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422" r:id="rId2"/>
    <p:sldId id="344" r:id="rId3"/>
    <p:sldId id="423" r:id="rId4"/>
    <p:sldId id="424" r:id="rId5"/>
    <p:sldId id="425" r:id="rId6"/>
    <p:sldId id="426" r:id="rId7"/>
    <p:sldId id="439" r:id="rId8"/>
    <p:sldId id="440" r:id="rId9"/>
    <p:sldId id="427" r:id="rId10"/>
    <p:sldId id="441" r:id="rId11"/>
    <p:sldId id="442" r:id="rId12"/>
    <p:sldId id="443" r:id="rId13"/>
    <p:sldId id="444" r:id="rId14"/>
    <p:sldId id="445" r:id="rId15"/>
    <p:sldId id="448" r:id="rId16"/>
    <p:sldId id="446" r:id="rId17"/>
    <p:sldId id="447" r:id="rId18"/>
    <p:sldId id="42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A55"/>
    <a:srgbClr val="D8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78" autoAdjust="0"/>
  </p:normalViewPr>
  <p:slideViewPr>
    <p:cSldViewPr>
      <p:cViewPr varScale="1">
        <p:scale>
          <a:sx n="104" d="100"/>
          <a:sy n="104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31BF-35F7-43AA-AA6A-6962A2218E91}" type="datetimeFigureOut">
              <a:rPr lang="zh-CN" altLang="en-US" smtClean="0"/>
              <a:pPr/>
              <a:t>2016-10-13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46175-9D8B-468D-81B0-10E315DEF7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6516216" y="4365104"/>
            <a:ext cx="1584176" cy="1584176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47" y="1785195"/>
            <a:ext cx="5192507" cy="26494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4" y="4448232"/>
            <a:ext cx="19118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65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7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95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48880"/>
            <a:ext cx="2123728" cy="1512168"/>
          </a:xfrm>
          <a:prstGeom prst="rect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4510" y="2348880"/>
            <a:ext cx="7020272" cy="1512168"/>
          </a:xfrm>
          <a:prstGeom prst="rect">
            <a:avLst/>
          </a:prstGeom>
          <a:solidFill>
            <a:srgbClr val="A7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552728" cy="122413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A48-6D51-4190-A587-C3B471DD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426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3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88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12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07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1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87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0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2" r:id="rId19"/>
    <p:sldLayoutId id="2147483653" r:id="rId20"/>
    <p:sldLayoutId id="2147483654" r:id="rId21"/>
    <p:sldLayoutId id="2147483656" r:id="rId22"/>
    <p:sldLayoutId id="2147483657" r:id="rId23"/>
    <p:sldLayoutId id="2147483658" r:id="rId24"/>
    <p:sldLayoutId id="2147483659" r:id="rId2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008" y="2803757"/>
            <a:ext cx="648072" cy="648072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  </a:t>
            </a:r>
            <a:r>
              <a:rPr lang="zh-CN" altLang="en-US" b="1" dirty="0" smtClean="0">
                <a:solidFill>
                  <a:srgbClr val="FF0000"/>
                </a:solidFill>
              </a:rPr>
              <a:t>化学反应与能量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1"/>
          <p:cNvSpPr>
            <a:spLocks noChangeArrowheads="1"/>
          </p:cNvSpPr>
          <p:nvPr/>
        </p:nvSpPr>
        <p:spPr bwMode="auto">
          <a:xfrm>
            <a:off x="559886" y="1263064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、浓度（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97868" y="344488"/>
            <a:ext cx="6286500" cy="584200"/>
            <a:chOff x="1571632" y="214290"/>
            <a:chExt cx="6286516" cy="584775"/>
          </a:xfrm>
        </p:grpSpPr>
        <p:sp>
          <p:nvSpPr>
            <p:cNvPr id="66602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 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qD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66604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605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606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607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476625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66590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91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92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6659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95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96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21" cy="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9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9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66599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0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01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6589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4784725"/>
            <a:ext cx="2286289" cy="1428750"/>
            <a:chOff x="3348039" y="5072074"/>
            <a:chExt cx="2286295" cy="1428760"/>
          </a:xfrm>
        </p:grpSpPr>
        <p:sp>
          <p:nvSpPr>
            <p:cNvPr id="66580" name="Line 16"/>
            <p:cNvSpPr>
              <a:spLocks noChangeShapeType="1"/>
            </p:cNvSpPr>
            <p:nvPr/>
          </p:nvSpPr>
          <p:spPr bwMode="auto">
            <a:xfrm>
              <a:off x="33480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1" name="Freeform 17"/>
            <p:cNvSpPr>
              <a:spLocks/>
            </p:cNvSpPr>
            <p:nvPr/>
          </p:nvSpPr>
          <p:spPr bwMode="auto">
            <a:xfrm>
              <a:off x="3348039" y="5416189"/>
              <a:ext cx="951535" cy="519202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2" name="Freeform 18"/>
            <p:cNvSpPr>
              <a:spLocks/>
            </p:cNvSpPr>
            <p:nvPr/>
          </p:nvSpPr>
          <p:spPr bwMode="auto">
            <a:xfrm>
              <a:off x="3348039" y="5932012"/>
              <a:ext cx="895998" cy="389402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3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60305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4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60305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5" name="Line 26"/>
            <p:cNvSpPr>
              <a:spLocks noChangeShapeType="1"/>
            </p:cNvSpPr>
            <p:nvPr/>
          </p:nvSpPr>
          <p:spPr bwMode="auto">
            <a:xfrm flipV="1">
              <a:off x="4290338" y="5926155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6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60305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7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9689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14061" y="4821238"/>
            <a:ext cx="2786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518371" y="5672137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52"/>
          <p:cNvGrpSpPr>
            <a:grpSpLocks/>
          </p:cNvGrpSpPr>
          <p:nvPr/>
        </p:nvGrpSpPr>
        <p:grpSpPr bwMode="auto">
          <a:xfrm>
            <a:off x="3817939" y="3478215"/>
            <a:ext cx="2943226" cy="2735260"/>
            <a:chOff x="3286117" y="3765574"/>
            <a:chExt cx="2943226" cy="2735260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43226" cy="1655763"/>
              <a:chOff x="2109" y="1390"/>
              <a:chExt cx="1854" cy="1043"/>
            </a:xfrm>
          </p:grpSpPr>
          <p:sp>
            <p:nvSpPr>
              <p:cNvPr id="66573" name="Freeform 17"/>
              <p:cNvSpPr>
                <a:spLocks/>
              </p:cNvSpPr>
              <p:nvPr/>
            </p:nvSpPr>
            <p:spPr bwMode="auto">
              <a:xfrm>
                <a:off x="2109" y="1486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4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5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6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7" name="Line 26"/>
              <p:cNvSpPr>
                <a:spLocks noChangeShapeType="1"/>
              </p:cNvSpPr>
              <p:nvPr/>
            </p:nvSpPr>
            <p:spPr bwMode="auto">
              <a:xfrm flipV="1">
                <a:off x="2874" y="2030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8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9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直接连接符 143"/>
            <p:cNvCxnSpPr>
              <a:stCxn id="66575" idx="1"/>
            </p:cNvCxnSpPr>
            <p:nvPr/>
          </p:nvCxnSpPr>
          <p:spPr>
            <a:xfrm>
              <a:off x="3286117" y="3950518"/>
              <a:ext cx="0" cy="25503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69" name="矩形 161"/>
          <p:cNvSpPr>
            <a:spLocks noChangeArrowheads="1"/>
          </p:cNvSpPr>
          <p:nvPr/>
        </p:nvSpPr>
        <p:spPr bwMode="auto">
          <a:xfrm>
            <a:off x="285750" y="2119313"/>
            <a:ext cx="8858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）反应物浓度增加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产物浓度减小，平衡正向移动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5357818" y="3214686"/>
            <a:ext cx="571504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2"/>
          <p:cNvSpPr>
            <a:spLocks noChangeArrowheads="1"/>
          </p:cNvSpPr>
          <p:nvPr/>
        </p:nvSpPr>
        <p:spPr bwMode="auto">
          <a:xfrm>
            <a:off x="533541" y="1282776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、浓度（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67626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 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qD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6954"/>
              <a:ext cx="642928" cy="285669"/>
              <a:chOff x="2643174" y="714357"/>
              <a:chExt cx="428627" cy="214285"/>
            </a:xfrm>
          </p:grpSpPr>
          <p:cxnSp>
            <p:nvCxnSpPr>
              <p:cNvPr id="67628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629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630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631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476625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67614" name="Freeform 6"/>
              <p:cNvSpPr>
                <a:spLocks/>
              </p:cNvSpPr>
              <p:nvPr/>
            </p:nvSpPr>
            <p:spPr bwMode="auto">
              <a:xfrm>
                <a:off x="249" y="2036"/>
                <a:ext cx="771" cy="762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109849 h 499"/>
                  <a:gd name="T4" fmla="*/ 8616 w 635"/>
                  <a:gd name="T5" fmla="*/ 198586 h 499"/>
                  <a:gd name="T6" fmla="*/ 17187 w 635"/>
                  <a:gd name="T7" fmla="*/ 242179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15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16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6761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19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975" y="2794"/>
                  <a:ext cx="1121" cy="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67623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4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5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13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4784725"/>
            <a:ext cx="2295525" cy="1428750"/>
            <a:chOff x="3348039" y="5072074"/>
            <a:chExt cx="2295531" cy="1428760"/>
          </a:xfrm>
        </p:grpSpPr>
        <p:sp>
          <p:nvSpPr>
            <p:cNvPr id="67604" name="Line 16"/>
            <p:cNvSpPr>
              <a:spLocks noChangeShapeType="1"/>
            </p:cNvSpPr>
            <p:nvPr/>
          </p:nvSpPr>
          <p:spPr bwMode="auto">
            <a:xfrm>
              <a:off x="33480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5" name="Freeform 17"/>
            <p:cNvSpPr>
              <a:spLocks/>
            </p:cNvSpPr>
            <p:nvPr/>
          </p:nvSpPr>
          <p:spPr bwMode="auto">
            <a:xfrm>
              <a:off x="3348039" y="5434662"/>
              <a:ext cx="951535" cy="519202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6" name="Freeform 18"/>
            <p:cNvSpPr>
              <a:spLocks/>
            </p:cNvSpPr>
            <p:nvPr/>
          </p:nvSpPr>
          <p:spPr bwMode="auto">
            <a:xfrm>
              <a:off x="3348039" y="5945581"/>
              <a:ext cx="895998" cy="389402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7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60305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8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60305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9" name="Line 26"/>
            <p:cNvSpPr>
              <a:spLocks noChangeShapeType="1"/>
            </p:cNvSpPr>
            <p:nvPr/>
          </p:nvSpPr>
          <p:spPr bwMode="auto">
            <a:xfrm flipV="1">
              <a:off x="4299574" y="594462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10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60305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11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9689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rot="5400000" flipH="1" flipV="1">
            <a:off x="-514061" y="4821238"/>
            <a:ext cx="2786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1518371" y="5672137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52"/>
          <p:cNvGrpSpPr>
            <a:grpSpLocks/>
          </p:cNvGrpSpPr>
          <p:nvPr/>
        </p:nvGrpSpPr>
        <p:grpSpPr bwMode="auto">
          <a:xfrm>
            <a:off x="3817938" y="3468977"/>
            <a:ext cx="2914650" cy="2735262"/>
            <a:chOff x="3286117" y="3765574"/>
            <a:chExt cx="2914651" cy="2735259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14651" cy="1646238"/>
              <a:chOff x="2109" y="1390"/>
              <a:chExt cx="1836" cy="1037"/>
            </a:xfrm>
          </p:grpSpPr>
          <p:sp>
            <p:nvSpPr>
              <p:cNvPr id="67597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98" name="Freeform 18"/>
              <p:cNvSpPr>
                <a:spLocks/>
              </p:cNvSpPr>
              <p:nvPr/>
            </p:nvSpPr>
            <p:spPr bwMode="auto">
              <a:xfrm>
                <a:off x="2109" y="2019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99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00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01" name="Line 26"/>
              <p:cNvSpPr>
                <a:spLocks noChangeShapeType="1"/>
              </p:cNvSpPr>
              <p:nvPr/>
            </p:nvSpPr>
            <p:spPr bwMode="auto">
              <a:xfrm flipV="1">
                <a:off x="2856" y="2018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02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03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" name="直接连接符 38"/>
            <p:cNvCxnSpPr>
              <a:stCxn id="67599" idx="1"/>
            </p:cNvCxnSpPr>
            <p:nvPr/>
          </p:nvCxnSpPr>
          <p:spPr>
            <a:xfrm>
              <a:off x="3286117" y="3950518"/>
              <a:ext cx="1" cy="25503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3" name="矩形 46"/>
          <p:cNvSpPr>
            <a:spLocks noChangeArrowheads="1"/>
          </p:cNvSpPr>
          <p:nvPr/>
        </p:nvSpPr>
        <p:spPr bwMode="auto">
          <a:xfrm>
            <a:off x="285750" y="2119313"/>
            <a:ext cx="8858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）反应物浓度减小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产物浓度增加，平衡逆向移动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10800000">
            <a:off x="5429256" y="3214686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1"/>
          <p:cNvSpPr>
            <a:spLocks noChangeArrowheads="1"/>
          </p:cNvSpPr>
          <p:nvPr/>
        </p:nvSpPr>
        <p:spPr bwMode="auto">
          <a:xfrm>
            <a:off x="500063" y="1143000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压强（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0690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 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qD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069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690938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0678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9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0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068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683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684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27" cy="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685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6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70687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68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689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0677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14060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52"/>
          <p:cNvGrpSpPr>
            <a:grpSpLocks/>
          </p:cNvGrpSpPr>
          <p:nvPr/>
        </p:nvGrpSpPr>
        <p:grpSpPr bwMode="auto">
          <a:xfrm>
            <a:off x="3786188" y="3500438"/>
            <a:ext cx="2974975" cy="2928937"/>
            <a:chOff x="3254350" y="3765574"/>
            <a:chExt cx="2974993" cy="2928955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43226" cy="1646238"/>
              <a:chOff x="2109" y="1390"/>
              <a:chExt cx="1854" cy="1037"/>
            </a:xfrm>
          </p:grpSpPr>
          <p:sp>
            <p:nvSpPr>
              <p:cNvPr id="70669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0" name="Freeform 18"/>
              <p:cNvSpPr>
                <a:spLocks/>
              </p:cNvSpPr>
              <p:nvPr/>
            </p:nvSpPr>
            <p:spPr bwMode="auto">
              <a:xfrm>
                <a:off x="2109" y="2019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1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2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3" name="Line 26"/>
              <p:cNvSpPr>
                <a:spLocks noChangeShapeType="1"/>
              </p:cNvSpPr>
              <p:nvPr/>
            </p:nvSpPr>
            <p:spPr bwMode="auto">
              <a:xfrm flipV="1">
                <a:off x="2874" y="2018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4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5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直接连接符 143"/>
            <p:cNvCxnSpPr/>
            <p:nvPr/>
          </p:nvCxnSpPr>
          <p:spPr>
            <a:xfrm rot="5400000">
              <a:off x="1842260" y="5249101"/>
              <a:ext cx="2857518" cy="333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64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）增加压强，所有物质浓度都增加，正、逆反应速率均加大。此时平衡正向移动，即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5357818" y="3498850"/>
            <a:ext cx="571504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6" name="矩形 47"/>
          <p:cNvSpPr>
            <a:spLocks noChangeArrowheads="1"/>
          </p:cNvSpPr>
          <p:nvPr/>
        </p:nvSpPr>
        <p:spPr bwMode="auto">
          <a:xfrm>
            <a:off x="5357813" y="1214438"/>
            <a:ext cx="2576346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+ q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>
            <a:spLocks noChangeArrowheads="1"/>
          </p:cNvSpPr>
          <p:nvPr/>
        </p:nvSpPr>
        <p:spPr bwMode="auto">
          <a:xfrm>
            <a:off x="500063" y="1143000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压强（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1713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 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qD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1715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6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7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8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0938"/>
            <a:ext cx="6577013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1701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2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17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6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975" y="2796"/>
                  <a:ext cx="1118" cy="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700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14060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）减小压强，所有物质浓度都减小，正、逆反应速率均减小。此时平衡逆向移动，即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rot="10800000" flipV="1">
            <a:off x="5214942" y="3498850"/>
            <a:ext cx="714380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9" name="矩形 47"/>
          <p:cNvSpPr>
            <a:spLocks noChangeArrowheads="1"/>
          </p:cNvSpPr>
          <p:nvPr/>
        </p:nvSpPr>
        <p:spPr bwMode="auto">
          <a:xfrm>
            <a:off x="5357813" y="1214438"/>
            <a:ext cx="2576346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+ q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5000625"/>
            <a:ext cx="2251075" cy="1428750"/>
            <a:chOff x="3348039" y="4929186"/>
            <a:chExt cx="2250441" cy="1428760"/>
          </a:xfrm>
        </p:grpSpPr>
        <p:sp>
          <p:nvSpPr>
            <p:cNvPr id="71691" name="Line 16"/>
            <p:cNvSpPr>
              <a:spLocks noChangeShapeType="1"/>
            </p:cNvSpPr>
            <p:nvPr/>
          </p:nvSpPr>
          <p:spPr bwMode="auto">
            <a:xfrm>
              <a:off x="3348039" y="4929186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2" name="Freeform 17"/>
            <p:cNvSpPr>
              <a:spLocks/>
            </p:cNvSpPr>
            <p:nvPr/>
          </p:nvSpPr>
          <p:spPr bwMode="auto">
            <a:xfrm>
              <a:off x="3348039" y="5429256"/>
              <a:ext cx="951535" cy="434696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3" name="Freeform 18"/>
            <p:cNvSpPr>
              <a:spLocks/>
            </p:cNvSpPr>
            <p:nvPr/>
          </p:nvSpPr>
          <p:spPr bwMode="auto">
            <a:xfrm>
              <a:off x="3348039" y="5871626"/>
              <a:ext cx="895998" cy="396421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4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602880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5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602880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6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7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602880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8" name="Rectangle 29"/>
            <p:cNvSpPr>
              <a:spLocks noChangeArrowheads="1"/>
            </p:cNvSpPr>
            <p:nvPr/>
          </p:nvSpPr>
          <p:spPr bwMode="auto">
            <a:xfrm>
              <a:off x="4177359" y="5572133"/>
              <a:ext cx="729481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7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>
            <a:spLocks noChangeArrowheads="1"/>
          </p:cNvSpPr>
          <p:nvPr/>
        </p:nvSpPr>
        <p:spPr bwMode="auto">
          <a:xfrm>
            <a:off x="500063" y="1143000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压强（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1713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 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qD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1715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6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7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8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2526"/>
            <a:ext cx="5154613" cy="2757488"/>
            <a:chOff x="247" y="1299"/>
            <a:chExt cx="3247" cy="1737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3247" cy="1737"/>
              <a:chOff x="234" y="1752"/>
              <a:chExt cx="3247" cy="1740"/>
            </a:xfrm>
          </p:grpSpPr>
          <p:sp>
            <p:nvSpPr>
              <p:cNvPr id="71701" name="Freeform 6"/>
              <p:cNvSpPr>
                <a:spLocks/>
              </p:cNvSpPr>
              <p:nvPr/>
            </p:nvSpPr>
            <p:spPr bwMode="auto">
              <a:xfrm>
                <a:off x="249" y="2076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2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3232" cy="939"/>
                <a:chOff x="249" y="2553"/>
                <a:chExt cx="3232" cy="939"/>
              </a:xfrm>
            </p:grpSpPr>
            <p:sp>
              <p:nvSpPr>
                <p:cNvPr id="71705" name="Line 5"/>
                <p:cNvSpPr>
                  <a:spLocks noChangeShapeType="1"/>
                </p:cNvSpPr>
                <p:nvPr/>
              </p:nvSpPr>
              <p:spPr bwMode="auto">
                <a:xfrm>
                  <a:off x="249" y="3480"/>
                  <a:ext cx="3232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6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7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700" name="Rectangle 59"/>
            <p:cNvSpPr>
              <a:spLocks noChangeArrowheads="1"/>
            </p:cNvSpPr>
            <p:nvPr/>
          </p:nvSpPr>
          <p:spPr bwMode="auto">
            <a:xfrm>
              <a:off x="3219" y="2730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14060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53684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矩形 161"/>
          <p:cNvSpPr>
            <a:spLocks noChangeArrowheads="1"/>
          </p:cNvSpPr>
          <p:nvPr/>
        </p:nvSpPr>
        <p:spPr bwMode="auto">
          <a:xfrm>
            <a:off x="285750" y="1785926"/>
            <a:ext cx="8858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）增大压强，所有物质浓度都增大，正、逆反应速率同等程度地增大。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9" name="矩形 47"/>
          <p:cNvSpPr>
            <a:spLocks noChangeArrowheads="1"/>
          </p:cNvSpPr>
          <p:nvPr/>
        </p:nvSpPr>
        <p:spPr bwMode="auto">
          <a:xfrm>
            <a:off x="5357813" y="1214438"/>
            <a:ext cx="2600392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p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161"/>
          <p:cNvSpPr>
            <a:spLocks noChangeArrowheads="1"/>
          </p:cNvSpPr>
          <p:nvPr/>
        </p:nvSpPr>
        <p:spPr bwMode="auto">
          <a:xfrm>
            <a:off x="285720" y="2714620"/>
            <a:ext cx="8858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）减小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压强，所有物质浓度都减小，正、逆反应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速率同等程度地减小。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5"/>
          <p:cNvGrpSpPr>
            <a:grpSpLocks/>
          </p:cNvGrpSpPr>
          <p:nvPr/>
        </p:nvGrpSpPr>
        <p:grpSpPr bwMode="auto">
          <a:xfrm>
            <a:off x="3828217" y="4643438"/>
            <a:ext cx="1373382" cy="1782772"/>
            <a:chOff x="4276467" y="5572133"/>
            <a:chExt cx="1373680" cy="1782798"/>
          </a:xfrm>
        </p:grpSpPr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276467" y="5572144"/>
              <a:ext cx="22858" cy="178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4306151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921396" y="5582257"/>
              <a:ext cx="603181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4372366" y="5572133"/>
              <a:ext cx="729845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35"/>
          <p:cNvGrpSpPr>
            <a:grpSpLocks/>
          </p:cNvGrpSpPr>
          <p:nvPr/>
        </p:nvGrpSpPr>
        <p:grpSpPr bwMode="auto">
          <a:xfrm>
            <a:off x="3851920" y="5643595"/>
            <a:ext cx="1343704" cy="287122"/>
            <a:chOff x="4254484" y="5572134"/>
            <a:chExt cx="1343996" cy="287126"/>
          </a:xfrm>
        </p:grpSpPr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4947729" y="5582257"/>
              <a:ext cx="603181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4417646" y="5572134"/>
              <a:ext cx="729846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6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9388" y="357188"/>
            <a:ext cx="85359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）一般情况下，增大压强（压缩体积），平衡朝气体体积减小的方向移动。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2875" y="1747838"/>
            <a:ext cx="85359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）若容器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恒温恒压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充入不反应气体，此时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体积增大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，单位体积内气体分子数减小，平衡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朝气体体积数增大的方向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移动。其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结果是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相当于减小压强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2875" y="3859213"/>
            <a:ext cx="853598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）若容器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恒温恒容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充入不反应气体，体积不变，浓度不变，平衡不移动。</a:t>
            </a:r>
          </a:p>
        </p:txBody>
      </p:sp>
      <p:pic>
        <p:nvPicPr>
          <p:cNvPr id="5" name="图片 3" descr="2.jpg"/>
          <p:cNvPicPr>
            <a:picLocks noChangeAspect="1"/>
          </p:cNvPicPr>
          <p:nvPr/>
        </p:nvPicPr>
        <p:blipFill>
          <a:blip r:embed="rId2"/>
          <a:srcRect l="70692" r="2197" b="88029"/>
          <a:stretch>
            <a:fillRect/>
          </a:stretch>
        </p:blipFill>
        <p:spPr bwMode="auto">
          <a:xfrm>
            <a:off x="5786446" y="4857772"/>
            <a:ext cx="264318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46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1"/>
          <p:cNvSpPr>
            <a:spLocks noChangeArrowheads="1"/>
          </p:cNvSpPr>
          <p:nvPr/>
        </p:nvSpPr>
        <p:spPr bwMode="auto">
          <a:xfrm>
            <a:off x="500063" y="1071563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1000125" y="344488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mA(g)+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itchFamily="18" charset="2"/>
              </a:rPr>
              <a:t>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(g)  △H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500438" y="485775"/>
            <a:ext cx="642937" cy="285750"/>
            <a:chOff x="2643174" y="714357"/>
            <a:chExt cx="428627" cy="214285"/>
          </a:xfrm>
        </p:grpSpPr>
        <p:cxnSp>
          <p:nvCxnSpPr>
            <p:cNvPr id="68642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3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4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5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23925" y="3878263"/>
            <a:ext cx="6577013" cy="2622550"/>
            <a:chOff x="247" y="1299"/>
            <a:chExt cx="4143" cy="1652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652"/>
              <a:chOff x="234" y="1752"/>
              <a:chExt cx="4143" cy="1655"/>
            </a:xfrm>
          </p:grpSpPr>
          <p:sp>
            <p:nvSpPr>
              <p:cNvPr id="68630" name="Freeform 6"/>
              <p:cNvSpPr>
                <a:spLocks/>
              </p:cNvSpPr>
              <p:nvPr/>
            </p:nvSpPr>
            <p:spPr bwMode="auto">
              <a:xfrm>
                <a:off x="249" y="2254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1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2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854"/>
                <a:chOff x="249" y="2553"/>
                <a:chExt cx="4128" cy="854"/>
              </a:xfrm>
            </p:grpSpPr>
            <p:sp>
              <p:nvSpPr>
                <p:cNvPr id="686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234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35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408"/>
                </a:xfrm>
                <a:custGeom>
                  <a:avLst/>
                  <a:gdLst>
                    <a:gd name="T0" fmla="*/ 0 w 726"/>
                    <a:gd name="T1" fmla="*/ 408 h 408"/>
                    <a:gd name="T2" fmla="*/ 182 w 726"/>
                    <a:gd name="T3" fmla="*/ 181 h 408"/>
                    <a:gd name="T4" fmla="*/ 454 w 726"/>
                    <a:gd name="T5" fmla="*/ 45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36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68639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4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41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8629" name="Rectangle 59"/>
            <p:cNvSpPr>
              <a:spLocks noChangeArrowheads="1"/>
            </p:cNvSpPr>
            <p:nvPr/>
          </p:nvSpPr>
          <p:spPr bwMode="auto">
            <a:xfrm>
              <a:off x="4145" y="2469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rot="16200000" flipV="1">
            <a:off x="-459870" y="4822031"/>
            <a:ext cx="2790825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1743076" y="5857875"/>
            <a:ext cx="685800" cy="28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2"/>
          <p:cNvGrpSpPr>
            <a:grpSpLocks/>
          </p:cNvGrpSpPr>
          <p:nvPr/>
        </p:nvGrpSpPr>
        <p:grpSpPr bwMode="auto">
          <a:xfrm>
            <a:off x="3889375" y="3665538"/>
            <a:ext cx="2952750" cy="2549525"/>
            <a:chOff x="3286116" y="3694134"/>
            <a:chExt cx="2952752" cy="2549524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68621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2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3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4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5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6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5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7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rot="10800000" flipV="1">
              <a:off x="3286116" y="3694134"/>
              <a:ext cx="1588" cy="254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7" name="矩形 45"/>
          <p:cNvSpPr>
            <a:spLocks noChangeArrowheads="1"/>
          </p:cNvSpPr>
          <p:nvPr/>
        </p:nvSpPr>
        <p:spPr bwMode="auto">
          <a:xfrm>
            <a:off x="857250" y="1785938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）升高温度，平衡朝吸热方向移动；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此时为逆向移动，即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V’(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V’(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0800000">
            <a:off x="4250527" y="3179040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500063" y="1071563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温度（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5" name="Rectangle 7"/>
          <p:cNvSpPr>
            <a:spLocks noChangeArrowheads="1"/>
          </p:cNvSpPr>
          <p:nvPr/>
        </p:nvSpPr>
        <p:spPr bwMode="auto">
          <a:xfrm>
            <a:off x="1000125" y="344488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mA(g)+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itchFamily="18" charset="2"/>
              </a:rPr>
              <a:t>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(g)  △H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500438" y="485775"/>
            <a:ext cx="642937" cy="285750"/>
            <a:chOff x="2643174" y="714357"/>
            <a:chExt cx="428627" cy="214285"/>
          </a:xfrm>
        </p:grpSpPr>
        <p:cxnSp>
          <p:nvCxnSpPr>
            <p:cNvPr id="69665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6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7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8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066800" y="3302000"/>
            <a:ext cx="5648325" cy="3055938"/>
            <a:chOff x="247" y="1299"/>
            <a:chExt cx="3558" cy="1925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47" y="1299"/>
              <a:ext cx="3558" cy="1880"/>
              <a:chOff x="234" y="1752"/>
              <a:chExt cx="3558" cy="1883"/>
            </a:xfrm>
          </p:grpSpPr>
          <p:sp>
            <p:nvSpPr>
              <p:cNvPr id="69653" name="Freeform 6"/>
              <p:cNvSpPr>
                <a:spLocks/>
              </p:cNvSpPr>
              <p:nvPr/>
            </p:nvSpPr>
            <p:spPr bwMode="auto">
              <a:xfrm>
                <a:off x="249" y="2280"/>
                <a:ext cx="753" cy="679"/>
              </a:xfrm>
              <a:custGeom>
                <a:avLst/>
                <a:gdLst>
                  <a:gd name="T0" fmla="*/ 0 w 635"/>
                  <a:gd name="T1" fmla="*/ 0 h 499"/>
                  <a:gd name="T2" fmla="*/ 1776 w 635"/>
                  <a:gd name="T3" fmla="*/ 21895 h 499"/>
                  <a:gd name="T4" fmla="*/ 6184 w 635"/>
                  <a:gd name="T5" fmla="*/ 39534 h 499"/>
                  <a:gd name="T6" fmla="*/ 12348 w 635"/>
                  <a:gd name="T7" fmla="*/ 48185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54" name="Rectangle 9"/>
              <p:cNvSpPr>
                <a:spLocks noChangeArrowheads="1"/>
              </p:cNvSpPr>
              <p:nvPr/>
            </p:nvSpPr>
            <p:spPr bwMode="auto">
              <a:xfrm>
                <a:off x="320" y="2365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55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49" y="2556"/>
                <a:ext cx="3543" cy="1079"/>
                <a:chOff x="249" y="2556"/>
                <a:chExt cx="3543" cy="1079"/>
              </a:xfrm>
            </p:grpSpPr>
            <p:sp>
              <p:nvSpPr>
                <p:cNvPr id="6965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635"/>
                  <a:ext cx="35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58" name="Freeform 7"/>
                <p:cNvSpPr>
                  <a:spLocks/>
                </p:cNvSpPr>
                <p:nvPr/>
              </p:nvSpPr>
              <p:spPr bwMode="auto">
                <a:xfrm>
                  <a:off x="249" y="2959"/>
                  <a:ext cx="708" cy="676"/>
                </a:xfrm>
                <a:custGeom>
                  <a:avLst/>
                  <a:gdLst>
                    <a:gd name="T0" fmla="*/ 0 w 726"/>
                    <a:gd name="T1" fmla="*/ 479448 h 408"/>
                    <a:gd name="T2" fmla="*/ 129 w 726"/>
                    <a:gd name="T3" fmla="*/ 212691 h 408"/>
                    <a:gd name="T4" fmla="*/ 320 w 726"/>
                    <a:gd name="T5" fmla="*/ 53001 h 408"/>
                    <a:gd name="T6" fmla="*/ 511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59" name="Line 8"/>
                <p:cNvSpPr>
                  <a:spLocks noChangeShapeType="1"/>
                </p:cNvSpPr>
                <p:nvPr/>
              </p:nvSpPr>
              <p:spPr bwMode="auto">
                <a:xfrm>
                  <a:off x="975" y="2959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60" name="Rectangle 10"/>
                <p:cNvSpPr>
                  <a:spLocks noChangeArrowheads="1"/>
                </p:cNvSpPr>
                <p:nvPr/>
              </p:nvSpPr>
              <p:spPr bwMode="auto">
                <a:xfrm>
                  <a:off x="372" y="3222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69662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726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726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6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9652" name="Rectangle 59"/>
            <p:cNvSpPr>
              <a:spLocks noChangeArrowheads="1"/>
            </p:cNvSpPr>
            <p:nvPr/>
          </p:nvSpPr>
          <p:spPr bwMode="auto">
            <a:xfrm>
              <a:off x="3510" y="2933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6" name="组合 35"/>
          <p:cNvGrpSpPr>
            <a:grpSpLocks/>
          </p:cNvGrpSpPr>
          <p:nvPr/>
        </p:nvGrpSpPr>
        <p:grpSpPr bwMode="auto">
          <a:xfrm>
            <a:off x="3995050" y="4895850"/>
            <a:ext cx="2207314" cy="1428750"/>
            <a:chOff x="3320339" y="5072074"/>
            <a:chExt cx="2206703" cy="1428760"/>
          </a:xfrm>
        </p:grpSpPr>
        <p:sp>
          <p:nvSpPr>
            <p:cNvPr id="69643" name="Line 16"/>
            <p:cNvSpPr>
              <a:spLocks noChangeShapeType="1"/>
            </p:cNvSpPr>
            <p:nvPr/>
          </p:nvSpPr>
          <p:spPr bwMode="auto">
            <a:xfrm>
              <a:off x="33203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4" name="Freeform 17"/>
            <p:cNvSpPr>
              <a:spLocks/>
            </p:cNvSpPr>
            <p:nvPr/>
          </p:nvSpPr>
          <p:spPr bwMode="auto">
            <a:xfrm>
              <a:off x="3325788" y="5534014"/>
              <a:ext cx="902348" cy="401376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5" name="Freeform 18"/>
            <p:cNvSpPr>
              <a:spLocks/>
            </p:cNvSpPr>
            <p:nvPr/>
          </p:nvSpPr>
          <p:spPr bwMode="auto">
            <a:xfrm>
              <a:off x="3325788" y="5936345"/>
              <a:ext cx="846811" cy="312055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6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602883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7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602883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8" name="Line 26"/>
            <p:cNvSpPr>
              <a:spLocks noChangeShapeType="1"/>
            </p:cNvSpPr>
            <p:nvPr/>
          </p:nvSpPr>
          <p:spPr bwMode="auto">
            <a:xfrm flipV="1">
              <a:off x="4183046" y="5935391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9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602883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50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9485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rot="5400000" flipH="1" flipV="1">
            <a:off x="-420977" y="4786313"/>
            <a:ext cx="30019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704976" y="5745162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1" name="矩形 45"/>
          <p:cNvSpPr>
            <a:spLocks noChangeArrowheads="1"/>
          </p:cNvSpPr>
          <p:nvPr/>
        </p:nvSpPr>
        <p:spPr bwMode="auto">
          <a:xfrm>
            <a:off x="857250" y="1785938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）降低温度，平衡朝放热方向移动；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此时为正向移动，即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V’(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V’(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4071933" y="3582168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5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0063" y="1143000"/>
            <a:ext cx="37289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、催化剂（</a:t>
            </a:r>
            <a:r>
              <a:rPr lang="el-GR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mA(g)+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 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)+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qD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</a:p>
          </p:txBody>
        </p:sp>
        <p:grpSp>
          <p:nvGrpSpPr>
            <p:cNvPr id="5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6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857250" y="3692526"/>
            <a:ext cx="4938713" cy="2738438"/>
            <a:chOff x="247" y="1299"/>
            <a:chExt cx="3111" cy="1725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247" y="1299"/>
              <a:ext cx="3111" cy="1725"/>
              <a:chOff x="234" y="1752"/>
              <a:chExt cx="3111" cy="1728"/>
            </a:xfrm>
          </p:grpSpPr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249" y="2088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3096" cy="927"/>
                <a:chOff x="249" y="2553"/>
                <a:chExt cx="3096" cy="927"/>
              </a:xfrm>
            </p:grpSpPr>
            <p:sp>
              <p:nvSpPr>
                <p:cNvPr id="1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8"/>
                  <a:ext cx="3096" cy="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22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正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V(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" name="Rectangle 59"/>
            <p:cNvSpPr>
              <a:spLocks noChangeArrowheads="1"/>
            </p:cNvSpPr>
            <p:nvPr/>
          </p:nvSpPr>
          <p:spPr bwMode="auto">
            <a:xfrm>
              <a:off x="3130" y="2720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5400000" flipH="1" flipV="1">
            <a:off x="-514060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同等程度地影响正、逆反应速率，即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= V’(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，平衡不移动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35"/>
          <p:cNvGrpSpPr>
            <a:grpSpLocks/>
          </p:cNvGrpSpPr>
          <p:nvPr/>
        </p:nvGrpSpPr>
        <p:grpSpPr bwMode="auto">
          <a:xfrm>
            <a:off x="3830188" y="4643437"/>
            <a:ext cx="1343704" cy="1774233"/>
            <a:chOff x="4276467" y="5572133"/>
            <a:chExt cx="1343996" cy="1774259"/>
          </a:xfrm>
        </p:grpSpPr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4276467" y="5572144"/>
              <a:ext cx="23356" cy="1774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4276467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51252" y="5582257"/>
              <a:ext cx="603181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逆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292447" y="5572133"/>
              <a:ext cx="729845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V’(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40699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691680" y="1988840"/>
            <a:ext cx="576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节 化学平衡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化学平衡移动）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651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0" y="92867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．化学平衡的特征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逆：研究对象必须是</a:t>
            </a:r>
            <a:r>
              <a:rPr lang="en-US" sz="2800" b="1" u="sng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lang="zh-CN" altLang="en-US" sz="2800" b="1" u="sng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可逆</a:t>
            </a:r>
            <a:r>
              <a:rPr lang="en-US" sz="2800" b="1" u="sng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反应。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动：化学平衡是</a:t>
            </a:r>
            <a:r>
              <a:rPr lang="en-US" sz="2800" b="1" u="sng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u="sng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lang="en-US" sz="2800" b="1" u="sng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平衡，即当反应达到平衡时，正反应和逆反应都仍在进行。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等：正反应速率和逆反应速率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，即同一种物质的消耗速率和生成速率相等。这是化学平衡的本质特征。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定：在平衡体系中，各组分的浓度保持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恒定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。这是化学平衡的外部特征。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变：化学平衡状态是有条件的、暂时的、相对的，改变影响化学平衡的条件</a:t>
            </a:r>
            <a:r>
              <a:rPr 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浓度、温度、压强等</a:t>
            </a:r>
            <a:r>
              <a:rPr 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，平衡会</a:t>
            </a:r>
            <a:r>
              <a:rPr 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r>
              <a:rPr 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最后达到新平衡。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87647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835696" y="836712"/>
            <a:ext cx="5724525" cy="646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化学平衡移动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4071" y="4668937"/>
            <a:ext cx="2071688" cy="40011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 V(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≠0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4071" y="5311875"/>
            <a:ext cx="1987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旧化学平衡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2634" y="3603725"/>
            <a:ext cx="1422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一定条件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可逆反应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cxnSpLocks noChangeShapeType="1"/>
            <a:stCxn id="3" idx="3"/>
            <a:endCxn id="8" idx="1"/>
          </p:cNvCxnSpPr>
          <p:nvPr/>
        </p:nvCxnSpPr>
        <p:spPr bwMode="auto">
          <a:xfrm>
            <a:off x="2335759" y="4868992"/>
            <a:ext cx="1357312" cy="12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2264321" y="4253012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改变条件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93071" y="4681637"/>
            <a:ext cx="1643063" cy="40011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≠V(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  <a:stCxn id="8" idx="3"/>
          </p:cNvCxnSpPr>
          <p:nvPr/>
        </p:nvCxnSpPr>
        <p:spPr bwMode="auto">
          <a:xfrm>
            <a:off x="5336134" y="4881692"/>
            <a:ext cx="1214437" cy="1425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550571" y="4681637"/>
            <a:ext cx="2357438" cy="40011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 V’(</a:t>
            </a:r>
            <a:r>
              <a:rPr lang="zh-CN" altLang="en-US" sz="20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≠0</a:t>
            </a:r>
            <a:endParaRPr lang="zh-CN" altLang="en-US" sz="20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148064" y="4253012"/>
            <a:ext cx="178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一段时间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706146" y="5324575"/>
            <a:ext cx="1987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新化学平衡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978696" y="5681762"/>
            <a:ext cx="2655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化学平衡移动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cxnSpLocks noChangeShapeType="1"/>
            <a:stCxn id="4" idx="3"/>
          </p:cNvCxnSpPr>
          <p:nvPr/>
        </p:nvCxnSpPr>
        <p:spPr bwMode="auto">
          <a:xfrm>
            <a:off x="2251621" y="5572225"/>
            <a:ext cx="4370388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21196" y="1609825"/>
            <a:ext cx="6786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什么是化学平衡移动？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78384" y="2330550"/>
            <a:ext cx="750093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可逆反应中，</a:t>
            </a:r>
            <a:r>
              <a:rPr lang="zh-CN" altLang="en-US" sz="32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旧化学平衡破坏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，在新的条件下</a:t>
            </a:r>
            <a:r>
              <a:rPr lang="zh-CN" altLang="en-US" sz="32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建立新平衡的过程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2395813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8" grpId="0" animBg="1"/>
      <p:bldP spid="10" grpId="0" animBg="1"/>
      <p:bldP spid="11" grpId="0"/>
      <p:bldP spid="12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57596"/>
              </p:ext>
            </p:extLst>
          </p:nvPr>
        </p:nvGraphicFramePr>
        <p:xfrm>
          <a:off x="321603" y="1089593"/>
          <a:ext cx="8568952" cy="3291960"/>
        </p:xfrm>
        <a:graphic>
          <a:graphicData uri="http://schemas.openxmlformats.org/drawingml/2006/table">
            <a:tbl>
              <a:tblPr/>
              <a:tblGrid>
                <a:gridCol w="1119643"/>
                <a:gridCol w="3509891"/>
                <a:gridCol w="3939418"/>
              </a:tblGrid>
              <a:tr h="725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实验原理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     (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橙色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)+H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         2         (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黄色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)+2H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24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实验步骤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取两支试管各加入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 mL 0.1 mol·L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58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向上述其中一支试管中滴加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滴浓硫酸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向另一支试管中滴加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 mol·L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NaOH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5970" y="116632"/>
            <a:ext cx="78200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条件对化学平衡的影响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浓度对化学平衡的影响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。实验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</a:p>
        </p:txBody>
      </p:sp>
      <p:graphicFrame>
        <p:nvGraphicFramePr>
          <p:cNvPr id="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5097"/>
              </p:ext>
            </p:extLst>
          </p:nvPr>
        </p:nvGraphicFramePr>
        <p:xfrm>
          <a:off x="4662641" y="1379734"/>
          <a:ext cx="622300" cy="4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641" y="1379734"/>
                        <a:ext cx="622300" cy="41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51744"/>
              </p:ext>
            </p:extLst>
          </p:nvPr>
        </p:nvGraphicFramePr>
        <p:xfrm>
          <a:off x="2193826" y="1301399"/>
          <a:ext cx="723900" cy="42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5" imgW="723600" imgH="355320" progId="Equation.DSMT4">
                  <p:embed/>
                </p:oleObj>
              </mc:Choice>
              <mc:Fallback>
                <p:oleObj name="Equation" r:id="rId5" imgW="723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826" y="1301399"/>
                        <a:ext cx="723900" cy="42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71504"/>
              </p:ext>
            </p:extLst>
          </p:nvPr>
        </p:nvGraphicFramePr>
        <p:xfrm>
          <a:off x="5658985" y="1319191"/>
          <a:ext cx="647700" cy="42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7" imgW="647640" imgH="355320" progId="Equation.DSMT4">
                  <p:embed/>
                </p:oleObj>
              </mc:Choice>
              <mc:Fallback>
                <p:oleObj name="Equation" r:id="rId7" imgW="647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985" y="1319191"/>
                        <a:ext cx="647700" cy="42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2555776" y="3625860"/>
            <a:ext cx="189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橙色加深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6300192" y="3625860"/>
            <a:ext cx="189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黄色加深</a:t>
            </a:r>
          </a:p>
        </p:txBody>
      </p:sp>
      <p:graphicFrame>
        <p:nvGraphicFramePr>
          <p:cNvPr id="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3760"/>
              </p:ext>
            </p:extLst>
          </p:nvPr>
        </p:nvGraphicFramePr>
        <p:xfrm>
          <a:off x="323528" y="4365104"/>
          <a:ext cx="8568952" cy="1421700"/>
        </p:xfrm>
        <a:graphic>
          <a:graphicData uri="http://schemas.openxmlformats.org/drawingml/2006/table">
            <a:tbl>
              <a:tblPr/>
              <a:tblGrid>
                <a:gridCol w="1080120"/>
                <a:gridCol w="3535997"/>
                <a:gridCol w="3952835"/>
              </a:tblGrid>
              <a:tr h="1421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实验结论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增大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橙色加深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增大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黄色加深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即减小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608709" y="4797152"/>
            <a:ext cx="181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逆反应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4624933" y="5157192"/>
            <a:ext cx="181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正反应</a:t>
            </a:r>
          </a:p>
        </p:txBody>
      </p:sp>
    </p:spTree>
    <p:extLst>
      <p:ext uri="{BB962C8B-B14F-4D97-AF65-F5344CB8AC3E}">
        <p14:creationId xmlns:p14="http://schemas.microsoft.com/office/powerpoint/2010/main" val="385864635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84532"/>
              </p:ext>
            </p:extLst>
          </p:nvPr>
        </p:nvGraphicFramePr>
        <p:xfrm>
          <a:off x="971600" y="476672"/>
          <a:ext cx="7616825" cy="6060134"/>
        </p:xfrm>
        <a:graphic>
          <a:graphicData uri="http://schemas.openxmlformats.org/drawingml/2006/table">
            <a:tbl>
              <a:tblPr/>
              <a:tblGrid>
                <a:gridCol w="1017588"/>
                <a:gridCol w="3355975"/>
                <a:gridCol w="3243262"/>
              </a:tblGrid>
              <a:tr h="995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实验原理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+3SCN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Fe(SCN)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红色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7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步骤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向盛有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 mL 0.005 mol·L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FeCl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溶液的试管中加入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 mL 0.01 mol·L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KSCN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将溶液分别置于两支试管中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现象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溶液显红色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1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步骤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向其中一支试管中滴加饱和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FeCl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振荡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向另一支试管中滴加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mol·L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KSCN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现象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_________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_________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步骤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滴加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0.01 mol·L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NaOH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现象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____________________________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504" y="476672"/>
            <a:ext cx="5040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</a:p>
        </p:txBody>
      </p:sp>
      <p:graphicFrame>
        <p:nvGraphicFramePr>
          <p:cNvPr id="4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78964"/>
              </p:ext>
            </p:extLst>
          </p:nvPr>
        </p:nvGraphicFramePr>
        <p:xfrm>
          <a:off x="4651226" y="823779"/>
          <a:ext cx="622300" cy="4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226" y="823779"/>
                        <a:ext cx="622300" cy="41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9"/>
          <p:cNvSpPr txBox="1">
            <a:spLocks noChangeArrowheads="1"/>
          </p:cNvSpPr>
          <p:nvPr/>
        </p:nvSpPr>
        <p:spPr bwMode="auto">
          <a:xfrm>
            <a:off x="3131840" y="4849996"/>
            <a:ext cx="1762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红色加深</a:t>
            </a:r>
          </a:p>
        </p:txBody>
      </p:sp>
      <p:sp>
        <p:nvSpPr>
          <p:cNvPr id="6" name="Text Box 130"/>
          <p:cNvSpPr txBox="1">
            <a:spLocks noChangeArrowheads="1"/>
          </p:cNvSpPr>
          <p:nvPr/>
        </p:nvSpPr>
        <p:spPr bwMode="auto">
          <a:xfrm>
            <a:off x="6367513" y="4849996"/>
            <a:ext cx="1762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红色加深</a:t>
            </a:r>
          </a:p>
        </p:txBody>
      </p:sp>
      <p:sp>
        <p:nvSpPr>
          <p:cNvPr id="7" name="Text Box 131"/>
          <p:cNvSpPr txBox="1">
            <a:spLocks noChangeArrowheads="1"/>
          </p:cNvSpPr>
          <p:nvPr/>
        </p:nvSpPr>
        <p:spPr bwMode="auto">
          <a:xfrm>
            <a:off x="2613072" y="5930116"/>
            <a:ext cx="535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产生红褐色沉淀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溶液红色变浅</a:t>
            </a:r>
          </a:p>
        </p:txBody>
      </p:sp>
    </p:spTree>
    <p:extLst>
      <p:ext uri="{BB962C8B-B14F-4D97-AF65-F5344CB8AC3E}">
        <p14:creationId xmlns:p14="http://schemas.microsoft.com/office/powerpoint/2010/main" val="70532644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2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35417"/>
              </p:ext>
            </p:extLst>
          </p:nvPr>
        </p:nvGraphicFramePr>
        <p:xfrm>
          <a:off x="611560" y="620688"/>
          <a:ext cx="7896225" cy="3168352"/>
        </p:xfrm>
        <a:graphic>
          <a:graphicData uri="http://schemas.openxmlformats.org/drawingml/2006/table">
            <a:tbl>
              <a:tblPr/>
              <a:tblGrid>
                <a:gridCol w="487362"/>
                <a:gridCol w="7408863"/>
              </a:tblGrid>
              <a:tr h="31683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实验结论</a:t>
                      </a: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+3SCN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Fe(SCN)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的化学平衡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分别增大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c(Fe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c(SCN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化学平衡均向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方向移动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滴加</a:t>
                      </a:r>
                      <a:r>
                        <a:rPr kumimoji="0" lang="en-US" altLang="zh-CN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NaOH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由于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3OH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+Fe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====Fe(OH)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↓,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减小了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即化学平衡向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方向移动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2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40387"/>
              </p:ext>
            </p:extLst>
          </p:nvPr>
        </p:nvGraphicFramePr>
        <p:xfrm>
          <a:off x="3157612" y="1124744"/>
          <a:ext cx="622300" cy="4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612" y="1124744"/>
                        <a:ext cx="622300" cy="41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88" name="Text Box 32"/>
          <p:cNvSpPr txBox="1">
            <a:spLocks noChangeArrowheads="1"/>
          </p:cNvSpPr>
          <p:nvPr/>
        </p:nvSpPr>
        <p:spPr bwMode="auto">
          <a:xfrm>
            <a:off x="5751836" y="1700808"/>
            <a:ext cx="161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正反应</a:t>
            </a:r>
          </a:p>
        </p:txBody>
      </p:sp>
      <p:sp>
        <p:nvSpPr>
          <p:cNvPr id="736289" name="Text Box 33"/>
          <p:cNvSpPr txBox="1">
            <a:spLocks noChangeArrowheads="1"/>
          </p:cNvSpPr>
          <p:nvPr/>
        </p:nvSpPr>
        <p:spPr bwMode="auto">
          <a:xfrm>
            <a:off x="5607820" y="3022780"/>
            <a:ext cx="161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逆反应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4133398"/>
            <a:ext cx="81105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其他条件不变的情况下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增大反应物的浓度或减小生成物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的浓度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都可以使平衡向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_______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方向移动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增大生成物的浓度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或减小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反应物的浓度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都可以使平衡向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_______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方向移动。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54000" y="4570438"/>
            <a:ext cx="15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正反应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66136" y="5417147"/>
            <a:ext cx="15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逆反应</a:t>
            </a:r>
          </a:p>
        </p:txBody>
      </p:sp>
    </p:spTree>
    <p:extLst>
      <p:ext uri="{BB962C8B-B14F-4D97-AF65-F5344CB8AC3E}">
        <p14:creationId xmlns:p14="http://schemas.microsoft.com/office/powerpoint/2010/main" val="39001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8" grpId="0" autoUpdateAnimBg="0"/>
      <p:bldP spid="736289" grpId="0" autoUpdateAnimBg="0"/>
      <p:bldP spid="6" grpId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827584" y="97468"/>
            <a:ext cx="4790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温度对化学平衡的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8001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88841"/>
              </p:ext>
            </p:extLst>
          </p:nvPr>
        </p:nvGraphicFramePr>
        <p:xfrm>
          <a:off x="395536" y="749596"/>
          <a:ext cx="8352928" cy="5750984"/>
        </p:xfrm>
        <a:graphic>
          <a:graphicData uri="http://schemas.openxmlformats.org/drawingml/2006/table">
            <a:tbl>
              <a:tblPr/>
              <a:tblGrid>
                <a:gridCol w="864096"/>
                <a:gridCol w="7488832"/>
              </a:tblGrid>
              <a:tr h="841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实验原理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　      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=-56.9 kJ·mol</a:t>
                      </a:r>
                      <a:r>
                        <a:rPr kumimoji="0" lang="en-US" altLang="zh-CN" sz="2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2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实验装置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热水中红棕色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_____;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冰水中红棕色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实验结论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体系受热颜色加深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c(NO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)_____,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即平衡向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方向移动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体系被冷却时颜色变浅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c(NO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)_____,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即平衡向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_________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方向移动</a:t>
                      </a: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79939" name="Image013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4808"/>
          <a:stretch/>
        </p:blipFill>
        <p:spPr bwMode="auto">
          <a:xfrm>
            <a:off x="3173264" y="1988840"/>
            <a:ext cx="2808312" cy="143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0006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3207"/>
            <a:ext cx="2619375" cy="59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0009" name="Text Box 73"/>
          <p:cNvSpPr txBox="1">
            <a:spLocks noChangeArrowheads="1"/>
          </p:cNvSpPr>
          <p:nvPr/>
        </p:nvSpPr>
        <p:spPr bwMode="auto">
          <a:xfrm>
            <a:off x="2843783" y="3844723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加深</a:t>
            </a:r>
          </a:p>
        </p:txBody>
      </p:sp>
      <p:sp>
        <p:nvSpPr>
          <p:cNvPr id="680010" name="Text Box 74"/>
          <p:cNvSpPr txBox="1">
            <a:spLocks noChangeArrowheads="1"/>
          </p:cNvSpPr>
          <p:nvPr/>
        </p:nvSpPr>
        <p:spPr bwMode="auto">
          <a:xfrm>
            <a:off x="5868144" y="3844723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变浅</a:t>
            </a:r>
          </a:p>
        </p:txBody>
      </p:sp>
      <p:sp>
        <p:nvSpPr>
          <p:cNvPr id="680011" name="Text Box 75"/>
          <p:cNvSpPr txBox="1">
            <a:spLocks noChangeArrowheads="1"/>
          </p:cNvSpPr>
          <p:nvPr/>
        </p:nvSpPr>
        <p:spPr bwMode="auto">
          <a:xfrm>
            <a:off x="5622530" y="4852568"/>
            <a:ext cx="10600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增大</a:t>
            </a:r>
          </a:p>
        </p:txBody>
      </p:sp>
      <p:sp>
        <p:nvSpPr>
          <p:cNvPr id="680012" name="Text Box 76"/>
          <p:cNvSpPr txBox="1">
            <a:spLocks noChangeArrowheads="1"/>
          </p:cNvSpPr>
          <p:nvPr/>
        </p:nvSpPr>
        <p:spPr bwMode="auto">
          <a:xfrm>
            <a:off x="1106380" y="5319460"/>
            <a:ext cx="20133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吸热反应</a:t>
            </a:r>
          </a:p>
        </p:txBody>
      </p:sp>
      <p:sp>
        <p:nvSpPr>
          <p:cNvPr id="680013" name="Text Box 77"/>
          <p:cNvSpPr txBox="1">
            <a:spLocks noChangeArrowheads="1"/>
          </p:cNvSpPr>
          <p:nvPr/>
        </p:nvSpPr>
        <p:spPr bwMode="auto">
          <a:xfrm>
            <a:off x="2199145" y="5775647"/>
            <a:ext cx="1004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减小</a:t>
            </a:r>
          </a:p>
        </p:txBody>
      </p:sp>
      <p:sp>
        <p:nvSpPr>
          <p:cNvPr id="680014" name="Text Box 78"/>
          <p:cNvSpPr txBox="1">
            <a:spLocks noChangeArrowheads="1"/>
          </p:cNvSpPr>
          <p:nvPr/>
        </p:nvSpPr>
        <p:spPr bwMode="auto">
          <a:xfrm>
            <a:off x="4207045" y="5804561"/>
            <a:ext cx="2298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放热反应</a:t>
            </a:r>
          </a:p>
        </p:txBody>
      </p:sp>
    </p:spTree>
    <p:extLst>
      <p:ext uri="{BB962C8B-B14F-4D97-AF65-F5344CB8AC3E}">
        <p14:creationId xmlns:p14="http://schemas.microsoft.com/office/powerpoint/2010/main" val="16696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009" grpId="0" autoUpdateAnimBg="0"/>
      <p:bldP spid="680010" grpId="0" autoUpdateAnimBg="0"/>
      <p:bldP spid="680011" grpId="0" autoUpdateAnimBg="0"/>
      <p:bldP spid="680012" grpId="0" autoUpdateAnimBg="0"/>
      <p:bldP spid="680013" grpId="0" autoUpdateAnimBg="0"/>
      <p:bldP spid="6800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9519" y="1561147"/>
            <a:ext cx="504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改变条件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263575" y="1484784"/>
            <a:ext cx="348035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7664" y="1268760"/>
            <a:ext cx="4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=v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，平衡不移动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2046039"/>
            <a:ext cx="4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&gt;v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，平衡正向移动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2844225"/>
            <a:ext cx="4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&lt;v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，平衡逆向移动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99592" y="476672"/>
            <a:ext cx="4790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化学平衡移动方向的判断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/>
          <a:srcRect l="21651" t="53691" r="21650" b="14563"/>
          <a:stretch/>
        </p:blipFill>
        <p:spPr>
          <a:xfrm>
            <a:off x="1011547" y="3586730"/>
            <a:ext cx="3536765" cy="158417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/>
          <a:srcRect l="25785" t="51477" r="18106" b="18254"/>
          <a:stretch/>
        </p:blipFill>
        <p:spPr>
          <a:xfrm>
            <a:off x="1011547" y="5315897"/>
            <a:ext cx="3535321" cy="152577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4"/>
          <a:srcRect l="25785" t="54429" r="31691" b="15302"/>
          <a:stretch/>
        </p:blipFill>
        <p:spPr>
          <a:xfrm>
            <a:off x="4932040" y="4327969"/>
            <a:ext cx="3469796" cy="19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734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2805</TotalTime>
  <Words>1443</Words>
  <Application>Microsoft Office PowerPoint</Application>
  <PresentationFormat>全屏显示(4:3)</PresentationFormat>
  <Paragraphs>216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仿宋_GB2312</vt:lpstr>
      <vt:lpstr>黑体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Equation</vt:lpstr>
      <vt:lpstr>2   化学反应与能量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  沁园春 长沙</dc:title>
  <dc:creator>lenovo</dc:creator>
  <cp:lastModifiedBy>USER</cp:lastModifiedBy>
  <cp:revision>128</cp:revision>
  <dcterms:created xsi:type="dcterms:W3CDTF">2014-03-30T05:53:02Z</dcterms:created>
  <dcterms:modified xsi:type="dcterms:W3CDTF">2016-10-13T00:57:11Z</dcterms:modified>
</cp:coreProperties>
</file>