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8"/>
  </p:notesMasterIdLst>
  <p:sldIdLst>
    <p:sldId id="422" r:id="rId2"/>
    <p:sldId id="344" r:id="rId3"/>
    <p:sldId id="431" r:id="rId4"/>
    <p:sldId id="346" r:id="rId5"/>
    <p:sldId id="347" r:id="rId6"/>
    <p:sldId id="423" r:id="rId7"/>
    <p:sldId id="349" r:id="rId8"/>
    <p:sldId id="348" r:id="rId9"/>
    <p:sldId id="392" r:id="rId10"/>
    <p:sldId id="424" r:id="rId11"/>
    <p:sldId id="425" r:id="rId12"/>
    <p:sldId id="426" r:id="rId13"/>
    <p:sldId id="427" r:id="rId14"/>
    <p:sldId id="428" r:id="rId15"/>
    <p:sldId id="429" r:id="rId16"/>
    <p:sldId id="430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71A55"/>
    <a:srgbClr val="D8B6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178" autoAdjust="0"/>
  </p:normalViewPr>
  <p:slideViewPr>
    <p:cSldViewPr>
      <p:cViewPr varScale="1">
        <p:scale>
          <a:sx n="104" d="100"/>
          <a:sy n="104" d="100"/>
        </p:scale>
        <p:origin x="204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28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3331BF-35F7-43AA-AA6A-6962A2218E91}" type="datetimeFigureOut">
              <a:rPr lang="zh-CN" altLang="en-US" smtClean="0"/>
              <a:pPr/>
              <a:t>2016-09-30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046175-9D8B-468D-81B0-10E315DEF7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2312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A977F-2504-E741-85B4-8F01994E1F25}" type="datetimeFigureOut">
              <a:rPr lang="en-US" dirty="0"/>
              <a:t>9/30/2016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椭圆 7"/>
          <p:cNvSpPr/>
          <p:nvPr userDrawn="1"/>
        </p:nvSpPr>
        <p:spPr>
          <a:xfrm>
            <a:off x="6516216" y="4365104"/>
            <a:ext cx="1584176" cy="1584176"/>
          </a:xfrm>
          <a:prstGeom prst="ellipse">
            <a:avLst/>
          </a:prstGeom>
          <a:solidFill>
            <a:srgbClr val="D8B6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5747" y="1785195"/>
            <a:ext cx="5192507" cy="2649494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774" y="4448232"/>
            <a:ext cx="1911892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674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F351F-53B1-3B4C-8CD4-15B0457E8E3F}" type="datetimeFigureOut">
              <a:rPr lang="en-US" dirty="0"/>
              <a:t>9/30/2016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090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1E8F6-4F69-E448-82E4-3FF8C30628E4}" type="datetimeFigureOut">
              <a:rPr lang="en-US" dirty="0"/>
              <a:t>9/30/2016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996546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0BAD4-EC93-8B4C-97AE-9AB5F3271B19}" type="datetimeFigureOut">
              <a:rPr lang="en-US" dirty="0"/>
              <a:t>9/30/2016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8588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9050E-E079-6441-81E7-806D30677343}" type="datetimeFigureOut">
              <a:rPr lang="en-US" dirty="0"/>
              <a:t>9/30/2016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717234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230AF-FFB7-DE42-B481-AAC2589869DA}" type="datetimeFigureOut">
              <a:rPr lang="en-US" dirty="0"/>
              <a:t>9/30/2016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7958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A7C16-FAF2-2C41-B697-563997C522AD}" type="datetimeFigureOut">
              <a:rPr lang="en-US" dirty="0"/>
              <a:t>9/30/2016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8632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9D9EA-0687-604F-B97A-763B6765DF9F}" type="datetimeFigureOut">
              <a:rPr lang="en-US" dirty="0"/>
              <a:t>9/30/2016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5294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过度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0" y="2348880"/>
            <a:ext cx="2123728" cy="1512168"/>
          </a:xfrm>
          <a:prstGeom prst="rect">
            <a:avLst/>
          </a:prstGeom>
          <a:solidFill>
            <a:srgbClr val="D8B6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2144510" y="2348880"/>
            <a:ext cx="7020272" cy="1512168"/>
          </a:xfrm>
          <a:prstGeom prst="rect">
            <a:avLst/>
          </a:prstGeom>
          <a:solidFill>
            <a:srgbClr val="A71A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2483768" y="2492896"/>
            <a:ext cx="6552728" cy="1224136"/>
          </a:xfrm>
          <a:prstGeom prst="rect">
            <a:avLst/>
          </a:prstGeom>
        </p:spPr>
        <p:txBody>
          <a:bodyPr anchor="ctr"/>
          <a:lstStyle>
            <a:lvl1pPr algn="l">
              <a:defRPr sz="3200">
                <a:solidFill>
                  <a:schemeClr val="bg1"/>
                </a:solidFill>
                <a:latin typeface="黑体" panose="02010600030101010101" pitchFamily="2" charset="-122"/>
                <a:ea typeface="黑体" panose="0201060003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6161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4AFA48-6D51-4190-A587-C3B471DD3AA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054262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97363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9A02F-357D-AF42-B110-A7740AFDCA1B}" type="datetimeFigureOut">
              <a:rPr lang="en-US" dirty="0"/>
              <a:t>9/30/2016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915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88881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11243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60785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19175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88764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19697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B9B27-4D02-2940-AED5-BC8F2B3B1507}" type="datetimeFigureOut">
              <a:rPr lang="en-US" dirty="0"/>
              <a:t>9/30/2016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665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F7878-2C98-7449-BB8F-764A5EA8E558}" type="datetimeFigureOut">
              <a:rPr lang="en-US" dirty="0"/>
              <a:t>9/30/2016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033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2F403-9584-1749-B6AB-5E1C5F94527C}" type="datetimeFigureOut">
              <a:rPr lang="en-US" dirty="0"/>
              <a:t>9/30/2016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987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C0351-EB03-5444-BA93-B7E778374E24}" type="datetimeFigureOut">
              <a:rPr lang="en-US" dirty="0"/>
              <a:t>9/30/2016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601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ADB90-FF7E-5041-AB9F-1BC0957AB829}" type="datetimeFigureOut">
              <a:rPr lang="en-US" dirty="0"/>
              <a:t>9/30/2016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872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B8CB6-48D8-4E47-B0D3-B56230F429D0}" type="datetimeFigureOut">
              <a:rPr lang="en-US" dirty="0"/>
              <a:t>9/30/2016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327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716D3-DCE8-CC45-8106-AE5DFCD073F9}" type="datetimeFigureOut">
              <a:rPr lang="en-US" dirty="0"/>
              <a:t>9/30/2016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585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9FFFB4-400D-1240-AB24-6F86C96D4DFB}" type="datetimeFigureOut">
              <a:rPr lang="en-US" dirty="0"/>
              <a:t>9/30/2016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551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52" r:id="rId19"/>
    <p:sldLayoutId id="2147483653" r:id="rId20"/>
    <p:sldLayoutId id="2147483654" r:id="rId21"/>
    <p:sldLayoutId id="2147483656" r:id="rId22"/>
    <p:sldLayoutId id="2147483657" r:id="rId23"/>
    <p:sldLayoutId id="2147483658" r:id="rId24"/>
    <p:sldLayoutId id="2147483659" r:id="rId25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../&#23450;&#21521;&#29190;&#30772;.avi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1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2372008" y="2803757"/>
            <a:ext cx="648072" cy="648072"/>
          </a:xfrm>
          <a:prstGeom prst="ellipse">
            <a:avLst/>
          </a:prstGeom>
          <a:solidFill>
            <a:srgbClr val="D8B6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2   </a:t>
            </a:r>
            <a:r>
              <a:rPr lang="zh-CN" altLang="en-US" b="1" dirty="0" smtClean="0">
                <a:solidFill>
                  <a:srgbClr val="FF0000"/>
                </a:solidFill>
              </a:rPr>
              <a:t>化学反应与能量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7876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395288" y="844853"/>
            <a:ext cx="8391525" cy="2439988"/>
          </a:xfrm>
          <a:prstGeom prst="rect">
            <a:avLst/>
          </a:prstGeom>
        </p:spPr>
        <p:txBody>
          <a:bodyPr/>
          <a:lstStyle/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800" b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(1) 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等速标志  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zh-CN" altLang="en-US" sz="28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正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 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zh-CN" altLang="en-US" sz="28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逆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（本质特征）</a:t>
            </a: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800" b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① 同一种物质：该物质的生成速率等于消耗速率</a:t>
            </a: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800" b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② 不同的物质：速率之比等于方程式中各物质的计量数之比，但必须是不同方向的速率。</a:t>
            </a:r>
          </a:p>
        </p:txBody>
      </p:sp>
      <p:sp>
        <p:nvSpPr>
          <p:cNvPr id="4" name="矩形 3"/>
          <p:cNvSpPr/>
          <p:nvPr/>
        </p:nvSpPr>
        <p:spPr>
          <a:xfrm>
            <a:off x="2771800" y="188640"/>
            <a:ext cx="3500462" cy="5847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2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3.</a:t>
            </a:r>
            <a:r>
              <a:rPr lang="zh-CN" altLang="en-US" sz="32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化学平衡的</a:t>
            </a:r>
            <a:r>
              <a:rPr lang="zh-CN" altLang="en-US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标志</a:t>
            </a:r>
          </a:p>
        </p:txBody>
      </p:sp>
      <p:grpSp>
        <p:nvGrpSpPr>
          <p:cNvPr id="3" name="组合 12"/>
          <p:cNvGrpSpPr>
            <a:grpSpLocks/>
          </p:cNvGrpSpPr>
          <p:nvPr/>
        </p:nvGrpSpPr>
        <p:grpSpPr bwMode="auto">
          <a:xfrm>
            <a:off x="571534" y="3345183"/>
            <a:ext cx="8286746" cy="2751522"/>
            <a:chOff x="-285722" y="3786190"/>
            <a:chExt cx="8286766" cy="2751907"/>
          </a:xfrm>
        </p:grpSpPr>
        <p:sp>
          <p:nvSpPr>
            <p:cNvPr id="44034" name="Rectangle 2"/>
            <p:cNvSpPr>
              <a:spLocks noChangeArrowheads="1"/>
            </p:cNvSpPr>
            <p:nvPr/>
          </p:nvSpPr>
          <p:spPr bwMode="auto">
            <a:xfrm>
              <a:off x="-285722" y="3786190"/>
              <a:ext cx="8286766" cy="2751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 eaLnBrk="0" hangingPunct="0">
                <a:lnSpc>
                  <a:spcPct val="120000"/>
                </a:lnSpc>
                <a:defRPr/>
              </a:pPr>
              <a:r>
                <a:rPr lang="zh-CN" altLang="en-US" sz="2400" b="1" dirty="0" smtClean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例题</a:t>
              </a:r>
              <a:r>
                <a:rPr lang="en-US" altLang="zh-CN" sz="2400" b="1" dirty="0" smtClean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.</a:t>
              </a:r>
              <a:r>
                <a:rPr lang="zh-CN" altLang="en-US" sz="2400" b="1" dirty="0" smtClean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下列</a:t>
              </a:r>
              <a:r>
                <a:rPr lang="zh-CN" altLang="en-US" sz="2400" b="1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可以证明</a:t>
              </a:r>
              <a:r>
                <a:rPr lang="en-US" altLang="zh-CN" sz="2400" b="1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400" b="1" baseline="-30000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  <a:r>
                <a:rPr lang="en-US" altLang="zh-CN" sz="2400" b="1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+3H</a:t>
              </a:r>
              <a:r>
                <a:rPr lang="en-US" altLang="zh-CN" sz="2400" b="1" baseline="-30000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          </a:t>
              </a:r>
              <a:r>
                <a:rPr lang="en-US" altLang="zh-CN" sz="2400" b="1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2NH</a:t>
              </a:r>
              <a:r>
                <a:rPr lang="en-US" altLang="zh-CN" sz="2400" b="1" baseline="-30000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</a:t>
              </a:r>
              <a:r>
                <a:rPr lang="zh-CN" altLang="en-US" sz="2400" b="1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已达到平衡状态的</a:t>
              </a:r>
              <a:r>
                <a:rPr lang="zh-CN" altLang="en-US" sz="2400" b="1" dirty="0" smtClean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是</a:t>
              </a:r>
              <a:endParaRPr lang="zh-CN" altLang="en-US" sz="4800" b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marL="457200" indent="-457200" eaLnBrk="0" hangingPunct="0">
                <a:lnSpc>
                  <a:spcPct val="120000"/>
                </a:lnSpc>
                <a:defRPr/>
              </a:pPr>
              <a:r>
                <a:rPr lang="en-US" sz="2400" b="1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A.  1</a:t>
              </a:r>
              <a:r>
                <a:rPr lang="zh-CN" altLang="en-US" sz="2400" b="1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个</a:t>
              </a:r>
              <a:r>
                <a:rPr lang="en-US" sz="2400" b="1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N≡N</a:t>
              </a:r>
              <a:r>
                <a:rPr lang="zh-CN" altLang="en-US" sz="2400" b="1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键断裂的同时，有</a:t>
              </a:r>
              <a:r>
                <a:rPr lang="en-US" sz="2400" b="1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6</a:t>
              </a:r>
              <a:r>
                <a:rPr lang="zh-CN" altLang="en-US" sz="2400" b="1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个</a:t>
              </a:r>
              <a:r>
                <a:rPr lang="en-US" sz="2400" b="1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H—H</a:t>
              </a:r>
              <a:r>
                <a:rPr lang="zh-CN" altLang="en-US" sz="2400" b="1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键断裂</a:t>
              </a:r>
              <a:endPara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marL="457200" indent="-457200" eaLnBrk="0" hangingPunct="0">
                <a:lnSpc>
                  <a:spcPct val="120000"/>
                </a:lnSpc>
                <a:defRPr/>
              </a:pPr>
              <a:r>
                <a:rPr lang="en-US" sz="2400" b="1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B.  1</a:t>
              </a:r>
              <a:r>
                <a:rPr lang="zh-CN" altLang="en-US" sz="2400" b="1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个</a:t>
              </a:r>
              <a:r>
                <a:rPr lang="en-US" sz="2400" b="1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N≡N</a:t>
              </a:r>
              <a:r>
                <a:rPr lang="zh-CN" altLang="en-US" sz="2400" b="1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键断裂的同时，有</a:t>
              </a:r>
              <a:r>
                <a:rPr lang="en-US" sz="2400" b="1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6</a:t>
              </a:r>
              <a:r>
                <a:rPr lang="zh-CN" altLang="en-US" sz="2400" b="1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个</a:t>
              </a:r>
              <a:r>
                <a:rPr lang="en-US" sz="2400" b="1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H—H</a:t>
              </a:r>
              <a:r>
                <a:rPr lang="zh-CN" altLang="en-US" sz="2400" b="1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键形成</a:t>
              </a:r>
              <a:endPara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marL="457200" indent="-457200" eaLnBrk="0" hangingPunct="0">
                <a:lnSpc>
                  <a:spcPct val="120000"/>
                </a:lnSpc>
                <a:defRPr/>
              </a:pPr>
              <a:r>
                <a:rPr lang="en-US" sz="2400" b="1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C.  3</a:t>
              </a:r>
              <a:r>
                <a:rPr lang="en-US" sz="2400" b="1" i="1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v</a:t>
              </a:r>
              <a:r>
                <a:rPr lang="zh-CN" altLang="en-US" sz="2400" b="1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（</a:t>
              </a:r>
              <a:r>
                <a:rPr lang="en-US" sz="2400" b="1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N</a:t>
              </a:r>
              <a:r>
                <a:rPr lang="en-US" sz="2400" b="1" baseline="-25000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  <a:r>
                <a:rPr lang="zh-CN" altLang="en-US" sz="2400" b="1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）＝</a:t>
              </a:r>
              <a:r>
                <a:rPr lang="en-US" sz="2400" b="1" i="1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v</a:t>
              </a:r>
              <a:r>
                <a:rPr lang="zh-CN" altLang="en-US" sz="2400" b="1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（</a:t>
              </a:r>
              <a:r>
                <a:rPr lang="en-US" sz="2400" b="1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H</a:t>
              </a:r>
              <a:r>
                <a:rPr lang="en-US" sz="2400" b="1" baseline="-25000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  <a:r>
                <a:rPr lang="zh-CN" altLang="en-US" sz="2400" b="1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）</a:t>
              </a:r>
              <a:endPara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marL="457200" indent="-457200" eaLnBrk="0" hangingPunct="0">
                <a:lnSpc>
                  <a:spcPct val="120000"/>
                </a:lnSpc>
                <a:defRPr/>
              </a:pPr>
              <a:r>
                <a:rPr lang="en-US" altLang="zh-CN" sz="2400" b="1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D. </a:t>
              </a:r>
              <a:r>
                <a:rPr lang="en-US" sz="2400" b="1" i="1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v</a:t>
              </a:r>
              <a:r>
                <a:rPr lang="zh-CN" altLang="en-US" sz="2400" b="1" baseline="-25000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正</a:t>
              </a:r>
              <a:r>
                <a:rPr lang="zh-CN" altLang="en-US" sz="2400" b="1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（</a:t>
              </a:r>
              <a:r>
                <a:rPr lang="en-US" sz="2400" b="1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N</a:t>
              </a:r>
              <a:r>
                <a:rPr lang="en-US" sz="2400" b="1" baseline="-25000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  <a:r>
                <a:rPr lang="zh-CN" altLang="en-US" sz="2400" b="1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）＝</a:t>
              </a:r>
              <a:r>
                <a:rPr lang="en-US" sz="2400" b="1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</a:t>
              </a:r>
              <a:r>
                <a:rPr lang="en-US" sz="2400" b="1" i="1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v</a:t>
              </a:r>
              <a:r>
                <a:rPr lang="zh-CN" altLang="en-US" sz="2400" b="1" baseline="-25000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逆</a:t>
              </a:r>
              <a:r>
                <a:rPr lang="zh-CN" altLang="en-US" sz="2400" b="1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（</a:t>
              </a:r>
              <a:r>
                <a:rPr lang="en-US" sz="2400" b="1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H</a:t>
              </a:r>
              <a:r>
                <a:rPr lang="en-US" sz="2400" b="1" baseline="-25000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  <a:r>
                <a:rPr lang="zh-CN" altLang="en-US" sz="2400" b="1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）</a:t>
              </a:r>
              <a:endPara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marL="457200" indent="-457200" eaLnBrk="0" hangingPunct="0">
                <a:lnSpc>
                  <a:spcPct val="120000"/>
                </a:lnSpc>
                <a:defRPr/>
              </a:pPr>
              <a:r>
                <a:rPr lang="en-US" sz="2400" b="1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E. 2</a:t>
              </a:r>
              <a:r>
                <a:rPr lang="en-US" sz="2400" b="1" i="1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v</a:t>
              </a:r>
              <a:r>
                <a:rPr lang="zh-CN" altLang="en-US" sz="2400" b="1" baseline="-25000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正</a:t>
              </a:r>
              <a:r>
                <a:rPr lang="zh-CN" altLang="en-US" sz="2400" b="1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（</a:t>
              </a:r>
              <a:r>
                <a:rPr lang="en-US" sz="2400" b="1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H</a:t>
              </a:r>
              <a:r>
                <a:rPr lang="en-US" sz="2400" b="1" baseline="-25000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  <a:r>
                <a:rPr lang="zh-CN" altLang="en-US" sz="2400" b="1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）＝</a:t>
              </a:r>
              <a:r>
                <a:rPr lang="en-US" sz="2400" b="1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</a:t>
              </a:r>
              <a:r>
                <a:rPr lang="en-US" sz="2400" b="1" i="1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v</a:t>
              </a:r>
              <a:r>
                <a:rPr lang="zh-CN" altLang="en-US" sz="2400" b="1" baseline="-25000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逆</a:t>
              </a:r>
              <a:r>
                <a:rPr lang="zh-CN" altLang="en-US" sz="2400" b="1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（</a:t>
              </a:r>
              <a:r>
                <a:rPr lang="en-US" sz="2400" b="1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NH</a:t>
              </a:r>
              <a:r>
                <a:rPr lang="en-US" sz="2400" b="1" baseline="-25000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</a:t>
              </a:r>
              <a:r>
                <a:rPr lang="zh-CN" altLang="en-US" sz="2400" b="1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）</a:t>
              </a:r>
              <a:endPara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5" name="组合 7"/>
            <p:cNvGrpSpPr>
              <a:grpSpLocks/>
            </p:cNvGrpSpPr>
            <p:nvPr/>
          </p:nvGrpSpPr>
          <p:grpSpPr bwMode="auto">
            <a:xfrm>
              <a:off x="3286116" y="3929066"/>
              <a:ext cx="428628" cy="214315"/>
              <a:chOff x="7643834" y="428603"/>
              <a:chExt cx="642942" cy="214315"/>
            </a:xfrm>
          </p:grpSpPr>
          <p:cxnSp>
            <p:nvCxnSpPr>
              <p:cNvPr id="54280" name="直接连接符 8"/>
              <p:cNvCxnSpPr>
                <a:cxnSpLocks noChangeShapeType="1"/>
              </p:cNvCxnSpPr>
              <p:nvPr/>
            </p:nvCxnSpPr>
            <p:spPr bwMode="auto">
              <a:xfrm>
                <a:off x="7643834" y="500042"/>
                <a:ext cx="642942" cy="1588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54281" name="直接连接符 9"/>
              <p:cNvCxnSpPr>
                <a:cxnSpLocks noChangeShapeType="1"/>
              </p:cNvCxnSpPr>
              <p:nvPr/>
            </p:nvCxnSpPr>
            <p:spPr bwMode="auto">
              <a:xfrm>
                <a:off x="7643834" y="571481"/>
                <a:ext cx="642942" cy="1588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54282" name="直接连接符 10"/>
              <p:cNvCxnSpPr>
                <a:cxnSpLocks noChangeShapeType="1"/>
              </p:cNvCxnSpPr>
              <p:nvPr/>
            </p:nvCxnSpPr>
            <p:spPr bwMode="auto">
              <a:xfrm rot="10800000">
                <a:off x="8072462" y="428603"/>
                <a:ext cx="214314" cy="71438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54283" name="直接连接符 11"/>
              <p:cNvCxnSpPr>
                <a:cxnSpLocks noChangeShapeType="1"/>
              </p:cNvCxnSpPr>
              <p:nvPr/>
            </p:nvCxnSpPr>
            <p:spPr bwMode="auto">
              <a:xfrm rot="10800000">
                <a:off x="7643834" y="571480"/>
                <a:ext cx="214314" cy="71438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</p:grpSp>
      <p:sp>
        <p:nvSpPr>
          <p:cNvPr id="15" name="矩形 14"/>
          <p:cNvSpPr/>
          <p:nvPr/>
        </p:nvSpPr>
        <p:spPr>
          <a:xfrm>
            <a:off x="8001086" y="3345183"/>
            <a:ext cx="928694" cy="5847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endParaRPr lang="zh-CN" altLang="en-US" sz="32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5544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081117" y="285736"/>
            <a:ext cx="6562717" cy="1143000"/>
          </a:xfrm>
          <a:prstGeom prst="rect">
            <a:avLst/>
          </a:prstGeom>
        </p:spPr>
        <p:txBody>
          <a:bodyPr/>
          <a:lstStyle/>
          <a:p>
            <a:pPr eaLnBrk="0" hangingPunct="0">
              <a:defRPr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(2)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恒浓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标志：反应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混合物中各组成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成分</a:t>
            </a:r>
            <a:endParaRPr lang="en-US" altLang="zh-CN" sz="2800" b="1" dirty="0" smtClean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0" hangingPunct="0">
              <a:defRPr/>
            </a:pP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含量保持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不变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536579" y="1285860"/>
            <a:ext cx="8250263" cy="3940170"/>
          </a:xfrm>
          <a:prstGeom prst="rect">
            <a:avLst/>
          </a:prstGeom>
        </p:spPr>
        <p:txBody>
          <a:bodyPr/>
          <a:lstStyle/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400" b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① 各组成成分的质量、物质的量、分子数、体积（气体）、物质的量浓度均保持不变。</a:t>
            </a: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400" b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② 各组成成分的质量分数、物质的量分数、气体的体积分数均保持不变。      </a:t>
            </a: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400" b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③反应物的转化率、产物的产率保持不变。</a:t>
            </a: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400" b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④若反应前后的物质都是气体，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且总体积不等</a:t>
            </a:r>
            <a:r>
              <a:rPr lang="zh-CN" altLang="en-US" sz="2400" b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，则气体的总物质的量、总压强（恒温、恒容）、平均摩尔质量、混合气体的密度（恒温、恒压）均保持不变。</a:t>
            </a:r>
          </a:p>
        </p:txBody>
      </p:sp>
      <p:sp>
        <p:nvSpPr>
          <p:cNvPr id="4" name="Text Box 22"/>
          <p:cNvSpPr txBox="1">
            <a:spLocks noChangeArrowheads="1"/>
          </p:cNvSpPr>
          <p:nvPr/>
        </p:nvSpPr>
        <p:spPr bwMode="auto">
          <a:xfrm>
            <a:off x="612775" y="5207885"/>
            <a:ext cx="792003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判断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en-US" sz="24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当</a:t>
            </a:r>
            <a:r>
              <a:rPr lang="zh-CN" altLang="en-US" sz="2400" b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混合气体的总体积、总压强、总物质的量不变时，能否说明反应达到平衡？</a:t>
            </a:r>
          </a:p>
        </p:txBody>
      </p: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588984" y="6110309"/>
            <a:ext cx="5530852" cy="461963"/>
            <a:chOff x="385" y="3884"/>
            <a:chExt cx="3484" cy="291"/>
          </a:xfrm>
        </p:grpSpPr>
        <p:sp>
          <p:nvSpPr>
            <p:cNvPr id="6" name="Rectangle 23"/>
            <p:cNvSpPr>
              <a:spLocks noChangeArrowheads="1"/>
            </p:cNvSpPr>
            <p:nvPr/>
          </p:nvSpPr>
          <p:spPr bwMode="auto">
            <a:xfrm>
              <a:off x="385" y="3884"/>
              <a:ext cx="348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400" b="1" dirty="0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特例：</a:t>
              </a:r>
              <a:r>
                <a:rPr lang="en-US" altLang="zh-CN" sz="2400" b="1" dirty="0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H</a:t>
              </a:r>
              <a:r>
                <a:rPr lang="en-US" altLang="zh-CN" sz="2400" b="1" baseline="-25000" dirty="0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  <a:r>
                <a:rPr lang="en-US" altLang="zh-CN" sz="2400" b="1" dirty="0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+ I</a:t>
              </a:r>
              <a:r>
                <a:rPr lang="en-US" altLang="zh-CN" sz="2400" b="1" baseline="-25000" dirty="0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  <a:r>
                <a:rPr lang="en-US" altLang="zh-CN" sz="2400" b="1" dirty="0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400" b="1" dirty="0" smtClean="0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         </a:t>
              </a:r>
              <a:r>
                <a:rPr lang="en-US" altLang="zh-CN" sz="2400" b="1" dirty="0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2HI</a:t>
              </a:r>
              <a:r>
                <a:rPr lang="zh-CN" altLang="en-US" sz="2400" b="1" dirty="0" smtClean="0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（等体积反应）</a:t>
              </a:r>
              <a:endParaRPr lang="zh-CN" altLang="en-US" sz="24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pic>
          <p:nvPicPr>
            <p:cNvPr id="7" name="Picture 24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655" y="3929"/>
              <a:ext cx="400" cy="2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2790350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92" name="组合 28"/>
          <p:cNvGraphicFramePr>
            <a:graphicFrameLocks noGrp="1"/>
          </p:cNvGraphicFramePr>
          <p:nvPr/>
        </p:nvGraphicFramePr>
        <p:xfrm>
          <a:off x="785813" y="1214438"/>
          <a:ext cx="7358062" cy="3045828"/>
        </p:xfrm>
        <a:graphic>
          <a:graphicData uri="http://schemas.openxmlformats.org/drawingml/2006/table">
            <a:tbl>
              <a:tblPr/>
              <a:tblGrid>
                <a:gridCol w="1470025"/>
                <a:gridCol w="4459287"/>
                <a:gridCol w="1428750"/>
              </a:tblGrid>
              <a:tr h="42835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举例反应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Courier New" pitchFamily="49" charset="0"/>
                        </a:rPr>
                        <a:t>m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Courier New" pitchFamily="49" charset="0"/>
                        </a:rPr>
                        <a:t>A(g)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Courier New" pitchFamily="49" charset="0"/>
                        </a:rPr>
                        <a:t>＋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Courier New" pitchFamily="49" charset="0"/>
                        </a:rPr>
                        <a:t>n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Courier New" pitchFamily="49" charset="0"/>
                        </a:rPr>
                        <a:t>B(g)         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Courier New" pitchFamily="49" charset="0"/>
                        </a:rPr>
                        <a:t>p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Courier New" pitchFamily="49" charset="0"/>
                        </a:rPr>
                        <a:t>C(g)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Courier New" pitchFamily="49" charset="0"/>
                        </a:rPr>
                        <a:t>＋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Courier New" pitchFamily="49" charset="0"/>
                        </a:rPr>
                        <a:t>q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Courier New" pitchFamily="49" charset="0"/>
                        </a:rPr>
                        <a:t>D(g)</a:t>
                      </a: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679071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混合物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Times New Roman" pitchFamily="18" charset="0"/>
                        <a:cs typeface="Courier New" pitchFamily="49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体系中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各成分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的含量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①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各物质的物质的量或物质的量浓度一定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平衡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319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②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各物质的质量或质量分数一定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平衡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606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③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各气体的体积或体积分数一定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平衡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5670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④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总体积、总压强或总物质的量一定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不一定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平衡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6168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5388" y="1357313"/>
            <a:ext cx="566737" cy="19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69" name="Text Box 27"/>
          <p:cNvSpPr txBox="1">
            <a:spLocks noChangeArrowheads="1"/>
          </p:cNvSpPr>
          <p:nvPr/>
        </p:nvSpPr>
        <p:spPr bwMode="auto">
          <a:xfrm>
            <a:off x="2755900" y="119063"/>
            <a:ext cx="38163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</a:rPr>
              <a:t>化学平衡状态的判断</a:t>
            </a:r>
          </a:p>
        </p:txBody>
      </p:sp>
      <p:sp>
        <p:nvSpPr>
          <p:cNvPr id="6170" name="Text Box 27"/>
          <p:cNvSpPr txBox="1">
            <a:spLocks noChangeArrowheads="1"/>
          </p:cNvSpPr>
          <p:nvPr/>
        </p:nvSpPr>
        <p:spPr bwMode="auto">
          <a:xfrm>
            <a:off x="1214438" y="571500"/>
            <a:ext cx="707231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仿宋_GB2312" pitchFamily="49" charset="-122"/>
                <a:ea typeface="仿宋_GB2312" pitchFamily="49" charset="-122"/>
              </a:rPr>
              <a:t>变量不变已平衡；恒量不变不能作为标准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500063" y="4286250"/>
          <a:ext cx="7858125" cy="2438400"/>
        </p:xfrm>
        <a:graphic>
          <a:graphicData uri="http://schemas.openxmlformats.org/drawingml/2006/table">
            <a:tbl>
              <a:tblPr/>
              <a:tblGrid>
                <a:gridCol w="1214437"/>
                <a:gridCol w="5429250"/>
                <a:gridCol w="1214438"/>
              </a:tblGrid>
              <a:tr h="0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正、逆反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Times New Roman" pitchFamily="18" charset="0"/>
                        <a:cs typeface="Courier New" pitchFamily="49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应速率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的关系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①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在单位时间内消耗了</a:t>
                      </a: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Courier New" pitchFamily="49" charset="0"/>
                        </a:rPr>
                        <a:t>m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Courier New" pitchFamily="49" charset="0"/>
                        </a:rPr>
                        <a:t> mol A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同时消耗</a:t>
                      </a: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q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mol D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，即</a:t>
                      </a: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  <a:cs typeface="Times New Roman" pitchFamily="18" charset="0"/>
                        </a:rPr>
                        <a:t>v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正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＝</a:t>
                      </a: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  <a:cs typeface="Times New Roman" pitchFamily="18" charset="0"/>
                        </a:rPr>
                        <a:t>v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逆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平衡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②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在单位时间内消耗了</a:t>
                      </a: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Courier New" pitchFamily="49" charset="0"/>
                        </a:rPr>
                        <a:t>n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Courier New" pitchFamily="49" charset="0"/>
                        </a:rPr>
                        <a:t> mol B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同时消耗了</a:t>
                      </a: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mol C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，即</a:t>
                      </a: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  <a:cs typeface="Times New Roman" pitchFamily="18" charset="0"/>
                        </a:rPr>
                        <a:t>v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正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＝</a:t>
                      </a: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  <a:cs typeface="Times New Roman" pitchFamily="18" charset="0"/>
                        </a:rPr>
                        <a:t>v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逆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) </a:t>
                      </a: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平衡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③</a:t>
                      </a: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  <a:cs typeface="Times New Roman" pitchFamily="18" charset="0"/>
                        </a:rPr>
                        <a:t>v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Courier New" pitchFamily="49" charset="0"/>
                        </a:rPr>
                        <a:t>(A)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∶</a:t>
                      </a: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  <a:cs typeface="Times New Roman" pitchFamily="18" charset="0"/>
                        </a:rPr>
                        <a:t>v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(B)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∶</a:t>
                      </a: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  <a:cs typeface="Times New Roman" pitchFamily="18" charset="0"/>
                        </a:rPr>
                        <a:t>v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(C)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∶</a:t>
                      </a: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  <a:cs typeface="Times New Roman" pitchFamily="18" charset="0"/>
                        </a:rPr>
                        <a:t>v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(D)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＝</a:t>
                      </a: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m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∶</a:t>
                      </a: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∶</a:t>
                      </a: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∶</a:t>
                      </a: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q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，</a:t>
                      </a: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  <a:cs typeface="Times New Roman" pitchFamily="18" charset="0"/>
                        </a:rPr>
                        <a:t>v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正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不一定等于</a:t>
                      </a: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  <a:cs typeface="Times New Roman" pitchFamily="18" charset="0"/>
                        </a:rPr>
                        <a:t>v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逆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不一定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平衡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④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在单位时间内生成了</a:t>
                      </a: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Courier New" pitchFamily="49" charset="0"/>
                        </a:rPr>
                        <a:t>n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Courier New" pitchFamily="49" charset="0"/>
                        </a:rPr>
                        <a:t> mol B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，同时消耗了</a:t>
                      </a: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q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mol D</a:t>
                      </a: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不一定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平衡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6929438" y="1714500"/>
            <a:ext cx="1000125" cy="2500313"/>
          </a:xfrm>
          <a:prstGeom prst="rect">
            <a:avLst/>
          </a:prstGeom>
          <a:solidFill>
            <a:srgbClr val="FFFF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7286625" y="4357688"/>
            <a:ext cx="1000125" cy="2357437"/>
          </a:xfrm>
          <a:prstGeom prst="rect">
            <a:avLst/>
          </a:prstGeom>
          <a:solidFill>
            <a:srgbClr val="FFFF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539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70" grpId="0"/>
      <p:bldP spid="8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64" name="Group 48"/>
          <p:cNvGraphicFramePr>
            <a:graphicFrameLocks noGrp="1"/>
          </p:cNvGraphicFramePr>
          <p:nvPr/>
        </p:nvGraphicFramePr>
        <p:xfrm>
          <a:off x="357188" y="500063"/>
          <a:ext cx="8501122" cy="5181600"/>
        </p:xfrm>
        <a:graphic>
          <a:graphicData uri="http://schemas.openxmlformats.org/drawingml/2006/table">
            <a:tbl>
              <a:tblPr/>
              <a:tblGrid>
                <a:gridCol w="1731710"/>
                <a:gridCol w="5483528"/>
                <a:gridCol w="1285884"/>
              </a:tblGrid>
              <a:tr h="53340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压　强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压强不再变化，当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m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＋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≠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＋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q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时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平　衡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压强不再变化，当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m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＋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＝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＋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q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时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不一定平衡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混合气体的平均相对分</a:t>
                      </a:r>
                      <a:endParaRPr kumimoji="0" lang="zh-CN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子质量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M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M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一定，当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m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＋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≠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＋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q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时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平衡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768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M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一定，当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m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＋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＝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＋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q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时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不一定平衡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9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温　度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任何化学反应都伴随着能量变化，在其他条件不变的情况下，体系温度一定时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平衡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1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气体的密度　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密度一定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不一定平衡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6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颜　色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反应体系内有色物质的颜色不变，就是有色物质的浓度不变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平衡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7715250" y="571500"/>
            <a:ext cx="1000125" cy="1214426"/>
          </a:xfrm>
          <a:prstGeom prst="rect">
            <a:avLst/>
          </a:prstGeom>
          <a:solidFill>
            <a:srgbClr val="FFFF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7715272" y="1928802"/>
            <a:ext cx="1000125" cy="1214426"/>
          </a:xfrm>
          <a:prstGeom prst="rect">
            <a:avLst/>
          </a:prstGeom>
          <a:solidFill>
            <a:srgbClr val="FFFF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7715272" y="3286124"/>
            <a:ext cx="1000125" cy="642942"/>
          </a:xfrm>
          <a:prstGeom prst="rect">
            <a:avLst/>
          </a:prstGeom>
          <a:solidFill>
            <a:srgbClr val="FFFF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7715272" y="4143380"/>
            <a:ext cx="1000125" cy="642942"/>
          </a:xfrm>
          <a:prstGeom prst="rect">
            <a:avLst/>
          </a:prstGeom>
          <a:solidFill>
            <a:srgbClr val="FFFF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7715272" y="4929198"/>
            <a:ext cx="1000125" cy="642942"/>
          </a:xfrm>
          <a:prstGeom prst="rect">
            <a:avLst/>
          </a:prstGeom>
          <a:solidFill>
            <a:srgbClr val="FFFF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3770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42875"/>
            <a:ext cx="8715375" cy="6186488"/>
          </a:xfrm>
        </p:spPr>
        <p:txBody>
          <a:bodyPr>
            <a:normAutofit/>
          </a:bodyPr>
          <a:lstStyle/>
          <a:p>
            <a:pPr marL="452438" indent="-452438" algn="just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【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1】 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一定条件下可逆反应：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2NO</a:t>
            </a:r>
            <a:r>
              <a:rPr lang="en-US" altLang="zh-CN" sz="2400" b="1" baseline="-30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(g) 2NO(g)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＋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</a:t>
            </a:r>
            <a:r>
              <a:rPr lang="en-US" altLang="zh-CN" sz="2400" b="1" baseline="-30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(g)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，在体积固定的密闭容器中，达到平衡状态的标志是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　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marL="452438" indent="-452438" algn="just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①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单位时间内生成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mol O</a:t>
            </a:r>
            <a:r>
              <a:rPr lang="en-US" altLang="zh-CN" sz="2400" b="1" baseline="-30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的同时生成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mol NO</a:t>
            </a:r>
            <a:r>
              <a:rPr lang="en-US" altLang="zh-CN" sz="2400" b="1" baseline="-30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</a:t>
            </a:r>
            <a:endParaRPr lang="en-US" altLang="zh-CN" sz="2400" b="1" dirty="0" smtClea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2438" indent="-452438" algn="just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②单位时间内生成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mol O</a:t>
            </a:r>
            <a:r>
              <a:rPr lang="en-US" altLang="zh-CN" sz="2400" b="1" baseline="-30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的同时生成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mol NO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</a:t>
            </a:r>
            <a:endParaRPr lang="en-US" altLang="zh-CN" sz="2400" b="1" dirty="0" smtClea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2438" indent="-452438" algn="just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③用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NO</a:t>
            </a:r>
            <a:r>
              <a:rPr lang="en-US" altLang="zh-CN" sz="2400" b="1" baseline="-30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NO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</a:t>
            </a:r>
            <a:r>
              <a:rPr lang="en-US" altLang="zh-CN" sz="2400" b="1" baseline="-30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表示的反应速率的比为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2∶2∶1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的状态</a:t>
            </a:r>
            <a:endParaRPr lang="en-US" altLang="zh-CN" sz="2400" b="1" dirty="0" smtClea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2438" indent="-452438" algn="just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④混合气体的颜色不再改变的状态　</a:t>
            </a:r>
            <a:endParaRPr lang="en-US" altLang="zh-CN" sz="2400" b="1" dirty="0" smtClea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2438" indent="-452438" algn="just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⑤混合气体的密度不再改变的状态　</a:t>
            </a:r>
            <a:endParaRPr lang="en-US" altLang="zh-CN" sz="2400" b="1" dirty="0" smtClea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2438" indent="-452438" algn="just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⑥混合气体的压强不再改变的状态　</a:t>
            </a:r>
            <a:endParaRPr lang="en-US" altLang="zh-CN" sz="2400" b="1" dirty="0" smtClea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2438" indent="-452438" algn="just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⑦混合气体的平均相对分子质量不再改变的状态</a:t>
            </a:r>
          </a:p>
          <a:p>
            <a:pPr marL="452438" indent="-452438" algn="just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．①④⑥⑦       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．②③⑤⑦      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．①③④⑤     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．全部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51513" y="428625"/>
            <a:ext cx="534987" cy="17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矩形 3"/>
          <p:cNvSpPr/>
          <p:nvPr/>
        </p:nvSpPr>
        <p:spPr>
          <a:xfrm>
            <a:off x="7524328" y="836712"/>
            <a:ext cx="4074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b="1" kern="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5045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2"/>
          <p:cNvSpPr txBox="1">
            <a:spLocks noChangeArrowheads="1"/>
          </p:cNvSpPr>
          <p:nvPr/>
        </p:nvSpPr>
        <p:spPr bwMode="auto">
          <a:xfrm>
            <a:off x="251520" y="1023938"/>
            <a:ext cx="8858250" cy="5090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10000"/>
              </a:spcBef>
            </a:pPr>
            <a:r>
              <a:rPr lang="zh-CN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  </a:t>
            </a:r>
            <a:r>
              <a:rPr 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在一定的温度下，固定容器中发生可逆反应：</a:t>
            </a: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ct val="10000"/>
              </a:spcBef>
            </a:pPr>
            <a:r>
              <a:rPr lang="zh-CN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A(g)+ 3B(g)          2C(g)</a:t>
            </a:r>
            <a:r>
              <a:rPr 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达到平衡的标志是（              ）</a:t>
            </a:r>
          </a:p>
          <a:p>
            <a:pPr>
              <a:lnSpc>
                <a:spcPct val="120000"/>
              </a:lnSpc>
              <a:spcBef>
                <a:spcPct val="10000"/>
              </a:spcBef>
            </a:pPr>
            <a:r>
              <a:rPr lang="zh-CN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A.  C</a:t>
            </a:r>
            <a:r>
              <a:rPr 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的生成速率与</a:t>
            </a:r>
            <a:r>
              <a:rPr lang="zh-CN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的分解速率相等</a:t>
            </a:r>
          </a:p>
          <a:p>
            <a:pPr algn="just">
              <a:lnSpc>
                <a:spcPct val="120000"/>
              </a:lnSpc>
              <a:spcBef>
                <a:spcPct val="10000"/>
              </a:spcBef>
            </a:pPr>
            <a:r>
              <a:rPr lang="zh-CN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B.  </a:t>
            </a:r>
            <a:r>
              <a:rPr 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单位时间生成</a:t>
            </a:r>
            <a:r>
              <a:rPr lang="zh-CN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 molA</a:t>
            </a:r>
            <a:r>
              <a:rPr 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，同时生成</a:t>
            </a:r>
            <a:r>
              <a:rPr lang="zh-CN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3n molB</a:t>
            </a:r>
          </a:p>
          <a:p>
            <a:pPr algn="just">
              <a:lnSpc>
                <a:spcPct val="120000"/>
              </a:lnSpc>
              <a:spcBef>
                <a:spcPct val="10000"/>
              </a:spcBef>
            </a:pPr>
            <a:r>
              <a:rPr lang="zh-CN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C.  A</a:t>
            </a:r>
            <a:r>
              <a:rPr 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的物质的量浓度保持不变</a:t>
            </a:r>
          </a:p>
          <a:p>
            <a:pPr algn="just">
              <a:lnSpc>
                <a:spcPct val="120000"/>
              </a:lnSpc>
              <a:spcBef>
                <a:spcPct val="10000"/>
              </a:spcBef>
            </a:pPr>
            <a:r>
              <a:rPr lang="zh-CN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D.  A</a:t>
            </a:r>
            <a:r>
              <a:rPr 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的分子数之比为</a:t>
            </a:r>
            <a:r>
              <a:rPr lang="zh-CN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 </a:t>
            </a:r>
            <a:r>
              <a:rPr 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 </a:t>
            </a:r>
            <a:r>
              <a:rPr 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 </a:t>
            </a:r>
          </a:p>
          <a:p>
            <a:pPr algn="just">
              <a:lnSpc>
                <a:spcPct val="120000"/>
              </a:lnSpc>
              <a:spcBef>
                <a:spcPct val="10000"/>
              </a:spcBef>
            </a:pPr>
            <a:r>
              <a:rPr lang="zh-CN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E.  </a:t>
            </a:r>
            <a:r>
              <a:rPr 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容器中气体的密度保持不变</a:t>
            </a:r>
          </a:p>
          <a:p>
            <a:pPr algn="just">
              <a:lnSpc>
                <a:spcPct val="120000"/>
              </a:lnSpc>
              <a:spcBef>
                <a:spcPct val="10000"/>
              </a:spcBef>
            </a:pPr>
            <a:r>
              <a:rPr lang="zh-CN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F.  </a:t>
            </a:r>
            <a:r>
              <a:rPr 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混合气体的平均摩尔质量保持不变</a:t>
            </a:r>
          </a:p>
          <a:p>
            <a:pPr algn="just">
              <a:lnSpc>
                <a:spcPct val="120000"/>
              </a:lnSpc>
              <a:spcBef>
                <a:spcPct val="10000"/>
              </a:spcBef>
            </a:pPr>
            <a:r>
              <a:rPr lang="zh-CN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G.  </a:t>
            </a:r>
            <a:r>
              <a:rPr 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容器中气体的总压强保持不变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7017965" y="1563688"/>
            <a:ext cx="151447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ACFG</a:t>
            </a:r>
          </a:p>
        </p:txBody>
      </p:sp>
      <p:grpSp>
        <p:nvGrpSpPr>
          <p:cNvPr id="2" name="组合 18"/>
          <p:cNvGrpSpPr>
            <a:grpSpLocks/>
          </p:cNvGrpSpPr>
          <p:nvPr/>
        </p:nvGrpSpPr>
        <p:grpSpPr bwMode="auto">
          <a:xfrm>
            <a:off x="2272879" y="1785938"/>
            <a:ext cx="642937" cy="214312"/>
            <a:chOff x="7643834" y="428603"/>
            <a:chExt cx="642942" cy="214315"/>
          </a:xfrm>
        </p:grpSpPr>
        <p:cxnSp>
          <p:nvCxnSpPr>
            <p:cNvPr id="53253" name="直接连接符 19"/>
            <p:cNvCxnSpPr>
              <a:cxnSpLocks noChangeShapeType="1"/>
            </p:cNvCxnSpPr>
            <p:nvPr/>
          </p:nvCxnSpPr>
          <p:spPr bwMode="auto">
            <a:xfrm>
              <a:off x="7643834" y="500042"/>
              <a:ext cx="642942" cy="1588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3254" name="直接连接符 20"/>
            <p:cNvCxnSpPr>
              <a:cxnSpLocks noChangeShapeType="1"/>
            </p:cNvCxnSpPr>
            <p:nvPr/>
          </p:nvCxnSpPr>
          <p:spPr bwMode="auto">
            <a:xfrm>
              <a:off x="7643834" y="571481"/>
              <a:ext cx="642942" cy="1588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3255" name="直接连接符 21"/>
            <p:cNvCxnSpPr>
              <a:cxnSpLocks noChangeShapeType="1"/>
            </p:cNvCxnSpPr>
            <p:nvPr/>
          </p:nvCxnSpPr>
          <p:spPr bwMode="auto">
            <a:xfrm rot="10800000">
              <a:off x="8072462" y="428603"/>
              <a:ext cx="214314" cy="71438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3256" name="直接连接符 22"/>
            <p:cNvCxnSpPr>
              <a:cxnSpLocks noChangeShapeType="1"/>
            </p:cNvCxnSpPr>
            <p:nvPr/>
          </p:nvCxnSpPr>
          <p:spPr bwMode="auto">
            <a:xfrm rot="10800000">
              <a:off x="7643834" y="571480"/>
              <a:ext cx="214314" cy="71438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</p:spPr>
        </p:cxnSp>
      </p:grpSp>
    </p:spTree>
    <p:extLst>
      <p:ext uri="{BB962C8B-B14F-4D97-AF65-F5344CB8AC3E}">
        <p14:creationId xmlns:p14="http://schemas.microsoft.com/office/powerpoint/2010/main" val="152278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20550" y="741363"/>
            <a:ext cx="8643938" cy="461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0" hangingPunct="0">
              <a:lnSpc>
                <a:spcPct val="150000"/>
              </a:lnSpc>
              <a:tabLst>
                <a:tab pos="228600" algn="l"/>
              </a:tabLst>
            </a:pP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在一定温度下的定容密闭容器中，当下列物理量不再改变时，表明反应：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A(s)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＋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2B(g)== C(g)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＋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D(g).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已达平衡的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 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       )</a:t>
            </a:r>
          </a:p>
          <a:p>
            <a:pPr eaLnBrk="0" hangingPunct="0">
              <a:lnSpc>
                <a:spcPct val="150000"/>
              </a:lnSpc>
              <a:tabLst>
                <a:tab pos="228600" algn="l"/>
              </a:tabLst>
            </a:pP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．混合气体的压强                             </a:t>
            </a: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0" hangingPunct="0">
              <a:lnSpc>
                <a:spcPct val="150000"/>
              </a:lnSpc>
              <a:tabLst>
                <a:tab pos="228600" algn="l"/>
              </a:tabLst>
            </a:pP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．混合气体的密度  </a:t>
            </a:r>
          </a:p>
          <a:p>
            <a:pPr eaLnBrk="0" hangingPunct="0">
              <a:lnSpc>
                <a:spcPct val="150000"/>
              </a:lnSpc>
              <a:tabLst>
                <a:tab pos="228600" algn="l"/>
              </a:tabLst>
            </a:pP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．混合气体的相对分子质量                     </a:t>
            </a: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0" hangingPunct="0">
              <a:lnSpc>
                <a:spcPct val="150000"/>
              </a:lnSpc>
              <a:tabLst>
                <a:tab pos="228600" algn="l"/>
              </a:tabLst>
            </a:pP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．气体的总物质的量 </a:t>
            </a:r>
          </a:p>
        </p:txBody>
      </p:sp>
      <p:sp>
        <p:nvSpPr>
          <p:cNvPr id="3" name="矩形 2"/>
          <p:cNvSpPr/>
          <p:nvPr/>
        </p:nvSpPr>
        <p:spPr>
          <a:xfrm>
            <a:off x="2348988" y="2161588"/>
            <a:ext cx="928694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32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12700" stA="28000" endPos="45000" dist="1000" dir="5400000" sy="-100000" algn="bl" rotWithShape="0"/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BC</a:t>
            </a:r>
            <a:endParaRPr lang="zh-CN" altLang="en-US" sz="32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reflection blurRad="12700" stA="28000" endPos="45000" dist="1000" dir="5400000" sy="-100000" algn="bl" rotWithShape="0"/>
              </a:effectLst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1003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2051720" y="2060848"/>
            <a:ext cx="5760640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  <a:defRPr/>
            </a:pP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第三</a:t>
            </a:r>
            <a:r>
              <a:rPr lang="zh-CN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节 </a:t>
            </a:r>
            <a:r>
              <a:rPr lang="zh-CN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化学平衡</a:t>
            </a:r>
            <a:endParaRPr lang="zh-CN" altLang="en-US" sz="3200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49" charset="-122"/>
              <a:ea typeface="黑体" pitchFamily="49" charset="-122"/>
            </a:endParaRPr>
          </a:p>
          <a:p>
            <a:pPr algn="ctr">
              <a:lnSpc>
                <a:spcPct val="200000"/>
              </a:lnSpc>
              <a:defRPr/>
            </a:pP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（</a:t>
            </a:r>
            <a:r>
              <a:rPr lang="zh-CN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课时</a:t>
            </a:r>
            <a:r>
              <a:rPr lang="zh-CN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）</a:t>
            </a:r>
            <a:endParaRPr lang="zh-CN" alt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8665195"/>
      </p:ext>
    </p:extLst>
  </p:cSld>
  <p:clrMapOvr>
    <a:masterClrMapping/>
  </p:clrMapOvr>
  <p:transition spd="med">
    <p:newsfla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pic_223055">
            <a:hlinkClick r:id="rId2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543" y="430191"/>
            <a:ext cx="2987675" cy="5976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 Box 11"/>
          <p:cNvSpPr txBox="1">
            <a:spLocks noChangeArrowheads="1"/>
          </p:cNvSpPr>
          <p:nvPr/>
        </p:nvSpPr>
        <p:spPr bwMode="auto">
          <a:xfrm>
            <a:off x="2989293" y="116730"/>
            <a:ext cx="6011863" cy="6408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atinLnBrk="1">
              <a:lnSpc>
                <a:spcPct val="140000"/>
              </a:lnSpc>
            </a:pPr>
            <a:r>
              <a:rPr kumimoji="1"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　　</a:t>
            </a:r>
            <a:r>
              <a:rPr kumimoji="1" lang="zh-CN" alt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炼铁高炉尾气之谜</a:t>
            </a:r>
          </a:p>
          <a:p>
            <a:pPr latinLnBrk="1">
              <a:lnSpc>
                <a:spcPct val="140000"/>
              </a:lnSpc>
            </a:pPr>
            <a:r>
              <a:rPr kumimoji="1" lang="zh-CN" altLang="en-US" sz="24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高炉炼铁的主要反应是</a:t>
            </a:r>
            <a:r>
              <a:rPr kumimoji="1" lang="en-US" altLang="zh-CN" sz="24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40000"/>
              </a:lnSpc>
            </a:pP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C(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焦炭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)+O</a:t>
            </a:r>
            <a:r>
              <a:rPr lang="en-US" altLang="zh-CN" sz="2400" b="1" baseline="-25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空气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)==CO</a:t>
            </a:r>
            <a:r>
              <a:rPr lang="en-US" altLang="zh-CN" sz="2400" b="1" baseline="-25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放出热量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····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①</a:t>
            </a:r>
          </a:p>
          <a:p>
            <a:pPr>
              <a:lnSpc>
                <a:spcPct val="140000"/>
              </a:lnSpc>
            </a:pP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C(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焦炭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)+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==2CO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吸收热量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 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·········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②</a:t>
            </a:r>
          </a:p>
          <a:p>
            <a:pPr latinLnBrk="1">
              <a:lnSpc>
                <a:spcPct val="140000"/>
              </a:lnSpc>
            </a:pPr>
            <a:r>
              <a:rPr kumimoji="1" lang="en-US" altLang="zh-CN" sz="24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Fe</a:t>
            </a:r>
            <a:r>
              <a:rPr kumimoji="1" lang="en-US" altLang="zh-CN" sz="14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24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</a:t>
            </a:r>
            <a:r>
              <a:rPr kumimoji="1" lang="en-US" altLang="zh-CN" sz="14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kumimoji="1" lang="en-US" altLang="zh-CN" sz="24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+3CO</a:t>
            </a:r>
            <a:r>
              <a:rPr kumimoji="1"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==2Fe+3CO</a:t>
            </a:r>
            <a:r>
              <a:rPr kumimoji="1" lang="en-US" altLang="zh-CN" sz="1400" b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</a:p>
          <a:p>
            <a:pPr latinLnBrk="1">
              <a:lnSpc>
                <a:spcPct val="140000"/>
              </a:lnSpc>
            </a:pPr>
            <a:r>
              <a:rPr kumimoji="1" lang="zh-CN" altLang="en-US" sz="2400" b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炼制１吨生铁所需焦炭的实际用量远高于按照化学方程式计算所需的量，且从高炉中出来的气体中含有没有利用的</a:t>
            </a:r>
            <a:r>
              <a:rPr kumimoji="1"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</a:t>
            </a:r>
            <a:r>
              <a:rPr kumimoji="1" lang="zh-CN" altLang="en-US" sz="2400" b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气体，开始，炼铁工程师们认为是</a:t>
            </a:r>
            <a:r>
              <a:rPr kumimoji="1"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</a:t>
            </a:r>
            <a:r>
              <a:rPr kumimoji="1" lang="zh-CN" altLang="en-US" sz="2400" b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与铁矿石接触不充分之故，于是设法增加高炉的高度，然而高炉增高后，高炉尾气中的</a:t>
            </a:r>
            <a:r>
              <a:rPr kumimoji="1"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</a:t>
            </a:r>
            <a:r>
              <a:rPr kumimoji="1" lang="zh-CN" altLang="en-US" sz="2400" b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比例竟没有改变，这是什么原因呢</a:t>
            </a:r>
            <a:r>
              <a:rPr kumimoji="1" lang="zh-CN" altLang="en-US" sz="24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？</a:t>
            </a:r>
            <a:endParaRPr kumimoji="1" lang="en-US" altLang="zh-CN" sz="2400" dirty="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9112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Rot="1" noChangeArrowheads="1"/>
          </p:cNvSpPr>
          <p:nvPr/>
        </p:nvSpPr>
        <p:spPr>
          <a:xfrm>
            <a:off x="357158" y="692696"/>
            <a:ext cx="4968850" cy="1143000"/>
          </a:xfrm>
          <a:prstGeom prst="rect">
            <a:avLst/>
          </a:prstGeom>
        </p:spPr>
        <p:txBody>
          <a:bodyPr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一、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可逆反应</a:t>
            </a: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、可逆反应的概念</a:t>
            </a:r>
            <a:endParaRPr kumimoji="0" lang="zh-CN" altLang="en-U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3"/>
          <p:cNvSpPr txBox="1">
            <a:spLocks noRot="1" noChangeArrowheads="1"/>
          </p:cNvSpPr>
          <p:nvPr/>
        </p:nvSpPr>
        <p:spPr>
          <a:xfrm>
            <a:off x="304800" y="1700808"/>
            <a:ext cx="8540750" cy="504056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同一条件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下正反应方向和逆反应方向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均能进行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的化学反应。</a:t>
            </a:r>
            <a:endParaRPr lang="en-US" altLang="zh-CN" sz="2800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36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可逆反应的判断</a:t>
            </a: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r>
              <a:rPr kumimoji="0" lang="en-US" altLang="zh-CN" sz="28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的燃烧与水的电解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二次电池的放电与充电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</a:t>
            </a:r>
            <a:r>
              <a:rPr kumimoji="0" lang="en-US" altLang="zh-CN" sz="28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r>
              <a:rPr kumimoji="0" lang="en-US" altLang="zh-CN" sz="28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在植物体中通过光合作用合成糖与糖在人体内氧化生成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</a:t>
            </a:r>
            <a:r>
              <a:rPr kumimoji="0" lang="en-US" altLang="zh-CN" sz="28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r>
              <a:rPr kumimoji="0" lang="en-US" altLang="zh-CN" sz="28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</a:t>
            </a:r>
          </a:p>
          <a:p>
            <a:pPr marL="342900" marR="0" lvl="0" indent="-342900" algn="l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水的蒸发与凝结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它们是否属于“可逆反应”？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796136" y="5518973"/>
            <a:ext cx="2592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注意：可逆反应不等同于“可逆过程”。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7153724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Rot="1" noChangeArrowheads="1"/>
          </p:cNvSpPr>
          <p:nvPr/>
        </p:nvSpPr>
        <p:spPr>
          <a:xfrm>
            <a:off x="755650" y="1844675"/>
            <a:ext cx="7777163" cy="4464050"/>
          </a:xfrm>
          <a:prstGeom prst="rect">
            <a:avLst/>
          </a:prstGeom>
        </p:spPr>
        <p:txBody>
          <a:bodyPr/>
          <a:lstStyle/>
          <a:p>
            <a:pPr marR="0" lvl="0" algn="l" defTabSz="914400" rtl="0" eaLnBrk="1" fontAlgn="auto" latinLnBrk="0" hangingPunct="1">
              <a:spcAft>
                <a:spcPts val="0"/>
              </a:spcAft>
              <a:buClrTx/>
              <a:buSzTx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对于可逆反应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2SO</a:t>
            </a:r>
            <a:r>
              <a:rPr kumimoji="0" lang="en-US" altLang="zh-CN" sz="32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+O</a:t>
            </a:r>
            <a:r>
              <a:rPr kumimoji="0" lang="en-US" altLang="zh-CN" sz="32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2SO</a:t>
            </a:r>
            <a:r>
              <a:rPr kumimoji="0" lang="en-US" altLang="zh-CN" sz="32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，在混合气体中充入一定量的</a:t>
            </a:r>
            <a:r>
              <a:rPr kumimoji="0" lang="en-US" altLang="zh-CN" sz="3200" b="1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18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</a:t>
            </a:r>
            <a:r>
              <a:rPr kumimoji="0" lang="en-US" altLang="zh-CN" sz="32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足够长时间后，</a:t>
            </a:r>
            <a:r>
              <a:rPr kumimoji="0" lang="en-US" altLang="zh-CN" sz="3200" b="1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18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原子（        ）</a:t>
            </a:r>
          </a:p>
          <a:p>
            <a:pPr marL="342900" marR="0" lvl="0" indent="-342900" algn="l" defTabSz="914400" rtl="0" eaLnBrk="1" fontAlgn="auto" latinLnBrk="0" hangingPunct="1"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、只存在于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</a:t>
            </a:r>
            <a:r>
              <a:rPr kumimoji="0" lang="en-US" altLang="zh-CN" sz="32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</a:t>
            </a:r>
          </a:p>
          <a:p>
            <a:pPr marL="342900" marR="0" lvl="0" indent="-342900" algn="l" defTabSz="914400" rtl="0" eaLnBrk="1" fontAlgn="auto" latinLnBrk="0" hangingPunct="1"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、只存在于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</a:t>
            </a:r>
            <a:r>
              <a:rPr kumimoji="0" lang="en-US" altLang="zh-CN" sz="32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SO</a:t>
            </a:r>
            <a:r>
              <a:rPr kumimoji="0" lang="en-US" altLang="zh-CN" sz="32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</a:t>
            </a:r>
          </a:p>
          <a:p>
            <a:pPr marL="342900" marR="0" lvl="0" indent="-342900" algn="l" defTabSz="914400" rtl="0" eaLnBrk="1" fontAlgn="auto" latinLnBrk="0" hangingPunct="1"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、只存在于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SO</a:t>
            </a:r>
            <a:r>
              <a:rPr kumimoji="0" lang="en-US" altLang="zh-CN" sz="32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</a:t>
            </a:r>
            <a:r>
              <a:rPr kumimoji="0" lang="en-US" altLang="zh-CN" sz="32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</a:t>
            </a:r>
          </a:p>
          <a:p>
            <a:pPr marL="342900" marR="0" lvl="0" indent="-342900" algn="l" defTabSz="914400" rtl="0" eaLnBrk="1" fontAlgn="auto" latinLnBrk="0" hangingPunct="1"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、存在于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SO</a:t>
            </a:r>
            <a:r>
              <a:rPr kumimoji="0" lang="en-US" altLang="zh-CN" sz="32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</a:t>
            </a:r>
            <a:r>
              <a:rPr kumimoji="0" lang="en-US" altLang="zh-CN" sz="32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SO</a:t>
            </a:r>
            <a:r>
              <a:rPr kumimoji="0" lang="en-US" altLang="zh-CN" sz="32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</a:p>
        </p:txBody>
      </p:sp>
      <p:grpSp>
        <p:nvGrpSpPr>
          <p:cNvPr id="3" name="Group 4"/>
          <p:cNvGrpSpPr>
            <a:grpSpLocks/>
          </p:cNvGrpSpPr>
          <p:nvPr/>
        </p:nvGrpSpPr>
        <p:grpSpPr bwMode="auto">
          <a:xfrm>
            <a:off x="4932040" y="2062239"/>
            <a:ext cx="938212" cy="215900"/>
            <a:chOff x="3787" y="3612"/>
            <a:chExt cx="681" cy="181"/>
          </a:xfrm>
        </p:grpSpPr>
        <p:grpSp>
          <p:nvGrpSpPr>
            <p:cNvPr id="4" name="Group 5"/>
            <p:cNvGrpSpPr>
              <a:grpSpLocks/>
            </p:cNvGrpSpPr>
            <p:nvPr/>
          </p:nvGrpSpPr>
          <p:grpSpPr bwMode="auto">
            <a:xfrm>
              <a:off x="3787" y="3612"/>
              <a:ext cx="681" cy="45"/>
              <a:chOff x="3787" y="3612"/>
              <a:chExt cx="681" cy="45"/>
            </a:xfrm>
          </p:grpSpPr>
          <p:sp>
            <p:nvSpPr>
              <p:cNvPr id="8" name="Line 6"/>
              <p:cNvSpPr>
                <a:spLocks noChangeShapeType="1"/>
              </p:cNvSpPr>
              <p:nvPr/>
            </p:nvSpPr>
            <p:spPr bwMode="auto">
              <a:xfrm>
                <a:off x="3787" y="3657"/>
                <a:ext cx="68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" name="Line 7"/>
              <p:cNvSpPr>
                <a:spLocks noChangeShapeType="1"/>
              </p:cNvSpPr>
              <p:nvPr/>
            </p:nvSpPr>
            <p:spPr bwMode="auto">
              <a:xfrm>
                <a:off x="4377" y="3612"/>
                <a:ext cx="91" cy="4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" name="Group 8"/>
            <p:cNvGrpSpPr>
              <a:grpSpLocks/>
            </p:cNvGrpSpPr>
            <p:nvPr/>
          </p:nvGrpSpPr>
          <p:grpSpPr bwMode="auto">
            <a:xfrm flipH="1" flipV="1">
              <a:off x="3787" y="3748"/>
              <a:ext cx="681" cy="45"/>
              <a:chOff x="3787" y="3612"/>
              <a:chExt cx="681" cy="45"/>
            </a:xfrm>
          </p:grpSpPr>
          <p:sp>
            <p:nvSpPr>
              <p:cNvPr id="6" name="Line 9"/>
              <p:cNvSpPr>
                <a:spLocks noChangeShapeType="1"/>
              </p:cNvSpPr>
              <p:nvPr/>
            </p:nvSpPr>
            <p:spPr bwMode="auto">
              <a:xfrm>
                <a:off x="3787" y="3657"/>
                <a:ext cx="68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" name="Line 10"/>
              <p:cNvSpPr>
                <a:spLocks noChangeShapeType="1"/>
              </p:cNvSpPr>
              <p:nvPr/>
            </p:nvSpPr>
            <p:spPr bwMode="auto">
              <a:xfrm>
                <a:off x="4377" y="3612"/>
                <a:ext cx="91" cy="4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2771800" y="2780928"/>
            <a:ext cx="863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 baseline="0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gray">
          <a:xfrm>
            <a:off x="428596" y="714356"/>
            <a:ext cx="3313113" cy="792163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38100" algn="ctr">
            <a:solidFill>
              <a:srgbClr val="FFFFFF"/>
            </a:solidFill>
            <a:round/>
            <a:headEnd/>
            <a:tailEnd/>
          </a:ln>
          <a:effectLst>
            <a:outerShdw dist="63500" dir="3187806" algn="ctr" rotWithShape="0">
              <a:srgbClr val="001D3A"/>
            </a:outerShdw>
          </a:effectLst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hangingPunct="0">
              <a:defRPr/>
            </a:pPr>
            <a:r>
              <a:rPr kumimoji="1" lang="zh-CN" alt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优化</a:t>
            </a:r>
            <a:r>
              <a:rPr kumimoji="1" lang="en-US" altLang="zh-CN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·</a:t>
            </a:r>
            <a:r>
              <a:rPr kumimoji="1" lang="zh-CN" alt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训练</a:t>
            </a:r>
            <a:r>
              <a:rPr kumimoji="1" lang="en-US" altLang="zh-CN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1</a:t>
            </a:r>
            <a:endParaRPr lang="zh-CN" altLang="zh-CN" sz="36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7153724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484188" y="827104"/>
          <a:ext cx="7993062" cy="495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Document" r:id="rId3" imgW="8326831" imgH="5167579" progId="Word.Document.8">
                  <p:embed/>
                </p:oleObj>
              </mc:Choice>
              <mc:Fallback>
                <p:oleObj name="Document" r:id="rId3" imgW="8326831" imgH="516757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188" y="827104"/>
                        <a:ext cx="7993062" cy="4959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7"/>
          <p:cNvSpPr>
            <a:spLocks noChangeArrowheads="1"/>
          </p:cNvSpPr>
          <p:nvPr/>
        </p:nvSpPr>
        <p:spPr bwMode="auto">
          <a:xfrm>
            <a:off x="900113" y="1109947"/>
            <a:ext cx="803425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en-US" sz="2400" b="1" dirty="0">
                <a:solidFill>
                  <a:srgbClr val="FF0000"/>
                </a:solidFill>
              </a:rPr>
              <a:t>同时</a:t>
            </a: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5003800" y="1871641"/>
            <a:ext cx="803425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en-US" sz="2400" b="1">
                <a:solidFill>
                  <a:srgbClr val="FF0000"/>
                </a:solidFill>
              </a:rPr>
              <a:t>相同</a:t>
            </a: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6516688" y="1871641"/>
            <a:ext cx="803425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en-US" sz="2400" b="1">
                <a:solidFill>
                  <a:srgbClr val="FF0000"/>
                </a:solidFill>
              </a:rPr>
              <a:t>不同</a:t>
            </a:r>
          </a:p>
        </p:txBody>
      </p:sp>
      <p:sp>
        <p:nvSpPr>
          <p:cNvPr id="6" name="矩形 5"/>
          <p:cNvSpPr/>
          <p:nvPr/>
        </p:nvSpPr>
        <p:spPr>
          <a:xfrm>
            <a:off x="357158" y="191136"/>
            <a:ext cx="33393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n"/>
            </a:pPr>
            <a:r>
              <a:rPr lang="zh-CN" altLang="en-US" sz="2800" b="1" kern="100" dirty="0" smtClean="0">
                <a:solidFill>
                  <a:srgbClr val="FF0000"/>
                </a:solidFill>
                <a:latin typeface="宋体"/>
                <a:cs typeface="Times New Roman"/>
              </a:rPr>
              <a:t>  </a:t>
            </a:r>
            <a:r>
              <a:rPr lang="zh-CN" altLang="en-US" sz="2800" b="1" kern="1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cs typeface="Times New Roman"/>
              </a:rPr>
              <a:t>可逆反应的特点</a:t>
            </a:r>
            <a:endParaRPr lang="zh-CN" altLang="en-US" sz="28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357158" y="4667652"/>
            <a:ext cx="800105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12140" algn="just">
              <a:spcAft>
                <a:spcPts val="1200"/>
              </a:spcAft>
            </a:pPr>
            <a:r>
              <a:rPr lang="en-US" sz="24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(4)</a:t>
            </a:r>
            <a:r>
              <a:rPr lang="zh-CN" altLang="en-US" sz="24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事实上，几乎所有的反应均有一定的可逆性。有些化学反应在同一条件下可逆程度很小</a:t>
            </a:r>
            <a:r>
              <a:rPr lang="en-US" sz="24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4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逆反应倾向很小</a:t>
            </a:r>
            <a:r>
              <a:rPr lang="en-US" sz="24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4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，如</a:t>
            </a:r>
            <a:r>
              <a:rPr lang="en-US" sz="24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Ag</a:t>
            </a:r>
            <a:r>
              <a:rPr lang="zh-CN" altLang="en-US" sz="2400" b="1" baseline="30000" dirty="0" smtClean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＋</a:t>
            </a:r>
            <a:r>
              <a:rPr lang="zh-CN" altLang="en-US" sz="24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＋</a:t>
            </a:r>
            <a:r>
              <a:rPr lang="en-US" sz="2400" b="1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Cl</a:t>
            </a:r>
            <a:r>
              <a:rPr lang="zh-CN" altLang="en-US" sz="2400" b="1" baseline="30000" dirty="0" smtClean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－</a:t>
            </a:r>
            <a:r>
              <a:rPr lang="en-US" sz="24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sz="2400" b="1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AgCl</a:t>
            </a:r>
            <a:r>
              <a:rPr lang="zh-CN" altLang="en-US" sz="24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↓等，在通常意义下不把它们称为可逆反应。</a:t>
            </a:r>
            <a:endParaRPr lang="en-US" altLang="zh-CN" sz="2400" b="1" kern="100" dirty="0" smtClean="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6337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Rot="1" noChangeArrowheads="1"/>
          </p:cNvSpPr>
          <p:nvPr/>
        </p:nvSpPr>
        <p:spPr>
          <a:xfrm>
            <a:off x="395536" y="116632"/>
            <a:ext cx="8540750" cy="3223260"/>
          </a:xfrm>
          <a:prstGeom prst="rect">
            <a:avLst/>
          </a:prstGeom>
        </p:spPr>
        <p:txBody>
          <a:bodyPr/>
          <a:lstStyle/>
          <a:p>
            <a:r>
              <a:rPr 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(1)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反应开始时</a:t>
            </a:r>
            <a:r>
              <a:rPr 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endParaRPr lang="zh-CN" altLang="en-US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①反应物的浓度</a:t>
            </a:r>
            <a:r>
              <a:rPr 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______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，正反应速率</a:t>
            </a:r>
            <a:r>
              <a:rPr 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______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  <a:p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②生成物的浓度为</a:t>
            </a:r>
            <a:r>
              <a:rPr 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____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，逆反应速率为</a:t>
            </a:r>
            <a:r>
              <a:rPr lang="en-US" sz="2400" u="sng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  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  <a:p>
            <a:r>
              <a:rPr 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(2)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反应进行中</a:t>
            </a:r>
          </a:p>
          <a:p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①反应物的浓度逐渐</a:t>
            </a:r>
            <a:r>
              <a:rPr 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________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，正反应速率逐渐</a:t>
            </a:r>
            <a:r>
              <a:rPr 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________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395536" y="1998888"/>
            <a:ext cx="757242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②生成物的浓度逐渐</a:t>
            </a:r>
            <a:r>
              <a:rPr lang="en-US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________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，逆反应速率逐渐</a:t>
            </a:r>
            <a:r>
              <a:rPr lang="en-US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________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  <a:p>
            <a:r>
              <a:rPr lang="en-US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(3)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一段时间</a:t>
            </a:r>
            <a:r>
              <a:rPr lang="en-US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(t</a:t>
            </a:r>
            <a:r>
              <a:rPr lang="en-US" sz="2400" baseline="-25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en-US" sz="24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正反应速率与逆反应速率相等，此时，反应物的浓度不再变化，生成物的浓度也不再变化。此时的状态就是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____________</a:t>
            </a:r>
            <a:r>
              <a:rPr lang="zh-CN" altLang="en-US" sz="2400" u="sng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</a:t>
            </a:r>
            <a:endParaRPr lang="zh-CN" altLang="en-US" sz="24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TextBox 2"/>
          <p:cNvSpPr txBox="1"/>
          <p:nvPr/>
        </p:nvSpPr>
        <p:spPr>
          <a:xfrm>
            <a:off x="630032" y="2341887"/>
            <a:ext cx="216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增大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TextBox 3"/>
          <p:cNvSpPr txBox="1"/>
          <p:nvPr/>
        </p:nvSpPr>
        <p:spPr>
          <a:xfrm>
            <a:off x="3368086" y="1959223"/>
            <a:ext cx="216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增大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TextBox 4"/>
          <p:cNvSpPr txBox="1"/>
          <p:nvPr/>
        </p:nvSpPr>
        <p:spPr>
          <a:xfrm>
            <a:off x="685386" y="3801814"/>
            <a:ext cx="3312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化学平衡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状态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4" name="Picture 2" descr="学科网(www.zxxk.com)--教育资源门户，提供试卷、教案、课件、论文、素材及各类教学资源下载，还有大量而丰富的教学相关资讯！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671" y="4032072"/>
            <a:ext cx="3096281" cy="23523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F81B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  <p:sp>
        <p:nvSpPr>
          <p:cNvPr id="15" name="TextBox 3"/>
          <p:cNvSpPr txBox="1"/>
          <p:nvPr/>
        </p:nvSpPr>
        <p:spPr>
          <a:xfrm>
            <a:off x="7027543" y="1571525"/>
            <a:ext cx="216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减小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" name="TextBox 3"/>
          <p:cNvSpPr txBox="1"/>
          <p:nvPr/>
        </p:nvSpPr>
        <p:spPr>
          <a:xfrm>
            <a:off x="3423445" y="1571526"/>
            <a:ext cx="216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减小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" name="TextBox 3"/>
          <p:cNvSpPr txBox="1"/>
          <p:nvPr/>
        </p:nvSpPr>
        <p:spPr>
          <a:xfrm>
            <a:off x="5840436" y="860631"/>
            <a:ext cx="216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零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" name="TextBox 3"/>
          <p:cNvSpPr txBox="1"/>
          <p:nvPr/>
        </p:nvSpPr>
        <p:spPr>
          <a:xfrm>
            <a:off x="2987824" y="870583"/>
            <a:ext cx="216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零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" name="TextBox 3"/>
          <p:cNvSpPr txBox="1"/>
          <p:nvPr/>
        </p:nvSpPr>
        <p:spPr>
          <a:xfrm>
            <a:off x="5364088" y="431403"/>
            <a:ext cx="216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最大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" name="TextBox 3"/>
          <p:cNvSpPr txBox="1"/>
          <p:nvPr/>
        </p:nvSpPr>
        <p:spPr>
          <a:xfrm>
            <a:off x="2592766" y="465706"/>
            <a:ext cx="216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最大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7153724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5" grpId="0"/>
      <p:bldP spid="16" grpId="0"/>
      <p:bldP spid="17" grpId="0"/>
      <p:bldP spid="18" grpId="0"/>
      <p:bldP spid="19" grpId="0"/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Rot="1" noChangeArrowheads="1"/>
          </p:cNvSpPr>
          <p:nvPr/>
        </p:nvSpPr>
        <p:spPr>
          <a:xfrm>
            <a:off x="301625" y="685800"/>
            <a:ext cx="8540750" cy="94297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4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3"/>
          <p:cNvSpPr txBox="1">
            <a:spLocks noRot="1" noChangeArrowheads="1"/>
          </p:cNvSpPr>
          <p:nvPr/>
        </p:nvSpPr>
        <p:spPr>
          <a:xfrm>
            <a:off x="304800" y="1700213"/>
            <a:ext cx="8540750" cy="4824412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、化学平衡状态：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在一定条件下，一个可逆反应进行到一定程度时，正向反应速率与逆向反应速率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相等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时，反应物浓度和生成物浓度不再改变，达到一种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表面静止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的状态。</a:t>
            </a:r>
          </a:p>
          <a:p>
            <a:pPr marL="342900" marR="0" lvl="0" indent="-342900" algn="l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特征：</a:t>
            </a:r>
          </a:p>
          <a:p>
            <a:pPr marL="342900" marR="0" lvl="0" indent="-342900" algn="l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宏观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——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反应物和生成物的浓度不再改变。</a:t>
            </a:r>
          </a:p>
          <a:p>
            <a:pPr marL="342900" marR="0" lvl="0" indent="-342900" algn="l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微观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——</a:t>
            </a:r>
            <a:r>
              <a:rPr kumimoji="0" lang="en-US" altLang="zh-CN" sz="28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正反应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＝</a:t>
            </a:r>
            <a:r>
              <a:rPr kumimoji="0" lang="en-US" altLang="zh-CN" sz="28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逆反应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)≠0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4" name="Rectangle 2"/>
          <p:cNvSpPr txBox="1">
            <a:spLocks noRot="1" noChangeArrowheads="1"/>
          </p:cNvSpPr>
          <p:nvPr/>
        </p:nvSpPr>
        <p:spPr>
          <a:xfrm>
            <a:off x="454025" y="838200"/>
            <a:ext cx="8540750" cy="942975"/>
          </a:xfrm>
          <a:prstGeom prst="rect">
            <a:avLst/>
          </a:prstGeom>
        </p:spPr>
        <p:txBody>
          <a:bodyPr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二、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化学反应的限度（化学平衡）</a:t>
            </a:r>
          </a:p>
        </p:txBody>
      </p:sp>
    </p:spTree>
    <p:extLst>
      <p:ext uri="{BB962C8B-B14F-4D97-AF65-F5344CB8AC3E}">
        <p14:creationId xmlns:p14="http://schemas.microsoft.com/office/powerpoint/2010/main" val="517153724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28670"/>
            <a:ext cx="91440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．化学平衡的特征</a:t>
            </a:r>
            <a:endParaRPr lang="zh-CN" altLang="en-US" sz="20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(1)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逆：研究对象必须是</a:t>
            </a:r>
            <a:r>
              <a:rPr lang="en-US" sz="2800" b="1" u="sng" dirty="0" smtClean="0">
                <a:latin typeface="宋体" panose="02010600030101010101" pitchFamily="2" charset="-122"/>
                <a:ea typeface="宋体" panose="02010600030101010101" pitchFamily="2" charset="-122"/>
              </a:rPr>
              <a:t>______       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反应。</a:t>
            </a:r>
          </a:p>
          <a:p>
            <a:r>
              <a:rPr 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(2)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动：化学平衡是</a:t>
            </a:r>
            <a:r>
              <a:rPr lang="en-US" sz="2800" b="1" u="sng" dirty="0" smtClean="0">
                <a:latin typeface="宋体" panose="02010600030101010101" pitchFamily="2" charset="-122"/>
                <a:ea typeface="宋体" panose="02010600030101010101" pitchFamily="2" charset="-122"/>
              </a:rPr>
              <a:t>______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平衡，即当反应达到平衡时，正反应和逆反应都仍在进行。</a:t>
            </a:r>
          </a:p>
          <a:p>
            <a:r>
              <a:rPr 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(3)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等：正反应速率和逆反应速率</a:t>
            </a:r>
            <a:r>
              <a:rPr 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______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，即同一种物质的消耗速率和生成速率相等。这是化学平衡的本质特征。</a:t>
            </a:r>
          </a:p>
          <a:p>
            <a:r>
              <a:rPr 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(4)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定：在平衡体系中，各组分的浓度保持</a:t>
            </a:r>
            <a:r>
              <a:rPr 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______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。这是化学平衡的外部特征。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(5)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变：化学平衡状态是有条件的、暂时的、相对的，改变影响化学平衡的条件</a:t>
            </a:r>
            <a:r>
              <a:rPr 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浓度、温度、压强等</a:t>
            </a:r>
            <a:r>
              <a:rPr 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，平衡会</a:t>
            </a:r>
            <a:r>
              <a:rPr 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________ 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最后达到新平衡。</a:t>
            </a:r>
          </a:p>
          <a:p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139952" y="1321604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可逆反应</a:t>
            </a:r>
            <a:endParaRPr lang="zh-CN" altLang="en-US" sz="2800" b="1" dirty="0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41076" y="1786282"/>
            <a:ext cx="936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动态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64088" y="2617748"/>
            <a:ext cx="936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相等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788596" y="3501008"/>
            <a:ext cx="900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恒定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17661" y="5203372"/>
            <a:ext cx="16921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发生</a:t>
            </a:r>
            <a:r>
              <a:rPr lang="zh-CN" altLang="en-US" sz="2800" b="1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改变   </a:t>
            </a:r>
            <a:endParaRPr lang="zh-CN" altLang="en-US" sz="2800" b="1" dirty="0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</p:bldLst>
  </p:timing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1585</TotalTime>
  <Words>1348</Words>
  <Application>Microsoft Office PowerPoint</Application>
  <PresentationFormat>全屏显示(4:3)</PresentationFormat>
  <Paragraphs>159</Paragraphs>
  <Slides>16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31" baseType="lpstr">
      <vt:lpstr>仿宋_GB2312</vt:lpstr>
      <vt:lpstr>黑体</vt:lpstr>
      <vt:lpstr>华文行楷</vt:lpstr>
      <vt:lpstr>宋体</vt:lpstr>
      <vt:lpstr>幼圆</vt:lpstr>
      <vt:lpstr>Arial</vt:lpstr>
      <vt:lpstr>Book Antiqua</vt:lpstr>
      <vt:lpstr>Calibri</vt:lpstr>
      <vt:lpstr>Century Gothic</vt:lpstr>
      <vt:lpstr>Courier New</vt:lpstr>
      <vt:lpstr>Times New Roman</vt:lpstr>
      <vt:lpstr>Wingdings</vt:lpstr>
      <vt:lpstr>Wingdings 3</vt:lpstr>
      <vt:lpstr>丝状</vt:lpstr>
      <vt:lpstr>Document</vt:lpstr>
      <vt:lpstr>2   化学反应与能量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   沁园春 长沙</dc:title>
  <dc:creator>lenovo</dc:creator>
  <cp:lastModifiedBy>USER</cp:lastModifiedBy>
  <cp:revision>89</cp:revision>
  <dcterms:created xsi:type="dcterms:W3CDTF">2014-03-30T05:53:02Z</dcterms:created>
  <dcterms:modified xsi:type="dcterms:W3CDTF">2016-09-30T00:38:35Z</dcterms:modified>
</cp:coreProperties>
</file>