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7" r:id="rId6"/>
    <p:sldId id="268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4">
          <p15:clr>
            <a:srgbClr val="A4A3A4"/>
          </p15:clr>
        </p15:guide>
        <p15:guide id="2" pos="209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2D2D"/>
    <a:srgbClr val="BE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6178" autoAdjust="0"/>
  </p:normalViewPr>
  <p:slideViewPr>
    <p:cSldViewPr>
      <p:cViewPr varScale="1">
        <p:scale>
          <a:sx n="101" d="100"/>
          <a:sy n="101" d="100"/>
        </p:scale>
        <p:origin x="126" y="276"/>
      </p:cViewPr>
      <p:guideLst>
        <p:guide orient="horz" pos="2156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74"/>
        <p:guide pos="20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AAD61-4DC9-49C9-A184-17EAA0CB1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773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2016-09-01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214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无机非金属材料的主角</a:t>
            </a:r>
            <a:r>
              <a:rPr lang="en-US" altLang="zh-CN" smtClean="0"/>
              <a:t>——</a:t>
            </a:r>
            <a:r>
              <a:rPr lang="zh-CN" altLang="en-US" smtClean="0"/>
              <a:t>硅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219\Desktop\&#26089;&#25805;-&#30005;&#24433;&#21407;&#22768;.mp3" TargetMode="External"/><Relationship Id="rId1" Type="http://schemas.microsoft.com/office/2007/relationships/media" Target="file:///C:\Users\219\Desktop\&#26089;&#25805;-&#30005;&#24433;&#21407;&#22768;.mp3" TargetMode="Externa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31020" y="4725144"/>
            <a:ext cx="6192688" cy="17526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黄毓展</a:t>
            </a:r>
          </a:p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2016-9-1</a:t>
            </a:r>
          </a:p>
          <a:p>
            <a:pPr algn="ctr">
              <a:lnSpc>
                <a:spcPct val="150000"/>
              </a:lnSpc>
            </a:pPr>
            <a:endParaRPr lang="zh-CN" altLang="en-US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" name="早操-电影原声.mp3"/>
          <p:cNvPicPr/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5250" y="6143625"/>
            <a:ext cx="619125" cy="6191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380826" y="2060848"/>
            <a:ext cx="8458200" cy="1470025"/>
          </a:xfrm>
        </p:spPr>
        <p:txBody>
          <a:bodyPr/>
          <a:lstStyle/>
          <a:p>
            <a:r>
              <a:rPr lang="zh-CN" altLang="en-US" dirty="0" smtClean="0"/>
              <a:t>高二（上）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新的开始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000" numSld="999" showWhenStopped="0">
                <p:cTn id="7" repeatCount="indefinite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84248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4000" b="1">
                <a:solidFill>
                  <a:srgbClr val="FF0000"/>
                </a:solidFill>
                <a:latin typeface="宋体" panose="02010600030101010101" pitchFamily="2" charset="-122"/>
              </a:rPr>
              <a:t>选修</a:t>
            </a:r>
            <a:r>
              <a:rPr kumimoji="1" lang="en-US" altLang="zh-CN" sz="4000" b="1">
                <a:solidFill>
                  <a:srgbClr val="FF0000"/>
                </a:solidFill>
                <a:latin typeface="宋体" panose="02010600030101010101" pitchFamily="2" charset="-122"/>
              </a:rPr>
              <a:t>4《</a:t>
            </a:r>
            <a:r>
              <a:rPr kumimoji="1" lang="zh-CN" altLang="en-US" sz="4000" b="1">
                <a:solidFill>
                  <a:srgbClr val="FF0000"/>
                </a:solidFill>
                <a:latin typeface="宋体" panose="02010600030101010101" pitchFamily="2" charset="-122"/>
              </a:rPr>
              <a:t>化学反应原理</a:t>
            </a:r>
            <a:r>
              <a:rPr kumimoji="1" lang="en-US" altLang="zh-CN" sz="4000" b="1">
                <a:solidFill>
                  <a:srgbClr val="FF0000"/>
                </a:solidFill>
                <a:latin typeface="宋体" panose="02010600030101010101" pitchFamily="2" charset="-122"/>
              </a:rPr>
              <a:t>》</a:t>
            </a:r>
            <a:r>
              <a:rPr kumimoji="1" lang="zh-CN" altLang="en-US" sz="4000" b="1">
                <a:solidFill>
                  <a:srgbClr val="FF0000"/>
                </a:solidFill>
                <a:latin typeface="宋体" panose="02010600030101010101" pitchFamily="2" charset="-122"/>
              </a:rPr>
              <a:t>的基本内容</a:t>
            </a:r>
            <a:r>
              <a:rPr kumimoji="1" lang="en-US" altLang="zh-CN" sz="4000" b="1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54013" y="2139950"/>
            <a:ext cx="8466137" cy="1289050"/>
          </a:xfrm>
          <a:prstGeom prst="rect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600" b="1">
                <a:ea typeface="黑体" panose="02010609060101010101" pitchFamily="49" charset="-122"/>
              </a:rPr>
              <a:t>基本的</a:t>
            </a:r>
            <a:r>
              <a:rPr lang="zh-CN" altLang="en-US" sz="3600" b="1">
                <a:solidFill>
                  <a:srgbClr val="FF3300"/>
                </a:solidFill>
                <a:ea typeface="黑体" panose="02010609060101010101" pitchFamily="49" charset="-122"/>
              </a:rPr>
              <a:t>化学反应原理：</a:t>
            </a:r>
            <a:r>
              <a:rPr lang="zh-CN" altLang="en-US" sz="3600" b="1">
                <a:ea typeface="黑体" panose="02010609060101010101" pitchFamily="49" charset="-122"/>
              </a:rPr>
              <a:t>包括</a:t>
            </a:r>
            <a:r>
              <a:rPr lang="zh-CN" altLang="en-US" sz="3600" b="1" u="sng">
                <a:ea typeface="黑体" panose="02010609060101010101" pitchFamily="49" charset="-122"/>
              </a:rPr>
              <a:t>反应速</a:t>
            </a:r>
          </a:p>
          <a:p>
            <a:r>
              <a:rPr lang="zh-CN" altLang="en-US" sz="3600" b="1" u="sng">
                <a:ea typeface="黑体" panose="02010609060101010101" pitchFamily="49" charset="-122"/>
              </a:rPr>
              <a:t>速率</a:t>
            </a:r>
            <a:r>
              <a:rPr lang="zh-CN" altLang="en-US" sz="3600" b="1">
                <a:ea typeface="黑体" panose="02010609060101010101" pitchFamily="49" charset="-122"/>
              </a:rPr>
              <a:t>、</a:t>
            </a:r>
            <a:r>
              <a:rPr lang="zh-CN" altLang="en-US" sz="3600" b="1" u="sng">
                <a:ea typeface="黑体" panose="02010609060101010101" pitchFamily="49" charset="-122"/>
              </a:rPr>
              <a:t>反应方向</a:t>
            </a:r>
            <a:r>
              <a:rPr lang="zh-CN" altLang="en-US" sz="3600" b="1">
                <a:ea typeface="黑体" panose="02010609060101010101" pitchFamily="49" charset="-122"/>
              </a:rPr>
              <a:t>及</a:t>
            </a:r>
            <a:r>
              <a:rPr lang="zh-CN" altLang="en-US" sz="3600" b="1" u="sng">
                <a:ea typeface="黑体" panose="02010609060101010101" pitchFamily="49" charset="-122"/>
              </a:rPr>
              <a:t>反应限度</a:t>
            </a:r>
            <a:r>
              <a:rPr lang="zh-CN" altLang="en-US" sz="3600" b="1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44488" y="3713163"/>
            <a:ext cx="8551862" cy="1228725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600" b="1">
                <a:ea typeface="黑体" panose="02010609060101010101" pitchFamily="49" charset="-122"/>
              </a:rPr>
              <a:t>从</a:t>
            </a:r>
            <a:r>
              <a:rPr lang="zh-CN" altLang="en-US" sz="3600" b="1">
                <a:solidFill>
                  <a:srgbClr val="FF3300"/>
                </a:solidFill>
                <a:ea typeface="黑体" panose="02010609060101010101" pitchFamily="49" charset="-122"/>
              </a:rPr>
              <a:t>理论的高度</a:t>
            </a:r>
            <a:r>
              <a:rPr lang="zh-CN" altLang="en-US" sz="3600" b="1">
                <a:ea typeface="黑体" panose="02010609060101010101" pitchFamily="49" charset="-122"/>
              </a:rPr>
              <a:t>来认识</a:t>
            </a:r>
            <a:r>
              <a:rPr lang="zh-CN" altLang="en-US" sz="3600" b="1" u="sng">
                <a:ea typeface="黑体" panose="02010609060101010101" pitchFamily="49" charset="-122"/>
              </a:rPr>
              <a:t>酸、碱、盐</a:t>
            </a:r>
            <a:r>
              <a:rPr lang="zh-CN" altLang="en-US" sz="3600" b="1">
                <a:ea typeface="黑体" panose="02010609060101010101" pitchFamily="49" charset="-122"/>
              </a:rPr>
              <a:t>的</a:t>
            </a:r>
            <a:r>
              <a:rPr lang="zh-CN" altLang="en-US" sz="3600" b="1" u="sng">
                <a:ea typeface="黑体" panose="02010609060101010101" pitchFamily="49" charset="-122"/>
              </a:rPr>
              <a:t>本质</a:t>
            </a:r>
            <a:r>
              <a:rPr lang="zh-CN" altLang="en-US" sz="3600" b="1">
                <a:ea typeface="黑体" panose="02010609060101010101" pitchFamily="49" charset="-122"/>
              </a:rPr>
              <a:t>及其在溶液中的</a:t>
            </a:r>
            <a:r>
              <a:rPr lang="zh-CN" altLang="en-US" sz="3600" b="1" u="sng">
                <a:ea typeface="黑体" panose="02010609060101010101" pitchFamily="49" charset="-122"/>
              </a:rPr>
              <a:t>反应</a:t>
            </a:r>
            <a:r>
              <a:rPr lang="zh-CN" altLang="en-US" sz="3600" b="1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63538" y="1165225"/>
            <a:ext cx="8385175" cy="679450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600" b="1">
                <a:ea typeface="黑体" panose="02010609060101010101" pitchFamily="49" charset="-122"/>
              </a:rPr>
              <a:t>从</a:t>
            </a:r>
            <a:r>
              <a:rPr lang="zh-CN" altLang="en-US" sz="3600" b="1">
                <a:solidFill>
                  <a:srgbClr val="FF3300"/>
                </a:solidFill>
                <a:ea typeface="黑体" panose="02010609060101010101" pitchFamily="49" charset="-122"/>
              </a:rPr>
              <a:t>能量变化</a:t>
            </a:r>
            <a:r>
              <a:rPr lang="zh-CN" altLang="en-US" sz="3600" b="1">
                <a:ea typeface="黑体" panose="02010609060101010101" pitchFamily="49" charset="-122"/>
              </a:rPr>
              <a:t>的角度来探讨化学变化。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376238" y="5243513"/>
            <a:ext cx="8499475" cy="1228725"/>
          </a:xfrm>
          <a:prstGeom prst="rect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电化学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的基础知识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3600" b="1" u="sng">
                <a:latin typeface="黑体" panose="02010609060101010101" pitchFamily="49" charset="-122"/>
                <a:ea typeface="黑体" panose="02010609060101010101" pitchFamily="49" charset="-122"/>
              </a:rPr>
              <a:t>原电池、电解池、化学电源、金属电化腐蚀和防护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endParaRPr kumimoji="1" lang="zh-CN" altLang="en-US" sz="36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19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  <p:bldP spid="60419" grpId="0" animBg="1" autoUpdateAnimBg="0"/>
      <p:bldP spid="60420" grpId="0" animBg="1" autoUpdateAnimBg="0"/>
      <p:bldP spid="60421" grpId="0" animBg="1" autoUpdateAnimBg="0"/>
      <p:bldP spid="60422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40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需要关注的问题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251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作业问题</a:t>
            </a:r>
            <a:r>
              <a:rPr lang="zh-CN" altLang="en-US" dirty="0" smtClean="0"/>
              <a:t>（一周交两次，周一、周三中午之前）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学习习惯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1956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为什么我的成绩不理想？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3924"/>
            <a:ext cx="8229600" cy="43251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知识性错误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知识再学习，错题本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技术性错误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反思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12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关于选修（四）的学习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pic_1389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4594225" cy="67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17839" y="1700808"/>
            <a:ext cx="4876800" cy="430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化学反应与能量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kumimoji="1" lang="zh-CN" altLang="en-US" sz="1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化学反应速率和化学平衡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kumimoji="1" lang="zh-CN" altLang="en-US" sz="1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水溶液中的离子平衡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kumimoji="1" lang="zh-CN" altLang="en-US" sz="1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电化学基础</a:t>
            </a:r>
          </a:p>
        </p:txBody>
      </p:sp>
    </p:spTree>
    <p:extLst>
      <p:ext uri="{BB962C8B-B14F-4D97-AF65-F5344CB8AC3E}">
        <p14:creationId xmlns:p14="http://schemas.microsoft.com/office/powerpoint/2010/main" val="10535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知识联系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元素化合物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元素周期表元素周期律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抽象反应原理</a:t>
            </a:r>
            <a:r>
              <a:rPr lang="zh-CN" altLang="en-US" dirty="0"/>
              <a:t>和</a:t>
            </a:r>
            <a:r>
              <a:rPr lang="zh-CN" altLang="en-US" dirty="0" smtClean="0"/>
              <a:t>规律：能量、速率、平衡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物理化学过程的原理和规律（电离、溶解、水解）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定义酸、碱、盐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氧化还原</a:t>
            </a:r>
            <a:r>
              <a:rPr lang="en-US" altLang="zh-CN" dirty="0" smtClean="0"/>
              <a:t>[</a:t>
            </a:r>
            <a:r>
              <a:rPr lang="zh-CN" altLang="en-US" dirty="0" smtClean="0"/>
              <a:t>电子得失</a:t>
            </a:r>
            <a:r>
              <a:rPr lang="en-US" altLang="zh-CN" dirty="0" smtClean="0"/>
              <a:t>]——</a:t>
            </a:r>
            <a:r>
              <a:rPr lang="zh-CN" altLang="en-US" dirty="0" smtClean="0"/>
              <a:t>电化学基础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9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“理解”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“记忆”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书本内容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课后习题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/>
              <a:t>作业质量</a:t>
            </a:r>
            <a:endParaRPr lang="en-US" altLang="zh-CN" dirty="0" smtClean="0"/>
          </a:p>
          <a:p>
            <a:pPr algn="ctr">
              <a:lnSpc>
                <a:spcPct val="150000"/>
              </a:lnSpc>
            </a:pPr>
            <a:r>
              <a:rPr lang="zh-CN" altLang="en-US" dirty="0" smtClean="0"/>
              <a:t>课外教辅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02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250825" y="1354138"/>
            <a:ext cx="5919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、化学研究的核心问题是：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50825" y="2990850"/>
            <a:ext cx="729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、化学中最具有创造性的工作是：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322263" y="4613275"/>
            <a:ext cx="7921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、如何实现这个过程？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1187450" y="2093913"/>
            <a:ext cx="63357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化学反应的原理和过程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152525" y="3749675"/>
            <a:ext cx="745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设计和创造新的分子造福人类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11188" y="5229225"/>
            <a:ext cx="788511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FF0000"/>
                </a:solidFill>
                <a:latin typeface="Tahoma" panose="020B0604030504040204" pitchFamily="34" charset="0"/>
              </a:rPr>
              <a:t>   </a:t>
            </a:r>
            <a:r>
              <a:rPr kumimoji="1" lang="zh-CN" altLang="en-US" sz="3600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利用已发现的原理、理论来进行设计并实现这个过程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395288" y="620713"/>
            <a:ext cx="8308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/>
              <a:t>      </a:t>
            </a:r>
            <a:r>
              <a:rPr lang="zh-CN" altLang="en-US" sz="2400" b="1">
                <a:solidFill>
                  <a:srgbClr val="0000FF"/>
                </a:solidFill>
              </a:rPr>
              <a:t>（一）请同学们仔细阅读以下几句话，了解一下学习化学</a:t>
            </a:r>
          </a:p>
          <a:p>
            <a:r>
              <a:rPr lang="zh-CN" altLang="en-US" sz="2400" b="1">
                <a:solidFill>
                  <a:srgbClr val="0000FF"/>
                </a:solidFill>
              </a:rPr>
              <a:t>反应原理的必要性。</a:t>
            </a:r>
          </a:p>
        </p:txBody>
      </p:sp>
    </p:spTree>
    <p:extLst>
      <p:ext uri="{BB962C8B-B14F-4D97-AF65-F5344CB8AC3E}">
        <p14:creationId xmlns:p14="http://schemas.microsoft.com/office/powerpoint/2010/main" val="172002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utoUpdateAnimBg="0"/>
      <p:bldP spid="58371" grpId="0" autoUpdateAnimBg="0"/>
      <p:bldP spid="58372" grpId="0" autoUpdateAnimBg="0"/>
      <p:bldP spid="58373" grpId="0" autoUpdateAnimBg="0"/>
      <p:bldP spid="58374" grpId="0" autoUpdateAnimBg="0"/>
      <p:bldP spid="5837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2"/>
          <p:cNvGrpSpPr>
            <a:grpSpLocks/>
          </p:cNvGrpSpPr>
          <p:nvPr/>
        </p:nvGrpSpPr>
        <p:grpSpPr bwMode="auto">
          <a:xfrm>
            <a:off x="1476375" y="1484313"/>
            <a:ext cx="7416800" cy="1008062"/>
            <a:chOff x="1837" y="845"/>
            <a:chExt cx="4581" cy="635"/>
          </a:xfrm>
        </p:grpSpPr>
        <p:sp>
          <p:nvSpPr>
            <p:cNvPr id="59395" name="AutoShape 3"/>
            <p:cNvSpPr>
              <a:spLocks noChangeArrowheads="1"/>
            </p:cNvSpPr>
            <p:nvPr/>
          </p:nvSpPr>
          <p:spPr bwMode="auto">
            <a:xfrm rot="10800000">
              <a:off x="1837" y="845"/>
              <a:ext cx="3448" cy="635"/>
            </a:xfrm>
            <a:prstGeom prst="wedgeEllipseCallout">
              <a:avLst>
                <a:gd name="adj1" fmla="val -27556"/>
                <a:gd name="adj2" fmla="val 132676"/>
              </a:avLst>
            </a:prstGeom>
            <a:solidFill>
              <a:srgbClr val="CCFFFF">
                <a:alpha val="9000"/>
              </a:srgbClr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/>
              <a:endParaRPr kumimoji="1" lang="zh-CN" altLang="zh-CN" sz="2400">
                <a:latin typeface="Tahoma" panose="020B0604030504040204" pitchFamily="34" charset="0"/>
              </a:endParaRPr>
            </a:p>
          </p:txBody>
        </p:sp>
        <p:sp>
          <p:nvSpPr>
            <p:cNvPr id="59396" name="Text Box 4"/>
            <p:cNvSpPr txBox="1">
              <a:spLocks noChangeArrowheads="1"/>
            </p:cNvSpPr>
            <p:nvPr/>
          </p:nvSpPr>
          <p:spPr bwMode="auto">
            <a:xfrm>
              <a:off x="2109" y="933"/>
              <a:ext cx="430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3600" b="1">
                  <a:solidFill>
                    <a:schemeClr val="tx2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化学反应的原理的理解</a:t>
              </a:r>
            </a:p>
          </p:txBody>
        </p:sp>
      </p:grp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160338" y="260350"/>
            <a:ext cx="909161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40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、所以我们必须对</a:t>
            </a:r>
            <a:r>
              <a:rPr kumimoji="1" lang="zh-CN" altLang="en-US" sz="4000" b="1" u="sng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 </a:t>
            </a:r>
            <a:r>
              <a:rPr kumimoji="1"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清楚才能做到。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249238" y="2781300"/>
            <a:ext cx="8894762" cy="29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4400" b="1">
                <a:solidFill>
                  <a:srgbClr val="FF0066"/>
                </a:solidFill>
                <a:latin typeface="Tahoma" panose="020B0604030504040204" pitchFamily="34" charset="0"/>
                <a:ea typeface="华文行楷" panose="02010800040101010101" pitchFamily="2" charset="-122"/>
              </a:rPr>
              <a:t>必须知道：</a:t>
            </a:r>
            <a:r>
              <a:rPr kumimoji="1" lang="zh-CN" altLang="en-US" sz="36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化学反应是</a:t>
            </a:r>
            <a:r>
              <a:rPr kumimoji="1" lang="zh-CN" altLang="en-US" sz="3600" b="1">
                <a:solidFill>
                  <a:srgbClr val="99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怎样发生的</a:t>
            </a:r>
            <a:r>
              <a:rPr kumimoji="1" lang="zh-CN" altLang="en-US" sz="36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，</a:t>
            </a:r>
            <a:r>
              <a:rPr kumimoji="1" lang="zh-CN" altLang="en-US" sz="3600" b="1">
                <a:solidFill>
                  <a:srgbClr val="66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经历的过程</a:t>
            </a:r>
            <a:r>
              <a:rPr kumimoji="1" lang="zh-CN" altLang="en-US" sz="36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，</a:t>
            </a:r>
            <a:r>
              <a:rPr kumimoji="1" lang="zh-CN" altLang="en-US" sz="3600" b="1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遵循的规律</a:t>
            </a:r>
            <a:r>
              <a:rPr kumimoji="1" lang="zh-CN" altLang="en-US" sz="3600" b="1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，如何有效去控制生产和化学污染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……</a:t>
            </a:r>
            <a:r>
              <a:rPr kumimoji="1" lang="zh-CN" altLang="en-US" sz="3600" b="1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，</a:t>
            </a:r>
            <a:r>
              <a:rPr kumimoji="1" lang="zh-CN" altLang="en-US" sz="36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只有解决好这些，才能使化学研究和化学工业生产获得最高的效益！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684213" y="5876925"/>
            <a:ext cx="7697787" cy="742950"/>
          </a:xfrm>
          <a:prstGeom prst="rect">
            <a:avLst/>
          </a:prstGeom>
          <a:solidFill>
            <a:srgbClr val="FFFF99">
              <a:alpha val="8000"/>
            </a:srgbClr>
          </a:solidFill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这就是学习化学反应原理的目的</a:t>
            </a:r>
          </a:p>
        </p:txBody>
      </p:sp>
    </p:spTree>
    <p:extLst>
      <p:ext uri="{BB962C8B-B14F-4D97-AF65-F5344CB8AC3E}">
        <p14:creationId xmlns:p14="http://schemas.microsoft.com/office/powerpoint/2010/main" val="371045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/>
      <p:bldP spid="59398" grpId="0"/>
      <p:bldP spid="5939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20" name="Group 76"/>
          <p:cNvGraphicFramePr>
            <a:graphicFrameLocks noGrp="1"/>
          </p:cNvGraphicFramePr>
          <p:nvPr/>
        </p:nvGraphicFramePr>
        <p:xfrm>
          <a:off x="533400" y="1412875"/>
          <a:ext cx="7351713" cy="2133283"/>
        </p:xfrm>
        <a:graphic>
          <a:graphicData uri="http://schemas.openxmlformats.org/drawingml/2006/table">
            <a:tbl>
              <a:tblPr/>
              <a:tblGrid>
                <a:gridCol w="3573463"/>
                <a:gridCol w="2266950"/>
                <a:gridCol w="1511300"/>
              </a:tblGrid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氢气与其他物质的反应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4A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反应条件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难易程度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+   O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4A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+  CuO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4A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+   N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4A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81" name="Text Box 37"/>
          <p:cNvSpPr txBox="1">
            <a:spLocks noChangeArrowheads="1"/>
          </p:cNvSpPr>
          <p:nvPr/>
        </p:nvSpPr>
        <p:spPr bwMode="auto">
          <a:xfrm>
            <a:off x="0" y="3573463"/>
            <a:ext cx="9536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1</a:t>
            </a:r>
            <a:r>
              <a:rPr lang="zh-CN" altLang="en-US" sz="2800" b="1"/>
              <a:t>、为什么难易程度不同，与什么有关系？</a:t>
            </a:r>
          </a:p>
        </p:txBody>
      </p:sp>
      <p:sp>
        <p:nvSpPr>
          <p:cNvPr id="6182" name="Text Box 38"/>
          <p:cNvSpPr txBox="1">
            <a:spLocks noChangeArrowheads="1"/>
          </p:cNvSpPr>
          <p:nvPr/>
        </p:nvSpPr>
        <p:spPr bwMode="auto">
          <a:xfrm>
            <a:off x="179388" y="3644900"/>
            <a:ext cx="8964612" cy="5191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结论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：影响化学反应速率根本原因是反应物本身性质。</a:t>
            </a:r>
            <a:r>
              <a:rPr lang="zh-CN" altLang="en-US" sz="2800" b="1"/>
              <a:t>。</a:t>
            </a:r>
          </a:p>
        </p:txBody>
      </p:sp>
      <p:sp>
        <p:nvSpPr>
          <p:cNvPr id="6184" name="Text Box 40"/>
          <p:cNvSpPr txBox="1">
            <a:spLocks noChangeArrowheads="1"/>
          </p:cNvSpPr>
          <p:nvPr/>
        </p:nvSpPr>
        <p:spPr bwMode="auto">
          <a:xfrm>
            <a:off x="4716463" y="1916113"/>
            <a:ext cx="1635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b="1">
                <a:solidFill>
                  <a:srgbClr val="FF0000"/>
                </a:solidFill>
                <a:latin typeface="Tahoma" panose="020B0604030504040204" pitchFamily="34" charset="0"/>
              </a:rPr>
              <a:t>点燃</a:t>
            </a:r>
          </a:p>
        </p:txBody>
      </p:sp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4716463" y="2420938"/>
            <a:ext cx="1487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b="1">
                <a:solidFill>
                  <a:srgbClr val="FF0000"/>
                </a:solidFill>
                <a:latin typeface="Tahoma" panose="020B0604030504040204" pitchFamily="34" charset="0"/>
              </a:rPr>
              <a:t>加热</a:t>
            </a:r>
          </a:p>
        </p:txBody>
      </p:sp>
      <p:sp>
        <p:nvSpPr>
          <p:cNvPr id="6186" name="Text Box 42"/>
          <p:cNvSpPr txBox="1">
            <a:spLocks noChangeArrowheads="1"/>
          </p:cNvSpPr>
          <p:nvPr/>
        </p:nvSpPr>
        <p:spPr bwMode="auto">
          <a:xfrm>
            <a:off x="4500563" y="2852738"/>
            <a:ext cx="1717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FF0000"/>
                </a:solidFill>
                <a:latin typeface="Tahoma" panose="020B0604030504040204" pitchFamily="34" charset="0"/>
              </a:rPr>
              <a:t>高温、高压、</a:t>
            </a:r>
          </a:p>
          <a:p>
            <a:r>
              <a:rPr kumimoji="1" lang="zh-CN" altLang="en-US" sz="2000" b="1">
                <a:solidFill>
                  <a:srgbClr val="FF0000"/>
                </a:solidFill>
                <a:latin typeface="Tahoma" panose="020B0604030504040204" pitchFamily="34" charset="0"/>
              </a:rPr>
              <a:t>催化剂</a:t>
            </a:r>
          </a:p>
        </p:txBody>
      </p:sp>
      <p:sp>
        <p:nvSpPr>
          <p:cNvPr id="6192" name="Text Box 48"/>
          <p:cNvSpPr txBox="1">
            <a:spLocks noChangeArrowheads="1"/>
          </p:cNvSpPr>
          <p:nvPr/>
        </p:nvSpPr>
        <p:spPr bwMode="auto">
          <a:xfrm>
            <a:off x="6940550" y="2492375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FF0000"/>
                </a:solidFill>
                <a:latin typeface="Tahoma" panose="020B0604030504040204" pitchFamily="34" charset="0"/>
              </a:rPr>
              <a:t>易</a:t>
            </a:r>
          </a:p>
        </p:txBody>
      </p:sp>
      <p:sp>
        <p:nvSpPr>
          <p:cNvPr id="6193" name="Text Box 49"/>
          <p:cNvSpPr txBox="1">
            <a:spLocks noChangeArrowheads="1"/>
          </p:cNvSpPr>
          <p:nvPr/>
        </p:nvSpPr>
        <p:spPr bwMode="auto">
          <a:xfrm>
            <a:off x="6948488" y="1989138"/>
            <a:ext cx="439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FF0000"/>
                </a:solidFill>
                <a:latin typeface="Tahoma" panose="020B0604030504040204" pitchFamily="34" charset="0"/>
              </a:rPr>
              <a:t>易</a:t>
            </a:r>
          </a:p>
        </p:txBody>
      </p:sp>
      <p:sp>
        <p:nvSpPr>
          <p:cNvPr id="6194" name="Text Box 50"/>
          <p:cNvSpPr txBox="1">
            <a:spLocks noChangeArrowheads="1"/>
          </p:cNvSpPr>
          <p:nvPr/>
        </p:nvSpPr>
        <p:spPr bwMode="auto">
          <a:xfrm>
            <a:off x="6948488" y="3068638"/>
            <a:ext cx="439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b="1">
                <a:solidFill>
                  <a:srgbClr val="FF0000"/>
                </a:solidFill>
                <a:latin typeface="Tahoma" panose="020B0604030504040204" pitchFamily="34" charset="0"/>
              </a:rPr>
              <a:t>难</a:t>
            </a:r>
          </a:p>
        </p:txBody>
      </p:sp>
      <p:sp>
        <p:nvSpPr>
          <p:cNvPr id="6221" name="Rectangle 77"/>
          <p:cNvSpPr>
            <a:spLocks noChangeArrowheads="1"/>
          </p:cNvSpPr>
          <p:nvPr/>
        </p:nvSpPr>
        <p:spPr bwMode="auto">
          <a:xfrm>
            <a:off x="0" y="4076700"/>
            <a:ext cx="9144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2</a:t>
            </a:r>
            <a:r>
              <a:rPr lang="zh-CN" altLang="en-US" sz="2800" b="1"/>
              <a:t>、将</a:t>
            </a:r>
            <a:r>
              <a:rPr lang="en-US" altLang="zh-CN" sz="2800" b="1"/>
              <a:t>H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 +O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混合，在室温条件下可以稳定。存在数百年，但点燃后却会发生剧烈的爆炸反应，而且只要配比相当，可以完全转化成生成物。这说明了什么？</a:t>
            </a:r>
          </a:p>
        </p:txBody>
      </p:sp>
      <p:sp>
        <p:nvSpPr>
          <p:cNvPr id="6222" name="Rectangle 78"/>
          <p:cNvSpPr>
            <a:spLocks noChangeArrowheads="1"/>
          </p:cNvSpPr>
          <p:nvPr/>
        </p:nvSpPr>
        <p:spPr bwMode="auto">
          <a:xfrm>
            <a:off x="179388" y="4221163"/>
            <a:ext cx="8964612" cy="1066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结论</a:t>
            </a:r>
            <a:r>
              <a:rPr lang="en-US" altLang="zh-CN" sz="3200" b="1">
                <a:solidFill>
                  <a:schemeClr val="bg1"/>
                </a:solidFill>
              </a:rPr>
              <a:t>2</a:t>
            </a:r>
            <a:r>
              <a:rPr lang="zh-CN" altLang="en-US" sz="3200" b="1">
                <a:solidFill>
                  <a:schemeClr val="bg1"/>
                </a:solidFill>
              </a:rPr>
              <a:t>：不同的外界条件都能够改变化学反应的</a:t>
            </a:r>
          </a:p>
          <a:p>
            <a:r>
              <a:rPr lang="zh-CN" altLang="en-US" sz="3200" b="1">
                <a:solidFill>
                  <a:schemeClr val="bg1"/>
                </a:solidFill>
              </a:rPr>
              <a:t>速率。</a:t>
            </a:r>
          </a:p>
        </p:txBody>
      </p:sp>
      <p:sp>
        <p:nvSpPr>
          <p:cNvPr id="6223" name="Rectangle 79"/>
          <p:cNvSpPr>
            <a:spLocks noChangeArrowheads="1"/>
          </p:cNvSpPr>
          <p:nvPr/>
        </p:nvSpPr>
        <p:spPr bwMode="auto">
          <a:xfrm>
            <a:off x="107950" y="5373688"/>
            <a:ext cx="89646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3</a:t>
            </a:r>
            <a:r>
              <a:rPr lang="zh-CN" altLang="en-US" sz="2800" b="1"/>
              <a:t>、</a:t>
            </a:r>
            <a:r>
              <a:rPr lang="en-US" altLang="zh-CN" sz="2800" b="1"/>
              <a:t>H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+N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即使在高温、高压、催化剂的条件下反应也不能完全转化为生成物，这又说明了什么？</a:t>
            </a:r>
          </a:p>
        </p:txBody>
      </p:sp>
      <p:sp>
        <p:nvSpPr>
          <p:cNvPr id="6224" name="Rectangle 80"/>
          <p:cNvSpPr>
            <a:spLocks noChangeArrowheads="1"/>
          </p:cNvSpPr>
          <p:nvPr/>
        </p:nvSpPr>
        <p:spPr bwMode="auto">
          <a:xfrm>
            <a:off x="250825" y="5589588"/>
            <a:ext cx="8893175" cy="5794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结论</a:t>
            </a:r>
            <a:r>
              <a:rPr lang="en-US" altLang="zh-CN" sz="3200" b="1">
                <a:solidFill>
                  <a:schemeClr val="bg1"/>
                </a:solidFill>
              </a:rPr>
              <a:t>3</a:t>
            </a:r>
            <a:r>
              <a:rPr lang="zh-CN" altLang="en-US" sz="3200" b="1">
                <a:solidFill>
                  <a:schemeClr val="bg1"/>
                </a:solidFill>
              </a:rPr>
              <a:t>：有些反应是有一定限度的。</a:t>
            </a:r>
          </a:p>
        </p:txBody>
      </p:sp>
    </p:spTree>
    <p:extLst>
      <p:ext uri="{BB962C8B-B14F-4D97-AF65-F5344CB8AC3E}">
        <p14:creationId xmlns:p14="http://schemas.microsoft.com/office/powerpoint/2010/main" val="227345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1" grpId="0" autoUpdateAnimBg="0"/>
      <p:bldP spid="6182" grpId="0" animBg="1" autoUpdateAnimBg="0"/>
      <p:bldP spid="6184" grpId="0" autoUpdateAnimBg="0"/>
      <p:bldP spid="6185" grpId="0" autoUpdateAnimBg="0"/>
      <p:bldP spid="6186" grpId="0" autoUpdateAnimBg="0"/>
      <p:bldP spid="6192" grpId="0" autoUpdateAnimBg="0"/>
      <p:bldP spid="6193" grpId="0" autoUpdateAnimBg="0"/>
      <p:bldP spid="6194" grpId="0" autoUpdateAnimBg="0"/>
      <p:bldP spid="6221" grpId="0"/>
      <p:bldP spid="6222" grpId="0" animBg="1"/>
      <p:bldP spid="6223" grpId="0"/>
      <p:bldP spid="622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721</TotalTime>
  <Words>509</Words>
  <Application>Microsoft Office PowerPoint</Application>
  <PresentationFormat>全屏显示(4:3)</PresentationFormat>
  <Paragraphs>63</Paragraphs>
  <Slides>11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方正姚体</vt:lpstr>
      <vt:lpstr>黑体</vt:lpstr>
      <vt:lpstr>华文行楷</vt:lpstr>
      <vt:lpstr>华文楷体</vt:lpstr>
      <vt:lpstr>楷体_GB2312</vt:lpstr>
      <vt:lpstr>宋体</vt:lpstr>
      <vt:lpstr>Arial</vt:lpstr>
      <vt:lpstr>Calibri</vt:lpstr>
      <vt:lpstr>Georgia</vt:lpstr>
      <vt:lpstr>Tahoma</vt:lpstr>
      <vt:lpstr>Times New Roman</vt:lpstr>
      <vt:lpstr>Trebuchet MS</vt:lpstr>
      <vt:lpstr>Wingdings 2</vt:lpstr>
      <vt:lpstr>都市</vt:lpstr>
      <vt:lpstr>高二（上）——新的开始</vt:lpstr>
      <vt:lpstr>需要关注的问题</vt:lpstr>
      <vt:lpstr>为什么我的成绩不理想？</vt:lpstr>
      <vt:lpstr>关于选修（四）的学习</vt:lpstr>
      <vt:lpstr>知识联系</vt:lpstr>
      <vt:lpstr>“理解”——“记忆”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我的中国“芯” 无机非金属材料的主角——硅</dc:title>
  <dc:creator>fuck</dc:creator>
  <cp:lastModifiedBy>USER</cp:lastModifiedBy>
  <cp:revision>439</cp:revision>
  <dcterms:created xsi:type="dcterms:W3CDTF">2014-12-15T05:46:00Z</dcterms:created>
  <dcterms:modified xsi:type="dcterms:W3CDTF">2016-09-01T01:20:47Z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