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80" y="222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2016-09-04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E0B3E3-3C73-4992-8A76-F3DD862474E5}" type="slidenum">
              <a:rPr lang="en-US" altLang="zh-CN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比如氢气和氧气，放在一起，一万年也不会生成水。 这里的氢气和氧气就是所谓的一般分子。 在适当的条件下，反应的速度又很快。反应的过程是，氢气分子，氧气分子吸收足够的能量，分解成氢原子和氧原子。两种原子重新</a:t>
            </a:r>
            <a:r>
              <a:rPr lang="zh-CN" altLang="en-US" dirty="0" smtClean="0"/>
              <a:t>组</a:t>
            </a:r>
            <a:r>
              <a:rPr lang="zh-CN" altLang="en-US" dirty="0" smtClean="0"/>
              <a:t>。 这里的氢原子和氧原子就是所谓的活化分子。 在分解的过程中需要吸收足够的能量，两种分子吸收能量的总和就是活化能。也就是图中的</a:t>
            </a:r>
            <a:r>
              <a:rPr lang="en-US" altLang="zh-CN" dirty="0" smtClean="0"/>
              <a:t>E1</a:t>
            </a:r>
            <a:r>
              <a:rPr lang="zh-CN" altLang="en-US" dirty="0" smtClean="0"/>
              <a:t>。 在组合成水的过程中放出能量。这个就是图中的</a:t>
            </a:r>
            <a:r>
              <a:rPr lang="en-US" altLang="zh-CN" dirty="0" smtClean="0"/>
              <a:t>E2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E2-E1 </a:t>
            </a:r>
            <a:r>
              <a:rPr lang="zh-CN" altLang="en-US" dirty="0" smtClean="0"/>
              <a:t>就是放出或者吸收的实际能量。 如果加入催化剂，可能使分子更容易分解。那么就降低了活化能，也就是降低了</a:t>
            </a:r>
            <a:r>
              <a:rPr lang="en-US" altLang="zh-CN" dirty="0" smtClean="0"/>
              <a:t>E1</a:t>
            </a:r>
            <a:r>
              <a:rPr lang="zh-CN" altLang="en-US" dirty="0" smtClean="0"/>
              <a:t>。但是，降低</a:t>
            </a:r>
            <a:r>
              <a:rPr lang="zh-CN" altLang="en-US" dirty="0" smtClean="0"/>
              <a:t>合成水分子</a:t>
            </a:r>
            <a:r>
              <a:rPr lang="en-US" altLang="zh-CN" dirty="0" smtClean="0"/>
              <a:t>E1</a:t>
            </a:r>
            <a:r>
              <a:rPr lang="zh-CN" altLang="en-US" dirty="0" smtClean="0"/>
              <a:t>的同时，</a:t>
            </a:r>
            <a:r>
              <a:rPr lang="en-US" altLang="zh-CN" dirty="0" smtClean="0"/>
              <a:t>E2</a:t>
            </a:r>
            <a:r>
              <a:rPr lang="zh-CN" altLang="en-US" dirty="0" smtClean="0"/>
              <a:t>也降低了，而且会保持</a:t>
            </a:r>
            <a:r>
              <a:rPr lang="en-US" altLang="zh-CN" dirty="0" smtClean="0"/>
              <a:t>E2-E1</a:t>
            </a:r>
            <a:r>
              <a:rPr lang="zh-CN" altLang="en-US" dirty="0" smtClean="0"/>
              <a:t>数值不变。 </a:t>
            </a:r>
          </a:p>
        </p:txBody>
      </p:sp>
    </p:spTree>
    <p:extLst>
      <p:ext uri="{BB962C8B-B14F-4D97-AF65-F5344CB8AC3E}">
        <p14:creationId xmlns:p14="http://schemas.microsoft.com/office/powerpoint/2010/main" val="339068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1B5EFE-75AC-4F09-9A9E-90BB210F9AEA}" type="slidenum">
              <a:rPr lang="en-US" altLang="zh-CN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催化剂能够降低反应所需要的能量</a:t>
            </a:r>
            <a:r>
              <a:rPr lang="en-US" altLang="zh-CN" smtClean="0"/>
              <a:t>,</a:t>
            </a:r>
            <a:r>
              <a:rPr lang="zh-CN" altLang="en-US" smtClean="0"/>
              <a:t>使更多的分子成为活化分子</a:t>
            </a:r>
            <a:r>
              <a:rPr lang="en-US" altLang="zh-CN" smtClean="0"/>
              <a:t>,</a:t>
            </a:r>
            <a:r>
              <a:rPr lang="zh-CN" altLang="en-US" smtClean="0"/>
              <a:t>大大的增加了活化分子的数目</a:t>
            </a:r>
            <a:r>
              <a:rPr lang="en-US" altLang="zh-CN" smtClean="0"/>
              <a:t>,</a:t>
            </a:r>
            <a:r>
              <a:rPr lang="zh-CN" altLang="en-US" smtClean="0"/>
              <a:t>以及活化分子的百分数。 </a:t>
            </a:r>
            <a:br>
              <a:rPr lang="zh-CN" altLang="en-US" smtClean="0"/>
            </a:b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802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&#35768;&#30922;/Local%20Settings/Temp/Local%20Settings/Temp/Rar$DI19.421/&#26377;&#25928;&#30896;&#25758;.sw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2016-9-1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碰撞理论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绪言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6850" y="242888"/>
            <a:ext cx="2044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800" b="1" dirty="0">
                <a:solidFill>
                  <a:srgbClr val="FF00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结论：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52413" y="1268438"/>
            <a:ext cx="8031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</a:rPr>
              <a:t>活化能的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大小</a:t>
            </a:r>
            <a:r>
              <a:rPr kumimoji="1"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</a:rPr>
              <a:t>是由反应物分子的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性质决定</a:t>
            </a:r>
            <a:r>
              <a:rPr kumimoji="1"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6850" y="2038476"/>
            <a:ext cx="92170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3600" b="1" dirty="0"/>
              <a:t>常用的提供活化能的方法有</a:t>
            </a:r>
            <a:r>
              <a:rPr lang="zh-CN" altLang="en-US" sz="3600" b="1" u="sng" dirty="0"/>
              <a:t> 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3600" b="1" dirty="0"/>
              <a:t>                                                                等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7504" y="2791003"/>
            <a:ext cx="849630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u="sng" dirty="0">
                <a:solidFill>
                  <a:srgbClr val="FF3300"/>
                </a:solidFill>
              </a:rPr>
              <a:t>加热</a:t>
            </a:r>
            <a:r>
              <a:rPr lang="zh-CN" altLang="en-US" sz="3600" b="1" dirty="0">
                <a:solidFill>
                  <a:srgbClr val="FF3300"/>
                </a:solidFill>
              </a:rPr>
              <a:t>、</a:t>
            </a:r>
            <a:r>
              <a:rPr lang="zh-CN" altLang="en-US" sz="3600" b="1" u="sng" dirty="0">
                <a:solidFill>
                  <a:srgbClr val="FF3300"/>
                </a:solidFill>
              </a:rPr>
              <a:t>光照</a:t>
            </a:r>
            <a:r>
              <a:rPr lang="zh-CN" altLang="en-US" sz="3600" b="1" dirty="0">
                <a:solidFill>
                  <a:srgbClr val="FF3300"/>
                </a:solidFill>
              </a:rPr>
              <a:t>、</a:t>
            </a:r>
            <a:r>
              <a:rPr lang="zh-CN" altLang="en-US" sz="3600" b="1" u="sng" dirty="0">
                <a:solidFill>
                  <a:srgbClr val="FF3300"/>
                </a:solidFill>
              </a:rPr>
              <a:t>超声波</a:t>
            </a:r>
            <a:r>
              <a:rPr lang="zh-CN" altLang="en-US" sz="3600" b="1" dirty="0">
                <a:solidFill>
                  <a:srgbClr val="FF3300"/>
                </a:solidFill>
              </a:rPr>
              <a:t>、</a:t>
            </a:r>
            <a:r>
              <a:rPr lang="zh-CN" altLang="en-US" sz="3600" b="1" u="sng" dirty="0">
                <a:solidFill>
                  <a:srgbClr val="FF3300"/>
                </a:solidFill>
              </a:rPr>
              <a:t>核辐射</a:t>
            </a:r>
            <a:r>
              <a:rPr lang="zh-CN" altLang="en-US" sz="3600" b="1" dirty="0">
                <a:solidFill>
                  <a:srgbClr val="FF3300"/>
                </a:solidFill>
              </a:rPr>
              <a:t>、</a:t>
            </a:r>
            <a:r>
              <a:rPr lang="zh-CN" altLang="en-US" sz="3600" b="1" u="sng" dirty="0">
                <a:solidFill>
                  <a:srgbClr val="FF3300"/>
                </a:solidFill>
              </a:rPr>
              <a:t>外加磁场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7504" y="4184880"/>
            <a:ext cx="9074150" cy="1485900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solidFill>
                  <a:srgbClr val="CC3300"/>
                </a:solidFill>
                <a:ea typeface="黑体" panose="02010609060101010101" pitchFamily="49" charset="-122"/>
              </a:rPr>
              <a:t>活化能高，活化分子的百分数低，反应难；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solidFill>
                  <a:srgbClr val="CC3300"/>
                </a:solidFill>
                <a:ea typeface="黑体" panose="02010609060101010101" pitchFamily="49" charset="-122"/>
              </a:rPr>
              <a:t>活化能低，活化分子的百分数高，反应易。</a:t>
            </a:r>
          </a:p>
        </p:txBody>
      </p:sp>
    </p:spTree>
    <p:extLst>
      <p:ext uri="{BB962C8B-B14F-4D97-AF65-F5344CB8AC3E}">
        <p14:creationId xmlns:p14="http://schemas.microsoft.com/office/powerpoint/2010/main" val="35448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ChangeArrowheads="1"/>
          </p:cNvSpPr>
          <p:nvPr/>
        </p:nvSpPr>
        <p:spPr bwMode="auto">
          <a:xfrm>
            <a:off x="176511" y="399256"/>
            <a:ext cx="22336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800" b="1" dirty="0">
                <a:solidFill>
                  <a:srgbClr val="FF0000"/>
                </a:solidFill>
                <a:latin typeface="Tahoma" panose="020B0604030504040204" pitchFamily="34" charset="0"/>
              </a:rPr>
              <a:t>问题</a:t>
            </a: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251520" y="4725144"/>
            <a:ext cx="882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ahoma" panose="020B0604030504040204" pitchFamily="34" charset="0"/>
              </a:rPr>
              <a:t>4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、活化能为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3200" b="1" dirty="0">
                <a:latin typeface="Tahoma" panose="020B0604030504040204" pitchFamily="34" charset="0"/>
              </a:rPr>
              <a:t>0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”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的例子是怎么回事？（提示可以参考</a:t>
            </a:r>
            <a:r>
              <a:rPr kumimoji="1" lang="zh-CN" altLang="en-US" sz="3200" b="1" dirty="0" smtClean="0">
                <a:latin typeface="Tahoma" panose="020B0604030504040204" pitchFamily="34" charset="0"/>
              </a:rPr>
              <a:t>课本</a:t>
            </a:r>
            <a:r>
              <a:rPr kumimoji="1" lang="en-US" altLang="zh-CN" sz="3200" b="1" dirty="0" smtClean="0">
                <a:latin typeface="Tahoma" panose="020B0604030504040204" pitchFamily="34" charset="0"/>
              </a:rPr>
              <a:t>P4</a:t>
            </a:r>
            <a:r>
              <a:rPr kumimoji="1" lang="zh-CN" altLang="en-US" sz="3200" b="1" dirty="0" smtClean="0">
                <a:latin typeface="Tahoma" panose="020B0604030504040204" pitchFamily="34" charset="0"/>
              </a:rPr>
              <a:t>上面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一段话）</a:t>
            </a:r>
          </a:p>
        </p:txBody>
      </p:sp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144463" y="136842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kumimoji="1" lang="en-US" altLang="zh-CN" sz="3200" b="1" dirty="0" smtClean="0">
                <a:latin typeface="Tahoma" panose="020B0604030504040204" pitchFamily="34" charset="0"/>
              </a:rPr>
              <a:t>1</a:t>
            </a:r>
            <a:r>
              <a:rPr kumimoji="1" lang="zh-CN" altLang="en-US" sz="3200" b="1" dirty="0" smtClean="0">
                <a:latin typeface="Tahoma" panose="020B0604030504040204" pitchFamily="34" charset="0"/>
              </a:rPr>
              <a:t>、活化能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的</a:t>
            </a:r>
            <a:r>
              <a:rPr kumimoji="1" lang="zh-CN" altLang="en-US" sz="3200" b="1" dirty="0" smtClean="0">
                <a:latin typeface="Tahoma" panose="020B0604030504040204" pitchFamily="34" charset="0"/>
              </a:rPr>
              <a:t>大小对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这个化学反应前后的能量</a:t>
            </a:r>
            <a:r>
              <a:rPr kumimoji="1" lang="zh-CN" altLang="en-US" sz="3200" b="1" dirty="0" smtClean="0">
                <a:latin typeface="Tahoma" panose="020B0604030504040204" pitchFamily="34" charset="0"/>
              </a:rPr>
              <a:t>变化有无影响？</a:t>
            </a:r>
            <a:endParaRPr kumimoji="1"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0488" name="Text Box 1032"/>
          <p:cNvSpPr txBox="1">
            <a:spLocks noChangeArrowheads="1"/>
          </p:cNvSpPr>
          <p:nvPr/>
        </p:nvSpPr>
        <p:spPr bwMode="auto">
          <a:xfrm>
            <a:off x="251520" y="3405038"/>
            <a:ext cx="87487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ahoma" panose="020B0604030504040204" pitchFamily="34" charset="0"/>
              </a:rPr>
              <a:t>3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、为什么可燃物有氧气参与，还必须达到着火点才能燃烧？</a:t>
            </a:r>
          </a:p>
        </p:txBody>
      </p:sp>
      <p:sp>
        <p:nvSpPr>
          <p:cNvPr id="20489" name="Text Box 1033"/>
          <p:cNvSpPr txBox="1">
            <a:spLocks noChangeArrowheads="1"/>
          </p:cNvSpPr>
          <p:nvPr/>
        </p:nvSpPr>
        <p:spPr bwMode="auto">
          <a:xfrm>
            <a:off x="251520" y="2634863"/>
            <a:ext cx="8785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ahoma" panose="020B0604030504040204" pitchFamily="34" charset="0"/>
              </a:rPr>
              <a:t>2</a:t>
            </a:r>
            <a:r>
              <a:rPr kumimoji="1" lang="zh-CN" altLang="en-US" sz="3200" b="1" dirty="0" smtClean="0">
                <a:latin typeface="Tahoma" panose="020B0604030504040204" pitchFamily="34" charset="0"/>
              </a:rPr>
              <a:t>、为什么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催化剂能提高反应速率？</a:t>
            </a:r>
          </a:p>
        </p:txBody>
      </p:sp>
    </p:spTree>
    <p:extLst>
      <p:ext uri="{BB962C8B-B14F-4D97-AF65-F5344CB8AC3E}">
        <p14:creationId xmlns:p14="http://schemas.microsoft.com/office/powerpoint/2010/main" val="26516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7" grpId="0"/>
      <p:bldP spid="20488" grpId="0" autoUpdateAnimBg="0"/>
      <p:bldP spid="2048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51619" y="1340768"/>
            <a:ext cx="8748712" cy="1077218"/>
          </a:xfrm>
          <a:prstGeom prst="rect">
            <a:avLst/>
          </a:prstGeom>
          <a:solidFill>
            <a:srgbClr val="F8F4A8">
              <a:alpha val="0"/>
            </a:srgbClr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C3300"/>
                </a:solidFill>
                <a:ea typeface="黑体" panose="02010609060101010101" pitchFamily="49" charset="-122"/>
              </a:rPr>
              <a:t>在</a:t>
            </a:r>
            <a:r>
              <a:rPr lang="zh-CN" altLang="en-US" sz="3200" b="1" dirty="0">
                <a:solidFill>
                  <a:srgbClr val="CC3300"/>
                </a:solidFill>
                <a:ea typeface="黑体" panose="02010609060101010101" pitchFamily="49" charset="-122"/>
              </a:rPr>
              <a:t>化学反应中能改变其他物质的反应速率，而本身质量和化学性质在反应前后不变的物质。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97000" y="446871"/>
            <a:ext cx="5329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tx2"/>
                </a:solidFill>
                <a:latin typeface="+mj-ea"/>
                <a:ea typeface="+mj-ea"/>
              </a:rPr>
              <a:t>四、</a:t>
            </a:r>
            <a:r>
              <a:rPr lang="zh-CN" altLang="en-US" sz="3600" dirty="0">
                <a:solidFill>
                  <a:schemeClr val="tx2"/>
                </a:solidFill>
                <a:latin typeface="+mj-ea"/>
                <a:ea typeface="+mj-ea"/>
              </a:rPr>
              <a:t>催 化 剂（触媒）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27138" y="3806443"/>
            <a:ext cx="860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催化剂有正催化剂</a:t>
            </a:r>
            <a:r>
              <a:rPr lang="en-US" altLang="zh-CN" sz="3600" b="1" dirty="0"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ea typeface="黑体" panose="02010609060101010101" pitchFamily="49" charset="-122"/>
              </a:rPr>
              <a:t>默认</a:t>
            </a:r>
            <a:r>
              <a:rPr lang="en-US" altLang="zh-CN" sz="3600" b="1" dirty="0"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ea typeface="黑体" panose="02010609060101010101" pitchFamily="49" charset="-122"/>
              </a:rPr>
              <a:t>和负催化剂之分。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232966" y="2757181"/>
            <a:ext cx="856932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FF0000"/>
                </a:solidFill>
              </a:rPr>
              <a:t>作用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zh-CN" altLang="en-US" sz="4000" b="1" dirty="0"/>
              <a:t>可以降低化学反应所需的活化能</a:t>
            </a:r>
            <a:r>
              <a:rPr lang="zh-CN" altLang="en-US" sz="4000" b="1" dirty="0" smtClean="0"/>
              <a:t>，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52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62" grpId="0"/>
      <p:bldP spid="962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1196975"/>
            <a:ext cx="8847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latin typeface="Tahoma" panose="020B0604030504040204" pitchFamily="34" charset="0"/>
              </a:rPr>
              <a:t>一个反应要发生一般要经历哪些过程？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0" y="2971800"/>
            <a:ext cx="1524000" cy="1066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普通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分子</a:t>
            </a: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676400" y="3505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619250" y="2514600"/>
            <a:ext cx="1872630" cy="914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活化能</a:t>
            </a:r>
            <a:endParaRPr kumimoji="1" lang="zh-CN" altLang="en-US" sz="28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581400" y="2971800"/>
            <a:ext cx="1295400" cy="1066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活化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分子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5029200" y="3505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4716463" y="2133600"/>
            <a:ext cx="19431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合理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取向的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碰撞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7010400" y="2667000"/>
            <a:ext cx="12954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有效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碰撞</a:t>
            </a:r>
          </a:p>
        </p:txBody>
      </p:sp>
      <p:grpSp>
        <p:nvGrpSpPr>
          <p:cNvPr id="90123" name="Group 11"/>
          <p:cNvGrpSpPr>
            <a:grpSpLocks/>
          </p:cNvGrpSpPr>
          <p:nvPr/>
        </p:nvGrpSpPr>
        <p:grpSpPr bwMode="auto">
          <a:xfrm>
            <a:off x="4343400" y="3810000"/>
            <a:ext cx="2819400" cy="1828800"/>
            <a:chOff x="2736" y="2688"/>
            <a:chExt cx="1776" cy="1152"/>
          </a:xfrm>
        </p:grpSpPr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 flipH="1">
              <a:off x="3552" y="2688"/>
              <a:ext cx="960" cy="5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Oval 13"/>
            <p:cNvSpPr>
              <a:spLocks noChangeArrowheads="1"/>
            </p:cNvSpPr>
            <p:nvPr/>
          </p:nvSpPr>
          <p:spPr bwMode="auto">
            <a:xfrm>
              <a:off x="2736" y="3072"/>
              <a:ext cx="864" cy="7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ahoma" panose="020B0604030504040204" pitchFamily="34" charset="0"/>
                </a:rPr>
                <a:t>新物质</a:t>
              </a:r>
            </a:p>
          </p:txBody>
        </p:sp>
      </p:grp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7315200" y="4038600"/>
            <a:ext cx="1066800" cy="1828800"/>
            <a:chOff x="4608" y="2832"/>
            <a:chExt cx="672" cy="1152"/>
          </a:xfrm>
        </p:grpSpPr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4896" y="28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Oval 16"/>
            <p:cNvSpPr>
              <a:spLocks noChangeArrowheads="1"/>
            </p:cNvSpPr>
            <p:nvPr/>
          </p:nvSpPr>
          <p:spPr bwMode="auto">
            <a:xfrm>
              <a:off x="4608" y="3312"/>
              <a:ext cx="672" cy="6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ahoma" panose="020B0604030504040204" pitchFamily="34" charset="0"/>
                </a:rPr>
                <a:t>能量</a:t>
              </a:r>
            </a:p>
          </p:txBody>
        </p:sp>
      </p:grp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676400" y="3717032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677566" y="3877816"/>
            <a:ext cx="1958330" cy="1495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催化剂降低活化能</a:t>
            </a:r>
            <a:endParaRPr kumimoji="1" lang="zh-CN" altLang="en-US" sz="28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 autoUpdateAnimBg="0"/>
      <p:bldP spid="90117" grpId="0" animBg="1"/>
      <p:bldP spid="90118" grpId="0" animBg="1" autoUpdateAnimBg="0"/>
      <p:bldP spid="90119" grpId="0" animBg="1" autoUpdateAnimBg="0"/>
      <p:bldP spid="90120" grpId="0" animBg="1"/>
      <p:bldP spid="90121" grpId="0" animBg="1" autoUpdateAnimBg="0"/>
      <p:bldP spid="90122" grpId="0" animBg="1" autoUpdateAnimBg="0"/>
      <p:bldP spid="17" grpId="0" animBg="1"/>
      <p:bldP spid="1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0" y="476250"/>
            <a:ext cx="914400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下列说法错误的是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A.</a:t>
            </a:r>
            <a:r>
              <a:rPr lang="zh-CN" altLang="en-US" sz="4000" b="1"/>
              <a:t>当碰撞的分子具有足够的能量和适当的取向时</a:t>
            </a:r>
            <a:r>
              <a:rPr lang="en-US" altLang="zh-CN" sz="4000" b="1"/>
              <a:t>,</a:t>
            </a:r>
            <a:r>
              <a:rPr lang="zh-CN" altLang="en-US" sz="4000" b="1"/>
              <a:t>才能发生化学反应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000" b="1"/>
          </a:p>
          <a:p>
            <a:pPr eaLnBrk="1" hangingPunct="1">
              <a:spcBef>
                <a:spcPct val="50000"/>
              </a:spcBef>
            </a:pPr>
            <a:endParaRPr lang="zh-CN" altLang="en-US" sz="100" b="1"/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B.</a:t>
            </a:r>
            <a:r>
              <a:rPr lang="zh-CN" altLang="en-US" sz="4000" b="1"/>
              <a:t>发生有效碰撞的分子一定是活化分子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000" b="1"/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C.</a:t>
            </a:r>
            <a:r>
              <a:rPr lang="zh-CN" altLang="en-US" sz="4000" b="1"/>
              <a:t>活化分子间的碰撞一定是有效碰撞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000" b="1"/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D.</a:t>
            </a:r>
            <a:r>
              <a:rPr lang="zh-CN" altLang="en-US" sz="4000" b="1"/>
              <a:t>活化分子间每次碰撞都发生化学反应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-104775" y="4149725"/>
            <a:ext cx="93186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-104775" y="5283200"/>
            <a:ext cx="93186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987675" y="5949950"/>
            <a:ext cx="2376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黑体" panose="02010609060101010101" pitchFamily="49" charset="-122"/>
              </a:rPr>
              <a:t>有效碰撞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987675" y="4724400"/>
            <a:ext cx="3960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黑体" panose="02010609060101010101" pitchFamily="49" charset="-122"/>
              </a:rPr>
              <a:t>正确取向的碰撞</a:t>
            </a:r>
          </a:p>
        </p:txBody>
      </p:sp>
    </p:spTree>
    <p:extLst>
      <p:ext uri="{BB962C8B-B14F-4D97-AF65-F5344CB8AC3E}">
        <p14:creationId xmlns:p14="http://schemas.microsoft.com/office/powerpoint/2010/main" val="27579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/>
      <p:bldP spid="931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56932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E.</a:t>
            </a:r>
            <a:r>
              <a:rPr lang="zh-CN" altLang="en-US" sz="4000" b="1"/>
              <a:t>能发生有效碰撞的分子必须具有相当高的能量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F.</a:t>
            </a:r>
            <a:r>
              <a:rPr lang="zh-CN" altLang="en-US" sz="4000" b="1"/>
              <a:t>活化能指活化分子多出反应物分子平均能量的那部分能量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G.</a:t>
            </a:r>
            <a:r>
              <a:rPr lang="zh-CN" altLang="en-US" sz="4000" b="1"/>
              <a:t>使用催化剂能改变分子的活化能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H.</a:t>
            </a:r>
            <a:r>
              <a:rPr lang="zh-CN" altLang="en-US" sz="4000" b="1"/>
              <a:t>催化剂能使不起反应的物质间发生反应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-36513" y="4365625"/>
            <a:ext cx="93186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59107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分子动</a:t>
            </a:r>
            <a:r>
              <a:rPr lang="zh-CN" altLang="en-US" dirty="0" smtClean="0"/>
              <a:t>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碰撞理论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1918</a:t>
            </a:r>
            <a:r>
              <a:rPr lang="zh-CN" altLang="en-US" dirty="0" smtClean="0"/>
              <a:t>年，路易斯提出了反应速率的碰撞理论，他认为反应物分子之间的相互碰撞，是发生化学反应的必要条件，碰撞频率越高，反应速率越快。但并不是所有的碰撞，都能引起反应，能发生反应的碰撞，称之为</a:t>
            </a:r>
            <a:r>
              <a:rPr lang="zh-CN" altLang="en-US" dirty="0" smtClean="0">
                <a:solidFill>
                  <a:srgbClr val="FF0000"/>
                </a:solidFill>
              </a:rPr>
              <a:t>有效碰撞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9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在一个洁净的容器中，使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en-US" altLang="zh-CN" sz="36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1" lang="en-US" altLang="zh-CN" sz="36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按体积比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的比例混合，气体分子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</a:t>
            </a:r>
            <a:r>
              <a:rPr kumimoji="1" lang="zh-CN" altLang="en-US" sz="3600" b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自由运动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而不断相互碰撞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互相接触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这是发生化学反应的</a:t>
            </a:r>
            <a:r>
              <a:rPr kumimoji="1"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必要条件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51520" y="937936"/>
            <a:ext cx="1826141" cy="584775"/>
          </a:xfrm>
          <a:prstGeom prst="rect">
            <a:avLst/>
          </a:prstGeom>
          <a:noFill/>
          <a:ln w="476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假设模型</a:t>
            </a:r>
            <a:endParaRPr kumimoji="1" lang="zh-CN" altLang="en-US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07950" y="4076700"/>
            <a:ext cx="8856663" cy="2236788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假设与事实：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研究结果表明，从分子的热运动看，分子发生碰撞的机会很多。如在常温常压下每个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自身或它们之间的碰撞频率为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2.355×10</a:t>
            </a:r>
            <a:r>
              <a:rPr kumimoji="1" lang="en-US" altLang="zh-CN" sz="2800" b="1" baseline="30000"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次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/s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。假如每次碰撞都能发生化学反应，则化学变化瞬间即可完成，但事实并非如此。</a:t>
            </a:r>
          </a:p>
        </p:txBody>
      </p:sp>
    </p:spTree>
    <p:extLst>
      <p:ext uri="{BB962C8B-B14F-4D97-AF65-F5344CB8AC3E}">
        <p14:creationId xmlns:p14="http://schemas.microsoft.com/office/powerpoint/2010/main" val="370015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8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156" y="500856"/>
            <a:ext cx="6119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solidFill>
                  <a:srgbClr val="0000FF"/>
                </a:solidFill>
                <a:latin typeface="+mj-ea"/>
                <a:ea typeface="+mj-ea"/>
              </a:rPr>
              <a:t>一、有效碰撞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17029" y="1400969"/>
            <a:ext cx="8569325" cy="12287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能够导致分子中化学键断裂，</a:t>
            </a:r>
            <a:r>
              <a:rPr kumimoji="1"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引起化学反应的碰撞。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9067" y="3281363"/>
            <a:ext cx="784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分子间的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碰撞</a:t>
            </a:r>
            <a:r>
              <a:rPr kumimoji="1"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是发生化学反应的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必要条件</a:t>
            </a:r>
          </a:p>
        </p:txBody>
      </p:sp>
      <p:sp>
        <p:nvSpPr>
          <p:cNvPr id="69637" name="Text Box 5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23850" y="38608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有效碰撞</a:t>
            </a:r>
            <a:r>
              <a:rPr kumimoji="1" lang="zh-CN" altLang="en-US" sz="32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是发生化学反应的</a:t>
            </a:r>
            <a:r>
              <a:rPr kumimoji="1" lang="zh-CN" altLang="en-US" sz="32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充分条件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0" y="422275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4000" b="1">
              <a:solidFill>
                <a:srgbClr val="FF0000"/>
              </a:solidFill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nimBg="1" autoUpdateAnimBg="0"/>
      <p:bldP spid="69636" grpId="0" autoUpdateAnimBg="0"/>
      <p:bldP spid="696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724" y="576856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有效碰撞的条件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98" y="161967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碰撞的分子具有足够的能量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碰撞的分子具有合适的碰撞取向</a:t>
            </a:r>
            <a:endParaRPr lang="zh-CN" altLang="en-US" dirty="0"/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438175" y="4797152"/>
            <a:ext cx="87487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思考：</a:t>
            </a:r>
            <a:r>
              <a:rPr kumimoji="1" lang="zh-CN" altLang="en-US" sz="4000" b="1" dirty="0" smtClean="0">
                <a:latin typeface="Tahoma" panose="020B0604030504040204" pitchFamily="34" charset="0"/>
              </a:rPr>
              <a:t>为什么</a:t>
            </a:r>
            <a:r>
              <a:rPr kumimoji="1" lang="zh-CN" altLang="en-US" sz="4000" b="1" dirty="0">
                <a:latin typeface="Tahoma" panose="020B0604030504040204" pitchFamily="34" charset="0"/>
              </a:rPr>
              <a:t>有</a:t>
            </a:r>
            <a:r>
              <a:rPr kumimoji="1" lang="zh-CN" altLang="en-US" sz="4000" b="1" dirty="0" smtClean="0">
                <a:latin typeface="Tahoma" panose="020B0604030504040204" pitchFamily="34" charset="0"/>
              </a:rPr>
              <a:t>的分子碰撞</a:t>
            </a:r>
            <a:r>
              <a:rPr kumimoji="1" lang="zh-CN" altLang="en-US" sz="4000" b="1" dirty="0">
                <a:latin typeface="Tahoma" panose="020B0604030504040204" pitchFamily="34" charset="0"/>
              </a:rPr>
              <a:t>可以发生反应，而有的不能发生反应</a:t>
            </a:r>
            <a:r>
              <a:rPr kumimoji="1" lang="en-US" altLang="zh-CN" sz="4000" b="1" dirty="0"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7504" y="3186913"/>
            <a:ext cx="86756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推论：</a:t>
            </a:r>
            <a:r>
              <a:rPr kumimoji="1" lang="zh-CN" altLang="en-US" sz="36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某一个化学反应的速率大小与                                                                         </a:t>
            </a:r>
            <a:r>
              <a:rPr kumimoji="1" lang="en-US" altLang="zh-CN" sz="3600" b="1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 </a:t>
            </a:r>
            <a:r>
              <a:rPr kumimoji="1" lang="en-US" altLang="zh-CN" sz="36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                         </a:t>
            </a:r>
            <a:r>
              <a:rPr kumimoji="1"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有关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99542" y="3164248"/>
            <a:ext cx="84978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                                      </a:t>
            </a:r>
            <a:r>
              <a:rPr kumimoji="1" lang="zh-CN" altLang="en-US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单位</a:t>
            </a:r>
            <a:r>
              <a:rPr kumimoji="1"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时间内分子</a:t>
            </a:r>
            <a:r>
              <a:rPr kumimoji="1" lang="zh-CN" altLang="en-US" sz="3600" b="1" dirty="0">
                <a:solidFill>
                  <a:srgbClr val="FF0000"/>
                </a:solidFill>
                <a:ea typeface="黑体" panose="02010609060101010101" pitchFamily="49" charset="-122"/>
              </a:rPr>
              <a:t>有效碰撞的次数   </a:t>
            </a:r>
          </a:p>
        </p:txBody>
      </p:sp>
    </p:spTree>
    <p:extLst>
      <p:ext uri="{BB962C8B-B14F-4D97-AF65-F5344CB8AC3E}">
        <p14:creationId xmlns:p14="http://schemas.microsoft.com/office/powerpoint/2010/main" val="36168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76" y="61585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二、活化分子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841426"/>
            <a:ext cx="838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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能</a:t>
            </a:r>
            <a:r>
              <a:rPr kumimoji="1"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发生有效碰撞的分子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一定是</a:t>
            </a:r>
            <a:r>
              <a:rPr kumimoji="1"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活化分子</a:t>
            </a:r>
            <a:endParaRPr kumimoji="1"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0688" y="2489126"/>
            <a:ext cx="84613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Ð"/>
            </a:pPr>
            <a:r>
              <a:rPr kumimoji="1" lang="zh-CN" altLang="en-US" sz="3200" b="1" dirty="0" smtClean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但</a:t>
            </a:r>
            <a:r>
              <a:rPr kumimoji="1"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活化分子的碰撞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不一定是</a:t>
            </a:r>
            <a:r>
              <a:rPr kumimoji="1"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有效碰撞，还与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碰撞的角度有关</a:t>
            </a:r>
            <a:r>
              <a:rPr kumimoji="1" lang="zh-CN" altLang="en-US" sz="3200" b="1" dirty="0">
                <a:latin typeface="Tahoma" panose="020B060403050404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93676" y="4365104"/>
            <a:ext cx="8435280" cy="120032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latin typeface="Tahoma" panose="020B0604030504040204" pitchFamily="34" charset="0"/>
              </a:rPr>
              <a:t>推论：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有效碰撞次数的多少与</a:t>
            </a:r>
            <a:r>
              <a:rPr kumimoji="1" lang="zh-CN" altLang="en-US" sz="3600" b="1" dirty="0" smtClean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单位</a:t>
            </a:r>
            <a:r>
              <a:rPr kumimoji="1" lang="zh-CN" altLang="en-US" sz="3600" b="1" dirty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体积内反应物中</a:t>
            </a:r>
            <a:r>
              <a:rPr kumimoji="1" lang="zh-CN" alt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活化分子的多少</a:t>
            </a:r>
            <a:r>
              <a:rPr kumimoji="1" lang="zh-CN" altLang="en-US" sz="3600" b="1" dirty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4497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关于有效碰撞和活化分子的理解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4456" y="2778200"/>
            <a:ext cx="7526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sym typeface="Wingdings 2" panose="05020102010507070707" pitchFamily="18" charset="2"/>
              </a:rPr>
              <a:t></a:t>
            </a:r>
            <a:r>
              <a:rPr kumimoji="1"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化学反应是活化分子间的有效碰撞引起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3825" y="4005337"/>
            <a:ext cx="7561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660033"/>
                </a:solidFill>
                <a:sym typeface="Wingdings 2" panose="05020102010507070707" pitchFamily="18" charset="2"/>
              </a:rPr>
              <a:t></a:t>
            </a:r>
            <a:r>
              <a:rPr lang="zh-CN" altLang="en-US" sz="3200" b="1">
                <a:solidFill>
                  <a:srgbClr val="660033"/>
                </a:solidFill>
              </a:rPr>
              <a:t>有效碰撞一定能引起化学变化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3825" y="4581600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660033"/>
                </a:solidFill>
                <a:sym typeface="Wingdings 2" panose="05020102010507070707" pitchFamily="18" charset="2"/>
              </a:rPr>
              <a:t></a:t>
            </a:r>
            <a:r>
              <a:rPr lang="zh-CN" altLang="en-US" sz="3200" b="1">
                <a:solidFill>
                  <a:srgbClr val="660033"/>
                </a:solidFill>
              </a:rPr>
              <a:t>化学变化一定是有效碰撞引起的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3825" y="3357637"/>
            <a:ext cx="6710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sym typeface="Wingdings 2" panose="05020102010507070707" pitchFamily="18" charset="2"/>
              </a:rPr>
              <a:t></a:t>
            </a:r>
            <a:r>
              <a:rPr lang="zh-CN" altLang="en-US" sz="3200" b="1">
                <a:solidFill>
                  <a:srgbClr val="0000FF"/>
                </a:solidFill>
              </a:rPr>
              <a:t>有效碰撞：能引起化学变化的碰撞</a:t>
            </a:r>
          </a:p>
        </p:txBody>
      </p:sp>
    </p:spTree>
    <p:extLst>
      <p:ext uri="{BB962C8B-B14F-4D97-AF65-F5344CB8AC3E}">
        <p14:creationId xmlns:p14="http://schemas.microsoft.com/office/powerpoint/2010/main" val="4091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b="1" dirty="0" smtClean="0">
                <a:latin typeface="Tahoma" panose="020B0604030504040204" pitchFamily="34" charset="0"/>
              </a:rPr>
              <a:t>反应速率，与单位体积内有效碰撞的次数有关；</a:t>
            </a:r>
            <a:endParaRPr kumimoji="1" lang="en-US" altLang="zh-CN" sz="3200" b="1" dirty="0" smtClean="0">
              <a:latin typeface="Tahoma" panose="020B0604030504040204" pitchFamily="34" charset="0"/>
            </a:endParaRPr>
          </a:p>
          <a:p>
            <a:r>
              <a:rPr kumimoji="1" lang="zh-CN" altLang="en-US" sz="3200" b="1" dirty="0" smtClean="0">
                <a:latin typeface="Tahoma" panose="020B0604030504040204" pitchFamily="34" charset="0"/>
              </a:rPr>
              <a:t>单位体积内有效碰撞的次数，又与单位体积</a:t>
            </a:r>
            <a:r>
              <a:rPr kumimoji="1" lang="zh-CN" altLang="en-US" sz="3200" b="1" dirty="0">
                <a:latin typeface="Tahoma" panose="020B0604030504040204" pitchFamily="34" charset="0"/>
              </a:rPr>
              <a:t>内的活化分子多少有关；</a:t>
            </a:r>
            <a:endParaRPr kumimoji="1" lang="en-US" altLang="zh-CN" sz="3200" b="1" dirty="0">
              <a:latin typeface="Tahoma" panose="020B0604030504040204" pitchFamily="34" charset="0"/>
            </a:endParaRPr>
          </a:p>
          <a:p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单位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体积中的活化分子数的多少又与什么有关？</a:t>
            </a:r>
          </a:p>
        </p:txBody>
      </p:sp>
    </p:spTree>
    <p:extLst>
      <p:ext uri="{BB962C8B-B14F-4D97-AF65-F5344CB8AC3E}">
        <p14:creationId xmlns:p14="http://schemas.microsoft.com/office/powerpoint/2010/main" val="24991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755650" y="2405063"/>
            <a:ext cx="0" cy="3527425"/>
          </a:xfrm>
          <a:prstGeom prst="line">
            <a:avLst/>
          </a:prstGeom>
          <a:noFill/>
          <a:ln w="2857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755650" y="5932488"/>
            <a:ext cx="65532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187450" y="4564063"/>
            <a:ext cx="3024188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132138" y="5429250"/>
            <a:ext cx="381635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1260475" y="2908300"/>
            <a:ext cx="5688013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692275" y="2908300"/>
            <a:ext cx="0" cy="16557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6229350" y="2908300"/>
            <a:ext cx="0" cy="25209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563938" y="4564063"/>
            <a:ext cx="0" cy="86518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6" name="Freeform 10"/>
          <p:cNvSpPr>
            <a:spLocks/>
          </p:cNvSpPr>
          <p:nvPr/>
        </p:nvSpPr>
        <p:spPr bwMode="auto">
          <a:xfrm>
            <a:off x="1692275" y="2847975"/>
            <a:ext cx="4464050" cy="2508250"/>
          </a:xfrm>
          <a:custGeom>
            <a:avLst/>
            <a:gdLst>
              <a:gd name="T0" fmla="*/ 0 w 2812"/>
              <a:gd name="T1" fmla="*/ 1644650 h 1580"/>
              <a:gd name="T2" fmla="*/ 2160588 w 2812"/>
              <a:gd name="T3" fmla="*/ 60325 h 1580"/>
              <a:gd name="T4" fmla="*/ 3600450 w 2812"/>
              <a:gd name="T5" fmla="*/ 2005013 h 1580"/>
              <a:gd name="T6" fmla="*/ 4464050 w 2812"/>
              <a:gd name="T7" fmla="*/ 2508250 h 15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2" h="1580">
                <a:moveTo>
                  <a:pt x="0" y="1036"/>
                </a:moveTo>
                <a:cubicBezTo>
                  <a:pt x="491" y="518"/>
                  <a:pt x="983" y="0"/>
                  <a:pt x="1361" y="38"/>
                </a:cubicBezTo>
                <a:cubicBezTo>
                  <a:pt x="1739" y="76"/>
                  <a:pt x="2026" y="1006"/>
                  <a:pt x="2268" y="1263"/>
                </a:cubicBezTo>
                <a:cubicBezTo>
                  <a:pt x="2510" y="1520"/>
                  <a:pt x="2661" y="1550"/>
                  <a:pt x="2812" y="1580"/>
                </a:cubicBezTo>
              </a:path>
            </a:pathLst>
          </a:custGeom>
          <a:noFill/>
          <a:ln w="38100" cap="flat" cmpd="sng">
            <a:solidFill>
              <a:srgbClr val="0033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79388" y="2389188"/>
            <a:ext cx="611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能量</a:t>
            </a:r>
          </a:p>
        </p:txBody>
      </p:sp>
      <p:sp>
        <p:nvSpPr>
          <p:cNvPr id="23564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653088" y="6005513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反应过程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1187450" y="33401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E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176963" y="3741738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E</a:t>
            </a:r>
            <a:r>
              <a:rPr lang="en-US" altLang="zh-CN" sz="2800" b="1" baseline="-25000"/>
              <a:t>2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404938" y="4578350"/>
            <a:ext cx="1582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反应物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716463" y="541337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生成物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5435600" y="22606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活化分子</a:t>
            </a:r>
          </a:p>
        </p:txBody>
      </p:sp>
      <p:sp>
        <p:nvSpPr>
          <p:cNvPr id="75794" name="AutoShape 18"/>
          <p:cNvSpPr>
            <a:spLocks/>
          </p:cNvSpPr>
          <p:nvPr/>
        </p:nvSpPr>
        <p:spPr bwMode="auto">
          <a:xfrm>
            <a:off x="1624013" y="1857375"/>
            <a:ext cx="1292225" cy="528638"/>
          </a:xfrm>
          <a:prstGeom prst="borderCallout2">
            <a:avLst>
              <a:gd name="adj1" fmla="val 18750"/>
              <a:gd name="adj2" fmla="val -5898"/>
              <a:gd name="adj3" fmla="val 18750"/>
              <a:gd name="adj4" fmla="val -14130"/>
              <a:gd name="adj5" fmla="val 266926"/>
              <a:gd name="adj6" fmla="val -22606"/>
            </a:avLst>
          </a:prstGeom>
          <a:solidFill>
            <a:schemeClr val="accent1">
              <a:alpha val="9019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活化能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563938" y="470852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反应热</a:t>
            </a:r>
          </a:p>
        </p:txBody>
      </p:sp>
      <p:sp>
        <p:nvSpPr>
          <p:cNvPr id="75797" name="AutoShape 21"/>
          <p:cNvSpPr>
            <a:spLocks noChangeArrowheads="1"/>
          </p:cNvSpPr>
          <p:nvPr/>
        </p:nvSpPr>
        <p:spPr bwMode="auto">
          <a:xfrm>
            <a:off x="6948488" y="3573463"/>
            <a:ext cx="2016125" cy="1398587"/>
          </a:xfrm>
          <a:prstGeom prst="wedgeRectCallout">
            <a:avLst>
              <a:gd name="adj1" fmla="val -82361"/>
              <a:gd name="adj2" fmla="val 64731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该反应是</a:t>
            </a:r>
            <a:r>
              <a:rPr lang="zh-CN" altLang="en-US" sz="2800" b="1">
                <a:solidFill>
                  <a:srgbClr val="FF0000"/>
                </a:solidFill>
              </a:rPr>
              <a:t>吸热</a:t>
            </a:r>
            <a:r>
              <a:rPr lang="zh-CN" altLang="en-US" sz="2800" b="1"/>
              <a:t>反应还是</a:t>
            </a:r>
            <a:r>
              <a:rPr lang="zh-CN" altLang="en-US" sz="2800" b="1">
                <a:solidFill>
                  <a:srgbClr val="FF0000"/>
                </a:solidFill>
              </a:rPr>
              <a:t>放热</a:t>
            </a:r>
            <a:r>
              <a:rPr lang="zh-CN" altLang="en-US" sz="2800" b="1"/>
              <a:t>反应</a:t>
            </a:r>
            <a:r>
              <a:rPr lang="en-US" altLang="zh-CN" sz="2800" b="1"/>
              <a:t>?</a:t>
            </a:r>
          </a:p>
        </p:txBody>
      </p:sp>
      <p:sp>
        <p:nvSpPr>
          <p:cNvPr id="23573" name="Text Box 24"/>
          <p:cNvSpPr txBox="1">
            <a:spLocks noChangeArrowheads="1"/>
          </p:cNvSpPr>
          <p:nvPr/>
        </p:nvSpPr>
        <p:spPr bwMode="auto">
          <a:xfrm>
            <a:off x="106362" y="757238"/>
            <a:ext cx="33131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 smtClean="0">
                <a:solidFill>
                  <a:srgbClr val="0000FF"/>
                </a:solidFill>
                <a:latin typeface="+mj-ea"/>
                <a:ea typeface="+mj-ea"/>
              </a:rPr>
              <a:t>三、活化能</a:t>
            </a:r>
            <a:endParaRPr kumimoji="1" lang="zh-CN" altLang="en-US" sz="3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3574" name="Text Box 25"/>
          <p:cNvSpPr txBox="1">
            <a:spLocks noChangeArrowheads="1"/>
          </p:cNvSpPr>
          <p:nvPr/>
        </p:nvSpPr>
        <p:spPr bwMode="auto">
          <a:xfrm>
            <a:off x="2844800" y="635000"/>
            <a:ext cx="5975350" cy="1104900"/>
          </a:xfrm>
          <a:prstGeom prst="rect">
            <a:avLst/>
          </a:prstGeom>
          <a:solidFill>
            <a:srgbClr val="CCFFFF">
              <a:alpha val="0"/>
            </a:srgb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活化分子平均能量高出</a:t>
            </a:r>
            <a:r>
              <a:rPr lang="zh-CN" altLang="en-US" sz="3200" b="1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反应物分子平均能量</a:t>
            </a:r>
            <a:r>
              <a:rPr lang="zh-CN" altLang="en-US" sz="32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的部分。</a:t>
            </a:r>
            <a:endParaRPr kumimoji="1" lang="zh-CN" altLang="en-US" sz="3200" b="1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5795" name="AutoShape 19"/>
          <p:cNvSpPr>
            <a:spLocks/>
          </p:cNvSpPr>
          <p:nvPr/>
        </p:nvSpPr>
        <p:spPr bwMode="auto">
          <a:xfrm>
            <a:off x="7235825" y="1270000"/>
            <a:ext cx="1584325" cy="1571625"/>
          </a:xfrm>
          <a:prstGeom prst="borderCallout2">
            <a:avLst>
              <a:gd name="adj1" fmla="val 6106"/>
              <a:gd name="adj2" fmla="val -4810"/>
              <a:gd name="adj3" fmla="val 6106"/>
              <a:gd name="adj4" fmla="val -4810"/>
              <a:gd name="adj5" fmla="val 138421"/>
              <a:gd name="adj6" fmla="val -45690"/>
            </a:avLst>
          </a:prstGeom>
          <a:solidFill>
            <a:srgbClr val="FF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活化分子变成生成物分子放出的能量</a:t>
            </a: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6443663" y="5157788"/>
            <a:ext cx="2700337" cy="528637"/>
          </a:xfrm>
          <a:prstGeom prst="rect">
            <a:avLst/>
          </a:prstGeom>
          <a:solidFill>
            <a:schemeClr val="tx2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反应热 </a:t>
            </a:r>
            <a:r>
              <a:rPr lang="en-US" altLang="zh-CN" sz="2800" b="1">
                <a:solidFill>
                  <a:schemeClr val="bg1"/>
                </a:solidFill>
              </a:rPr>
              <a:t>= E</a:t>
            </a:r>
            <a:r>
              <a:rPr lang="en-US" altLang="zh-CN" sz="1800" b="1">
                <a:solidFill>
                  <a:schemeClr val="bg1"/>
                </a:solidFill>
              </a:rPr>
              <a:t>2 </a:t>
            </a:r>
            <a:r>
              <a:rPr lang="en-US" altLang="zh-CN" sz="2800" b="1">
                <a:solidFill>
                  <a:schemeClr val="bg1"/>
                </a:solidFill>
              </a:rPr>
              <a:t>- E</a:t>
            </a:r>
            <a:r>
              <a:rPr lang="en-US" altLang="zh-CN" sz="1800" b="1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26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2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 animBg="1"/>
      <p:bldP spid="75784" grpId="0" animBg="1"/>
      <p:bldP spid="75785" grpId="0" animBg="1"/>
      <p:bldP spid="75786" grpId="0" animBg="1"/>
      <p:bldP spid="75789" grpId="0"/>
      <p:bldP spid="75790" grpId="0"/>
      <p:bldP spid="75791" grpId="0"/>
      <p:bldP spid="75792" grpId="0"/>
      <p:bldP spid="75793" grpId="0"/>
      <p:bldP spid="75794" grpId="0" animBg="1"/>
      <p:bldP spid="75796" grpId="0"/>
      <p:bldP spid="75797" grpId="0" animBg="1"/>
      <p:bldP spid="75797" grpId="1" animBg="1"/>
      <p:bldP spid="75795" grpId="0" animBg="1"/>
      <p:bldP spid="7580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797</TotalTime>
  <Words>954</Words>
  <Application>Microsoft Office PowerPoint</Application>
  <PresentationFormat>全屏显示(4:3)</PresentationFormat>
  <Paragraphs>98</Paragraphs>
  <Slides>15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方正姚体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Georgia</vt:lpstr>
      <vt:lpstr>Tahoma</vt:lpstr>
      <vt:lpstr>Times New Roman</vt:lpstr>
      <vt:lpstr>Trebuchet MS</vt:lpstr>
      <vt:lpstr>Wingdings</vt:lpstr>
      <vt:lpstr>Wingdings 2</vt:lpstr>
      <vt:lpstr>都市</vt:lpstr>
      <vt:lpstr>碰撞理论——绪言</vt:lpstr>
      <vt:lpstr>分子动理论——碰撞理论</vt:lpstr>
      <vt:lpstr>PowerPoint 演示文稿</vt:lpstr>
      <vt:lpstr>PowerPoint 演示文稿</vt:lpstr>
      <vt:lpstr>有效碰撞的条件</vt:lpstr>
      <vt:lpstr>二、活化分子</vt:lpstr>
      <vt:lpstr>关于有效碰撞和活化分子的理解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452</cp:revision>
  <dcterms:created xsi:type="dcterms:W3CDTF">2014-12-15T05:46:00Z</dcterms:created>
  <dcterms:modified xsi:type="dcterms:W3CDTF">2016-09-04T14:34:38Z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