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6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2789">
          <p15:clr>
            <a:srgbClr val="A4A3A4"/>
          </p15:clr>
        </p15:guide>
      </p15:sldGuideLst>
    </p:ext>
    <p:ext uri="{2D200454-40CA-4A62-9FC3-DE9A4176ACB9}">
      <p15:notesGuideLst xmlns:p15="http://schemas.microsoft.com/office/powerpoint/2012/main">
        <p15:guide id="1" orient="horz" pos="2874">
          <p15:clr>
            <a:srgbClr val="A4A3A4"/>
          </p15:clr>
        </p15:guide>
        <p15:guide id="2" pos="209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2D2D"/>
    <a:srgbClr val="BE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6178" autoAdjust="0"/>
  </p:normalViewPr>
  <p:slideViewPr>
    <p:cSldViewPr>
      <p:cViewPr varScale="1">
        <p:scale>
          <a:sx n="101" d="100"/>
          <a:sy n="101" d="100"/>
        </p:scale>
        <p:origin x="72" y="222"/>
      </p:cViewPr>
      <p:guideLst>
        <p:guide orient="horz" pos="2156"/>
        <p:guide pos="2789"/>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74"/>
        <p:guide pos="20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AAAD61-4DC9-49C9-A184-17EAA0CB1EA0}" type="slidenum">
              <a:rPr lang="zh-CN" altLang="en-US" smtClean="0"/>
              <a:t>‹#›</a:t>
            </a:fld>
            <a:endParaRPr lang="zh-CN" altLang="en-US"/>
          </a:p>
        </p:txBody>
      </p:sp>
    </p:spTree>
    <p:extLst>
      <p:ext uri="{BB962C8B-B14F-4D97-AF65-F5344CB8AC3E}">
        <p14:creationId xmlns:p14="http://schemas.microsoft.com/office/powerpoint/2010/main" val="880773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2016-09-06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45214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dirty="0"/>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smtClean="0"/>
              <a:t>无机非金属材料的主角</a:t>
            </a:r>
            <a:r>
              <a:rPr lang="en-US" altLang="zh-CN" smtClean="0"/>
              <a:t>——</a:t>
            </a:r>
            <a:r>
              <a:rPr lang="zh-CN" altLang="en-US" smtClean="0"/>
              <a:t>硅</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C:\Users\219\Desktop\&#26089;&#25805;-&#30005;&#24433;&#21407;&#22768;.mp3" TargetMode="External"/><Relationship Id="rId1" Type="http://schemas.microsoft.com/office/2007/relationships/media" Target="file:///C:\Users\219\Desktop\&#26089;&#25805;-&#30005;&#24433;&#21407;&#22768;.mp3" TargetMode="Externa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E:\LS\&#24935;&#35895;\&#39640;&#20108;&#21270;&#23398;&#24935;&#35895;&#36873;&#20462;&#9315;_Z\5J4.ti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1020" y="4725144"/>
            <a:ext cx="6192688" cy="1752600"/>
          </a:xfrm>
        </p:spPr>
        <p:txBody>
          <a:bodyPr>
            <a:normAutofit/>
          </a:bodyPr>
          <a:lstStyle/>
          <a:p>
            <a:pPr algn="ctr">
              <a:lnSpc>
                <a:spcPct val="150000"/>
              </a:lnSpc>
            </a:pPr>
            <a:r>
              <a:rPr lang="zh-CN" altLang="en-US" dirty="0" smtClean="0">
                <a:solidFill>
                  <a:schemeClr val="tx1"/>
                </a:solidFill>
                <a:latin typeface="华文楷体" pitchFamily="2" charset="-122"/>
                <a:ea typeface="华文楷体" pitchFamily="2" charset="-122"/>
              </a:rPr>
              <a:t>黄毓展</a:t>
            </a:r>
          </a:p>
          <a:p>
            <a:pPr algn="ctr">
              <a:lnSpc>
                <a:spcPct val="150000"/>
              </a:lnSpc>
            </a:pPr>
            <a:r>
              <a:rPr lang="en-US" altLang="zh-CN" b="1" dirty="0" smtClean="0">
                <a:solidFill>
                  <a:schemeClr val="tx1"/>
                </a:solidFill>
                <a:latin typeface="华文楷体" pitchFamily="2" charset="-122"/>
                <a:ea typeface="华文楷体" pitchFamily="2" charset="-122"/>
              </a:rPr>
              <a:t>2016-9-7</a:t>
            </a:r>
          </a:p>
          <a:p>
            <a:pPr algn="ctr">
              <a:lnSpc>
                <a:spcPct val="150000"/>
              </a:lnSpc>
            </a:pPr>
            <a:endParaRPr lang="zh-CN" altLang="en-US" dirty="0" smtClean="0">
              <a:solidFill>
                <a:schemeClr val="tx1"/>
              </a:solidFill>
              <a:latin typeface="华文楷体" pitchFamily="2" charset="-122"/>
              <a:ea typeface="华文楷体" pitchFamily="2" charset="-122"/>
            </a:endParaRPr>
          </a:p>
        </p:txBody>
      </p:sp>
      <p:pic>
        <p:nvPicPr>
          <p:cNvPr id="4" name="早操-电影原声.mp3"/>
          <p:cNvPicPr/>
          <p:nvPr>
            <a:audioFile r:link="rId2"/>
            <p:extLst>
              <p:ext uri="{DAA4B4D4-6D71-4841-9C94-3DE7FCFB9230}">
                <p14:media xmlns:p14="http://schemas.microsoft.com/office/powerpoint/2010/main" r:link="rId1"/>
              </p:ext>
            </p:extLst>
          </p:nvPr>
        </p:nvPicPr>
        <p:blipFill>
          <a:blip r:embed="rId4"/>
          <a:stretch>
            <a:fillRect/>
          </a:stretch>
        </p:blipFill>
        <p:spPr>
          <a:xfrm>
            <a:off x="95250" y="6143625"/>
            <a:ext cx="619125" cy="619125"/>
          </a:xfrm>
          <a:prstGeom prst="rect">
            <a:avLst/>
          </a:prstGeom>
        </p:spPr>
      </p:pic>
      <p:sp>
        <p:nvSpPr>
          <p:cNvPr id="6" name="标题 5"/>
          <p:cNvSpPr>
            <a:spLocks noGrp="1"/>
          </p:cNvSpPr>
          <p:nvPr>
            <p:ph type="ctrTitle"/>
          </p:nvPr>
        </p:nvSpPr>
        <p:spPr>
          <a:xfrm>
            <a:off x="380826" y="2060848"/>
            <a:ext cx="8458200" cy="1470025"/>
          </a:xfrm>
        </p:spPr>
        <p:txBody>
          <a:bodyPr/>
          <a:lstStyle/>
          <a:p>
            <a:r>
              <a:rPr lang="zh-CN" altLang="en-US" dirty="0"/>
              <a:t>中和热及中和热的测定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 numSld="999" showWhenStopped="0">
                <p:cTn id="7" repeatCount="indefinite" fill="hold" display="1">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357166"/>
            <a:ext cx="8215370" cy="1723549"/>
          </a:xfrm>
          <a:prstGeom prst="rect">
            <a:avLst/>
          </a:prstGeom>
        </p:spPr>
        <p:txBody>
          <a:bodyPr wrap="square">
            <a:spAutoFit/>
          </a:bodyPr>
          <a:lstStyle/>
          <a:p>
            <a:pPr fontAlgn="base">
              <a:spcBef>
                <a:spcPct val="0"/>
              </a:spcBef>
              <a:spcAft>
                <a:spcPts val="1200"/>
              </a:spcAft>
            </a:pPr>
            <a:r>
              <a:rPr lang="en-US" altLang="zh-CN" sz="2400" b="1" dirty="0">
                <a:solidFill>
                  <a:prstClr val="black"/>
                </a:solidFill>
                <a:latin typeface="宋体"/>
              </a:rPr>
              <a:t>1.</a:t>
            </a:r>
            <a:r>
              <a:rPr lang="zh-CN" altLang="en-US" sz="2400" b="1" dirty="0">
                <a:solidFill>
                  <a:prstClr val="black"/>
                </a:solidFill>
                <a:latin typeface="宋体"/>
              </a:rPr>
              <a:t>大、小烧杯放置时，为何要使两杯口相平？填碎纸条的作用是什么？对此装置，你有何更好的建议？</a:t>
            </a:r>
          </a:p>
          <a:p>
            <a:pPr fontAlgn="base">
              <a:spcBef>
                <a:spcPct val="0"/>
              </a:spcBef>
              <a:spcAft>
                <a:spcPts val="1200"/>
              </a:spcAft>
            </a:pPr>
            <a:r>
              <a:rPr lang="en-US" altLang="zh-CN" sz="2400" b="1" dirty="0">
                <a:solidFill>
                  <a:prstClr val="black"/>
                </a:solidFill>
                <a:latin typeface="宋体"/>
              </a:rPr>
              <a:t>2.</a:t>
            </a:r>
            <a:r>
              <a:rPr lang="zh-CN" altLang="en-US" sz="2400" b="1" dirty="0">
                <a:solidFill>
                  <a:prstClr val="black"/>
                </a:solidFill>
                <a:latin typeface="宋体"/>
              </a:rPr>
              <a:t>温度计上的酸为何要用水冲洗干净？冲洗后的溶液能否倒入小烧杯？为什么？</a:t>
            </a:r>
          </a:p>
        </p:txBody>
      </p:sp>
      <p:sp>
        <p:nvSpPr>
          <p:cNvPr id="7" name="矩形 6"/>
          <p:cNvSpPr/>
          <p:nvPr/>
        </p:nvSpPr>
        <p:spPr>
          <a:xfrm>
            <a:off x="442735" y="2276872"/>
            <a:ext cx="8072494" cy="3570208"/>
          </a:xfrm>
          <a:prstGeom prst="rect">
            <a:avLst/>
          </a:prstGeom>
        </p:spPr>
        <p:txBody>
          <a:bodyPr wrap="square">
            <a:spAutoFit/>
          </a:bodyPr>
          <a:lstStyle/>
          <a:p>
            <a:pPr fontAlgn="base">
              <a:spcBef>
                <a:spcPct val="0"/>
              </a:spcBef>
              <a:spcAft>
                <a:spcPts val="1200"/>
              </a:spcAft>
            </a:pPr>
            <a:r>
              <a:rPr lang="en-US" altLang="zh-CN" sz="2400" b="1" dirty="0">
                <a:solidFill>
                  <a:srgbClr val="FF0000"/>
                </a:solidFill>
                <a:latin typeface="宋体"/>
              </a:rPr>
              <a:t>1.</a:t>
            </a:r>
            <a:r>
              <a:rPr lang="zh-CN" altLang="en-US" sz="2400" b="1" dirty="0">
                <a:solidFill>
                  <a:srgbClr val="FF0000"/>
                </a:solidFill>
                <a:latin typeface="宋体"/>
              </a:rPr>
              <a:t>两杯口相平，可使盖板把杯口尽量盖严，从而减少热量损失；填碎纸条的作用是为了达到保温、隔热、减少实验过程中热量损失的目的。若换用隔热、密封性能更好的装置（如保温杯）会使实验结果更准确。</a:t>
            </a:r>
          </a:p>
          <a:p>
            <a:pPr fontAlgn="base">
              <a:spcBef>
                <a:spcPct val="0"/>
              </a:spcBef>
              <a:spcAft>
                <a:spcPts val="1200"/>
              </a:spcAft>
            </a:pPr>
            <a:r>
              <a:rPr lang="en-US" altLang="zh-CN" sz="2400" b="1" dirty="0">
                <a:solidFill>
                  <a:srgbClr val="FF0000"/>
                </a:solidFill>
                <a:latin typeface="宋体"/>
              </a:rPr>
              <a:t>2.</a:t>
            </a:r>
            <a:r>
              <a:rPr lang="zh-CN" altLang="en-US" sz="2400" b="1" dirty="0">
                <a:solidFill>
                  <a:srgbClr val="FF0000"/>
                </a:solidFill>
                <a:latin typeface="宋体"/>
              </a:rPr>
              <a:t>因为该温度计还要用来测碱液的温度，若不冲洗，温度计上的酸会和碱发生中和反应而使碱液的温度升高导致最终的实验数值偏低，故要冲洗干净；冲洗后的溶液不能倒入小烧杯，若倒入，会使总溶液的质量增加，而导致实验结果误差。</a:t>
            </a:r>
          </a:p>
        </p:txBody>
      </p:sp>
    </p:spTree>
    <p:extLst>
      <p:ext uri="{BB962C8B-B14F-4D97-AF65-F5344CB8AC3E}">
        <p14:creationId xmlns:p14="http://schemas.microsoft.com/office/powerpoint/2010/main" val="34213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357166"/>
            <a:ext cx="8215370" cy="3088025"/>
          </a:xfrm>
          <a:prstGeom prst="rect">
            <a:avLst/>
          </a:prstGeom>
        </p:spPr>
        <p:txBody>
          <a:bodyPr wrap="square">
            <a:spAutoFit/>
          </a:bodyPr>
          <a:lstStyle/>
          <a:p>
            <a:pPr fontAlgn="base">
              <a:spcBef>
                <a:spcPct val="0"/>
              </a:spcBef>
              <a:spcAft>
                <a:spcPts val="1600"/>
              </a:spcAft>
            </a:pPr>
            <a:r>
              <a:rPr lang="en-US" altLang="zh-CN" sz="2400" b="1" dirty="0">
                <a:solidFill>
                  <a:prstClr val="black"/>
                </a:solidFill>
                <a:latin typeface="宋体"/>
              </a:rPr>
              <a:t>3.</a:t>
            </a:r>
            <a:r>
              <a:rPr lang="zh-CN" altLang="en-US" sz="2400" b="1" dirty="0">
                <a:solidFill>
                  <a:prstClr val="black"/>
                </a:solidFill>
                <a:latin typeface="宋体"/>
              </a:rPr>
              <a:t>酸、碱混合时，为何要把量筒中的</a:t>
            </a:r>
            <a:r>
              <a:rPr lang="en-US" altLang="zh-CN" sz="2400" b="1" dirty="0" err="1">
                <a:solidFill>
                  <a:prstClr val="black"/>
                </a:solidFill>
                <a:latin typeface="宋体"/>
              </a:rPr>
              <a:t>NaOH</a:t>
            </a:r>
            <a:r>
              <a:rPr lang="zh-CN" altLang="en-US" sz="2400" b="1" dirty="0">
                <a:solidFill>
                  <a:prstClr val="black"/>
                </a:solidFill>
                <a:latin typeface="宋体"/>
              </a:rPr>
              <a:t>溶液一次倒入小烧杯而不能缓缓倒入？</a:t>
            </a:r>
            <a:endParaRPr lang="en-US" altLang="zh-CN" sz="2400" b="1" dirty="0">
              <a:solidFill>
                <a:prstClr val="black"/>
              </a:solidFill>
              <a:latin typeface="宋体"/>
            </a:endParaRPr>
          </a:p>
          <a:p>
            <a:pPr fontAlgn="base">
              <a:spcBef>
                <a:spcPct val="0"/>
              </a:spcBef>
              <a:spcAft>
                <a:spcPts val="1600"/>
              </a:spcAft>
            </a:pPr>
            <a:r>
              <a:rPr lang="en-US" altLang="zh-CN" sz="2400" b="1" dirty="0">
                <a:solidFill>
                  <a:prstClr val="black"/>
                </a:solidFill>
                <a:latin typeface="宋体"/>
              </a:rPr>
              <a:t>4.</a:t>
            </a:r>
            <a:r>
              <a:rPr lang="zh-CN" altLang="en-US" sz="2400" b="1" dirty="0">
                <a:solidFill>
                  <a:prstClr val="black"/>
                </a:solidFill>
                <a:latin typeface="宋体"/>
              </a:rPr>
              <a:t>实验中所用</a:t>
            </a:r>
            <a:r>
              <a:rPr lang="en-US" altLang="zh-CN" sz="2400" b="1" dirty="0" err="1">
                <a:solidFill>
                  <a:prstClr val="black"/>
                </a:solidFill>
                <a:latin typeface="宋体"/>
              </a:rPr>
              <a:t>HCl</a:t>
            </a:r>
            <a:r>
              <a:rPr lang="zh-CN" altLang="en-US" sz="2400" b="1" dirty="0">
                <a:solidFill>
                  <a:prstClr val="black"/>
                </a:solidFill>
                <a:latin typeface="宋体"/>
              </a:rPr>
              <a:t>和</a:t>
            </a:r>
            <a:r>
              <a:rPr lang="en-US" altLang="zh-CN" sz="2400" b="1" dirty="0" err="1">
                <a:solidFill>
                  <a:prstClr val="black"/>
                </a:solidFill>
                <a:latin typeface="宋体"/>
              </a:rPr>
              <a:t>NaOH</a:t>
            </a:r>
            <a:r>
              <a:rPr lang="zh-CN" altLang="en-US" sz="2400" b="1" dirty="0">
                <a:solidFill>
                  <a:prstClr val="black"/>
                </a:solidFill>
                <a:latin typeface="宋体"/>
              </a:rPr>
              <a:t>的物质的量比为何不是</a:t>
            </a:r>
            <a:r>
              <a:rPr lang="en-US" altLang="zh-CN" sz="2400" b="1" dirty="0">
                <a:solidFill>
                  <a:prstClr val="black"/>
                </a:solidFill>
                <a:latin typeface="宋体"/>
              </a:rPr>
              <a:t>1∶1</a:t>
            </a:r>
            <a:r>
              <a:rPr lang="zh-CN" altLang="en-US" sz="2400" b="1" dirty="0">
                <a:solidFill>
                  <a:prstClr val="black"/>
                </a:solidFill>
                <a:latin typeface="宋体"/>
              </a:rPr>
              <a:t>而是</a:t>
            </a:r>
            <a:r>
              <a:rPr lang="en-US" altLang="zh-CN" sz="2400" b="1" dirty="0" err="1">
                <a:solidFill>
                  <a:prstClr val="black"/>
                </a:solidFill>
                <a:latin typeface="宋体"/>
              </a:rPr>
              <a:t>NaOH</a:t>
            </a:r>
            <a:r>
              <a:rPr lang="zh-CN" altLang="en-US" sz="2400" b="1" dirty="0">
                <a:solidFill>
                  <a:prstClr val="black"/>
                </a:solidFill>
                <a:latin typeface="宋体"/>
              </a:rPr>
              <a:t>过量？若用</a:t>
            </a:r>
            <a:r>
              <a:rPr lang="en-US" altLang="zh-CN" sz="2400" b="1" dirty="0" err="1">
                <a:solidFill>
                  <a:prstClr val="black"/>
                </a:solidFill>
                <a:latin typeface="宋体"/>
              </a:rPr>
              <a:t>HCl</a:t>
            </a:r>
            <a:r>
              <a:rPr lang="zh-CN" altLang="en-US" sz="2400" b="1" dirty="0">
                <a:solidFill>
                  <a:prstClr val="black"/>
                </a:solidFill>
                <a:latin typeface="宋体"/>
              </a:rPr>
              <a:t>过量行吗？</a:t>
            </a:r>
            <a:endParaRPr lang="en-US" altLang="zh-CN" sz="2400" b="1" dirty="0">
              <a:solidFill>
                <a:prstClr val="black"/>
              </a:solidFill>
              <a:latin typeface="宋体"/>
            </a:endParaRPr>
          </a:p>
          <a:p>
            <a:pPr fontAlgn="base">
              <a:spcBef>
                <a:spcPct val="0"/>
              </a:spcBef>
              <a:spcAft>
                <a:spcPts val="1600"/>
              </a:spcAft>
            </a:pPr>
            <a:r>
              <a:rPr lang="en-US" altLang="zh-CN" sz="2400" b="1" dirty="0">
                <a:solidFill>
                  <a:prstClr val="black"/>
                </a:solidFill>
                <a:latin typeface="宋体"/>
              </a:rPr>
              <a:t>5.</a:t>
            </a:r>
            <a:r>
              <a:rPr lang="zh-CN" altLang="en-US" sz="2400" b="1" dirty="0">
                <a:solidFill>
                  <a:prstClr val="black"/>
                </a:solidFill>
                <a:latin typeface="宋体"/>
              </a:rPr>
              <a:t>若改用</a:t>
            </a:r>
            <a:r>
              <a:rPr lang="en-US" altLang="zh-CN" sz="2400" b="1" dirty="0">
                <a:solidFill>
                  <a:prstClr val="black"/>
                </a:solidFill>
                <a:latin typeface="宋体"/>
              </a:rPr>
              <a:t>100 </a:t>
            </a:r>
            <a:r>
              <a:rPr lang="en-US" altLang="zh-CN" sz="2400" b="1" dirty="0" err="1">
                <a:solidFill>
                  <a:prstClr val="black"/>
                </a:solidFill>
                <a:latin typeface="宋体"/>
              </a:rPr>
              <a:t>mL</a:t>
            </a:r>
            <a:r>
              <a:rPr lang="en-US" altLang="zh-CN" sz="2400" b="1" dirty="0">
                <a:solidFill>
                  <a:prstClr val="black"/>
                </a:solidFill>
                <a:latin typeface="宋体"/>
              </a:rPr>
              <a:t> 0.50 mol/L</a:t>
            </a:r>
            <a:r>
              <a:rPr lang="zh-CN" altLang="en-US" sz="2400" b="1" dirty="0">
                <a:solidFill>
                  <a:prstClr val="black"/>
                </a:solidFill>
                <a:latin typeface="宋体"/>
              </a:rPr>
              <a:t>的盐酸和</a:t>
            </a:r>
            <a:r>
              <a:rPr lang="en-US" altLang="zh-CN" sz="2400" b="1" dirty="0">
                <a:solidFill>
                  <a:prstClr val="black"/>
                </a:solidFill>
                <a:latin typeface="宋体"/>
              </a:rPr>
              <a:t>100 </a:t>
            </a:r>
            <a:r>
              <a:rPr lang="en-US" altLang="zh-CN" sz="2400" b="1" dirty="0" err="1">
                <a:solidFill>
                  <a:prstClr val="black"/>
                </a:solidFill>
                <a:latin typeface="宋体"/>
              </a:rPr>
              <a:t>mL</a:t>
            </a:r>
            <a:r>
              <a:rPr lang="en-US" altLang="zh-CN" sz="2400" b="1" dirty="0">
                <a:solidFill>
                  <a:prstClr val="black"/>
                </a:solidFill>
                <a:latin typeface="宋体"/>
              </a:rPr>
              <a:t> 0.55 mol/L</a:t>
            </a:r>
            <a:r>
              <a:rPr lang="zh-CN" altLang="en-US" sz="2400" b="1" dirty="0">
                <a:solidFill>
                  <a:prstClr val="black"/>
                </a:solidFill>
                <a:latin typeface="宋体"/>
              </a:rPr>
              <a:t>的</a:t>
            </a:r>
            <a:r>
              <a:rPr lang="en-US" altLang="zh-CN" sz="2400" b="1" dirty="0" err="1">
                <a:solidFill>
                  <a:prstClr val="black"/>
                </a:solidFill>
                <a:latin typeface="宋体"/>
              </a:rPr>
              <a:t>NaOH</a:t>
            </a:r>
            <a:r>
              <a:rPr lang="zh-CN" altLang="en-US" sz="2400" b="1" dirty="0">
                <a:solidFill>
                  <a:prstClr val="black"/>
                </a:solidFill>
                <a:latin typeface="宋体"/>
              </a:rPr>
              <a:t>溶液，所测中和热的数值是否约为本实验结果的二倍（假定各步操作没有失误）？</a:t>
            </a:r>
          </a:p>
        </p:txBody>
      </p:sp>
      <p:sp>
        <p:nvSpPr>
          <p:cNvPr id="7" name="矩形 6"/>
          <p:cNvSpPr/>
          <p:nvPr/>
        </p:nvSpPr>
        <p:spPr>
          <a:xfrm>
            <a:off x="428596" y="3500438"/>
            <a:ext cx="8143932" cy="3088025"/>
          </a:xfrm>
          <a:prstGeom prst="rect">
            <a:avLst/>
          </a:prstGeom>
        </p:spPr>
        <p:txBody>
          <a:bodyPr wrap="square">
            <a:spAutoFit/>
          </a:bodyPr>
          <a:lstStyle/>
          <a:p>
            <a:pPr fontAlgn="base">
              <a:spcBef>
                <a:spcPct val="0"/>
              </a:spcBef>
              <a:spcAft>
                <a:spcPts val="1600"/>
              </a:spcAft>
            </a:pPr>
            <a:r>
              <a:rPr lang="en-US" altLang="zh-CN" sz="2400" b="1" dirty="0">
                <a:solidFill>
                  <a:srgbClr val="FF0000"/>
                </a:solidFill>
                <a:latin typeface="宋体"/>
              </a:rPr>
              <a:t>3.</a:t>
            </a:r>
            <a:r>
              <a:rPr lang="zh-CN" altLang="en-US" sz="2400" b="1" dirty="0">
                <a:solidFill>
                  <a:srgbClr val="FF0000"/>
                </a:solidFill>
                <a:latin typeface="宋体"/>
              </a:rPr>
              <a:t>因为本实验的关键是测反应的反应热，若动作迟缓，将会使热量损失而使误差增大。</a:t>
            </a:r>
            <a:endParaRPr lang="en-US" altLang="zh-CN" sz="2400" b="1" dirty="0">
              <a:solidFill>
                <a:srgbClr val="FF0000"/>
              </a:solidFill>
              <a:latin typeface="宋体"/>
            </a:endParaRPr>
          </a:p>
          <a:p>
            <a:pPr fontAlgn="base">
              <a:spcBef>
                <a:spcPct val="0"/>
              </a:spcBef>
              <a:spcAft>
                <a:spcPts val="1600"/>
              </a:spcAft>
            </a:pPr>
            <a:r>
              <a:rPr lang="en-US" altLang="zh-CN" sz="2400" b="1" dirty="0">
                <a:solidFill>
                  <a:srgbClr val="FF0000"/>
                </a:solidFill>
                <a:latin typeface="宋体"/>
              </a:rPr>
              <a:t>4.</a:t>
            </a:r>
            <a:r>
              <a:rPr lang="zh-CN" altLang="en-US" sz="2400" b="1" dirty="0">
                <a:solidFill>
                  <a:srgbClr val="FF0000"/>
                </a:solidFill>
                <a:latin typeface="宋体"/>
              </a:rPr>
              <a:t>为了保证</a:t>
            </a:r>
            <a:r>
              <a:rPr lang="en-US" altLang="zh-CN" sz="2400" b="1" dirty="0">
                <a:solidFill>
                  <a:srgbClr val="FF0000"/>
                </a:solidFill>
                <a:latin typeface="宋体"/>
              </a:rPr>
              <a:t>0.50 mol/L</a:t>
            </a:r>
            <a:r>
              <a:rPr lang="zh-CN" altLang="en-US" sz="2400" b="1" dirty="0">
                <a:solidFill>
                  <a:srgbClr val="FF0000"/>
                </a:solidFill>
                <a:latin typeface="宋体"/>
              </a:rPr>
              <a:t>的盐酸完全被</a:t>
            </a:r>
            <a:r>
              <a:rPr lang="en-US" altLang="zh-CN" sz="2400" b="1" dirty="0" err="1">
                <a:solidFill>
                  <a:srgbClr val="FF0000"/>
                </a:solidFill>
                <a:latin typeface="宋体"/>
              </a:rPr>
              <a:t>NaOH</a:t>
            </a:r>
            <a:r>
              <a:rPr lang="zh-CN" altLang="en-US" sz="2400" b="1" dirty="0">
                <a:solidFill>
                  <a:srgbClr val="FF0000"/>
                </a:solidFill>
                <a:latin typeface="宋体"/>
              </a:rPr>
              <a:t>中和，采用</a:t>
            </a:r>
            <a:r>
              <a:rPr lang="en-US" altLang="zh-CN" sz="2400" b="1" dirty="0">
                <a:solidFill>
                  <a:srgbClr val="FF0000"/>
                </a:solidFill>
                <a:latin typeface="宋体"/>
              </a:rPr>
              <a:t>0.55 mol/L </a:t>
            </a:r>
            <a:r>
              <a:rPr lang="en-US" altLang="zh-CN" sz="2400" b="1" dirty="0" err="1">
                <a:solidFill>
                  <a:srgbClr val="FF0000"/>
                </a:solidFill>
                <a:latin typeface="宋体"/>
              </a:rPr>
              <a:t>NaOH</a:t>
            </a:r>
            <a:r>
              <a:rPr lang="zh-CN" altLang="en-US" sz="2400" b="1" dirty="0">
                <a:solidFill>
                  <a:srgbClr val="FF0000"/>
                </a:solidFill>
                <a:latin typeface="宋体"/>
              </a:rPr>
              <a:t>溶液，使碱稍稍过量。若使盐酸过量，亦可。</a:t>
            </a:r>
            <a:endParaRPr lang="en-US" altLang="zh-CN" sz="2400" b="1" dirty="0">
              <a:solidFill>
                <a:srgbClr val="FF0000"/>
              </a:solidFill>
              <a:latin typeface="宋体"/>
            </a:endParaRPr>
          </a:p>
          <a:p>
            <a:pPr fontAlgn="base">
              <a:spcBef>
                <a:spcPct val="0"/>
              </a:spcBef>
              <a:spcAft>
                <a:spcPts val="1600"/>
              </a:spcAft>
            </a:pPr>
            <a:r>
              <a:rPr lang="en-US" altLang="zh-CN" sz="2400" b="1" dirty="0">
                <a:solidFill>
                  <a:srgbClr val="FF0000"/>
                </a:solidFill>
                <a:latin typeface="宋体"/>
              </a:rPr>
              <a:t>5.</a:t>
            </a:r>
            <a:r>
              <a:rPr lang="zh-CN" altLang="en-US" sz="2400" b="1" dirty="0">
                <a:solidFill>
                  <a:srgbClr val="FF3300"/>
                </a:solidFill>
                <a:latin typeface="Arial" pitchFamily="34" charset="0"/>
                <a:ea typeface="隶书" pitchFamily="49" charset="-122"/>
              </a:rPr>
              <a:t>否。因中和热是指酸与碱发生中和反应生成</a:t>
            </a:r>
            <a:r>
              <a:rPr lang="en-US" altLang="zh-CN" sz="2400" b="1" dirty="0">
                <a:solidFill>
                  <a:srgbClr val="FF3300"/>
                </a:solidFill>
                <a:latin typeface="Arial" pitchFamily="34" charset="0"/>
                <a:ea typeface="隶书" pitchFamily="49" charset="-122"/>
              </a:rPr>
              <a:t>1 mol H</a:t>
            </a:r>
            <a:r>
              <a:rPr lang="en-US" altLang="zh-CN" sz="2400" b="1" baseline="-25000" dirty="0">
                <a:solidFill>
                  <a:srgbClr val="FF3300"/>
                </a:solidFill>
                <a:latin typeface="Arial" pitchFamily="34" charset="0"/>
                <a:ea typeface="隶书" pitchFamily="49" charset="-122"/>
              </a:rPr>
              <a:t>2</a:t>
            </a:r>
            <a:r>
              <a:rPr lang="en-US" altLang="zh-CN" sz="2400" b="1" dirty="0">
                <a:solidFill>
                  <a:srgbClr val="FF3300"/>
                </a:solidFill>
                <a:latin typeface="Arial" pitchFamily="34" charset="0"/>
                <a:ea typeface="隶书" pitchFamily="49" charset="-122"/>
              </a:rPr>
              <a:t>O</a:t>
            </a:r>
            <a:r>
              <a:rPr lang="zh-CN" altLang="en-US" sz="2400" b="1" dirty="0">
                <a:solidFill>
                  <a:srgbClr val="FF3300"/>
                </a:solidFill>
                <a:latin typeface="Arial" pitchFamily="34" charset="0"/>
                <a:ea typeface="隶书" pitchFamily="49" charset="-122"/>
              </a:rPr>
              <a:t>时放出的热量，其数值与反应物的量的多少无关，故所测结果应基本和本次实验结果相同。</a:t>
            </a:r>
            <a:endParaRPr lang="zh-CN" altLang="en-US" sz="2400" b="1" dirty="0">
              <a:solidFill>
                <a:srgbClr val="FF0000"/>
              </a:solidFill>
              <a:latin typeface="宋体"/>
            </a:endParaRPr>
          </a:p>
        </p:txBody>
      </p:sp>
    </p:spTree>
    <p:extLst>
      <p:ext uri="{BB962C8B-B14F-4D97-AF65-F5344CB8AC3E}">
        <p14:creationId xmlns:p14="http://schemas.microsoft.com/office/powerpoint/2010/main" val="20789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11188" y="214313"/>
            <a:ext cx="7604125" cy="1384300"/>
          </a:xfrm>
          <a:prstGeom prst="rect">
            <a:avLst/>
          </a:prstGeom>
          <a:noFill/>
          <a:ln w="9525">
            <a:noFill/>
            <a:miter lim="800000"/>
            <a:headEnd/>
            <a:tailEnd/>
          </a:ln>
        </p:spPr>
        <p:txBody>
          <a:bodyPr>
            <a:spAutoFit/>
          </a:bodyPr>
          <a:lstStyle/>
          <a:p>
            <a:pPr fontAlgn="base">
              <a:spcBef>
                <a:spcPts val="1000"/>
              </a:spcBef>
              <a:spcAft>
                <a:spcPct val="0"/>
              </a:spcAft>
            </a:pPr>
            <a:r>
              <a:rPr lang="zh-CN" altLang="en-US" sz="2800" b="1" dirty="0">
                <a:solidFill>
                  <a:prstClr val="black"/>
                </a:solidFill>
                <a:latin typeface="宋体" pitchFamily="2" charset="-122"/>
                <a:ea typeface="华文中宋"/>
                <a:cs typeface="华文中宋"/>
              </a:rPr>
              <a:t>讨论</a:t>
            </a:r>
            <a:r>
              <a:rPr lang="en-US" altLang="zh-CN" sz="2800" b="1" dirty="0">
                <a:solidFill>
                  <a:prstClr val="black"/>
                </a:solidFill>
                <a:latin typeface="宋体" pitchFamily="2" charset="-122"/>
                <a:ea typeface="华文中宋"/>
                <a:cs typeface="华文中宋"/>
              </a:rPr>
              <a:t>:</a:t>
            </a:r>
            <a:r>
              <a:rPr lang="zh-CN" altLang="en-US" sz="2800" b="1" dirty="0">
                <a:solidFill>
                  <a:prstClr val="black"/>
                </a:solidFill>
                <a:latin typeface="宋体" pitchFamily="2" charset="-122"/>
                <a:ea typeface="华文中宋"/>
                <a:cs typeface="华文中宋"/>
              </a:rPr>
              <a:t>若按照书上的步骤进行操作，可是测出的中和热的实验数值还是偏小（数值大小比较不考虑正负号），可能的原因是什么？</a:t>
            </a:r>
          </a:p>
        </p:txBody>
      </p:sp>
      <p:sp>
        <p:nvSpPr>
          <p:cNvPr id="3" name="Text Box 2"/>
          <p:cNvSpPr txBox="1">
            <a:spLocks noChangeArrowheads="1"/>
          </p:cNvSpPr>
          <p:nvPr/>
        </p:nvSpPr>
        <p:spPr bwMode="auto">
          <a:xfrm>
            <a:off x="642939" y="1857364"/>
            <a:ext cx="857228" cy="523220"/>
          </a:xfrm>
          <a:prstGeom prst="rect">
            <a:avLst/>
          </a:prstGeom>
          <a:noFill/>
          <a:ln w="9525">
            <a:noFill/>
            <a:miter lim="800000"/>
            <a:headEnd/>
            <a:tailEnd/>
          </a:ln>
        </p:spPr>
        <p:txBody>
          <a:bodyPr wrap="square">
            <a:spAutoFit/>
          </a:bodyPr>
          <a:lstStyle/>
          <a:p>
            <a:pPr fontAlgn="base">
              <a:spcBef>
                <a:spcPts val="1000"/>
              </a:spcBef>
              <a:spcAft>
                <a:spcPct val="0"/>
              </a:spcAft>
            </a:pPr>
            <a:r>
              <a:rPr lang="zh-CN" altLang="en-US" sz="2800" b="1" dirty="0">
                <a:solidFill>
                  <a:srgbClr val="FF0000"/>
                </a:solidFill>
                <a:latin typeface="宋体" pitchFamily="2" charset="-122"/>
                <a:ea typeface="华文中宋"/>
                <a:cs typeface="华文中宋"/>
              </a:rPr>
              <a:t>答</a:t>
            </a:r>
            <a:r>
              <a:rPr lang="zh-CN" altLang="en-US" sz="2800" b="1" dirty="0">
                <a:solidFill>
                  <a:srgbClr val="FF0000"/>
                </a:solidFill>
                <a:latin typeface="宋体" pitchFamily="2" charset="-122"/>
                <a:ea typeface="华文中宋"/>
                <a:cs typeface="华文中宋"/>
                <a:sym typeface="Wingdings" pitchFamily="2" charset="2"/>
              </a:rPr>
              <a:t>：</a:t>
            </a:r>
            <a:endParaRPr lang="zh-CN" altLang="en-US" sz="2800" b="1" dirty="0">
              <a:solidFill>
                <a:srgbClr val="FF0000"/>
              </a:solidFill>
              <a:latin typeface="宋体" pitchFamily="2" charset="-122"/>
              <a:ea typeface="华文中宋"/>
              <a:cs typeface="华文中宋"/>
            </a:endParaRPr>
          </a:p>
        </p:txBody>
      </p:sp>
      <p:sp>
        <p:nvSpPr>
          <p:cNvPr id="4" name="矩形 3"/>
          <p:cNvSpPr/>
          <p:nvPr/>
        </p:nvSpPr>
        <p:spPr>
          <a:xfrm>
            <a:off x="1357290" y="1928802"/>
            <a:ext cx="6858048" cy="4185761"/>
          </a:xfrm>
          <a:prstGeom prst="rect">
            <a:avLst/>
          </a:prstGeom>
        </p:spPr>
        <p:txBody>
          <a:bodyPr wrap="square">
            <a:spAutoFit/>
          </a:bodyPr>
          <a:lstStyle/>
          <a:p>
            <a:pPr fontAlgn="base">
              <a:spcBef>
                <a:spcPct val="0"/>
              </a:spcBef>
              <a:spcAft>
                <a:spcPts val="1200"/>
              </a:spcAft>
            </a:pPr>
            <a:r>
              <a:rPr lang="en-US" altLang="zh-CN" sz="2400" b="1" dirty="0">
                <a:solidFill>
                  <a:srgbClr val="FF0000"/>
                </a:solidFill>
                <a:latin typeface="宋体"/>
              </a:rPr>
              <a:t>1.</a:t>
            </a:r>
            <a:r>
              <a:rPr lang="zh-CN" altLang="en-US" sz="2400" b="1" dirty="0">
                <a:solidFill>
                  <a:srgbClr val="FF0000"/>
                </a:solidFill>
                <a:latin typeface="宋体"/>
              </a:rPr>
              <a:t>隔热操作不到位，致使实验过程中热量损失而导致误差。</a:t>
            </a:r>
            <a:endParaRPr lang="en-US" altLang="zh-CN" sz="2400" b="1" dirty="0">
              <a:solidFill>
                <a:srgbClr val="FF0000"/>
              </a:solidFill>
              <a:latin typeface="宋体"/>
            </a:endParaRPr>
          </a:p>
          <a:p>
            <a:pPr fontAlgn="base">
              <a:spcBef>
                <a:spcPct val="0"/>
              </a:spcBef>
              <a:spcAft>
                <a:spcPts val="1200"/>
              </a:spcAft>
            </a:pPr>
            <a:r>
              <a:rPr lang="en-US" altLang="zh-CN" sz="2400" b="1" dirty="0">
                <a:solidFill>
                  <a:srgbClr val="FF0000"/>
                </a:solidFill>
                <a:latin typeface="宋体"/>
              </a:rPr>
              <a:t>2.</a:t>
            </a:r>
            <a:r>
              <a:rPr lang="zh-CN" altLang="en-US" sz="2400" b="1" dirty="0">
                <a:solidFill>
                  <a:srgbClr val="FF0000"/>
                </a:solidFill>
                <a:latin typeface="宋体"/>
              </a:rPr>
              <a:t>混合酸、碱溶液时，动作缓慢，导致实验误差。</a:t>
            </a:r>
            <a:endParaRPr lang="en-US" altLang="zh-CN" sz="2400" b="1" dirty="0">
              <a:solidFill>
                <a:srgbClr val="FF0000"/>
              </a:solidFill>
              <a:latin typeface="宋体"/>
            </a:endParaRPr>
          </a:p>
          <a:p>
            <a:pPr fontAlgn="base">
              <a:spcBef>
                <a:spcPct val="0"/>
              </a:spcBef>
              <a:spcAft>
                <a:spcPts val="1200"/>
              </a:spcAft>
            </a:pPr>
            <a:r>
              <a:rPr lang="en-US" altLang="zh-CN" sz="2400" b="1" dirty="0">
                <a:solidFill>
                  <a:srgbClr val="FF0000"/>
                </a:solidFill>
                <a:latin typeface="宋体"/>
              </a:rPr>
              <a:t>3.</a:t>
            </a:r>
            <a:r>
              <a:rPr lang="zh-CN" altLang="en-US" sz="2400" b="1" dirty="0">
                <a:solidFill>
                  <a:srgbClr val="FF0000"/>
                </a:solidFill>
                <a:latin typeface="宋体"/>
              </a:rPr>
              <a:t>实验过程中有液体洒在外面。</a:t>
            </a:r>
          </a:p>
          <a:p>
            <a:pPr fontAlgn="base">
              <a:spcBef>
                <a:spcPct val="0"/>
              </a:spcBef>
              <a:spcAft>
                <a:spcPts val="1200"/>
              </a:spcAft>
            </a:pPr>
            <a:r>
              <a:rPr lang="en-US" altLang="zh-CN" sz="2400" b="1" dirty="0">
                <a:solidFill>
                  <a:srgbClr val="FF0000"/>
                </a:solidFill>
                <a:latin typeface="宋体"/>
              </a:rPr>
              <a:t>4.</a:t>
            </a:r>
            <a:r>
              <a:rPr lang="zh-CN" altLang="en-US" sz="2400" b="1" dirty="0">
                <a:solidFill>
                  <a:srgbClr val="FF0000"/>
                </a:solidFill>
                <a:latin typeface="宋体"/>
              </a:rPr>
              <a:t>测了酸后的温度计未用水清洗而便立即去测碱的温度，致使热量损失而引起误差。</a:t>
            </a:r>
          </a:p>
          <a:p>
            <a:pPr fontAlgn="base">
              <a:spcBef>
                <a:spcPct val="0"/>
              </a:spcBef>
              <a:spcAft>
                <a:spcPts val="1200"/>
              </a:spcAft>
            </a:pPr>
            <a:r>
              <a:rPr lang="en-US" altLang="zh-CN" sz="2400" b="1" dirty="0">
                <a:solidFill>
                  <a:srgbClr val="FF0000"/>
                </a:solidFill>
                <a:latin typeface="宋体"/>
              </a:rPr>
              <a:t>5.</a:t>
            </a:r>
            <a:r>
              <a:rPr lang="zh-CN" altLang="en-US" sz="2400" b="1" dirty="0">
                <a:solidFill>
                  <a:srgbClr val="FF0000"/>
                </a:solidFill>
                <a:latin typeface="宋体" pitchFamily="2" charset="-122"/>
                <a:ea typeface="华文中宋"/>
                <a:cs typeface="华文中宋"/>
                <a:sym typeface="Wingdings" pitchFamily="2" charset="2"/>
              </a:rPr>
              <a:t>烧杯、温度计、环形玻璃搅拌棒吸热</a:t>
            </a:r>
            <a:endParaRPr lang="zh-CN" altLang="en-US" sz="2400" b="1" dirty="0">
              <a:solidFill>
                <a:srgbClr val="FF0000"/>
              </a:solidFill>
              <a:latin typeface="宋体"/>
            </a:endParaRPr>
          </a:p>
          <a:p>
            <a:pPr fontAlgn="base">
              <a:spcBef>
                <a:spcPct val="0"/>
              </a:spcBef>
              <a:spcAft>
                <a:spcPts val="1200"/>
              </a:spcAft>
            </a:pPr>
            <a:r>
              <a:rPr lang="en-US" altLang="zh-CN" sz="2400" b="1" dirty="0">
                <a:solidFill>
                  <a:srgbClr val="FF0000"/>
                </a:solidFill>
                <a:latin typeface="宋体"/>
              </a:rPr>
              <a:t>6.</a:t>
            </a:r>
            <a:r>
              <a:rPr lang="zh-CN" altLang="en-US" sz="2400" b="1" dirty="0">
                <a:solidFill>
                  <a:srgbClr val="FF0000"/>
                </a:solidFill>
                <a:latin typeface="宋体" pitchFamily="2" charset="-122"/>
                <a:ea typeface="华文中宋"/>
                <a:cs typeface="华文中宋"/>
                <a:sym typeface="Wingdings" pitchFamily="2" charset="2"/>
              </a:rPr>
              <a:t>比热容的近似处理。实际上溶液的比热容大于水的</a:t>
            </a:r>
            <a:endParaRPr lang="zh-CN" altLang="en-US" sz="2400" b="1" dirty="0">
              <a:solidFill>
                <a:srgbClr val="FF0000"/>
              </a:solidFill>
              <a:latin typeface="宋体"/>
            </a:endParaRPr>
          </a:p>
        </p:txBody>
      </p:sp>
    </p:spTree>
    <p:extLst>
      <p:ext uri="{BB962C8B-B14F-4D97-AF65-F5344CB8AC3E}">
        <p14:creationId xmlns:p14="http://schemas.microsoft.com/office/powerpoint/2010/main" val="284179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23850" y="260350"/>
            <a:ext cx="8351838" cy="6002338"/>
          </a:xfrm>
          <a:prstGeom prst="rect">
            <a:avLst/>
          </a:prstGeom>
          <a:noFill/>
          <a:ln w="9525">
            <a:noFill/>
            <a:miter lim="800000"/>
            <a:headEnd/>
            <a:tailEnd/>
          </a:ln>
        </p:spPr>
        <p:txBody>
          <a:bodyPr>
            <a:spAutoFit/>
          </a:bodyPr>
          <a:lstStyle/>
          <a:p>
            <a:pPr fontAlgn="base">
              <a:spcBef>
                <a:spcPct val="0"/>
              </a:spcBef>
              <a:spcAft>
                <a:spcPct val="0"/>
              </a:spcAft>
            </a:pPr>
            <a:r>
              <a:rPr lang="zh-CN" altLang="en-US" sz="2400" b="1">
                <a:solidFill>
                  <a:srgbClr val="000000"/>
                </a:solidFill>
                <a:latin typeface="隶书" pitchFamily="49" charset="-122"/>
                <a:ea typeface="隶书" pitchFamily="49" charset="-122"/>
              </a:rPr>
              <a:t>［练习</a:t>
            </a: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50 mL 0.50 mol/L</a:t>
            </a:r>
            <a:r>
              <a:rPr lang="zh-CN" altLang="en-US" sz="2400" b="1">
                <a:solidFill>
                  <a:srgbClr val="000000"/>
                </a:solidFill>
                <a:latin typeface="Arial" pitchFamily="34" charset="0"/>
                <a:ea typeface="隶书" pitchFamily="49" charset="-122"/>
              </a:rPr>
              <a:t>盐酸与</a:t>
            </a:r>
            <a:r>
              <a:rPr lang="en-US" altLang="zh-CN" sz="2400" b="1">
                <a:solidFill>
                  <a:srgbClr val="000000"/>
                </a:solidFill>
                <a:latin typeface="Arial" pitchFamily="34" charset="0"/>
                <a:ea typeface="隶书" pitchFamily="49" charset="-122"/>
              </a:rPr>
              <a:t>50 mL 0.55 mol/L </a:t>
            </a: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1NaOH</a:t>
            </a:r>
            <a:r>
              <a:rPr lang="zh-CN" altLang="en-US" sz="2400" b="1">
                <a:solidFill>
                  <a:srgbClr val="000000"/>
                </a:solidFill>
                <a:latin typeface="Arial" pitchFamily="34" charset="0"/>
                <a:ea typeface="隶书" pitchFamily="49" charset="-122"/>
              </a:rPr>
              <a:t>溶液在图示的装置中进行中和反应。通过测定反应过程中所放出的热量可计算中和热。回答下列问题：</a:t>
            </a:r>
          </a:p>
          <a:p>
            <a:pPr fontAlgn="base">
              <a:spcBef>
                <a:spcPct val="0"/>
              </a:spcBef>
              <a:spcAft>
                <a:spcPct val="0"/>
              </a:spcAft>
            </a:pP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1</a:t>
            </a:r>
            <a:r>
              <a:rPr lang="zh-CN" altLang="en-US" sz="2400" b="1">
                <a:solidFill>
                  <a:srgbClr val="000000"/>
                </a:solidFill>
                <a:latin typeface="Arial" pitchFamily="34" charset="0"/>
                <a:ea typeface="隶书" pitchFamily="49" charset="-122"/>
              </a:rPr>
              <a:t>）从实验装置上看，图中尚缺少的一种玻璃用品是</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a:t>
            </a:r>
          </a:p>
          <a:p>
            <a:pPr fontAlgn="base">
              <a:spcBef>
                <a:spcPct val="0"/>
              </a:spcBef>
              <a:spcAft>
                <a:spcPct val="0"/>
              </a:spcAft>
            </a:pP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2</a:t>
            </a:r>
            <a:r>
              <a:rPr lang="zh-CN" altLang="en-US" sz="2400" b="1">
                <a:solidFill>
                  <a:srgbClr val="000000"/>
                </a:solidFill>
                <a:latin typeface="Arial" pitchFamily="34" charset="0"/>
                <a:ea typeface="隶书" pitchFamily="49" charset="-122"/>
              </a:rPr>
              <a:t>）烧杯间填满碎纸条的作用是</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a:t>
            </a:r>
          </a:p>
          <a:p>
            <a:pPr fontAlgn="base">
              <a:spcBef>
                <a:spcPct val="0"/>
              </a:spcBef>
              <a:spcAft>
                <a:spcPct val="0"/>
              </a:spcAft>
            </a:pP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3</a:t>
            </a:r>
            <a:r>
              <a:rPr lang="zh-CN" altLang="en-US" sz="2400" b="1">
                <a:solidFill>
                  <a:srgbClr val="000000"/>
                </a:solidFill>
                <a:latin typeface="Arial" pitchFamily="34" charset="0"/>
                <a:ea typeface="隶书" pitchFamily="49" charset="-122"/>
              </a:rPr>
              <a:t>）大烧杯上如不盖硬纸板，求得的中和热数值</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（填“偏大”“偏小”“无影响”）。</a:t>
            </a:r>
          </a:p>
          <a:p>
            <a:pPr fontAlgn="base">
              <a:spcBef>
                <a:spcPct val="0"/>
              </a:spcBef>
              <a:spcAft>
                <a:spcPct val="0"/>
              </a:spcAft>
            </a:pP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4</a:t>
            </a:r>
            <a:r>
              <a:rPr lang="zh-CN" altLang="en-US" sz="2400" b="1">
                <a:solidFill>
                  <a:srgbClr val="000000"/>
                </a:solidFill>
                <a:latin typeface="Arial" pitchFamily="34" charset="0"/>
                <a:ea typeface="隶书" pitchFamily="49" charset="-122"/>
              </a:rPr>
              <a:t>）实验中改用</a:t>
            </a:r>
            <a:r>
              <a:rPr lang="en-US" altLang="zh-CN" sz="2400" b="1">
                <a:solidFill>
                  <a:srgbClr val="000000"/>
                </a:solidFill>
                <a:latin typeface="Arial" pitchFamily="34" charset="0"/>
                <a:ea typeface="隶书" pitchFamily="49" charset="-122"/>
              </a:rPr>
              <a:t>60 mL 0.50 mol/L</a:t>
            </a:r>
            <a:r>
              <a:rPr lang="zh-CN" altLang="en-US" sz="2400" b="1">
                <a:solidFill>
                  <a:srgbClr val="000000"/>
                </a:solidFill>
                <a:latin typeface="Arial" pitchFamily="34" charset="0"/>
                <a:ea typeface="隶书" pitchFamily="49" charset="-122"/>
              </a:rPr>
              <a:t>盐酸跟</a:t>
            </a:r>
            <a:r>
              <a:rPr lang="en-US" altLang="zh-CN" sz="2400" b="1">
                <a:solidFill>
                  <a:srgbClr val="000000"/>
                </a:solidFill>
                <a:latin typeface="Arial" pitchFamily="34" charset="0"/>
                <a:ea typeface="隶书" pitchFamily="49" charset="-122"/>
              </a:rPr>
              <a:t>50 mL 0.55 mol/L NaOH</a:t>
            </a:r>
            <a:r>
              <a:rPr lang="zh-CN" altLang="en-US" sz="2400" b="1">
                <a:solidFill>
                  <a:srgbClr val="000000"/>
                </a:solidFill>
                <a:latin typeface="Arial" pitchFamily="34" charset="0"/>
                <a:ea typeface="隶书" pitchFamily="49" charset="-122"/>
              </a:rPr>
              <a:t>溶液进行反应，与上述实验相比，所放出的热量</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（填“相等”“不相等”），所求中和热</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（填“相等”“不相等”），简述理由：</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a:t>
            </a:r>
          </a:p>
          <a:p>
            <a:pPr fontAlgn="base">
              <a:spcBef>
                <a:spcPct val="0"/>
              </a:spcBef>
              <a:spcAft>
                <a:spcPct val="0"/>
              </a:spcAft>
            </a:pPr>
            <a:r>
              <a:rPr lang="zh-CN" altLang="en-US" sz="2400" b="1">
                <a:solidFill>
                  <a:srgbClr val="000000"/>
                </a:solidFill>
                <a:latin typeface="Arial" pitchFamily="34" charset="0"/>
                <a:ea typeface="隶书" pitchFamily="49" charset="-122"/>
              </a:rPr>
              <a:t>（</a:t>
            </a:r>
            <a:r>
              <a:rPr lang="en-US" altLang="zh-CN" sz="2400" b="1">
                <a:solidFill>
                  <a:srgbClr val="000000"/>
                </a:solidFill>
                <a:latin typeface="Arial" pitchFamily="34" charset="0"/>
                <a:ea typeface="隶书" pitchFamily="49" charset="-122"/>
              </a:rPr>
              <a:t>5</a:t>
            </a:r>
            <a:r>
              <a:rPr lang="zh-CN" altLang="en-US" sz="2400" b="1">
                <a:solidFill>
                  <a:srgbClr val="000000"/>
                </a:solidFill>
                <a:latin typeface="Arial" pitchFamily="34" charset="0"/>
                <a:ea typeface="隶书" pitchFamily="49" charset="-122"/>
              </a:rPr>
              <a:t>）用相同浓度和体积的氨水代替</a:t>
            </a:r>
            <a:r>
              <a:rPr lang="en-US" altLang="zh-CN" sz="2400" b="1">
                <a:solidFill>
                  <a:srgbClr val="000000"/>
                </a:solidFill>
                <a:latin typeface="Arial" pitchFamily="34" charset="0"/>
                <a:ea typeface="隶书" pitchFamily="49" charset="-122"/>
              </a:rPr>
              <a:t>NaOH</a:t>
            </a:r>
            <a:r>
              <a:rPr lang="zh-CN" altLang="en-US" sz="2400" b="1">
                <a:solidFill>
                  <a:srgbClr val="000000"/>
                </a:solidFill>
                <a:latin typeface="Arial" pitchFamily="34" charset="0"/>
                <a:ea typeface="隶书" pitchFamily="49" charset="-122"/>
              </a:rPr>
              <a:t>溶液进行上述实验，测得的中和热数值会</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；用</a:t>
            </a:r>
            <a:r>
              <a:rPr lang="en-US" altLang="zh-CN" sz="2400" b="1">
                <a:solidFill>
                  <a:srgbClr val="000000"/>
                </a:solidFill>
                <a:latin typeface="Arial" pitchFamily="34" charset="0"/>
                <a:ea typeface="隶书" pitchFamily="49" charset="-122"/>
              </a:rPr>
              <a:t>50 mL 0.50mol/L NaOH</a:t>
            </a:r>
            <a:r>
              <a:rPr lang="zh-CN" altLang="en-US" sz="2400" b="1">
                <a:solidFill>
                  <a:srgbClr val="000000"/>
                </a:solidFill>
                <a:latin typeface="Arial" pitchFamily="34" charset="0"/>
                <a:ea typeface="隶书" pitchFamily="49" charset="-122"/>
              </a:rPr>
              <a:t>溶液进行上述实验，测得的中和热的数值会</a:t>
            </a:r>
            <a:r>
              <a:rPr lang="zh-CN" altLang="en-US" sz="2400" b="1" u="sng">
                <a:solidFill>
                  <a:srgbClr val="000000"/>
                </a:solidFill>
                <a:latin typeface="Arial" pitchFamily="34" charset="0"/>
                <a:ea typeface="隶书" pitchFamily="49" charset="-122"/>
              </a:rPr>
              <a:t>                     </a:t>
            </a:r>
            <a:r>
              <a:rPr lang="zh-CN" altLang="en-US" sz="2400" b="1">
                <a:solidFill>
                  <a:srgbClr val="000000"/>
                </a:solidFill>
                <a:latin typeface="Arial" pitchFamily="34" charset="0"/>
                <a:ea typeface="隶书" pitchFamily="49" charset="-122"/>
              </a:rPr>
              <a:t>。（均填“偏大”“偏小”“无影响”）</a:t>
            </a:r>
          </a:p>
        </p:txBody>
      </p:sp>
      <p:sp>
        <p:nvSpPr>
          <p:cNvPr id="2052" name="Rectangle 3"/>
          <p:cNvSpPr>
            <a:spLocks noChangeArrowheads="1"/>
          </p:cNvSpPr>
          <p:nvPr/>
        </p:nvSpPr>
        <p:spPr bwMode="auto">
          <a:xfrm>
            <a:off x="0" y="261461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sz="2400" b="1">
              <a:solidFill>
                <a:srgbClr val="000000"/>
              </a:solidFill>
              <a:latin typeface="Tahoma" pitchFamily="34" charset="0"/>
            </a:endParaRPr>
          </a:p>
        </p:txBody>
      </p:sp>
      <p:graphicFrame>
        <p:nvGraphicFramePr>
          <p:cNvPr id="2050" name="Object 3"/>
          <p:cNvGraphicFramePr>
            <a:graphicFrameLocks noChangeAspect="1"/>
          </p:cNvGraphicFramePr>
          <p:nvPr/>
        </p:nvGraphicFramePr>
        <p:xfrm>
          <a:off x="7572375" y="1514475"/>
          <a:ext cx="1533525" cy="1628775"/>
        </p:xfrm>
        <a:graphic>
          <a:graphicData uri="http://schemas.openxmlformats.org/presentationml/2006/ole">
            <mc:AlternateContent xmlns:mc="http://schemas.openxmlformats.org/markup-compatibility/2006">
              <mc:Choice xmlns:v="urn:schemas-microsoft-com:vml" Requires="v">
                <p:oleObj spid="_x0000_s2050" r:id="rId3" imgW="1533739" imgH="1628571" progId="">
                  <p:embed/>
                </p:oleObj>
              </mc:Choice>
              <mc:Fallback>
                <p:oleObj r:id="rId3" imgW="1533739" imgH="162857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75" y="1514475"/>
                        <a:ext cx="1533525"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5"/>
          <p:cNvSpPr txBox="1">
            <a:spLocks noChangeArrowheads="1"/>
          </p:cNvSpPr>
          <p:nvPr/>
        </p:nvSpPr>
        <p:spPr bwMode="auto">
          <a:xfrm>
            <a:off x="971550" y="1700213"/>
            <a:ext cx="2592388"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a:solidFill>
                  <a:srgbClr val="FF3300"/>
                </a:solidFill>
                <a:latin typeface="Arial" pitchFamily="34" charset="0"/>
                <a:ea typeface="隶书" pitchFamily="49" charset="-122"/>
              </a:rPr>
              <a:t>环形玻璃搅拌棒</a:t>
            </a:r>
          </a:p>
        </p:txBody>
      </p:sp>
      <p:sp>
        <p:nvSpPr>
          <p:cNvPr id="17" name="Text Box 6"/>
          <p:cNvSpPr txBox="1">
            <a:spLocks noChangeArrowheads="1"/>
          </p:cNvSpPr>
          <p:nvPr/>
        </p:nvSpPr>
        <p:spPr bwMode="auto">
          <a:xfrm>
            <a:off x="4859338" y="1844675"/>
            <a:ext cx="2160587" cy="641350"/>
          </a:xfrm>
          <a:prstGeom prst="rect">
            <a:avLst/>
          </a:prstGeom>
          <a:noFill/>
          <a:ln w="9525">
            <a:noFill/>
            <a:miter lim="800000"/>
            <a:headEnd/>
            <a:tailEnd/>
          </a:ln>
        </p:spPr>
        <p:txBody>
          <a:bodyPr>
            <a:spAutoFit/>
          </a:bodyPr>
          <a:lstStyle/>
          <a:p>
            <a:pPr fontAlgn="base">
              <a:spcBef>
                <a:spcPct val="50000"/>
              </a:spcBef>
              <a:spcAft>
                <a:spcPct val="0"/>
              </a:spcAft>
            </a:pPr>
            <a:r>
              <a:rPr lang="zh-CN" altLang="en-US" b="1">
                <a:solidFill>
                  <a:srgbClr val="FF3300"/>
                </a:solidFill>
                <a:latin typeface="Arial" pitchFamily="34" charset="0"/>
              </a:rPr>
              <a:t>减少实验过程中的热量损失</a:t>
            </a:r>
          </a:p>
        </p:txBody>
      </p:sp>
      <p:sp>
        <p:nvSpPr>
          <p:cNvPr id="18" name="Text Box 7"/>
          <p:cNvSpPr txBox="1">
            <a:spLocks noChangeArrowheads="1"/>
          </p:cNvSpPr>
          <p:nvPr/>
        </p:nvSpPr>
        <p:spPr bwMode="auto">
          <a:xfrm>
            <a:off x="5505450" y="2781300"/>
            <a:ext cx="923925"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3300"/>
                </a:solidFill>
                <a:latin typeface="Arial" pitchFamily="34" charset="0"/>
                <a:ea typeface="隶书" pitchFamily="49" charset="-122"/>
              </a:rPr>
              <a:t>偏小</a:t>
            </a:r>
          </a:p>
        </p:txBody>
      </p:sp>
      <p:sp>
        <p:nvSpPr>
          <p:cNvPr id="19" name="Text Box 8"/>
          <p:cNvSpPr txBox="1">
            <a:spLocks noChangeArrowheads="1"/>
          </p:cNvSpPr>
          <p:nvPr/>
        </p:nvSpPr>
        <p:spPr bwMode="auto">
          <a:xfrm>
            <a:off x="7740650" y="3573463"/>
            <a:ext cx="935038"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a:solidFill>
                  <a:srgbClr val="FF3300"/>
                </a:solidFill>
                <a:latin typeface="Arial" pitchFamily="34" charset="0"/>
              </a:rPr>
              <a:t>不等</a:t>
            </a:r>
          </a:p>
        </p:txBody>
      </p:sp>
      <p:sp>
        <p:nvSpPr>
          <p:cNvPr id="20" name="Text Box 9"/>
          <p:cNvSpPr txBox="1">
            <a:spLocks noChangeArrowheads="1"/>
          </p:cNvSpPr>
          <p:nvPr/>
        </p:nvSpPr>
        <p:spPr bwMode="auto">
          <a:xfrm>
            <a:off x="6062663" y="3895725"/>
            <a:ext cx="1081087"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a:solidFill>
                  <a:srgbClr val="FF3300"/>
                </a:solidFill>
                <a:latin typeface="Arial" pitchFamily="34" charset="0"/>
              </a:rPr>
              <a:t>相等 </a:t>
            </a:r>
          </a:p>
        </p:txBody>
      </p:sp>
      <p:sp>
        <p:nvSpPr>
          <p:cNvPr id="21" name="Text Box 10"/>
          <p:cNvSpPr txBox="1">
            <a:spLocks noChangeArrowheads="1"/>
          </p:cNvSpPr>
          <p:nvPr/>
        </p:nvSpPr>
        <p:spPr bwMode="auto">
          <a:xfrm>
            <a:off x="3348038" y="4221163"/>
            <a:ext cx="5184775"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000000"/>
                </a:solidFill>
                <a:latin typeface="Arial" pitchFamily="34" charset="0"/>
              </a:rPr>
              <a:t> </a:t>
            </a:r>
            <a:r>
              <a:rPr lang="zh-CN" altLang="en-US" b="1">
                <a:solidFill>
                  <a:srgbClr val="FF3300"/>
                </a:solidFill>
                <a:latin typeface="Arial" pitchFamily="34" charset="0"/>
              </a:rPr>
              <a:t>因为中和热是指酸跟碱发生中和反应生成</a:t>
            </a:r>
            <a:r>
              <a:rPr lang="en-US" altLang="zh-CN" b="1">
                <a:solidFill>
                  <a:srgbClr val="FF3300"/>
                </a:solidFill>
                <a:latin typeface="Arial" pitchFamily="34" charset="0"/>
              </a:rPr>
              <a:t>1 mol H</a:t>
            </a:r>
            <a:r>
              <a:rPr lang="en-US" altLang="zh-CN" b="1" baseline="-25000">
                <a:solidFill>
                  <a:srgbClr val="FF3300"/>
                </a:solidFill>
                <a:latin typeface="Arial" pitchFamily="34" charset="0"/>
              </a:rPr>
              <a:t>2</a:t>
            </a:r>
            <a:r>
              <a:rPr lang="en-US" altLang="zh-CN" b="1">
                <a:solidFill>
                  <a:srgbClr val="FF3300"/>
                </a:solidFill>
                <a:latin typeface="Arial" pitchFamily="34" charset="0"/>
              </a:rPr>
              <a:t>O</a:t>
            </a:r>
            <a:r>
              <a:rPr lang="zh-CN" altLang="en-US" b="1">
                <a:solidFill>
                  <a:srgbClr val="FF3300"/>
                </a:solidFill>
                <a:latin typeface="Arial" pitchFamily="34" charset="0"/>
              </a:rPr>
              <a:t>所放出的能量，与酸碱的用量无关</a:t>
            </a:r>
          </a:p>
        </p:txBody>
      </p:sp>
      <p:sp>
        <p:nvSpPr>
          <p:cNvPr id="22" name="Text Box 11"/>
          <p:cNvSpPr txBox="1">
            <a:spLocks noChangeArrowheads="1"/>
          </p:cNvSpPr>
          <p:nvPr/>
        </p:nvSpPr>
        <p:spPr bwMode="auto">
          <a:xfrm>
            <a:off x="3348038" y="5000625"/>
            <a:ext cx="1081087" cy="461963"/>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3300"/>
                </a:solidFill>
                <a:latin typeface="Arial" pitchFamily="34" charset="0"/>
              </a:rPr>
              <a:t>偏小</a:t>
            </a:r>
          </a:p>
        </p:txBody>
      </p:sp>
      <p:sp>
        <p:nvSpPr>
          <p:cNvPr id="23" name="Text Box 12"/>
          <p:cNvSpPr txBox="1">
            <a:spLocks noChangeArrowheads="1"/>
          </p:cNvSpPr>
          <p:nvPr/>
        </p:nvSpPr>
        <p:spPr bwMode="auto">
          <a:xfrm>
            <a:off x="6348413" y="5357813"/>
            <a:ext cx="1295400" cy="461962"/>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3300"/>
                </a:solidFill>
                <a:latin typeface="Arial" pitchFamily="34" charset="0"/>
              </a:rPr>
              <a:t>偏小  </a:t>
            </a:r>
          </a:p>
        </p:txBody>
      </p:sp>
      <p:sp>
        <p:nvSpPr>
          <p:cNvPr id="13" name="Text Box 12"/>
          <p:cNvSpPr txBox="1">
            <a:spLocks noChangeArrowheads="1"/>
          </p:cNvSpPr>
          <p:nvPr/>
        </p:nvSpPr>
        <p:spPr bwMode="auto">
          <a:xfrm>
            <a:off x="571472" y="6182045"/>
            <a:ext cx="4286280" cy="461665"/>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sz="2400" b="1" dirty="0">
                <a:solidFill>
                  <a:srgbClr val="0000FF"/>
                </a:solidFill>
                <a:latin typeface="Arial" pitchFamily="34" charset="0"/>
              </a:rPr>
              <a:t>实验装置图中的错误是？ </a:t>
            </a:r>
          </a:p>
        </p:txBody>
      </p:sp>
    </p:spTree>
    <p:extLst>
      <p:ext uri="{BB962C8B-B14F-4D97-AF65-F5344CB8AC3E}">
        <p14:creationId xmlns:p14="http://schemas.microsoft.com/office/powerpoint/2010/main" val="49394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ox(in)">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ox(in)">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4157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24406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36572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lstStyle/>
          <a:p>
            <a:r>
              <a:rPr lang="zh-CN" altLang="en-US" dirty="0" smtClean="0"/>
              <a:t>中和热</a:t>
            </a:r>
            <a:endParaRPr lang="zh-CN" altLang="en-US" dirty="0"/>
          </a:p>
        </p:txBody>
      </p:sp>
      <p:sp>
        <p:nvSpPr>
          <p:cNvPr id="3" name="内容占位符 2"/>
          <p:cNvSpPr>
            <a:spLocks noGrp="1"/>
          </p:cNvSpPr>
          <p:nvPr>
            <p:ph idx="1"/>
          </p:nvPr>
        </p:nvSpPr>
        <p:spPr>
          <a:xfrm>
            <a:off x="179512" y="1700808"/>
            <a:ext cx="8964488" cy="4325112"/>
          </a:xfrm>
        </p:spPr>
        <p:txBody>
          <a:bodyPr/>
          <a:lstStyle/>
          <a:p>
            <a:pPr>
              <a:lnSpc>
                <a:spcPct val="150000"/>
              </a:lnSpc>
            </a:pPr>
            <a:r>
              <a:rPr lang="zh-CN" altLang="en-US" b="1" dirty="0" smtClean="0"/>
              <a:t>概念：</a:t>
            </a:r>
            <a:r>
              <a:rPr lang="zh-CN" altLang="en-US" dirty="0" smtClean="0">
                <a:solidFill>
                  <a:srgbClr val="FF0000"/>
                </a:solidFill>
              </a:rPr>
              <a:t>强酸</a:t>
            </a:r>
            <a:r>
              <a:rPr lang="zh-CN" altLang="en-US" dirty="0" smtClean="0"/>
              <a:t>和</a:t>
            </a:r>
            <a:r>
              <a:rPr lang="zh-CN" altLang="en-US" dirty="0" smtClean="0">
                <a:solidFill>
                  <a:srgbClr val="FF0000"/>
                </a:solidFill>
              </a:rPr>
              <a:t>强碱</a:t>
            </a:r>
            <a:r>
              <a:rPr lang="zh-CN" altLang="en-US" dirty="0" smtClean="0"/>
              <a:t>在</a:t>
            </a:r>
            <a:r>
              <a:rPr lang="zh-CN" altLang="en-US" dirty="0" smtClean="0">
                <a:solidFill>
                  <a:srgbClr val="FF0000"/>
                </a:solidFill>
              </a:rPr>
              <a:t>稀溶液</a:t>
            </a:r>
            <a:r>
              <a:rPr lang="zh-CN" altLang="en-US" dirty="0" smtClean="0"/>
              <a:t>中发生中和反应生成</a:t>
            </a:r>
            <a:r>
              <a:rPr lang="en-US" altLang="zh-CN" dirty="0" smtClean="0">
                <a:solidFill>
                  <a:srgbClr val="FF0000"/>
                </a:solidFill>
              </a:rPr>
              <a:t>1mol</a:t>
            </a:r>
            <a:r>
              <a:rPr lang="zh-CN" altLang="en-US" dirty="0" smtClean="0">
                <a:solidFill>
                  <a:srgbClr val="FF0000"/>
                </a:solidFill>
              </a:rPr>
              <a:t>液态水</a:t>
            </a:r>
            <a:r>
              <a:rPr lang="zh-CN" altLang="en-US" dirty="0" smtClean="0"/>
              <a:t>的反应热。</a:t>
            </a:r>
            <a:endParaRPr lang="en-US" altLang="zh-CN" dirty="0" smtClean="0"/>
          </a:p>
          <a:p>
            <a:pPr>
              <a:lnSpc>
                <a:spcPct val="150000"/>
              </a:lnSpc>
            </a:pPr>
            <a:r>
              <a:rPr lang="zh-CN" altLang="en-US" b="1" dirty="0" smtClean="0"/>
              <a:t>表达式：</a:t>
            </a:r>
            <a:r>
              <a:rPr lang="en-US" altLang="zh-CN" b="1" kern="0" dirty="0">
                <a:solidFill>
                  <a:prstClr val="black"/>
                </a:solidFill>
                <a:latin typeface="楷体_GB2312" pitchFamily="49" charset="-122"/>
                <a:ea typeface="楷体_GB2312" pitchFamily="49" charset="-122"/>
              </a:rPr>
              <a:t> H</a:t>
            </a:r>
            <a:r>
              <a:rPr lang="en-US" altLang="zh-CN" b="1" kern="0" baseline="30000" dirty="0">
                <a:solidFill>
                  <a:prstClr val="black"/>
                </a:solidFill>
                <a:latin typeface="楷体_GB2312" pitchFamily="49" charset="-122"/>
                <a:ea typeface="楷体_GB2312" pitchFamily="49" charset="-122"/>
              </a:rPr>
              <a:t>+</a:t>
            </a:r>
            <a:r>
              <a:rPr lang="en-US" altLang="zh-CN" b="1" kern="0" dirty="0">
                <a:solidFill>
                  <a:prstClr val="black"/>
                </a:solidFill>
                <a:latin typeface="楷体_GB2312" pitchFamily="49" charset="-122"/>
                <a:ea typeface="楷体_GB2312" pitchFamily="49" charset="-122"/>
              </a:rPr>
              <a:t>(</a:t>
            </a:r>
            <a:r>
              <a:rPr lang="en-US" altLang="zh-CN" b="1" kern="0" dirty="0" err="1" smtClean="0">
                <a:solidFill>
                  <a:prstClr val="black"/>
                </a:solidFill>
                <a:latin typeface="楷体_GB2312" pitchFamily="49" charset="-122"/>
                <a:ea typeface="楷体_GB2312" pitchFamily="49" charset="-122"/>
              </a:rPr>
              <a:t>aq</a:t>
            </a:r>
            <a:r>
              <a:rPr lang="en-US" altLang="zh-CN" b="1" kern="0" dirty="0" smtClean="0">
                <a:solidFill>
                  <a:prstClr val="black"/>
                </a:solidFill>
                <a:latin typeface="楷体_GB2312" pitchFamily="49" charset="-122"/>
                <a:ea typeface="楷体_GB2312" pitchFamily="49" charset="-122"/>
              </a:rPr>
              <a:t>)+OH</a:t>
            </a:r>
            <a:r>
              <a:rPr lang="en-US" altLang="zh-CN" b="1" kern="0" baseline="30000" dirty="0" smtClean="0">
                <a:solidFill>
                  <a:prstClr val="black"/>
                </a:solidFill>
                <a:latin typeface="楷体_GB2312" pitchFamily="49" charset="-122"/>
                <a:ea typeface="楷体_GB2312" pitchFamily="49" charset="-122"/>
              </a:rPr>
              <a:t>-</a:t>
            </a:r>
            <a:r>
              <a:rPr lang="en-US" altLang="zh-CN" b="1" kern="0" dirty="0" smtClean="0">
                <a:solidFill>
                  <a:prstClr val="black"/>
                </a:solidFill>
                <a:latin typeface="楷体_GB2312" pitchFamily="49" charset="-122"/>
                <a:ea typeface="楷体_GB2312" pitchFamily="49" charset="-122"/>
              </a:rPr>
              <a:t>(</a:t>
            </a:r>
            <a:r>
              <a:rPr lang="en-US" altLang="zh-CN" b="1" kern="0" dirty="0" err="1" smtClean="0">
                <a:solidFill>
                  <a:prstClr val="black"/>
                </a:solidFill>
                <a:latin typeface="楷体_GB2312" pitchFamily="49" charset="-122"/>
                <a:ea typeface="楷体_GB2312" pitchFamily="49" charset="-122"/>
              </a:rPr>
              <a:t>aq</a:t>
            </a:r>
            <a:r>
              <a:rPr lang="en-US" altLang="zh-CN" b="1" kern="0" dirty="0" smtClean="0">
                <a:solidFill>
                  <a:prstClr val="black"/>
                </a:solidFill>
                <a:latin typeface="楷体_GB2312" pitchFamily="49" charset="-122"/>
                <a:ea typeface="楷体_GB2312" pitchFamily="49" charset="-122"/>
              </a:rPr>
              <a:t>)=H</a:t>
            </a:r>
            <a:r>
              <a:rPr lang="en-US" altLang="zh-CN" sz="1600" b="1" kern="0" dirty="0" smtClean="0">
                <a:solidFill>
                  <a:prstClr val="black"/>
                </a:solidFill>
                <a:latin typeface="楷体_GB2312" pitchFamily="49" charset="-122"/>
                <a:ea typeface="楷体_GB2312" pitchFamily="49" charset="-122"/>
              </a:rPr>
              <a:t>2</a:t>
            </a:r>
            <a:r>
              <a:rPr lang="en-US" altLang="zh-CN" b="1" kern="0" dirty="0" smtClean="0">
                <a:solidFill>
                  <a:prstClr val="black"/>
                </a:solidFill>
                <a:latin typeface="楷体_GB2312" pitchFamily="49" charset="-122"/>
                <a:ea typeface="楷体_GB2312" pitchFamily="49" charset="-122"/>
              </a:rPr>
              <a:t>O(1) △H</a:t>
            </a:r>
            <a:r>
              <a:rPr lang="en-US" altLang="zh-CN" b="1" kern="0" dirty="0" smtClean="0">
                <a:solidFill>
                  <a:srgbClr val="FF0000"/>
                </a:solidFill>
                <a:latin typeface="楷体_GB2312" pitchFamily="49" charset="-122"/>
                <a:ea typeface="楷体_GB2312" pitchFamily="49" charset="-122"/>
              </a:rPr>
              <a:t>=-57.3kJ/</a:t>
            </a:r>
            <a:r>
              <a:rPr lang="en-US" altLang="zh-CN" b="1" kern="0" dirty="0" err="1" smtClean="0">
                <a:solidFill>
                  <a:srgbClr val="FF0000"/>
                </a:solidFill>
                <a:latin typeface="楷体_GB2312" pitchFamily="49" charset="-122"/>
                <a:ea typeface="楷体_GB2312" pitchFamily="49" charset="-122"/>
              </a:rPr>
              <a:t>mol</a:t>
            </a:r>
            <a:endParaRPr lang="zh-CN" altLang="en-US" b="1" dirty="0">
              <a:solidFill>
                <a:srgbClr val="FF0000"/>
              </a:solidFill>
            </a:endParaRPr>
          </a:p>
        </p:txBody>
      </p:sp>
    </p:spTree>
    <p:extLst>
      <p:ext uri="{BB962C8B-B14F-4D97-AF65-F5344CB8AC3E}">
        <p14:creationId xmlns:p14="http://schemas.microsoft.com/office/powerpoint/2010/main" val="419981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注意点</a:t>
            </a:r>
            <a:endParaRPr lang="zh-CN" altLang="en-US" dirty="0"/>
          </a:p>
        </p:txBody>
      </p:sp>
      <p:sp>
        <p:nvSpPr>
          <p:cNvPr id="3" name="内容占位符 2"/>
          <p:cNvSpPr>
            <a:spLocks noGrp="1"/>
          </p:cNvSpPr>
          <p:nvPr>
            <p:ph idx="1"/>
          </p:nvPr>
        </p:nvSpPr>
        <p:spPr/>
        <p:txBody>
          <a:bodyPr/>
          <a:lstStyle/>
          <a:p>
            <a:pPr marL="342900" indent="-342900" fontAlgn="base">
              <a:lnSpc>
                <a:spcPct val="90000"/>
              </a:lnSpc>
              <a:spcBef>
                <a:spcPct val="20000"/>
              </a:spcBef>
              <a:spcAft>
                <a:spcPct val="0"/>
              </a:spcAft>
              <a:defRPr/>
            </a:pPr>
            <a:r>
              <a:rPr lang="en-US" altLang="zh-CN" b="1" kern="0" dirty="0" smtClean="0">
                <a:solidFill>
                  <a:prstClr val="black"/>
                </a:solidFill>
                <a:latin typeface="楷体_GB2312" pitchFamily="49" charset="-122"/>
                <a:ea typeface="楷体_GB2312" pitchFamily="49" charset="-122"/>
              </a:rPr>
              <a:t>Ⅰ</a:t>
            </a:r>
            <a:r>
              <a:rPr lang="zh-CN" altLang="en-US" b="1" kern="0" dirty="0" smtClean="0">
                <a:solidFill>
                  <a:prstClr val="black"/>
                </a:solidFill>
                <a:latin typeface="楷体_GB2312" pitchFamily="49" charset="-122"/>
                <a:ea typeface="楷体_GB2312" pitchFamily="49" charset="-122"/>
              </a:rPr>
              <a:t>、为什么强调强酸强碱的稀溶液？。</a:t>
            </a:r>
            <a:endParaRPr lang="zh-CN" altLang="en-US" b="1" kern="0" dirty="0">
              <a:solidFill>
                <a:prstClr val="black"/>
              </a:solidFill>
              <a:latin typeface="楷体_GB2312" pitchFamily="49" charset="-122"/>
              <a:ea typeface="楷体_GB2312" pitchFamily="49" charset="-122"/>
            </a:endParaRPr>
          </a:p>
          <a:p>
            <a:pPr marL="0" indent="0" fontAlgn="base">
              <a:lnSpc>
                <a:spcPct val="90000"/>
              </a:lnSpc>
              <a:spcBef>
                <a:spcPct val="20000"/>
              </a:spcBef>
              <a:spcAft>
                <a:spcPct val="0"/>
              </a:spcAft>
              <a:buNone/>
              <a:defRPr/>
            </a:pPr>
            <a:r>
              <a:rPr lang="zh-CN" altLang="en-US" b="1" kern="0" dirty="0" smtClean="0">
                <a:solidFill>
                  <a:srgbClr val="FF0000"/>
                </a:solidFill>
                <a:latin typeface="楷体_GB2312" pitchFamily="49" charset="-122"/>
                <a:ea typeface="楷体_GB2312" pitchFamily="49" charset="-122"/>
              </a:rPr>
              <a:t>中和热</a:t>
            </a:r>
            <a:r>
              <a:rPr lang="zh-CN" altLang="en-US" b="1" kern="0" dirty="0">
                <a:solidFill>
                  <a:srgbClr val="FF0000"/>
                </a:solidFill>
                <a:latin typeface="楷体_GB2312" pitchFamily="49" charset="-122"/>
                <a:ea typeface="楷体_GB2312" pitchFamily="49" charset="-122"/>
              </a:rPr>
              <a:t>不</a:t>
            </a:r>
            <a:r>
              <a:rPr lang="zh-CN" altLang="en-US" b="1" kern="0" dirty="0" smtClean="0">
                <a:solidFill>
                  <a:srgbClr val="FF0000"/>
                </a:solidFill>
                <a:latin typeface="楷体_GB2312" pitchFamily="49" charset="-122"/>
                <a:ea typeface="楷体_GB2312" pitchFamily="49" charset="-122"/>
              </a:rPr>
              <a:t>包括浓酸（碱）的</a:t>
            </a:r>
            <a:r>
              <a:rPr lang="zh-CN" altLang="en-US" b="1" kern="0" dirty="0">
                <a:solidFill>
                  <a:srgbClr val="FF0000"/>
                </a:solidFill>
                <a:latin typeface="楷体_GB2312" pitchFamily="49" charset="-122"/>
                <a:ea typeface="楷体_GB2312" pitchFamily="49" charset="-122"/>
              </a:rPr>
              <a:t>溶解、电解质的电离、离子的水合等伴随的其他的热效应</a:t>
            </a:r>
          </a:p>
          <a:p>
            <a:pPr marL="342900" indent="-342900" fontAlgn="base">
              <a:lnSpc>
                <a:spcPct val="90000"/>
              </a:lnSpc>
              <a:spcBef>
                <a:spcPct val="20000"/>
              </a:spcBef>
              <a:spcAft>
                <a:spcPct val="0"/>
              </a:spcAft>
              <a:defRPr/>
            </a:pPr>
            <a:r>
              <a:rPr lang="en-US" altLang="zh-CN" b="1" kern="0" dirty="0" smtClean="0">
                <a:solidFill>
                  <a:prstClr val="black"/>
                </a:solidFill>
                <a:latin typeface="楷体_GB2312" pitchFamily="49" charset="-122"/>
                <a:ea typeface="楷体_GB2312" pitchFamily="49" charset="-122"/>
              </a:rPr>
              <a:t>II</a:t>
            </a:r>
            <a:r>
              <a:rPr lang="zh-CN" altLang="en-US" b="1" kern="0" dirty="0" smtClean="0">
                <a:solidFill>
                  <a:prstClr val="black"/>
                </a:solidFill>
                <a:latin typeface="楷体_GB2312" pitchFamily="49" charset="-122"/>
                <a:ea typeface="楷体_GB2312" pitchFamily="49" charset="-122"/>
              </a:rPr>
              <a:t>、为什么强调生成</a:t>
            </a:r>
            <a:r>
              <a:rPr lang="en-US" altLang="zh-CN" b="1" kern="0" dirty="0" smtClean="0">
                <a:solidFill>
                  <a:prstClr val="black"/>
                </a:solidFill>
                <a:latin typeface="楷体_GB2312" pitchFamily="49" charset="-122"/>
                <a:ea typeface="楷体_GB2312" pitchFamily="49" charset="-122"/>
              </a:rPr>
              <a:t>1mol</a:t>
            </a:r>
            <a:r>
              <a:rPr lang="zh-CN" altLang="en-US" b="1" kern="0" dirty="0">
                <a:solidFill>
                  <a:prstClr val="black"/>
                </a:solidFill>
                <a:latin typeface="楷体_GB2312" pitchFamily="49" charset="-122"/>
                <a:ea typeface="楷体_GB2312" pitchFamily="49" charset="-122"/>
              </a:rPr>
              <a:t>液态</a:t>
            </a:r>
            <a:r>
              <a:rPr lang="zh-CN" altLang="en-US" b="1" kern="0" dirty="0" smtClean="0">
                <a:solidFill>
                  <a:prstClr val="black"/>
                </a:solidFill>
                <a:latin typeface="楷体_GB2312" pitchFamily="49" charset="-122"/>
                <a:ea typeface="楷体_GB2312" pitchFamily="49" charset="-122"/>
              </a:rPr>
              <a:t>水？</a:t>
            </a:r>
            <a:endParaRPr lang="en-US" altLang="zh-CN" b="1" kern="0" dirty="0" smtClean="0">
              <a:solidFill>
                <a:prstClr val="black"/>
              </a:solidFill>
              <a:latin typeface="楷体_GB2312" pitchFamily="49" charset="-122"/>
              <a:ea typeface="楷体_GB2312" pitchFamily="49" charset="-122"/>
            </a:endParaRPr>
          </a:p>
          <a:p>
            <a:pPr marL="0" indent="0" fontAlgn="base">
              <a:lnSpc>
                <a:spcPct val="90000"/>
              </a:lnSpc>
              <a:spcBef>
                <a:spcPct val="20000"/>
              </a:spcBef>
              <a:spcAft>
                <a:spcPct val="0"/>
              </a:spcAft>
              <a:buNone/>
              <a:defRPr/>
            </a:pPr>
            <a:r>
              <a:rPr lang="zh-CN" altLang="en-US" b="1" kern="0" dirty="0" smtClean="0">
                <a:solidFill>
                  <a:srgbClr val="FF0000"/>
                </a:solidFill>
                <a:latin typeface="楷体_GB2312" pitchFamily="49" charset="-122"/>
                <a:ea typeface="楷体_GB2312" pitchFamily="49" charset="-122"/>
              </a:rPr>
              <a:t>中和</a:t>
            </a:r>
            <a:r>
              <a:rPr lang="zh-CN" altLang="en-US" b="1" kern="0" dirty="0">
                <a:solidFill>
                  <a:srgbClr val="FF0000"/>
                </a:solidFill>
                <a:latin typeface="楷体_GB2312" pitchFamily="49" charset="-122"/>
                <a:ea typeface="楷体_GB2312" pitchFamily="49" charset="-122"/>
              </a:rPr>
              <a:t>反应的实质是</a:t>
            </a:r>
            <a:r>
              <a:rPr lang="en-US" altLang="zh-CN" b="1" kern="0" dirty="0">
                <a:solidFill>
                  <a:srgbClr val="FF0000"/>
                </a:solidFill>
                <a:latin typeface="楷体_GB2312" pitchFamily="49" charset="-122"/>
                <a:ea typeface="楷体_GB2312" pitchFamily="49" charset="-122"/>
              </a:rPr>
              <a:t>H</a:t>
            </a:r>
            <a:r>
              <a:rPr lang="en-US" altLang="zh-CN" b="1" kern="0" baseline="30000" dirty="0">
                <a:solidFill>
                  <a:srgbClr val="FF0000"/>
                </a:solidFill>
                <a:latin typeface="楷体_GB2312" pitchFamily="49" charset="-122"/>
                <a:ea typeface="楷体_GB2312" pitchFamily="49" charset="-122"/>
              </a:rPr>
              <a:t>+</a:t>
            </a:r>
            <a:r>
              <a:rPr lang="zh-CN" altLang="en-US" b="1" kern="0" dirty="0">
                <a:solidFill>
                  <a:srgbClr val="FF0000"/>
                </a:solidFill>
                <a:latin typeface="楷体_GB2312" pitchFamily="49" charset="-122"/>
                <a:ea typeface="楷体_GB2312" pitchFamily="49" charset="-122"/>
              </a:rPr>
              <a:t>和</a:t>
            </a:r>
            <a:r>
              <a:rPr lang="en-US" altLang="zh-CN" b="1" kern="0" dirty="0">
                <a:solidFill>
                  <a:srgbClr val="FF0000"/>
                </a:solidFill>
                <a:latin typeface="楷体_GB2312" pitchFamily="49" charset="-122"/>
                <a:ea typeface="楷体_GB2312" pitchFamily="49" charset="-122"/>
              </a:rPr>
              <a:t>OH</a:t>
            </a:r>
            <a:r>
              <a:rPr lang="en-US" altLang="zh-CN" b="1" kern="0" baseline="30000" dirty="0">
                <a:solidFill>
                  <a:srgbClr val="FF0000"/>
                </a:solidFill>
                <a:latin typeface="楷体_GB2312" pitchFamily="49" charset="-122"/>
                <a:ea typeface="楷体_GB2312" pitchFamily="49" charset="-122"/>
              </a:rPr>
              <a:t>-</a:t>
            </a:r>
            <a:r>
              <a:rPr lang="zh-CN" altLang="en-US" b="1" kern="0" dirty="0">
                <a:solidFill>
                  <a:srgbClr val="FF0000"/>
                </a:solidFill>
                <a:latin typeface="楷体_GB2312" pitchFamily="49" charset="-122"/>
                <a:ea typeface="楷体_GB2312" pitchFamily="49" charset="-122"/>
              </a:rPr>
              <a:t>化合生成</a:t>
            </a:r>
            <a:r>
              <a:rPr lang="en-US" altLang="zh-CN" b="1" kern="0" dirty="0">
                <a:solidFill>
                  <a:srgbClr val="FF0000"/>
                </a:solidFill>
                <a:latin typeface="楷体_GB2312" pitchFamily="49" charset="-122"/>
                <a:ea typeface="楷体_GB2312" pitchFamily="49" charset="-122"/>
              </a:rPr>
              <a:t>H</a:t>
            </a:r>
            <a:r>
              <a:rPr lang="en-US" altLang="zh-CN" b="1" kern="0" baseline="-25000" dirty="0">
                <a:solidFill>
                  <a:srgbClr val="FF0000"/>
                </a:solidFill>
                <a:latin typeface="楷体_GB2312" pitchFamily="49" charset="-122"/>
                <a:ea typeface="楷体_GB2312" pitchFamily="49" charset="-122"/>
              </a:rPr>
              <a:t>2</a:t>
            </a:r>
            <a:r>
              <a:rPr lang="en-US" altLang="zh-CN" b="1" kern="0" dirty="0">
                <a:solidFill>
                  <a:srgbClr val="FF0000"/>
                </a:solidFill>
                <a:latin typeface="楷体_GB2312" pitchFamily="49" charset="-122"/>
                <a:ea typeface="楷体_GB2312" pitchFamily="49" charset="-122"/>
              </a:rPr>
              <a:t>0</a:t>
            </a:r>
            <a:r>
              <a:rPr lang="zh-CN" altLang="en-US" b="1" kern="0" dirty="0">
                <a:solidFill>
                  <a:srgbClr val="FF0000"/>
                </a:solidFill>
                <a:latin typeface="楷体_GB2312" pitchFamily="49" charset="-122"/>
                <a:ea typeface="楷体_GB2312" pitchFamily="49" charset="-122"/>
              </a:rPr>
              <a:t>，若反应过程中有其他物质生成，这部分反应热也不在中和热之内</a:t>
            </a:r>
          </a:p>
          <a:p>
            <a:pPr marL="109855" indent="0">
              <a:buNone/>
            </a:pPr>
            <a:endParaRPr lang="zh-CN" altLang="en-US" dirty="0"/>
          </a:p>
        </p:txBody>
      </p:sp>
    </p:spTree>
    <p:extLst>
      <p:ext uri="{BB962C8B-B14F-4D97-AF65-F5344CB8AC3E}">
        <p14:creationId xmlns:p14="http://schemas.microsoft.com/office/powerpoint/2010/main" val="385928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0985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4704"/>
            <a:ext cx="8229600" cy="1066800"/>
          </a:xfrm>
        </p:spPr>
        <p:txBody>
          <a:bodyPr/>
          <a:lstStyle/>
          <a:p>
            <a:r>
              <a:rPr lang="zh-CN" altLang="en-US" dirty="0" smtClean="0"/>
              <a:t>中和热的测定</a:t>
            </a:r>
            <a:endParaRPr lang="zh-CN" altLang="en-US" dirty="0"/>
          </a:p>
        </p:txBody>
      </p:sp>
      <p:sp>
        <p:nvSpPr>
          <p:cNvPr id="3" name="内容占位符 2"/>
          <p:cNvSpPr>
            <a:spLocks noGrp="1"/>
          </p:cNvSpPr>
          <p:nvPr>
            <p:ph idx="1"/>
          </p:nvPr>
        </p:nvSpPr>
        <p:spPr>
          <a:xfrm>
            <a:off x="323528" y="1831504"/>
            <a:ext cx="8229600" cy="4325112"/>
          </a:xfrm>
        </p:spPr>
        <p:txBody>
          <a:bodyPr/>
          <a:lstStyle/>
          <a:p>
            <a:pPr>
              <a:lnSpc>
                <a:spcPct val="150000"/>
              </a:lnSpc>
            </a:pPr>
            <a:r>
              <a:rPr lang="zh-CN" altLang="en-US" b="1" dirty="0" smtClean="0"/>
              <a:t>实验方法：</a:t>
            </a:r>
            <a:r>
              <a:rPr lang="zh-CN" altLang="en-US" dirty="0" smtClean="0"/>
              <a:t>利用绝热的容器，在反应器内将酸碱的稀溶液混合，发生中和反应，反应所放出的能量会传入水中，测量水的温度变化，根据水的质量，以及比热容，求出反应放出的能量</a:t>
            </a:r>
            <a:r>
              <a:rPr lang="en-US" altLang="zh-CN" dirty="0" smtClean="0"/>
              <a:t>Q</a:t>
            </a:r>
            <a:r>
              <a:rPr lang="zh-CN" altLang="en-US" dirty="0" smtClean="0"/>
              <a:t>，在除以生成水的物质的量，求得中和热。</a:t>
            </a:r>
            <a:endParaRPr lang="en-US" altLang="zh-CN" dirty="0" smtClean="0"/>
          </a:p>
        </p:txBody>
      </p:sp>
    </p:spTree>
    <p:extLst>
      <p:ext uri="{BB962C8B-B14F-4D97-AF65-F5344CB8AC3E}">
        <p14:creationId xmlns:p14="http://schemas.microsoft.com/office/powerpoint/2010/main" val="176464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229600" cy="5184576"/>
          </a:xfrm>
        </p:spPr>
        <p:txBody>
          <a:bodyPr>
            <a:normAutofit fontScale="92500" lnSpcReduction="20000"/>
          </a:bodyPr>
          <a:lstStyle/>
          <a:p>
            <a:r>
              <a:rPr lang="zh-CN" altLang="en-US" b="1" dirty="0" smtClean="0"/>
              <a:t>实验仪器与用品：</a:t>
            </a:r>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pPr marL="109855" indent="0">
              <a:buNone/>
            </a:pPr>
            <a:endParaRPr lang="en-US" altLang="zh-CN" b="1" dirty="0" smtClean="0">
              <a:solidFill>
                <a:prstClr val="black"/>
              </a:solidFill>
              <a:latin typeface="隶书" pitchFamily="49" charset="-122"/>
              <a:ea typeface="隶书" pitchFamily="49" charset="-122"/>
            </a:endParaRPr>
          </a:p>
          <a:p>
            <a:pPr marL="109855" indent="0">
              <a:buNone/>
            </a:pPr>
            <a:endParaRPr lang="en-US" altLang="zh-CN" b="1" dirty="0" smtClean="0">
              <a:solidFill>
                <a:prstClr val="black"/>
              </a:solidFill>
              <a:latin typeface="隶书" pitchFamily="49" charset="-122"/>
              <a:ea typeface="隶书" pitchFamily="49" charset="-122"/>
            </a:endParaRPr>
          </a:p>
          <a:p>
            <a:pPr marL="109855" indent="0">
              <a:buNone/>
            </a:pPr>
            <a:r>
              <a:rPr lang="zh-CN" altLang="en-US" b="1" dirty="0">
                <a:solidFill>
                  <a:prstClr val="black"/>
                </a:solidFill>
                <a:latin typeface="隶书" pitchFamily="49" charset="-122"/>
                <a:ea typeface="隶书" pitchFamily="49" charset="-122"/>
              </a:rPr>
              <a:t>量筒（</a:t>
            </a:r>
            <a:r>
              <a:rPr lang="en-US" altLang="zh-CN" b="1" dirty="0">
                <a:solidFill>
                  <a:prstClr val="black"/>
                </a:solidFill>
                <a:latin typeface="隶书" pitchFamily="49" charset="-122"/>
                <a:ea typeface="隶书" pitchFamily="49" charset="-122"/>
              </a:rPr>
              <a:t>50 mL</a:t>
            </a:r>
            <a:r>
              <a:rPr lang="zh-CN" altLang="en-US" b="1" dirty="0">
                <a:solidFill>
                  <a:prstClr val="black"/>
                </a:solidFill>
                <a:latin typeface="隶书" pitchFamily="49" charset="-122"/>
                <a:ea typeface="隶书" pitchFamily="49" charset="-122"/>
              </a:rPr>
              <a:t>）两</a:t>
            </a:r>
            <a:r>
              <a:rPr lang="zh-CN" altLang="en-US" b="1" dirty="0" smtClean="0">
                <a:solidFill>
                  <a:prstClr val="black"/>
                </a:solidFill>
                <a:latin typeface="隶书" pitchFamily="49" charset="-122"/>
                <a:ea typeface="隶书" pitchFamily="49" charset="-122"/>
              </a:rPr>
              <a:t>个：</a:t>
            </a:r>
            <a:endParaRPr lang="en-US" altLang="zh-CN" b="1" dirty="0">
              <a:solidFill>
                <a:prstClr val="black"/>
              </a:solidFill>
              <a:latin typeface="隶书" pitchFamily="49" charset="-122"/>
              <a:ea typeface="隶书" pitchFamily="49" charset="-122"/>
            </a:endParaRPr>
          </a:p>
          <a:p>
            <a:pPr marL="109855" indent="0">
              <a:buNone/>
            </a:pPr>
            <a:r>
              <a:rPr lang="en-US" altLang="zh-CN" b="1" dirty="0" smtClean="0">
                <a:solidFill>
                  <a:prstClr val="black"/>
                </a:solidFill>
                <a:latin typeface="隶书" pitchFamily="49" charset="-122"/>
                <a:ea typeface="隶书" pitchFamily="49" charset="-122"/>
              </a:rPr>
              <a:t>50ml0.50 </a:t>
            </a:r>
            <a:r>
              <a:rPr lang="en-US" altLang="zh-CN" b="1" dirty="0" err="1">
                <a:solidFill>
                  <a:prstClr val="black"/>
                </a:solidFill>
                <a:latin typeface="隶书" pitchFamily="49" charset="-122"/>
                <a:ea typeface="隶书" pitchFamily="49" charset="-122"/>
              </a:rPr>
              <a:t>mol</a:t>
            </a:r>
            <a:r>
              <a:rPr lang="en-US" altLang="zh-CN" b="1" dirty="0">
                <a:solidFill>
                  <a:prstClr val="black"/>
                </a:solidFill>
                <a:latin typeface="隶书" pitchFamily="49" charset="-122"/>
                <a:ea typeface="隶书" pitchFamily="49" charset="-122"/>
              </a:rPr>
              <a:t>/L </a:t>
            </a:r>
            <a:r>
              <a:rPr lang="zh-CN" altLang="en-US" b="1" dirty="0">
                <a:solidFill>
                  <a:prstClr val="black"/>
                </a:solidFill>
                <a:latin typeface="隶书" pitchFamily="49" charset="-122"/>
                <a:ea typeface="隶书" pitchFamily="49" charset="-122"/>
              </a:rPr>
              <a:t>盐酸</a:t>
            </a:r>
            <a:r>
              <a:rPr lang="zh-CN" altLang="en-US" b="1" dirty="0" smtClean="0">
                <a:solidFill>
                  <a:prstClr val="black"/>
                </a:solidFill>
                <a:latin typeface="隶书" pitchFamily="49" charset="-122"/>
                <a:ea typeface="隶书" pitchFamily="49" charset="-122"/>
              </a:rPr>
              <a:t>、</a:t>
            </a:r>
            <a:endParaRPr lang="en-US" altLang="zh-CN" b="1" dirty="0" smtClean="0">
              <a:solidFill>
                <a:prstClr val="black"/>
              </a:solidFill>
              <a:latin typeface="隶书" pitchFamily="49" charset="-122"/>
              <a:ea typeface="隶书" pitchFamily="49" charset="-122"/>
            </a:endParaRPr>
          </a:p>
          <a:p>
            <a:pPr marL="109855" indent="0">
              <a:buNone/>
            </a:pPr>
            <a:r>
              <a:rPr lang="en-US" altLang="zh-CN" b="1" dirty="0" smtClean="0">
                <a:solidFill>
                  <a:prstClr val="black"/>
                </a:solidFill>
                <a:latin typeface="隶书" pitchFamily="49" charset="-122"/>
                <a:ea typeface="隶书" pitchFamily="49" charset="-122"/>
              </a:rPr>
              <a:t>50ml</a:t>
            </a:r>
            <a:r>
              <a:rPr lang="en-US" altLang="zh-CN" b="1" dirty="0" smtClean="0">
                <a:solidFill>
                  <a:srgbClr val="3333CC"/>
                </a:solidFill>
                <a:latin typeface="隶书" pitchFamily="49" charset="-122"/>
                <a:ea typeface="隶书" pitchFamily="49" charset="-122"/>
              </a:rPr>
              <a:t>0.55 </a:t>
            </a:r>
            <a:r>
              <a:rPr lang="en-US" altLang="zh-CN" b="1" dirty="0" err="1">
                <a:solidFill>
                  <a:srgbClr val="3333CC"/>
                </a:solidFill>
                <a:latin typeface="隶书" pitchFamily="49" charset="-122"/>
                <a:ea typeface="隶书" pitchFamily="49" charset="-122"/>
              </a:rPr>
              <a:t>mol</a:t>
            </a:r>
            <a:r>
              <a:rPr lang="en-US" altLang="zh-CN" b="1" dirty="0">
                <a:solidFill>
                  <a:srgbClr val="3333CC"/>
                </a:solidFill>
                <a:latin typeface="隶书" pitchFamily="49" charset="-122"/>
                <a:ea typeface="隶书" pitchFamily="49" charset="-122"/>
              </a:rPr>
              <a:t>/L</a:t>
            </a:r>
            <a:r>
              <a:rPr lang="en-US" altLang="zh-CN" b="1" dirty="0">
                <a:solidFill>
                  <a:prstClr val="black"/>
                </a:solidFill>
                <a:latin typeface="隶书" pitchFamily="49" charset="-122"/>
                <a:ea typeface="隶书" pitchFamily="49" charset="-122"/>
              </a:rPr>
              <a:t> </a:t>
            </a:r>
            <a:r>
              <a:rPr lang="en-US" altLang="zh-CN" b="1" dirty="0" err="1">
                <a:solidFill>
                  <a:prstClr val="black"/>
                </a:solidFill>
                <a:latin typeface="隶书" pitchFamily="49" charset="-122"/>
                <a:ea typeface="隶书" pitchFamily="49" charset="-122"/>
              </a:rPr>
              <a:t>NaOH</a:t>
            </a:r>
            <a:r>
              <a:rPr lang="zh-CN" altLang="en-US" b="1" dirty="0">
                <a:solidFill>
                  <a:prstClr val="black"/>
                </a:solidFill>
                <a:latin typeface="隶书" pitchFamily="49" charset="-122"/>
                <a:ea typeface="隶书" pitchFamily="49" charset="-122"/>
              </a:rPr>
              <a:t>溶液</a:t>
            </a:r>
          </a:p>
          <a:p>
            <a:endParaRPr lang="zh-CN" altLang="en-US" b="1" dirty="0"/>
          </a:p>
        </p:txBody>
      </p:sp>
      <p:pic>
        <p:nvPicPr>
          <p:cNvPr id="4" name="Picture 3" descr="E:\LS\慧谷\高二化学慧谷选修④_Z\5J4.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3923928" y="1361449"/>
            <a:ext cx="2736304" cy="3219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线形标注 1(带强调线) 4"/>
          <p:cNvSpPr/>
          <p:nvPr/>
        </p:nvSpPr>
        <p:spPr>
          <a:xfrm>
            <a:off x="7292988" y="3861048"/>
            <a:ext cx="1584176" cy="576064"/>
          </a:xfrm>
          <a:prstGeom prst="accentCallout1">
            <a:avLst>
              <a:gd name="adj1" fmla="val 18750"/>
              <a:gd name="adj2" fmla="val -8333"/>
              <a:gd name="adj3" fmla="val 56283"/>
              <a:gd name="adj4" fmla="val -10507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500mL</a:t>
            </a:r>
            <a:r>
              <a:rPr lang="zh-CN" altLang="en-US" dirty="0" smtClean="0"/>
              <a:t>烧杯</a:t>
            </a:r>
            <a:endParaRPr lang="zh-CN" altLang="en-US" dirty="0"/>
          </a:p>
        </p:txBody>
      </p:sp>
      <p:sp>
        <p:nvSpPr>
          <p:cNvPr id="6" name="线形标注 1(带强调线) 5"/>
          <p:cNvSpPr/>
          <p:nvPr/>
        </p:nvSpPr>
        <p:spPr>
          <a:xfrm>
            <a:off x="1547664" y="3225924"/>
            <a:ext cx="1584176" cy="576064"/>
          </a:xfrm>
          <a:prstGeom prst="accentCallout1">
            <a:avLst>
              <a:gd name="adj1" fmla="val 17097"/>
              <a:gd name="adj2" fmla="val 105906"/>
              <a:gd name="adj3" fmla="val 81085"/>
              <a:gd name="adj4" fmla="val 2015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100mL</a:t>
            </a:r>
            <a:r>
              <a:rPr lang="zh-CN" altLang="en-US" dirty="0" smtClean="0"/>
              <a:t>烧杯</a:t>
            </a:r>
            <a:endParaRPr lang="zh-CN" altLang="en-US" dirty="0"/>
          </a:p>
        </p:txBody>
      </p:sp>
    </p:spTree>
    <p:extLst>
      <p:ext uri="{BB962C8B-B14F-4D97-AF65-F5344CB8AC3E}">
        <p14:creationId xmlns:p14="http://schemas.microsoft.com/office/powerpoint/2010/main" val="280344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8229600" cy="1066800"/>
          </a:xfrm>
        </p:spPr>
        <p:txBody>
          <a:bodyPr/>
          <a:lstStyle/>
          <a:p>
            <a:r>
              <a:rPr lang="zh-CN" altLang="en-US" dirty="0" smtClean="0"/>
              <a:t>实验原理</a:t>
            </a:r>
            <a:endParaRPr lang="zh-CN" altLang="en-US" dirty="0"/>
          </a:p>
        </p:txBody>
      </p:sp>
      <p:sp>
        <p:nvSpPr>
          <p:cNvPr id="4" name="Text Box 2"/>
          <p:cNvSpPr txBox="1">
            <a:spLocks noChangeArrowheads="1"/>
          </p:cNvSpPr>
          <p:nvPr/>
        </p:nvSpPr>
        <p:spPr bwMode="auto">
          <a:xfrm>
            <a:off x="539552" y="1471464"/>
            <a:ext cx="7777162" cy="4893647"/>
          </a:xfrm>
          <a:prstGeom prst="rect">
            <a:avLst/>
          </a:prstGeom>
          <a:solidFill>
            <a:schemeClr val="bg1"/>
          </a:solidFill>
          <a:ln w="9525">
            <a:noFill/>
            <a:miter lim="800000"/>
            <a:headEnd/>
            <a:tailEnd/>
          </a:ln>
        </p:spPr>
        <p:txBody>
          <a:bodyPr>
            <a:spAutoFit/>
          </a:bodyPr>
          <a:lstStyle/>
          <a:p>
            <a:pPr fontAlgn="base">
              <a:spcBef>
                <a:spcPct val="0"/>
              </a:spcBef>
              <a:spcAft>
                <a:spcPct val="0"/>
              </a:spcAft>
            </a:pPr>
            <a:r>
              <a:rPr lang="zh-CN" altLang="en-US" sz="2400" b="1" dirty="0">
                <a:solidFill>
                  <a:prstClr val="black"/>
                </a:solidFill>
                <a:latin typeface="Arial" pitchFamily="34" charset="0"/>
              </a:rPr>
              <a:t>实验原理：</a:t>
            </a:r>
            <a:endParaRPr lang="zh-CN" altLang="en-US" sz="2400" b="1" i="1" dirty="0">
              <a:solidFill>
                <a:prstClr val="black"/>
              </a:solidFill>
              <a:latin typeface="Arial" pitchFamily="34" charset="0"/>
            </a:endParaRPr>
          </a:p>
          <a:p>
            <a:pPr fontAlgn="base">
              <a:spcBef>
                <a:spcPct val="0"/>
              </a:spcBef>
              <a:spcAft>
                <a:spcPct val="0"/>
              </a:spcAft>
            </a:pPr>
            <a:r>
              <a:rPr lang="zh-CN" altLang="en-US" sz="2400" b="1" dirty="0" smtClean="0">
                <a:solidFill>
                  <a:prstClr val="black"/>
                </a:solidFill>
                <a:latin typeface="Arial" pitchFamily="34" charset="0"/>
              </a:rPr>
              <a:t>数据处理方法</a:t>
            </a:r>
            <a:endParaRPr lang="en-US" altLang="zh-CN" sz="2400" b="1" dirty="0" smtClean="0">
              <a:solidFill>
                <a:prstClr val="black"/>
              </a:solidFill>
              <a:latin typeface="Arial" pitchFamily="34" charset="0"/>
            </a:endParaRPr>
          </a:p>
          <a:p>
            <a:pPr fontAlgn="base">
              <a:spcBef>
                <a:spcPct val="0"/>
              </a:spcBef>
              <a:spcAft>
                <a:spcPct val="0"/>
              </a:spcAft>
            </a:pPr>
            <a:r>
              <a:rPr lang="en-US" altLang="zh-CN" sz="2400" b="1" i="1" dirty="0" smtClean="0">
                <a:solidFill>
                  <a:prstClr val="black"/>
                </a:solidFill>
                <a:latin typeface="Arial" pitchFamily="34" charset="0"/>
              </a:rPr>
              <a:t>Q</a:t>
            </a:r>
            <a:r>
              <a:rPr lang="en-US" altLang="zh-CN" sz="2400" b="1" dirty="0" smtClean="0">
                <a:solidFill>
                  <a:prstClr val="black"/>
                </a:solidFill>
                <a:latin typeface="Arial" pitchFamily="34" charset="0"/>
              </a:rPr>
              <a:t>=</a:t>
            </a:r>
            <a:r>
              <a:rPr lang="en-US" altLang="zh-CN" sz="2400" b="1" i="1" dirty="0" err="1" smtClean="0">
                <a:solidFill>
                  <a:prstClr val="black"/>
                </a:solidFill>
                <a:latin typeface="Arial" pitchFamily="34" charset="0"/>
              </a:rPr>
              <a:t>cm</a:t>
            </a:r>
            <a:r>
              <a:rPr lang="en-US" altLang="zh-CN" sz="2400" b="1" dirty="0" err="1" smtClean="0">
                <a:solidFill>
                  <a:prstClr val="black"/>
                </a:solidFill>
                <a:latin typeface="Arial" pitchFamily="34" charset="0"/>
              </a:rPr>
              <a:t>Δ</a:t>
            </a:r>
            <a:r>
              <a:rPr lang="en-US" altLang="zh-CN" sz="2400" b="1" i="1" dirty="0" err="1" smtClean="0">
                <a:solidFill>
                  <a:prstClr val="black"/>
                </a:solidFill>
                <a:latin typeface="Arial" pitchFamily="34" charset="0"/>
              </a:rPr>
              <a:t>t</a:t>
            </a:r>
            <a:r>
              <a:rPr lang="en-US" altLang="zh-CN" sz="2400" b="1" dirty="0">
                <a:solidFill>
                  <a:prstClr val="black"/>
                </a:solidFill>
                <a:latin typeface="Arial" pitchFamily="34" charset="0"/>
              </a:rPr>
              <a:t>	</a:t>
            </a:r>
            <a:r>
              <a:rPr lang="zh-CN" altLang="en-US" sz="2400" b="1" dirty="0">
                <a:solidFill>
                  <a:prstClr val="black"/>
                </a:solidFill>
                <a:latin typeface="Arial" pitchFamily="34" charset="0"/>
              </a:rPr>
              <a:t>　①</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Q</a:t>
            </a:r>
            <a:r>
              <a:rPr lang="zh-CN" altLang="en-US" sz="2400" b="1" i="1" dirty="0">
                <a:solidFill>
                  <a:prstClr val="black"/>
                </a:solidFill>
                <a:latin typeface="Arial" pitchFamily="34" charset="0"/>
              </a:rPr>
              <a:t>：</a:t>
            </a:r>
            <a:r>
              <a:rPr lang="zh-CN" altLang="en-US" sz="2400" b="1" dirty="0">
                <a:solidFill>
                  <a:prstClr val="black"/>
                </a:solidFill>
                <a:latin typeface="Arial" pitchFamily="34" charset="0"/>
              </a:rPr>
              <a:t>中和反应放出的热量</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C</a:t>
            </a:r>
            <a:r>
              <a:rPr lang="zh-CN" altLang="en-US" sz="2400" b="1" i="1" dirty="0">
                <a:solidFill>
                  <a:prstClr val="black"/>
                </a:solidFill>
                <a:latin typeface="Arial" pitchFamily="34" charset="0"/>
              </a:rPr>
              <a:t>：</a:t>
            </a:r>
            <a:r>
              <a:rPr lang="zh-CN" altLang="en-US" sz="2400" b="1" dirty="0">
                <a:solidFill>
                  <a:prstClr val="black"/>
                </a:solidFill>
                <a:latin typeface="Arial" pitchFamily="34" charset="0"/>
              </a:rPr>
              <a:t>反应混合液的比热容</a:t>
            </a:r>
          </a:p>
          <a:p>
            <a:pPr fontAlgn="base">
              <a:spcBef>
                <a:spcPct val="0"/>
              </a:spcBef>
              <a:spcAft>
                <a:spcPct val="0"/>
              </a:spcAft>
            </a:pPr>
            <a:r>
              <a:rPr lang="en-US" altLang="zh-CN" sz="2400" b="1" i="1" dirty="0">
                <a:solidFill>
                  <a:prstClr val="black"/>
                </a:solidFill>
                <a:latin typeface="Arial" pitchFamily="34" charset="0"/>
              </a:rPr>
              <a:t>m</a:t>
            </a:r>
            <a:r>
              <a:rPr lang="zh-CN" altLang="en-US" sz="2400" b="1" i="1" dirty="0">
                <a:solidFill>
                  <a:prstClr val="black"/>
                </a:solidFill>
                <a:latin typeface="Arial" pitchFamily="34" charset="0"/>
              </a:rPr>
              <a:t>：</a:t>
            </a:r>
            <a:r>
              <a:rPr lang="zh-CN" altLang="en-US" sz="2400" b="1" dirty="0">
                <a:solidFill>
                  <a:prstClr val="black"/>
                </a:solidFill>
                <a:latin typeface="Arial" pitchFamily="34" charset="0"/>
              </a:rPr>
              <a:t>反应混合液的质量</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dirty="0" err="1">
                <a:solidFill>
                  <a:prstClr val="black"/>
                </a:solidFill>
                <a:latin typeface="Arial" pitchFamily="34" charset="0"/>
              </a:rPr>
              <a:t>Δ</a:t>
            </a:r>
            <a:r>
              <a:rPr lang="en-US" altLang="zh-CN" sz="2400" b="1" i="1" dirty="0" err="1">
                <a:solidFill>
                  <a:prstClr val="black"/>
                </a:solidFill>
                <a:latin typeface="Arial" pitchFamily="34" charset="0"/>
              </a:rPr>
              <a:t>t</a:t>
            </a:r>
            <a:r>
              <a:rPr lang="zh-CN" altLang="en-US" sz="2400" b="1" dirty="0">
                <a:solidFill>
                  <a:prstClr val="black"/>
                </a:solidFill>
                <a:latin typeface="Arial" pitchFamily="34" charset="0"/>
              </a:rPr>
              <a:t>：反应前后溶液温度的差值。</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Q</a:t>
            </a:r>
            <a:r>
              <a:rPr lang="en-US" altLang="zh-CN" sz="2400" b="1" dirty="0">
                <a:solidFill>
                  <a:prstClr val="black"/>
                </a:solidFill>
                <a:latin typeface="Arial" pitchFamily="34" charset="0"/>
              </a:rPr>
              <a:t>=</a:t>
            </a:r>
            <a:r>
              <a:rPr lang="zh-CN" altLang="en-US" sz="2400" b="1" dirty="0">
                <a:solidFill>
                  <a:prstClr val="black"/>
                </a:solidFill>
                <a:latin typeface="Arial" pitchFamily="34" charset="0"/>
              </a:rPr>
              <a:t>（</a:t>
            </a:r>
            <a:r>
              <a:rPr lang="en-US" altLang="zh-CN" sz="2400" b="1" i="1" dirty="0">
                <a:solidFill>
                  <a:prstClr val="black"/>
                </a:solidFill>
                <a:latin typeface="Arial" pitchFamily="34" charset="0"/>
              </a:rPr>
              <a:t>V</a:t>
            </a:r>
            <a:r>
              <a:rPr lang="zh-CN" altLang="en-US" sz="2400" b="1" dirty="0">
                <a:solidFill>
                  <a:prstClr val="black"/>
                </a:solidFill>
                <a:latin typeface="Arial" pitchFamily="34" charset="0"/>
              </a:rPr>
              <a:t>酸</a:t>
            </a:r>
            <a:r>
              <a:rPr lang="en-US" altLang="zh-CN" sz="2400" b="1" i="1" dirty="0">
                <a:solidFill>
                  <a:prstClr val="black"/>
                </a:solidFill>
                <a:latin typeface="Arial" pitchFamily="34" charset="0"/>
              </a:rPr>
              <a:t>ρ</a:t>
            </a:r>
            <a:r>
              <a:rPr lang="zh-CN" altLang="en-US" sz="2400" b="1" dirty="0">
                <a:solidFill>
                  <a:prstClr val="black"/>
                </a:solidFill>
                <a:latin typeface="Arial" pitchFamily="34" charset="0"/>
              </a:rPr>
              <a:t>酸＋</a:t>
            </a:r>
            <a:r>
              <a:rPr lang="en-US" altLang="zh-CN" sz="2400" b="1" i="1" dirty="0">
                <a:solidFill>
                  <a:prstClr val="black"/>
                </a:solidFill>
                <a:latin typeface="Arial" pitchFamily="34" charset="0"/>
              </a:rPr>
              <a:t>V</a:t>
            </a:r>
            <a:r>
              <a:rPr lang="zh-CN" altLang="en-US" sz="2400" b="1" dirty="0">
                <a:solidFill>
                  <a:prstClr val="black"/>
                </a:solidFill>
                <a:latin typeface="Arial" pitchFamily="34" charset="0"/>
              </a:rPr>
              <a:t>碱</a:t>
            </a:r>
            <a:r>
              <a:rPr lang="en-US" altLang="zh-CN" sz="2400" b="1" i="1" dirty="0">
                <a:solidFill>
                  <a:prstClr val="black"/>
                </a:solidFill>
                <a:latin typeface="Arial" pitchFamily="34" charset="0"/>
              </a:rPr>
              <a:t>ρ</a:t>
            </a:r>
            <a:r>
              <a:rPr lang="zh-CN" altLang="en-US" sz="2400" b="1" dirty="0">
                <a:solidFill>
                  <a:prstClr val="black"/>
                </a:solidFill>
                <a:latin typeface="Arial" pitchFamily="34" charset="0"/>
              </a:rPr>
              <a:t>碱）</a:t>
            </a:r>
            <a:r>
              <a:rPr lang="en-US" altLang="zh-CN" sz="2400" b="1" dirty="0">
                <a:solidFill>
                  <a:prstClr val="black"/>
                </a:solidFill>
                <a:latin typeface="Arial" pitchFamily="34" charset="0"/>
              </a:rPr>
              <a:t>·</a:t>
            </a:r>
            <a:r>
              <a:rPr lang="en-US" altLang="zh-CN" sz="2400" b="1" i="1" dirty="0">
                <a:solidFill>
                  <a:prstClr val="black"/>
                </a:solidFill>
                <a:latin typeface="Arial" pitchFamily="34" charset="0"/>
              </a:rPr>
              <a:t>c</a:t>
            </a:r>
            <a:r>
              <a:rPr lang="en-US" altLang="zh-CN" sz="2400" b="1" dirty="0">
                <a:solidFill>
                  <a:prstClr val="black"/>
                </a:solidFill>
                <a:latin typeface="Arial" pitchFamily="34" charset="0"/>
              </a:rPr>
              <a:t>·</a:t>
            </a:r>
            <a:r>
              <a:rPr lang="zh-CN" altLang="en-US" sz="2400" b="1" dirty="0">
                <a:solidFill>
                  <a:prstClr val="black"/>
                </a:solidFill>
                <a:latin typeface="Arial" pitchFamily="34" charset="0"/>
              </a:rPr>
              <a:t>（</a:t>
            </a:r>
            <a:r>
              <a:rPr lang="en-US" altLang="zh-CN" sz="2400" b="1" i="1" dirty="0">
                <a:solidFill>
                  <a:prstClr val="black"/>
                </a:solidFill>
                <a:latin typeface="Arial" pitchFamily="34" charset="0"/>
              </a:rPr>
              <a:t>t</a:t>
            </a:r>
            <a:r>
              <a:rPr lang="en-US" altLang="zh-CN" sz="2400" b="1" baseline="-25000" dirty="0">
                <a:solidFill>
                  <a:prstClr val="black"/>
                </a:solidFill>
                <a:latin typeface="Arial" pitchFamily="34" charset="0"/>
              </a:rPr>
              <a:t>2</a:t>
            </a:r>
            <a:r>
              <a:rPr lang="zh-CN" altLang="en-US" sz="2400" b="1" dirty="0">
                <a:solidFill>
                  <a:prstClr val="black"/>
                </a:solidFill>
                <a:latin typeface="Arial" pitchFamily="34" charset="0"/>
              </a:rPr>
              <a:t>－</a:t>
            </a:r>
            <a:r>
              <a:rPr lang="en-US" altLang="zh-CN" sz="2400" b="1" i="1" dirty="0">
                <a:solidFill>
                  <a:prstClr val="black"/>
                </a:solidFill>
                <a:latin typeface="Arial" pitchFamily="34" charset="0"/>
              </a:rPr>
              <a:t>t</a:t>
            </a:r>
            <a:r>
              <a:rPr lang="en-US" altLang="zh-CN" sz="2400" b="1" baseline="-25000" dirty="0">
                <a:solidFill>
                  <a:prstClr val="black"/>
                </a:solidFill>
                <a:latin typeface="Arial" pitchFamily="34" charset="0"/>
              </a:rPr>
              <a:t>1</a:t>
            </a:r>
            <a:r>
              <a:rPr lang="zh-CN" altLang="en-US" sz="2400" b="1" dirty="0">
                <a:solidFill>
                  <a:prstClr val="black"/>
                </a:solidFill>
                <a:latin typeface="Arial" pitchFamily="34" charset="0"/>
              </a:rPr>
              <a:t>）②</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V</a:t>
            </a:r>
            <a:r>
              <a:rPr lang="zh-CN" altLang="en-US" sz="2400" b="1" dirty="0">
                <a:solidFill>
                  <a:prstClr val="black"/>
                </a:solidFill>
                <a:latin typeface="Arial" pitchFamily="34" charset="0"/>
              </a:rPr>
              <a:t>酸</a:t>
            </a:r>
            <a:r>
              <a:rPr lang="en-US" altLang="zh-CN" sz="2400" b="1" dirty="0">
                <a:solidFill>
                  <a:prstClr val="black"/>
                </a:solidFill>
                <a:latin typeface="Arial" pitchFamily="34" charset="0"/>
              </a:rPr>
              <a:t>=</a:t>
            </a:r>
            <a:r>
              <a:rPr lang="en-US" altLang="zh-CN" sz="2400" b="1" i="1" dirty="0">
                <a:solidFill>
                  <a:prstClr val="black"/>
                </a:solidFill>
                <a:latin typeface="Arial" pitchFamily="34" charset="0"/>
              </a:rPr>
              <a:t>V</a:t>
            </a:r>
            <a:r>
              <a:rPr lang="zh-CN" altLang="en-US" sz="2400" b="1" dirty="0">
                <a:solidFill>
                  <a:prstClr val="black"/>
                </a:solidFill>
                <a:latin typeface="Arial" pitchFamily="34" charset="0"/>
              </a:rPr>
              <a:t>碱</a:t>
            </a:r>
            <a:r>
              <a:rPr lang="en-US" altLang="zh-CN" sz="2400" b="1" dirty="0">
                <a:solidFill>
                  <a:prstClr val="black"/>
                </a:solidFill>
                <a:latin typeface="Arial" pitchFamily="34" charset="0"/>
              </a:rPr>
              <a:t>=50 </a:t>
            </a:r>
            <a:r>
              <a:rPr lang="en-US" altLang="zh-CN" sz="2400" b="1" dirty="0" err="1">
                <a:solidFill>
                  <a:prstClr val="black"/>
                </a:solidFill>
                <a:latin typeface="Arial" pitchFamily="34" charset="0"/>
              </a:rPr>
              <a:t>mL</a:t>
            </a:r>
            <a:r>
              <a:rPr lang="zh-CN" altLang="en-US" sz="2400" b="1" dirty="0">
                <a:solidFill>
                  <a:prstClr val="black"/>
                </a:solidFill>
                <a:latin typeface="Arial" pitchFamily="34" charset="0"/>
              </a:rPr>
              <a:t>。</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c</a:t>
            </a:r>
            <a:r>
              <a:rPr lang="zh-CN" altLang="en-US" sz="2400" b="1" dirty="0">
                <a:solidFill>
                  <a:prstClr val="black"/>
                </a:solidFill>
                <a:latin typeface="Arial" pitchFamily="34" charset="0"/>
              </a:rPr>
              <a:t>酸</a:t>
            </a:r>
            <a:r>
              <a:rPr lang="en-US" altLang="zh-CN" sz="2400" b="1" dirty="0">
                <a:solidFill>
                  <a:prstClr val="black"/>
                </a:solidFill>
                <a:latin typeface="Arial" pitchFamily="34" charset="0"/>
              </a:rPr>
              <a:t>=0.50 mol/L  </a:t>
            </a:r>
            <a:r>
              <a:rPr lang="en-US" altLang="zh-CN" sz="2400" b="1" i="1" dirty="0">
                <a:solidFill>
                  <a:prstClr val="black"/>
                </a:solidFill>
                <a:latin typeface="Arial" pitchFamily="34" charset="0"/>
              </a:rPr>
              <a:t>c</a:t>
            </a:r>
            <a:r>
              <a:rPr lang="zh-CN" altLang="en-US" sz="2400" b="1" dirty="0">
                <a:solidFill>
                  <a:prstClr val="black"/>
                </a:solidFill>
                <a:latin typeface="Arial" pitchFamily="34" charset="0"/>
              </a:rPr>
              <a:t>碱</a:t>
            </a:r>
            <a:r>
              <a:rPr lang="en-US" altLang="zh-CN" sz="2400" b="1" dirty="0">
                <a:solidFill>
                  <a:prstClr val="black"/>
                </a:solidFill>
                <a:latin typeface="Arial" pitchFamily="34" charset="0"/>
              </a:rPr>
              <a:t>=0.55 mol/L</a:t>
            </a:r>
            <a:endParaRPr lang="en-US" altLang="zh-CN"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ρ</a:t>
            </a:r>
            <a:r>
              <a:rPr lang="zh-CN" altLang="en-US" sz="2400" b="1" dirty="0">
                <a:solidFill>
                  <a:prstClr val="black"/>
                </a:solidFill>
                <a:latin typeface="Arial" pitchFamily="34" charset="0"/>
              </a:rPr>
              <a:t>酸</a:t>
            </a:r>
            <a:r>
              <a:rPr lang="en-US" altLang="zh-CN" sz="2400" b="1" dirty="0">
                <a:solidFill>
                  <a:prstClr val="black"/>
                </a:solidFill>
                <a:latin typeface="Arial" pitchFamily="34" charset="0"/>
              </a:rPr>
              <a:t>=</a:t>
            </a:r>
            <a:r>
              <a:rPr lang="en-US" altLang="zh-CN" sz="2400" b="1" i="1" dirty="0">
                <a:solidFill>
                  <a:prstClr val="black"/>
                </a:solidFill>
                <a:latin typeface="Arial" pitchFamily="34" charset="0"/>
              </a:rPr>
              <a:t>ρ</a:t>
            </a:r>
            <a:r>
              <a:rPr lang="zh-CN" altLang="en-US" sz="2400" b="1" dirty="0">
                <a:solidFill>
                  <a:prstClr val="black"/>
                </a:solidFill>
                <a:latin typeface="Arial" pitchFamily="34" charset="0"/>
              </a:rPr>
              <a:t>碱</a:t>
            </a:r>
            <a:r>
              <a:rPr lang="en-US" altLang="zh-CN" sz="2400" b="1" dirty="0">
                <a:solidFill>
                  <a:prstClr val="black"/>
                </a:solidFill>
                <a:latin typeface="Arial" pitchFamily="34" charset="0"/>
              </a:rPr>
              <a:t>=1 g/cm</a:t>
            </a:r>
            <a:r>
              <a:rPr lang="en-US" altLang="zh-CN" sz="2400" b="1" baseline="30000" dirty="0">
                <a:solidFill>
                  <a:prstClr val="black"/>
                </a:solidFill>
                <a:latin typeface="Arial" pitchFamily="34" charset="0"/>
              </a:rPr>
              <a:t>3</a:t>
            </a:r>
            <a:endParaRPr lang="en-US" altLang="zh-CN" sz="2400" b="1" i="1" baseline="30000"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c</a:t>
            </a:r>
            <a:r>
              <a:rPr lang="en-US" altLang="zh-CN" sz="2400" b="1" dirty="0">
                <a:solidFill>
                  <a:prstClr val="black"/>
                </a:solidFill>
                <a:latin typeface="Arial" pitchFamily="34" charset="0"/>
              </a:rPr>
              <a:t>=4.18 J/</a:t>
            </a:r>
            <a:r>
              <a:rPr lang="zh-CN" altLang="en-US" sz="2400" b="1" dirty="0">
                <a:solidFill>
                  <a:prstClr val="black"/>
                </a:solidFill>
                <a:latin typeface="Arial" pitchFamily="34" charset="0"/>
              </a:rPr>
              <a:t>（</a:t>
            </a:r>
            <a:r>
              <a:rPr lang="en-US" altLang="zh-CN" sz="2400" b="1" dirty="0" err="1">
                <a:solidFill>
                  <a:prstClr val="black"/>
                </a:solidFill>
                <a:latin typeface="Arial" pitchFamily="34" charset="0"/>
              </a:rPr>
              <a:t>g·K</a:t>
            </a:r>
            <a:r>
              <a:rPr lang="zh-CN" altLang="en-US" sz="2400" b="1" dirty="0">
                <a:solidFill>
                  <a:prstClr val="black"/>
                </a:solidFill>
                <a:latin typeface="Arial" pitchFamily="34" charset="0"/>
              </a:rPr>
              <a:t>）</a:t>
            </a:r>
            <a:endParaRPr lang="zh-CN" altLang="en-US" sz="2400" b="1" i="1" dirty="0">
              <a:solidFill>
                <a:prstClr val="black"/>
              </a:solidFill>
              <a:latin typeface="Arial" pitchFamily="34" charset="0"/>
            </a:endParaRPr>
          </a:p>
          <a:p>
            <a:pPr fontAlgn="base">
              <a:spcBef>
                <a:spcPct val="0"/>
              </a:spcBef>
              <a:spcAft>
                <a:spcPct val="0"/>
              </a:spcAft>
            </a:pPr>
            <a:r>
              <a:rPr lang="en-US" altLang="zh-CN" sz="2400" b="1" i="1" dirty="0">
                <a:solidFill>
                  <a:prstClr val="black"/>
                </a:solidFill>
                <a:latin typeface="Arial" pitchFamily="34" charset="0"/>
              </a:rPr>
              <a:t>Q</a:t>
            </a:r>
            <a:r>
              <a:rPr lang="en-US" altLang="zh-CN" sz="2400" b="1" dirty="0">
                <a:solidFill>
                  <a:prstClr val="black"/>
                </a:solidFill>
                <a:latin typeface="Arial" pitchFamily="34" charset="0"/>
              </a:rPr>
              <a:t>=0.418</a:t>
            </a:r>
            <a:r>
              <a:rPr lang="zh-CN" altLang="en-US" sz="2400" b="1" dirty="0">
                <a:solidFill>
                  <a:prstClr val="black"/>
                </a:solidFill>
                <a:latin typeface="Arial" pitchFamily="34" charset="0"/>
              </a:rPr>
              <a:t>（</a:t>
            </a:r>
            <a:r>
              <a:rPr lang="en-US" altLang="zh-CN" sz="2400" b="1" i="1" dirty="0">
                <a:solidFill>
                  <a:prstClr val="black"/>
                </a:solidFill>
                <a:latin typeface="Arial" pitchFamily="34" charset="0"/>
              </a:rPr>
              <a:t>t</a:t>
            </a:r>
            <a:r>
              <a:rPr lang="en-US" altLang="zh-CN" sz="2400" b="1" baseline="-25000" dirty="0">
                <a:solidFill>
                  <a:prstClr val="black"/>
                </a:solidFill>
                <a:latin typeface="Arial" pitchFamily="34" charset="0"/>
              </a:rPr>
              <a:t>2</a:t>
            </a:r>
            <a:r>
              <a:rPr lang="zh-CN" altLang="en-US" sz="2400" b="1" dirty="0">
                <a:solidFill>
                  <a:prstClr val="black"/>
                </a:solidFill>
                <a:latin typeface="Arial" pitchFamily="34" charset="0"/>
              </a:rPr>
              <a:t>－</a:t>
            </a:r>
            <a:r>
              <a:rPr lang="en-US" altLang="zh-CN" sz="2400" b="1" i="1" dirty="0">
                <a:solidFill>
                  <a:prstClr val="black"/>
                </a:solidFill>
                <a:latin typeface="Arial" pitchFamily="34" charset="0"/>
              </a:rPr>
              <a:t>t</a:t>
            </a:r>
            <a:r>
              <a:rPr lang="en-US" altLang="zh-CN" sz="2400" b="1" baseline="-25000" dirty="0">
                <a:solidFill>
                  <a:prstClr val="black"/>
                </a:solidFill>
                <a:latin typeface="Arial" pitchFamily="34" charset="0"/>
              </a:rPr>
              <a:t>1</a:t>
            </a:r>
            <a:r>
              <a:rPr lang="zh-CN" altLang="en-US" sz="2400" b="1" dirty="0">
                <a:solidFill>
                  <a:prstClr val="black"/>
                </a:solidFill>
                <a:latin typeface="Arial" pitchFamily="34" charset="0"/>
              </a:rPr>
              <a:t>）</a:t>
            </a:r>
            <a:r>
              <a:rPr lang="en-US" altLang="zh-CN" sz="2400" b="1" dirty="0">
                <a:solidFill>
                  <a:prstClr val="black"/>
                </a:solidFill>
                <a:latin typeface="Arial" pitchFamily="34" charset="0"/>
              </a:rPr>
              <a:t>kJ	</a:t>
            </a:r>
            <a:r>
              <a:rPr lang="en-US" altLang="zh-CN" sz="2400" b="1" dirty="0" smtClean="0">
                <a:solidFill>
                  <a:prstClr val="black"/>
                </a:solidFill>
                <a:latin typeface="Arial" pitchFamily="34" charset="0"/>
              </a:rPr>
              <a:t>③</a:t>
            </a:r>
            <a:endParaRPr lang="en-US" altLang="zh-CN" sz="2400" b="1" dirty="0">
              <a:solidFill>
                <a:prstClr val="black"/>
              </a:solidFill>
              <a:latin typeface="Arial" pitchFamily="34"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361552811"/>
              </p:ext>
            </p:extLst>
          </p:nvPr>
        </p:nvGraphicFramePr>
        <p:xfrm>
          <a:off x="4654352" y="2512343"/>
          <a:ext cx="3455988" cy="966787"/>
        </p:xfrm>
        <a:graphic>
          <a:graphicData uri="http://schemas.openxmlformats.org/presentationml/2006/ole">
            <mc:AlternateContent xmlns:mc="http://schemas.openxmlformats.org/markup-compatibility/2006">
              <mc:Choice xmlns:v="urn:schemas-microsoft-com:vml" Requires="v">
                <p:oleObj spid="_x0000_s1027" name="BMP 图像" r:id="rId3" imgW="1467000" imgH="409680" progId="Paint.Picture">
                  <p:embed/>
                </p:oleObj>
              </mc:Choice>
              <mc:Fallback>
                <p:oleObj name="BMP 图像" r:id="rId3" imgW="1467000" imgH="409680" progId="Paint.Picture">
                  <p:embed/>
                  <p:pic>
                    <p:nvPicPr>
                      <p:cNvPr id="0" name=""/>
                      <p:cNvPicPr>
                        <a:picLocks noChangeAspect="1" noChangeArrowheads="1"/>
                      </p:cNvPicPr>
                      <p:nvPr/>
                    </p:nvPicPr>
                    <p:blipFill>
                      <a:blip r:embed="rId4"/>
                      <a:srcRect/>
                      <a:stretch>
                        <a:fillRect/>
                      </a:stretch>
                    </p:blipFill>
                    <p:spPr bwMode="auto">
                      <a:xfrm>
                        <a:off x="4654352" y="2512343"/>
                        <a:ext cx="3455988"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0063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4704"/>
            <a:ext cx="8229600" cy="1066800"/>
          </a:xfrm>
        </p:spPr>
        <p:txBody>
          <a:bodyPr/>
          <a:lstStyle/>
          <a:p>
            <a:r>
              <a:rPr lang="zh-CN" altLang="en-US" dirty="0" smtClean="0"/>
              <a:t>实验步骤</a:t>
            </a:r>
            <a:endParaRPr lang="zh-CN" altLang="en-US" dirty="0"/>
          </a:p>
        </p:txBody>
      </p:sp>
      <p:sp>
        <p:nvSpPr>
          <p:cNvPr id="3" name="内容占位符 2"/>
          <p:cNvSpPr>
            <a:spLocks noGrp="1"/>
          </p:cNvSpPr>
          <p:nvPr>
            <p:ph idx="1"/>
          </p:nvPr>
        </p:nvSpPr>
        <p:spPr>
          <a:xfrm>
            <a:off x="462186" y="1827337"/>
            <a:ext cx="8229600" cy="4743032"/>
          </a:xfrm>
        </p:spPr>
        <p:txBody>
          <a:bodyPr>
            <a:normAutofit fontScale="85000" lnSpcReduction="20000"/>
          </a:bodyPr>
          <a:lstStyle/>
          <a:p>
            <a:pPr algn="just">
              <a:lnSpc>
                <a:spcPct val="117000"/>
              </a:lnSpc>
            </a:pPr>
            <a:r>
              <a:rPr lang="en-US" altLang="zh-CN" dirty="0" smtClean="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安装实验装置。</a:t>
            </a:r>
          </a:p>
          <a:p>
            <a:pPr algn="just">
              <a:lnSpc>
                <a:spcPct val="117000"/>
              </a:lnSpc>
            </a:pPr>
            <a:r>
              <a:rPr lang="en-US" altLang="zh-CN" dirty="0" smtClean="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用一个量筒量取</a:t>
            </a:r>
            <a:r>
              <a:rPr lang="en-US" altLang="zh-CN" b="1" dirty="0">
                <a:solidFill>
                  <a:srgbClr val="FF0000"/>
                </a:solidFill>
                <a:latin typeface="Times New Roman" panose="02020603050405020304" pitchFamily="18" charset="0"/>
              </a:rPr>
              <a:t>50 mL </a:t>
            </a:r>
            <a:r>
              <a:rPr lang="en-US" altLang="zh-CN" dirty="0">
                <a:latin typeface="Times New Roman" panose="02020603050405020304" pitchFamily="18" charset="0"/>
              </a:rPr>
              <a:t>0.50 </a:t>
            </a:r>
            <a:r>
              <a:rPr lang="en-US" altLang="zh-CN" dirty="0" err="1">
                <a:latin typeface="Times New Roman" panose="02020603050405020304" pitchFamily="18" charset="0"/>
              </a:rPr>
              <a:t>mol·L</a:t>
            </a:r>
            <a:r>
              <a:rPr lang="zh-CN" altLang="en-US" baseline="30000" dirty="0">
                <a:latin typeface="Times New Roman" panose="02020603050405020304" pitchFamily="18" charset="0"/>
              </a:rPr>
              <a:t>－</a:t>
            </a:r>
            <a:r>
              <a:rPr lang="en-US" altLang="zh-CN" baseline="30000" dirty="0">
                <a:latin typeface="Times New Roman" panose="02020603050405020304" pitchFamily="18" charset="0"/>
              </a:rPr>
              <a:t>1</a:t>
            </a:r>
            <a:r>
              <a:rPr lang="zh-CN" altLang="en-US" dirty="0">
                <a:latin typeface="Times New Roman" panose="02020603050405020304" pitchFamily="18" charset="0"/>
              </a:rPr>
              <a:t>盐酸，倒入小烧杯中，用温度计测出溶液的温度，再用水洗净温度计</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gn="just" hangingPunct="0">
              <a:lnSpc>
                <a:spcPct val="140000"/>
              </a:lnSpc>
            </a:pPr>
            <a:r>
              <a:rPr lang="en-US" altLang="zh-CN" dirty="0" smtClean="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用另一个量筒量取</a:t>
            </a:r>
            <a:r>
              <a:rPr lang="en-US" altLang="zh-CN" b="1" dirty="0">
                <a:solidFill>
                  <a:srgbClr val="FF0000"/>
                </a:solidFill>
                <a:latin typeface="Times New Roman" panose="02020603050405020304" pitchFamily="18" charset="0"/>
              </a:rPr>
              <a:t>50 mL </a:t>
            </a:r>
            <a:r>
              <a:rPr lang="en-US" altLang="zh-CN" dirty="0">
                <a:latin typeface="Times New Roman" panose="02020603050405020304" pitchFamily="18" charset="0"/>
              </a:rPr>
              <a:t>0.55 </a:t>
            </a:r>
            <a:r>
              <a:rPr lang="en-US" altLang="zh-CN" dirty="0" err="1">
                <a:latin typeface="Times New Roman" panose="02020603050405020304" pitchFamily="18" charset="0"/>
              </a:rPr>
              <a:t>mol·L</a:t>
            </a:r>
            <a:r>
              <a:rPr lang="zh-CN" altLang="en-US" baseline="30000" dirty="0">
                <a:latin typeface="Times New Roman" panose="02020603050405020304" pitchFamily="18" charset="0"/>
              </a:rPr>
              <a:t>－</a:t>
            </a:r>
            <a:r>
              <a:rPr lang="en-US" altLang="zh-CN" baseline="30000" dirty="0">
                <a:latin typeface="Times New Roman" panose="02020603050405020304" pitchFamily="18" charset="0"/>
              </a:rPr>
              <a:t>1</a:t>
            </a:r>
            <a:r>
              <a:rPr lang="en-US" altLang="zh-CN" dirty="0">
                <a:latin typeface="Times New Roman" panose="02020603050405020304" pitchFamily="18" charset="0"/>
              </a:rPr>
              <a:t> </a:t>
            </a:r>
            <a:r>
              <a:rPr lang="en-US" altLang="zh-CN" dirty="0" err="1">
                <a:latin typeface="Times New Roman" panose="02020603050405020304" pitchFamily="18" charset="0"/>
              </a:rPr>
              <a:t>NaOH</a:t>
            </a:r>
            <a:r>
              <a:rPr lang="zh-CN" altLang="en-US" dirty="0">
                <a:latin typeface="Times New Roman" panose="02020603050405020304" pitchFamily="18" charset="0"/>
              </a:rPr>
              <a:t>溶液，并用温度计测出</a:t>
            </a:r>
            <a:r>
              <a:rPr lang="en-US" altLang="zh-CN" dirty="0" err="1">
                <a:latin typeface="Times New Roman" panose="02020603050405020304" pitchFamily="18" charset="0"/>
              </a:rPr>
              <a:t>NaOH</a:t>
            </a:r>
            <a:r>
              <a:rPr lang="zh-CN" altLang="en-US" dirty="0">
                <a:latin typeface="Times New Roman" panose="02020603050405020304" pitchFamily="18" charset="0"/>
              </a:rPr>
              <a:t>溶液的</a:t>
            </a:r>
            <a:r>
              <a:rPr lang="zh-CN" altLang="en-US" dirty="0" smtClean="0">
                <a:latin typeface="Times New Roman" panose="02020603050405020304" pitchFamily="18" charset="0"/>
              </a:rPr>
              <a:t>温度</a:t>
            </a:r>
            <a:r>
              <a:rPr lang="zh-CN" altLang="en-US" dirty="0">
                <a:latin typeface="Times New Roman" panose="02020603050405020304" pitchFamily="18" charset="0"/>
              </a:rPr>
              <a:t>，</a:t>
            </a:r>
            <a:r>
              <a:rPr lang="zh-CN" altLang="en-US" dirty="0" smtClean="0">
                <a:latin typeface="Times New Roman" panose="02020603050405020304" pitchFamily="18" charset="0"/>
              </a:rPr>
              <a:t>起始</a:t>
            </a:r>
            <a:r>
              <a:rPr lang="zh-CN" altLang="en-US" dirty="0">
                <a:latin typeface="Times New Roman" panose="02020603050405020304" pitchFamily="18" charset="0"/>
              </a:rPr>
              <a:t>两溶液的平均温度为</a:t>
            </a:r>
            <a:r>
              <a:rPr lang="en-US" altLang="zh-CN" b="1" i="1" dirty="0" smtClean="0">
                <a:solidFill>
                  <a:srgbClr val="FF0000"/>
                </a:solidFill>
                <a:latin typeface="Times New Roman" panose="02020603050405020304" pitchFamily="18" charset="0"/>
              </a:rPr>
              <a:t>t</a:t>
            </a:r>
            <a:r>
              <a:rPr lang="en-US" altLang="zh-CN" b="1" baseline="-25000" dirty="0" smtClean="0">
                <a:solidFill>
                  <a:srgbClr val="FF0000"/>
                </a:solidFill>
                <a:latin typeface="Times New Roman" panose="02020603050405020304" pitchFamily="18" charset="0"/>
              </a:rPr>
              <a:t>1</a:t>
            </a:r>
            <a:r>
              <a:rPr lang="zh-CN" altLang="en-US" baseline="-25000" dirty="0" smtClean="0">
                <a:latin typeface="Times New Roman" panose="02020603050405020304" pitchFamily="18" charset="0"/>
              </a:rPr>
              <a:t>。</a:t>
            </a:r>
            <a:endParaRPr lang="zh-CN" altLang="en-US" dirty="0">
              <a:latin typeface="Times New Roman" panose="02020603050405020304" pitchFamily="18" charset="0"/>
            </a:endParaRPr>
          </a:p>
          <a:p>
            <a:pPr algn="just" hangingPunct="0">
              <a:lnSpc>
                <a:spcPct val="140000"/>
              </a:lnSpc>
            </a:pPr>
            <a:r>
              <a:rPr lang="en-US" altLang="zh-CN" dirty="0" smtClean="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将</a:t>
            </a:r>
            <a:r>
              <a:rPr lang="en-US" altLang="zh-CN" dirty="0" err="1">
                <a:latin typeface="Times New Roman" panose="02020603050405020304" pitchFamily="18" charset="0"/>
              </a:rPr>
              <a:t>NaOH</a:t>
            </a:r>
            <a:r>
              <a:rPr lang="zh-CN" altLang="en-US" dirty="0">
                <a:latin typeface="Times New Roman" panose="02020603050405020304" pitchFamily="18" charset="0"/>
              </a:rPr>
              <a:t>溶液倒入小烧杯中，搅拌溶液，测量最高</a:t>
            </a:r>
            <a:r>
              <a:rPr lang="zh-CN" altLang="en-US" dirty="0" smtClean="0">
                <a:latin typeface="Times New Roman" panose="02020603050405020304" pitchFamily="18" charset="0"/>
              </a:rPr>
              <a:t>温度</a:t>
            </a:r>
            <a:r>
              <a:rPr lang="en-US" altLang="zh-CN" b="1" i="1" dirty="0">
                <a:solidFill>
                  <a:srgbClr val="FF0000"/>
                </a:solidFill>
                <a:latin typeface="Times New Roman" panose="02020603050405020304" pitchFamily="18" charset="0"/>
              </a:rPr>
              <a:t>t</a:t>
            </a:r>
            <a:r>
              <a:rPr lang="en-US" altLang="zh-CN" b="1" baseline="-25000" dirty="0">
                <a:solidFill>
                  <a:srgbClr val="FF0000"/>
                </a:solidFill>
                <a:latin typeface="Times New Roman" panose="02020603050405020304" pitchFamily="18" charset="0"/>
              </a:rPr>
              <a:t>2 </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a:p>
            <a:pPr algn="just" hangingPunct="0">
              <a:lnSpc>
                <a:spcPct val="140000"/>
              </a:lnSpc>
            </a:pPr>
            <a:r>
              <a:rPr lang="en-US" altLang="zh-CN" dirty="0" smtClean="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重复实验两次，取平均值计算。</a:t>
            </a:r>
          </a:p>
          <a:p>
            <a:pPr algn="just" hangingPunct="0">
              <a:lnSpc>
                <a:spcPct val="140000"/>
              </a:lnSpc>
            </a:pPr>
            <a:r>
              <a:rPr lang="en-US" altLang="zh-CN" dirty="0" smtClean="0">
                <a:latin typeface="Times New Roman" panose="02020603050405020304" pitchFamily="18" charset="0"/>
              </a:rPr>
              <a:t>(</a:t>
            </a:r>
            <a:r>
              <a:rPr lang="en-US" altLang="zh-CN" dirty="0">
                <a:latin typeface="Times New Roman" panose="02020603050405020304" pitchFamily="18" charset="0"/>
              </a:rPr>
              <a:t>6)</a:t>
            </a:r>
            <a:r>
              <a:rPr lang="zh-CN" altLang="en-US" dirty="0">
                <a:latin typeface="Times New Roman" panose="02020603050405020304" pitchFamily="18" charset="0"/>
              </a:rPr>
              <a:t>数据处理</a:t>
            </a:r>
            <a:r>
              <a:rPr lang="zh-CN" altLang="en-US" dirty="0" smtClean="0">
                <a:latin typeface="Times New Roman" panose="02020603050405020304" pitchFamily="18" charset="0"/>
              </a:rPr>
              <a:t>。计算中和热</a:t>
            </a:r>
            <a:endParaRPr lang="zh-CN" altLang="en-US" dirty="0"/>
          </a:p>
        </p:txBody>
      </p:sp>
    </p:spTree>
    <p:extLst>
      <p:ext uri="{BB962C8B-B14F-4D97-AF65-F5344CB8AC3E}">
        <p14:creationId xmlns:p14="http://schemas.microsoft.com/office/powerpoint/2010/main" val="91250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lstStyle/>
          <a:p>
            <a:r>
              <a:rPr lang="zh-CN" altLang="en-US" dirty="0" smtClean="0"/>
              <a:t>实验注意事项</a:t>
            </a:r>
            <a:endParaRPr lang="zh-CN" altLang="en-US" dirty="0"/>
          </a:p>
        </p:txBody>
      </p:sp>
      <p:sp>
        <p:nvSpPr>
          <p:cNvPr id="3" name="内容占位符 2"/>
          <p:cNvSpPr>
            <a:spLocks noGrp="1"/>
          </p:cNvSpPr>
          <p:nvPr>
            <p:ph idx="1"/>
          </p:nvPr>
        </p:nvSpPr>
        <p:spPr>
          <a:xfrm>
            <a:off x="457200" y="1759496"/>
            <a:ext cx="8229600" cy="4325112"/>
          </a:xfrm>
        </p:spPr>
        <p:txBody>
          <a:bodyPr>
            <a:normAutofit lnSpcReduction="10000"/>
          </a:bodyPr>
          <a:lstStyle/>
          <a:p>
            <a:pPr>
              <a:lnSpc>
                <a:spcPct val="150000"/>
              </a:lnSpc>
            </a:pPr>
            <a:r>
              <a:rPr lang="zh-CN" altLang="en-US" b="1" dirty="0">
                <a:solidFill>
                  <a:srgbClr val="FF0000"/>
                </a:solidFill>
                <a:latin typeface="Times New Roman" panose="02020603050405020304" pitchFamily="18" charset="0"/>
              </a:rPr>
              <a:t>①隔热关。</a:t>
            </a:r>
            <a:r>
              <a:rPr lang="zh-CN" altLang="en-US" dirty="0">
                <a:latin typeface="Times New Roman" panose="02020603050405020304" pitchFamily="18" charset="0"/>
              </a:rPr>
              <a:t>如量热计保温层内隔热填充材料要填满；盖板上的两孔只需要正好使温度计和环形玻璃棒通过即可；倒入</a:t>
            </a:r>
            <a:r>
              <a:rPr lang="en-US" altLang="zh-CN" dirty="0" err="1">
                <a:latin typeface="Times New Roman" panose="02020603050405020304" pitchFamily="18" charset="0"/>
              </a:rPr>
              <a:t>NaOH</a:t>
            </a:r>
            <a:r>
              <a:rPr lang="zh-CN" altLang="en-US" dirty="0">
                <a:latin typeface="Times New Roman" panose="02020603050405020304" pitchFamily="18" charset="0"/>
              </a:rPr>
              <a:t>溶液要迅速，尽可能减少实验过程中的热量损失</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50000"/>
              </a:lnSpc>
            </a:pPr>
            <a:r>
              <a:rPr lang="zh-CN" altLang="en-US" b="1" dirty="0">
                <a:solidFill>
                  <a:srgbClr val="FF0000"/>
                </a:solidFill>
                <a:latin typeface="Times New Roman" panose="02020603050405020304" pitchFamily="18" charset="0"/>
              </a:rPr>
              <a:t>②</a:t>
            </a:r>
            <a:r>
              <a:rPr lang="zh-CN" altLang="en-US" b="1" dirty="0">
                <a:solidFill>
                  <a:srgbClr val="FF0000"/>
                </a:solidFill>
                <a:latin typeface="Times New Roman" panose="02020603050405020304" pitchFamily="18" charset="0"/>
              </a:rPr>
              <a:t>准确关。</a:t>
            </a:r>
            <a:r>
              <a:rPr lang="zh-CN" altLang="en-US" dirty="0">
                <a:latin typeface="Times New Roman" panose="02020603050405020304" pitchFamily="18" charset="0"/>
              </a:rPr>
              <a:t>如配制溶液的浓度要准确；</a:t>
            </a:r>
            <a:r>
              <a:rPr lang="en-US" altLang="zh-CN" dirty="0" err="1">
                <a:latin typeface="Times New Roman" panose="02020603050405020304" pitchFamily="18" charset="0"/>
              </a:rPr>
              <a:t>NaOH</a:t>
            </a:r>
            <a:r>
              <a:rPr lang="zh-CN" altLang="en-US" dirty="0">
                <a:latin typeface="Times New Roman" panose="02020603050405020304" pitchFamily="18" charset="0"/>
              </a:rPr>
              <a:t>溶液要新制；量取溶液体积时读数要准确；对温度计的读数要读到最高点。</a:t>
            </a:r>
            <a:endParaRPr lang="zh-CN" altLang="en-US" dirty="0"/>
          </a:p>
        </p:txBody>
      </p:sp>
    </p:spTree>
    <p:extLst>
      <p:ext uri="{BB962C8B-B14F-4D97-AF65-F5344CB8AC3E}">
        <p14:creationId xmlns:p14="http://schemas.microsoft.com/office/powerpoint/2010/main" val="1758336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815</TotalTime>
  <Words>1197</Words>
  <Application>Microsoft Office PowerPoint</Application>
  <PresentationFormat>全屏显示(4:3)</PresentationFormat>
  <Paragraphs>85</Paragraphs>
  <Slides>16</Slides>
  <Notes>0</Notes>
  <HiddenSlides>0</HiddenSlides>
  <MMClips>1</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32" baseType="lpstr">
      <vt:lpstr>方正姚体</vt:lpstr>
      <vt:lpstr>华文楷体</vt:lpstr>
      <vt:lpstr>华文中宋</vt:lpstr>
      <vt:lpstr>楷体_GB2312</vt:lpstr>
      <vt:lpstr>隶书</vt:lpstr>
      <vt:lpstr>宋体</vt:lpstr>
      <vt:lpstr>Arial</vt:lpstr>
      <vt:lpstr>Calibri</vt:lpstr>
      <vt:lpstr>Georgia</vt:lpstr>
      <vt:lpstr>Tahoma</vt:lpstr>
      <vt:lpstr>Times New Roman</vt:lpstr>
      <vt:lpstr>Trebuchet MS</vt:lpstr>
      <vt:lpstr>Wingdings</vt:lpstr>
      <vt:lpstr>Wingdings 2</vt:lpstr>
      <vt:lpstr>都市</vt:lpstr>
      <vt:lpstr>BMP 图像</vt:lpstr>
      <vt:lpstr>中和热及中和热的测定</vt:lpstr>
      <vt:lpstr>中和热</vt:lpstr>
      <vt:lpstr>注意点</vt:lpstr>
      <vt:lpstr>PowerPoint 演示文稿</vt:lpstr>
      <vt:lpstr>中和热的测定</vt:lpstr>
      <vt:lpstr>PowerPoint 演示文稿</vt:lpstr>
      <vt:lpstr>实验原理</vt:lpstr>
      <vt:lpstr>实验步骤</vt:lpstr>
      <vt:lpstr>实验注意事项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我的中国“芯” 无机非金属材料的主角——硅</dc:title>
  <dc:creator>fuck</dc:creator>
  <cp:lastModifiedBy>USER</cp:lastModifiedBy>
  <cp:revision>451</cp:revision>
  <dcterms:created xsi:type="dcterms:W3CDTF">2014-12-15T05:46:00Z</dcterms:created>
  <dcterms:modified xsi:type="dcterms:W3CDTF">2016-09-06T03:50:01Z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