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387" r:id="rId3"/>
    <p:sldId id="504" r:id="rId4"/>
    <p:sldId id="519" r:id="rId5"/>
    <p:sldId id="505" r:id="rId6"/>
    <p:sldId id="506" r:id="rId7"/>
    <p:sldId id="790" r:id="rId8"/>
    <p:sldId id="789" r:id="rId9"/>
    <p:sldId id="791" r:id="rId10"/>
    <p:sldId id="797" r:id="rId11"/>
    <p:sldId id="792" r:id="rId12"/>
    <p:sldId id="793" r:id="rId13"/>
    <p:sldId id="508" r:id="rId14"/>
    <p:sldId id="509" r:id="rId15"/>
    <p:sldId id="510" r:id="rId16"/>
    <p:sldId id="511" r:id="rId17"/>
    <p:sldId id="512" r:id="rId18"/>
    <p:sldId id="513" r:id="rId19"/>
    <p:sldId id="514" r:id="rId20"/>
    <p:sldId id="515" r:id="rId21"/>
    <p:sldId id="678" r:id="rId22"/>
    <p:sldId id="679" r:id="rId23"/>
    <p:sldId id="680" r:id="rId24"/>
    <p:sldId id="427" r:id="rId25"/>
    <p:sldId id="540" r:id="rId26"/>
    <p:sldId id="681" r:id="rId27"/>
    <p:sldId id="682" r:id="rId28"/>
    <p:sldId id="683" r:id="rId29"/>
    <p:sldId id="684" r:id="rId30"/>
    <p:sldId id="541" r:id="rId31"/>
    <p:sldId id="542" r:id="rId32"/>
    <p:sldId id="699" r:id="rId33"/>
    <p:sldId id="700" r:id="rId34"/>
    <p:sldId id="701" r:id="rId35"/>
    <p:sldId id="702" r:id="rId36"/>
    <p:sldId id="703" r:id="rId37"/>
    <p:sldId id="704" r:id="rId38"/>
    <p:sldId id="705" r:id="rId39"/>
    <p:sldId id="798" r:id="rId40"/>
    <p:sldId id="799" r:id="rId41"/>
    <p:sldId id="800" r:id="rId42"/>
    <p:sldId id="801" r:id="rId43"/>
    <p:sldId id="808" r:id="rId44"/>
    <p:sldId id="802" r:id="rId45"/>
    <p:sldId id="803" r:id="rId46"/>
    <p:sldId id="804" r:id="rId47"/>
    <p:sldId id="806" r:id="rId48"/>
    <p:sldId id="706" r:id="rId49"/>
    <p:sldId id="707" r:id="rId50"/>
    <p:sldId id="708" r:id="rId51"/>
    <p:sldId id="709" r:id="rId52"/>
    <p:sldId id="710" r:id="rId53"/>
    <p:sldId id="381" r:id="rId5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FFFF99"/>
    <a:srgbClr val="FFFFCC"/>
    <a:srgbClr val="B00000"/>
    <a:srgbClr val="6BA42C"/>
    <a:srgbClr val="D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85" autoAdjust="0"/>
    <p:restoredTop sz="61172" autoAdjust="0"/>
  </p:normalViewPr>
  <p:slideViewPr>
    <p:cSldViewPr>
      <p:cViewPr>
        <p:scale>
          <a:sx n="100" d="100"/>
          <a:sy n="100" d="100"/>
        </p:scale>
        <p:origin x="-2178" y="-9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7F828-438E-4637-8BF3-0E718175E1CF}" type="datetimeFigureOut">
              <a:rPr lang="zh-CN" altLang="en-US" smtClean="0"/>
              <a:t>2015/4/17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9DDC2-D618-46FF-B4C4-EFF6652E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样样样\7\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" y="11864"/>
            <a:ext cx="9128911" cy="51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9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E:\样样样\7\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" y="4244"/>
            <a:ext cx="9128911" cy="51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585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样样样\7\3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" y="4244"/>
            <a:ext cx="9128911" cy="51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90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80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0422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3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2" r:id="rId4"/>
    <p:sldLayoutId id="2147483656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020272" y="5147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汉仪大黑简" pitchFamily="49" charset="-122"/>
                <a:ea typeface="汉仪大黑简" pitchFamily="49" charset="-122"/>
              </a:rPr>
              <a:t>现代文阅读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汉仪大黑简" pitchFamily="49" charset="-122"/>
              <a:ea typeface="汉仪大黑简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1367743"/>
            <a:ext cx="3600400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专题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三  考点突破</a:t>
            </a:r>
            <a:endParaRPr lang="zh-CN" altLang="zh-CN" sz="2800" b="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771550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第一章　文学类文本阅读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2211710"/>
            <a:ext cx="6747395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zh-CN" altLang="zh-CN" sz="3200" b="1" dirty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考点二　分析环境描写</a:t>
            </a:r>
          </a:p>
          <a:p>
            <a:pPr algn="ctr">
              <a:lnSpc>
                <a:spcPts val="5000"/>
              </a:lnSpc>
            </a:pPr>
            <a:r>
              <a:rPr lang="en-US" altLang="zh-CN" sz="2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——</a:t>
            </a:r>
            <a:r>
              <a:rPr lang="zh-CN" altLang="zh-CN" sz="2600" b="1" dirty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境由心生，妙笔生花</a:t>
            </a:r>
          </a:p>
        </p:txBody>
      </p:sp>
      <p:sp>
        <p:nvSpPr>
          <p:cNvPr id="3" name="矩形 2"/>
          <p:cNvSpPr/>
          <p:nvPr/>
        </p:nvSpPr>
        <p:spPr>
          <a:xfrm>
            <a:off x="5061872" y="723270"/>
            <a:ext cx="3326552" cy="562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4000"/>
              </a:lnSpc>
            </a:pPr>
            <a:r>
              <a:rPr lang="zh-CN" altLang="zh-CN" sz="28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</a:t>
            </a:r>
            <a:r>
              <a:rPr lang="zh-CN" altLang="zh-CN" sz="28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节　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小说</a:t>
            </a:r>
            <a:r>
              <a:rPr lang="zh-CN" altLang="zh-CN" sz="28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阅读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0513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670" y="222483"/>
            <a:ext cx="887282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信反正总有时间送到，又没有另外的什么事等候着他。虽然有时候他是这样抱歉，因他为小城送来</a:t>
            </a:r>
            <a:r>
              <a:rPr lang="en-US" altLang="zh-CN" sz="2600" dirty="0">
                <a:latin typeface="Times New Roman"/>
                <a:ea typeface="华文细黑"/>
              </a:rPr>
              <a:t>——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不，这种事是很少有的，但愿它不常有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    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送信的，有我的信吗？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正走间，一个爱开玩笑的小子忽然拦住他的去路。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宋体"/>
                <a:ea typeface="华文细黑"/>
                <a:cs typeface="Times New Roman"/>
              </a:rPr>
              <a:t>    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你的信吗？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邮差先生笑了，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你的信还没有来，这会儿正在路上睡觉呢。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7808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662" y="411510"/>
            <a:ext cx="887282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邮差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先生拿着信，顺着街道走下去，没有一辆车子阻碍他，没有一种声音教他分心。阳光充足地照到街道上、屋脊上和墙壁上，整个小城都在寂静的光耀中。他身上要出汗，他心里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假使不为尊重自己的一把年纪跟好胡子，他真想大声哼唱小曲。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，他深深赞叹：这个小城的天气多好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！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                                           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一九四二年二月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1234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662" y="-20538"/>
            <a:ext cx="8872826" cy="586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600" dirty="0" smtClean="0">
                <a:latin typeface="Times New Roman"/>
                <a:ea typeface="华文细黑"/>
              </a:rPr>
              <a:t>1.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请简要概括这篇小说中小城生活的特点。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960" y="464468"/>
            <a:ext cx="9084077" cy="420910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　本题通过概括小城生活的特点来考查对作品结构及主题的把握。小说写了如下内容：邮差先生平静的工作状态，邮差先生对远方来信的感叹，邮差先生与学生家长的友好关系，邮差先生给一位老太太送信时费劲而亲切的对话，邮差先生对递送坏消息的歉意及忌讳，邮差先生跟一个小子的友好玩笑，邮差先生对小城生活的满意及其恬淡的心境。邮差先生工作的闲暇、与老太太的对话及其心理活动，字里行间透露出舒缓的节奏。</a:t>
            </a:r>
            <a:endParaRPr lang="zh-CN" alt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117029" y="4443958"/>
            <a:ext cx="8511387" cy="615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平静、恬淡，人际关系友善，生活节奏舒缓。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1234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924" y="223257"/>
            <a:ext cx="8682466" cy="4493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分析社会环境特点的途径：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找寻人物活动的所有场所，如家庭、街道及工作地点等，看看它们呈现出怎样的特点。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透过人物活动的场所，弄清人际关系的特点。人际关系是十分重要而十分虚化的社会环境，通过理清人物之间的交往，判断人际关系是友善的还是紧张、冷漠的，等等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581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04418"/>
            <a:ext cx="8769291" cy="385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把握人物的生活、工作状态和心境特点，如是否压抑或者愉悦等。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从文本中的地域风情、风俗习惯描写中理解环境的特殊特点。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概括社会环境最好用形容词或形容词性短语，它有时可以从文中直接提取，有时需要用自己的语言概括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9513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189" y="-149314"/>
            <a:ext cx="8769291" cy="522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二、分析概括社会环境描写的作用</a:t>
            </a:r>
            <a:endParaRPr lang="zh-CN" altLang="zh-CN" sz="2600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(2007</a:t>
            </a:r>
            <a:r>
              <a:rPr lang="en-US" altLang="zh-CN" sz="2600" kern="100" dirty="0" smtClean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· </a:t>
            </a:r>
            <a:r>
              <a:rPr lang="zh-CN" altLang="zh-CN" sz="2600" kern="100" dirty="0" smtClean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宁夏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、海南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林冲见差拨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只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说公人将林冲送到沧州牢城营内来，营内收管林冲，发在单身房里，听候点视。却有一般的罪人，都来看觑他，对林冲说道：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此间管营、差拨，十分害人，只是要诈人钱物。若有人情钱物送与他时，便觑的你好；若是无钱，将你撇在土牢里，求生不生，求死不死。若得了人情，入门便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不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4080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-92546"/>
            <a:ext cx="8909535" cy="52219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打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你一百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杀威棒，只说有病，把来寄下；若不得人情时，这一百棒打得七死八活。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林冲道：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众兄长如此指教；且如要使钱，把多少与他？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众人道：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若要使得好时，管营把五两银子与他，差拨也得五两银子送他，十分好了。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说之间，只见差拨过来问道：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那个是新来配军？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林冲见问，向前答应道：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小人便是。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那差拨不见他把钱出来，变了面皮，指着林冲骂道：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你这个贼配军，见我如何不下拜？却来唱喏！你这厮可知在东京做出事来，见我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还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170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97" y="1016606"/>
            <a:ext cx="8769291" cy="2570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是大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剌剌的。我看这贼配军，满脸都是饿文，一世也不发迹！打不死、拷不杀的顽囚！你这把贼骨头，好歹落在我手里，教你粉骨碎身。少间叫你便见功效。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把林冲骂得一佛出世，那里敢抬头应答。众人见骂，各自散了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有删节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2734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584" y="35003"/>
            <a:ext cx="8769291" cy="4985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5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小说第一段写林冲刚到牢营，就有犯人介绍牢营的情况，这样写有什么作用？请简要分析。</a:t>
            </a:r>
            <a:endParaRPr lang="zh-CN" altLang="zh-CN" sz="2400" kern="100" dirty="0" smtClean="0">
              <a:latin typeface="宋体"/>
              <a:cs typeface="Courier New"/>
            </a:endParaRPr>
          </a:p>
          <a:p>
            <a:pPr algn="just">
              <a:lnSpc>
                <a:spcPts val="3500"/>
              </a:lnSpc>
              <a:spcAft>
                <a:spcPts val="0"/>
              </a:spcAft>
            </a:pPr>
            <a:r>
              <a:rPr lang="zh-CN" altLang="zh-CN" sz="24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　犯人介绍的牢营情况，可以看作小说中的社会环境，社会环境的作用主要体现在对情节的推动或照应、对人物的刻画和对主题的揭示三个方面。就本文来看，在情节方面主要是设置了一个悬念，也为后文林冲先招骂后免打埋下伏笔，使故事更有波折；从人物刻画方面来看，则主要是交代了林冲所处的环境，也间接刻画了管营、差拨的丑陋嘴脸；主题方面，则反映了当时牢狱的黑暗，当然，这一点并非本选段的重心所在。</a:t>
            </a:r>
            <a:endParaRPr lang="zh-CN" altLang="zh-CN" sz="2400" kern="100" dirty="0" smtClean="0">
              <a:latin typeface="宋体"/>
              <a:cs typeface="Courier New"/>
            </a:endParaRPr>
          </a:p>
          <a:p>
            <a:pPr algn="just">
              <a:lnSpc>
                <a:spcPts val="3500"/>
              </a:lnSpc>
              <a:spcAft>
                <a:spcPts val="0"/>
              </a:spcAft>
            </a:pPr>
            <a:r>
              <a:rPr lang="zh-CN" altLang="zh-CN" sz="24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概括介绍牢营的情况，交代人物活动的环境；</a:t>
            </a:r>
            <a:endParaRPr lang="zh-CN" altLang="zh-CN" sz="2400" kern="100" dirty="0" smtClean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ts val="3500"/>
              </a:lnSpc>
              <a:spcAft>
                <a:spcPts val="0"/>
              </a:spcAft>
            </a:pPr>
            <a:r>
              <a:rPr lang="en-US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为后面的情节发展做铺垫，制造悬念，使故事产生波澜。</a:t>
            </a:r>
            <a:endParaRPr lang="zh-CN" altLang="zh-CN" sz="24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641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97" y="165418"/>
            <a:ext cx="8769291" cy="449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做分析概括社会环境描写作用题需要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三步走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第一步，找出具体体现社会环境的语句。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第二步，明确分析社会环境作用的思维角度。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交代人物活动及其成长的时代背景，揭示各种复杂的社会关系。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交代人物身份，表现人物性格，或影响或决定人物性格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5524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2699792" y="1135062"/>
            <a:ext cx="55210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schemeClr val="bg1"/>
                </a:solidFill>
                <a:latin typeface="宋体" pitchFamily="2" charset="-122"/>
                <a:ea typeface="微软雅黑" pitchFamily="34" charset="-122"/>
              </a:rPr>
              <a:t>Ⅰ</a:t>
            </a:r>
            <a:r>
              <a:rPr lang="zh-CN" altLang="zh-CN" sz="2600" b="1" dirty="0">
                <a:solidFill>
                  <a:schemeClr val="bg1"/>
                </a:solidFill>
                <a:latin typeface="宋体" pitchFamily="2" charset="-122"/>
                <a:ea typeface="微软雅黑" pitchFamily="34" charset="-122"/>
              </a:rPr>
              <a:t>　如何分析社会环境的特点和</a:t>
            </a:r>
            <a:r>
              <a:rPr lang="zh-CN" altLang="zh-CN" sz="2600" b="1" dirty="0" smtClean="0">
                <a:solidFill>
                  <a:schemeClr val="bg1"/>
                </a:solidFill>
                <a:latin typeface="宋体" pitchFamily="2" charset="-122"/>
                <a:ea typeface="微软雅黑" pitchFamily="34" charset="-122"/>
              </a:rPr>
              <a:t>作用</a:t>
            </a:r>
            <a:endParaRPr lang="zh-CN" altLang="zh-CN" sz="2600" b="1" dirty="0">
              <a:solidFill>
                <a:schemeClr val="bg1"/>
              </a:solidFill>
              <a:latin typeface="宋体" pitchFamily="2" charset="-122"/>
              <a:ea typeface="微软雅黑" pitchFamily="34" charset="-122"/>
            </a:endParaRPr>
          </a:p>
        </p:txBody>
      </p:sp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2699792" y="2010771"/>
            <a:ext cx="6191118" cy="1065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600" b="1" dirty="0">
                <a:solidFill>
                  <a:schemeClr val="bg1"/>
                </a:solidFill>
                <a:latin typeface="宋体" pitchFamily="2" charset="-122"/>
                <a:ea typeface="微软雅黑" pitchFamily="34" charset="-122"/>
              </a:rPr>
              <a:t>Ⅱ</a:t>
            </a:r>
            <a:r>
              <a:rPr lang="zh-CN" altLang="zh-CN" sz="2600" b="1" dirty="0">
                <a:solidFill>
                  <a:schemeClr val="bg1"/>
                </a:solidFill>
                <a:latin typeface="宋体" pitchFamily="2" charset="-122"/>
                <a:ea typeface="微软雅黑" pitchFamily="34" charset="-122"/>
              </a:rPr>
              <a:t>　如何分析自然环境</a:t>
            </a:r>
            <a:r>
              <a:rPr lang="en-US" altLang="zh-CN" sz="2600" b="1" dirty="0">
                <a:solidFill>
                  <a:schemeClr val="bg1"/>
                </a:solidFill>
                <a:latin typeface="宋体" pitchFamily="2" charset="-122"/>
                <a:ea typeface="微软雅黑" pitchFamily="34" charset="-122"/>
              </a:rPr>
              <a:t>(</a:t>
            </a:r>
            <a:r>
              <a:rPr lang="zh-CN" altLang="zh-CN" sz="2600" b="1" dirty="0">
                <a:solidFill>
                  <a:schemeClr val="bg1"/>
                </a:solidFill>
                <a:latin typeface="宋体" pitchFamily="2" charset="-122"/>
                <a:ea typeface="微软雅黑" pitchFamily="34" charset="-122"/>
              </a:rPr>
              <a:t>景物描写</a:t>
            </a:r>
            <a:r>
              <a:rPr lang="en-US" altLang="zh-CN" sz="2600" b="1" dirty="0">
                <a:solidFill>
                  <a:schemeClr val="bg1"/>
                </a:solidFill>
                <a:latin typeface="宋体" pitchFamily="2" charset="-122"/>
                <a:ea typeface="微软雅黑" pitchFamily="34" charset="-122"/>
              </a:rPr>
              <a:t>)</a:t>
            </a:r>
            <a:r>
              <a:rPr lang="zh-CN" altLang="zh-CN" sz="2600" b="1" dirty="0">
                <a:solidFill>
                  <a:schemeClr val="bg1"/>
                </a:solidFill>
                <a:latin typeface="宋体" pitchFamily="2" charset="-122"/>
                <a:ea typeface="微软雅黑" pitchFamily="34" charset="-122"/>
              </a:rPr>
              <a:t>的</a:t>
            </a:r>
            <a:r>
              <a:rPr lang="zh-CN" altLang="zh-CN" sz="2600" b="1" dirty="0" smtClean="0">
                <a:solidFill>
                  <a:schemeClr val="bg1"/>
                </a:solidFill>
                <a:latin typeface="宋体" pitchFamily="2" charset="-122"/>
                <a:ea typeface="微软雅黑" pitchFamily="34" charset="-122"/>
              </a:rPr>
              <a:t>特点</a:t>
            </a:r>
            <a:endParaRPr lang="en-US" altLang="zh-CN" sz="2600" b="1" dirty="0" smtClean="0">
              <a:solidFill>
                <a:schemeClr val="bg1"/>
              </a:solidFill>
              <a:latin typeface="宋体" pitchFamily="2" charset="-122"/>
              <a:ea typeface="微软雅黑" pitchFamily="34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600" b="1" dirty="0">
                <a:solidFill>
                  <a:schemeClr val="bg1"/>
                </a:solidFill>
                <a:latin typeface="宋体" pitchFamily="2" charset="-122"/>
                <a:ea typeface="微软雅黑" pitchFamily="34" charset="-122"/>
              </a:rPr>
              <a:t> </a:t>
            </a:r>
            <a:r>
              <a:rPr lang="en-US" altLang="zh-CN" sz="2600" b="1" dirty="0" smtClean="0">
                <a:solidFill>
                  <a:schemeClr val="bg1"/>
                </a:solidFill>
                <a:latin typeface="宋体" pitchFamily="2" charset="-122"/>
                <a:ea typeface="微软雅黑" pitchFamily="34" charset="-122"/>
              </a:rPr>
              <a:t>   </a:t>
            </a:r>
            <a:r>
              <a:rPr lang="zh-CN" altLang="zh-CN" sz="2600" b="1" dirty="0" smtClean="0">
                <a:solidFill>
                  <a:schemeClr val="bg1"/>
                </a:solidFill>
                <a:latin typeface="宋体" pitchFamily="2" charset="-122"/>
                <a:ea typeface="微软雅黑" pitchFamily="34" charset="-122"/>
              </a:rPr>
              <a:t>和作用</a:t>
            </a:r>
            <a:endParaRPr lang="zh-CN" altLang="zh-CN" sz="2600" b="1" dirty="0">
              <a:solidFill>
                <a:schemeClr val="bg1"/>
              </a:solidFill>
              <a:latin typeface="宋体" pitchFamily="2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37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-92546"/>
            <a:ext cx="8682466" cy="521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制造悬念，为情节发展做铺垫，使故事产生波澜。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揭示社会本质特征，揭示主题。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第三步，组织语言，规范答案。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答题模式：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突出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烘托、描写、交代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活动提供了背景，与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情节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形成对比。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烘托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衬托、映衬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思想品质、精神世界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，有助于塑造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的形象。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提示：在分析概括社会环境描写的作用时，要注意中国小说和外国小说在文化、风俗等方面的差异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8388567" y="4398743"/>
            <a:ext cx="549128" cy="549414"/>
            <a:chOff x="11226607" y="6533712"/>
            <a:chExt cx="360000" cy="360000"/>
          </a:xfrm>
        </p:grpSpPr>
        <p:sp>
          <p:nvSpPr>
            <p:cNvPr id="5" name="椭圆 4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燕尾形 5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14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0"/>
          <p:cNvSpPr txBox="1">
            <a:spLocks noChangeArrowheads="1"/>
          </p:cNvSpPr>
          <p:nvPr/>
        </p:nvSpPr>
        <p:spPr bwMode="auto">
          <a:xfrm>
            <a:off x="-36512" y="74330"/>
            <a:ext cx="76126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Ⅱ</a:t>
            </a:r>
            <a:r>
              <a:rPr lang="en-US" altLang="zh-CN" sz="28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zh-CN" sz="28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如何</a:t>
            </a:r>
            <a:r>
              <a:rPr lang="zh-CN" altLang="zh-CN" sz="28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分析自然环境</a:t>
            </a:r>
            <a:r>
              <a:rPr lang="en-US" altLang="zh-CN" sz="28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zh-CN" sz="28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景物描写</a:t>
            </a:r>
            <a:r>
              <a:rPr lang="en-US" altLang="zh-CN" sz="28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zh-CN" sz="28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的特点和</a:t>
            </a:r>
            <a:r>
              <a:rPr lang="zh-CN" altLang="zh-CN" sz="28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作用</a:t>
            </a:r>
            <a:endParaRPr lang="en-US" altLang="zh-CN" sz="2800" dirty="0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5280" y="1794952"/>
            <a:ext cx="8733982" cy="19289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小说中的自然环境包括人物活动的时间、地点、季节、天气和景物等。它是小说考查环境描写的重点。其重点方向在于：特点、</a:t>
            </a:r>
            <a:r>
              <a:rPr lang="zh-CN" altLang="zh-CN" sz="2600" kern="100">
                <a:latin typeface="Times New Roman"/>
                <a:ea typeface="华文细黑"/>
                <a:cs typeface="Times New Roman"/>
              </a:rPr>
              <a:t>作用</a:t>
            </a:r>
            <a:r>
              <a:rPr lang="zh-CN" altLang="zh-CN" sz="2600" kern="10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5252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227" y="-105054"/>
            <a:ext cx="8945554" cy="522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一、分析概括景物特点</a:t>
            </a:r>
            <a:r>
              <a:rPr lang="en-US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寓意</a:t>
            </a:r>
            <a:r>
              <a:rPr lang="en-US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(2009·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浙江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魔　盒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英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大卫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洛契弗特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在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一抹缠绵而又朦胧的夕照的映衬下，我四周高耸着的伦敦城的房顶和烟囱，似乎就像监狱围墙上的雉堞。从我三楼的窗户鸟瞰，景色并不令人怡然自得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庭院满目萧条，死气沉沉的秃树刺破了暮色。远处，有口钟正在铮铮报时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3912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576" y="576426"/>
            <a:ext cx="876929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这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每一下钟声仿佛都在提醒我：我是初次远离家乡。这一年，我刚从爱尔兰的克尔克兰来伦敦碰运气。眼下，一阵乡愁流遍了我全身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这是一种被重负压得喘不过气来的伤心的感觉。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这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是我一生中最沮丧的时刻。接着突然响起了敲门声。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    ……						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有删节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7414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1447" y="-103594"/>
            <a:ext cx="8806138" cy="522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概括第一段所写景物的特点并简析其作用。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分析景物描写的特点，我们应该注意抓住描写的景物及景物的修饰语，例如文中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缠绵而又朦胧的夕照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房顶和烟囱，似乎就像监狱围墙上的雉堞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景色并不令人怡然自得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庭院满目萧条，死气沉沉的秃树刺破了暮色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远处，有口钟正在铮铮报时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。分析景物描写的作用，应该结合景物的特点，从整体的氛围、人物的心理及性格、故事情节的发展等角度来分析。根据景物的特点及后文第二、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三段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4369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352" y="576426"/>
            <a:ext cx="859650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写自己离家后的感受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沮丧、伤心，我们可以分析得知开头的景物描写营造了压抑、忧伤的氛围，渲染了自己孤独、烦闷的心情。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特点：封闭压抑，阴沉死寂。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作用：营造忧伤、压抑的氛围，渲染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孤独、烦闷的心情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064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797" y="-92546"/>
            <a:ext cx="8769291" cy="5135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分析概括景物特点，首先要看描写的是哪些景物；其次要看这些景物有什么共同特征，要特别注意能揭示景物特点的形容词。如果没有这些词语，则需要自己选用词语概括。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至于分析景物的寓意，则要关注它所运用的手法，或隐喻，或象征，并结合小说背景和主旨准确判定其寓意。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做这类题时要特别注意审题，注意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景物特点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景物描写的特点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的区别，后者答的是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景物描写的技巧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手法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5379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114672"/>
            <a:ext cx="9144000" cy="522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二、分析概括景物描写的作用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(2013·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山东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活　着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余　华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我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遇到那位名叫福贵的老人时，夏季刚刚来到。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那天午后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，我走到了一棵有着茂盛叶子的树下，看到近旁田里一个老人和一头老牛。这位老人后来和我一起坐在了那棵茂盛的树下，在那个充满阳光的下午，他向我讲述了自己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539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189" y="-20538"/>
            <a:ext cx="8769291" cy="522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这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辈子想起来也是很快就过去了，过得平平常常，我爹指望我光耀祖宗，他算是看错人了。我啊，年轻时靠着祖上留下的钱风光了一阵子，往后就越过越落魄了，可寿命长，我家里五口人一个挨着一个死去，我还活着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孙子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死后的第二年，看看自己还得活几年，我觉得牛还是要买的。牛是半个人，它能替我干活，闲下来时我也有个伴，心里闷了就和它说说话。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牵着它去水边吃草，就跟拉着个孩子似的</a:t>
            </a:r>
            <a:r>
              <a:rPr lang="zh-CN" altLang="zh-CN" sz="2600" u="heavy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u="heavy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52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95486"/>
            <a:ext cx="8769291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牛那天，我把钱揣在怀里走着去新丰，那里有个很大的牛市场。路过邻近一个村庄时，看到晒场上有一群人，走过去看看，就看到了这头牛，它趴在地上，歪着脑袋吧哒吧哒掉眼泪。旁边一个赤膊男人蹲在地上霍霍地磨着牛刀，围着的人在说牛刀从什么地方刺进去最好。我看到这头老牛哭得那么伤心，心里怪难受的。想想做牛真是可怜。累死累活替人干了一辈子，老了，力气小了，就要被人宰了吃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519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07504" y="123478"/>
            <a:ext cx="74626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Ⅰ</a:t>
            </a:r>
            <a:r>
              <a:rPr lang="zh-CN" altLang="zh-CN" sz="28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　如何分析社会环境的特点和</a:t>
            </a:r>
            <a:r>
              <a:rPr lang="zh-CN" altLang="zh-CN" sz="28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作用</a:t>
            </a:r>
            <a:endParaRPr lang="zh-CN" altLang="zh-CN" sz="28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512" y="1217627"/>
            <a:ext cx="8733982" cy="3211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说塑造的人物形象和构设的故事情节，总是出现于一定的时空位置，这就是小说的环境。它包括社会环境和自然环境。作为小说的三要素之一，环境是小说阅读的重要考点之一。社会环境虽然不是考查的重点，但其作用仍不可忽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400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3321" y="-57904"/>
            <a:ext cx="8547151" cy="522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我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不忍心看它被宰掉，便离开晒场继续往新丰去。走着走着心里总放不下这头牛，它知道自己要死了，脑袋底下都有一摊眼泪了。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我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越走心里越是定不下来，后来一想，干脆把它买下来。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我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赶紧往回走，走到晒场那里，他们已经绑住了牛脚，我挤上去对那个磨刀的男人说：</a:t>
            </a:r>
            <a:r>
              <a:rPr lang="zh-CN" altLang="zh-CN" sz="2600" kern="100" dirty="0"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行行好，把这头牛卖给我吧。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430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6961" y="167025"/>
            <a:ext cx="8909535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5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500" kern="100" dirty="0" smtClean="0">
                <a:latin typeface="Times New Roman"/>
                <a:ea typeface="华文细黑"/>
                <a:cs typeface="Times New Roman"/>
              </a:rPr>
              <a:t>赤膊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男人手指试着刀锋，看了我好一会才问：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你说什么？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我说：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我要买这牛。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5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500" kern="100" dirty="0" smtClean="0">
                <a:latin typeface="Times New Roman"/>
                <a:ea typeface="华文细黑"/>
                <a:cs typeface="Times New Roman"/>
              </a:rPr>
              <a:t>他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咧开嘴嘻嘻笑了，旁边的人也哄地笑起来。我从怀里抽出钱放到他手里，说：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你数一数。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赤膊男人马上傻了，他把我看了又看，还搔搔脖子，问我：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你当真要买？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5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500" kern="100" dirty="0" smtClean="0">
                <a:latin typeface="Times New Roman"/>
                <a:ea typeface="华文细黑"/>
                <a:cs typeface="Times New Roman"/>
              </a:rPr>
              <a:t>我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什么话也不去说，蹲下把牛脚上的绳子解了，站起来后拍拍牛的脑袋。这牛还真聪明，知道自己不死了，一下子站起来，也不掉眼泪了。我拉住缰绳对那个男人说：</a:t>
            </a:r>
            <a:r>
              <a:rPr lang="en-US" altLang="zh-CN" sz="25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你数数钱。</a:t>
            </a:r>
            <a:r>
              <a:rPr lang="en-US" altLang="zh-CN" sz="2500" kern="100" dirty="0" smtClean="0">
                <a:latin typeface="宋体"/>
                <a:ea typeface="华文细黑"/>
                <a:cs typeface="Times New Roman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98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0506" y="-92546"/>
            <a:ext cx="8733982" cy="52219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人把钱举到眼前像是看看有多厚，看完他说：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不数了，你拉走吧。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我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便拉着牛走去，他们在后面乱哄哄地笑，我听到那个男人说：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今天合算，今天合算。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牛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是通人性的，我拉着它往回走时，它知道是我救了它的命，身体老往我身上靠，亲热得很。我对它说：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你呀，先别这么高兴，我拉你回去是要你干活，不是把你当爹来养着的。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655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8065" y="295265"/>
            <a:ext cx="8821322" cy="45807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我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拉着牛回到村里，村里人全围上来看热闹，他们都说我老糊涂了，买了这么一头老牛回来，有个人说：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福贵，我看它年纪比你爹还大。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会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看牛的告诉我，说它最多只能活两年三年的，我想两三年足够了，我自己恐怕还活不到这么久。谁知道我们都活到了今天，村里人又惊又奇，就是前两天，还有人说我们是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两个老不死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812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2846" y="-92546"/>
            <a:ext cx="8821322" cy="52219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牛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到了家，也是我家里的成员了，该给它取个名字，想来想去还是觉得叫它福贵好。定下来叫它福贵，我左看右看都觉得它像我，心里美滋滋的，后来村里人也开始说像，我嘿嘿笑。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福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贵是好样的，有时候嘛，也要偷偷懒，可人也常常偷懒，就不要说是牛了。我知道什么时候该让它干活，什么时候该让它歇一歇。只要我累了，我知道它也累了，就让它歇一会，我歇得来精神了，那它也该干活了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9953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5279" y="295265"/>
            <a:ext cx="8393185" cy="45807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老人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说着站了起来，拍拍屁股上的尘土，向池塘旁的老牛喊了一声，那牛就走到老人身旁低下了头，老人把犁扛到肩上，拉着牛的缰绳慢慢走去。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u="heavy" kern="100" dirty="0" smtClean="0">
                <a:latin typeface="Times New Roman"/>
                <a:ea typeface="华文细黑"/>
                <a:cs typeface="Times New Roman"/>
              </a:rPr>
              <a:t>两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个福贵的脚上都沾满了泥，走去时都微微晃动着身体。</a:t>
            </a:r>
            <a:endParaRPr lang="zh-CN" altLang="zh-CN" sz="1050" u="heavy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老人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和牛渐渐远去，我听到老人粗哑的令人感动的嗓音从远处传来，他的歌声在空旷的傍晚像风一样飘扬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0586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4880" y="857587"/>
            <a:ext cx="8733982" cy="32983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炊烟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农舍的屋顶袅袅升起，在霞光四射的空中分散后消隐了。女人吆喝孩子的声音此起彼伏，一个男人挑着粪桶从我跟前走过，扁担吱呀吱呀一路响了过去。慢慢地，田野趋向了宁静，四周出现了模糊，霞光逐渐退去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r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节选自余华《活着》，有删改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4037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381442"/>
            <a:ext cx="8393185" cy="44945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请简要分析小说最后一段景物描写的作用。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本题考查小说中环境描写的作用，既包含自然环境描写，也包含社会环境描写。注意从内容和结构两方面回答。内容上，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炊烟袅袅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霞光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四射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逐渐退去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田野宁静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等自然环境，及女人的吆喝声、男人扁担的吱呀声，共同融合成了老人乡间生活的环境，写出了乡间生活的特点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风貌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；这是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听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0984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9459" y="267494"/>
            <a:ext cx="8821322" cy="45807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了老人的故事后的一段景物描写，也是小说的结尾，其中蕴涵着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对老人坚强活着的一些感慨，深化了小说的主题，也使表达更为含蓄。结构上，结尾段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霞光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逐渐退去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与开头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充满阳光的下午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照应，使文章结构完整。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点出了老人的乡间生活环境；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透露出乡间的生活都顺应着自然的规律；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以此结尾，深化主题，增添了小说的意味；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照应开头，使文章结构完整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802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884" y="-66072"/>
            <a:ext cx="8856984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(2011•</a:t>
            </a:r>
            <a:r>
              <a:rPr lang="zh-CN" altLang="en-US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浙江</a:t>
            </a:r>
            <a:r>
              <a:rPr lang="en-US" altLang="zh-CN" sz="2600" kern="100" dirty="0" smtClean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en-US" sz="2600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车厢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俄罗斯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米哈依尔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扎多尔诺夫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我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要坐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次列车从里加去列宁格勒。我买的是第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车厢的票，走近列车一看，前三节车厢根本就没有！最后，买了前三节车厢票的旅客一半被安排到了其他车厢，一半换了下一趟列车，大家一腔怒气地到了列宁格勒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6546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310267"/>
            <a:ext cx="8769291" cy="4493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谓社会环境，是指人物活动、事件发生、情节展开的社会背景、历史条件、地方的风土人情、时代风貌、社会关系、政治、经济等，主要是交代人物的生存环境、社会关系等。它包括的范围很广，小至房间住所、一街一巷，大至城区地区。它涉及的内容很多，可以是室内的布局、陈设，住宅内外装饰布置，以及当地风土人情等。小说阅读考查的角度主要有特点和作用两个方面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1695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1562" y="462670"/>
            <a:ext cx="8477117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回到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莫斯科后，余怒未消的我在《文学报》上发表了一篇讽刺小品。一个月后，我收到了一位基辅读者的来信。信中说：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您的遭遇与我和我妻子上次坐火车的遭遇比起来简直就不值一提。请您来一趟，肯定不会让您白跑的！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我正好有事去基辅出差，就在一个傍晚去拜访了写信人。他果然真的没让我白跑一趟。</a:t>
            </a:r>
            <a:endParaRPr lang="en-US" altLang="zh-CN" sz="2600" kern="100" dirty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9435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6367" y="24232"/>
            <a:ext cx="8647507" cy="51337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如果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说我坐的那次列车是没有前三节车厢的话，而这位读者在基辅坐的那次列车竟然挂了两节第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车厢。买了第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车厢票的乘客当然都进了前一节第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车厢，因为所有的正常人从小就知道，第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车厢后就是第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车厢，谁会想到第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车厢后还是第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车厢呢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？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列车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开动后，后一节第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车厢的乘务员看着空无一人的车厢，莫名其妙，于是去找了列车长：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我的车厢里一个乘客也没有！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可列车长说：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肯定是售票处又弄错了！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列车长说完，马上就通知了下一站卖第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车厢票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9435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8065" y="54367"/>
            <a:ext cx="8821322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列车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在下一站停</a:t>
            </a:r>
            <a:r>
              <a:rPr lang="en-US" altLang="zh-CN" sz="2600" dirty="0">
                <a:latin typeface="Times New Roman"/>
                <a:ea typeface="华文细黑"/>
              </a:rPr>
              <a:t>3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分钟。买第</a:t>
            </a:r>
            <a:r>
              <a:rPr lang="en-US" altLang="zh-CN" sz="2600" dirty="0">
                <a:latin typeface="Times New Roman"/>
                <a:ea typeface="华文细黑"/>
              </a:rPr>
              <a:t>9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车厢票的人也都是一些思维正常的人，车一停稳，大家就依序跑到前一节第</a:t>
            </a:r>
            <a:r>
              <a:rPr lang="en-US" altLang="zh-CN" sz="2600" dirty="0">
                <a:latin typeface="Times New Roman"/>
                <a:ea typeface="华文细黑"/>
              </a:rPr>
              <a:t>9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车厢门口排队上车。乘务员看着这么多乘客，惊慌失措地挡在车门口说：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我这儿只有两个空铺，去找列车长吧，在第</a:t>
            </a:r>
            <a:r>
              <a:rPr lang="en-US" altLang="zh-CN" sz="2600" dirty="0">
                <a:latin typeface="Times New Roman"/>
                <a:ea typeface="华文细黑"/>
              </a:rPr>
              <a:t>1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车厢，让他把大家安排到其他车厢去，跑快点，要不车就开了！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愤怒的乘客们拎着大包小包你追我赶地朝第</a:t>
            </a:r>
            <a:r>
              <a:rPr lang="en-US" altLang="zh-CN" sz="2600" dirty="0">
                <a:latin typeface="Times New Roman"/>
                <a:ea typeface="华文细黑"/>
              </a:rPr>
              <a:t>1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车厢跑去。列车长看着这么多远远跑来的乘客一头雾水：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你们这是从哪儿来啊？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乘客们说：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从第</a:t>
            </a:r>
            <a:r>
              <a:rPr lang="en-US" altLang="zh-CN" sz="2600" dirty="0">
                <a:latin typeface="Times New Roman"/>
                <a:ea typeface="华文细黑"/>
              </a:rPr>
              <a:t>9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车厢来的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……”“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那个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车厢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9435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8065" y="-11013"/>
            <a:ext cx="8821322" cy="51337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早就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满了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……”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列车长此刻没时间研究到底是怎么一回事，他需要马上把这些乘客安排好。一阵忙碌之后，乘客们终于安顿好了，他松了一口气后发出了发车命令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40000"/>
              </a:lnSpc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这时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，后一节第</a:t>
            </a:r>
            <a:r>
              <a:rPr lang="en-US" altLang="zh-CN" sz="2600" dirty="0">
                <a:latin typeface="Times New Roman"/>
                <a:ea typeface="华文细黑"/>
              </a:rPr>
              <a:t>9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车厢的乘务员又来了，还是说：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我的车厢里一个乘客也没有。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怎么可能呢？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这次列车长认为这个乘务员肯定是疯了。于是，列车长决定和这个乘务员一起去车厢里看看，这才发现原来是这趟列车有两节第</a:t>
            </a:r>
            <a:r>
              <a:rPr lang="zh-CN" altLang="zh-CN" sz="2600" dirty="0">
                <a:ea typeface="Times New Roman"/>
              </a:rPr>
              <a:t> </a:t>
            </a:r>
            <a:r>
              <a:rPr lang="en-US" altLang="zh-CN" sz="2600" dirty="0">
                <a:ea typeface="Times New Roman"/>
              </a:rPr>
              <a:t>9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车厢。列车长现在终于明白是怎么回事了，他长长地松了一口气后，回到自己的包厢通知了下一站：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摘掉第</a:t>
            </a:r>
            <a:r>
              <a:rPr lang="en-US" altLang="zh-CN" sz="2600" dirty="0">
                <a:latin typeface="Times New Roman"/>
                <a:ea typeface="华文细黑"/>
              </a:rPr>
              <a:t>9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车厢！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9917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8584" y="611367"/>
            <a:ext cx="8561888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当时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已是深夜，负责摘车厢的那些人也是一些正常人。他们数到前一节第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车厢，就把它摘了下来，拖到了备用道上，然后重新组装好列车就通知了列车长。列车长再一次松了一口气后发出了发车命令，然后回自己包厢睡觉。可后来后一节第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车厢的乘务员又找来了：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我的车厢里还是一个乘客也没有。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9435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6367" y="51470"/>
            <a:ext cx="8647507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8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我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不知道这次事故后列车长是不是疯了。但给我讲故事的这个人当时和他的妻子就在前一节第</a:t>
            </a:r>
            <a:r>
              <a:rPr lang="en-US" altLang="zh-CN" sz="2600" dirty="0">
                <a:latin typeface="Times New Roman"/>
                <a:ea typeface="华文细黑"/>
              </a:rPr>
              <a:t>9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车厢里。深夜，他起来吸烟。他边吸着烟边想：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列车怎么停这么长时间啊？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随后他往窗外望了一眼，这才发现前面后面的车厢都没了踪影，就更别说车头了。</a:t>
            </a:r>
            <a:r>
              <a:rPr lang="zh-CN" altLang="zh-CN" sz="2600" u="heavy" dirty="0">
                <a:latin typeface="Times New Roman"/>
                <a:ea typeface="华文细黑"/>
                <a:cs typeface="Times New Roman"/>
              </a:rPr>
              <a:t>四周是一片大草原，光秃秃的，一轮圆月冷冷地照在停着第</a:t>
            </a:r>
            <a:r>
              <a:rPr lang="en-US" altLang="zh-CN" sz="2600" u="heavy" dirty="0">
                <a:latin typeface="Times New Roman"/>
                <a:ea typeface="华文细黑"/>
              </a:rPr>
              <a:t>9</a:t>
            </a:r>
            <a:r>
              <a:rPr lang="zh-CN" altLang="zh-CN" sz="2600" u="heavy" dirty="0">
                <a:latin typeface="Times New Roman"/>
                <a:ea typeface="华文细黑"/>
                <a:cs typeface="Times New Roman"/>
              </a:rPr>
              <a:t>车厢的备用道上。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他急忙叫醒了所有的乘客，大家连外衣都没穿就从铺位上跳了下来，猜测着到底发生了什么事，他们现在是在哪儿。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9435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6842" y="994732"/>
            <a:ext cx="8647507" cy="26571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听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他讲到这儿，我忍不住哈哈地笑出了声来。结果讲故事的人火了：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我一点都不觉得这有什么好笑！我们第</a:t>
            </a:r>
            <a:r>
              <a:rPr lang="en-US" altLang="zh-CN" sz="2600" dirty="0">
                <a:latin typeface="Times New Roman"/>
                <a:ea typeface="华文细黑"/>
              </a:rPr>
              <a:t>9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车厢的这些乘客原本是打算去保加利亚旅游的！</a:t>
            </a:r>
            <a:r>
              <a:rPr lang="en-US" altLang="zh-CN" sz="2600" dirty="0" smtClean="0">
                <a:latin typeface="宋体"/>
                <a:ea typeface="华文细黑"/>
                <a:cs typeface="Times New Roman"/>
              </a:rPr>
              <a:t>”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dirty="0">
                <a:latin typeface="宋体"/>
                <a:ea typeface="华文细黑"/>
                <a:cs typeface="Times New Roman"/>
              </a:rPr>
              <a:t> </a:t>
            </a:r>
            <a:r>
              <a:rPr lang="en-US" altLang="zh-CN" sz="2600" dirty="0" smtClean="0">
                <a:latin typeface="宋体"/>
                <a:ea typeface="华文细黑"/>
                <a:cs typeface="Times New Roman"/>
              </a:rPr>
              <a:t>                                       </a:t>
            </a:r>
            <a:r>
              <a:rPr lang="en-US" altLang="zh-CN" sz="2600" dirty="0" smtClean="0">
                <a:latin typeface="Times New Roman"/>
                <a:ea typeface="华文细黑"/>
              </a:rPr>
              <a:t>(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本文有删改</a:t>
            </a:r>
            <a:r>
              <a:rPr lang="en-US" altLang="zh-CN" sz="2600" dirty="0">
                <a:latin typeface="Times New Roman"/>
                <a:ea typeface="华文细黑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9435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6367" y="166251"/>
            <a:ext cx="8647507" cy="6473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dirty="0">
                <a:latin typeface="Times New Roman"/>
                <a:ea typeface="华文细黑"/>
              </a:rPr>
              <a:t>3.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赏析画线部分的景物描写。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8983" y="843558"/>
            <a:ext cx="8905085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　小说中景物描写的基本作用：交代故事发生的时间、地点、背景；另外，景物描写还有渲染氛围、深化主题、表现人物、推动情节发展等作用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①“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光秃秃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的大草原、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冷冷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的圆月渲染了凄清、空旷、荒芜的氛围。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烘托了人物的无助感。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以月之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圆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显人物心情、事情结局之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残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，与结尾点明的已成泡影的旅游构成了对照。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9435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512" y="207061"/>
            <a:ext cx="8647507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掌握景物描写的基本作用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交代故事发生的时间、地点和人物活动背景；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渲染气氛，奠定基调；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暗示人物身份、地位、思想、性格，或烘托、衬托人物心理；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象征、暗示社会环境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背景、习俗、思想观念以及人与人之间的关系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暗示、铺垫或展开、推动故事情节发展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场景转换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作为情节线索，勾连故事；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揭示或深化主旨，增强意蕴，情景交融，营造意境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645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6367" y="166251"/>
            <a:ext cx="8647507" cy="44937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根据位置判定其作用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如果所给景物文字出现在开头，那么其作用主要是给全篇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定调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，或者定下感情基调，或者定下叙述基调，使得叙述更加舒缓自然、顺理成章。另外还有营造特定的意境与渲染特定的气氛，以感染读者或主人公的作用。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如果出现在人物出场前，那么其作用便是导引人物出场；如果置于小说的某个情节中，那么其作用是推动情节发展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3384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108" y="267494"/>
            <a:ext cx="863262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一、分析概括社会环境的</a:t>
            </a: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特点</a:t>
            </a:r>
            <a:endParaRPr lang="en-US" altLang="zh-CN" sz="1050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(2012 </a:t>
            </a:r>
            <a:r>
              <a:rPr lang="en-US" altLang="zh-CN" sz="2600" kern="100" dirty="0" smtClean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· </a:t>
            </a:r>
            <a:r>
              <a:rPr lang="zh-CN" altLang="en-US" sz="2600" kern="100" dirty="0" smtClean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江苏</a:t>
            </a:r>
            <a:r>
              <a:rPr lang="en-US" altLang="zh-CN" sz="2600" kern="100" dirty="0" smtClean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zh-CN" altLang="en-US" sz="2600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en-US" altLang="zh-CN" sz="2600" kern="100" dirty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kern="100" dirty="0" smtClean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                             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邮差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先生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师　陀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邮差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先生走到街上来，手里拿着一大把信。在这小城里，他兼任邮务员、售票员，仍有许多剩余时间，就戴上老花眼镜，埋头在公案上剪裁花样。当邮件来到的时候，他站起来，念着将它们拣好，小心地扎成一束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3329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5174" y="519420"/>
            <a:ext cx="8821322" cy="38525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如果置于人物的描写之中，那么其作用是揭示人物性格。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如果景物描写作为小说的主背景，那么其作用很可能是作为一种象征。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构建答题模式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常见的答题模式有：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指向环境：交代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背景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，营造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氛围，渲染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气氛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7881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527" y="944598"/>
            <a:ext cx="8647507" cy="3211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指向情节：推动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发展，暗示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转换，勾连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情节，为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做铺垫，为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埋下伏笔。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指向人物：暗示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思想，侧面写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性格，烘托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心理。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指向主题：表达、寄托、暗示、揭示、深化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主旨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3371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8118" y="165997"/>
            <a:ext cx="8647507" cy="44937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另外，要注意两点：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小说的景物描写作用不是单一的，而是综合的，要结合具体内容具体分析。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环境描写作用题，答题很容易模式化、套路化，因而最易答得笼统、空泛。为此，特别强调答题要与文本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这一个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特定内容的分析结合起来，因此，作答时首先要认真阅读景物描写的文字。只有读得好，才能答得好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8388567" y="4398743"/>
            <a:ext cx="549128" cy="549414"/>
            <a:chOff x="11226607" y="6533712"/>
            <a:chExt cx="360000" cy="360000"/>
          </a:xfrm>
        </p:grpSpPr>
        <p:sp>
          <p:nvSpPr>
            <p:cNvPr id="4" name="椭圆 3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燕尾形 5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775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75856" y="1707654"/>
            <a:ext cx="2236510" cy="768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000" b="1" dirty="0" smtClean="0">
                <a:solidFill>
                  <a:srgbClr val="FFFFCC"/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000" b="1" dirty="0">
              <a:solidFill>
                <a:srgbClr val="FFFFCC"/>
              </a:solidFill>
              <a:effectLst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835696" y="2444972"/>
            <a:ext cx="6165517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更多精彩内容请登录</a:t>
            </a:r>
            <a:r>
              <a:rPr lang="en-US" altLang="zh-CN" sz="2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www.91taoke.com</a:t>
            </a:r>
            <a:endParaRPr lang="zh-CN" altLang="en-US" sz="2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662" y="438507"/>
            <a:ext cx="887282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6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    “</a:t>
            </a:r>
            <a:r>
              <a:rPr lang="zh-CN" altLang="zh-CN" sz="26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这一封真远！</a:t>
            </a:r>
            <a:r>
              <a:rPr lang="en-US" altLang="zh-CN" sz="26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碰巧瞥见从云南或甘肃寄来的信，他便忍不住在心里叹息。他从来没有想到过比这更远的地方。其实他自己也弄不清云南和甘肃的方位</a:t>
            </a:r>
            <a:r>
              <a:rPr lang="en-US" altLang="zh-CN" sz="2600" dirty="0">
                <a:solidFill>
                  <a:prstClr val="black"/>
                </a:solidFill>
                <a:latin typeface="Times New Roman"/>
                <a:ea typeface="华文细黑"/>
              </a:rPr>
              <a:t>——</a:t>
            </a:r>
            <a:r>
              <a:rPr lang="zh-CN" altLang="zh-CN" sz="26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谁教它们处在那么远，远到使人一生也不想去吃它们的小米饭或大头菜呢</a:t>
            </a: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？</a:t>
            </a:r>
            <a:endParaRPr lang="en-US" altLang="zh-CN" sz="26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现在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，邮差先生手里拿着各种各样的信，从甘肃和云南来的邮件毕竟很少，最多的还是学生写给家长们的。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    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又来催饷了，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他心里说，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足够老头子忙三四天！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1471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15" y="97073"/>
            <a:ext cx="9051170" cy="513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他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空旷少人的街上走着，如果碰见母猪带领着小猪，便从旁边绕过去。小城的阳光晒着他花白了的头，晒着他穿皂布马褂的背，尘土从脚下飞起，落到他的白布袜子上，他的扎腿带上。在小城里，他用不着穿号衣。一个学生的家长又将向他诉苦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毕业，毕我的业！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他将听到他听过无数次的，一个老人对于他的爱子所发的充满善意的怨言，他于是笑了。这些写信的人自然并不全认识他，甚至没有一个会想起他，但这没有关系，他知道他们，他们每换一回地址他都知道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1957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662" y="51470"/>
            <a:ext cx="88728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邮差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先生敲门。门要是虚掩着，他走进去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   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家里有人吗？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他在过道里大声喊。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他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有时候要等好久。最后从里头走出一位老太太，她的女婿在外地做生意，再不然，她的儿子在外边当兵。她出来得很仓促，两只手湿淋淋的，分明刚才还在做事。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宋体"/>
                <a:ea typeface="华文细黑"/>
                <a:cs typeface="Times New Roman"/>
              </a:rPr>
              <a:t>   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干什么的？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老太太问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邮差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先生告诉她：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有一封信，挂号信，得盖图章。</a:t>
            </a:r>
            <a:r>
              <a:rPr lang="en-US" altLang="zh-CN" sz="2600" dirty="0" smtClean="0">
                <a:latin typeface="宋体"/>
                <a:ea typeface="华文细黑"/>
                <a:cs typeface="Times New Roman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老太太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没有图章。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5709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187" y="126375"/>
            <a:ext cx="88728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    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那你打个铺保，晚半天到局子里来领。这里头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也许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/>
            </a:r>
            <a:b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</a:b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有钱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    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有多少？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    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我说也许有，不一定有。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你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能怎么办呢？对于这个好老太太。邮差先生费了半天唇舌，终于又走到街上来了。小城的阳光照在他的花白头顶上，他的模样既尊贵又从容，并有一种特别风韵，看见他你会当他是趁便出来散步的。说实话，他又何必紧张，手里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的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3487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2146</TotalTime>
  <Words>4484</Words>
  <Application>Microsoft Office PowerPoint</Application>
  <PresentationFormat>全屏显示(16:9)</PresentationFormat>
  <Paragraphs>155</Paragraphs>
  <Slides>53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4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166</cp:revision>
  <dcterms:created xsi:type="dcterms:W3CDTF">2014-12-15T01:46:29Z</dcterms:created>
  <dcterms:modified xsi:type="dcterms:W3CDTF">2015-04-17T01:27:57Z</dcterms:modified>
</cp:coreProperties>
</file>