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53"/>
  </p:notesMasterIdLst>
  <p:sldIdLst>
    <p:sldId id="256" r:id="rId3"/>
    <p:sldId id="387" r:id="rId4"/>
    <p:sldId id="753" r:id="rId5"/>
    <p:sldId id="505" r:id="rId6"/>
    <p:sldId id="506" r:id="rId7"/>
    <p:sldId id="507" r:id="rId8"/>
    <p:sldId id="655" r:id="rId9"/>
    <p:sldId id="508" r:id="rId10"/>
    <p:sldId id="509" r:id="rId11"/>
    <p:sldId id="794" r:id="rId12"/>
    <p:sldId id="795" r:id="rId13"/>
    <p:sldId id="796" r:id="rId14"/>
    <p:sldId id="797" r:id="rId15"/>
    <p:sldId id="512" r:id="rId16"/>
    <p:sldId id="513" r:id="rId17"/>
    <p:sldId id="738" r:id="rId18"/>
    <p:sldId id="514" r:id="rId19"/>
    <p:sldId id="743" r:id="rId20"/>
    <p:sldId id="516" r:id="rId21"/>
    <p:sldId id="517" r:id="rId22"/>
    <p:sldId id="696" r:id="rId23"/>
    <p:sldId id="697" r:id="rId24"/>
    <p:sldId id="798" r:id="rId25"/>
    <p:sldId id="740" r:id="rId26"/>
    <p:sldId id="741" r:id="rId27"/>
    <p:sldId id="656" r:id="rId28"/>
    <p:sldId id="662" r:id="rId29"/>
    <p:sldId id="663" r:id="rId30"/>
    <p:sldId id="664" r:id="rId31"/>
    <p:sldId id="744" r:id="rId32"/>
    <p:sldId id="665" r:id="rId33"/>
    <p:sldId id="799" r:id="rId34"/>
    <p:sldId id="800" r:id="rId35"/>
    <p:sldId id="801" r:id="rId36"/>
    <p:sldId id="745" r:id="rId37"/>
    <p:sldId id="802" r:id="rId38"/>
    <p:sldId id="669" r:id="rId39"/>
    <p:sldId id="520" r:id="rId40"/>
    <p:sldId id="521" r:id="rId41"/>
    <p:sldId id="747" r:id="rId42"/>
    <p:sldId id="746" r:id="rId43"/>
    <p:sldId id="522" r:id="rId44"/>
    <p:sldId id="671" r:id="rId45"/>
    <p:sldId id="670" r:id="rId46"/>
    <p:sldId id="672" r:id="rId47"/>
    <p:sldId id="803" r:id="rId48"/>
    <p:sldId id="749" r:id="rId49"/>
    <p:sldId id="538" r:id="rId50"/>
    <p:sldId id="805" r:id="rId51"/>
    <p:sldId id="676" r:id="rId52"/>
    <p:sldId id="677" r:id="rId53"/>
    <p:sldId id="678" r:id="rId54"/>
    <p:sldId id="806" r:id="rId55"/>
    <p:sldId id="679" r:id="rId56"/>
    <p:sldId id="750" r:id="rId57"/>
    <p:sldId id="807" r:id="rId58"/>
    <p:sldId id="808" r:id="rId59"/>
    <p:sldId id="809" r:id="rId60"/>
    <p:sldId id="810" r:id="rId61"/>
    <p:sldId id="540" r:id="rId62"/>
    <p:sldId id="683" r:id="rId63"/>
    <p:sldId id="684" r:id="rId64"/>
    <p:sldId id="811" r:id="rId65"/>
    <p:sldId id="751" r:id="rId66"/>
    <p:sldId id="541" r:id="rId67"/>
    <p:sldId id="542" r:id="rId68"/>
    <p:sldId id="813" r:id="rId69"/>
    <p:sldId id="752" r:id="rId70"/>
    <p:sldId id="814" r:id="rId71"/>
    <p:sldId id="812" r:id="rId72"/>
    <p:sldId id="815" r:id="rId73"/>
    <p:sldId id="816" r:id="rId74"/>
    <p:sldId id="699" r:id="rId75"/>
    <p:sldId id="704" r:id="rId76"/>
    <p:sldId id="705" r:id="rId77"/>
    <p:sldId id="706" r:id="rId78"/>
    <p:sldId id="707" r:id="rId79"/>
    <p:sldId id="708" r:id="rId80"/>
    <p:sldId id="709" r:id="rId81"/>
    <p:sldId id="710" r:id="rId82"/>
    <p:sldId id="711" r:id="rId83"/>
    <p:sldId id="713" r:id="rId84"/>
    <p:sldId id="714" r:id="rId85"/>
    <p:sldId id="817" r:id="rId86"/>
    <p:sldId id="818" r:id="rId87"/>
    <p:sldId id="715" r:id="rId88"/>
    <p:sldId id="716" r:id="rId89"/>
    <p:sldId id="718" r:id="rId90"/>
    <p:sldId id="719" r:id="rId91"/>
    <p:sldId id="721" r:id="rId92"/>
    <p:sldId id="722" r:id="rId93"/>
    <p:sldId id="819" r:id="rId94"/>
    <p:sldId id="723" r:id="rId95"/>
    <p:sldId id="754" r:id="rId96"/>
    <p:sldId id="755" r:id="rId97"/>
    <p:sldId id="756" r:id="rId98"/>
    <p:sldId id="757" r:id="rId99"/>
    <p:sldId id="758" r:id="rId100"/>
    <p:sldId id="759" r:id="rId101"/>
    <p:sldId id="760" r:id="rId102"/>
    <p:sldId id="820" r:id="rId103"/>
    <p:sldId id="821" r:id="rId104"/>
    <p:sldId id="822" r:id="rId105"/>
    <p:sldId id="761" r:id="rId106"/>
    <p:sldId id="763" r:id="rId107"/>
    <p:sldId id="764" r:id="rId108"/>
    <p:sldId id="823" r:id="rId109"/>
    <p:sldId id="824" r:id="rId110"/>
    <p:sldId id="765" r:id="rId111"/>
    <p:sldId id="766" r:id="rId112"/>
    <p:sldId id="768" r:id="rId113"/>
    <p:sldId id="769" r:id="rId114"/>
    <p:sldId id="770" r:id="rId115"/>
    <p:sldId id="771" r:id="rId116"/>
    <p:sldId id="772" r:id="rId117"/>
    <p:sldId id="825" r:id="rId118"/>
    <p:sldId id="773" r:id="rId119"/>
    <p:sldId id="826" r:id="rId120"/>
    <p:sldId id="774" r:id="rId121"/>
    <p:sldId id="775" r:id="rId122"/>
    <p:sldId id="827" r:id="rId123"/>
    <p:sldId id="776" r:id="rId124"/>
    <p:sldId id="828" r:id="rId125"/>
    <p:sldId id="829" r:id="rId126"/>
    <p:sldId id="777" r:id="rId127"/>
    <p:sldId id="778" r:id="rId128"/>
    <p:sldId id="830" r:id="rId129"/>
    <p:sldId id="779" r:id="rId130"/>
    <p:sldId id="781" r:id="rId131"/>
    <p:sldId id="783" r:id="rId132"/>
    <p:sldId id="784" r:id="rId133"/>
    <p:sldId id="831" r:id="rId134"/>
    <p:sldId id="832" r:id="rId135"/>
    <p:sldId id="785" r:id="rId136"/>
    <p:sldId id="786" r:id="rId137"/>
    <p:sldId id="787" r:id="rId138"/>
    <p:sldId id="788" r:id="rId139"/>
    <p:sldId id="789" r:id="rId140"/>
    <p:sldId id="790" r:id="rId141"/>
    <p:sldId id="791" r:id="rId142"/>
    <p:sldId id="792" r:id="rId143"/>
    <p:sldId id="833" r:id="rId144"/>
    <p:sldId id="793" r:id="rId145"/>
    <p:sldId id="724" r:id="rId146"/>
    <p:sldId id="834" r:id="rId147"/>
    <p:sldId id="725" r:id="rId148"/>
    <p:sldId id="726" r:id="rId149"/>
    <p:sldId id="727" r:id="rId150"/>
    <p:sldId id="728" r:id="rId151"/>
    <p:sldId id="381" r:id="rId15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B00000"/>
    <a:srgbClr val="6BA42C"/>
    <a:srgbClr val="FFFF99"/>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25" d="100"/>
          <a:sy n="125" d="100"/>
        </p:scale>
        <p:origin x="-1374" y="-4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8576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5760174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087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91336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289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7478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49" r:id="rId3"/>
    <p:sldLayoutId id="2147483650" r:id="rId4"/>
    <p:sldLayoutId id="2147483652" r:id="rId5"/>
    <p:sldLayoutId id="2147483655"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66514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39552" y="771550"/>
            <a:ext cx="4152099" cy="523220"/>
          </a:xfrm>
          <a:prstGeom prst="rect">
            <a:avLst/>
          </a:prstGeom>
          <a:noFill/>
        </p:spPr>
        <p:txBody>
          <a:bodyPr wrap="none" rtlCol="0">
            <a:spAutoFit/>
          </a:bodyPr>
          <a:lstStyle/>
          <a:p>
            <a:r>
              <a:rPr lang="zh-CN" altLang="zh-CN" sz="2800" b="1" dirty="0">
                <a:latin typeface="黑体" pitchFamily="49" charset="-122"/>
                <a:ea typeface="黑体" pitchFamily="49" charset="-122"/>
              </a:rPr>
              <a:t>第一章　</a:t>
            </a:r>
            <a:r>
              <a:rPr lang="zh-CN" altLang="en-US" sz="2800" b="1" dirty="0" smtClean="0">
                <a:latin typeface="黑体" pitchFamily="49" charset="-122"/>
                <a:ea typeface="黑体" pitchFamily="49" charset="-122"/>
              </a:rPr>
              <a:t>文</a:t>
            </a:r>
            <a:r>
              <a:rPr lang="zh-CN" altLang="en-US" sz="2800" b="1" dirty="0">
                <a:latin typeface="黑体" pitchFamily="49" charset="-122"/>
                <a:ea typeface="黑体" pitchFamily="49" charset="-122"/>
              </a:rPr>
              <a:t>学</a:t>
            </a:r>
            <a:r>
              <a:rPr lang="zh-CN" altLang="zh-CN" sz="2800" b="1" dirty="0" smtClean="0">
                <a:latin typeface="黑体" pitchFamily="49" charset="-122"/>
                <a:ea typeface="黑体" pitchFamily="49" charset="-122"/>
              </a:rPr>
              <a:t>类文</a:t>
            </a:r>
            <a:r>
              <a:rPr lang="zh-CN" altLang="en-US" sz="2800" b="1" dirty="0" smtClean="0">
                <a:latin typeface="黑体" pitchFamily="49" charset="-122"/>
                <a:ea typeface="黑体" pitchFamily="49" charset="-122"/>
              </a:rPr>
              <a:t>本</a:t>
            </a:r>
            <a:r>
              <a:rPr lang="zh-CN" altLang="zh-CN" sz="2800" b="1" dirty="0" smtClean="0">
                <a:latin typeface="黑体" pitchFamily="49" charset="-122"/>
                <a:ea typeface="黑体" pitchFamily="49" charset="-122"/>
              </a:rPr>
              <a:t>阅读</a:t>
            </a:r>
            <a:endParaRPr lang="zh-CN" altLang="en-US" sz="2800" b="1" dirty="0">
              <a:latin typeface="黑体" pitchFamily="49" charset="-122"/>
              <a:ea typeface="黑体" pitchFamily="49" charset="-122"/>
            </a:endParaRPr>
          </a:p>
        </p:txBody>
      </p:sp>
      <p:sp>
        <p:nvSpPr>
          <p:cNvPr id="6" name="TextBox 5"/>
          <p:cNvSpPr txBox="1"/>
          <p:nvPr/>
        </p:nvSpPr>
        <p:spPr>
          <a:xfrm>
            <a:off x="1834237" y="1965206"/>
            <a:ext cx="5186035" cy="1633332"/>
          </a:xfrm>
          <a:prstGeom prst="rect">
            <a:avLst/>
          </a:prstGeom>
          <a:noFill/>
        </p:spPr>
        <p:txBody>
          <a:bodyPr wrap="none" rtlCol="0">
            <a:spAutoFit/>
          </a:bodyPr>
          <a:lstStyle/>
          <a:p>
            <a:pPr algn="ctr">
              <a:lnSpc>
                <a:spcPct val="200000"/>
              </a:lnSpc>
            </a:pPr>
            <a:r>
              <a:rPr lang="zh-CN" altLang="zh-CN" sz="2800" b="1" dirty="0" smtClean="0">
                <a:solidFill>
                  <a:srgbClr val="FFFF00"/>
                </a:solidFill>
                <a:latin typeface="Times New Roman" pitchFamily="18" charset="0"/>
                <a:ea typeface="微软雅黑" pitchFamily="34" charset="-122"/>
                <a:cs typeface="Times New Roman" pitchFamily="18" charset="0"/>
              </a:rPr>
              <a:t>专题</a:t>
            </a:r>
            <a:r>
              <a:rPr lang="zh-CN" altLang="en-US" sz="2800" b="1" dirty="0" smtClean="0">
                <a:solidFill>
                  <a:srgbClr val="FFFF00"/>
                </a:solidFill>
                <a:latin typeface="Times New Roman" pitchFamily="18" charset="0"/>
                <a:ea typeface="微软雅黑" pitchFamily="34" charset="-122"/>
                <a:cs typeface="Times New Roman" pitchFamily="18" charset="0"/>
              </a:rPr>
              <a:t>二</a:t>
            </a:r>
            <a:r>
              <a:rPr lang="zh-CN" altLang="zh-CN" sz="2800" b="1" dirty="0">
                <a:solidFill>
                  <a:srgbClr val="FFFF00"/>
                </a:solidFill>
                <a:latin typeface="Times New Roman" pitchFamily="18" charset="0"/>
                <a:ea typeface="微软雅黑" pitchFamily="34" charset="-122"/>
                <a:cs typeface="Times New Roman" pitchFamily="18" charset="0"/>
              </a:rPr>
              <a:t>　真题真</a:t>
            </a:r>
            <a:r>
              <a:rPr lang="zh-CN" altLang="zh-CN" sz="2800" b="1" dirty="0" smtClean="0">
                <a:solidFill>
                  <a:srgbClr val="FFFF00"/>
                </a:solidFill>
                <a:latin typeface="Times New Roman" pitchFamily="18" charset="0"/>
                <a:ea typeface="微软雅黑" pitchFamily="34" charset="-122"/>
                <a:cs typeface="Times New Roman" pitchFamily="18" charset="0"/>
              </a:rPr>
              <a:t>练</a:t>
            </a:r>
            <a:endParaRPr lang="en-US" altLang="zh-CN" sz="2800" b="1" dirty="0" smtClean="0">
              <a:solidFill>
                <a:srgbClr val="FFFF00"/>
              </a:solidFill>
              <a:latin typeface="Times New Roman" pitchFamily="18" charset="0"/>
              <a:ea typeface="微软雅黑" pitchFamily="34" charset="-122"/>
              <a:cs typeface="Times New Roman" pitchFamily="18" charset="0"/>
            </a:endParaRPr>
          </a:p>
          <a:p>
            <a:pPr algn="ctr">
              <a:lnSpc>
                <a:spcPct val="200000"/>
              </a:lnSpc>
            </a:pP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zh-CN" sz="2600" b="1" dirty="0" smtClean="0">
                <a:solidFill>
                  <a:srgbClr val="7030A0"/>
                </a:solidFill>
                <a:latin typeface="Times New Roman" pitchFamily="18" charset="0"/>
                <a:ea typeface="微软雅黑" pitchFamily="34" charset="-122"/>
                <a:cs typeface="Times New Roman" pitchFamily="18" charset="0"/>
              </a:rPr>
              <a:t>精做</a:t>
            </a:r>
            <a:r>
              <a:rPr lang="zh-CN" altLang="en-US" sz="2600" b="1" dirty="0" smtClean="0">
                <a:solidFill>
                  <a:srgbClr val="7030A0"/>
                </a:solidFill>
                <a:latin typeface="Times New Roman" pitchFamily="18" charset="0"/>
                <a:ea typeface="微软雅黑" pitchFamily="34" charset="-122"/>
                <a:cs typeface="Times New Roman" pitchFamily="18" charset="0"/>
              </a:rPr>
              <a:t>课标</a:t>
            </a:r>
            <a:r>
              <a:rPr lang="zh-CN" altLang="zh-CN" sz="2600" b="1" dirty="0" smtClean="0">
                <a:solidFill>
                  <a:srgbClr val="7030A0"/>
                </a:solidFill>
                <a:latin typeface="Times New Roman" pitchFamily="18" charset="0"/>
                <a:ea typeface="微软雅黑" pitchFamily="34" charset="-122"/>
                <a:cs typeface="Times New Roman" pitchFamily="18" charset="0"/>
              </a:rPr>
              <a:t>真</a:t>
            </a:r>
            <a:r>
              <a:rPr lang="zh-CN" altLang="zh-CN" sz="2600" b="1" dirty="0">
                <a:solidFill>
                  <a:srgbClr val="7030A0"/>
                </a:solidFill>
                <a:latin typeface="Times New Roman" pitchFamily="18" charset="0"/>
                <a:ea typeface="微软雅黑" pitchFamily="34" charset="-122"/>
                <a:cs typeface="Times New Roman" pitchFamily="18" charset="0"/>
              </a:rPr>
              <a:t>题，把握复习方向</a:t>
            </a:r>
            <a:endParaRPr lang="zh-CN" altLang="zh-CN" sz="3200" b="1" dirty="0">
              <a:solidFill>
                <a:srgbClr val="FFFF00"/>
              </a:solidFill>
              <a:latin typeface="Times New Roman" pitchFamily="18" charset="0"/>
              <a:ea typeface="微软雅黑" pitchFamily="34" charset="-122"/>
              <a:cs typeface="Times New Roman" pitchFamily="18" charset="0"/>
            </a:endParaRPr>
          </a:p>
        </p:txBody>
      </p:sp>
      <p:sp>
        <p:nvSpPr>
          <p:cNvPr id="8" name="TextBox 7"/>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3" name="矩形 2"/>
          <p:cNvSpPr/>
          <p:nvPr/>
        </p:nvSpPr>
        <p:spPr>
          <a:xfrm>
            <a:off x="467544" y="1343422"/>
            <a:ext cx="3057247" cy="738664"/>
          </a:xfrm>
          <a:prstGeom prst="rect">
            <a:avLst/>
          </a:prstGeom>
        </p:spPr>
        <p:txBody>
          <a:bodyPr wrap="none">
            <a:spAutoFit/>
          </a:bodyPr>
          <a:lstStyle/>
          <a:p>
            <a:pPr lvl="0" algn="ctr">
              <a:lnSpc>
                <a:spcPct val="150000"/>
              </a:lnSpc>
            </a:pPr>
            <a:r>
              <a:rPr lang="zh-CN" altLang="zh-CN" sz="2800" b="1" dirty="0">
                <a:solidFill>
                  <a:srgbClr val="FFFFCC"/>
                </a:solidFill>
                <a:latin typeface="Times New Roman" pitchFamily="18" charset="0"/>
                <a:ea typeface="微软雅黑" pitchFamily="34" charset="-122"/>
                <a:cs typeface="Times New Roman" pitchFamily="18" charset="0"/>
              </a:rPr>
              <a:t>第</a:t>
            </a:r>
            <a:r>
              <a:rPr lang="zh-CN" altLang="en-US" sz="2800" b="1" dirty="0">
                <a:solidFill>
                  <a:srgbClr val="FFFFCC"/>
                </a:solidFill>
                <a:latin typeface="Times New Roman" pitchFamily="18" charset="0"/>
                <a:ea typeface="微软雅黑" pitchFamily="34" charset="-122"/>
                <a:cs typeface="Times New Roman" pitchFamily="18" charset="0"/>
              </a:rPr>
              <a:t>一</a:t>
            </a:r>
            <a:r>
              <a:rPr lang="zh-CN" altLang="zh-CN" sz="2800" b="1" dirty="0">
                <a:solidFill>
                  <a:srgbClr val="FFFFCC"/>
                </a:solidFill>
                <a:latin typeface="Times New Roman" pitchFamily="18" charset="0"/>
                <a:ea typeface="微软雅黑" pitchFamily="34" charset="-122"/>
                <a:cs typeface="Times New Roman" pitchFamily="18" charset="0"/>
              </a:rPr>
              <a:t>节　</a:t>
            </a:r>
            <a:r>
              <a:rPr lang="zh-CN" altLang="en-US" sz="2800" b="1" dirty="0">
                <a:solidFill>
                  <a:srgbClr val="FFFFCC"/>
                </a:solidFill>
                <a:latin typeface="Times New Roman" pitchFamily="18" charset="0"/>
                <a:ea typeface="微软雅黑" pitchFamily="34" charset="-122"/>
                <a:cs typeface="Times New Roman" pitchFamily="18" charset="0"/>
              </a:rPr>
              <a:t>小说</a:t>
            </a:r>
            <a:r>
              <a:rPr lang="zh-CN" altLang="zh-CN" sz="2800" b="1" dirty="0">
                <a:solidFill>
                  <a:srgbClr val="FFFFCC"/>
                </a:solidFill>
                <a:latin typeface="Times New Roman" pitchFamily="18" charset="0"/>
                <a:ea typeface="微软雅黑" pitchFamily="34" charset="-122"/>
                <a:cs typeface="Times New Roman" pitchFamily="18" charset="0"/>
              </a:rPr>
              <a:t>阅读</a:t>
            </a:r>
            <a:endParaRPr lang="en-US" altLang="zh-CN" sz="2800" b="1" dirty="0">
              <a:solidFill>
                <a:srgbClr val="FFFFCC"/>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294491"/>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有一天我独个儿上了老丈人家的门儿喽！</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好大胆子！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有位先生插嘴。</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你以为我上门找打架哪，我是报告秀鸾入院待产的消息去了。大胖儿子生下了，算是又见了一代，可是我们的情形并未见好转，老丈人在他女儿面前连半个字都没问过我。</a:t>
            </a:r>
            <a:r>
              <a:rPr lang="en-US" altLang="zh-CN" sz="2600" kern="100" dirty="0">
                <a:latin typeface="宋体"/>
                <a:ea typeface="华文细黑"/>
                <a:cs typeface="Times New Roman"/>
              </a:rPr>
              <a:t>”</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迭格</a:t>
            </a:r>
            <a:r>
              <a:rPr lang="en-US" altLang="zh-CN" sz="2600" baseline="30000" dirty="0">
                <a:latin typeface="IPAPANNEW"/>
                <a:ea typeface="华文细黑"/>
                <a:cs typeface="Times New Roman"/>
              </a:rPr>
              <a:t>[</a:t>
            </a:r>
            <a:r>
              <a:rPr lang="zh-CN" altLang="zh-CN" sz="2600" baseline="30000" dirty="0">
                <a:latin typeface="IPAPANNEW"/>
                <a:ea typeface="华文细黑"/>
                <a:cs typeface="Times New Roman"/>
              </a:rPr>
              <a:t>注</a:t>
            </a:r>
            <a:r>
              <a:rPr lang="en-US" altLang="zh-CN" sz="2600" baseline="30000" dirty="0">
                <a:latin typeface="IPAPANNEW"/>
                <a:ea typeface="华文细黑"/>
                <a:cs typeface="Times New Roman"/>
              </a:rPr>
              <a:t>]</a:t>
            </a:r>
            <a:r>
              <a:rPr lang="zh-CN" altLang="zh-CN" sz="2600" dirty="0">
                <a:latin typeface="Times New Roman"/>
                <a:ea typeface="华文细黑"/>
                <a:cs typeface="Times New Roman"/>
              </a:rPr>
              <a:t>老泰山凶得来！</a:t>
            </a:r>
            <a:r>
              <a:rPr lang="en-US" altLang="zh-CN" sz="2600" dirty="0" smtClean="0">
                <a:latin typeface="宋体"/>
                <a:ea typeface="华文细黑"/>
                <a:cs typeface="Times New Roman"/>
              </a:rPr>
              <a:t>”</a:t>
            </a: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硬是要不得！</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5900805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126375"/>
            <a:ext cx="8821322" cy="4893647"/>
          </a:xfrm>
          <a:prstGeom prst="rect">
            <a:avLst/>
          </a:prstGeom>
        </p:spPr>
        <p:txBody>
          <a:bodyPr>
            <a:spAutoFit/>
          </a:bodyPr>
          <a:lstStyle/>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小伙子！你看，我等了一年，我又等了两年，三年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我的儿媳妇改嫁给卖肉的朱胡子了，我的孙子长大了。可是，我看不见我的桂儿，我的孙子他们不肯给我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他们说：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等你有了钱，我们一定将孙子给你送回来。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可是，小伙子，我得有钱呀！</a:t>
            </a:r>
            <a:r>
              <a:rPr lang="en-US" altLang="zh-CN" sz="2600" kern="100" dirty="0">
                <a:latin typeface="宋体"/>
                <a:ea typeface="华文细黑"/>
                <a:cs typeface="Times New Roman"/>
              </a:rPr>
              <a:t>”</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结冰，落雪，我得过湖；刮风，落雨，我得过湖</a:t>
            </a:r>
            <a:r>
              <a:rPr lang="en-US" altLang="zh-CN" sz="2600" dirty="0" smtClean="0">
                <a:latin typeface="宋体"/>
                <a:ea typeface="华文细黑"/>
                <a:cs typeface="Times New Roman"/>
              </a:rPr>
              <a:t>……</a:t>
            </a: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年成荒，捐重，湖里的匪多，过湖的人少，但是，我得找钱</a:t>
            </a:r>
            <a:r>
              <a:rPr lang="en-US" altLang="zh-CN" sz="2600" dirty="0">
                <a:latin typeface="宋体"/>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8631770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123478"/>
            <a:ext cx="8821322" cy="4893647"/>
          </a:xfrm>
          <a:prstGeom prst="rect">
            <a:avLst/>
          </a:prstGeom>
        </p:spPr>
        <p:txBody>
          <a:bodyPr>
            <a:spAutoFit/>
          </a:bodyPr>
          <a:lstStyle/>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小伙子，你是有爹妈的人，你将来也得做爹妈的。我欢喜你，要是你真的有孝心，你是有好处的，像我，我一定得死在这湖中。我没有钱，我寻不到我的桂儿，我的孙子不认识我，没有人替我做坟，没有人给我烧纸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我说，我没有丧过天良，可是天老爷他不向我睁开眼睛</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逐渐地说得悲哀起来，终于哭了，不住地把船篷弄得呱啦呱啦地响；他的脚在船舱边下力地蹬着。可是，我寻不出来一句能够劝慰他的话，心头像给什么东西塞得紧紧的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0253907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874" y="54367"/>
            <a:ext cx="8998630" cy="5493812"/>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外面风浪渐渐地大了起来，我翻来覆去地睡不着，他也翻来覆去地睡不着。</a:t>
            </a:r>
            <a:endParaRPr lang="zh-CN" altLang="zh-CN" sz="1050" kern="100" dirty="0" smtClean="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可是，第二天，又是一般的微风，细雨，太阳还没有出来，他就把我叫起了。他的脸上丝毫看不出一点异样的表情来，好像昨夜间的事情，全都忘记了。</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目不转睛地瞧着他。</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a:t>
            </a:r>
            <a:r>
              <a:rPr lang="zh-CN" altLang="zh-CN" sz="2600" dirty="0" smtClean="0">
                <a:latin typeface="Times New Roman"/>
                <a:ea typeface="华文细黑"/>
                <a:cs typeface="Times New Roman"/>
              </a:rPr>
              <a:t>有</a:t>
            </a:r>
            <a:r>
              <a:rPr lang="zh-CN" altLang="zh-CN" sz="2600" dirty="0">
                <a:latin typeface="Times New Roman"/>
                <a:ea typeface="华文细黑"/>
                <a:cs typeface="Times New Roman"/>
              </a:rPr>
              <a:t>什么好瞧呢？小伙子！过了湖，你还要赶你的路程呀！</a:t>
            </a:r>
            <a:r>
              <a:rPr lang="en-US" altLang="zh-CN" sz="2600" dirty="0" smtClean="0">
                <a:latin typeface="宋体"/>
                <a:ea typeface="华文细黑"/>
                <a:cs typeface="Times New Roman"/>
              </a:rPr>
              <a:t>”</a:t>
            </a:r>
          </a:p>
          <a:p>
            <a:pPr>
              <a:lnSpc>
                <a:spcPct val="150000"/>
              </a:lnSpc>
            </a:pP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59621984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96" y="118025"/>
            <a:ext cx="8998630" cy="4693593"/>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离开</a:t>
            </a:r>
            <a:r>
              <a:rPr lang="zh-CN" altLang="zh-CN" sz="2600" kern="100" dirty="0">
                <a:latin typeface="Times New Roman"/>
                <a:ea typeface="华文细黑"/>
                <a:cs typeface="Times New Roman"/>
              </a:rPr>
              <a:t>渡口，因为是走顺风，他就搭上橹，扯起破碎风篷来</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独自坐在船艘上，毫无表情地捋着雪白的胡子，任情地高声朗唱着：</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住在这古渡前头六十年。</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不管地，也不管天。</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我凭</a:t>
            </a:r>
            <a:r>
              <a:rPr lang="zh-CN" altLang="zh-CN" sz="2600" kern="100" dirty="0">
                <a:latin typeface="Times New Roman"/>
                <a:ea typeface="华文细黑"/>
                <a:cs typeface="Times New Roman"/>
              </a:rPr>
              <a:t>良心吃饭，我靠气力赚钱！</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有钱</a:t>
            </a:r>
            <a:r>
              <a:rPr lang="zh-CN" altLang="zh-CN" sz="2600" kern="100" dirty="0">
                <a:latin typeface="Times New Roman"/>
                <a:ea typeface="华文细黑"/>
                <a:cs typeface="Times New Roman"/>
              </a:rPr>
              <a:t>的人我不爱，无钱的人我不怜！</a:t>
            </a:r>
            <a:endParaRPr lang="zh-CN" altLang="zh-CN" sz="1050" kern="100" dirty="0">
              <a:latin typeface="宋体"/>
              <a:cs typeface="Courier New"/>
            </a:endParaRPr>
          </a:p>
          <a:p>
            <a:r>
              <a:rPr lang="en-US" altLang="zh-CN" sz="2600" dirty="0" smtClean="0">
                <a:latin typeface="宋体"/>
                <a:ea typeface="华文细黑"/>
                <a:cs typeface="Times New Roman"/>
              </a:rPr>
              <a:t>    ……                                      </a:t>
            </a:r>
            <a:r>
              <a:rPr lang="en-US" altLang="zh-CN" sz="2600" dirty="0" smtClean="0">
                <a:latin typeface="Times New Roman"/>
                <a:ea typeface="华文细黑"/>
              </a:rPr>
              <a:t>(</a:t>
            </a:r>
            <a:r>
              <a:rPr lang="zh-CN" altLang="zh-CN" sz="2600" dirty="0">
                <a:latin typeface="Times New Roman"/>
                <a:ea typeface="华文细黑"/>
                <a:cs typeface="Times New Roman"/>
              </a:rPr>
              <a:t>有删改</a:t>
            </a:r>
            <a:r>
              <a:rPr lang="en-US" altLang="zh-CN" sz="2600" dirty="0">
                <a:latin typeface="Times New Roman"/>
                <a:ea typeface="华文细黑"/>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88626416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96" y="51470"/>
            <a:ext cx="8998630" cy="5078313"/>
          </a:xfrm>
          <a:prstGeom prst="rect">
            <a:avLst/>
          </a:prstGeom>
        </p:spPr>
        <p:txBody>
          <a:bodyPr>
            <a:spAutoFit/>
          </a:bodyPr>
          <a:lstStyle/>
          <a:p>
            <a:pPr algn="just">
              <a:lnSpc>
                <a:spcPct val="150000"/>
              </a:lnSpc>
              <a:spcAft>
                <a:spcPts val="0"/>
              </a:spcAft>
            </a:pPr>
            <a:r>
              <a:rPr lang="zh-CN" altLang="zh-CN" sz="2400" kern="100" dirty="0" smtClean="0">
                <a:latin typeface="Batang"/>
                <a:ea typeface="华文细黑"/>
                <a:cs typeface="Batang"/>
              </a:rPr>
              <a:t>►</a:t>
            </a:r>
            <a:r>
              <a:rPr lang="zh-CN" altLang="zh-CN" sz="2400" kern="100" dirty="0" smtClean="0">
                <a:latin typeface="Times New Roman"/>
                <a:ea typeface="华文细黑"/>
                <a:cs typeface="Times New Roman"/>
              </a:rPr>
              <a:t>整体把握</a:t>
            </a:r>
            <a:endParaRPr lang="zh-CN" altLang="zh-CN" sz="2400" kern="100" dirty="0" smtClean="0">
              <a:latin typeface="宋体"/>
              <a:cs typeface="Courier New"/>
            </a:endParaRPr>
          </a:p>
          <a:p>
            <a:pPr algn="just">
              <a:lnSpc>
                <a:spcPct val="150000"/>
              </a:lnSpc>
              <a:spcAft>
                <a:spcPts val="0"/>
              </a:spcAft>
            </a:pPr>
            <a:r>
              <a:rPr lang="en-US" altLang="zh-CN" sz="2400" dirty="0">
                <a:latin typeface="Times New Roman"/>
                <a:ea typeface="华文细黑"/>
              </a:rPr>
              <a:t>1.</a:t>
            </a:r>
            <a:r>
              <a:rPr lang="zh-CN" altLang="zh-CN" sz="2400" dirty="0">
                <a:latin typeface="Times New Roman"/>
                <a:ea typeface="华文细黑"/>
                <a:cs typeface="Times New Roman"/>
              </a:rPr>
              <a:t>小说的线索是什么？依据线索，全文可分为几个层次？</a:t>
            </a:r>
            <a:endParaRPr lang="zh-CN" altLang="zh-CN" sz="2400" kern="100" dirty="0" smtClean="0">
              <a:latin typeface="宋体"/>
              <a:cs typeface="Courier New"/>
            </a:endParaRPr>
          </a:p>
          <a:p>
            <a:pPr algn="just">
              <a:lnSpc>
                <a:spcPct val="150000"/>
              </a:lnSpc>
              <a:spcAft>
                <a:spcPts val="0"/>
              </a:spcAft>
            </a:pPr>
            <a:r>
              <a:rPr lang="zh-CN" altLang="zh-CN" sz="2400" kern="100" dirty="0" smtClean="0">
                <a:solidFill>
                  <a:srgbClr val="0000FF"/>
                </a:solidFill>
                <a:latin typeface="Times New Roman"/>
                <a:ea typeface="华文细黑"/>
                <a:cs typeface="Times New Roman"/>
              </a:rPr>
              <a:t>答案</a:t>
            </a:r>
            <a:r>
              <a:rPr lang="zh-CN" altLang="zh-CN" sz="2400" kern="100" dirty="0" smtClean="0">
                <a:solidFill>
                  <a:schemeClr val="accent6">
                    <a:lumMod val="75000"/>
                  </a:schemeClr>
                </a:solidFill>
                <a:latin typeface="Times New Roman"/>
                <a:ea typeface="华文细黑"/>
                <a:cs typeface="Times New Roman"/>
              </a:rPr>
              <a:t>　</a:t>
            </a:r>
            <a:r>
              <a:rPr lang="zh-CN" altLang="zh-CN" sz="2400" kern="100" dirty="0">
                <a:solidFill>
                  <a:schemeClr val="accent6">
                    <a:lumMod val="75000"/>
                  </a:schemeClr>
                </a:solidFill>
                <a:latin typeface="Times New Roman"/>
                <a:ea typeface="华文细黑"/>
                <a:cs typeface="Times New Roman"/>
              </a:rPr>
              <a:t>小说以</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我</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过湖回家看望生病的母亲为线索。可分为三个层次：</a:t>
            </a:r>
            <a:endParaRPr lang="zh-CN" altLang="zh-CN" sz="2400" kern="100" dirty="0">
              <a:solidFill>
                <a:schemeClr val="accent6">
                  <a:lumMod val="75000"/>
                </a:schemeClr>
              </a:solidFill>
              <a:latin typeface="宋体"/>
              <a:cs typeface="Courier New"/>
            </a:endParaRPr>
          </a:p>
          <a:p>
            <a:pPr algn="just">
              <a:lnSpc>
                <a:spcPct val="150000"/>
              </a:lnSpc>
              <a:spcAft>
                <a:spcPts val="0"/>
              </a:spcAft>
            </a:pPr>
            <a:r>
              <a:rPr lang="zh-CN" altLang="zh-CN" sz="2400" kern="100" dirty="0">
                <a:solidFill>
                  <a:schemeClr val="accent6">
                    <a:lumMod val="75000"/>
                  </a:schemeClr>
                </a:solidFill>
                <a:latin typeface="Times New Roman"/>
                <a:ea typeface="华文细黑"/>
                <a:cs typeface="Times New Roman"/>
              </a:rPr>
              <a:t>第一层</a:t>
            </a:r>
            <a:r>
              <a:rPr lang="en-US" altLang="zh-CN" sz="2400" kern="100" dirty="0">
                <a:solidFill>
                  <a:schemeClr val="accent6">
                    <a:lumMod val="75000"/>
                  </a:schemeClr>
                </a:solidFill>
                <a:latin typeface="Times New Roman"/>
                <a:ea typeface="华文细黑"/>
                <a:cs typeface="Courier New"/>
              </a:rPr>
              <a:t>(</a:t>
            </a:r>
            <a:r>
              <a:rPr lang="zh-CN" altLang="zh-CN" sz="2400" kern="100" dirty="0">
                <a:solidFill>
                  <a:schemeClr val="accent6">
                    <a:lumMod val="75000"/>
                  </a:schemeClr>
                </a:solidFill>
                <a:latin typeface="Times New Roman"/>
                <a:ea typeface="华文细黑"/>
                <a:cs typeface="Times New Roman"/>
              </a:rPr>
              <a:t>从开头至</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两个人都沉默了</a:t>
            </a:r>
            <a:r>
              <a:rPr lang="en-US" altLang="zh-CN" sz="2400" kern="100" dirty="0">
                <a:solidFill>
                  <a:schemeClr val="accent6">
                    <a:lumMod val="75000"/>
                  </a:schemeClr>
                </a:solidFill>
                <a:latin typeface="宋体"/>
                <a:ea typeface="华文细黑"/>
                <a:cs typeface="Times New Roman"/>
              </a:rPr>
              <a:t>……”</a:t>
            </a:r>
            <a:r>
              <a:rPr lang="en-US" altLang="zh-CN" sz="2400" kern="100" dirty="0">
                <a:solidFill>
                  <a:schemeClr val="accent6">
                    <a:lumMod val="75000"/>
                  </a:schemeClr>
                </a:solidFill>
                <a:latin typeface="Times New Roman"/>
                <a:ea typeface="华文细黑"/>
                <a:cs typeface="Courier New"/>
              </a:rPr>
              <a:t>)</a:t>
            </a:r>
            <a:r>
              <a:rPr lang="zh-CN" altLang="zh-CN" sz="2400" kern="100" dirty="0">
                <a:solidFill>
                  <a:schemeClr val="accent6">
                    <a:lumMod val="75000"/>
                  </a:schemeClr>
                </a:solidFill>
                <a:latin typeface="Times New Roman"/>
                <a:ea typeface="华文细黑"/>
                <a:cs typeface="Times New Roman"/>
              </a:rPr>
              <a:t>：写</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我</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请假回家看母亲途中需要过湖遭老渡夫拒绝。</a:t>
            </a:r>
            <a:endParaRPr lang="zh-CN" altLang="zh-CN" sz="2400" kern="100" dirty="0">
              <a:solidFill>
                <a:schemeClr val="accent6">
                  <a:lumMod val="75000"/>
                </a:schemeClr>
              </a:solidFill>
              <a:latin typeface="宋体"/>
              <a:cs typeface="Courier New"/>
            </a:endParaRPr>
          </a:p>
          <a:p>
            <a:pPr algn="just">
              <a:lnSpc>
                <a:spcPct val="150000"/>
              </a:lnSpc>
              <a:spcAft>
                <a:spcPts val="0"/>
              </a:spcAft>
            </a:pPr>
            <a:r>
              <a:rPr lang="zh-CN" altLang="zh-CN" sz="2400" kern="100" dirty="0">
                <a:solidFill>
                  <a:schemeClr val="accent6">
                    <a:lumMod val="75000"/>
                  </a:schemeClr>
                </a:solidFill>
                <a:latin typeface="Times New Roman"/>
                <a:ea typeface="华文细黑"/>
                <a:cs typeface="Times New Roman"/>
              </a:rPr>
              <a:t>第二层</a:t>
            </a:r>
            <a:r>
              <a:rPr lang="en-US" altLang="zh-CN" sz="2400" kern="100" dirty="0">
                <a:solidFill>
                  <a:schemeClr val="accent6">
                    <a:lumMod val="75000"/>
                  </a:schemeClr>
                </a:solidFill>
                <a:latin typeface="Times New Roman"/>
                <a:ea typeface="华文细黑"/>
                <a:cs typeface="Courier New"/>
              </a:rPr>
              <a:t>(</a:t>
            </a:r>
            <a:r>
              <a:rPr lang="zh-CN" altLang="zh-CN" sz="2400" kern="100" dirty="0">
                <a:solidFill>
                  <a:schemeClr val="accent6">
                    <a:lumMod val="75000"/>
                  </a:schemeClr>
                </a:solidFill>
                <a:latin typeface="Times New Roman"/>
                <a:ea typeface="华文细黑"/>
                <a:cs typeface="Times New Roman"/>
              </a:rPr>
              <a:t>从</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夜色苍茫地</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至</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外面风浪渐渐地大了起来</a:t>
            </a:r>
            <a:r>
              <a:rPr lang="en-US" altLang="zh-CN" sz="2400" kern="100" dirty="0">
                <a:solidFill>
                  <a:schemeClr val="accent6">
                    <a:lumMod val="75000"/>
                  </a:schemeClr>
                </a:solidFill>
                <a:latin typeface="宋体"/>
                <a:ea typeface="华文细黑"/>
                <a:cs typeface="Times New Roman"/>
              </a:rPr>
              <a:t>……”</a:t>
            </a:r>
            <a:r>
              <a:rPr lang="en-US" altLang="zh-CN" sz="2400" kern="100" dirty="0">
                <a:solidFill>
                  <a:schemeClr val="accent6">
                    <a:lumMod val="75000"/>
                  </a:schemeClr>
                </a:solidFill>
                <a:latin typeface="Times New Roman"/>
                <a:ea typeface="华文细黑"/>
                <a:cs typeface="Courier New"/>
              </a:rPr>
              <a:t>)</a:t>
            </a:r>
            <a:r>
              <a:rPr lang="zh-CN" altLang="zh-CN" sz="2400" kern="100" dirty="0">
                <a:solidFill>
                  <a:schemeClr val="accent6">
                    <a:lumMod val="75000"/>
                  </a:schemeClr>
                </a:solidFill>
                <a:latin typeface="Times New Roman"/>
                <a:ea typeface="华文细黑"/>
                <a:cs typeface="Times New Roman"/>
              </a:rPr>
              <a:t>：写</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我</a:t>
            </a:r>
            <a:r>
              <a:rPr lang="en-US" altLang="zh-CN" sz="2400" kern="100" dirty="0">
                <a:solidFill>
                  <a:schemeClr val="accent6">
                    <a:lumMod val="75000"/>
                  </a:schemeClr>
                </a:solidFill>
                <a:latin typeface="宋体"/>
                <a:ea typeface="华文细黑"/>
                <a:cs typeface="Times New Roman"/>
              </a:rPr>
              <a:t>”</a:t>
            </a:r>
            <a:r>
              <a:rPr lang="zh-CN" altLang="zh-CN" sz="2400" kern="100" dirty="0">
                <a:solidFill>
                  <a:schemeClr val="accent6">
                    <a:lumMod val="75000"/>
                  </a:schemeClr>
                </a:solidFill>
                <a:latin typeface="Times New Roman"/>
                <a:ea typeface="华文细黑"/>
                <a:cs typeface="Times New Roman"/>
              </a:rPr>
              <a:t>夜宿老渡夫船内，听他讲述自己辛酸的遭遇。</a:t>
            </a:r>
            <a:endParaRPr lang="zh-CN" altLang="zh-CN" sz="2400" kern="100" dirty="0">
              <a:solidFill>
                <a:schemeClr val="accent6">
                  <a:lumMod val="75000"/>
                </a:schemeClr>
              </a:solidFill>
              <a:latin typeface="宋体"/>
              <a:cs typeface="Courier New"/>
            </a:endParaRPr>
          </a:p>
          <a:p>
            <a:pPr>
              <a:lnSpc>
                <a:spcPct val="150000"/>
              </a:lnSpc>
            </a:pPr>
            <a:r>
              <a:rPr lang="zh-CN" altLang="zh-CN" sz="2400" dirty="0">
                <a:solidFill>
                  <a:schemeClr val="accent6">
                    <a:lumMod val="75000"/>
                  </a:schemeClr>
                </a:solidFill>
                <a:latin typeface="Times New Roman"/>
                <a:ea typeface="华文细黑"/>
                <a:cs typeface="Times New Roman"/>
              </a:rPr>
              <a:t>第三层</a:t>
            </a:r>
            <a:r>
              <a:rPr lang="en-US" altLang="zh-CN" sz="2400" dirty="0">
                <a:solidFill>
                  <a:schemeClr val="accent6">
                    <a:lumMod val="75000"/>
                  </a:schemeClr>
                </a:solidFill>
                <a:latin typeface="Times New Roman"/>
                <a:ea typeface="华文细黑"/>
              </a:rPr>
              <a:t>(</a:t>
            </a:r>
            <a:r>
              <a:rPr lang="zh-CN" altLang="zh-CN" sz="2400" dirty="0">
                <a:solidFill>
                  <a:schemeClr val="accent6">
                    <a:lumMod val="75000"/>
                  </a:schemeClr>
                </a:solidFill>
                <a:latin typeface="Times New Roman"/>
                <a:ea typeface="华文细黑"/>
                <a:cs typeface="Times New Roman"/>
              </a:rPr>
              <a:t>从</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可是</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至文末</a:t>
            </a:r>
            <a:r>
              <a:rPr lang="en-US" altLang="zh-CN" sz="2400" dirty="0">
                <a:solidFill>
                  <a:schemeClr val="accent6">
                    <a:lumMod val="75000"/>
                  </a:schemeClr>
                </a:solidFill>
                <a:latin typeface="Times New Roman"/>
                <a:ea typeface="华文细黑"/>
              </a:rPr>
              <a:t>)</a:t>
            </a:r>
            <a:r>
              <a:rPr lang="zh-CN" altLang="zh-CN" sz="2400" dirty="0">
                <a:solidFill>
                  <a:schemeClr val="accent6">
                    <a:lumMod val="75000"/>
                  </a:schemeClr>
                </a:solidFill>
                <a:latin typeface="Times New Roman"/>
                <a:ea typeface="华文细黑"/>
                <a:cs typeface="Times New Roman"/>
              </a:rPr>
              <a:t>：写</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我</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被老渡夫顺利送过湖。</a:t>
            </a:r>
            <a:endParaRPr lang="zh-CN" altLang="zh-CN" sz="2400" kern="100" dirty="0" smtClean="0">
              <a:solidFill>
                <a:schemeClr val="accent6">
                  <a:lumMod val="75000"/>
                </a:schemeClr>
              </a:solidFill>
              <a:latin typeface="宋体"/>
              <a:cs typeface="Courier New"/>
            </a:endParaRPr>
          </a:p>
        </p:txBody>
      </p:sp>
    </p:spTree>
    <p:extLst>
      <p:ext uri="{BB962C8B-B14F-4D97-AF65-F5344CB8AC3E}">
        <p14:creationId xmlns:p14="http://schemas.microsoft.com/office/powerpoint/2010/main" val="374503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linds(horizontal)">
                                      <p:cBhvr>
                                        <p:cTn id="1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7975" y="922724"/>
            <a:ext cx="8647507" cy="2657138"/>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请概括小说的主题。</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dirty="0">
                <a:solidFill>
                  <a:schemeClr val="accent6">
                    <a:lumMod val="75000"/>
                  </a:schemeClr>
                </a:solidFill>
                <a:latin typeface="Times New Roman"/>
                <a:ea typeface="华文细黑"/>
                <a:cs typeface="Times New Roman"/>
              </a:rPr>
              <a:t>小说以</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我</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过湖为线索，以抒情的笔调叙述了古渡头渡夫的人生遭遇和心灵世界，反映了动荡不安的现实，表达了作者对底层劳动人民的同情和对当时社会的不满。</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29281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854" y="-17641"/>
            <a:ext cx="8821322" cy="4893647"/>
          </a:xfrm>
          <a:prstGeom prst="rect">
            <a:avLst/>
          </a:prstGeom>
        </p:spPr>
        <p:txBody>
          <a:bodyPr>
            <a:spAutoFit/>
          </a:bodyPr>
          <a:lstStyle/>
          <a:p>
            <a:pPr algn="just">
              <a:lnSpc>
                <a:spcPct val="150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下列对作品有关内容的分析和概括，最恰当的两项是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作品以抒情的笔调叙述了渡夫的人生遭遇和心灵世界，</a:t>
            </a:r>
            <a:r>
              <a:rPr lang="zh-CN" altLang="zh-CN" sz="2600" kern="100" dirty="0" smtClean="0">
                <a:latin typeface="Times New Roman"/>
                <a:ea typeface="华文细黑"/>
                <a:cs typeface="Times New Roman"/>
              </a:rPr>
              <a:t>反</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映</a:t>
            </a:r>
            <a:r>
              <a:rPr lang="zh-CN" altLang="zh-CN" sz="2600" kern="100" dirty="0">
                <a:latin typeface="Times New Roman"/>
                <a:ea typeface="华文细黑"/>
                <a:cs typeface="Times New Roman"/>
              </a:rPr>
              <a:t>了动荡不安的现实，表达了作者对底层劳动人民的</a:t>
            </a:r>
            <a:r>
              <a:rPr lang="zh-CN" altLang="zh-CN" sz="2600" kern="100" dirty="0" smtClean="0">
                <a:latin typeface="Times New Roman"/>
                <a:ea typeface="华文细黑"/>
                <a:cs typeface="Times New Roman"/>
              </a:rPr>
              <a:t>同情</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和</a:t>
            </a:r>
            <a:r>
              <a:rPr lang="zh-CN" altLang="zh-CN" sz="2600" kern="100" dirty="0">
                <a:latin typeface="Times New Roman"/>
                <a:ea typeface="华文细黑"/>
                <a:cs typeface="Times New Roman"/>
              </a:rPr>
              <a:t>对当时社会的不满。</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渡夫不愿马上开船送我过湖，还教训我：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年纪轻轻，</a:t>
            </a:r>
            <a:r>
              <a:rPr lang="zh-CN" altLang="zh-CN" sz="2600" kern="100" dirty="0" smtClean="0">
                <a:latin typeface="Times New Roman"/>
                <a:ea typeface="华文细黑"/>
                <a:cs typeface="Times New Roman"/>
              </a:rPr>
              <a:t>开</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口</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，有钱就命都不要了吗？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这让我暗自吃惊</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因为</a:t>
            </a:r>
            <a:r>
              <a:rPr lang="zh-CN" altLang="zh-CN" sz="2600" kern="100" dirty="0">
                <a:latin typeface="Times New Roman"/>
                <a:ea typeface="华文细黑"/>
                <a:cs typeface="Times New Roman"/>
              </a:rPr>
              <a:t>我担心他谋财害命</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4140003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20385"/>
            <a:ext cx="8821322" cy="5133713"/>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渡夫没有让我回到岸上去，而是让我在他船里过一宵，</a:t>
            </a:r>
            <a:r>
              <a:rPr lang="zh-CN" altLang="zh-CN" sz="2600" kern="100" dirty="0" smtClean="0">
                <a:latin typeface="Times New Roman"/>
                <a:ea typeface="华文细黑"/>
                <a:cs typeface="Times New Roman"/>
              </a:rPr>
              <a:t>因</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为</a:t>
            </a:r>
            <a:r>
              <a:rPr lang="zh-CN" altLang="zh-CN" sz="2600" kern="100" dirty="0">
                <a:latin typeface="Times New Roman"/>
                <a:ea typeface="华文细黑"/>
                <a:cs typeface="Times New Roman"/>
              </a:rPr>
              <a:t>他看我太年轻，怕我遇到不测，想告诉我一些江湖上</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情形</a:t>
            </a:r>
            <a:r>
              <a:rPr lang="zh-CN" altLang="zh-CN" sz="2600" kern="100" dirty="0">
                <a:latin typeface="Times New Roman"/>
                <a:ea typeface="华文细黑"/>
                <a:cs typeface="Times New Roman"/>
              </a:rPr>
              <a:t>和出门在外的经验。</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渡夫在船里把他儿子桂儿被北佬抓做伕子的事情告诉我</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一方面表达他对我孝顺母亲的赞赏和羡慕之情，</a:t>
            </a:r>
            <a:r>
              <a:rPr lang="zh-CN" altLang="zh-CN" sz="2600" kern="100" dirty="0" smtClean="0">
                <a:latin typeface="Times New Roman"/>
                <a:ea typeface="华文细黑"/>
                <a:cs typeface="Times New Roman"/>
              </a:rPr>
              <a:t>一方面</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表达</a:t>
            </a:r>
            <a:r>
              <a:rPr lang="zh-CN" altLang="zh-CN" sz="2600" kern="100" dirty="0">
                <a:latin typeface="Times New Roman"/>
                <a:ea typeface="华文细黑"/>
                <a:cs typeface="Times New Roman"/>
              </a:rPr>
              <a:t>他失子之后的孤独和忧虑。</a:t>
            </a:r>
            <a:endParaRPr lang="zh-CN" altLang="zh-CN" sz="1050" kern="100" dirty="0">
              <a:latin typeface="宋体"/>
              <a:cs typeface="Courier New"/>
            </a:endParaRPr>
          </a:p>
          <a:p>
            <a:pPr>
              <a:lnSpc>
                <a:spcPct val="140000"/>
              </a:lnSpc>
            </a:pPr>
            <a:r>
              <a:rPr lang="en-US" altLang="zh-CN" sz="2600" dirty="0">
                <a:latin typeface="Times New Roman"/>
                <a:ea typeface="华文细黑"/>
              </a:rPr>
              <a:t>E.</a:t>
            </a:r>
            <a:r>
              <a:rPr lang="zh-CN" altLang="zh-CN" sz="2600" dirty="0">
                <a:latin typeface="Times New Roman"/>
                <a:ea typeface="华文细黑"/>
                <a:cs typeface="Times New Roman"/>
              </a:rPr>
              <a:t>第二天一早，我被渡夫叫起来之后，目不转睛地瞧着他</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发现</a:t>
            </a:r>
            <a:r>
              <a:rPr lang="zh-CN" altLang="zh-CN" sz="2600" dirty="0">
                <a:latin typeface="Times New Roman"/>
                <a:ea typeface="华文细黑"/>
                <a:cs typeface="Times New Roman"/>
              </a:rPr>
              <a:t>他的脸上没有什么异样的表情，想知道他为什么把</a:t>
            </a:r>
            <a:r>
              <a:rPr lang="zh-CN" altLang="zh-CN" sz="2600" dirty="0" smtClean="0">
                <a:latin typeface="Times New Roman"/>
                <a:ea typeface="华文细黑"/>
                <a:cs typeface="Times New Roman"/>
              </a:rPr>
              <a:t>昨</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夜</a:t>
            </a:r>
            <a:r>
              <a:rPr lang="zh-CN" altLang="zh-CN" sz="2600" dirty="0">
                <a:latin typeface="Times New Roman"/>
                <a:ea typeface="华文细黑"/>
                <a:cs typeface="Times New Roman"/>
              </a:rPr>
              <a:t>的事情全都忘记了</a:t>
            </a:r>
            <a:r>
              <a:rPr lang="zh-CN" altLang="zh-CN" sz="2600" dirty="0" smtClean="0">
                <a:latin typeface="Times New Roman"/>
                <a:ea typeface="华文细黑"/>
                <a:cs typeface="Times New Roman"/>
              </a:rPr>
              <a:t>。</a:t>
            </a:r>
          </a:p>
        </p:txBody>
      </p:sp>
    </p:spTree>
    <p:extLst>
      <p:ext uri="{BB962C8B-B14F-4D97-AF65-F5344CB8AC3E}">
        <p14:creationId xmlns:p14="http://schemas.microsoft.com/office/powerpoint/2010/main" val="371861277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96" y="43850"/>
            <a:ext cx="8998630" cy="5056571"/>
          </a:xfrm>
          <a:prstGeom prst="rect">
            <a:avLst/>
          </a:prstGeom>
        </p:spPr>
        <p:txBody>
          <a:bodyPr>
            <a:spAutoFit/>
          </a:bodyPr>
          <a:lstStyle/>
          <a:p>
            <a:pPr algn="just">
              <a:lnSpc>
                <a:spcPct val="150000"/>
              </a:lnSpc>
              <a:spcAft>
                <a:spcPts val="0"/>
              </a:spcAft>
            </a:pPr>
            <a:r>
              <a:rPr lang="zh-CN" altLang="zh-CN" sz="2400" kern="100" dirty="0" smtClean="0">
                <a:solidFill>
                  <a:srgbClr val="0000FF"/>
                </a:solidFill>
                <a:latin typeface="Times New Roman"/>
                <a:ea typeface="华文细黑"/>
                <a:cs typeface="Times New Roman"/>
              </a:rPr>
              <a:t>解析</a:t>
            </a:r>
            <a:r>
              <a:rPr lang="zh-CN" altLang="zh-CN" sz="2400" kern="100" dirty="0" smtClean="0">
                <a:latin typeface="Times New Roman"/>
                <a:ea typeface="华文细黑"/>
                <a:cs typeface="Times New Roman"/>
              </a:rPr>
              <a:t>　</a:t>
            </a:r>
            <a:r>
              <a:rPr lang="zh-CN" altLang="zh-CN" sz="2400" kern="100" dirty="0">
                <a:latin typeface="Times New Roman"/>
                <a:ea typeface="华文细黑"/>
                <a:cs typeface="Times New Roman"/>
              </a:rPr>
              <a:t>本题考查主旨、动作</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细节</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描写的作用，分析构思的妙处，品味对话的作用。</a:t>
            </a: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项对文章主旨的解读，正确</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B</a:t>
            </a:r>
            <a:r>
              <a:rPr lang="zh-CN" altLang="zh-CN" sz="2400" kern="100" dirty="0">
                <a:latin typeface="Times New Roman"/>
                <a:ea typeface="华文细黑"/>
                <a:cs typeface="Times New Roman"/>
              </a:rPr>
              <a:t>项品味对话的作用，其中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我担心他谋财害命</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的说法有些牵强</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C</a:t>
            </a:r>
            <a:r>
              <a:rPr lang="zh-CN" altLang="zh-CN" sz="2400" kern="100" dirty="0">
                <a:latin typeface="Times New Roman"/>
                <a:ea typeface="华文细黑"/>
                <a:cs typeface="Times New Roman"/>
              </a:rPr>
              <a:t>项分析人物行为的作用，其中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想告诉我一些江湖上的情形和出门在外的经验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不正确</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D</a:t>
            </a:r>
            <a:r>
              <a:rPr lang="zh-CN" altLang="zh-CN" sz="2400" kern="100" dirty="0">
                <a:latin typeface="Times New Roman"/>
                <a:ea typeface="华文细黑"/>
                <a:cs typeface="Times New Roman"/>
              </a:rPr>
              <a:t>项分析行文构思对表现主旨的作用，正确</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E</a:t>
            </a:r>
            <a:r>
              <a:rPr lang="zh-CN" altLang="zh-CN" sz="2400" kern="100" dirty="0">
                <a:latin typeface="Times New Roman"/>
                <a:ea typeface="华文细黑"/>
                <a:cs typeface="Times New Roman"/>
              </a:rPr>
              <a:t>项考查动作</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细节</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描写的作用，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把昨夜的事情全都忘记了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不正确。</a:t>
            </a:r>
            <a:endParaRPr lang="zh-CN" altLang="zh-CN" sz="2400" kern="100" dirty="0">
              <a:latin typeface="宋体"/>
              <a:cs typeface="Courier New"/>
            </a:endParaRPr>
          </a:p>
          <a:p>
            <a:pPr algn="just">
              <a:lnSpc>
                <a:spcPct val="150000"/>
              </a:lnSpc>
              <a:spcAft>
                <a:spcPts val="0"/>
              </a:spcAft>
            </a:pPr>
            <a:r>
              <a:rPr lang="zh-CN" altLang="zh-CN" sz="2400" kern="100" dirty="0" smtClean="0">
                <a:solidFill>
                  <a:srgbClr val="0000FF"/>
                </a:solidFill>
                <a:latin typeface="Times New Roman"/>
                <a:ea typeface="华文细黑"/>
                <a:cs typeface="Times New Roman"/>
              </a:rPr>
              <a:t>答案</a:t>
            </a:r>
            <a:r>
              <a:rPr lang="zh-CN" altLang="zh-CN" sz="2400" kern="100" dirty="0" smtClean="0">
                <a:latin typeface="Times New Roman"/>
                <a:ea typeface="华文细黑"/>
                <a:cs typeface="Times New Roman"/>
              </a:rPr>
              <a:t>　</a:t>
            </a:r>
            <a:r>
              <a:rPr lang="en-US" altLang="zh-CN" sz="2400" kern="100" dirty="0">
                <a:solidFill>
                  <a:schemeClr val="accent6">
                    <a:lumMod val="75000"/>
                  </a:schemeClr>
                </a:solidFill>
                <a:latin typeface="Times New Roman"/>
                <a:ea typeface="华文细黑"/>
                <a:cs typeface="Times New Roman"/>
              </a:rPr>
              <a:t>AD</a:t>
            </a:r>
            <a:endParaRPr lang="zh-CN" altLang="zh-CN" sz="24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78247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627534"/>
            <a:ext cx="8647507" cy="3603063"/>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该题依然用</a:t>
            </a:r>
            <a:r>
              <a:rPr lang="en-US" altLang="zh-CN" sz="2600" dirty="0">
                <a:latin typeface="宋体"/>
                <a:ea typeface="华文细黑"/>
                <a:cs typeface="Times New Roman"/>
              </a:rPr>
              <a:t>“</a:t>
            </a:r>
            <a:r>
              <a:rPr lang="zh-CN" altLang="zh-CN" sz="2600" dirty="0">
                <a:latin typeface="Times New Roman"/>
                <a:ea typeface="华文细黑"/>
                <a:cs typeface="Times New Roman"/>
              </a:rPr>
              <a:t>五选二</a:t>
            </a:r>
            <a:r>
              <a:rPr lang="en-US" altLang="zh-CN" sz="2600" dirty="0">
                <a:latin typeface="宋体"/>
                <a:ea typeface="华文细黑"/>
                <a:cs typeface="Times New Roman"/>
              </a:rPr>
              <a:t>”</a:t>
            </a:r>
            <a:r>
              <a:rPr lang="zh-CN" altLang="zh-CN" sz="2600" dirty="0">
                <a:latin typeface="Times New Roman"/>
                <a:ea typeface="华文细黑"/>
                <a:cs typeface="Times New Roman"/>
              </a:rPr>
              <a:t>的形式考查对小说内容、人物形象、艺术技巧等方面的分析概括。命题者在设题项时，把重心放在了小说文体的基本要素上，即对小说主人公渡夫的形象特点的分析和对小说主要的艺术表现手法的分析上，这是阅读本小说最关键的两个问题。试题难度不大。</a:t>
            </a:r>
            <a:endParaRPr lang="zh-CN" altLang="zh-CN" sz="1050" kern="100" dirty="0">
              <a:latin typeface="宋体"/>
              <a:cs typeface="Courier New"/>
            </a:endParaRPr>
          </a:p>
        </p:txBody>
      </p:sp>
    </p:spTree>
    <p:extLst>
      <p:ext uri="{BB962C8B-B14F-4D97-AF65-F5344CB8AC3E}">
        <p14:creationId xmlns:p14="http://schemas.microsoft.com/office/powerpoint/2010/main" val="3580502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20538"/>
            <a:ext cx="8769291" cy="5133713"/>
          </a:xfrm>
          <a:prstGeom prst="rect">
            <a:avLst/>
          </a:prstGeom>
          <a:noFill/>
        </p:spPr>
        <p:txBody>
          <a:bodyPr wrap="square" rtlCol="0">
            <a:spAutoFit/>
          </a:bodyPr>
          <a:lstStyle/>
          <a:p>
            <a:pPr>
              <a:lnSpc>
                <a:spcPct val="140000"/>
              </a:lnSpc>
            </a:pPr>
            <a:r>
              <a:rPr lang="en-US" altLang="zh-CN" sz="2600" dirty="0">
                <a:latin typeface="宋体"/>
                <a:ea typeface="华文细黑"/>
                <a:cs typeface="Times New Roman"/>
              </a:rPr>
              <a:t> </a:t>
            </a:r>
            <a:r>
              <a:rPr lang="en-US" altLang="zh-CN" sz="2600" dirty="0" smtClean="0">
                <a:latin typeface="宋体"/>
                <a:ea typeface="华文细黑"/>
                <a:cs typeface="Times New Roman"/>
              </a:rPr>
              <a:t>   “</a:t>
            </a:r>
            <a:r>
              <a:rPr lang="zh-CN" altLang="zh-CN" sz="2600" dirty="0">
                <a:latin typeface="Times New Roman"/>
                <a:ea typeface="华文细黑"/>
                <a:cs typeface="Times New Roman"/>
              </a:rPr>
              <a:t>有一天，</a:t>
            </a:r>
            <a:r>
              <a:rPr lang="en-US" altLang="zh-CN" sz="2600" dirty="0">
                <a:latin typeface="宋体"/>
                <a:ea typeface="华文细黑"/>
                <a:cs typeface="Times New Roman"/>
              </a:rPr>
              <a:t>”</a:t>
            </a:r>
            <a:r>
              <a:rPr lang="zh-CN" altLang="zh-CN" sz="2600" dirty="0">
                <a:latin typeface="Times New Roman"/>
                <a:ea typeface="华文细黑"/>
                <a:cs typeface="Times New Roman"/>
              </a:rPr>
              <a:t>这段回忆大概很有趣，彭先生自己也未语先笑了，</a:t>
            </a:r>
            <a:r>
              <a:rPr lang="en-US" altLang="zh-CN" sz="2600" dirty="0">
                <a:latin typeface="宋体"/>
                <a:ea typeface="华文细黑"/>
                <a:cs typeface="Times New Roman"/>
              </a:rPr>
              <a:t>“</a:t>
            </a:r>
            <a:r>
              <a:rPr lang="zh-CN" altLang="zh-CN" sz="2600" dirty="0">
                <a:latin typeface="Times New Roman"/>
                <a:ea typeface="华文细黑"/>
                <a:cs typeface="Times New Roman"/>
              </a:rPr>
              <a:t>秀鸾匆匆忙忙回来了，慌慌张张地说：</a:t>
            </a:r>
            <a:r>
              <a:rPr lang="en-US" altLang="zh-CN" sz="2600" dirty="0">
                <a:latin typeface="宋体"/>
                <a:ea typeface="华文细黑"/>
                <a:cs typeface="Times New Roman"/>
              </a:rPr>
              <a:t>‘</a:t>
            </a:r>
            <a:r>
              <a:rPr lang="zh-CN" altLang="zh-CN" sz="2600" dirty="0">
                <a:latin typeface="Times New Roman"/>
                <a:ea typeface="华文细黑"/>
                <a:cs typeface="Times New Roman"/>
              </a:rPr>
              <a:t>爸爸病了！</a:t>
            </a:r>
            <a:r>
              <a:rPr lang="en-US" altLang="zh-CN" sz="2600" dirty="0">
                <a:latin typeface="宋体"/>
                <a:ea typeface="华文细黑"/>
                <a:cs typeface="Times New Roman"/>
              </a:rPr>
              <a:t>’‘</a:t>
            </a:r>
            <a:r>
              <a:rPr lang="zh-CN" altLang="zh-CN" sz="2600" dirty="0">
                <a:latin typeface="Times New Roman"/>
                <a:ea typeface="华文细黑"/>
                <a:cs typeface="Times New Roman"/>
              </a:rPr>
              <a:t>什么病呀？</a:t>
            </a:r>
            <a:r>
              <a:rPr lang="en-US" altLang="zh-CN" sz="2600" dirty="0">
                <a:latin typeface="宋体"/>
                <a:ea typeface="华文细黑"/>
                <a:cs typeface="Times New Roman"/>
              </a:rPr>
              <a:t>’‘</a:t>
            </a:r>
            <a:r>
              <a:rPr lang="zh-CN" altLang="zh-CN" sz="2600" dirty="0">
                <a:latin typeface="Times New Roman"/>
                <a:ea typeface="华文细黑"/>
                <a:cs typeface="Times New Roman"/>
              </a:rPr>
              <a:t>肠子！肠子要剪断！快走。</a:t>
            </a:r>
            <a:r>
              <a:rPr lang="en-US" altLang="zh-CN" sz="2600" dirty="0">
                <a:latin typeface="宋体"/>
                <a:ea typeface="华文细黑"/>
                <a:cs typeface="Times New Roman"/>
              </a:rPr>
              <a:t>’</a:t>
            </a:r>
            <a:r>
              <a:rPr lang="zh-CN" altLang="zh-CN" sz="2600" dirty="0">
                <a:latin typeface="Times New Roman"/>
                <a:ea typeface="华文细黑"/>
                <a:cs typeface="Times New Roman"/>
              </a:rPr>
              <a:t>唉！我那铁石心肠的老丈人呀！也有一天要柔肠寸断了！</a:t>
            </a:r>
            <a:r>
              <a:rPr lang="en-US" altLang="zh-CN" sz="2600" dirty="0" smtClean="0">
                <a:latin typeface="宋体"/>
                <a:ea typeface="华文细黑"/>
                <a:cs typeface="Times New Roman"/>
              </a:rPr>
              <a:t>”</a:t>
            </a: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大家</a:t>
            </a:r>
            <a:r>
              <a:rPr lang="zh-CN" altLang="zh-CN" sz="2600" kern="100" dirty="0">
                <a:latin typeface="Times New Roman"/>
                <a:ea typeface="华文细黑"/>
                <a:cs typeface="Times New Roman"/>
              </a:rPr>
              <a:t>听到这里哄然大笑。林太太说：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彭先生，你解恨了，是不是？</a:t>
            </a:r>
            <a:r>
              <a:rPr lang="en-US" altLang="zh-CN" sz="2600" kern="100" dirty="0">
                <a:latin typeface="宋体"/>
                <a:ea typeface="华文细黑"/>
                <a:cs typeface="Times New Roman"/>
              </a:rPr>
              <a:t>”</a:t>
            </a:r>
            <a:endParaRPr lang="zh-CN" altLang="zh-CN" sz="1050" kern="100" dirty="0">
              <a:latin typeface="宋体"/>
              <a:cs typeface="Courier New"/>
            </a:endParaRPr>
          </a:p>
          <a:p>
            <a:pPr>
              <a:lnSpc>
                <a:spcPct val="14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不敢！</a:t>
            </a:r>
            <a:r>
              <a:rPr lang="en-US" altLang="zh-CN" sz="2600" dirty="0">
                <a:latin typeface="宋体"/>
                <a:ea typeface="华文细黑"/>
                <a:cs typeface="Times New Roman"/>
              </a:rPr>
              <a:t>”</a:t>
            </a:r>
            <a:r>
              <a:rPr lang="zh-CN" altLang="zh-CN" sz="2600" dirty="0">
                <a:latin typeface="Times New Roman"/>
                <a:ea typeface="华文细黑"/>
                <a:cs typeface="Times New Roman"/>
              </a:rPr>
              <a:t>彭先生虽然这么说，可是仍然可以看出他的轻松。</a:t>
            </a:r>
            <a:r>
              <a:rPr lang="en-US" altLang="zh-CN" sz="2600" dirty="0">
                <a:latin typeface="宋体"/>
                <a:ea typeface="华文细黑"/>
                <a:cs typeface="Times New Roman"/>
              </a:rPr>
              <a:t>“</a:t>
            </a:r>
            <a:r>
              <a:rPr lang="zh-CN" altLang="zh-CN" sz="2600" dirty="0">
                <a:latin typeface="Times New Roman"/>
                <a:ea typeface="华文细黑"/>
                <a:cs typeface="Times New Roman"/>
              </a:rPr>
              <a:t>秀鸾说爸爸需要输血，但秀鸾是</a:t>
            </a:r>
            <a:r>
              <a:rPr lang="en-US" altLang="zh-CN" sz="2600" dirty="0">
                <a:latin typeface="Times New Roman"/>
                <a:ea typeface="华文细黑"/>
              </a:rPr>
              <a:t>A</a:t>
            </a:r>
            <a:r>
              <a:rPr lang="zh-CN" altLang="zh-CN" sz="2600" dirty="0">
                <a:latin typeface="Times New Roman"/>
                <a:ea typeface="华文细黑"/>
                <a:cs typeface="Times New Roman"/>
              </a:rPr>
              <a:t>型，小舅子是</a:t>
            </a:r>
            <a:r>
              <a:rPr lang="en-US" altLang="zh-CN" sz="2600" dirty="0">
                <a:latin typeface="Times New Roman"/>
                <a:ea typeface="华文细黑"/>
              </a:rPr>
              <a:t>B</a:t>
            </a:r>
            <a:r>
              <a:rPr lang="zh-CN" altLang="zh-CN" sz="2600" dirty="0">
                <a:latin typeface="Times New Roman"/>
                <a:ea typeface="华文细黑"/>
                <a:cs typeface="Times New Roman"/>
              </a:rPr>
              <a:t>型，丈母娘是</a:t>
            </a:r>
            <a:r>
              <a:rPr lang="en-US" altLang="zh-CN" sz="2600" dirty="0">
                <a:latin typeface="Times New Roman"/>
                <a:ea typeface="华文细黑"/>
              </a:rPr>
              <a:t>AB</a:t>
            </a:r>
            <a:r>
              <a:rPr lang="zh-CN" altLang="zh-CN" sz="2600" dirty="0">
                <a:latin typeface="Times New Roman"/>
                <a:ea typeface="华文细黑"/>
                <a:cs typeface="Times New Roman"/>
              </a:rPr>
              <a:t>型</a:t>
            </a:r>
            <a:r>
              <a:rPr lang="en-US" altLang="zh-CN" sz="2600" dirty="0">
                <a:latin typeface="宋体"/>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80955475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192" y="123478"/>
            <a:ext cx="8821322" cy="2977738"/>
          </a:xfrm>
          <a:prstGeom prst="rect">
            <a:avLst/>
          </a:prstGeom>
        </p:spPr>
        <p:txBody>
          <a:bodyPr>
            <a:spAutoFit/>
          </a:bodyPr>
          <a:lstStyle/>
          <a:p>
            <a:pPr algn="just">
              <a:lnSpc>
                <a:spcPts val="45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作品中的渡夫有哪些性格特点？请简要分析。</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本题考查分析概括人物的性格特点。分析人物性格时要点出人物形象的主要特征，本文着重描写人物的语言。要结合文本中渡夫对“我”的教训、与“我”的对话以及最后的高歌分析。</a:t>
            </a:r>
            <a:endParaRPr lang="zh-CN" altLang="zh-CN" sz="2600" kern="100" dirty="0">
              <a:latin typeface="宋体"/>
              <a:cs typeface="Courier New"/>
            </a:endParaRPr>
          </a:p>
        </p:txBody>
      </p:sp>
      <p:sp>
        <p:nvSpPr>
          <p:cNvPr id="3" name="矩形 2"/>
          <p:cNvSpPr/>
          <p:nvPr/>
        </p:nvSpPr>
        <p:spPr>
          <a:xfrm>
            <a:off x="115124" y="2931790"/>
            <a:ext cx="8821322" cy="2015936"/>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①热情坦诚，乐于助人，喜欢孝顺父母的子女；②刚强不屈，不畏身心劳苦，靠自己的气力赚钱；③坚韧不拔，不向命运低头，坚持自由自在的生活信念。</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85321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555526"/>
            <a:ext cx="8733982" cy="393954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这是新课标卷小说考查中最稳定且最重要的题型</a:t>
            </a:r>
            <a:r>
              <a:rPr lang="en-US" altLang="zh-CN" sz="2600" dirty="0">
                <a:latin typeface="Times New Roman"/>
                <a:ea typeface="华文细黑"/>
              </a:rPr>
              <a:t>——</a:t>
            </a:r>
            <a:r>
              <a:rPr lang="zh-CN" altLang="zh-CN" sz="2600" dirty="0">
                <a:latin typeface="Times New Roman"/>
                <a:ea typeface="华文细黑"/>
                <a:cs typeface="Times New Roman"/>
              </a:rPr>
              <a:t>概括人物形象特点并作分析题。答该题，要从全文入手，找出有关渡夫形象的故事情节和描写内容，从肖像、神态、心理、语言、行为等方面进行提炼并加以分析。重点抓好三个方面内容：</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过湖和留宿前与他之间的对话、他自叙的人生遭遇和充满抗争的歌词。</a:t>
            </a:r>
            <a:endParaRPr lang="zh-CN" altLang="zh-CN" sz="1050" kern="100" dirty="0">
              <a:latin typeface="宋体"/>
              <a:cs typeface="Courier New"/>
            </a:endParaRPr>
          </a:p>
        </p:txBody>
      </p:sp>
    </p:spTree>
    <p:extLst>
      <p:ext uri="{BB962C8B-B14F-4D97-AF65-F5344CB8AC3E}">
        <p14:creationId xmlns:p14="http://schemas.microsoft.com/office/powerpoint/2010/main" val="183744466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8480" y="411510"/>
            <a:ext cx="8647507" cy="3939540"/>
          </a:xfrm>
          <a:prstGeom prst="rect">
            <a:avLst/>
          </a:prstGeom>
        </p:spPr>
        <p:txBody>
          <a:bodyPr>
            <a:spAutoFit/>
          </a:bodyPr>
          <a:lstStyle/>
          <a:p>
            <a:pPr algn="just">
              <a:lnSpc>
                <a:spcPts val="50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作品是怎样叙述渡夫的故事的？这样写有什么好处？请简要分析。</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本题考查分析行文构思的妙处。解答本题应从全文的角度去看。快速地读完这篇短篇小说后，我们不难发现文章的叙述视角以</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为主，叙述方式以对话为主。文章讲述了一个凄惨的故事，但并不影响文章的诗意。</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95182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862" y="915566"/>
            <a:ext cx="8733982" cy="3298339"/>
          </a:xfrm>
          <a:prstGeom prst="rect">
            <a:avLst/>
          </a:prstGeom>
        </p:spPr>
        <p:txBody>
          <a:bodyPr>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①以</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我</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的视角来叙事，使事件显得真实可信；②以</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钱</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为话题，引入渡夫的故事，唤起读者的阅读兴趣；③多用对话形式，以渡夫之口自述他的经历，使叙事更加集中；④情景描写与渡夫讲述相结合，赋予渡夫的故事哀而不伤的诗意美。</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17734958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289" y="-12918"/>
            <a:ext cx="8561888" cy="4893647"/>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该题考查鉴赏小说的艺术表现手法，主要从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角度考查对作品艺术特色的理解，即要求在阅读中理解作品构思、思路的特点。首先要理清文章结构层次，理解作者这样安排的匠心用意。其次要注意答题角度，注意情节本身，以及人物与环境的关系，也要注意人称的选取，叙述故事的形式、顺序，组织的方式等。</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因为是首次整体考查小说的艺术技巧，所以该题有一定</a:t>
            </a:r>
            <a:r>
              <a:rPr lang="zh-CN" altLang="zh-CN" sz="2600" dirty="0" smtClean="0">
                <a:latin typeface="Times New Roman"/>
                <a:ea typeface="华文细黑"/>
                <a:cs typeface="Times New Roman"/>
              </a:rPr>
              <a:t>的</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zh-CN" altLang="zh-CN" sz="2600" dirty="0" smtClean="0">
                <a:latin typeface="Times New Roman"/>
                <a:ea typeface="华文细黑"/>
                <a:cs typeface="Times New Roman"/>
              </a:rPr>
              <a:t>难度</a:t>
            </a:r>
            <a:r>
              <a:rPr lang="zh-CN" altLang="zh-CN" sz="2600" dirty="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7140896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3166" y="51470"/>
            <a:ext cx="8821322" cy="4708981"/>
          </a:xfrm>
          <a:prstGeom prst="rect">
            <a:avLst/>
          </a:prstGeom>
        </p:spPr>
        <p:txBody>
          <a:bodyPr>
            <a:spAutoFit/>
          </a:bodyPr>
          <a:lstStyle/>
          <a:p>
            <a:pPr algn="just">
              <a:lnSpc>
                <a:spcPts val="4500"/>
              </a:lnSpc>
              <a:spcAft>
                <a:spcPts val="0"/>
              </a:spcAft>
            </a:pPr>
            <a:r>
              <a:rPr lang="en-US" altLang="zh-CN" sz="2600" dirty="0">
                <a:latin typeface="Times New Roman"/>
                <a:ea typeface="华文细黑"/>
              </a:rPr>
              <a:t>4.</a:t>
            </a:r>
            <a:r>
              <a:rPr lang="zh-CN" altLang="zh-CN" sz="2600" dirty="0">
                <a:latin typeface="Times New Roman"/>
                <a:ea typeface="华文细黑"/>
                <a:cs typeface="Times New Roman"/>
              </a:rPr>
              <a:t>作品为什么以渡夫的任情高歌为结尾？结合全文，谈谈你的看法。</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本题考查小说结尾的特点及其艺术效果。小说的结尾宁静且富有诗意，分析艺术效果要考虑到其在结构安排、刻画人物形象和表达主题方面的作用。</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宋体"/>
                <a:ea typeface="华文细黑"/>
                <a:cs typeface="Times New Roman"/>
              </a:rPr>
              <a:t>①艺术结构上，通过突转产生戏剧性效果，最后以歌声结尾，余韵悠长，耐人寻味；②情感表现上，以渡夫的无表情代替哭泣，以任情高歌代替诉苦，强化了表现苦难的</a:t>
            </a:r>
            <a:r>
              <a:rPr lang="zh-CN" altLang="en-US" sz="2600" kern="100" dirty="0" smtClean="0">
                <a:solidFill>
                  <a:schemeClr val="accent6">
                    <a:lumMod val="75000"/>
                  </a:schemeClr>
                </a:solidFill>
                <a:latin typeface="宋体"/>
                <a:ea typeface="华文细黑"/>
                <a:cs typeface="Times New Roman"/>
              </a:rPr>
              <a:t>力</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06822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3281" y="1034161"/>
            <a:ext cx="7861370" cy="2329677"/>
          </a:xfrm>
          <a:prstGeom prst="rect">
            <a:avLst/>
          </a:prstGeom>
        </p:spPr>
        <p:txBody>
          <a:bodyPr>
            <a:spAutoFit/>
          </a:bodyPr>
          <a:lstStyle/>
          <a:p>
            <a:pPr algn="just">
              <a:lnSpc>
                <a:spcPts val="4500"/>
              </a:lnSpc>
              <a:spcAft>
                <a:spcPts val="0"/>
              </a:spcAft>
            </a:pPr>
            <a:r>
              <a:rPr lang="zh-CN" altLang="en-US" sz="2600" kern="100" dirty="0" smtClean="0">
                <a:solidFill>
                  <a:schemeClr val="accent6">
                    <a:lumMod val="75000"/>
                  </a:schemeClr>
                </a:solidFill>
                <a:latin typeface="宋体"/>
                <a:ea typeface="华文细黑"/>
                <a:cs typeface="Times New Roman"/>
              </a:rPr>
              <a:t>度</a:t>
            </a:r>
            <a:r>
              <a:rPr lang="zh-CN" altLang="en-US" sz="2600" kern="100" dirty="0">
                <a:solidFill>
                  <a:schemeClr val="accent6">
                    <a:lumMod val="75000"/>
                  </a:schemeClr>
                </a:solidFill>
                <a:latin typeface="宋体"/>
                <a:ea typeface="华文细黑"/>
                <a:cs typeface="Times New Roman"/>
              </a:rPr>
              <a:t>；③人物形象上，既表现渡夫的洒脱豪放，也反衬他的现实痛苦之深，使渡夫的形象更加丰满；④思想内容上，从批判社会现实的黑暗到表现渡夫追求自由生活的信念，深化了作品的主题。</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8112743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96" y="51470"/>
            <a:ext cx="9088616" cy="5101397"/>
          </a:xfrm>
          <a:prstGeom prst="rect">
            <a:avLst/>
          </a:prstGeom>
        </p:spPr>
        <p:txBody>
          <a:bodyPr>
            <a:spAutoFit/>
          </a:bodyPr>
          <a:lstStyle/>
          <a:p>
            <a:pPr algn="just">
              <a:lnSpc>
                <a:spcPct val="150000"/>
              </a:lnSpc>
              <a:spcAft>
                <a:spcPts val="0"/>
              </a:spcAft>
            </a:pPr>
            <a:r>
              <a:rPr lang="zh-CN" altLang="zh-CN" sz="2500" kern="100" dirty="0" smtClean="0">
                <a:solidFill>
                  <a:srgbClr val="E36C0A"/>
                </a:solidFill>
                <a:latin typeface="Times New Roman"/>
                <a:ea typeface="华文细黑"/>
                <a:cs typeface="Times New Roman"/>
              </a:rPr>
              <a:t>【试题评点】</a:t>
            </a:r>
            <a:r>
              <a:rPr lang="zh-CN" altLang="zh-CN" sz="2500" kern="100" dirty="0" smtClean="0">
                <a:latin typeface="Times New Roman"/>
                <a:ea typeface="华文细黑"/>
                <a:cs typeface="Times New Roman"/>
              </a:rPr>
              <a:t>　</a:t>
            </a:r>
            <a:r>
              <a:rPr lang="zh-CN" altLang="zh-CN" sz="2400" kern="100" dirty="0">
                <a:latin typeface="Times New Roman"/>
                <a:ea typeface="华文细黑"/>
                <a:cs typeface="Times New Roman"/>
              </a:rPr>
              <a:t>该题是探究题，探究的是小说结尾的丰富意蕴，依然沿用</a:t>
            </a:r>
            <a:r>
              <a:rPr lang="en-US" altLang="zh-CN" sz="2400" kern="100" dirty="0">
                <a:latin typeface="Times New Roman"/>
                <a:ea typeface="华文细黑"/>
                <a:cs typeface="Courier New"/>
              </a:rPr>
              <a:t>2013</a:t>
            </a:r>
            <a:r>
              <a:rPr lang="zh-CN" altLang="zh-CN" sz="2400" kern="100" dirty="0">
                <a:latin typeface="Times New Roman"/>
                <a:ea typeface="华文细黑"/>
                <a:cs typeface="Times New Roman"/>
              </a:rPr>
              <a:t>年的命题导向</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从不同的角度和层面发掘作品的意蕴。小说的结尾对于小说具有极其重要的作用。题干要求</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结合全文</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，故不能就结尾谈结尾，而应从全文的艺术结构、情感表现、人物形象和思想内容四个角度探究。</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该小说以渡夫任情高歌做结尾，一扫前文的悲苦，展示了渡夫坚强和洒脱的性格特点。当然这歌声看似洒脱，其实句句都在滴血！是渡夫无可奈何之时的洒脱，所谓</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悲极而歌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，歌声更强化了渡夫的痛苦之深！因此，此处的歌声不是欢颜畅歌，而是一种反衬，</a:t>
            </a:r>
            <a:r>
              <a:rPr lang="zh-CN" altLang="zh-CN" sz="2400" kern="100" dirty="0" smtClean="0">
                <a:latin typeface="Times New Roman"/>
                <a:ea typeface="华文细黑"/>
                <a:cs typeface="Times New Roman"/>
              </a:rPr>
              <a:t>给</a:t>
            </a:r>
            <a:endParaRPr lang="zh-CN" altLang="zh-CN" sz="1000" kern="100" dirty="0">
              <a:latin typeface="宋体"/>
              <a:cs typeface="Courier New"/>
            </a:endParaRPr>
          </a:p>
        </p:txBody>
      </p:sp>
    </p:spTree>
    <p:extLst>
      <p:ext uri="{BB962C8B-B14F-4D97-AF65-F5344CB8AC3E}">
        <p14:creationId xmlns:p14="http://schemas.microsoft.com/office/powerpoint/2010/main" val="62820357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746070"/>
            <a:ext cx="8821322" cy="3345468"/>
          </a:xfrm>
          <a:prstGeom prst="rect">
            <a:avLst/>
          </a:prstGeom>
        </p:spPr>
        <p:txBody>
          <a:bodyPr>
            <a:spAutoFit/>
          </a:bodyPr>
          <a:lstStyle/>
          <a:p>
            <a:pPr algn="just">
              <a:lnSpc>
                <a:spcPct val="150000"/>
              </a:lnSpc>
              <a:spcAft>
                <a:spcPts val="0"/>
              </a:spcAft>
            </a:pPr>
            <a:r>
              <a:rPr lang="zh-CN" altLang="zh-CN" sz="2400" kern="100" dirty="0" smtClean="0">
                <a:latin typeface="Times New Roman"/>
                <a:ea typeface="华文细黑"/>
                <a:cs typeface="Times New Roman"/>
              </a:rPr>
              <a:t>人</a:t>
            </a:r>
            <a:r>
              <a:rPr lang="zh-CN" altLang="zh-CN" sz="2400" kern="100" dirty="0">
                <a:latin typeface="Times New Roman"/>
                <a:ea typeface="华文细黑"/>
                <a:cs typeface="Times New Roman"/>
              </a:rPr>
              <a:t>留下的是韵味无穷的回味和思考；同时，这种结构上的突转，表面上是由凄风苦雨般的哀苦突转为风和日丽的高歌，其实更加强化了表现苦难的力度，引发了读者的无限想象，使得小说人物</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渡夫的形象更加丰满；从小说的主题表达上来看，不仅深刻揭露了现实社会的黑暗，更重要的是表达了渡夫对自由美好生活的追求与向往。这样的结尾，使作品的主题得到了深化和升华</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357228031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12866"/>
            <a:ext cx="8733982" cy="5286062"/>
          </a:xfrm>
          <a:prstGeom prst="rect">
            <a:avLst/>
          </a:prstGeom>
        </p:spPr>
        <p:txBody>
          <a:bodyPr>
            <a:spAutoFit/>
          </a:bodyPr>
          <a:lstStyle/>
          <a:p>
            <a:pPr algn="just">
              <a:lnSpc>
                <a:spcPts val="4500"/>
              </a:lnSpc>
              <a:spcAft>
                <a:spcPts val="0"/>
              </a:spcAft>
            </a:pPr>
            <a:r>
              <a:rPr lang="zh-CN" altLang="en-US" sz="2600" kern="100" dirty="0" smtClean="0">
                <a:latin typeface="Times New Roman"/>
                <a:ea typeface="华文细黑"/>
                <a:cs typeface="Times New Roman"/>
              </a:rPr>
              <a:t>六</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(2014•</a:t>
            </a:r>
            <a:r>
              <a:rPr lang="zh-CN" altLang="en-US" sz="2600" kern="100" dirty="0">
                <a:solidFill>
                  <a:srgbClr val="00B0F0"/>
                </a:solidFill>
                <a:latin typeface="Times New Roman"/>
                <a:ea typeface="华文细黑"/>
                <a:cs typeface="Courier New"/>
              </a:rPr>
              <a:t>新课标全国</a:t>
            </a:r>
            <a:r>
              <a:rPr lang="en-US" altLang="zh-CN" sz="2600" kern="100" dirty="0">
                <a:solidFill>
                  <a:srgbClr val="00B0F0"/>
                </a:solidFill>
                <a:latin typeface="Times New Roman"/>
                <a:ea typeface="华文细黑"/>
                <a:cs typeface="Courier New"/>
              </a:rPr>
              <a:t>Ⅱ</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500"/>
              </a:lnSpc>
              <a:spcAft>
                <a:spcPts val="0"/>
              </a:spcAft>
            </a:pPr>
            <a:r>
              <a:rPr lang="zh-CN" altLang="en-US" sz="2600" kern="100" dirty="0">
                <a:latin typeface="Times New Roman"/>
                <a:ea typeface="华文细黑"/>
                <a:cs typeface="Times New Roman"/>
              </a:rPr>
              <a:t>鞋</a:t>
            </a:r>
          </a:p>
          <a:p>
            <a:pPr algn="ctr">
              <a:lnSpc>
                <a:spcPts val="4500"/>
              </a:lnSpc>
              <a:spcAft>
                <a:spcPts val="0"/>
              </a:spcAft>
            </a:pPr>
            <a:r>
              <a:rPr lang="zh-CN" altLang="en-US" sz="2600" kern="100" dirty="0">
                <a:latin typeface="Times New Roman"/>
                <a:ea typeface="华文细黑"/>
                <a:cs typeface="Times New Roman"/>
              </a:rPr>
              <a:t>刘庆邦</a:t>
            </a:r>
          </a:p>
          <a:p>
            <a:pPr>
              <a:lnSpc>
                <a:spcPts val="4500"/>
              </a:lnSpc>
              <a:spcAft>
                <a:spcPts val="0"/>
              </a:spcAft>
            </a:pPr>
            <a:r>
              <a:rPr lang="zh-CN" altLang="en-US" sz="2600" kern="100" dirty="0" smtClean="0">
                <a:latin typeface="Times New Roman"/>
                <a:ea typeface="华文细黑"/>
                <a:cs typeface="Times New Roman"/>
              </a:rPr>
              <a:t>        有</a:t>
            </a:r>
            <a:r>
              <a:rPr lang="zh-CN" altLang="en-US" sz="2600" kern="100" dirty="0">
                <a:latin typeface="Times New Roman"/>
                <a:ea typeface="华文细黑"/>
                <a:cs typeface="Times New Roman"/>
              </a:rPr>
              <a:t>个姑娘叫守明，十八岁那年就定了亲。定亲的彩礼送来了，是几块做衣服的布料。</a:t>
            </a:r>
          </a:p>
          <a:p>
            <a:pPr>
              <a:lnSpc>
                <a:spcPts val="4500"/>
              </a:lnSpc>
              <a:spcAft>
                <a:spcPts val="0"/>
              </a:spcAft>
            </a:pPr>
            <a:r>
              <a:rPr lang="zh-CN" altLang="en-US" sz="2600" kern="100" dirty="0" smtClean="0">
                <a:latin typeface="Times New Roman"/>
                <a:ea typeface="华文细黑"/>
                <a:cs typeface="Times New Roman"/>
              </a:rPr>
              <a:t>        媒人</a:t>
            </a:r>
            <a:r>
              <a:rPr lang="zh-CN" altLang="en-US" sz="2600" kern="100" dirty="0">
                <a:latin typeface="Times New Roman"/>
                <a:ea typeface="华文细黑"/>
                <a:cs typeface="Times New Roman"/>
              </a:rPr>
              <a:t>一走，母亲眼睛弯弯的，说：</a:t>
            </a:r>
            <a:r>
              <a:rPr lang="zh-CN" altLang="en-US" sz="2600" kern="100" dirty="0">
                <a:latin typeface="+mj-ea"/>
                <a:ea typeface="+mj-ea"/>
                <a:cs typeface="Times New Roman"/>
              </a:rPr>
              <a:t>“</a:t>
            </a:r>
            <a:r>
              <a:rPr lang="zh-CN" altLang="en-US" sz="2600" kern="100" dirty="0">
                <a:latin typeface="Times New Roman"/>
                <a:ea typeface="华文细黑"/>
                <a:cs typeface="Times New Roman"/>
              </a:rPr>
              <a:t>给，你婆家给你的东西。</a:t>
            </a:r>
            <a:r>
              <a:rPr lang="zh-CN" altLang="en-US" sz="2600" kern="100" dirty="0">
                <a:latin typeface="+mj-ea"/>
                <a:ea typeface="+mj-ea"/>
                <a:cs typeface="Times New Roman"/>
              </a:rPr>
              <a:t>”</a:t>
            </a:r>
          </a:p>
          <a:p>
            <a:pPr>
              <a:lnSpc>
                <a:spcPts val="4500"/>
              </a:lnSpc>
              <a:spcAft>
                <a:spcPts val="0"/>
              </a:spcAft>
            </a:pPr>
            <a:r>
              <a:rPr lang="zh-CN" altLang="en-US" sz="2600" kern="100" dirty="0" smtClean="0">
                <a:latin typeface="Times New Roman"/>
                <a:ea typeface="华文细黑"/>
                <a:cs typeface="Times New Roman"/>
              </a:rPr>
              <a:t>    </a:t>
            </a:r>
            <a:r>
              <a:rPr lang="zh-CN" altLang="en-US" sz="2600" kern="100" dirty="0">
                <a:latin typeface="+mj-ea"/>
                <a:ea typeface="+mj-ea"/>
                <a:cs typeface="Times New Roman"/>
              </a:rPr>
              <a:t>“</a:t>
            </a:r>
            <a:r>
              <a:rPr lang="zh-CN" altLang="en-US" sz="2600" kern="100" dirty="0">
                <a:latin typeface="Times New Roman"/>
                <a:ea typeface="华文细黑"/>
                <a:cs typeface="Times New Roman"/>
              </a:rPr>
              <a:t>谁要他的东西，我不要！</a:t>
            </a:r>
            <a:r>
              <a:rPr lang="zh-CN" altLang="en-US" sz="2600" kern="100" dirty="0">
                <a:latin typeface="+mj-ea"/>
                <a:ea typeface="+mj-ea"/>
                <a:cs typeface="Times New Roman"/>
              </a:rPr>
              <a:t>”</a:t>
            </a:r>
          </a:p>
          <a:p>
            <a:pPr>
              <a:lnSpc>
                <a:spcPts val="4500"/>
              </a:lnSpc>
              <a:spcAft>
                <a:spcPts val="0"/>
              </a:spcAft>
            </a:pPr>
            <a:r>
              <a:rPr lang="zh-CN" altLang="en-US" sz="2600" kern="100" dirty="0" smtClean="0">
                <a:latin typeface="Times New Roman"/>
                <a:ea typeface="华文细黑"/>
                <a:cs typeface="Times New Roman"/>
              </a:rPr>
              <a:t>    </a:t>
            </a:r>
            <a:r>
              <a:rPr lang="zh-CN" altLang="en-US" sz="2600" kern="100" dirty="0">
                <a:latin typeface="+mj-ea"/>
                <a:ea typeface="+mj-ea"/>
                <a:cs typeface="Times New Roman"/>
              </a:rPr>
              <a:t>“</a:t>
            </a:r>
            <a:r>
              <a:rPr lang="zh-CN" altLang="en-US" sz="2600" kern="100" dirty="0">
                <a:latin typeface="Times New Roman"/>
                <a:ea typeface="华文细黑"/>
                <a:cs typeface="Times New Roman"/>
              </a:rPr>
              <a:t>不要好呀，我留着给你妹妹作嫁妆。</a:t>
            </a:r>
            <a:r>
              <a:rPr lang="zh-CN" altLang="en-US" sz="2600" kern="100" dirty="0">
                <a:latin typeface="+mj-ea"/>
                <a:ea typeface="+mj-ea"/>
                <a:cs typeface="Times New Roman"/>
              </a:rPr>
              <a:t>”</a:t>
            </a:r>
          </a:p>
        </p:txBody>
      </p:sp>
    </p:spTree>
    <p:extLst>
      <p:ext uri="{BB962C8B-B14F-4D97-AF65-F5344CB8AC3E}">
        <p14:creationId xmlns:p14="http://schemas.microsoft.com/office/powerpoint/2010/main" val="1420476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94491"/>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他们都不能给病人输血，买血要五百块钱</a:t>
            </a:r>
            <a:r>
              <a:rPr lang="en-US" altLang="zh-CN" sz="2600" kern="100" dirty="0">
                <a:latin typeface="Times New Roman"/>
                <a:ea typeface="华文细黑"/>
                <a:cs typeface="Courier New"/>
              </a:rPr>
              <a:t>100</a:t>
            </a:r>
            <a:r>
              <a:rPr lang="zh-CN" altLang="zh-CN" sz="2600" kern="100" dirty="0">
                <a:latin typeface="Times New Roman"/>
                <a:ea typeface="华文细黑"/>
                <a:cs typeface="Times New Roman"/>
              </a:rPr>
              <a:t>毫升，共需</a:t>
            </a:r>
            <a:r>
              <a:rPr lang="en-US" altLang="zh-CN" sz="2600" kern="100" dirty="0">
                <a:latin typeface="Times New Roman"/>
                <a:ea typeface="华文细黑"/>
                <a:cs typeface="Courier New"/>
              </a:rPr>
              <a:t>300</a:t>
            </a:r>
            <a:r>
              <a:rPr lang="zh-CN" altLang="zh-CN" sz="2600" kern="100" dirty="0">
                <a:latin typeface="Times New Roman"/>
                <a:ea typeface="华文细黑"/>
                <a:cs typeface="Times New Roman"/>
              </a:rPr>
              <a:t>毫升一千五，秀鸾母女在着急。我对秀鸾说：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这样说来，爸爸是</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血型的喽？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秀鸾点点头。我说：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你何必着急呢！现成的大血人在这儿哪！我也是</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型的呀！</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第二天，我那干巴巴的老丈人，一把拉住我的手，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你金家伙！你金家伙！</a:t>
            </a:r>
            <a:r>
              <a:rPr lang="en-US" altLang="zh-CN" sz="2600" kern="100" dirty="0">
                <a:latin typeface="宋体"/>
                <a:ea typeface="华文细黑"/>
                <a:cs typeface="Times New Roman"/>
              </a:rPr>
              <a:t>’……”</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你金家伙？是日本话，还是骂人的话？</a:t>
            </a:r>
            <a:r>
              <a:rPr lang="en-US" altLang="zh-CN" sz="2600" dirty="0">
                <a:latin typeface="宋体"/>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80955475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12918"/>
            <a:ext cx="8733982" cy="5133713"/>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妹妹</a:t>
            </a:r>
            <a:r>
              <a:rPr lang="zh-CN" altLang="zh-CN" sz="2600" kern="100" dirty="0">
                <a:latin typeface="Times New Roman"/>
                <a:ea typeface="华文细黑"/>
                <a:cs typeface="Times New Roman"/>
              </a:rPr>
              <a:t>跟过来，要看看是什么好东西。守明像是捍卫什么似的，坚决不让妹妹看，她把包袱放进箱子，啪嗒就</a:t>
            </a:r>
            <a:r>
              <a:rPr lang="zh-CN" altLang="zh-CN" sz="2600" kern="100" dirty="0" smtClean="0">
                <a:latin typeface="Times New Roman"/>
                <a:ea typeface="华文细黑"/>
                <a:cs typeface="Times New Roman"/>
              </a:rPr>
              <a:t>锁</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zh-CN" altLang="zh-CN" sz="2600" kern="100" dirty="0" smtClean="0">
                <a:latin typeface="Times New Roman"/>
                <a:ea typeface="华文细黑"/>
                <a:cs typeface="Times New Roman"/>
              </a:rPr>
              <a:t>上了</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家里</a:t>
            </a:r>
            <a:r>
              <a:rPr lang="zh-CN" altLang="zh-CN" sz="2600" kern="100" dirty="0">
                <a:latin typeface="Times New Roman"/>
                <a:ea typeface="华文细黑"/>
                <a:cs typeface="Times New Roman"/>
              </a:rPr>
              <a:t>只有自己时，守明才关了门，把彩礼包儿拿出来。她把那块石榴红的方巾顶在头上，对着镜子左照右照。她的脸红通通的，很像刚下花轿的新娘子。想到新娘子，不知为何，她叹了一口气，鼻子也酸酸的。</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按</a:t>
            </a:r>
            <a:r>
              <a:rPr lang="zh-CN" altLang="zh-CN" sz="2600" kern="100" dirty="0">
                <a:latin typeface="Times New Roman"/>
                <a:ea typeface="华文细黑"/>
                <a:cs typeface="Times New Roman"/>
              </a:rPr>
              <a:t>当地的规矩，守明该给那个人做一双鞋了。她的表情突然变得严肃起来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0782674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299234"/>
            <a:ext cx="8733982" cy="4293483"/>
          </a:xfrm>
          <a:prstGeom prst="rect">
            <a:avLst/>
          </a:prstGeom>
        </p:spPr>
        <p:txBody>
          <a:bodyPr>
            <a:spAutoFit/>
          </a:bodyPr>
          <a:lstStyle/>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她</a:t>
            </a:r>
            <a:r>
              <a:rPr lang="zh-CN" altLang="zh-CN" sz="2600" dirty="0">
                <a:latin typeface="Times New Roman"/>
                <a:ea typeface="华文细黑"/>
                <a:cs typeface="Times New Roman"/>
              </a:rPr>
              <a:t>把那个人的鞋样子放在床上，张开指头</a:t>
            </a:r>
            <a:r>
              <a:rPr lang="zh-CN" altLang="zh-CN" sz="2600" dirty="0">
                <a:latin typeface="Times New Roman"/>
                <a:ea typeface="华文细黑"/>
                <a:cs typeface="宋体"/>
              </a:rPr>
              <a:t>拃</a:t>
            </a:r>
            <a:r>
              <a:rPr lang="zh-CN" altLang="zh-CN" sz="2600" dirty="0">
                <a:latin typeface="楷体_GB2312"/>
                <a:ea typeface="华文细黑"/>
                <a:cs typeface="楷体_GB2312"/>
              </a:rPr>
              <a:t>了</a:t>
            </a:r>
            <a:r>
              <a:rPr lang="zh-CN" altLang="zh-CN" sz="2600" dirty="0">
                <a:latin typeface="Times New Roman"/>
                <a:ea typeface="华文细黑"/>
                <a:cs typeface="宋体"/>
              </a:rPr>
              <a:t>拃</a:t>
            </a:r>
            <a:r>
              <a:rPr lang="zh-CN" altLang="zh-CN" sz="2600" dirty="0">
                <a:latin typeface="楷体_GB2312"/>
                <a:ea typeface="华文细黑"/>
                <a:cs typeface="楷体_GB2312"/>
              </a:rPr>
              <a:t>，心中不免吃惊，天哪，那个人人不算大，脚怎么这样大。脚大走四方，不知这个人能不能走四方。她想让他走四方，又不想让他走四方。要是他四处乱走，剩下她一个人在家可怎么办？她想有了，把鞋做得稍小些，给他一双小鞋穿，让他的脚疼，走不成四方。想到这里，她仿佛已看见那人穿上了她做的新鞋，由于用力提鞋，脸都憋得红了。</a:t>
            </a:r>
            <a:endParaRPr lang="zh-CN" altLang="zh-CN" sz="1050" kern="100" dirty="0">
              <a:latin typeface="宋体"/>
              <a:cs typeface="Courier New"/>
            </a:endParaRPr>
          </a:p>
        </p:txBody>
      </p:sp>
    </p:spTree>
    <p:extLst>
      <p:ext uri="{BB962C8B-B14F-4D97-AF65-F5344CB8AC3E}">
        <p14:creationId xmlns:p14="http://schemas.microsoft.com/office/powerpoint/2010/main" val="311651691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54367"/>
            <a:ext cx="8733982" cy="4893647"/>
          </a:xfrm>
          <a:prstGeom prst="rect">
            <a:avLst/>
          </a:prstGeom>
        </p:spPr>
        <p:txBody>
          <a:bodyPr>
            <a:spAutoFit/>
          </a:bodyPr>
          <a:lstStyle/>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合适吗？</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那个</a:t>
            </a:r>
            <a:r>
              <a:rPr lang="zh-CN" altLang="zh-CN" sz="2600" kern="100" dirty="0">
                <a:latin typeface="Times New Roman"/>
                <a:ea typeface="华文细黑"/>
                <a:cs typeface="Times New Roman"/>
              </a:rPr>
              <a:t>人说合适是合适，就是有点紧。</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穿的次数多了就合适了。</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那个</a:t>
            </a:r>
            <a:r>
              <a:rPr lang="zh-CN" altLang="zh-CN" sz="2600" kern="100" dirty="0">
                <a:latin typeface="Times New Roman"/>
                <a:ea typeface="华文细黑"/>
                <a:cs typeface="Times New Roman"/>
              </a:rPr>
              <a:t>人把新鞋穿了一遭，回来说脚疼。</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你疼我也疼。</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那个</a:t>
            </a:r>
            <a:r>
              <a:rPr lang="zh-CN" altLang="zh-CN" sz="2600" kern="100" dirty="0">
                <a:latin typeface="Times New Roman"/>
                <a:ea typeface="华文细黑"/>
                <a:cs typeface="Times New Roman"/>
              </a:rPr>
              <a:t>人问她哪里疼。</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我心疼。</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那个</a:t>
            </a:r>
            <a:r>
              <a:rPr lang="zh-CN" altLang="zh-CN" sz="2600" kern="100" dirty="0">
                <a:latin typeface="Times New Roman"/>
                <a:ea typeface="华文细黑"/>
                <a:cs typeface="Times New Roman"/>
              </a:rPr>
              <a:t>人就笑了，说：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那我给你揉揉吧！</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1519293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51470"/>
            <a:ext cx="8784976" cy="4893647"/>
          </a:xfrm>
          <a:prstGeom prst="rect">
            <a:avLst/>
          </a:prstGeom>
        </p:spPr>
        <p:txBody>
          <a:bodyPr wrap="square">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她</a:t>
            </a:r>
            <a:r>
              <a:rPr lang="zh-CN" altLang="zh-CN" sz="2600" kern="100" dirty="0">
                <a:latin typeface="Times New Roman"/>
                <a:ea typeface="华文细黑"/>
                <a:cs typeface="Times New Roman"/>
              </a:rPr>
              <a:t>赶紧把胸口抱住了。她抱的动作大了些，把自己从幻想中抱了出来。摸摸脸，脸还火辣辣的。</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瞎</a:t>
            </a:r>
            <a:r>
              <a:rPr lang="zh-CN" altLang="zh-CN" sz="2600" kern="100" dirty="0">
                <a:latin typeface="Times New Roman"/>
                <a:ea typeface="华文细黑"/>
                <a:cs typeface="Times New Roman"/>
              </a:rPr>
              <a:t>想归瞎想，在动剪子剪袼褙时，她还是照原样儿一丝不差地剪下来了。</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第一次</a:t>
            </a:r>
            <a:r>
              <a:rPr lang="zh-CN" altLang="zh-CN" sz="2600" dirty="0">
                <a:latin typeface="Times New Roman"/>
                <a:ea typeface="华文细黑"/>
                <a:cs typeface="Times New Roman"/>
              </a:rPr>
              <a:t>看见那个人是在社员大会上，那个人在黑压压的会场中念一篇稿子。她不记得稿子里说的是什么，旁边的人打听那个人是哪庄的，叫什么名字，她却记住了。她当时想，这个男孩子，年纪不大，胆子可够大的，敢在这么多人面前</a:t>
            </a:r>
            <a:endParaRPr lang="zh-CN" altLang="zh-CN" sz="2600" kern="100" dirty="0">
              <a:latin typeface="宋体"/>
              <a:cs typeface="Courier New"/>
            </a:endParaRPr>
          </a:p>
        </p:txBody>
      </p:sp>
    </p:spTree>
    <p:extLst>
      <p:ext uri="{BB962C8B-B14F-4D97-AF65-F5344CB8AC3E}">
        <p14:creationId xmlns:p14="http://schemas.microsoft.com/office/powerpoint/2010/main" val="225620197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01981"/>
            <a:ext cx="8733982" cy="4893647"/>
          </a:xfrm>
          <a:prstGeom prst="rect">
            <a:avLst/>
          </a:prstGeom>
        </p:spPr>
        <p:txBody>
          <a:bodyPr>
            <a:spAutoFit/>
          </a:bodyPr>
          <a:lstStyle/>
          <a:p>
            <a:pPr algn="just">
              <a:lnSpc>
                <a:spcPct val="150000"/>
              </a:lnSpc>
              <a:spcAft>
                <a:spcPts val="0"/>
              </a:spcAft>
            </a:pPr>
            <a:r>
              <a:rPr lang="zh-CN" altLang="zh-CN" sz="2600" dirty="0" smtClean="0">
                <a:latin typeface="Times New Roman"/>
                <a:ea typeface="华文细黑"/>
                <a:cs typeface="Times New Roman"/>
              </a:rPr>
              <a:t>念</a:t>
            </a:r>
            <a:r>
              <a:rPr lang="zh-CN" altLang="zh-CN" sz="2600" dirty="0">
                <a:latin typeface="Times New Roman"/>
                <a:ea typeface="华文细黑"/>
                <a:cs typeface="Times New Roman"/>
              </a:rPr>
              <a:t>那么长一大篇话。她这个年龄正是心里乱想的年龄，想着想着，就把自己和那个人联系到一块儿去了。不知道那个人有没有对象，要是没对象的话，不知喜欢什么样的</a:t>
            </a:r>
            <a:r>
              <a:rPr lang="en-US" altLang="zh-CN" sz="2600" dirty="0" smtClean="0">
                <a:latin typeface="宋体"/>
                <a:ea typeface="华文细黑"/>
                <a:cs typeface="Times New Roman"/>
              </a:rPr>
              <a:t>……</a:t>
            </a: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有一天</a:t>
            </a:r>
            <a:r>
              <a:rPr lang="zh-CN" altLang="zh-CN" sz="2600" kern="100" dirty="0">
                <a:latin typeface="Times New Roman"/>
                <a:ea typeface="华文细黑"/>
                <a:cs typeface="Times New Roman"/>
              </a:rPr>
              <a:t>，家里来了个媒人，守明正要表示心烦，一听介绍的不是别人，正是让她做梦的那个人，一时浑身冰凉，小脸发白，泪珠子一串一串往下掉，母亲以为她对这门亲事不乐意，守明说：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妈，我是舍不得离开您！</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38578000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9832" y="-12898"/>
            <a:ext cx="8733982" cy="489364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媒人</a:t>
            </a:r>
            <a:r>
              <a:rPr lang="zh-CN" altLang="zh-CN" sz="2600" kern="100" dirty="0">
                <a:latin typeface="Times New Roman"/>
                <a:ea typeface="华文细黑"/>
                <a:cs typeface="Times New Roman"/>
              </a:rPr>
              <a:t>递来消息，说那个人要外出当工人。守明一听有些犯愣，这真应了那句脚大走四方的话。此一去不知何时才能回还，她一定得送给那个人一点东西，让那个人念着她，记住她，她没有别的可送，只有这一双鞋。</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那个</a:t>
            </a:r>
            <a:r>
              <a:rPr lang="zh-CN" altLang="zh-CN" sz="2600" kern="100" dirty="0">
                <a:latin typeface="Times New Roman"/>
                <a:ea typeface="华文细黑"/>
                <a:cs typeface="Times New Roman"/>
              </a:rPr>
              <a:t>人外出的日期定下来了，托媒人传话，向她约会，她正好亲手把鞋交给那个人。</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约会</a:t>
            </a:r>
            <a:r>
              <a:rPr lang="zh-CN" altLang="zh-CN" sz="2600" kern="100" dirty="0">
                <a:latin typeface="Times New Roman"/>
                <a:ea typeface="华文细黑"/>
                <a:cs typeface="Times New Roman"/>
              </a:rPr>
              <a:t>的地点是村边那座高桥，时间是吃过晚饭之后。母亲要送她到桥头去，她不让。</a:t>
            </a:r>
            <a:endParaRPr lang="zh-CN" altLang="zh-CN" sz="1050" kern="100" dirty="0">
              <a:effectLst/>
              <a:latin typeface="宋体"/>
              <a:cs typeface="Courier New"/>
            </a:endParaRPr>
          </a:p>
        </p:txBody>
      </p:sp>
    </p:spTree>
    <p:extLst>
      <p:ext uri="{BB962C8B-B14F-4D97-AF65-F5344CB8AC3E}">
        <p14:creationId xmlns:p14="http://schemas.microsoft.com/office/powerpoint/2010/main" val="393814626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7641"/>
            <a:ext cx="8784976" cy="4893647"/>
          </a:xfrm>
          <a:prstGeom prst="rect">
            <a:avLst/>
          </a:prstGeom>
        </p:spPr>
        <p:txBody>
          <a:bodyPr wrap="square">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守</a:t>
            </a:r>
            <a:r>
              <a:rPr lang="zh-CN" altLang="zh-CN" sz="2600" kern="100" dirty="0">
                <a:latin typeface="Times New Roman"/>
                <a:ea typeface="华文细黑"/>
                <a:cs typeface="Times New Roman"/>
              </a:rPr>
              <a:t>明把一切都想好了，那个人若说正好，她就让他穿这双鞋上路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人是你的，鞋就是你的，还脱下来干什么！临出门，她又改了主意，觉得只让那个人把鞋穿上试试新就行了，还得让他脱下来，等他回来完婚那一天才能穿。</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守</a:t>
            </a:r>
            <a:r>
              <a:rPr lang="zh-CN" altLang="zh-CN" sz="2600" kern="100" dirty="0">
                <a:latin typeface="Times New Roman"/>
                <a:ea typeface="华文细黑"/>
                <a:cs typeface="Times New Roman"/>
              </a:rPr>
              <a:t>明的设想未能实现。她把鞋递给那个人时，让那个人穿上试试。那个人只笑了笑，说声谢谢，就把鞋竖着插进上衣口袋里去了。直到那个人说再见，鞋也没试一下。那个人说再见时，猛地向守明伸出了手，意思要把手握一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6573100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95486"/>
            <a:ext cx="8733982" cy="4893647"/>
          </a:xfrm>
          <a:prstGeom prst="rect">
            <a:avLst/>
          </a:prstGeom>
        </p:spPr>
        <p:txBody>
          <a:bodyPr>
            <a:spAutoFit/>
          </a:bodyPr>
          <a:lstStyle/>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这</a:t>
            </a:r>
            <a:r>
              <a:rPr lang="zh-CN" altLang="zh-CN" sz="2600" dirty="0">
                <a:latin typeface="Times New Roman"/>
                <a:ea typeface="华文细黑"/>
                <a:cs typeface="Times New Roman"/>
              </a:rPr>
              <a:t>是守明没有料到的。他们虽然见过几次面，但从来没有碰过手。她犹豫了一会儿，还是低着头把手交出去了。那个人的手温热有力，握得她的手忽地出了一层汗，接着她身上也出汗了。那个人大概怕她害臊，就把她的手松开了</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守</a:t>
            </a:r>
            <a:r>
              <a:rPr lang="zh-CN" altLang="zh-CN" sz="2600" dirty="0">
                <a:latin typeface="Times New Roman"/>
                <a:ea typeface="华文细黑"/>
                <a:cs typeface="Times New Roman"/>
              </a:rPr>
              <a:t>明下了桥往回走时，见夹道的高庄稼中间拦着一个黑人影，她大吃一惊，正要折回身去追那个人，扑进那个人怀里，让她的那个人救她，人影说话了，原来是她母亲。</a:t>
            </a:r>
            <a:endParaRPr lang="zh-CN" altLang="zh-CN" sz="2600" kern="100" dirty="0">
              <a:latin typeface="宋体"/>
              <a:cs typeface="Courier New"/>
            </a:endParaRPr>
          </a:p>
        </p:txBody>
      </p:sp>
    </p:spTree>
    <p:extLst>
      <p:ext uri="{BB962C8B-B14F-4D97-AF65-F5344CB8AC3E}">
        <p14:creationId xmlns:p14="http://schemas.microsoft.com/office/powerpoint/2010/main" val="320081663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866" y="59090"/>
            <a:ext cx="9106134" cy="4893647"/>
          </a:xfrm>
          <a:prstGeom prst="rect">
            <a:avLst/>
          </a:prstGeom>
        </p:spPr>
        <p:txBody>
          <a:bodyPr wrap="square">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怎么</a:t>
            </a:r>
            <a:r>
              <a:rPr lang="zh-CN" altLang="zh-CN" sz="2600" kern="100" dirty="0">
                <a:latin typeface="Times New Roman"/>
                <a:ea typeface="华文细黑"/>
                <a:cs typeface="Times New Roman"/>
              </a:rPr>
              <a:t>会是母亲呢！在回家的路上，守明一直没跟母亲说话。</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后记：</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我</a:t>
            </a:r>
            <a:r>
              <a:rPr lang="zh-CN" altLang="zh-CN" sz="2600" dirty="0">
                <a:latin typeface="Times New Roman"/>
                <a:ea typeface="华文细黑"/>
                <a:cs typeface="Times New Roman"/>
              </a:rPr>
              <a:t>在农村老家时，人家给我介绍了一个对象。那个姑娘很精心地给我做了一双鞋。参加工作后，我把那双鞋带进了城里，先是舍不得穿，后来想穿也穿不出去了。第一次回家探亲，我把那双鞋退给了那位姑娘。那姑娘接过鞋后，眼里一直泪汪汪的。后来我想到，我一定伤害了那位农村姑娘的心，我辜负了她，一辈子都对不起她</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有删改</a:t>
            </a:r>
            <a:r>
              <a:rPr lang="en-US" altLang="zh-CN" sz="2600" dirty="0">
                <a:latin typeface="Times New Roman"/>
                <a:ea typeface="华文细黑"/>
              </a:rPr>
              <a:t>)</a:t>
            </a:r>
            <a:endParaRPr lang="zh-CN" altLang="zh-CN" sz="1050" kern="100" dirty="0">
              <a:latin typeface="宋体"/>
              <a:cs typeface="Courier New"/>
            </a:endParaRPr>
          </a:p>
        </p:txBody>
      </p:sp>
    </p:spTree>
    <p:extLst>
      <p:ext uri="{BB962C8B-B14F-4D97-AF65-F5344CB8AC3E}">
        <p14:creationId xmlns:p14="http://schemas.microsoft.com/office/powerpoint/2010/main" val="8846836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413" y="23087"/>
            <a:ext cx="8998630" cy="5055230"/>
          </a:xfrm>
          <a:prstGeom prst="rect">
            <a:avLst/>
          </a:prstGeom>
        </p:spPr>
        <p:txBody>
          <a:bodyPr>
            <a:spAutoFit/>
          </a:bodyPr>
          <a:lstStyle/>
          <a:p>
            <a:pPr algn="just">
              <a:lnSpc>
                <a:spcPts val="4300"/>
              </a:lnSpc>
              <a:spcAft>
                <a:spcPts val="0"/>
              </a:spcAft>
            </a:pPr>
            <a:r>
              <a:rPr lang="zh-CN" altLang="zh-CN" sz="2600" kern="100" dirty="0" smtClean="0">
                <a:latin typeface="Batang"/>
                <a:ea typeface="华文细黑"/>
                <a:cs typeface="Batang"/>
              </a:rPr>
              <a:t>►</a:t>
            </a:r>
            <a:r>
              <a:rPr lang="zh-CN" altLang="zh-CN" sz="2600" kern="100" dirty="0" smtClean="0">
                <a:latin typeface="Times New Roman"/>
                <a:ea typeface="华文细黑"/>
                <a:cs typeface="Times New Roman"/>
              </a:rPr>
              <a:t>整体把握</a:t>
            </a:r>
            <a:endParaRPr lang="zh-CN" altLang="zh-CN" sz="1050" kern="100" dirty="0" smtClean="0">
              <a:latin typeface="宋体"/>
              <a:cs typeface="Courier New"/>
            </a:endParaRPr>
          </a:p>
          <a:p>
            <a:pPr algn="just">
              <a:lnSpc>
                <a:spcPts val="4300"/>
              </a:lnSpc>
              <a:spcAft>
                <a:spcPts val="0"/>
              </a:spcAft>
            </a:pPr>
            <a:r>
              <a:rPr lang="en-US" altLang="zh-CN" sz="2400" kern="100" dirty="0">
                <a:latin typeface="Times New Roman"/>
                <a:ea typeface="华文细黑"/>
                <a:cs typeface="Courier New"/>
              </a:rPr>
              <a:t>1.</a:t>
            </a:r>
            <a:r>
              <a:rPr lang="zh-CN" altLang="en-US" sz="2400" kern="100" dirty="0">
                <a:latin typeface="Times New Roman"/>
                <a:ea typeface="华文细黑"/>
                <a:cs typeface="Courier New"/>
              </a:rPr>
              <a:t>小说的线索是什么？依据线索，全文可分为几个层次？</a:t>
            </a:r>
            <a:endParaRPr lang="zh-CN" altLang="zh-CN" sz="2400" kern="100" dirty="0" smtClean="0">
              <a:latin typeface="宋体"/>
              <a:cs typeface="Courier New"/>
            </a:endParaRPr>
          </a:p>
          <a:p>
            <a:pPr algn="just">
              <a:lnSpc>
                <a:spcPts val="4300"/>
              </a:lnSpc>
              <a:spcAft>
                <a:spcPts val="0"/>
              </a:spcAft>
            </a:pPr>
            <a:r>
              <a:rPr lang="zh-CN" altLang="zh-CN" sz="2400" kern="100" dirty="0" smtClean="0">
                <a:solidFill>
                  <a:srgbClr val="0000FF"/>
                </a:solidFill>
                <a:latin typeface="Times New Roman"/>
                <a:ea typeface="华文细黑"/>
                <a:cs typeface="Times New Roman"/>
              </a:rPr>
              <a:t>答案</a:t>
            </a:r>
            <a:r>
              <a:rPr lang="zh-CN" altLang="zh-CN" sz="2400" kern="100" dirty="0" smtClean="0">
                <a:latin typeface="Times New Roman"/>
                <a:ea typeface="华文细黑"/>
                <a:cs typeface="Times New Roman"/>
              </a:rPr>
              <a:t>　</a:t>
            </a:r>
            <a:r>
              <a:rPr lang="zh-CN" altLang="en-US" sz="2400" kern="100" dirty="0">
                <a:solidFill>
                  <a:schemeClr val="accent6">
                    <a:lumMod val="75000"/>
                  </a:schemeClr>
                </a:solidFill>
                <a:latin typeface="Times New Roman"/>
                <a:ea typeface="华文细黑"/>
                <a:cs typeface="Times New Roman"/>
              </a:rPr>
              <a:t>小说的线索是</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鞋</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。可分为三个层次：</a:t>
            </a:r>
          </a:p>
          <a:p>
            <a:pPr algn="just">
              <a:lnSpc>
                <a:spcPts val="4300"/>
              </a:lnSpc>
              <a:spcAft>
                <a:spcPts val="0"/>
              </a:spcAft>
            </a:pPr>
            <a:r>
              <a:rPr lang="zh-CN" altLang="en-US" sz="2400" kern="100" dirty="0">
                <a:solidFill>
                  <a:schemeClr val="accent6">
                    <a:lumMod val="75000"/>
                  </a:schemeClr>
                </a:solidFill>
                <a:latin typeface="Times New Roman"/>
                <a:ea typeface="华文细黑"/>
                <a:cs typeface="Times New Roman"/>
              </a:rPr>
              <a:t>第一层</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从开头至</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按当地的规矩</a:t>
            </a:r>
            <a:r>
              <a:rPr lang="en-US" altLang="zh-CN" sz="2400" kern="100" dirty="0">
                <a:solidFill>
                  <a:schemeClr val="accent6">
                    <a:lumMod val="75000"/>
                  </a:schemeClr>
                </a:solidFill>
                <a:latin typeface="+mj-ea"/>
                <a:ea typeface="+mj-ea"/>
                <a:cs typeface="Times New Roman"/>
              </a:rPr>
              <a:t>……”</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：写农村姑娘守明在收到婆家定亲彩礼后决定给</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那个人</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做鞋。</a:t>
            </a:r>
          </a:p>
          <a:p>
            <a:pPr algn="just">
              <a:lnSpc>
                <a:spcPts val="4300"/>
              </a:lnSpc>
              <a:spcAft>
                <a:spcPts val="0"/>
              </a:spcAft>
            </a:pPr>
            <a:r>
              <a:rPr lang="zh-CN" altLang="en-US" sz="2400" kern="100" dirty="0">
                <a:solidFill>
                  <a:schemeClr val="accent6">
                    <a:lumMod val="75000"/>
                  </a:schemeClr>
                </a:solidFill>
                <a:latin typeface="Times New Roman"/>
                <a:ea typeface="华文细黑"/>
                <a:cs typeface="Times New Roman"/>
              </a:rPr>
              <a:t>第二层</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从</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她把那个人</a:t>
            </a:r>
            <a:r>
              <a:rPr lang="en-US" altLang="zh-CN"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至</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有一天</a:t>
            </a:r>
            <a:r>
              <a:rPr lang="en-US" altLang="zh-CN" sz="2400" kern="100" dirty="0">
                <a:solidFill>
                  <a:schemeClr val="accent6">
                    <a:lumMod val="75000"/>
                  </a:schemeClr>
                </a:solidFill>
                <a:latin typeface="+mj-ea"/>
                <a:ea typeface="+mj-ea"/>
                <a:cs typeface="Times New Roman"/>
              </a:rPr>
              <a:t>……”</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：写守明在做鞋时的所思所想，展现一个农村姑娘纯洁、美好而细腻的内心世界。</a:t>
            </a:r>
          </a:p>
          <a:p>
            <a:pPr algn="just">
              <a:lnSpc>
                <a:spcPts val="4300"/>
              </a:lnSpc>
              <a:spcAft>
                <a:spcPts val="0"/>
              </a:spcAft>
            </a:pPr>
            <a:r>
              <a:rPr lang="zh-CN" altLang="en-US" sz="2400" kern="100" dirty="0">
                <a:solidFill>
                  <a:schemeClr val="accent6">
                    <a:lumMod val="75000"/>
                  </a:schemeClr>
                </a:solidFill>
                <a:latin typeface="Times New Roman"/>
                <a:ea typeface="华文细黑"/>
                <a:cs typeface="Times New Roman"/>
              </a:rPr>
              <a:t>第三层</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从</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媒人递来消息</a:t>
            </a:r>
            <a:r>
              <a:rPr lang="en-US" altLang="zh-CN"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至文末</a:t>
            </a:r>
            <a:r>
              <a:rPr lang="en-US" altLang="zh-CN" sz="2400" kern="100" dirty="0">
                <a:solidFill>
                  <a:schemeClr val="accent6">
                    <a:lumMod val="75000"/>
                  </a:schemeClr>
                </a:solidFill>
                <a:latin typeface="Times New Roman"/>
                <a:ea typeface="华文细黑"/>
                <a:cs typeface="Times New Roman"/>
              </a:rPr>
              <a:t>)</a:t>
            </a:r>
            <a:r>
              <a:rPr lang="zh-CN" altLang="en-US" sz="2400" kern="100" dirty="0">
                <a:solidFill>
                  <a:schemeClr val="accent6">
                    <a:lumMod val="75000"/>
                  </a:schemeClr>
                </a:solidFill>
                <a:latin typeface="Times New Roman"/>
                <a:ea typeface="华文细黑"/>
                <a:cs typeface="Times New Roman"/>
              </a:rPr>
              <a:t>：写守明给</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那个人</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Times New Roman"/>
                <a:ea typeface="华文细黑"/>
                <a:cs typeface="Times New Roman"/>
              </a:rPr>
              <a:t>送鞋，见面</a:t>
            </a:r>
            <a:r>
              <a:rPr lang="zh-CN" altLang="en-US" sz="2400" kern="100" dirty="0" smtClean="0">
                <a:solidFill>
                  <a:schemeClr val="accent6">
                    <a:lumMod val="75000"/>
                  </a:schemeClr>
                </a:solidFill>
                <a:latin typeface="Times New Roman"/>
                <a:ea typeface="华文细黑"/>
                <a:cs typeface="Times New Roman"/>
              </a:rPr>
              <a:t>。</a:t>
            </a:r>
            <a:endParaRPr lang="zh-CN" altLang="en-US" sz="24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61628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linds(horizontal)">
                                      <p:cBhvr>
                                        <p:cTn id="1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132" y="4037"/>
            <a:ext cx="8769291" cy="5133713"/>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宋体"/>
                <a:ea typeface="华文细黑"/>
                <a:cs typeface="Times New Roman"/>
              </a:rPr>
              <a:t>   </a:t>
            </a:r>
            <a:r>
              <a:rPr lang="en-US" altLang="zh-CN" sz="2600" kern="100" dirty="0">
                <a:latin typeface="宋体"/>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你金家伙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，台湾话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你真正好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也！我们爷儿俩的手紧紧地握着，两股热流交会，一切嫌隙都被血般的事实给溶化了！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彭先生说到这里，向张医师挤了一下眼，微笑着，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所以，我要奉劝诸位，血型不可不验，它实在有意想不到的妙用！</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故事</a:t>
            </a:r>
            <a:r>
              <a:rPr lang="zh-CN" altLang="zh-CN" sz="2600" kern="100" dirty="0">
                <a:latin typeface="Times New Roman"/>
                <a:ea typeface="华文细黑"/>
                <a:cs typeface="Times New Roman"/>
              </a:rPr>
              <a:t>讲完了，大家觉得非常有趣，林先生首先说：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血型不可不验，明天就去验。张医师，先给我挂个号。</a:t>
            </a:r>
            <a:r>
              <a:rPr lang="en-US" altLang="zh-CN" sz="2600" kern="100" dirty="0">
                <a:latin typeface="宋体"/>
                <a:ea typeface="华文细黑"/>
                <a:cs typeface="Times New Roman"/>
              </a:rPr>
              <a:t>”</a:t>
            </a:r>
            <a:endParaRPr lang="zh-CN" altLang="zh-CN" sz="1050" kern="100" dirty="0">
              <a:latin typeface="宋体"/>
              <a:cs typeface="Courier New"/>
            </a:endParaRPr>
          </a:p>
          <a:p>
            <a:pPr>
              <a:lnSpc>
                <a:spcPct val="14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对！对！血型不可不验。</a:t>
            </a:r>
            <a:r>
              <a:rPr lang="en-US" altLang="zh-CN" sz="2600" dirty="0">
                <a:latin typeface="宋体"/>
                <a:ea typeface="华文细黑"/>
                <a:cs typeface="Times New Roman"/>
              </a:rPr>
              <a:t>”</a:t>
            </a:r>
            <a:r>
              <a:rPr lang="zh-CN" altLang="zh-CN" sz="2600" dirty="0">
                <a:latin typeface="Times New Roman"/>
                <a:ea typeface="华文细黑"/>
                <a:cs typeface="Times New Roman"/>
              </a:rPr>
              <a:t>大家同声地说。</a:t>
            </a:r>
            <a:r>
              <a:rPr lang="en-US" altLang="zh-CN" sz="2600" dirty="0">
                <a:latin typeface="Times New Roman"/>
                <a:ea typeface="华文细黑"/>
              </a:rPr>
              <a:t>(</a:t>
            </a:r>
            <a:r>
              <a:rPr lang="zh-CN" altLang="zh-CN" sz="2600" dirty="0">
                <a:latin typeface="Times New Roman"/>
                <a:ea typeface="华文细黑"/>
                <a:cs typeface="Times New Roman"/>
              </a:rPr>
              <a:t>有删改</a:t>
            </a:r>
            <a:r>
              <a:rPr lang="en-US" altLang="zh-CN" sz="2600" dirty="0" smtClean="0">
                <a:latin typeface="Times New Roman"/>
                <a:ea typeface="华文细黑"/>
              </a:rPr>
              <a:t>)</a:t>
            </a:r>
          </a:p>
          <a:p>
            <a:pPr>
              <a:lnSpc>
                <a:spcPct val="140000"/>
              </a:lnSpc>
            </a:pPr>
            <a:r>
              <a:rPr lang="zh-CN" altLang="zh-CN" sz="2600" dirty="0">
                <a:solidFill>
                  <a:srgbClr val="0000FF"/>
                </a:solidFill>
                <a:latin typeface="Times New Roman"/>
                <a:ea typeface="华文细黑"/>
                <a:cs typeface="Times New Roman"/>
              </a:rPr>
              <a:t>注</a:t>
            </a:r>
            <a:r>
              <a:rPr lang="zh-CN" altLang="zh-CN" sz="2600" dirty="0">
                <a:latin typeface="Times New Roman"/>
                <a:ea typeface="华文细黑"/>
                <a:cs typeface="Times New Roman"/>
              </a:rPr>
              <a:t>　迭格：吴方言，意为</a:t>
            </a:r>
            <a:r>
              <a:rPr lang="en-US" altLang="zh-CN" sz="2600" dirty="0">
                <a:latin typeface="宋体"/>
                <a:ea typeface="华文细黑"/>
                <a:cs typeface="Times New Roman"/>
              </a:rPr>
              <a:t>“</a:t>
            </a:r>
            <a:r>
              <a:rPr lang="zh-CN" altLang="zh-CN" sz="2600" dirty="0">
                <a:latin typeface="Times New Roman"/>
                <a:ea typeface="华文细黑"/>
                <a:cs typeface="Times New Roman"/>
              </a:rPr>
              <a:t>这个</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80955475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2750" y="627534"/>
            <a:ext cx="8647507" cy="3298339"/>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请概括小说的主题。</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小说通过一个普通的农村姑娘为未婚夫做鞋的故事，刻画了一个质朴善良的农村少女形象，表达了对纯真、美好爱情的赞美，以及对曾经有过的乡土生活的深情回望和诗性想象。</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15843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7445"/>
            <a:ext cx="8821322" cy="5133713"/>
          </a:xfrm>
          <a:prstGeom prst="rect">
            <a:avLst/>
          </a:prstGeom>
        </p:spPr>
        <p:txBody>
          <a:bodyPr>
            <a:spAutoFit/>
          </a:bodyPr>
          <a:lstStyle/>
          <a:p>
            <a:pPr algn="just">
              <a:lnSpc>
                <a:spcPct val="140000"/>
              </a:lnSpc>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1050" kern="100" dirty="0">
              <a:latin typeface="宋体"/>
              <a:cs typeface="Courier New"/>
            </a:endParaRPr>
          </a:p>
          <a:p>
            <a:pPr algn="just">
              <a:lnSpc>
                <a:spcPct val="140000"/>
              </a:lnSpc>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下列对这篇小说思想艺术特色的分析和鉴赏，最恰当的两项是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小说注重从细微处表现人的心灵秘密，守明照镜子时</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不知为何，她叹了一口气，鼻子也酸酸的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，寥寥数语</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初恋</a:t>
            </a:r>
            <a:r>
              <a:rPr lang="zh-CN" altLang="zh-CN" sz="2600" kern="100" dirty="0">
                <a:latin typeface="Times New Roman"/>
                <a:ea typeface="华文细黑"/>
                <a:cs typeface="Times New Roman"/>
              </a:rPr>
              <a:t>少女的微妙心理就显露出来了。</a:t>
            </a:r>
            <a:endParaRPr lang="zh-CN" altLang="zh-CN" sz="1050" kern="100" dirty="0">
              <a:latin typeface="宋体"/>
              <a:cs typeface="Courier New"/>
            </a:endParaRPr>
          </a:p>
          <a:p>
            <a:pPr algn="just">
              <a:lnSpc>
                <a:spcPct val="140000"/>
              </a:lnSpc>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小说善于使用对比手法刻画人物，守明的美好形象，</a:t>
            </a:r>
            <a:r>
              <a:rPr lang="zh-CN" altLang="zh-CN" sz="2600" kern="100" dirty="0" smtClean="0">
                <a:latin typeface="Times New Roman"/>
                <a:ea typeface="华文细黑"/>
                <a:cs typeface="Times New Roman"/>
              </a:rPr>
              <a:t>就是</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与母亲收人家的彩礼、偷偷监视女儿约会等一系列</a:t>
            </a:r>
            <a:r>
              <a:rPr lang="zh-CN" altLang="zh-CN" sz="2600" kern="100" dirty="0" smtClean="0">
                <a:latin typeface="Times New Roman"/>
                <a:ea typeface="华文细黑"/>
                <a:cs typeface="Times New Roman"/>
              </a:rPr>
              <a:t>言行</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鲜明对比中，逐渐凸显出来的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1361870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854" y="-46943"/>
            <a:ext cx="8821322" cy="5133713"/>
          </a:xfrm>
          <a:prstGeom prst="rect">
            <a:avLst/>
          </a:prstGeom>
        </p:spPr>
        <p:txBody>
          <a:bodyPr>
            <a:spAutoFit/>
          </a:bodyPr>
          <a:lstStyle/>
          <a:p>
            <a:pPr algn="just">
              <a:lnSpc>
                <a:spcPct val="140000"/>
              </a:lnSpc>
            </a:pPr>
            <a:r>
              <a:rPr lang="en-US" altLang="zh-CN" sz="2600" kern="100" dirty="0" smtClean="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小说擅长在平淡叙述中营造不平常的效果，守明与</a:t>
            </a:r>
            <a:r>
              <a:rPr lang="zh-CN" altLang="zh-CN" sz="2600" kern="100" dirty="0" smtClean="0">
                <a:latin typeface="Times New Roman"/>
                <a:ea typeface="华文细黑"/>
                <a:cs typeface="Times New Roman"/>
              </a:rPr>
              <a:t>未婚夫</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分别</a:t>
            </a:r>
            <a:r>
              <a:rPr lang="zh-CN" altLang="zh-CN" sz="2600" kern="100" dirty="0">
                <a:latin typeface="Times New Roman"/>
                <a:ea typeface="华文细黑"/>
                <a:cs typeface="Times New Roman"/>
              </a:rPr>
              <a:t>后见一黑影，大吃一惊，原来是母亲，这一既在</a:t>
            </a:r>
            <a:r>
              <a:rPr lang="zh-CN" altLang="zh-CN" sz="2600" kern="100" dirty="0" smtClean="0">
                <a:latin typeface="Times New Roman"/>
                <a:ea typeface="华文细黑"/>
                <a:cs typeface="Times New Roman"/>
              </a:rPr>
              <a:t>情理</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之中</a:t>
            </a:r>
            <a:r>
              <a:rPr lang="zh-CN" altLang="zh-CN" sz="2600" kern="100" dirty="0">
                <a:latin typeface="Times New Roman"/>
                <a:ea typeface="华文细黑"/>
                <a:cs typeface="Times New Roman"/>
              </a:rPr>
              <a:t>又在意料之外的情节就颇具匠心。</a:t>
            </a:r>
            <a:endParaRPr lang="zh-CN" altLang="zh-CN" sz="1050" kern="100" dirty="0">
              <a:latin typeface="宋体"/>
              <a:cs typeface="Courier New"/>
            </a:endParaRPr>
          </a:p>
          <a:p>
            <a:pPr algn="just">
              <a:lnSpc>
                <a:spcPct val="140000"/>
              </a:lnSpc>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小说地方特色鲜明，尤其是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守明像是捍卫什么</a:t>
            </a:r>
            <a:r>
              <a:rPr lang="zh-CN" altLang="zh-CN" sz="2600" kern="100" dirty="0" smtClean="0">
                <a:latin typeface="Times New Roman"/>
                <a:ea typeface="华文细黑"/>
                <a:cs typeface="Times New Roman"/>
              </a:rPr>
              <a:t>似</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在黑压压的会场中念一篇稿子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等日常生活</a:t>
            </a:r>
            <a:r>
              <a:rPr lang="zh-CN" altLang="zh-CN" sz="2600" kern="100" dirty="0" smtClean="0">
                <a:latin typeface="Times New Roman"/>
                <a:ea typeface="华文细黑"/>
                <a:cs typeface="Times New Roman"/>
              </a:rPr>
              <a:t>语言</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大量使用，更增添了浓郁的乡土气息。</a:t>
            </a:r>
            <a:endParaRPr lang="zh-CN" altLang="zh-CN" sz="1050" kern="100" dirty="0">
              <a:latin typeface="宋体"/>
              <a:cs typeface="Courier New"/>
            </a:endParaRPr>
          </a:p>
          <a:p>
            <a:pPr>
              <a:lnSpc>
                <a:spcPct val="140000"/>
              </a:lnSpc>
            </a:pPr>
            <a:r>
              <a:rPr lang="en-US" altLang="zh-CN" sz="2600" dirty="0">
                <a:latin typeface="Times New Roman"/>
                <a:ea typeface="华文细黑"/>
              </a:rPr>
              <a:t>E.</a:t>
            </a:r>
            <a:r>
              <a:rPr lang="zh-CN" altLang="zh-CN" sz="2600" dirty="0">
                <a:latin typeface="Times New Roman"/>
                <a:ea typeface="华文细黑"/>
                <a:cs typeface="Times New Roman"/>
              </a:rPr>
              <a:t>小说善于通过细节描写表现人物性格，未婚夫和守明</a:t>
            </a:r>
            <a:r>
              <a:rPr lang="zh-CN" altLang="zh-CN" sz="2600" dirty="0" smtClean="0">
                <a:latin typeface="Times New Roman"/>
                <a:ea typeface="华文细黑"/>
                <a:cs typeface="Times New Roman"/>
              </a:rPr>
              <a:t>约会</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时</a:t>
            </a:r>
            <a:r>
              <a:rPr lang="zh-CN" altLang="zh-CN" sz="2600" dirty="0">
                <a:latin typeface="Times New Roman"/>
                <a:ea typeface="华文细黑"/>
                <a:cs typeface="Times New Roman"/>
              </a:rPr>
              <a:t>随意把鞋插进口袋，分手时又主动与守明握手，表明</a:t>
            </a:r>
            <a:r>
              <a:rPr lang="zh-CN" altLang="zh-CN" sz="2600" dirty="0" smtClean="0">
                <a:latin typeface="Times New Roman"/>
                <a:ea typeface="华文细黑"/>
                <a:cs typeface="Times New Roman"/>
              </a:rPr>
              <a:t>他</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虽</a:t>
            </a:r>
            <a:r>
              <a:rPr lang="zh-CN" altLang="zh-CN" sz="2600" dirty="0">
                <a:latin typeface="Times New Roman"/>
                <a:ea typeface="华文细黑"/>
                <a:cs typeface="Times New Roman"/>
              </a:rPr>
              <a:t>是一个农村青年却有现代意识</a:t>
            </a:r>
            <a:r>
              <a:rPr lang="zh-CN" altLang="zh-CN" sz="2600" dirty="0" smtClean="0">
                <a:latin typeface="Times New Roman"/>
                <a:ea typeface="华文细黑"/>
                <a:cs typeface="Times New Roman"/>
              </a:rPr>
              <a:t>。</a:t>
            </a:r>
            <a:endParaRPr lang="zh-CN" altLang="zh-CN" sz="1050" kern="100" dirty="0" smtClean="0">
              <a:latin typeface="宋体"/>
              <a:cs typeface="Courier New"/>
            </a:endParaRPr>
          </a:p>
        </p:txBody>
      </p:sp>
    </p:spTree>
    <p:extLst>
      <p:ext uri="{BB962C8B-B14F-4D97-AF65-F5344CB8AC3E}">
        <p14:creationId xmlns:p14="http://schemas.microsoft.com/office/powerpoint/2010/main" val="2746101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1018" y="190941"/>
            <a:ext cx="8909535" cy="4685065"/>
          </a:xfrm>
          <a:prstGeom prst="rect">
            <a:avLst/>
          </a:prstGeom>
        </p:spPr>
        <p:txBody>
          <a:bodyPr>
            <a:spAutoFit/>
          </a:bodyPr>
          <a:lstStyle/>
          <a:p>
            <a:pPr algn="just">
              <a:lnSpc>
                <a:spcPct val="140000"/>
              </a:lnSpc>
            </a:pPr>
            <a:r>
              <a:rPr lang="zh-CN" altLang="zh-CN" sz="2400" kern="100" dirty="0" smtClean="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zh-CN" altLang="zh-CN" sz="2400" dirty="0">
                <a:latin typeface="Times New Roman"/>
                <a:ea typeface="华文细黑"/>
                <a:cs typeface="Times New Roman"/>
              </a:rPr>
              <a:t>本题考查对小说的思想艺术特色的分析和鉴赏，涉及细节描写、对比手法、情节安排和语言特色</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gn="just">
              <a:lnSpc>
                <a:spcPct val="140000"/>
              </a:lnSpc>
            </a:pPr>
            <a:r>
              <a:rPr lang="en-US" altLang="zh-CN" sz="2400" dirty="0" smtClean="0">
                <a:latin typeface="Times New Roman"/>
                <a:ea typeface="华文细黑"/>
              </a:rPr>
              <a:t>B</a:t>
            </a:r>
            <a:r>
              <a:rPr lang="zh-CN" altLang="zh-CN" sz="2400" dirty="0">
                <a:latin typeface="Times New Roman"/>
                <a:ea typeface="华文细黑"/>
                <a:cs typeface="Times New Roman"/>
              </a:rPr>
              <a:t>项不是对比手法。母亲很高兴地收人家的彩礼，表明她对这桩婚事的满意；女儿约会，母亲去接，表明母亲对女儿的关心。女儿说</a:t>
            </a:r>
            <a:r>
              <a:rPr lang="en-US" altLang="zh-CN" sz="2400" dirty="0">
                <a:latin typeface="宋体"/>
                <a:ea typeface="华文细黑"/>
                <a:cs typeface="Times New Roman"/>
              </a:rPr>
              <a:t>“</a:t>
            </a:r>
            <a:r>
              <a:rPr lang="zh-CN" altLang="zh-CN" sz="2400" dirty="0">
                <a:latin typeface="Times New Roman"/>
                <a:ea typeface="华文细黑"/>
                <a:cs typeface="Times New Roman"/>
              </a:rPr>
              <a:t>谁要他的东西，我不要！</a:t>
            </a:r>
            <a:r>
              <a:rPr lang="en-US" altLang="zh-CN" sz="2400" dirty="0">
                <a:latin typeface="宋体"/>
                <a:ea typeface="华文细黑"/>
                <a:cs typeface="Times New Roman"/>
              </a:rPr>
              <a:t>”</a:t>
            </a:r>
            <a:r>
              <a:rPr lang="zh-CN" altLang="zh-CN" sz="2400" dirty="0">
                <a:latin typeface="Times New Roman"/>
                <a:ea typeface="华文细黑"/>
                <a:cs typeface="Times New Roman"/>
              </a:rPr>
              <a:t>只是女儿害羞、撒娇的表现</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gn="just">
              <a:lnSpc>
                <a:spcPct val="140000"/>
              </a:lnSpc>
            </a:pPr>
            <a:r>
              <a:rPr lang="en-US" altLang="zh-CN" sz="2400" dirty="0" smtClean="0">
                <a:latin typeface="Times New Roman"/>
                <a:ea typeface="华文细黑"/>
              </a:rPr>
              <a:t>D</a:t>
            </a:r>
            <a:r>
              <a:rPr lang="zh-CN" altLang="zh-CN" sz="2400" dirty="0">
                <a:latin typeface="Times New Roman"/>
                <a:ea typeface="华文细黑"/>
                <a:cs typeface="Times New Roman"/>
              </a:rPr>
              <a:t>项</a:t>
            </a:r>
            <a:r>
              <a:rPr lang="en-US" altLang="zh-CN" sz="2400" dirty="0">
                <a:latin typeface="宋体"/>
                <a:ea typeface="华文细黑"/>
                <a:cs typeface="Times New Roman"/>
              </a:rPr>
              <a:t>“</a:t>
            </a:r>
            <a:r>
              <a:rPr lang="zh-CN" altLang="zh-CN" sz="2400" dirty="0">
                <a:latin typeface="Times New Roman"/>
                <a:ea typeface="华文细黑"/>
                <a:cs typeface="Times New Roman"/>
              </a:rPr>
              <a:t>地方特色鲜明</a:t>
            </a:r>
            <a:r>
              <a:rPr lang="en-US" altLang="zh-CN" sz="2400" dirty="0">
                <a:latin typeface="宋体"/>
                <a:ea typeface="华文细黑"/>
                <a:cs typeface="Times New Roman"/>
              </a:rPr>
              <a:t>”“</a:t>
            </a:r>
            <a:r>
              <a:rPr lang="zh-CN" altLang="zh-CN" sz="2400" dirty="0">
                <a:latin typeface="Times New Roman"/>
                <a:ea typeface="华文细黑"/>
                <a:cs typeface="Times New Roman"/>
              </a:rPr>
              <a:t>浓郁的乡土气息</a:t>
            </a:r>
            <a:r>
              <a:rPr lang="en-US" altLang="zh-CN" sz="2400" dirty="0">
                <a:latin typeface="宋体"/>
                <a:ea typeface="华文细黑"/>
                <a:cs typeface="Times New Roman"/>
              </a:rPr>
              <a:t>”</a:t>
            </a:r>
            <a:r>
              <a:rPr lang="zh-CN" altLang="zh-CN" sz="2400" dirty="0">
                <a:latin typeface="Times New Roman"/>
                <a:ea typeface="华文细黑"/>
                <a:cs typeface="Times New Roman"/>
              </a:rPr>
              <a:t>有误</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gn="just">
              <a:lnSpc>
                <a:spcPct val="140000"/>
              </a:lnSpc>
            </a:pPr>
            <a:r>
              <a:rPr lang="en-US" altLang="zh-CN" sz="2400" dirty="0" smtClean="0">
                <a:latin typeface="Times New Roman"/>
                <a:ea typeface="华文细黑"/>
              </a:rPr>
              <a:t>E</a:t>
            </a:r>
            <a:r>
              <a:rPr lang="zh-CN" altLang="zh-CN" sz="2400" dirty="0">
                <a:latin typeface="Times New Roman"/>
                <a:ea typeface="华文细黑"/>
                <a:cs typeface="Times New Roman"/>
              </a:rPr>
              <a:t>项</a:t>
            </a:r>
            <a:r>
              <a:rPr lang="en-US" altLang="zh-CN" sz="2400" dirty="0">
                <a:latin typeface="宋体"/>
                <a:ea typeface="华文细黑"/>
                <a:cs typeface="Times New Roman"/>
              </a:rPr>
              <a:t>“</a:t>
            </a:r>
            <a:r>
              <a:rPr lang="zh-CN" altLang="zh-CN" sz="2400" dirty="0">
                <a:latin typeface="Times New Roman"/>
                <a:ea typeface="华文细黑"/>
                <a:cs typeface="Times New Roman"/>
              </a:rPr>
              <a:t>表明他虽是一个农村青年却有现代意识</a:t>
            </a:r>
            <a:r>
              <a:rPr lang="en-US" altLang="zh-CN" sz="2400" dirty="0">
                <a:latin typeface="宋体"/>
                <a:ea typeface="华文细黑"/>
                <a:cs typeface="Times New Roman"/>
              </a:rPr>
              <a:t>”</a:t>
            </a:r>
            <a:r>
              <a:rPr lang="zh-CN" altLang="zh-CN" sz="2400" dirty="0">
                <a:latin typeface="Times New Roman"/>
                <a:ea typeface="华文细黑"/>
                <a:cs typeface="Times New Roman"/>
              </a:rPr>
              <a:t>错，</a:t>
            </a:r>
            <a:r>
              <a:rPr lang="en-US" altLang="zh-CN" sz="2400" dirty="0">
                <a:latin typeface="宋体"/>
                <a:ea typeface="华文细黑"/>
                <a:cs typeface="Times New Roman"/>
              </a:rPr>
              <a:t>“</a:t>
            </a:r>
            <a:r>
              <a:rPr lang="zh-CN" altLang="zh-CN" sz="2400" dirty="0">
                <a:latin typeface="Times New Roman"/>
                <a:ea typeface="华文细黑"/>
                <a:cs typeface="Times New Roman"/>
              </a:rPr>
              <a:t>他</a:t>
            </a:r>
            <a:r>
              <a:rPr lang="en-US" altLang="zh-CN" sz="2400" dirty="0">
                <a:latin typeface="宋体"/>
                <a:ea typeface="华文细黑"/>
                <a:cs typeface="Times New Roman"/>
              </a:rPr>
              <a:t>”</a:t>
            </a:r>
            <a:r>
              <a:rPr lang="zh-CN" altLang="zh-CN" sz="2400" dirty="0">
                <a:latin typeface="Times New Roman"/>
                <a:ea typeface="华文细黑"/>
                <a:cs typeface="Times New Roman"/>
              </a:rPr>
              <a:t>对鞋的</a:t>
            </a:r>
            <a:r>
              <a:rPr lang="en-US" altLang="zh-CN" sz="2400" dirty="0">
                <a:latin typeface="宋体"/>
                <a:ea typeface="华文细黑"/>
                <a:cs typeface="Times New Roman"/>
              </a:rPr>
              <a:t>“</a:t>
            </a:r>
            <a:r>
              <a:rPr lang="zh-CN" altLang="zh-CN" sz="2400" dirty="0">
                <a:latin typeface="Times New Roman"/>
                <a:ea typeface="华文细黑"/>
                <a:cs typeface="Times New Roman"/>
              </a:rPr>
              <a:t>随意</a:t>
            </a:r>
            <a:r>
              <a:rPr lang="en-US" altLang="zh-CN" sz="2400" dirty="0">
                <a:latin typeface="宋体"/>
                <a:ea typeface="华文细黑"/>
                <a:cs typeface="Times New Roman"/>
              </a:rPr>
              <a:t>”</a:t>
            </a:r>
            <a:r>
              <a:rPr lang="zh-CN" altLang="zh-CN" sz="2400" dirty="0">
                <a:latin typeface="Times New Roman"/>
                <a:ea typeface="华文细黑"/>
                <a:cs typeface="Times New Roman"/>
              </a:rPr>
              <a:t>和分手时</a:t>
            </a:r>
            <a:r>
              <a:rPr lang="en-US" altLang="zh-CN" sz="2400" dirty="0">
                <a:latin typeface="宋体"/>
                <a:ea typeface="华文细黑"/>
                <a:cs typeface="Times New Roman"/>
              </a:rPr>
              <a:t>“</a:t>
            </a:r>
            <a:r>
              <a:rPr lang="zh-CN" altLang="zh-CN" sz="2400" dirty="0">
                <a:latin typeface="Times New Roman"/>
                <a:ea typeface="华文细黑"/>
                <a:cs typeface="Times New Roman"/>
              </a:rPr>
              <a:t>主动与守明握手</a:t>
            </a:r>
            <a:r>
              <a:rPr lang="en-US" altLang="zh-CN" sz="2400" dirty="0">
                <a:latin typeface="宋体"/>
                <a:ea typeface="华文细黑"/>
                <a:cs typeface="Times New Roman"/>
              </a:rPr>
              <a:t>”</a:t>
            </a:r>
            <a:r>
              <a:rPr lang="zh-CN" altLang="zh-CN" sz="2400" dirty="0">
                <a:latin typeface="Times New Roman"/>
                <a:ea typeface="华文细黑"/>
                <a:cs typeface="Times New Roman"/>
              </a:rPr>
              <a:t>暗合</a:t>
            </a:r>
            <a:r>
              <a:rPr lang="en-US" altLang="zh-CN" sz="2400" dirty="0">
                <a:latin typeface="宋体"/>
                <a:ea typeface="华文细黑"/>
                <a:cs typeface="Times New Roman"/>
              </a:rPr>
              <a:t>“</a:t>
            </a:r>
            <a:r>
              <a:rPr lang="zh-CN" altLang="zh-CN" sz="2400" dirty="0">
                <a:latin typeface="Times New Roman"/>
                <a:ea typeface="华文细黑"/>
                <a:cs typeface="Times New Roman"/>
              </a:rPr>
              <a:t>后记</a:t>
            </a:r>
            <a:r>
              <a:rPr lang="en-US" altLang="zh-CN" sz="2400" dirty="0">
                <a:latin typeface="宋体"/>
                <a:ea typeface="华文细黑"/>
                <a:cs typeface="Times New Roman"/>
              </a:rPr>
              <a:t>”</a:t>
            </a:r>
            <a:r>
              <a:rPr lang="zh-CN" altLang="zh-CN" sz="2400" dirty="0">
                <a:latin typeface="Times New Roman"/>
                <a:ea typeface="华文细黑"/>
                <a:cs typeface="Times New Roman"/>
              </a:rPr>
              <a:t>中的分手。</a:t>
            </a:r>
            <a:endParaRPr lang="zh-CN" altLang="zh-CN" sz="2400" kern="100" dirty="0">
              <a:latin typeface="宋体"/>
              <a:cs typeface="Courier New"/>
            </a:endParaRPr>
          </a:p>
          <a:p>
            <a:pPr algn="just">
              <a:lnSpc>
                <a:spcPct val="140000"/>
              </a:lnSpc>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chemeClr val="accent6">
                    <a:lumMod val="75000"/>
                  </a:schemeClr>
                </a:solidFill>
                <a:latin typeface="Times New Roman"/>
                <a:ea typeface="华文细黑"/>
                <a:cs typeface="Times New Roman"/>
              </a:rPr>
              <a:t>AC</a:t>
            </a:r>
            <a:endParaRPr lang="zh-CN" altLang="zh-CN" sz="24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05363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862" y="456074"/>
            <a:ext cx="8733982" cy="4131900"/>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该题依然用“五选二”的形式考查对小说思想艺术特色的分析与鉴赏能力。值得关注的是</a:t>
            </a:r>
            <a:r>
              <a:rPr lang="en-US" altLang="zh-CN" sz="2600" kern="100" dirty="0">
                <a:latin typeface="Times New Roman"/>
                <a:ea typeface="华文细黑"/>
                <a:cs typeface="Times New Roman"/>
              </a:rPr>
              <a:t>2014</a:t>
            </a:r>
            <a:r>
              <a:rPr lang="zh-CN" altLang="en-US" sz="2600" kern="100" dirty="0">
                <a:latin typeface="Times New Roman"/>
                <a:ea typeface="华文细黑"/>
                <a:cs typeface="Times New Roman"/>
              </a:rPr>
              <a:t>年设题的变化。往年多是对小说内容的分析与概括，主要考查考生的理解能力，</a:t>
            </a:r>
            <a:r>
              <a:rPr lang="en-US" altLang="zh-CN" sz="2600" kern="100" dirty="0">
                <a:latin typeface="Times New Roman"/>
                <a:ea typeface="华文细黑"/>
                <a:cs typeface="Times New Roman"/>
              </a:rPr>
              <a:t>2014</a:t>
            </a:r>
            <a:r>
              <a:rPr lang="zh-CN" altLang="en-US" sz="2600" kern="100" dirty="0">
                <a:latin typeface="Times New Roman"/>
                <a:ea typeface="华文细黑"/>
                <a:cs typeface="Times New Roman"/>
              </a:rPr>
              <a:t>年稍有变化，不再是对小说内容进行理解概括，而主要从所选文学作品的思想艺术特色方面设题，重点考查对作品的分析鉴赏能力。不过，难度似乎没有提高，与</a:t>
            </a:r>
            <a:r>
              <a:rPr lang="en-US" altLang="zh-CN" sz="2600" kern="100" dirty="0">
                <a:latin typeface="Times New Roman"/>
                <a:ea typeface="华文细黑"/>
                <a:cs typeface="Times New Roman"/>
              </a:rPr>
              <a:t>2013</a:t>
            </a:r>
            <a:r>
              <a:rPr lang="zh-CN" altLang="en-US" sz="2600" kern="100" dirty="0">
                <a:latin typeface="Times New Roman"/>
                <a:ea typeface="华文细黑"/>
                <a:cs typeface="Times New Roman"/>
              </a:rPr>
              <a:t>年持平。</a:t>
            </a:r>
            <a:endParaRPr lang="zh-CN" altLang="zh-CN" sz="1050" kern="100" dirty="0">
              <a:latin typeface="宋体"/>
              <a:cs typeface="Courier New"/>
            </a:endParaRPr>
          </a:p>
        </p:txBody>
      </p:sp>
    </p:spTree>
    <p:extLst>
      <p:ext uri="{BB962C8B-B14F-4D97-AF65-F5344CB8AC3E}">
        <p14:creationId xmlns:p14="http://schemas.microsoft.com/office/powerpoint/2010/main" val="331953862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2954"/>
            <a:ext cx="8821322" cy="5166992"/>
          </a:xfrm>
          <a:prstGeom prst="rect">
            <a:avLst/>
          </a:prstGeom>
        </p:spPr>
        <p:txBody>
          <a:bodyPr>
            <a:spAutoFit/>
          </a:bodyPr>
          <a:lstStyle/>
          <a:p>
            <a:pPr algn="just">
              <a:lnSpc>
                <a:spcPts val="4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小说以</a:t>
            </a:r>
            <a:r>
              <a:rPr lang="en-US" altLang="zh-CN" sz="2600" dirty="0">
                <a:latin typeface="宋体"/>
                <a:ea typeface="华文细黑"/>
                <a:cs typeface="Times New Roman"/>
              </a:rPr>
              <a:t>“</a:t>
            </a:r>
            <a:r>
              <a:rPr lang="zh-CN" altLang="zh-CN" sz="2600" dirty="0">
                <a:latin typeface="Times New Roman"/>
                <a:ea typeface="华文细黑"/>
                <a:cs typeface="Times New Roman"/>
              </a:rPr>
              <a:t>鞋</a:t>
            </a:r>
            <a:r>
              <a:rPr lang="en-US" altLang="zh-CN" sz="2600" dirty="0">
                <a:latin typeface="宋体"/>
                <a:ea typeface="华文细黑"/>
                <a:cs typeface="Times New Roman"/>
              </a:rPr>
              <a:t>”</a:t>
            </a:r>
            <a:r>
              <a:rPr lang="zh-CN" altLang="zh-CN" sz="2600" dirty="0">
                <a:latin typeface="Times New Roman"/>
                <a:ea typeface="华文细黑"/>
                <a:cs typeface="Times New Roman"/>
              </a:rPr>
              <a:t>为中心叙事写人，这样处理有什么好处？请简要分析。</a:t>
            </a:r>
            <a:endParaRPr lang="zh-CN" altLang="zh-CN" sz="2600" kern="100" dirty="0">
              <a:latin typeface="宋体"/>
              <a:cs typeface="Courier New"/>
            </a:endParaRPr>
          </a:p>
          <a:p>
            <a:pPr algn="just">
              <a:lnSpc>
                <a:spcPts val="4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考查小说中某一物件的线索作用。线索的作用要从人物、情节、环境、主题几方面考虑。文中守明想到按规矩应该给男方做一双鞋，这是当地的习俗，也是那个时代的特点；接着想到给男方做双小鞋不让他走得太远，透露出对男方的担心；想象男方穿小鞋的窘态以及跟男方约会时试鞋的情景，透露出向往爱情的守明复杂而甜蜜的心理。小说的情节始终没有离开鞋子，在做鞋、送鞋的过程中，女主人公的情感和内心世界得以展现。</a:t>
            </a:r>
            <a:endParaRPr lang="zh-CN" altLang="zh-CN" sz="2600" kern="100" dirty="0">
              <a:latin typeface="宋体"/>
              <a:cs typeface="Courier New"/>
            </a:endParaRPr>
          </a:p>
        </p:txBody>
      </p:sp>
    </p:spTree>
    <p:extLst>
      <p:ext uri="{BB962C8B-B14F-4D97-AF65-F5344CB8AC3E}">
        <p14:creationId xmlns:p14="http://schemas.microsoft.com/office/powerpoint/2010/main" val="76233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8909" y="1275606"/>
            <a:ext cx="8561888" cy="2657138"/>
          </a:xfrm>
          <a:prstGeom prst="rect">
            <a:avLst/>
          </a:prstGeom>
        </p:spPr>
        <p:txBody>
          <a:bodyPr>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①做鞋是当时当地的规矩，这样的故事既有生活气息，又有时代特点；②以鞋为线索，可以使故事情节更集中、紧凑；③鞋是情感的寄托物，有助于主人公内在情感与深层心理的发掘与表现。</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69000864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92546"/>
            <a:ext cx="8821322" cy="528606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该题考查物象在小说中的艺术表达效果，与</a:t>
            </a:r>
            <a:r>
              <a:rPr lang="en-US" altLang="zh-CN" sz="2600" dirty="0">
                <a:latin typeface="Times New Roman"/>
                <a:ea typeface="华文细黑"/>
              </a:rPr>
              <a:t>2013</a:t>
            </a:r>
            <a:r>
              <a:rPr lang="zh-CN" altLang="zh-CN" sz="2600" dirty="0">
                <a:latin typeface="Times New Roman"/>
                <a:ea typeface="华文细黑"/>
                <a:cs typeface="Times New Roman"/>
              </a:rPr>
              <a:t>年新课标全国</a:t>
            </a:r>
            <a:r>
              <a:rPr lang="zh-CN" altLang="zh-CN" sz="2600" dirty="0">
                <a:cs typeface="宋体"/>
              </a:rPr>
              <a:t>Ⅱ</a:t>
            </a:r>
            <a:r>
              <a:rPr lang="zh-CN" altLang="zh-CN" sz="2600" dirty="0">
                <a:latin typeface="Times New Roman"/>
                <a:ea typeface="华文细黑"/>
                <a:cs typeface="Times New Roman"/>
              </a:rPr>
              <a:t>考查写</a:t>
            </a:r>
            <a:r>
              <a:rPr lang="en-US" altLang="zh-CN" sz="2600" dirty="0">
                <a:latin typeface="+mj-ea"/>
                <a:ea typeface="+mj-ea"/>
              </a:rPr>
              <a:t>“</a:t>
            </a:r>
            <a:r>
              <a:rPr lang="zh-CN" altLang="zh-CN" sz="2600" dirty="0">
                <a:latin typeface="Times New Roman"/>
                <a:ea typeface="华文细黑"/>
                <a:cs typeface="Times New Roman"/>
              </a:rPr>
              <a:t>鹰</a:t>
            </a:r>
            <a:r>
              <a:rPr lang="en-US" altLang="zh-CN" sz="2600" dirty="0">
                <a:latin typeface="+mj-ea"/>
                <a:ea typeface="+mj-ea"/>
              </a:rPr>
              <a:t>”</a:t>
            </a:r>
            <a:r>
              <a:rPr lang="zh-CN" altLang="zh-CN" sz="2600" dirty="0">
                <a:latin typeface="Times New Roman"/>
                <a:ea typeface="华文细黑"/>
                <a:cs typeface="Times New Roman"/>
              </a:rPr>
              <a:t>的意图题相似。不过，</a:t>
            </a:r>
            <a:r>
              <a:rPr lang="en-US" altLang="zh-CN" sz="2600" dirty="0">
                <a:latin typeface="Times New Roman"/>
                <a:ea typeface="华文细黑"/>
              </a:rPr>
              <a:t>2014</a:t>
            </a:r>
            <a:r>
              <a:rPr lang="zh-CN" altLang="zh-CN" sz="2600" dirty="0">
                <a:latin typeface="Times New Roman"/>
                <a:ea typeface="华文细黑"/>
                <a:cs typeface="Times New Roman"/>
              </a:rPr>
              <a:t>年更多的是从小说的整体上进行深入解读，可以从</a:t>
            </a:r>
            <a:r>
              <a:rPr lang="en-US" altLang="zh-CN" sz="2600" dirty="0">
                <a:latin typeface="+mj-ea"/>
                <a:ea typeface="+mj-ea"/>
              </a:rPr>
              <a:t>“</a:t>
            </a:r>
            <a:r>
              <a:rPr lang="zh-CN" altLang="zh-CN" sz="2600" dirty="0">
                <a:latin typeface="Times New Roman"/>
                <a:ea typeface="华文细黑"/>
                <a:cs typeface="Times New Roman"/>
              </a:rPr>
              <a:t>情节</a:t>
            </a:r>
            <a:r>
              <a:rPr lang="en-US" altLang="zh-CN" sz="2600" dirty="0">
                <a:latin typeface="+mj-ea"/>
                <a:ea typeface="+mj-ea"/>
              </a:rPr>
              <a:t>”“</a:t>
            </a:r>
            <a:r>
              <a:rPr lang="zh-CN" altLang="zh-CN" sz="2600" dirty="0">
                <a:latin typeface="Times New Roman"/>
                <a:ea typeface="华文细黑"/>
                <a:cs typeface="Times New Roman"/>
              </a:rPr>
              <a:t>人物</a:t>
            </a:r>
            <a:r>
              <a:rPr lang="en-US" altLang="zh-CN" sz="2600" dirty="0">
                <a:latin typeface="+mj-ea"/>
                <a:ea typeface="+mj-ea"/>
              </a:rPr>
              <a:t>”“</a:t>
            </a:r>
            <a:r>
              <a:rPr lang="zh-CN" altLang="zh-CN" sz="2600" dirty="0">
                <a:latin typeface="Times New Roman"/>
                <a:ea typeface="华文细黑"/>
                <a:cs typeface="Times New Roman"/>
              </a:rPr>
              <a:t>主旨</a:t>
            </a:r>
            <a:r>
              <a:rPr lang="en-US" altLang="zh-CN" sz="2600" dirty="0">
                <a:latin typeface="+mj-ea"/>
                <a:ea typeface="+mj-ea"/>
              </a:rPr>
              <a:t>”</a:t>
            </a:r>
            <a:r>
              <a:rPr lang="zh-CN" altLang="zh-CN" sz="2600" dirty="0">
                <a:latin typeface="Times New Roman"/>
                <a:ea typeface="华文细黑"/>
                <a:cs typeface="Times New Roman"/>
              </a:rPr>
              <a:t>等角度答题。本文中，</a:t>
            </a:r>
            <a:r>
              <a:rPr lang="en-US" altLang="zh-CN" sz="2600" dirty="0">
                <a:latin typeface="Times New Roman"/>
                <a:ea typeface="华文细黑"/>
              </a:rPr>
              <a:t>“</a:t>
            </a:r>
            <a:r>
              <a:rPr lang="zh-CN" altLang="zh-CN" sz="2600" dirty="0">
                <a:latin typeface="Times New Roman"/>
                <a:ea typeface="华文细黑"/>
                <a:cs typeface="Times New Roman"/>
              </a:rPr>
              <a:t>鞋</a:t>
            </a:r>
            <a:r>
              <a:rPr lang="en-US" altLang="zh-CN" sz="2600" dirty="0">
                <a:latin typeface="Times New Roman"/>
                <a:ea typeface="华文细黑"/>
              </a:rPr>
              <a:t>”</a:t>
            </a:r>
            <a:r>
              <a:rPr lang="zh-CN" altLang="zh-CN" sz="2600" dirty="0">
                <a:latin typeface="Times New Roman"/>
                <a:ea typeface="华文细黑"/>
                <a:cs typeface="Times New Roman"/>
              </a:rPr>
              <a:t>作为小说标题，既交代了故事发生的地域和时代，展现出浓郁的乡土气息，同时又是贯穿全文的线索，借</a:t>
            </a:r>
            <a:r>
              <a:rPr lang="en-US" altLang="zh-CN" sz="2600" dirty="0">
                <a:latin typeface="+mj-ea"/>
                <a:ea typeface="+mj-ea"/>
              </a:rPr>
              <a:t>“</a:t>
            </a:r>
            <a:r>
              <a:rPr lang="zh-CN" altLang="zh-CN" sz="2600" dirty="0">
                <a:latin typeface="Times New Roman"/>
                <a:ea typeface="华文细黑"/>
                <a:cs typeface="Times New Roman"/>
              </a:rPr>
              <a:t>做鞋</a:t>
            </a:r>
            <a:r>
              <a:rPr lang="en-US" altLang="zh-CN" sz="2600" dirty="0">
                <a:latin typeface="+mj-ea"/>
                <a:ea typeface="+mj-ea"/>
              </a:rPr>
              <a:t>”</a:t>
            </a:r>
            <a:r>
              <a:rPr lang="zh-CN" altLang="zh-CN" sz="2600" dirty="0">
                <a:latin typeface="Times New Roman"/>
                <a:ea typeface="华文细黑"/>
                <a:cs typeface="Times New Roman"/>
              </a:rPr>
              <a:t>展现女主人公的内心情感，情节集中紧凑，寄托着女主人公的内心情感，将一个单纯的农村姑娘内心的种种复杂情绪都浓缩在这双鞋上，塑造了女主人公鲜活的形象。</a:t>
            </a:r>
            <a:endParaRPr lang="zh-CN" altLang="zh-CN" sz="1050" kern="100" dirty="0">
              <a:latin typeface="宋体"/>
              <a:cs typeface="Courier New"/>
            </a:endParaRPr>
          </a:p>
        </p:txBody>
      </p:sp>
    </p:spTree>
    <p:extLst>
      <p:ext uri="{BB962C8B-B14F-4D97-AF65-F5344CB8AC3E}">
        <p14:creationId xmlns:p14="http://schemas.microsoft.com/office/powerpoint/2010/main" val="66656488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1158" y="233325"/>
            <a:ext cx="8821322" cy="4642681"/>
          </a:xfrm>
          <a:prstGeom prst="rect">
            <a:avLst/>
          </a:prstGeom>
        </p:spPr>
        <p:txBody>
          <a:bodyPr>
            <a:spAutoFit/>
          </a:bodyPr>
          <a:lstStyle/>
          <a:p>
            <a:pPr algn="just">
              <a:lnSpc>
                <a:spcPts val="45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小说中守明是一个什么样的人物形象？她有什么样的心态？请简要分析。</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考查欣赏作品的形象。守明对彩礼的羞涩态度、对男方的想象都表现了她的朴实，守明最终还是做了一双合脚的鞋表现了她的善良，不要求男方试鞋表现出她的柔顺。守明内心的甜蜜想象表现出她对生活和爱情的憧憬。</a:t>
            </a:r>
            <a:r>
              <a:rPr lang="en-US" altLang="zh-CN" sz="2600" dirty="0">
                <a:latin typeface="宋体"/>
                <a:ea typeface="华文细黑"/>
                <a:cs typeface="Times New Roman"/>
              </a:rPr>
              <a:t>“</a:t>
            </a:r>
            <a:r>
              <a:rPr lang="zh-CN" altLang="zh-CN" sz="2600" dirty="0">
                <a:latin typeface="Times New Roman"/>
                <a:ea typeface="华文细黑"/>
                <a:cs typeface="Times New Roman"/>
              </a:rPr>
              <a:t>想到新娘子，不知为何，她叹了一口气，鼻子也酸酸的</a:t>
            </a:r>
            <a:r>
              <a:rPr lang="en-US" altLang="zh-CN" sz="2600" dirty="0">
                <a:latin typeface="宋体"/>
                <a:ea typeface="华文细黑"/>
                <a:cs typeface="Times New Roman"/>
              </a:rPr>
              <a:t>”</a:t>
            </a:r>
            <a:r>
              <a:rPr lang="zh-CN" altLang="zh-CN" sz="2600" dirty="0">
                <a:latin typeface="Times New Roman"/>
                <a:ea typeface="华文细黑"/>
                <a:cs typeface="Times New Roman"/>
              </a:rPr>
              <a:t>，担心男人走远和约会回家时的沉默，都表现了守明内心的不安。</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82818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3355" y="731575"/>
            <a:ext cx="8477117" cy="2416239"/>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第一问：守明是一个有着朴实、善良、柔顺品性和传统美德的农村的青年女性形象。</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zh-CN" altLang="zh-CN" sz="2600" kern="100" dirty="0">
                <a:solidFill>
                  <a:schemeClr val="accent6">
                    <a:lumMod val="75000"/>
                  </a:schemeClr>
                </a:solidFill>
                <a:latin typeface="Times New Roman"/>
                <a:ea typeface="华文细黑"/>
                <a:cs typeface="Times New Roman"/>
              </a:rPr>
              <a:t>第二问：</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对美好爱情和幸福生活满怀憧憬，</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对未来人生和未知命运感到不安。</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810711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67494"/>
            <a:ext cx="8511387" cy="4580741"/>
          </a:xfrm>
          <a:prstGeom prst="rect">
            <a:avLst/>
          </a:prstGeom>
          <a:noFill/>
        </p:spPr>
        <p:txBody>
          <a:bodyPr wrap="square" rtlCol="0">
            <a:spAutoFit/>
          </a:bodyPr>
          <a:lstStyle/>
          <a:p>
            <a:pPr algn="just">
              <a:lnSpc>
                <a:spcPts val="5000"/>
              </a:lnSpc>
              <a:spcAft>
                <a:spcPts val="0"/>
              </a:spcAft>
            </a:pPr>
            <a:r>
              <a:rPr lang="zh-CN" altLang="zh-CN" sz="2500" kern="100" dirty="0">
                <a:latin typeface="Batang"/>
                <a:ea typeface="华文细黑"/>
                <a:cs typeface="Batang"/>
              </a:rPr>
              <a:t>►</a:t>
            </a:r>
            <a:r>
              <a:rPr lang="zh-CN" altLang="zh-CN" sz="2500" kern="100" dirty="0">
                <a:latin typeface="Times New Roman"/>
                <a:ea typeface="华文细黑"/>
                <a:cs typeface="Times New Roman"/>
              </a:rPr>
              <a:t>整体把握</a:t>
            </a:r>
            <a:endParaRPr lang="zh-CN" altLang="zh-CN" sz="2500" kern="100" dirty="0">
              <a:latin typeface="宋体"/>
              <a:cs typeface="Courier New"/>
            </a:endParaRPr>
          </a:p>
          <a:p>
            <a:pPr algn="just">
              <a:lnSpc>
                <a:spcPts val="5000"/>
              </a:lnSpc>
              <a:spcAft>
                <a:spcPts val="0"/>
              </a:spcAft>
            </a:pPr>
            <a:r>
              <a:rPr lang="en-US" altLang="zh-CN" sz="2400" dirty="0">
                <a:latin typeface="Times New Roman"/>
                <a:ea typeface="华文细黑"/>
              </a:rPr>
              <a:t>1.</a:t>
            </a:r>
            <a:r>
              <a:rPr lang="zh-CN" altLang="en-US" sz="2400" dirty="0">
                <a:latin typeface="Times New Roman"/>
                <a:ea typeface="华文细黑"/>
              </a:rPr>
              <a:t>这篇小说的线索是什么？围绕这个线索，可分为哪几部分？</a:t>
            </a:r>
            <a:endParaRPr lang="zh-CN" altLang="zh-CN" sz="2500" kern="100" dirty="0">
              <a:latin typeface="宋体"/>
              <a:cs typeface="Courier New"/>
            </a:endParaRPr>
          </a:p>
          <a:p>
            <a:pPr algn="just">
              <a:lnSpc>
                <a:spcPts val="5000"/>
              </a:lnSpc>
              <a:spcAft>
                <a:spcPts val="0"/>
              </a:spcAft>
            </a:pPr>
            <a:r>
              <a:rPr lang="zh-CN" altLang="zh-CN" sz="2500" kern="100" dirty="0">
                <a:solidFill>
                  <a:srgbClr val="0000FF"/>
                </a:solidFill>
                <a:latin typeface="Times New Roman"/>
                <a:ea typeface="华文细黑"/>
                <a:cs typeface="Times New Roman"/>
              </a:rPr>
              <a:t>答案</a:t>
            </a:r>
            <a:r>
              <a:rPr lang="zh-CN" altLang="zh-CN" sz="2500" kern="100" dirty="0">
                <a:latin typeface="Times New Roman"/>
                <a:ea typeface="华文细黑"/>
                <a:cs typeface="Times New Roman"/>
              </a:rPr>
              <a:t>　</a:t>
            </a:r>
            <a:r>
              <a:rPr lang="zh-CN" altLang="zh-CN" sz="2400" dirty="0">
                <a:solidFill>
                  <a:schemeClr val="accent6">
                    <a:lumMod val="75000"/>
                  </a:schemeClr>
                </a:solidFill>
                <a:latin typeface="Times New Roman"/>
                <a:ea typeface="华文细黑"/>
                <a:cs typeface="Times New Roman"/>
              </a:rPr>
              <a:t>线索是彭先生讲他的爱情故事。从小说开头至</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倒是可以请彭先生讲给你们听</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，写彭先生讲他爱情故事的背景、氛围及因聊及血型而触发彭先生的故事；从</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谈起来</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至</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故事讲完了</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，主要是彭先生讲述他的爱情故事；结尾两段写了听众们的共同感受。</a:t>
            </a:r>
            <a:endParaRPr lang="zh-CN" altLang="zh-CN" sz="25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192" y="-123052"/>
            <a:ext cx="8821322" cy="528606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该题考查对人物形象特点的把握。最值得关注的是，该题一题两考，一考整体特点，二考人物心态分析，而后者则是新课标卷在人物形象上的一大变化或者一大突破，值得关注。从阅卷反馈看，考生答此题最大的问题是把两个问题混在一起答。其实答第一问，首先应从人物的品性上分析，其次关注她身上的传统美德。答第二问，必须答出她有什么样的心态，重在</a:t>
            </a:r>
            <a:r>
              <a:rPr lang="zh-CN" altLang="en-US" sz="2600" dirty="0">
                <a:latin typeface="+mj-ea"/>
                <a:ea typeface="+mj-ea"/>
              </a:rPr>
              <a:t>“</a:t>
            </a:r>
            <a:r>
              <a:rPr lang="zh-CN" altLang="en-US" sz="2600" kern="100" dirty="0">
                <a:latin typeface="Times New Roman"/>
                <a:ea typeface="华文细黑"/>
                <a:cs typeface="Times New Roman"/>
              </a:rPr>
              <a:t>心态</a:t>
            </a:r>
            <a:r>
              <a:rPr lang="zh-CN" altLang="en-US" sz="2600" dirty="0">
                <a:latin typeface="+mj-ea"/>
                <a:ea typeface="+mj-ea"/>
              </a:rPr>
              <a:t>”</a:t>
            </a:r>
            <a:r>
              <a:rPr lang="zh-CN" altLang="en-US" sz="2600" kern="100" dirty="0">
                <a:latin typeface="Times New Roman"/>
                <a:ea typeface="华文细黑"/>
                <a:cs typeface="Times New Roman"/>
              </a:rPr>
              <a:t>，因为该小说最鲜明的特色是细致复杂的心理描写，因此，人物的心态就蕴藏在人物的心理描写中，同时要结合形象进行揣摩。</a:t>
            </a:r>
            <a:endParaRPr lang="zh-CN" altLang="zh-CN" sz="1050" kern="100" dirty="0">
              <a:latin typeface="宋体"/>
              <a:cs typeface="Courier New"/>
            </a:endParaRPr>
          </a:p>
        </p:txBody>
      </p:sp>
    </p:spTree>
    <p:extLst>
      <p:ext uri="{BB962C8B-B14F-4D97-AF65-F5344CB8AC3E}">
        <p14:creationId xmlns:p14="http://schemas.microsoft.com/office/powerpoint/2010/main" val="23970641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470" y="-20538"/>
            <a:ext cx="8998630" cy="5221942"/>
          </a:xfrm>
          <a:prstGeom prst="rect">
            <a:avLst/>
          </a:prstGeom>
        </p:spPr>
        <p:txBody>
          <a:bodyPr>
            <a:spAutoFit/>
          </a:bodyPr>
          <a:lstStyle/>
          <a:p>
            <a:pPr algn="just">
              <a:lnSpc>
                <a:spcPts val="4000"/>
              </a:lnSpc>
              <a:spcAft>
                <a:spcPts val="0"/>
              </a:spcAft>
            </a:pPr>
            <a:r>
              <a:rPr lang="en-US" altLang="zh-CN" sz="2400" dirty="0">
                <a:latin typeface="Times New Roman"/>
                <a:ea typeface="华文细黑"/>
              </a:rPr>
              <a:t>4.</a:t>
            </a:r>
            <a:r>
              <a:rPr lang="zh-CN" altLang="zh-CN" sz="2400" dirty="0">
                <a:latin typeface="Times New Roman"/>
                <a:ea typeface="华文细黑"/>
                <a:cs typeface="Times New Roman"/>
              </a:rPr>
              <a:t>文末</a:t>
            </a:r>
            <a:r>
              <a:rPr lang="en-US" altLang="zh-CN" sz="2400" dirty="0">
                <a:latin typeface="宋体"/>
                <a:ea typeface="华文细黑"/>
                <a:cs typeface="Times New Roman"/>
              </a:rPr>
              <a:t>“</a:t>
            </a:r>
            <a:r>
              <a:rPr lang="zh-CN" altLang="zh-CN" sz="2400" dirty="0">
                <a:latin typeface="Times New Roman"/>
                <a:ea typeface="华文细黑"/>
                <a:cs typeface="Times New Roman"/>
              </a:rPr>
              <a:t>后记</a:t>
            </a:r>
            <a:r>
              <a:rPr lang="en-US" altLang="zh-CN" sz="2400" dirty="0">
                <a:latin typeface="宋体"/>
                <a:ea typeface="华文细黑"/>
                <a:cs typeface="Times New Roman"/>
              </a:rPr>
              <a:t>”</a:t>
            </a:r>
            <a:r>
              <a:rPr lang="zh-CN" altLang="zh-CN" sz="2400" dirty="0">
                <a:latin typeface="Times New Roman"/>
                <a:ea typeface="华文细黑"/>
                <a:cs typeface="Times New Roman"/>
              </a:rPr>
              <a:t>是独立于小说外的写作说明，还是属于小说的有机组成部分？请结合全文，谈谈你的观点和理由。</a:t>
            </a:r>
            <a:endParaRPr lang="zh-CN" altLang="zh-CN" sz="2400" kern="100" dirty="0">
              <a:latin typeface="宋体"/>
              <a:cs typeface="Courier New"/>
            </a:endParaRPr>
          </a:p>
          <a:p>
            <a:pPr algn="just">
              <a:lnSpc>
                <a:spcPts val="4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zh-CN" altLang="zh-CN" sz="2400" dirty="0">
                <a:latin typeface="Times New Roman"/>
                <a:ea typeface="华文细黑"/>
                <a:cs typeface="Times New Roman"/>
              </a:rPr>
              <a:t>本题考查探究小说情节。</a:t>
            </a:r>
            <a:r>
              <a:rPr lang="en-US" altLang="zh-CN" sz="2400" dirty="0">
                <a:latin typeface="宋体"/>
                <a:ea typeface="华文细黑"/>
                <a:cs typeface="Times New Roman"/>
              </a:rPr>
              <a:t>“</a:t>
            </a:r>
            <a:r>
              <a:rPr lang="zh-CN" altLang="zh-CN" sz="2400" dirty="0">
                <a:latin typeface="Times New Roman"/>
                <a:ea typeface="华文细黑"/>
                <a:cs typeface="Times New Roman"/>
              </a:rPr>
              <a:t>后记</a:t>
            </a:r>
            <a:r>
              <a:rPr lang="en-US" altLang="zh-CN" sz="2400" dirty="0">
                <a:latin typeface="宋体"/>
                <a:ea typeface="华文细黑"/>
                <a:cs typeface="Times New Roman"/>
              </a:rPr>
              <a:t>”</a:t>
            </a:r>
            <a:r>
              <a:rPr lang="zh-CN" altLang="zh-CN" sz="2400" dirty="0">
                <a:latin typeface="Times New Roman"/>
                <a:ea typeface="华文细黑"/>
                <a:cs typeface="Times New Roman"/>
              </a:rPr>
              <a:t>的作用，可以说是写作说明，也可以说是小说的有机组成部分，结合文本从上述不同角度具体分析即可。</a:t>
            </a:r>
            <a:endParaRPr lang="zh-CN" altLang="zh-CN" sz="2400" kern="100" dirty="0">
              <a:latin typeface="宋体"/>
              <a:cs typeface="Courier New"/>
            </a:endParaRPr>
          </a:p>
          <a:p>
            <a:pPr algn="just">
              <a:lnSpc>
                <a:spcPts val="4000"/>
              </a:lnSpc>
              <a:spcAft>
                <a:spcPts val="0"/>
              </a:spcAft>
            </a:pPr>
            <a:r>
              <a:rPr lang="zh-CN" altLang="zh-CN" sz="2400" kern="100" dirty="0" smtClean="0">
                <a:solidFill>
                  <a:srgbClr val="0000FF"/>
                </a:solidFill>
                <a:latin typeface="Times New Roman"/>
                <a:ea typeface="华文细黑"/>
                <a:cs typeface="Times New Roman"/>
              </a:rPr>
              <a:t>答案</a:t>
            </a:r>
            <a:r>
              <a:rPr lang="zh-CN" altLang="zh-CN" sz="2400" kern="100" dirty="0" smtClean="0">
                <a:latin typeface="Times New Roman"/>
                <a:ea typeface="华文细黑"/>
                <a:cs typeface="Times New Roman"/>
              </a:rPr>
              <a:t>　</a:t>
            </a:r>
            <a:r>
              <a:rPr lang="zh-CN" altLang="en-US" sz="2400" kern="100" dirty="0">
                <a:solidFill>
                  <a:schemeClr val="accent6">
                    <a:lumMod val="75000"/>
                  </a:schemeClr>
                </a:solidFill>
                <a:latin typeface="宋体"/>
                <a:ea typeface="华文细黑"/>
                <a:cs typeface="Times New Roman"/>
              </a:rPr>
              <a:t>观点一：</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后记</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是独立于小说外的写作说明。</a:t>
            </a:r>
          </a:p>
          <a:p>
            <a:pPr algn="just">
              <a:lnSpc>
                <a:spcPts val="4000"/>
              </a:lnSpc>
              <a:spcAft>
                <a:spcPts val="0"/>
              </a:spcAft>
            </a:pPr>
            <a:r>
              <a:rPr lang="zh-CN" altLang="en-US" sz="2400" kern="100" dirty="0">
                <a:solidFill>
                  <a:schemeClr val="accent6">
                    <a:lumMod val="75000"/>
                  </a:schemeClr>
                </a:solidFill>
                <a:latin typeface="宋体"/>
                <a:ea typeface="华文细黑"/>
                <a:cs typeface="Times New Roman"/>
              </a:rPr>
              <a:t>①从形式上看，</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后记</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与小说没有直接关系，两者是各自独立的文本；②从内容上看，小说是乡土生活的诗意想象，</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后记</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是作者的自我忏悔，两者无法融为一体；③从人物塑造上看，</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后记</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的</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真实</a:t>
            </a:r>
            <a:r>
              <a:rPr lang="zh-CN" altLang="en-US" sz="2400" kern="100" dirty="0">
                <a:solidFill>
                  <a:schemeClr val="accent6">
                    <a:lumMod val="75000"/>
                  </a:schemeClr>
                </a:solidFill>
                <a:latin typeface="+mj-ea"/>
                <a:ea typeface="+mj-ea"/>
                <a:cs typeface="Times New Roman"/>
              </a:rPr>
              <a:t>”</a:t>
            </a:r>
            <a:r>
              <a:rPr lang="zh-CN" altLang="en-US" sz="2400" kern="100" dirty="0">
                <a:solidFill>
                  <a:schemeClr val="accent6">
                    <a:lumMod val="75000"/>
                  </a:schemeClr>
                </a:solidFill>
                <a:latin typeface="宋体"/>
                <a:ea typeface="华文细黑"/>
                <a:cs typeface="Times New Roman"/>
              </a:rPr>
              <a:t>事实，限制了小说的想象空间</a:t>
            </a:r>
            <a:r>
              <a:rPr lang="zh-CN" altLang="en-US" sz="2400" kern="100" dirty="0" smtClean="0">
                <a:solidFill>
                  <a:schemeClr val="accent6">
                    <a:lumMod val="75000"/>
                  </a:schemeClr>
                </a:solidFill>
                <a:latin typeface="宋体"/>
                <a:ea typeface="华文细黑"/>
                <a:cs typeface="Times New Roman"/>
              </a:rPr>
              <a:t>。</a:t>
            </a:r>
            <a:endParaRPr lang="zh-CN" altLang="en-US" sz="2400" kern="100" dirty="0">
              <a:solidFill>
                <a:schemeClr val="accent6">
                  <a:lumMod val="75000"/>
                </a:schemeClr>
              </a:solidFill>
              <a:latin typeface="宋体"/>
              <a:ea typeface="华文细黑"/>
              <a:cs typeface="Times New Roman"/>
            </a:endParaRPr>
          </a:p>
        </p:txBody>
      </p:sp>
    </p:spTree>
    <p:extLst>
      <p:ext uri="{BB962C8B-B14F-4D97-AF65-F5344CB8AC3E}">
        <p14:creationId xmlns:p14="http://schemas.microsoft.com/office/powerpoint/2010/main" val="421505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1018" y="323335"/>
            <a:ext cx="8909535" cy="3616567"/>
          </a:xfrm>
          <a:prstGeom prst="rect">
            <a:avLst/>
          </a:prstGeom>
        </p:spPr>
        <p:txBody>
          <a:bodyPr>
            <a:spAutoFit/>
          </a:bodyPr>
          <a:lstStyle/>
          <a:p>
            <a:pPr algn="just">
              <a:lnSpc>
                <a:spcPct val="150000"/>
              </a:lnSpc>
              <a:spcAft>
                <a:spcPts val="0"/>
              </a:spcAft>
            </a:pPr>
            <a:r>
              <a:rPr lang="zh-CN" altLang="zh-CN" sz="2600" kern="100" dirty="0">
                <a:solidFill>
                  <a:schemeClr val="accent6">
                    <a:lumMod val="75000"/>
                  </a:schemeClr>
                </a:solidFill>
                <a:latin typeface="Times New Roman"/>
                <a:ea typeface="华文细黑"/>
                <a:cs typeface="Times New Roman"/>
              </a:rPr>
              <a:t>观点二：</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后记</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是小说的有机组成部分。</a:t>
            </a:r>
            <a:endParaRPr lang="zh-CN" altLang="zh-CN" sz="2600" kern="100" dirty="0">
              <a:solidFill>
                <a:schemeClr val="accent6">
                  <a:lumMod val="75000"/>
                </a:schemeClr>
              </a:solidFill>
              <a:latin typeface="宋体"/>
              <a:cs typeface="Courier New"/>
            </a:endParaRPr>
          </a:p>
          <a:p>
            <a:pPr>
              <a:lnSpc>
                <a:spcPct val="150000"/>
              </a:lnSpc>
            </a:pPr>
            <a:r>
              <a:rPr lang="en-US" altLang="zh-CN" sz="2600" dirty="0">
                <a:solidFill>
                  <a:schemeClr val="accent6">
                    <a:lumMod val="75000"/>
                  </a:schemeClr>
                </a:solidFill>
                <a:latin typeface="宋体"/>
                <a:ea typeface="华文细黑"/>
                <a:cs typeface="Times New Roman"/>
              </a:rPr>
              <a:t>①</a:t>
            </a:r>
            <a:r>
              <a:rPr lang="zh-CN" altLang="zh-CN" sz="2600" dirty="0">
                <a:solidFill>
                  <a:schemeClr val="accent6">
                    <a:lumMod val="75000"/>
                  </a:schemeClr>
                </a:solidFill>
                <a:latin typeface="Times New Roman"/>
                <a:ea typeface="华文细黑"/>
                <a:cs typeface="Times New Roman"/>
              </a:rPr>
              <a:t>从形式上看，小说是一个开放性的文本结构，</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后记</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是其中的有机组成部分；</a:t>
            </a:r>
            <a:r>
              <a:rPr lang="en-US" altLang="zh-CN" sz="2600" dirty="0">
                <a:solidFill>
                  <a:schemeClr val="accent6">
                    <a:lumMod val="75000"/>
                  </a:schemeClr>
                </a:solidFill>
                <a:latin typeface="宋体"/>
                <a:ea typeface="华文细黑"/>
                <a:cs typeface="Times New Roman"/>
              </a:rPr>
              <a:t>②</a:t>
            </a:r>
            <a:r>
              <a:rPr lang="zh-CN" altLang="zh-CN" sz="2600" dirty="0">
                <a:solidFill>
                  <a:schemeClr val="accent6">
                    <a:lumMod val="75000"/>
                  </a:schemeClr>
                </a:solidFill>
                <a:latin typeface="Times New Roman"/>
                <a:ea typeface="华文细黑"/>
                <a:cs typeface="Times New Roman"/>
              </a:rPr>
              <a:t>从内容上看，</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后记</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的</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真实</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改变了小说的田园牧歌风格，于诗意中多了一丝冷峻；</a:t>
            </a:r>
            <a:r>
              <a:rPr lang="en-US" altLang="zh-CN" sz="2600" dirty="0">
                <a:solidFill>
                  <a:schemeClr val="accent6">
                    <a:lumMod val="75000"/>
                  </a:schemeClr>
                </a:solidFill>
                <a:latin typeface="宋体"/>
                <a:ea typeface="华文细黑"/>
                <a:cs typeface="Times New Roman"/>
              </a:rPr>
              <a:t>③</a:t>
            </a:r>
            <a:r>
              <a:rPr lang="zh-CN" altLang="zh-CN" sz="2600" dirty="0">
                <a:solidFill>
                  <a:schemeClr val="accent6">
                    <a:lumMod val="75000"/>
                  </a:schemeClr>
                </a:solidFill>
                <a:latin typeface="Times New Roman"/>
                <a:ea typeface="华文细黑"/>
                <a:cs typeface="Times New Roman"/>
              </a:rPr>
              <a:t>从创作倾向上看，</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后记</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中的自我审视，将传统与现代联系起来，深化了小说的思想主题。</a:t>
            </a:r>
            <a:endParaRPr lang="zh-CN" altLang="en-US" sz="2600" kern="100" dirty="0">
              <a:solidFill>
                <a:schemeClr val="accent6">
                  <a:lumMod val="75000"/>
                </a:schemeClr>
              </a:solidFill>
              <a:latin typeface="宋体"/>
              <a:ea typeface="华文细黑"/>
              <a:cs typeface="Times New Roman"/>
            </a:endParaRPr>
          </a:p>
        </p:txBody>
      </p:sp>
    </p:spTree>
    <p:extLst>
      <p:ext uri="{BB962C8B-B14F-4D97-AF65-F5344CB8AC3E}">
        <p14:creationId xmlns:p14="http://schemas.microsoft.com/office/powerpoint/2010/main" val="6225181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602124"/>
            <a:ext cx="8733982" cy="2977738"/>
          </a:xfrm>
          <a:prstGeom prst="rect">
            <a:avLst/>
          </a:prstGeom>
        </p:spPr>
        <p:txBody>
          <a:bodyPr>
            <a:spAutoFit/>
          </a:bodyPr>
          <a:lstStyle/>
          <a:p>
            <a:pPr algn="just">
              <a:lnSpc>
                <a:spcPts val="4500"/>
              </a:lnSpc>
              <a:spcAft>
                <a:spcPts val="0"/>
              </a:spcAft>
            </a:pPr>
            <a:r>
              <a:rPr lang="zh-CN" altLang="zh-CN" sz="2500" kern="100" dirty="0">
                <a:solidFill>
                  <a:srgbClr val="E36C0A"/>
                </a:solidFill>
                <a:latin typeface="Times New Roman"/>
                <a:ea typeface="华文细黑"/>
                <a:cs typeface="Times New Roman"/>
              </a:rPr>
              <a:t>【试题评点】</a:t>
            </a:r>
            <a:r>
              <a:rPr lang="zh-CN" altLang="zh-CN" sz="2500" kern="100" dirty="0">
                <a:latin typeface="Times New Roman"/>
                <a:ea typeface="华文细黑"/>
                <a:cs typeface="Times New Roman"/>
              </a:rPr>
              <a:t>　</a:t>
            </a:r>
            <a:r>
              <a:rPr lang="zh-CN" altLang="en-US" sz="2500" kern="100" dirty="0">
                <a:latin typeface="Times New Roman"/>
                <a:ea typeface="华文细黑"/>
                <a:cs typeface="Times New Roman"/>
              </a:rPr>
              <a:t>该题是一道开放性探究题，设题新颖巧妙，它是基于小说文本的独特性而提出的。该小说附的</a:t>
            </a:r>
            <a:r>
              <a:rPr lang="zh-CN" altLang="en-US" sz="2500" kern="100" dirty="0">
                <a:latin typeface="+mj-ea"/>
                <a:ea typeface="+mj-ea"/>
                <a:cs typeface="Times New Roman"/>
              </a:rPr>
              <a:t>“</a:t>
            </a:r>
            <a:r>
              <a:rPr lang="zh-CN" altLang="en-US" sz="2500" kern="100" dirty="0">
                <a:latin typeface="Times New Roman"/>
                <a:ea typeface="华文细黑"/>
                <a:cs typeface="Times New Roman"/>
              </a:rPr>
              <a:t>后记</a:t>
            </a:r>
            <a:r>
              <a:rPr lang="zh-CN" altLang="en-US" sz="2500" kern="100" dirty="0">
                <a:latin typeface="+mj-ea"/>
                <a:ea typeface="+mj-ea"/>
                <a:cs typeface="Times New Roman"/>
              </a:rPr>
              <a:t>”</a:t>
            </a:r>
            <a:r>
              <a:rPr lang="zh-CN" altLang="en-US" sz="2500" kern="100" dirty="0">
                <a:latin typeface="Times New Roman"/>
                <a:ea typeface="华文细黑"/>
                <a:cs typeface="Times New Roman"/>
              </a:rPr>
              <a:t>是否是小说的有机组成部分，可谓见仁见智。要回答此问题，考生既要根据自己平时掌握的有关文学的知识，更要看对小说理解的程度，只要能扣住这两方面言之成理即可。</a:t>
            </a:r>
            <a:endParaRPr lang="en-US" altLang="zh-CN" sz="2500" kern="100" dirty="0" smtClean="0">
              <a:latin typeface="Times New Roman"/>
              <a:ea typeface="华文细黑"/>
              <a:cs typeface="Times New Roman"/>
            </a:endParaRPr>
          </a:p>
        </p:txBody>
      </p:sp>
    </p:spTree>
    <p:extLst>
      <p:ext uri="{BB962C8B-B14F-4D97-AF65-F5344CB8AC3E}">
        <p14:creationId xmlns:p14="http://schemas.microsoft.com/office/powerpoint/2010/main" val="354269094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23478"/>
            <a:ext cx="8647507" cy="610616"/>
          </a:xfrm>
          <a:prstGeom prst="rect">
            <a:avLst/>
          </a:prstGeom>
        </p:spPr>
        <p:txBody>
          <a:bodyPr>
            <a:spAutoFit/>
          </a:bodyPr>
          <a:lstStyle/>
          <a:p>
            <a:pPr algn="ctr">
              <a:lnSpc>
                <a:spcPts val="4500"/>
              </a:lnSpc>
              <a:spcAft>
                <a:spcPts val="0"/>
              </a:spcAft>
            </a:pPr>
            <a:r>
              <a:rPr lang="zh-CN" altLang="zh-CN" sz="2800" b="1" kern="100" dirty="0">
                <a:solidFill>
                  <a:srgbClr val="0000FF"/>
                </a:solidFill>
                <a:latin typeface="微软雅黑" pitchFamily="34" charset="-122"/>
                <a:ea typeface="微软雅黑" pitchFamily="34" charset="-122"/>
                <a:cs typeface="Times New Roman"/>
              </a:rPr>
              <a:t>命题探究及备考</a:t>
            </a:r>
            <a:r>
              <a:rPr lang="zh-CN" altLang="zh-CN" sz="2800" b="1" kern="100" dirty="0" smtClean="0">
                <a:solidFill>
                  <a:srgbClr val="0000FF"/>
                </a:solidFill>
                <a:latin typeface="微软雅黑" pitchFamily="34" charset="-122"/>
                <a:ea typeface="微软雅黑" pitchFamily="34" charset="-122"/>
                <a:cs typeface="Times New Roman"/>
              </a:rPr>
              <a:t>启示</a:t>
            </a:r>
            <a:endParaRPr lang="zh-CN" altLang="zh-CN" sz="2800" b="1" kern="100" dirty="0">
              <a:solidFill>
                <a:srgbClr val="0000FF"/>
              </a:solidFill>
              <a:latin typeface="微软雅黑" pitchFamily="34" charset="-122"/>
              <a:ea typeface="微软雅黑" pitchFamily="34" charset="-122"/>
              <a:cs typeface="Times New Roman"/>
            </a:endParaRPr>
          </a:p>
        </p:txBody>
      </p:sp>
      <p:sp>
        <p:nvSpPr>
          <p:cNvPr id="4" name="矩形 3"/>
          <p:cNvSpPr/>
          <p:nvPr/>
        </p:nvSpPr>
        <p:spPr>
          <a:xfrm>
            <a:off x="251520" y="1033155"/>
            <a:ext cx="8647507" cy="3554819"/>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1.</a:t>
            </a:r>
            <a:r>
              <a:rPr lang="zh-CN" altLang="en-US" sz="2600" kern="100" dirty="0">
                <a:latin typeface="Times New Roman"/>
                <a:ea typeface="华文细黑"/>
                <a:cs typeface="Courier New"/>
              </a:rPr>
              <a:t>新课标卷在小说阅读的考查方面有何特点？在主要题型方面又有何特点？</a:t>
            </a:r>
            <a:endParaRPr lang="zh-CN" altLang="zh-CN" sz="2600" kern="100" dirty="0">
              <a:latin typeface="宋体"/>
              <a:cs typeface="Courier New"/>
            </a:endParaRPr>
          </a:p>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(1)</a:t>
            </a:r>
            <a:r>
              <a:rPr lang="zh-CN" altLang="en-US" sz="2600" kern="100" dirty="0">
                <a:solidFill>
                  <a:schemeClr val="accent6">
                    <a:lumMod val="75000"/>
                  </a:schemeClr>
                </a:solidFill>
                <a:latin typeface="Times New Roman"/>
                <a:ea typeface="华文细黑"/>
                <a:cs typeface="Times New Roman"/>
              </a:rPr>
              <a:t>选文上与古典诗歌选诗重二、三流诗人作品不同，重名家作品。不仅是从</a:t>
            </a:r>
            <a:r>
              <a:rPr lang="en-US" altLang="zh-CN" sz="2600" kern="100" dirty="0">
                <a:solidFill>
                  <a:schemeClr val="accent6">
                    <a:lumMod val="75000"/>
                  </a:schemeClr>
                </a:solidFill>
                <a:latin typeface="Times New Roman"/>
                <a:ea typeface="华文细黑"/>
                <a:cs typeface="Times New Roman"/>
              </a:rPr>
              <a:t>2011</a:t>
            </a:r>
            <a:r>
              <a:rPr lang="zh-CN" altLang="en-US" sz="2600" kern="100" dirty="0">
                <a:solidFill>
                  <a:schemeClr val="accent6">
                    <a:lumMod val="75000"/>
                  </a:schemeClr>
                </a:solidFill>
                <a:latin typeface="Times New Roman"/>
                <a:ea typeface="华文细黑"/>
                <a:cs typeface="Times New Roman"/>
              </a:rPr>
              <a:t>年至今，上溯前几年也是如此。只要是名家，不分古今中外。这充分体现了命题者按照</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课标</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精神引导考生了解名家、阅读名著的理念</a:t>
            </a:r>
            <a:r>
              <a:rPr lang="zh-CN" altLang="en-US" sz="2600" kern="100" dirty="0" smtClean="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40660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12918"/>
            <a:ext cx="8733982" cy="5286062"/>
          </a:xfrm>
          <a:prstGeom prst="rect">
            <a:avLst/>
          </a:prstGeom>
        </p:spPr>
        <p:txBody>
          <a:bodyPr>
            <a:spAutoFit/>
          </a:bodyPr>
          <a:lstStyle/>
          <a:p>
            <a:pPr algn="just">
              <a:lnSpc>
                <a:spcPts val="4500"/>
              </a:lnSpc>
              <a:spcAft>
                <a:spcPts val="0"/>
              </a:spcAft>
            </a:pPr>
            <a:r>
              <a:rPr lang="en-US" altLang="zh-CN" sz="2600" kern="100" dirty="0" smtClean="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Times New Roman"/>
              </a:rPr>
              <a:t>2)</a:t>
            </a:r>
            <a:r>
              <a:rPr lang="zh-CN" altLang="en-US" sz="2600" kern="100" dirty="0">
                <a:solidFill>
                  <a:schemeClr val="accent6">
                    <a:lumMod val="75000"/>
                  </a:schemeClr>
                </a:solidFill>
                <a:latin typeface="Times New Roman"/>
                <a:ea typeface="华文细黑"/>
                <a:cs typeface="Times New Roman"/>
              </a:rPr>
              <a:t>考查重点：①对小说的整体阅读，宏观把握；②对人物形象的分析和概括；③对情节结构和描写作用的分析；④对小说重要元素的探究。由此形成了新课标卷的主要题型：</a:t>
            </a:r>
          </a:p>
          <a:p>
            <a:pPr algn="just">
              <a:lnSpc>
                <a:spcPts val="4500"/>
              </a:lnSpc>
              <a:spcAft>
                <a:spcPts val="0"/>
              </a:spcAft>
            </a:pPr>
            <a:r>
              <a:rPr lang="en-US" altLang="zh-CN" sz="2600" kern="100" dirty="0">
                <a:solidFill>
                  <a:schemeClr val="accent6">
                    <a:lumMod val="75000"/>
                  </a:schemeClr>
                </a:solidFill>
                <a:latin typeface="Times New Roman"/>
                <a:ea typeface="华文细黑"/>
                <a:cs typeface="Times New Roman"/>
              </a:rPr>
              <a:t>a.</a:t>
            </a:r>
            <a:r>
              <a:rPr lang="zh-CN" altLang="en-US" sz="2600" kern="100" dirty="0">
                <a:solidFill>
                  <a:schemeClr val="accent6">
                    <a:lumMod val="75000"/>
                  </a:schemeClr>
                </a:solidFill>
                <a:latin typeface="Times New Roman"/>
                <a:ea typeface="华文细黑"/>
                <a:cs typeface="Times New Roman"/>
              </a:rPr>
              <a:t>多项选择题。重在考查从宏观到微观对小说的情节、人物、主题和艺术手法的分析和概括；只选</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最恰当</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的，设题点较小、较细。</a:t>
            </a:r>
          </a:p>
          <a:p>
            <a:pPr algn="just">
              <a:lnSpc>
                <a:spcPts val="4500"/>
              </a:lnSpc>
              <a:spcAft>
                <a:spcPts val="0"/>
              </a:spcAft>
            </a:pPr>
            <a:r>
              <a:rPr lang="en-US" altLang="zh-CN" sz="2600" kern="100" dirty="0">
                <a:solidFill>
                  <a:schemeClr val="accent6">
                    <a:lumMod val="75000"/>
                  </a:schemeClr>
                </a:solidFill>
                <a:latin typeface="Times New Roman"/>
                <a:ea typeface="华文细黑"/>
                <a:cs typeface="Times New Roman"/>
              </a:rPr>
              <a:t>b.</a:t>
            </a:r>
            <a:r>
              <a:rPr lang="zh-CN" altLang="en-US" sz="2600" kern="100" dirty="0">
                <a:solidFill>
                  <a:schemeClr val="accent6">
                    <a:lumMod val="75000"/>
                  </a:schemeClr>
                </a:solidFill>
                <a:latin typeface="Times New Roman"/>
                <a:ea typeface="华文细黑"/>
                <a:cs typeface="Times New Roman"/>
              </a:rPr>
              <a:t>作用分析题。新课标卷从不直接在情节上设题，而喜欢选择某一情节结构</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或开头或中间</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或某处描写综合考查包括情节在内的作用或意图，表现出</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以小见大</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的命题理念</a:t>
            </a:r>
            <a:r>
              <a:rPr lang="zh-CN" altLang="en-US" sz="2600" kern="100" dirty="0" smtClean="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1421353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84066"/>
            <a:ext cx="8647507" cy="4131900"/>
          </a:xfrm>
          <a:prstGeom prst="rect">
            <a:avLst/>
          </a:prstGeom>
        </p:spPr>
        <p:txBody>
          <a:bodyPr>
            <a:spAutoFit/>
          </a:bodyPr>
          <a:lstStyle/>
          <a:p>
            <a:pPr algn="just">
              <a:lnSpc>
                <a:spcPts val="4500"/>
              </a:lnSpc>
              <a:spcAft>
                <a:spcPts val="0"/>
              </a:spcAft>
            </a:pPr>
            <a:r>
              <a:rPr lang="en-US" altLang="zh-CN" sz="2600" kern="100" dirty="0">
                <a:solidFill>
                  <a:schemeClr val="accent6">
                    <a:lumMod val="75000"/>
                  </a:schemeClr>
                </a:solidFill>
                <a:latin typeface="Times New Roman"/>
                <a:ea typeface="华文细黑"/>
                <a:cs typeface="Times New Roman"/>
              </a:rPr>
              <a:t>c.</a:t>
            </a:r>
            <a:r>
              <a:rPr lang="zh-CN" altLang="en-US" sz="2600" kern="100" dirty="0">
                <a:solidFill>
                  <a:schemeClr val="accent6">
                    <a:lumMod val="75000"/>
                  </a:schemeClr>
                </a:solidFill>
                <a:latin typeface="Times New Roman"/>
                <a:ea typeface="华文细黑"/>
                <a:cs typeface="Times New Roman"/>
              </a:rPr>
              <a:t>人物形象概括分析题。不大从某一局部文字入手去考查对人物形象的分析与概括，而是立足于全文，从整体上分析概括人物形象的特点；多要求结合文本分析。同时，并不忽视对物象作用的考查</a:t>
            </a:r>
            <a:r>
              <a:rPr lang="zh-CN" altLang="en-US"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a:p>
            <a:pPr algn="just">
              <a:lnSpc>
                <a:spcPts val="4500"/>
              </a:lnSpc>
              <a:spcAft>
                <a:spcPts val="0"/>
              </a:spcAft>
            </a:pPr>
            <a:r>
              <a:rPr lang="en-US" altLang="zh-CN" sz="2600" kern="100" dirty="0">
                <a:solidFill>
                  <a:schemeClr val="accent6">
                    <a:lumMod val="75000"/>
                  </a:schemeClr>
                </a:solidFill>
                <a:latin typeface="Times New Roman"/>
                <a:ea typeface="华文细黑"/>
                <a:cs typeface="Times New Roman"/>
              </a:rPr>
              <a:t>d.</a:t>
            </a:r>
            <a:r>
              <a:rPr lang="zh-CN" altLang="en-US" sz="2600" kern="100" dirty="0">
                <a:solidFill>
                  <a:schemeClr val="accent6">
                    <a:lumMod val="75000"/>
                  </a:schemeClr>
                </a:solidFill>
                <a:latin typeface="Times New Roman"/>
                <a:ea typeface="华文细黑"/>
                <a:cs typeface="Times New Roman"/>
              </a:rPr>
              <a:t>探究题。多从小说中的某一元素</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或标题或某一人物或某处情节安排</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切入探究；既重视考生对小说的深入阅读和把握，又重视考生的个性化探究能力。</a:t>
            </a:r>
          </a:p>
        </p:txBody>
      </p:sp>
    </p:spTree>
    <p:extLst>
      <p:ext uri="{BB962C8B-B14F-4D97-AF65-F5344CB8AC3E}">
        <p14:creationId xmlns:p14="http://schemas.microsoft.com/office/powerpoint/2010/main" val="336663195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311041"/>
            <a:ext cx="8647507" cy="4708981"/>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新课标卷小说阅读的命题特点对于小说的复习来说有何启示？</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(1)</a:t>
            </a:r>
            <a:r>
              <a:rPr lang="zh-CN" altLang="en-US" sz="2600" kern="100" dirty="0">
                <a:solidFill>
                  <a:schemeClr val="accent6">
                    <a:lumMod val="75000"/>
                  </a:schemeClr>
                </a:solidFill>
                <a:latin typeface="Times New Roman"/>
                <a:ea typeface="华文细黑"/>
                <a:cs typeface="Times New Roman"/>
              </a:rPr>
              <a:t>改变重做题、轻阅读的习惯，要把学习的重心放在对小说的阅读上，放在整体把握上。新课标卷很看重考生对小说的整体把握能力，无论是多项选择题还是人物形象分析题还是探究题，都考的是整体。因此，要多做整体阅读训练，如勾画核心句、划分层次、提炼要点、概括主旨、感知形象及特点等，这些工作要常抓不懈。</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96392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2593" y="591428"/>
            <a:ext cx="8647507" cy="3852530"/>
          </a:xfrm>
          <a:prstGeom prst="rect">
            <a:avLst/>
          </a:prstGeom>
        </p:spPr>
        <p:txBody>
          <a:bodyPr>
            <a:spAutoFit/>
          </a:bodyPr>
          <a:lstStyle/>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(2)</a:t>
            </a:r>
            <a:r>
              <a:rPr lang="zh-CN" altLang="en-US" sz="2600" kern="100" dirty="0">
                <a:solidFill>
                  <a:schemeClr val="accent6">
                    <a:lumMod val="75000"/>
                  </a:schemeClr>
                </a:solidFill>
                <a:latin typeface="Times New Roman"/>
                <a:ea typeface="华文细黑"/>
                <a:cs typeface="Courier New"/>
              </a:rPr>
              <a:t>讲究审题与答题的规范要求。新课标卷题型较稳定，每道题在审题上有怎样的要求，答题思路、角度如何都有一般性的要求。如人物形象分析概括题，其审题、答题都快模式化了，要练这些规范。同时还要学会变通的方法，做到答题紧扣要求，问什么答什么，怎么问怎么答，讲究答案的层次化，实现要点全覆盖。</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22119359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4973" y="123478"/>
            <a:ext cx="8647507" cy="4493731"/>
          </a:xfrm>
          <a:prstGeom prst="rect">
            <a:avLst/>
          </a:prstGeom>
        </p:spPr>
        <p:txBody>
          <a:bodyPr>
            <a:spAutoFit/>
          </a:bodyPr>
          <a:lstStyle/>
          <a:p>
            <a:pPr algn="just">
              <a:lnSpc>
                <a:spcPts val="5000"/>
              </a:lnSpc>
              <a:spcAft>
                <a:spcPts val="0"/>
              </a:spcAft>
            </a:pPr>
            <a:r>
              <a:rPr lang="en-US" altLang="zh-CN" sz="2600" kern="100" dirty="0">
                <a:solidFill>
                  <a:schemeClr val="accent6">
                    <a:lumMod val="75000"/>
                  </a:schemeClr>
                </a:solidFill>
                <a:latin typeface="Times New Roman"/>
                <a:ea typeface="华文细黑"/>
                <a:cs typeface="Times New Roman"/>
              </a:rPr>
              <a:t>(3)</a:t>
            </a:r>
            <a:r>
              <a:rPr lang="zh-CN" altLang="en-US" sz="2600" kern="100" dirty="0">
                <a:solidFill>
                  <a:schemeClr val="accent6">
                    <a:lumMod val="75000"/>
                  </a:schemeClr>
                </a:solidFill>
                <a:latin typeface="Times New Roman"/>
                <a:ea typeface="华文细黑"/>
                <a:cs typeface="Times New Roman"/>
              </a:rPr>
              <a:t>文学即人学，作品即生活，阅读要与生活、思考结合起来。读小说，尤其不能孤立地读，要将小说中的人和事与自己的生活联系起来，知人论世，将心比心。或者要将生活中对人的观察，对人性的感悟同小说中的人物及其性格特征、人情人性联系起来，二者相得益彰。读小说，提高了生活的观察和认识能力；提高了生活的观察和认识能力，会更深入地读透小说。</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104678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997" y="754608"/>
            <a:ext cx="8596501" cy="325730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请概括小说的主题。</a:t>
            </a:r>
            <a:endParaRPr lang="zh-CN" altLang="zh-CN" sz="105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这篇小说以彭先生讲他的爱情故事为线索，通过大陆小伙彭先生因爱上一个台湾女孩遭致其老丈人的反对后因老丈人动手术需要输女婿的血而翁婿和好的故事，表达了大陆台湾都是一家人，有着血脉相连的关系的主旨。</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54367"/>
            <a:ext cx="8856984"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下列对小说有关内容的分析和概括，最恰当的两项是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张医师紧接过彭先生的话，让彭先生讲述自己的恋爱悲</a:t>
            </a:r>
            <a:r>
              <a:rPr lang="zh-CN" altLang="zh-CN" sz="2600" kern="100" dirty="0" smtClean="0">
                <a:latin typeface="Times New Roman"/>
                <a:ea typeface="华文细黑"/>
                <a:cs typeface="Times New Roman"/>
              </a:rPr>
              <a:t>喜</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剧</a:t>
            </a:r>
            <a:r>
              <a:rPr lang="zh-CN" altLang="zh-CN" sz="2600" kern="100" dirty="0">
                <a:latin typeface="Times New Roman"/>
                <a:ea typeface="华文细黑"/>
                <a:cs typeface="Times New Roman"/>
              </a:rPr>
              <a:t>，因为他事先知道彭先生的爱情故事很是生动曲折。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台湾姑娘秀鸾与彭先生相爱，却遭到了她父亲的反对。</a:t>
            </a:r>
            <a:r>
              <a:rPr lang="zh-CN" altLang="zh-CN" sz="2600" kern="100" dirty="0" smtClean="0">
                <a:latin typeface="Times New Roman"/>
                <a:ea typeface="华文细黑"/>
                <a:cs typeface="Times New Roman"/>
              </a:rPr>
              <a:t>为</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了</a:t>
            </a:r>
            <a:r>
              <a:rPr lang="zh-CN" altLang="zh-CN" sz="2600" kern="100" dirty="0">
                <a:latin typeface="Times New Roman"/>
                <a:ea typeface="华文细黑"/>
                <a:cs typeface="Times New Roman"/>
              </a:rPr>
              <a:t>捍卫爱情，她不惜牺牲亲情，以至于以死抗争。</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铁石心肠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的老丈人有一天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柔肠寸断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，这是他</a:t>
            </a:r>
            <a:r>
              <a:rPr lang="zh-CN" altLang="zh-CN" sz="2600" kern="100" dirty="0" smtClean="0">
                <a:latin typeface="Times New Roman"/>
                <a:ea typeface="华文细黑"/>
                <a:cs typeface="Times New Roman"/>
              </a:rPr>
              <a:t>改变</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对</a:t>
            </a:r>
            <a:r>
              <a:rPr lang="zh-CN" altLang="zh-CN" sz="2600" kern="100" dirty="0">
                <a:latin typeface="Times New Roman"/>
                <a:ea typeface="华文细黑"/>
                <a:cs typeface="Times New Roman"/>
              </a:rPr>
              <a:t>女婿态度的起因，而这一情节设计是作者的匠心所在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92779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0131" y="875591"/>
            <a:ext cx="8511387"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这篇小说借助人物之间的对话，讲述了一个与血型</a:t>
            </a:r>
            <a:r>
              <a:rPr lang="zh-CN" altLang="zh-CN" sz="2600" kern="100" dirty="0" smtClean="0">
                <a:latin typeface="Times New Roman"/>
                <a:ea typeface="华文细黑"/>
                <a:cs typeface="Times New Roman"/>
              </a:rPr>
              <a:t>有些</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关系</a:t>
            </a:r>
            <a:r>
              <a:rPr lang="zh-CN" altLang="zh-CN" sz="2600" kern="100" dirty="0">
                <a:latin typeface="Times New Roman"/>
                <a:ea typeface="华文细黑"/>
                <a:cs typeface="Times New Roman"/>
              </a:rPr>
              <a:t>的婚恋故事，巧妙地传达了作品的内在意蕴。</a:t>
            </a:r>
            <a:endParaRPr lang="zh-CN" altLang="zh-CN" sz="1050" kern="100" dirty="0">
              <a:latin typeface="宋体"/>
              <a:cs typeface="Courier New"/>
            </a:endParaRPr>
          </a:p>
          <a:p>
            <a:pPr>
              <a:lnSpc>
                <a:spcPct val="150000"/>
              </a:lnSpc>
            </a:pPr>
            <a:r>
              <a:rPr lang="en-US" altLang="zh-CN" sz="2600" dirty="0">
                <a:latin typeface="Times New Roman"/>
                <a:ea typeface="华文细黑"/>
              </a:rPr>
              <a:t>E.</a:t>
            </a:r>
            <a:r>
              <a:rPr lang="zh-CN" altLang="zh-CN" sz="2600" dirty="0">
                <a:latin typeface="Times New Roman"/>
                <a:ea typeface="华文细黑"/>
                <a:cs typeface="Times New Roman"/>
              </a:rPr>
              <a:t>这篇小说的内容是关于南腔北调的外省人在台湾的</a:t>
            </a:r>
            <a:r>
              <a:rPr lang="zh-CN" altLang="zh-CN" sz="2600" dirty="0" smtClean="0">
                <a:latin typeface="Times New Roman"/>
                <a:ea typeface="华文细黑"/>
                <a:cs typeface="Times New Roman"/>
              </a:rPr>
              <a:t>爱情</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故事</a:t>
            </a:r>
            <a:r>
              <a:rPr lang="zh-CN" altLang="zh-CN" sz="2600" dirty="0">
                <a:latin typeface="Times New Roman"/>
                <a:ea typeface="华文细黑"/>
                <a:cs typeface="Times New Roman"/>
              </a:rPr>
              <a:t>。小说带有浓郁的台湾风情，文笔诙谐而又细腻。</a:t>
            </a:r>
            <a:endParaRPr lang="zh-CN" altLang="zh-CN" sz="105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879346"/>
            <a:ext cx="8682466" cy="3394869"/>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en-US" altLang="zh-CN" sz="2600" dirty="0">
                <a:latin typeface="Times New Roman"/>
                <a:ea typeface="华文细黑"/>
              </a:rPr>
              <a:t>A</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因为他事先知道彭先生的爱情故事很是生动曲折</a:t>
            </a:r>
            <a:r>
              <a:rPr lang="en-US" altLang="zh-CN" sz="2600" dirty="0">
                <a:latin typeface="宋体"/>
                <a:ea typeface="华文细黑"/>
                <a:cs typeface="Times New Roman"/>
              </a:rPr>
              <a:t>”</a:t>
            </a:r>
            <a:r>
              <a:rPr lang="zh-CN" altLang="zh-CN" sz="2600" dirty="0">
                <a:latin typeface="Times New Roman"/>
                <a:ea typeface="华文细黑"/>
                <a:cs typeface="Times New Roman"/>
              </a:rPr>
              <a:t>不准确</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rPr>
              <a:t>B</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不惜牺牲亲情，以至于以死抗争</a:t>
            </a:r>
            <a:r>
              <a:rPr lang="en-US" altLang="zh-CN" sz="2600" dirty="0">
                <a:latin typeface="宋体"/>
                <a:ea typeface="华文细黑"/>
                <a:cs typeface="Times New Roman"/>
              </a:rPr>
              <a:t>”</a:t>
            </a:r>
            <a:r>
              <a:rPr lang="zh-CN" altLang="zh-CN" sz="2600" dirty="0">
                <a:latin typeface="Times New Roman"/>
                <a:ea typeface="华文细黑"/>
                <a:cs typeface="Times New Roman"/>
              </a:rPr>
              <a:t>与文章内容有出入</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rPr>
              <a:t>E</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小说带有浓郁的台湾风情</a:t>
            </a:r>
            <a:r>
              <a:rPr lang="en-US" altLang="zh-CN" sz="2600" dirty="0">
                <a:latin typeface="宋体"/>
                <a:ea typeface="华文细黑"/>
                <a:cs typeface="Times New Roman"/>
              </a:rPr>
              <a:t>”</a:t>
            </a:r>
            <a:r>
              <a:rPr lang="zh-CN" altLang="zh-CN" sz="2600" dirty="0">
                <a:latin typeface="Times New Roman"/>
                <a:ea typeface="华文细黑"/>
                <a:cs typeface="Times New Roman"/>
              </a:rPr>
              <a:t>不正确。</a:t>
            </a:r>
            <a:endParaRPr lang="zh-CN" altLang="zh-CN" sz="1050" kern="100" dirty="0">
              <a:latin typeface="宋体"/>
              <a:cs typeface="Courier New"/>
            </a:endParaRPr>
          </a:p>
          <a:p>
            <a:pPr algn="just">
              <a:lnSpc>
                <a:spcPts val="5000"/>
              </a:lnSpc>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CD</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89527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67494"/>
            <a:ext cx="854715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该题考查了对小说有关内容的分析和概括能力。五个选项涉及了小说的情节、手法、主题、语言风格等。只要认真阅读小说，做该题难度并不大。值得注意的是</a:t>
            </a:r>
            <a:r>
              <a:rPr lang="en-US" altLang="zh-CN" sz="2600" dirty="0">
                <a:latin typeface="Times New Roman"/>
                <a:ea typeface="华文细黑"/>
              </a:rPr>
              <a:t>A</a:t>
            </a:r>
            <a:r>
              <a:rPr lang="zh-CN" altLang="zh-CN" sz="2600" dirty="0">
                <a:latin typeface="Times New Roman"/>
                <a:ea typeface="华文细黑"/>
                <a:cs typeface="Times New Roman"/>
              </a:rPr>
              <a:t>项具有迷惑性。其实，张医师让彭先生讲自己的故事，原因并不在于他事先知道，而在于他想让彭先生以自己的亲身经历去讲述故事从而达到感染人的目的，原句的原因解释背离了小说的主题和情节设计。</a:t>
            </a:r>
            <a:endParaRPr lang="zh-CN" altLang="zh-CN" sz="1050" kern="100" dirty="0">
              <a:latin typeface="宋体"/>
              <a:cs typeface="Courier New"/>
            </a:endParaRPr>
          </a:p>
        </p:txBody>
      </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20538"/>
            <a:ext cx="8596501" cy="4893647"/>
          </a:xfrm>
          <a:prstGeom prst="rect">
            <a:avLst/>
          </a:prstGeom>
          <a:noFill/>
        </p:spPr>
        <p:txBody>
          <a:bodyPr wrap="square" rtlCol="0">
            <a:spAutoFit/>
          </a:bodyPr>
          <a:lstStyle/>
          <a:p>
            <a:pPr algn="just">
              <a:lnSpc>
                <a:spcPct val="150000"/>
              </a:lnSpc>
              <a:spcAft>
                <a:spcPts val="0"/>
              </a:spcAft>
            </a:pPr>
            <a:r>
              <a:rPr lang="en-US" altLang="zh-CN" sz="2600" b="1" kern="100" dirty="0" smtClean="0">
                <a:solidFill>
                  <a:srgbClr val="E36C0A"/>
                </a:solidFill>
                <a:latin typeface="IPAPANNEW"/>
                <a:ea typeface="微软雅黑"/>
                <a:cs typeface="Times New Roman"/>
              </a:rPr>
              <a:t>[</a:t>
            </a:r>
            <a:r>
              <a:rPr lang="zh-CN" altLang="zh-CN" sz="2600" b="1" kern="100" dirty="0" smtClean="0">
                <a:solidFill>
                  <a:srgbClr val="E36C0A"/>
                </a:solidFill>
                <a:latin typeface="IPAPANNEW"/>
                <a:ea typeface="微软雅黑"/>
                <a:cs typeface="Times New Roman"/>
              </a:rPr>
              <a:t>考点要求</a:t>
            </a:r>
            <a:r>
              <a:rPr lang="en-US" altLang="zh-CN" sz="2600" b="1" kern="100" dirty="0" smtClean="0">
                <a:solidFill>
                  <a:srgbClr val="E36C0A"/>
                </a:solidFill>
                <a:latin typeface="IPAPANNEW"/>
                <a:ea typeface="微软雅黑"/>
                <a:cs typeface="Times New Roman"/>
              </a:rPr>
              <a:t>]</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阅读鉴赏中外文学作品。了解小说、散文、诗歌、戏剧等文学体裁的基本特征及主要表现手法。文学作品的阅读鉴赏，注重审美体验。感受形象，品味语言，领悟内涵，分析艺术表现力；理解作品反映的社会生活和情感世界，探索作品蕴涵的民族心理和人文精神。</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分析综合　</a:t>
            </a:r>
            <a:r>
              <a:rPr lang="en-US" altLang="zh-CN" sz="2600" kern="100" dirty="0">
                <a:latin typeface="Times New Roman"/>
                <a:ea typeface="华文细黑"/>
                <a:cs typeface="Courier New"/>
              </a:rPr>
              <a:t>C</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分析作品结构，概括作品主题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分析作品体裁的基本特征和主要表现</a:t>
            </a:r>
            <a:r>
              <a:rPr lang="zh-CN" altLang="zh-CN" sz="2600" kern="100" dirty="0" smtClean="0">
                <a:latin typeface="Times New Roman"/>
                <a:ea typeface="华文细黑"/>
                <a:cs typeface="Times New Roman"/>
              </a:rPr>
              <a:t>手法</a:t>
            </a:r>
            <a:endParaRPr lang="zh-CN" altLang="zh-CN" sz="1050" kern="100" dirty="0">
              <a:latin typeface="宋体"/>
              <a:cs typeface="Courier New"/>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954" y="347728"/>
            <a:ext cx="8596501" cy="1215910"/>
          </a:xfrm>
          <a:prstGeom prst="rect">
            <a:avLst/>
          </a:prstGeom>
          <a:noFill/>
        </p:spPr>
        <p:txBody>
          <a:bodyPr wrap="square" rtlCol="0">
            <a:spAutoFit/>
          </a:bodyPr>
          <a:lstStyle/>
          <a:p>
            <a:pPr algn="just">
              <a:lnSpc>
                <a:spcPct val="150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小说一开始就写乘凉会上</a:t>
            </a:r>
            <a:r>
              <a:rPr lang="en-US" altLang="zh-CN" sz="2600" dirty="0">
                <a:latin typeface="宋体"/>
                <a:ea typeface="华文细黑"/>
                <a:cs typeface="Times New Roman"/>
              </a:rPr>
              <a:t>“</a:t>
            </a:r>
            <a:r>
              <a:rPr lang="zh-CN" altLang="zh-CN" sz="2600" dirty="0">
                <a:latin typeface="Times New Roman"/>
                <a:ea typeface="华文细黑"/>
                <a:cs typeface="Times New Roman"/>
              </a:rPr>
              <a:t>南腔北调</a:t>
            </a:r>
            <a:r>
              <a:rPr lang="en-US" altLang="zh-CN" sz="2600" dirty="0">
                <a:latin typeface="宋体"/>
                <a:ea typeface="华文细黑"/>
                <a:cs typeface="Times New Roman"/>
              </a:rPr>
              <a:t>”</a:t>
            </a:r>
            <a:r>
              <a:rPr lang="zh-CN" altLang="zh-CN" sz="2600" dirty="0">
                <a:latin typeface="Times New Roman"/>
                <a:ea typeface="华文细黑"/>
                <a:cs typeface="Times New Roman"/>
              </a:rPr>
              <a:t>，这样写有什么作用？请简要分析。</a:t>
            </a:r>
            <a:endParaRPr lang="zh-CN" altLang="zh-CN" sz="1050" kern="100" dirty="0">
              <a:latin typeface="宋体"/>
              <a:cs typeface="Courier New"/>
            </a:endParaRPr>
          </a:p>
        </p:txBody>
      </p:sp>
      <p:sp>
        <p:nvSpPr>
          <p:cNvPr id="3" name="TextBox 2"/>
          <p:cNvSpPr txBox="1"/>
          <p:nvPr/>
        </p:nvSpPr>
        <p:spPr>
          <a:xfrm>
            <a:off x="251520" y="1779662"/>
            <a:ext cx="8343679" cy="2492990"/>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乘凉会上的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南腔北调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既点明人物的身份，又为下文写方言和表明文章主旨服务。</a:t>
            </a:r>
            <a:endParaRPr lang="zh-CN" altLang="zh-CN" sz="1050" kern="100" dirty="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①表明乘凉会上的人们的外省人身份，②提示小说主题的解读路径，③照应下文出现的各种方言。</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5695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374" y="699542"/>
            <a:ext cx="8343679" cy="3939540"/>
          </a:xfrm>
          <a:prstGeom prst="rect">
            <a:avLst/>
          </a:prstGeom>
          <a:noFill/>
        </p:spPr>
        <p:txBody>
          <a:bodyPr wrap="square" rtlCol="0">
            <a:spAutoFit/>
          </a:bodyPr>
          <a:lstStyle/>
          <a:p>
            <a:pPr>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该题从表面上看是在考查分析小说开头的作用，实际上是在考查分析小说开头中</a:t>
            </a:r>
            <a:r>
              <a:rPr lang="en-US" altLang="zh-CN" sz="2600" dirty="0">
                <a:latin typeface="宋体"/>
                <a:ea typeface="华文细黑"/>
                <a:cs typeface="Times New Roman"/>
              </a:rPr>
              <a:t>“</a:t>
            </a:r>
            <a:r>
              <a:rPr lang="zh-CN" altLang="zh-CN" sz="2600" dirty="0">
                <a:latin typeface="Times New Roman"/>
                <a:ea typeface="华文细黑"/>
                <a:cs typeface="Times New Roman"/>
              </a:rPr>
              <a:t>南腔北调</a:t>
            </a:r>
            <a:r>
              <a:rPr lang="en-US" altLang="zh-CN" sz="2600" dirty="0">
                <a:latin typeface="宋体"/>
                <a:ea typeface="华文细黑"/>
                <a:cs typeface="Times New Roman"/>
              </a:rPr>
              <a:t>”</a:t>
            </a:r>
            <a:r>
              <a:rPr lang="zh-CN" altLang="zh-CN" sz="2600" dirty="0">
                <a:latin typeface="Times New Roman"/>
                <a:ea typeface="华文细黑"/>
                <a:cs typeface="Times New Roman"/>
              </a:rPr>
              <a:t>这个语言细节的作用。分析作用时注意由浅入深、由表及里。从表面上看是点明了乘凉会上人们的身份，往深里想暗扣小说的主题与主要情节，实际上答题也不外乎人物、情节、主题等小说文体要素。</a:t>
            </a:r>
            <a:endParaRPr lang="zh-CN" altLang="zh-CN" sz="1050" kern="100" dirty="0">
              <a:latin typeface="宋体"/>
              <a:cs typeface="Courier New"/>
            </a:endParaRPr>
          </a:p>
        </p:txBody>
      </p:sp>
    </p:spTree>
    <p:extLst>
      <p:ext uri="{BB962C8B-B14F-4D97-AF65-F5344CB8AC3E}">
        <p14:creationId xmlns:p14="http://schemas.microsoft.com/office/powerpoint/2010/main" val="3112588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3478"/>
            <a:ext cx="8682466" cy="616579"/>
          </a:xfrm>
          <a:prstGeom prst="rect">
            <a:avLst/>
          </a:prstGeom>
          <a:noFill/>
        </p:spPr>
        <p:txBody>
          <a:bodyPr wrap="square" rtlCol="0">
            <a:spAutoFit/>
          </a:bodyPr>
          <a:lstStyle/>
          <a:p>
            <a:pPr algn="just">
              <a:lnSpc>
                <a:spcPct val="150000"/>
              </a:lnSpc>
              <a:spcAft>
                <a:spcPts val="0"/>
              </a:spcAft>
            </a:pPr>
            <a:r>
              <a:rPr lang="en-US" altLang="zh-CN" sz="2600" dirty="0">
                <a:latin typeface="Times New Roman"/>
                <a:ea typeface="华文细黑"/>
              </a:rPr>
              <a:t>3.</a:t>
            </a:r>
            <a:r>
              <a:rPr lang="en-US" altLang="zh-CN" sz="2600" dirty="0">
                <a:latin typeface="宋体"/>
                <a:ea typeface="华文细黑"/>
                <a:cs typeface="Times New Roman"/>
              </a:rPr>
              <a:t>“</a:t>
            </a:r>
            <a:r>
              <a:rPr lang="zh-CN" altLang="zh-CN" sz="2600" dirty="0">
                <a:latin typeface="Times New Roman"/>
                <a:ea typeface="华文细黑"/>
                <a:cs typeface="Times New Roman"/>
              </a:rPr>
              <a:t>外省郎</a:t>
            </a:r>
            <a:r>
              <a:rPr lang="en-US" altLang="zh-CN" sz="2600" dirty="0">
                <a:latin typeface="宋体"/>
                <a:ea typeface="华文细黑"/>
                <a:cs typeface="Times New Roman"/>
              </a:rPr>
              <a:t>”</a:t>
            </a:r>
            <a:r>
              <a:rPr lang="zh-CN" altLang="zh-CN" sz="2600" dirty="0">
                <a:latin typeface="Times New Roman"/>
                <a:ea typeface="华文细黑"/>
                <a:cs typeface="Times New Roman"/>
              </a:rPr>
              <a:t>彭先生有哪些性格特点？请简要分析。</a:t>
            </a:r>
            <a:endParaRPr lang="zh-CN" altLang="zh-CN" sz="1050" kern="100" dirty="0">
              <a:latin typeface="宋体"/>
              <a:cs typeface="Courier New"/>
            </a:endParaRPr>
          </a:p>
        </p:txBody>
      </p:sp>
      <p:sp>
        <p:nvSpPr>
          <p:cNvPr id="3" name="TextBox 2"/>
          <p:cNvSpPr txBox="1"/>
          <p:nvPr/>
        </p:nvSpPr>
        <p:spPr>
          <a:xfrm>
            <a:off x="180988" y="654531"/>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zh-CN" sz="2600" dirty="0">
                <a:latin typeface="Times New Roman"/>
                <a:ea typeface="华文细黑"/>
                <a:cs typeface="Times New Roman"/>
              </a:rPr>
              <a:t>从他如何面对老丈人排斥、为老丈人输血和风趣的语言等几方面来概括回答。</a:t>
            </a:r>
            <a:endParaRPr lang="zh-CN" altLang="zh-CN" sz="2600" kern="100" dirty="0" smtClean="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有担当，明大义：在老丈人危难时，以亲情、和睦为重，不计前嫌，施以援手，最终赢得信任。②执着隐忍：面对老丈人的排斥，不轻言放弃，不莽撞行事，捍卫了自己的爱情。③幽默乐观：说话风趣，与人为善，遇事能有良好心态。</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85851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9733" y="-57904"/>
            <a:ext cx="8310084" cy="5221942"/>
          </a:xfrm>
          <a:prstGeom prst="rect">
            <a:avLst/>
          </a:prstGeom>
        </p:spPr>
        <p:txBody>
          <a:bodyPr>
            <a:spAutoFit/>
          </a:bodyPr>
          <a:lstStyle/>
          <a:p>
            <a:pPr algn="just">
              <a:lnSpc>
                <a:spcPts val="5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dirty="0">
                <a:latin typeface="Times New Roman"/>
                <a:ea typeface="华文细黑"/>
                <a:cs typeface="Times New Roman"/>
              </a:rPr>
              <a:t>该题考查对小说人物形象的分析和概括，这是新课标卷最常见的题型。题干要求从整体上分析概括，为此可从两个方面考虑：一是对</a:t>
            </a:r>
            <a:r>
              <a:rPr lang="en-US" altLang="zh-CN" sz="2600" dirty="0">
                <a:latin typeface="宋体"/>
                <a:ea typeface="华文细黑"/>
                <a:cs typeface="Times New Roman"/>
              </a:rPr>
              <a:t>“</a:t>
            </a:r>
            <a:r>
              <a:rPr lang="zh-CN" altLang="zh-CN" sz="2600" dirty="0">
                <a:latin typeface="Times New Roman"/>
                <a:ea typeface="华文细黑"/>
                <a:cs typeface="Times New Roman"/>
              </a:rPr>
              <a:t>外省郎</a:t>
            </a:r>
            <a:r>
              <a:rPr lang="en-US" altLang="zh-CN" sz="2600" dirty="0">
                <a:latin typeface="宋体"/>
                <a:ea typeface="华文细黑"/>
                <a:cs typeface="Times New Roman"/>
              </a:rPr>
              <a:t>”</a:t>
            </a:r>
            <a:r>
              <a:rPr lang="zh-CN" altLang="zh-CN" sz="2600" dirty="0">
                <a:latin typeface="Times New Roman"/>
                <a:ea typeface="华文细黑"/>
                <a:cs typeface="Times New Roman"/>
              </a:rPr>
              <a:t>这一人物形象的描写文字作简要筛选概括；二是分条归纳人物的性格特点，并根据小说内容举例说明。</a:t>
            </a:r>
            <a:r>
              <a:rPr lang="en-US" altLang="zh-CN" sz="2600" dirty="0">
                <a:latin typeface="宋体"/>
                <a:ea typeface="华文细黑"/>
                <a:cs typeface="Times New Roman"/>
              </a:rPr>
              <a:t>“</a:t>
            </a:r>
            <a:r>
              <a:rPr lang="zh-CN" altLang="zh-CN" sz="2600" dirty="0">
                <a:latin typeface="Times New Roman"/>
                <a:ea typeface="华文细黑"/>
                <a:cs typeface="Times New Roman"/>
              </a:rPr>
              <a:t>外省郎</a:t>
            </a:r>
            <a:r>
              <a:rPr lang="en-US" altLang="zh-CN" sz="2600" dirty="0">
                <a:latin typeface="宋体"/>
                <a:ea typeface="华文细黑"/>
                <a:cs typeface="Times New Roman"/>
              </a:rPr>
              <a:t>”</a:t>
            </a:r>
            <a:r>
              <a:rPr lang="zh-CN" altLang="zh-CN" sz="2600" dirty="0">
                <a:latin typeface="Times New Roman"/>
                <a:ea typeface="华文细黑"/>
                <a:cs typeface="Times New Roman"/>
              </a:rPr>
              <a:t>这一人物的性格特点主要体现在围绕着老丈人的阻挠产生的一系列言行举止上。另外，他在讲故事时的性格特点也不容忽视。</a:t>
            </a:r>
            <a:endParaRPr lang="zh-CN" altLang="zh-CN" sz="2600" kern="100" dirty="0" smtClean="0">
              <a:latin typeface="宋体"/>
              <a:cs typeface="Courier New"/>
            </a:endParaRPr>
          </a:p>
        </p:txBody>
      </p:sp>
    </p:spTree>
    <p:extLst>
      <p:ext uri="{BB962C8B-B14F-4D97-AF65-F5344CB8AC3E}">
        <p14:creationId xmlns:p14="http://schemas.microsoft.com/office/powerpoint/2010/main" val="2490777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51470"/>
            <a:ext cx="8682466" cy="1816075"/>
          </a:xfrm>
          <a:prstGeom prst="rect">
            <a:avLst/>
          </a:prstGeom>
          <a:noFill/>
        </p:spPr>
        <p:txBody>
          <a:bodyPr wrap="square" rtlCol="0">
            <a:spAutoFit/>
          </a:bodyPr>
          <a:lstStyle/>
          <a:p>
            <a:pPr>
              <a:lnSpc>
                <a:spcPct val="150000"/>
              </a:lnSpc>
            </a:pPr>
            <a:r>
              <a:rPr lang="en-US" altLang="zh-CN" sz="2600" dirty="0">
                <a:latin typeface="Times New Roman"/>
                <a:ea typeface="华文细黑"/>
              </a:rPr>
              <a:t>4.</a:t>
            </a:r>
            <a:r>
              <a:rPr lang="zh-CN" altLang="zh-CN" sz="2600" dirty="0">
                <a:latin typeface="Times New Roman"/>
                <a:ea typeface="华文细黑"/>
                <a:cs typeface="Times New Roman"/>
              </a:rPr>
              <a:t>小说的题目是</a:t>
            </a:r>
            <a:r>
              <a:rPr lang="en-US" altLang="zh-CN" sz="2600" dirty="0">
                <a:latin typeface="宋体"/>
                <a:ea typeface="华文细黑"/>
                <a:cs typeface="Times New Roman"/>
              </a:rPr>
              <a:t>“</a:t>
            </a:r>
            <a:r>
              <a:rPr lang="zh-CN" altLang="zh-CN" sz="2600" dirty="0">
                <a:latin typeface="Times New Roman"/>
                <a:ea typeface="华文细黑"/>
                <a:cs typeface="Times New Roman"/>
              </a:rPr>
              <a:t>血的故事</a:t>
            </a:r>
            <a:r>
              <a:rPr lang="en-US" altLang="zh-CN" sz="2600" dirty="0">
                <a:latin typeface="宋体"/>
                <a:ea typeface="华文细黑"/>
                <a:cs typeface="Times New Roman"/>
              </a:rPr>
              <a:t>”</a:t>
            </a:r>
            <a:r>
              <a:rPr lang="zh-CN" altLang="zh-CN" sz="2600" dirty="0">
                <a:latin typeface="Times New Roman"/>
                <a:ea typeface="华文细黑"/>
                <a:cs typeface="Times New Roman"/>
              </a:rPr>
              <a:t>，但主要内容是围绕血型而展开的，如果以</a:t>
            </a:r>
            <a:r>
              <a:rPr lang="en-US" altLang="zh-CN" sz="2600" dirty="0">
                <a:latin typeface="宋体"/>
                <a:ea typeface="华文细黑"/>
                <a:cs typeface="Times New Roman"/>
              </a:rPr>
              <a:t>“</a:t>
            </a:r>
            <a:r>
              <a:rPr lang="zh-CN" altLang="zh-CN" sz="2600" dirty="0">
                <a:latin typeface="Times New Roman"/>
                <a:ea typeface="华文细黑"/>
                <a:cs typeface="Times New Roman"/>
              </a:rPr>
              <a:t>血型的故事</a:t>
            </a:r>
            <a:r>
              <a:rPr lang="en-US" altLang="zh-CN" sz="2600" dirty="0">
                <a:latin typeface="宋体"/>
                <a:ea typeface="华文细黑"/>
                <a:cs typeface="Times New Roman"/>
              </a:rPr>
              <a:t>”</a:t>
            </a:r>
            <a:r>
              <a:rPr lang="zh-CN" altLang="zh-CN" sz="2600" dirty="0">
                <a:latin typeface="Times New Roman"/>
                <a:ea typeface="华文细黑"/>
                <a:cs typeface="Times New Roman"/>
              </a:rPr>
              <a:t>为题，你认为是否合适？请谈谈你的观点和具体理由。</a:t>
            </a:r>
            <a:endParaRPr lang="zh-CN" altLang="zh-CN" sz="2600" kern="100" dirty="0" smtClean="0">
              <a:latin typeface="宋体"/>
              <a:cs typeface="Courier New"/>
            </a:endParaRPr>
          </a:p>
        </p:txBody>
      </p:sp>
      <p:sp>
        <p:nvSpPr>
          <p:cNvPr id="3" name="TextBox 2"/>
          <p:cNvSpPr txBox="1"/>
          <p:nvPr/>
        </p:nvSpPr>
        <p:spPr>
          <a:xfrm>
            <a:off x="323528" y="1854860"/>
            <a:ext cx="8261068" cy="3093154"/>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要注意题干中的</a:t>
            </a:r>
            <a:r>
              <a:rPr lang="en-US" altLang="zh-CN" sz="2600" dirty="0">
                <a:latin typeface="宋体"/>
                <a:ea typeface="华文细黑"/>
                <a:cs typeface="Times New Roman"/>
              </a:rPr>
              <a:t>“</a:t>
            </a:r>
            <a:r>
              <a:rPr lang="zh-CN" altLang="zh-CN" sz="2600" dirty="0">
                <a:latin typeface="Times New Roman"/>
                <a:ea typeface="华文细黑"/>
                <a:cs typeface="Times New Roman"/>
              </a:rPr>
              <a:t>谈谈你的观点和具体理由</a:t>
            </a:r>
            <a:r>
              <a:rPr lang="en-US" altLang="zh-CN" sz="2600" dirty="0">
                <a:latin typeface="宋体"/>
                <a:ea typeface="华文细黑"/>
                <a:cs typeface="Times New Roman"/>
              </a:rPr>
              <a:t>”</a:t>
            </a:r>
            <a:r>
              <a:rPr lang="zh-CN" altLang="zh-CN" sz="2600" dirty="0">
                <a:latin typeface="Times New Roman"/>
                <a:ea typeface="华文细黑"/>
                <a:cs typeface="Times New Roman"/>
              </a:rPr>
              <a:t>，言之成理即可。</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观点一：以</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血型的故事</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为题不合适。①</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血</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这个词可让人联想到</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血脉</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血缘</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血性</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等多种含义，如果以</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血型的故事</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为题，题意就显得单一了</a:t>
            </a:r>
            <a:r>
              <a:rPr lang="zh-CN" altLang="en-US"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23228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100" y="-72973"/>
            <a:ext cx="8769291" cy="5293757"/>
          </a:xfrm>
          <a:prstGeom prst="rect">
            <a:avLst/>
          </a:prstGeom>
          <a:noFill/>
        </p:spPr>
        <p:txBody>
          <a:bodyPr wrap="square" rtlCol="0">
            <a:spAutoFit/>
          </a:bodyPr>
          <a:lstStyle/>
          <a:p>
            <a:pPr algn="just">
              <a:lnSpc>
                <a:spcPct val="130000"/>
              </a:lnSpc>
              <a:spcAft>
                <a:spcPts val="0"/>
              </a:spcAft>
            </a:pPr>
            <a:r>
              <a:rPr lang="zh-CN" altLang="en-US" sz="2600" kern="100" dirty="0">
                <a:solidFill>
                  <a:schemeClr val="accent6">
                    <a:lumMod val="75000"/>
                  </a:schemeClr>
                </a:solidFill>
                <a:latin typeface="Times New Roman"/>
                <a:ea typeface="华文细黑"/>
                <a:cs typeface="Times New Roman"/>
              </a:rPr>
              <a:t>②外省人和台湾人血脉同源，这是</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血般的事实</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；③彭先生的恋爱故事，实质上折射了外省人与台湾人之间的冲突与融合问题，小说表达了中华民族血浓于水、应该</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一家亲</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的主题</a:t>
            </a:r>
            <a:r>
              <a:rPr lang="zh-CN" altLang="en-US"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a:p>
            <a:pPr algn="just">
              <a:lnSpc>
                <a:spcPct val="130000"/>
              </a:lnSpc>
              <a:spcAft>
                <a:spcPts val="0"/>
              </a:spcAft>
            </a:pPr>
            <a:r>
              <a:rPr lang="zh-CN" altLang="zh-CN" sz="2600" dirty="0">
                <a:solidFill>
                  <a:schemeClr val="accent6">
                    <a:lumMod val="75000"/>
                  </a:schemeClr>
                </a:solidFill>
                <a:latin typeface="Times New Roman"/>
                <a:ea typeface="华文细黑"/>
                <a:cs typeface="Times New Roman"/>
              </a:rPr>
              <a:t>观点二：以</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血型的故事</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为题合适。</a:t>
            </a:r>
            <a:r>
              <a:rPr lang="en-US" altLang="zh-CN" sz="2600" dirty="0">
                <a:solidFill>
                  <a:schemeClr val="accent6">
                    <a:lumMod val="75000"/>
                  </a:schemeClr>
                </a:solidFill>
                <a:latin typeface="宋体"/>
                <a:ea typeface="华文细黑"/>
                <a:cs typeface="Times New Roman"/>
              </a:rPr>
              <a:t>①“</a:t>
            </a:r>
            <a:r>
              <a:rPr lang="zh-CN" altLang="zh-CN" sz="2600" dirty="0">
                <a:solidFill>
                  <a:schemeClr val="accent6">
                    <a:lumMod val="75000"/>
                  </a:schemeClr>
                </a:solidFill>
                <a:latin typeface="Times New Roman"/>
                <a:ea typeface="华文细黑"/>
                <a:cs typeface="Times New Roman"/>
              </a:rPr>
              <a:t>血</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有类型之别，而语言有</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南腔北调</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之分，以</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血型的故事</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为题，可彰显作者的巧思；</a:t>
            </a:r>
            <a:r>
              <a:rPr lang="en-US" altLang="zh-CN" sz="2600" dirty="0">
                <a:solidFill>
                  <a:schemeClr val="accent6">
                    <a:lumMod val="75000"/>
                  </a:schemeClr>
                </a:solidFill>
                <a:latin typeface="宋体"/>
                <a:ea typeface="华文细黑"/>
                <a:cs typeface="Times New Roman"/>
              </a:rPr>
              <a:t>②</a:t>
            </a:r>
            <a:r>
              <a:rPr lang="zh-CN" altLang="zh-CN" sz="2600" dirty="0">
                <a:solidFill>
                  <a:schemeClr val="accent6">
                    <a:lumMod val="75000"/>
                  </a:schemeClr>
                </a:solidFill>
                <a:latin typeface="Times New Roman"/>
                <a:ea typeface="华文细黑"/>
                <a:cs typeface="Times New Roman"/>
              </a:rPr>
              <a:t>小说的主要内容是围绕血型而展开，以</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血型的故事</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为题，可与内容更吻合；</a:t>
            </a:r>
            <a:r>
              <a:rPr lang="en-US" altLang="zh-CN" sz="2600" dirty="0">
                <a:solidFill>
                  <a:schemeClr val="accent6">
                    <a:lumMod val="75000"/>
                  </a:schemeClr>
                </a:solidFill>
                <a:latin typeface="宋体"/>
                <a:ea typeface="华文细黑"/>
                <a:cs typeface="Times New Roman"/>
              </a:rPr>
              <a:t>③</a:t>
            </a:r>
            <a:r>
              <a:rPr lang="zh-CN" altLang="zh-CN" sz="2600" dirty="0">
                <a:solidFill>
                  <a:schemeClr val="accent6">
                    <a:lumMod val="75000"/>
                  </a:schemeClr>
                </a:solidFill>
                <a:latin typeface="Times New Roman"/>
                <a:ea typeface="华文细黑"/>
                <a:cs typeface="Times New Roman"/>
              </a:rPr>
              <a:t>可显示</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验血型</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在文中的重要性，也与中华民族血浓于水、应该</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一家亲</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的主题不相冲突。</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860626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7330" y="771550"/>
            <a:ext cx="8065686" cy="3298339"/>
          </a:xfrm>
          <a:prstGeom prst="rect">
            <a:avLst/>
          </a:prstGeom>
        </p:spPr>
        <p:txBody>
          <a:bodyPr>
            <a:spAutoFit/>
          </a:bodyPr>
          <a:lstStyle/>
          <a:p>
            <a:pPr algn="just">
              <a:lnSpc>
                <a:spcPts val="5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dirty="0">
                <a:latin typeface="Times New Roman"/>
                <a:ea typeface="华文细黑"/>
                <a:cs typeface="Times New Roman"/>
              </a:rPr>
              <a:t>该题是一道探究题，探究的是小说哪个标题合适。答案开放，答题的要点在于理由。两个标题只是一字之多</a:t>
            </a:r>
            <a:r>
              <a:rPr lang="en-US" altLang="zh-CN" sz="2600" dirty="0">
                <a:latin typeface="Times New Roman"/>
                <a:ea typeface="华文细黑"/>
              </a:rPr>
              <a:t>(</a:t>
            </a:r>
            <a:r>
              <a:rPr lang="zh-CN" altLang="zh-CN" sz="2600" dirty="0">
                <a:latin typeface="Times New Roman"/>
                <a:ea typeface="华文细黑"/>
                <a:cs typeface="Times New Roman"/>
              </a:rPr>
              <a:t>少</a:t>
            </a:r>
            <a:r>
              <a:rPr lang="en-US" altLang="zh-CN" sz="2600" dirty="0">
                <a:latin typeface="Times New Roman"/>
                <a:ea typeface="华文细黑"/>
              </a:rPr>
              <a:t>)</a:t>
            </a:r>
            <a:r>
              <a:rPr lang="zh-CN" altLang="zh-CN" sz="2600" dirty="0">
                <a:latin typeface="Times New Roman"/>
                <a:ea typeface="华文细黑"/>
                <a:cs typeface="Times New Roman"/>
              </a:rPr>
              <a:t>，于是就有了对这两个词的意思比较。标题关乎小说的情节、主旨等，还可以从这两点进行探究。</a:t>
            </a:r>
            <a:endParaRPr lang="zh-CN" altLang="zh-CN" sz="2600" kern="100" dirty="0" smtClean="0">
              <a:latin typeface="宋体"/>
              <a:cs typeface="Courier New"/>
            </a:endParaRPr>
          </a:p>
        </p:txBody>
      </p:sp>
    </p:spTree>
    <p:extLst>
      <p:ext uri="{BB962C8B-B14F-4D97-AF65-F5344CB8AC3E}">
        <p14:creationId xmlns:p14="http://schemas.microsoft.com/office/powerpoint/2010/main" val="3873440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123478"/>
            <a:ext cx="8821322" cy="489364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(2012•</a:t>
            </a:r>
            <a:r>
              <a:rPr lang="zh-CN" altLang="en-US" sz="2600" kern="100" dirty="0">
                <a:solidFill>
                  <a:srgbClr val="00B0F0"/>
                </a:solidFill>
                <a:latin typeface="Times New Roman"/>
                <a:ea typeface="华文细黑"/>
                <a:cs typeface="Courier New"/>
              </a:rPr>
              <a:t>新课标全国</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马裤先生</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老　舍</a:t>
            </a:r>
            <a:endParaRPr lang="zh-CN" altLang="zh-CN" sz="260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火车</a:t>
            </a:r>
            <a:r>
              <a:rPr lang="zh-CN" altLang="zh-CN" sz="2600" dirty="0">
                <a:latin typeface="Times New Roman"/>
                <a:ea typeface="华文细黑"/>
                <a:cs typeface="Times New Roman"/>
              </a:rPr>
              <a:t>在北平东站还没开，同屋那位睡上铺的穿马裤，戴平光眼镜，青缎子洋服上身，胸袋插着小楷羊毫，足蹬青绒快靴的先生发了问：</a:t>
            </a:r>
            <a:r>
              <a:rPr lang="en-US" altLang="zh-CN" sz="2600" dirty="0">
                <a:latin typeface="宋体"/>
                <a:ea typeface="华文细黑"/>
                <a:cs typeface="Times New Roman"/>
              </a:rPr>
              <a:t>“</a:t>
            </a:r>
            <a:r>
              <a:rPr lang="zh-CN" altLang="zh-CN" sz="2600" dirty="0">
                <a:latin typeface="Times New Roman"/>
                <a:ea typeface="华文细黑"/>
                <a:cs typeface="Times New Roman"/>
              </a:rPr>
              <a:t>你也是从北平上车？</a:t>
            </a:r>
            <a:r>
              <a:rPr lang="en-US" altLang="zh-CN" sz="2600" dirty="0">
                <a:latin typeface="宋体"/>
                <a:ea typeface="华文细黑"/>
                <a:cs typeface="Times New Roman"/>
              </a:rPr>
              <a:t>”</a:t>
            </a:r>
            <a:r>
              <a:rPr lang="zh-CN" altLang="zh-CN" sz="2600" dirty="0">
                <a:latin typeface="Times New Roman"/>
                <a:ea typeface="华文细黑"/>
                <a:cs typeface="Times New Roman"/>
              </a:rPr>
              <a:t>很和气的</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火车</a:t>
            </a:r>
            <a:r>
              <a:rPr lang="zh-CN" altLang="zh-CN" sz="2600" dirty="0">
                <a:latin typeface="Times New Roman"/>
                <a:ea typeface="华文细黑"/>
                <a:cs typeface="Times New Roman"/>
              </a:rPr>
              <a:t>还没动呢，不从北平上车，由哪儿呢？我只好反攻了：</a:t>
            </a:r>
            <a:r>
              <a:rPr lang="en-US" altLang="zh-CN" sz="2600" dirty="0">
                <a:latin typeface="宋体"/>
                <a:ea typeface="华文细黑"/>
                <a:cs typeface="Times New Roman"/>
              </a:rPr>
              <a:t>“</a:t>
            </a:r>
            <a:r>
              <a:rPr lang="zh-CN" altLang="zh-CN" sz="2600" dirty="0">
                <a:latin typeface="Times New Roman"/>
                <a:ea typeface="华文细黑"/>
                <a:cs typeface="Times New Roman"/>
              </a:rPr>
              <a:t>你从哪儿上车？</a:t>
            </a:r>
            <a:r>
              <a:rPr lang="en-US" altLang="zh-CN" sz="2600" dirty="0">
                <a:latin typeface="宋体"/>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91306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195486"/>
            <a:ext cx="8998630" cy="489364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没言语。看了看铺位，用尽全身的力气喊了声</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茶房！</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茶房</a:t>
            </a:r>
            <a:r>
              <a:rPr lang="zh-CN" altLang="zh-CN" sz="2600" kern="100" dirty="0">
                <a:latin typeface="Times New Roman"/>
                <a:ea typeface="华文细黑"/>
                <a:cs typeface="Times New Roman"/>
              </a:rPr>
              <a:t>跑来了。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拿毯子！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马裤先生喊。</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请少待一会儿，先生。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茶房很和气地说。</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马裤</a:t>
            </a:r>
            <a:r>
              <a:rPr lang="zh-CN" altLang="zh-CN" sz="2600" kern="100" dirty="0">
                <a:latin typeface="Times New Roman"/>
                <a:ea typeface="华文细黑"/>
                <a:cs typeface="Times New Roman"/>
              </a:rPr>
              <a:t>先生用食指挖了鼻孔一下，别无动作。</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茶房</a:t>
            </a:r>
            <a:r>
              <a:rPr lang="zh-CN" altLang="zh-CN" sz="2600" kern="100" dirty="0">
                <a:latin typeface="Times New Roman"/>
                <a:ea typeface="华文细黑"/>
                <a:cs typeface="Times New Roman"/>
              </a:rPr>
              <a:t>刚走开两步。</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茶房！</a:t>
            </a:r>
            <a:r>
              <a:rPr lang="en-US" altLang="zh-CN" sz="2600" dirty="0">
                <a:latin typeface="宋体"/>
                <a:ea typeface="华文细黑"/>
                <a:cs typeface="Times New Roman"/>
              </a:rPr>
              <a:t>”</a:t>
            </a:r>
            <a:r>
              <a:rPr lang="zh-CN" altLang="zh-CN" sz="2600" dirty="0">
                <a:latin typeface="Times New Roman"/>
                <a:ea typeface="华文细黑"/>
                <a:cs typeface="Times New Roman"/>
              </a:rPr>
              <a:t>这次连火车好似都震得直动</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茶房</a:t>
            </a:r>
            <a:r>
              <a:rPr lang="zh-CN" altLang="zh-CN" sz="2600" dirty="0">
                <a:latin typeface="Times New Roman"/>
                <a:ea typeface="华文细黑"/>
                <a:cs typeface="Times New Roman"/>
              </a:rPr>
              <a:t>像旋风似的转过身来。</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001342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496" y="51470"/>
            <a:ext cx="8909535" cy="4893647"/>
          </a:xfrm>
          <a:prstGeom prst="rect">
            <a:avLst/>
          </a:prstGeom>
        </p:spPr>
        <p:txBody>
          <a:bodyPr>
            <a:spAutoFit/>
          </a:bodyPr>
          <a:lstStyle/>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拿枕头！</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先生，您等我忙过这会儿去，毯子和枕头就一齐全到。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茶房说得很快，可依然是很和气。</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茶房</a:t>
            </a:r>
            <a:r>
              <a:rPr lang="zh-CN" altLang="zh-CN" sz="2600" kern="100" dirty="0">
                <a:latin typeface="Times New Roman"/>
                <a:ea typeface="华文细黑"/>
                <a:cs typeface="Times New Roman"/>
              </a:rPr>
              <a:t>看马裤先生没任何表示，刚转过身去要走，这次火车确是哗啦了半天，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茶房！</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茶房</a:t>
            </a:r>
            <a:r>
              <a:rPr lang="zh-CN" altLang="zh-CN" sz="2600" kern="100" dirty="0">
                <a:latin typeface="Times New Roman"/>
                <a:ea typeface="华文细黑"/>
                <a:cs typeface="Times New Roman"/>
              </a:rPr>
              <a:t>差点吓了个跟头，赶紧转回身来。</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拿茶！</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先生请略微等一等，一开车茶水就来。</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46190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95486"/>
            <a:ext cx="8856984" cy="4761676"/>
          </a:xfrm>
          <a:prstGeom prst="rect">
            <a:avLst/>
          </a:prstGeom>
          <a:noFill/>
        </p:spPr>
        <p:txBody>
          <a:bodyPr wrap="square" rtlCol="0">
            <a:spAutoFit/>
          </a:bodyPr>
          <a:lstStyle/>
          <a:p>
            <a:pPr algn="just">
              <a:lnSpc>
                <a:spcPct val="13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鉴赏评价　</a:t>
            </a:r>
            <a:r>
              <a:rPr lang="en-US" altLang="zh-CN" sz="2600" kern="100" dirty="0">
                <a:latin typeface="Times New Roman"/>
                <a:ea typeface="华文细黑"/>
                <a:cs typeface="Courier New"/>
              </a:rPr>
              <a:t>D</a:t>
            </a:r>
            <a:endParaRPr lang="zh-CN" altLang="zh-CN" sz="105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体会重要语句的丰富含意，品味精彩的语言表达艺术</a:t>
            </a:r>
            <a:endParaRPr lang="zh-CN" altLang="zh-CN" sz="105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欣赏作品的形象，赏析作品的内涵，领悟作品的艺术魅力</a:t>
            </a:r>
            <a:endParaRPr lang="zh-CN" altLang="zh-CN" sz="105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对作品表现出的价值判断和审美取向做出评价</a:t>
            </a:r>
            <a:endParaRPr lang="zh-CN" altLang="zh-CN" sz="105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探究　</a:t>
            </a:r>
            <a:r>
              <a:rPr lang="en-US" altLang="zh-CN" sz="2600" kern="100" dirty="0">
                <a:latin typeface="Times New Roman"/>
                <a:ea typeface="华文细黑"/>
                <a:cs typeface="Courier New"/>
              </a:rPr>
              <a:t>F</a:t>
            </a:r>
            <a:endParaRPr lang="zh-CN" altLang="zh-CN" sz="105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从不同的角度和层面发掘作品的意蕴、民族心理和</a:t>
            </a:r>
            <a:r>
              <a:rPr lang="zh-CN" altLang="zh-CN" sz="2600" kern="100" dirty="0" smtClean="0">
                <a:latin typeface="Times New Roman"/>
                <a:ea typeface="华文细黑"/>
                <a:cs typeface="Times New Roman"/>
              </a:rPr>
              <a:t>人文</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zh-CN" altLang="zh-CN" sz="2600" kern="100" dirty="0" smtClean="0">
                <a:latin typeface="Times New Roman"/>
                <a:ea typeface="华文细黑"/>
                <a:cs typeface="Times New Roman"/>
              </a:rPr>
              <a:t>精神</a:t>
            </a:r>
            <a:endParaRPr lang="zh-CN" altLang="zh-CN" sz="1050" kern="100" dirty="0">
              <a:latin typeface="宋体"/>
              <a:cs typeface="Courier New"/>
            </a:endParaRPr>
          </a:p>
          <a:p>
            <a:pPr algn="just">
              <a:lnSpc>
                <a:spcPct val="13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探讨作者的创作背景和创作意图</a:t>
            </a:r>
            <a:endParaRPr lang="zh-CN" altLang="zh-CN" sz="1050" kern="100" dirty="0">
              <a:latin typeface="宋体"/>
              <a:cs typeface="Courier New"/>
            </a:endParaRPr>
          </a:p>
          <a:p>
            <a:pPr>
              <a:lnSpc>
                <a:spcPct val="130000"/>
              </a:lnSpc>
            </a:pPr>
            <a:r>
              <a:rPr lang="en-US" altLang="zh-CN" sz="2600" dirty="0">
                <a:latin typeface="Times New Roman"/>
                <a:ea typeface="华文细黑"/>
              </a:rPr>
              <a:t>(3)</a:t>
            </a:r>
            <a:r>
              <a:rPr lang="zh-CN" altLang="zh-CN" sz="2600" dirty="0">
                <a:latin typeface="Times New Roman"/>
                <a:ea typeface="华文细黑"/>
                <a:cs typeface="Times New Roman"/>
              </a:rPr>
              <a:t>对作品进行个性化阅读和有创意的解读</a:t>
            </a:r>
            <a:endParaRPr lang="zh-CN" altLang="zh-CN" sz="2600" kern="100" dirty="0">
              <a:latin typeface="宋体"/>
              <a:cs typeface="Courier New"/>
            </a:endParaRPr>
          </a:p>
        </p:txBody>
      </p:sp>
    </p:spTree>
    <p:extLst>
      <p:ext uri="{BB962C8B-B14F-4D97-AF65-F5344CB8AC3E}">
        <p14:creationId xmlns:p14="http://schemas.microsoft.com/office/powerpoint/2010/main" val="24329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610" y="123478"/>
            <a:ext cx="9179502" cy="4893647"/>
          </a:xfrm>
          <a:prstGeom prst="rect">
            <a:avLst/>
          </a:prstGeom>
        </p:spPr>
        <p:txBody>
          <a:bodyPr>
            <a:spAutoFit/>
          </a:bodyPr>
          <a:lstStyle/>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马裤</a:t>
            </a:r>
            <a:r>
              <a:rPr lang="zh-CN" altLang="zh-CN" sz="2600" dirty="0">
                <a:latin typeface="Times New Roman"/>
                <a:ea typeface="华文细黑"/>
                <a:cs typeface="Times New Roman"/>
              </a:rPr>
              <a:t>先生没任何的表示。茶房故意地笑了笑，然后搭讪着慢慢地转身，腿刚预备好要走，背后打了个霹雳，</a:t>
            </a:r>
            <a:r>
              <a:rPr lang="en-US" altLang="zh-CN" sz="2600" dirty="0">
                <a:latin typeface="宋体"/>
                <a:ea typeface="华文细黑"/>
                <a:cs typeface="Times New Roman"/>
              </a:rPr>
              <a:t>“</a:t>
            </a:r>
            <a:r>
              <a:rPr lang="zh-CN" altLang="zh-CN" sz="2600" dirty="0">
                <a:latin typeface="Times New Roman"/>
                <a:ea typeface="华文细黑"/>
                <a:cs typeface="Times New Roman"/>
              </a:rPr>
              <a:t>茶房！</a:t>
            </a:r>
            <a:r>
              <a:rPr lang="en-US" altLang="zh-CN" sz="2600" dirty="0" smtClean="0">
                <a:latin typeface="宋体"/>
                <a:ea typeface="华文细黑"/>
                <a:cs typeface="Times New Roman"/>
              </a:rPr>
              <a:t>”</a:t>
            </a: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茶房</a:t>
            </a:r>
            <a:r>
              <a:rPr lang="zh-CN" altLang="zh-CN" sz="2600" kern="100" dirty="0">
                <a:latin typeface="Times New Roman"/>
                <a:ea typeface="华文细黑"/>
                <a:cs typeface="Times New Roman"/>
              </a:rPr>
              <a:t>不是假装没听见，便是耳朵已经震聋，竟自快步走开。</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茶房！茶房！茶房！</a:t>
            </a:r>
            <a:r>
              <a:rPr lang="en-US" altLang="zh-CN" sz="2600" dirty="0">
                <a:latin typeface="宋体"/>
                <a:ea typeface="华文细黑"/>
                <a:cs typeface="Times New Roman"/>
              </a:rPr>
              <a:t>”</a:t>
            </a:r>
            <a:r>
              <a:rPr lang="zh-CN" altLang="zh-CN" sz="2600" dirty="0">
                <a:latin typeface="Times New Roman"/>
                <a:ea typeface="华文细黑"/>
                <a:cs typeface="Times New Roman"/>
              </a:rPr>
              <a:t>马裤先生连喊，一声比一声高。站台上送客的跑过一群来，以为车上失了火，要不然便是出了人命。茶房始终没回头。马裤先生又挖了鼻孔一下，坐在我床上。</a:t>
            </a:r>
            <a:r>
              <a:rPr lang="en-US" altLang="zh-CN" sz="2600" dirty="0">
                <a:latin typeface="宋体"/>
                <a:ea typeface="华文细黑"/>
                <a:cs typeface="Times New Roman"/>
              </a:rPr>
              <a:t>“</a:t>
            </a:r>
            <a:r>
              <a:rPr lang="zh-CN" altLang="zh-CN" sz="2600" dirty="0">
                <a:latin typeface="Times New Roman"/>
                <a:ea typeface="华文细黑"/>
                <a:cs typeface="Times New Roman"/>
              </a:rPr>
              <a:t>你坐二等？</a:t>
            </a:r>
            <a:r>
              <a:rPr lang="en-US" altLang="zh-CN" sz="2600" dirty="0">
                <a:latin typeface="宋体"/>
                <a:ea typeface="华文细黑"/>
                <a:cs typeface="Times New Roman"/>
              </a:rPr>
              <a:t>”</a:t>
            </a:r>
            <a:r>
              <a:rPr lang="zh-CN" altLang="zh-CN" sz="2600" dirty="0">
                <a:latin typeface="Times New Roman"/>
                <a:ea typeface="华文细黑"/>
                <a:cs typeface="Times New Roman"/>
              </a:rPr>
              <a:t>这是问我呢。我又毛了，我确是买的二等，难道上错了车？</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891497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43850"/>
            <a:ext cx="8909535" cy="5133713"/>
          </a:xfrm>
          <a:prstGeom prst="rect">
            <a:avLst/>
          </a:prstGeom>
        </p:spPr>
        <p:txBody>
          <a:bodyPr>
            <a:spAutoFit/>
          </a:bodyPr>
          <a:lstStyle/>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我问。</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二等。快开车了吧？茶房！</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他站起来，数他的行李，一共八件，全堆在另一卧铺上。数了两次，又说了话，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你的行李呢？</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没有行李。</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 </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他确是吓了一跳，好像坐车不带行李是大逆不道似的。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早知道，我那四只皮箱也可以不打行李票了！</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茶房</a:t>
            </a:r>
            <a:r>
              <a:rPr lang="zh-CN" altLang="zh-CN" sz="2600" kern="100" dirty="0">
                <a:latin typeface="Times New Roman"/>
                <a:ea typeface="华文细黑"/>
                <a:cs typeface="Times New Roman"/>
              </a:rPr>
              <a:t>从门前走过。</a:t>
            </a:r>
            <a:endParaRPr lang="zh-CN" altLang="zh-CN" sz="1050" kern="100" dirty="0">
              <a:latin typeface="宋体"/>
              <a:cs typeface="Courier New"/>
            </a:endParaRPr>
          </a:p>
          <a:p>
            <a:pPr>
              <a:lnSpc>
                <a:spcPct val="14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茶房！拿手巾把！</a:t>
            </a:r>
            <a:r>
              <a:rPr lang="en-US" altLang="zh-CN" sz="2600" dirty="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8225107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51470"/>
            <a:ext cx="8909535" cy="4893647"/>
          </a:xfrm>
          <a:prstGeom prst="rect">
            <a:avLst/>
          </a:prstGeom>
        </p:spPr>
        <p:txBody>
          <a:bodyPr>
            <a:spAutoFit/>
          </a:bodyPr>
          <a:lstStyle/>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等等。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茶房似乎下了抵抗的决心。</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马裤</a:t>
            </a:r>
            <a:r>
              <a:rPr lang="zh-CN" altLang="zh-CN" sz="2600" kern="100" dirty="0">
                <a:latin typeface="Times New Roman"/>
                <a:ea typeface="华文细黑"/>
                <a:cs typeface="Times New Roman"/>
              </a:rPr>
              <a:t>先生把领带解开，摘下领子来，分别挂在铁钩上：所有的钩子都被占了，他的帽子，大衣，已占了两个。</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车</a:t>
            </a:r>
            <a:r>
              <a:rPr lang="zh-CN" altLang="zh-CN" sz="2600" kern="100" dirty="0">
                <a:latin typeface="Times New Roman"/>
                <a:ea typeface="华文细黑"/>
                <a:cs typeface="Times New Roman"/>
              </a:rPr>
              <a:t>开了。他爬上了上铺，在我的头上脱靴子，并且击打靴底上的土。枕着个手提箱，车还没到永定门，他睡着了。</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心中安坦了许多。</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到</a:t>
            </a:r>
            <a:r>
              <a:rPr lang="zh-CN" altLang="zh-CN" sz="2600" dirty="0">
                <a:latin typeface="Times New Roman"/>
                <a:ea typeface="华文细黑"/>
                <a:cs typeface="Times New Roman"/>
              </a:rPr>
              <a:t>了丰台，车还没停住，上面出了声，</a:t>
            </a:r>
            <a:r>
              <a:rPr lang="en-US" altLang="zh-CN" sz="2600" dirty="0">
                <a:latin typeface="宋体"/>
                <a:ea typeface="华文细黑"/>
                <a:cs typeface="Times New Roman"/>
              </a:rPr>
              <a:t>“</a:t>
            </a:r>
            <a:r>
              <a:rPr lang="zh-CN" altLang="zh-CN" sz="2600" dirty="0">
                <a:latin typeface="Times New Roman"/>
                <a:ea typeface="华文细黑"/>
                <a:cs typeface="Times New Roman"/>
              </a:rPr>
              <a:t>茶房！</a:t>
            </a:r>
            <a:r>
              <a:rPr lang="en-US" altLang="zh-CN" sz="2600" dirty="0" smtClean="0">
                <a:latin typeface="宋体"/>
                <a:ea typeface="华文细黑"/>
                <a:cs typeface="Times New Roman"/>
              </a:rPr>
              <a:t>”</a:t>
            </a: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没</a:t>
            </a:r>
            <a:r>
              <a:rPr lang="zh-CN" altLang="zh-CN" sz="2600" dirty="0">
                <a:latin typeface="Times New Roman"/>
                <a:ea typeface="华文细黑"/>
                <a:cs typeface="Times New Roman"/>
              </a:rPr>
              <a:t>等茶房答应，他又睡着了；大概这次是梦话。</a:t>
            </a:r>
            <a:endParaRPr lang="zh-CN" altLang="zh-CN" sz="2600" kern="100" dirty="0">
              <a:latin typeface="宋体"/>
              <a:cs typeface="Courier New"/>
            </a:endParaRPr>
          </a:p>
        </p:txBody>
      </p:sp>
    </p:spTree>
    <p:extLst>
      <p:ext uri="{BB962C8B-B14F-4D97-AF65-F5344CB8AC3E}">
        <p14:creationId xmlns:p14="http://schemas.microsoft.com/office/powerpoint/2010/main" val="42459288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961" y="25065"/>
            <a:ext cx="8909535" cy="5133713"/>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过</a:t>
            </a:r>
            <a:r>
              <a:rPr lang="zh-CN" altLang="zh-CN" sz="2600" kern="100" dirty="0">
                <a:latin typeface="Times New Roman"/>
                <a:ea typeface="华文细黑"/>
                <a:cs typeface="Times New Roman"/>
              </a:rPr>
              <a:t>了丰台，大概还没到廊坊，上面又打了雷，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茶房！</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茶房</a:t>
            </a:r>
            <a:r>
              <a:rPr lang="zh-CN" altLang="zh-CN" sz="2600" kern="100" dirty="0">
                <a:latin typeface="Times New Roman"/>
                <a:ea typeface="华文细黑"/>
                <a:cs typeface="Times New Roman"/>
              </a:rPr>
              <a:t>来了，眉毛拧得好像要把谁吃了才痛快。</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en-US" altLang="zh-CN" sz="2600" kern="100" dirty="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干吗？先</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生</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拿茶！</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好吧！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茶房的眉毛拧得直往下落毛。</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不要茶，要一壶开水！</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好啦！</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马裤</a:t>
            </a:r>
            <a:r>
              <a:rPr lang="zh-CN" altLang="zh-CN" sz="2600" kern="100" dirty="0">
                <a:latin typeface="Times New Roman"/>
                <a:ea typeface="华文细黑"/>
                <a:cs typeface="Times New Roman"/>
              </a:rPr>
              <a:t>先生又入了梦乡，呼声只比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小一点。有时呼声低一点，用咬牙来补上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459288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512" y="-17641"/>
            <a:ext cx="9152636" cy="4893647"/>
          </a:xfrm>
          <a:prstGeom prst="rect">
            <a:avLst/>
          </a:prstGeom>
        </p:spPr>
        <p:txBody>
          <a:bodyPr wrap="square">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有趣！</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到</a:t>
            </a:r>
            <a:r>
              <a:rPr lang="zh-CN" altLang="zh-CN" sz="2600" kern="100" dirty="0">
                <a:latin typeface="Times New Roman"/>
                <a:ea typeface="华文细黑"/>
                <a:cs typeface="Times New Roman"/>
              </a:rPr>
              <a:t>了天津。又上来些旅客。</a:t>
            </a:r>
            <a:endParaRPr lang="zh-CN" altLang="zh-CN" sz="260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马裤</a:t>
            </a:r>
            <a:r>
              <a:rPr lang="zh-CN" altLang="zh-CN" sz="2600" dirty="0">
                <a:latin typeface="Times New Roman"/>
                <a:ea typeface="华文细黑"/>
                <a:cs typeface="Times New Roman"/>
              </a:rPr>
              <a:t>先生出去，呆呆地立在走廊中间，专为阻碍来往的旅客与脚夫。忽然用力挖了鼻孔一下，走了。下了车，看看梨，没买；看看报，没买。又上来了，向我招呼了声，</a:t>
            </a:r>
            <a:r>
              <a:rPr lang="en-US" altLang="zh-CN" sz="2600" dirty="0">
                <a:latin typeface="宋体"/>
                <a:ea typeface="华文细黑"/>
                <a:cs typeface="Times New Roman"/>
              </a:rPr>
              <a:t>“</a:t>
            </a:r>
            <a:r>
              <a:rPr lang="zh-CN" altLang="zh-CN" sz="2600" dirty="0">
                <a:latin typeface="Times New Roman"/>
                <a:ea typeface="华文细黑"/>
                <a:cs typeface="Times New Roman"/>
              </a:rPr>
              <a:t>天津，唉？</a:t>
            </a:r>
            <a:r>
              <a:rPr lang="en-US" altLang="zh-CN" sz="2600" dirty="0">
                <a:latin typeface="宋体"/>
                <a:ea typeface="华文细黑"/>
                <a:cs typeface="Times New Roman"/>
              </a:rPr>
              <a:t>”</a:t>
            </a:r>
            <a:r>
              <a:rPr lang="zh-CN" altLang="zh-CN" sz="2600" dirty="0">
                <a:latin typeface="Times New Roman"/>
                <a:ea typeface="华文细黑"/>
                <a:cs typeface="Times New Roman"/>
              </a:rPr>
              <a:t>我没言语。他向自己说：</a:t>
            </a:r>
            <a:r>
              <a:rPr lang="en-US" altLang="zh-CN" sz="2600" dirty="0">
                <a:latin typeface="宋体"/>
                <a:ea typeface="华文细黑"/>
                <a:cs typeface="Times New Roman"/>
              </a:rPr>
              <a:t>“</a:t>
            </a:r>
            <a:r>
              <a:rPr lang="zh-CN" altLang="zh-CN" sz="2600" dirty="0">
                <a:latin typeface="Times New Roman"/>
                <a:ea typeface="华文细黑"/>
                <a:cs typeface="Times New Roman"/>
              </a:rPr>
              <a:t>问问茶房，</a:t>
            </a:r>
            <a:r>
              <a:rPr lang="en-US" altLang="zh-CN" sz="2600" dirty="0">
                <a:latin typeface="宋体"/>
                <a:ea typeface="华文细黑"/>
                <a:cs typeface="Times New Roman"/>
              </a:rPr>
              <a:t>”</a:t>
            </a:r>
            <a:r>
              <a:rPr lang="zh-CN" altLang="zh-CN" sz="2600" dirty="0">
                <a:latin typeface="Times New Roman"/>
                <a:ea typeface="华文细黑"/>
                <a:cs typeface="Times New Roman"/>
              </a:rPr>
              <a:t>紧跟着一个雷，</a:t>
            </a:r>
            <a:r>
              <a:rPr lang="en-US" altLang="zh-CN" sz="2600" dirty="0">
                <a:latin typeface="宋体"/>
                <a:ea typeface="华文细黑"/>
                <a:cs typeface="Times New Roman"/>
              </a:rPr>
              <a:t>“</a:t>
            </a:r>
            <a:r>
              <a:rPr lang="zh-CN" altLang="zh-CN" sz="2600" dirty="0">
                <a:latin typeface="Times New Roman"/>
                <a:ea typeface="华文细黑"/>
                <a:cs typeface="Times New Roman"/>
              </a:rPr>
              <a:t>茶房！</a:t>
            </a:r>
            <a:r>
              <a:rPr lang="en-US" altLang="zh-CN" sz="2600" dirty="0">
                <a:latin typeface="宋体"/>
                <a:ea typeface="华文细黑"/>
                <a:cs typeface="Times New Roman"/>
              </a:rPr>
              <a:t>”</a:t>
            </a:r>
            <a:r>
              <a:rPr lang="zh-CN" altLang="zh-CN" sz="2600" dirty="0">
                <a:latin typeface="Times New Roman"/>
                <a:ea typeface="华文细黑"/>
                <a:cs typeface="Times New Roman"/>
              </a:rPr>
              <a:t>我后悔了，赶紧地说：</a:t>
            </a:r>
            <a:r>
              <a:rPr lang="en-US" altLang="zh-CN" sz="2600" dirty="0">
                <a:latin typeface="宋体"/>
                <a:ea typeface="华文细黑"/>
                <a:cs typeface="Times New Roman"/>
              </a:rPr>
              <a:t>“</a:t>
            </a:r>
            <a:r>
              <a:rPr lang="zh-CN" altLang="zh-CN" sz="2600" dirty="0">
                <a:latin typeface="Times New Roman"/>
                <a:ea typeface="华文细黑"/>
                <a:cs typeface="Times New Roman"/>
              </a:rPr>
              <a:t>是天津，没错儿。</a:t>
            </a:r>
            <a:r>
              <a:rPr lang="en-US" altLang="zh-CN" sz="2600" dirty="0" smtClean="0">
                <a:latin typeface="宋体"/>
                <a:ea typeface="华文细黑"/>
                <a:cs typeface="Times New Roman"/>
              </a:rPr>
              <a:t>”</a:t>
            </a: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总得问问茶房。茶房！</a:t>
            </a:r>
            <a:r>
              <a:rPr lang="en-US" altLang="zh-CN" sz="2600" dirty="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2459288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496" y="126375"/>
            <a:ext cx="8928992" cy="4893647"/>
          </a:xfrm>
          <a:prstGeom prst="rect">
            <a:avLst/>
          </a:prstGeom>
        </p:spPr>
        <p:txBody>
          <a:bodyPr wrap="square">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我笑了，没法再忍住。</a:t>
            </a:r>
            <a:endParaRPr lang="zh-CN" altLang="zh-CN" sz="105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车好容易又从天津开走。</a:t>
            </a:r>
            <a:endParaRPr lang="zh-CN" altLang="zh-CN" sz="105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刚一开车，茶房给马裤先生拿来头一份毯子枕头和手巾把。马裤先生用手巾把耳孔鼻孔全钻得到家，这一把手巾擦了至少有一刻钟，最后用手巾擦了擦手提箱上的土。</a:t>
            </a:r>
            <a:endParaRPr lang="zh-CN" altLang="zh-CN" sz="1050" kern="100" dirty="0" smtClean="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我给他数着，从老站到总站的十来分钟之间，他又喊了四五十声茶房。茶房只来了一次，他的问题是火车向哪面走呢？茶房的回答是不知道；于是又引起他的建议，车上总该</a:t>
            </a:r>
            <a:endParaRPr lang="zh-CN" altLang="zh-CN" sz="2600" kern="100" dirty="0">
              <a:latin typeface="宋体"/>
              <a:cs typeface="Courier New"/>
            </a:endParaRPr>
          </a:p>
        </p:txBody>
      </p:sp>
    </p:spTree>
    <p:extLst>
      <p:ext uri="{BB962C8B-B14F-4D97-AF65-F5344CB8AC3E}">
        <p14:creationId xmlns:p14="http://schemas.microsoft.com/office/powerpoint/2010/main" val="19199938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737" y="54367"/>
            <a:ext cx="8733982" cy="4893647"/>
          </a:xfrm>
          <a:prstGeom prst="rect">
            <a:avLst/>
          </a:prstGeom>
        </p:spPr>
        <p:txBody>
          <a:bodyPr>
            <a:spAutoFit/>
          </a:bodyPr>
          <a:lstStyle/>
          <a:p>
            <a:pPr>
              <a:lnSpc>
                <a:spcPct val="150000"/>
              </a:lnSpc>
            </a:pPr>
            <a:r>
              <a:rPr lang="zh-CN" altLang="zh-CN" sz="2600" dirty="0">
                <a:latin typeface="Times New Roman"/>
                <a:ea typeface="华文细黑"/>
                <a:cs typeface="Times New Roman"/>
              </a:rPr>
              <a:t>有人知道，茶房应当负责去问。茶房说，连驶车的也不晓得东西南北。于是他几乎变了颜色，万一车走迷了路？！茶房没再回答，可是又掉了几根眉毛</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又睡了，这次是在头上摔了摔袜子，可是一口痰并没往下唾，而是照顾了车顶。</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的目的地是德州，天将亮就到了。谢天谢地</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雇好车，进了城，还清清楚楚地听见：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茶房！</a:t>
            </a:r>
            <a:r>
              <a:rPr lang="en-US" altLang="zh-CN" sz="2600" kern="100" dirty="0" smtClean="0">
                <a:latin typeface="宋体"/>
                <a:ea typeface="华文细黑"/>
                <a:cs typeface="Times New Roman"/>
              </a:rPr>
              <a:t>”</a:t>
            </a: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一个多礼拜</a:t>
            </a:r>
            <a:r>
              <a:rPr lang="zh-CN" altLang="zh-CN" sz="2600" dirty="0">
                <a:latin typeface="Times New Roman"/>
                <a:ea typeface="华文细黑"/>
                <a:cs typeface="Times New Roman"/>
              </a:rPr>
              <a:t>了，我还惦记着茶房的眉毛呢</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有删改</a:t>
            </a:r>
            <a:r>
              <a:rPr lang="en-US" altLang="zh-CN" sz="2600" dirty="0">
                <a:latin typeface="Times New Roman"/>
                <a:ea typeface="华文细黑"/>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42556782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841" y="483518"/>
            <a:ext cx="8561888" cy="3939540"/>
          </a:xfrm>
          <a:prstGeom prst="rect">
            <a:avLst/>
          </a:prstGeom>
        </p:spPr>
        <p:txBody>
          <a:bodyPr>
            <a:spAutoFit/>
          </a:bodyPr>
          <a:lstStyle/>
          <a:p>
            <a:pPr algn="just">
              <a:lnSpc>
                <a:spcPts val="5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整体把握</a:t>
            </a:r>
            <a:endParaRPr lang="zh-CN" altLang="zh-CN" sz="2600" kern="100" dirty="0">
              <a:latin typeface="宋体"/>
              <a:cs typeface="Courier New"/>
            </a:endParaRPr>
          </a:p>
          <a:p>
            <a:pPr algn="just">
              <a:lnSpc>
                <a:spcPts val="5000"/>
              </a:lnSpc>
              <a:spcAft>
                <a:spcPts val="0"/>
              </a:spcAft>
            </a:pPr>
            <a:r>
              <a:rPr lang="en-US" altLang="zh-CN" sz="2600" dirty="0">
                <a:latin typeface="Times New Roman"/>
                <a:ea typeface="华文细黑"/>
              </a:rPr>
              <a:t>1.</a:t>
            </a:r>
            <a:r>
              <a:rPr lang="zh-CN" altLang="zh-CN" sz="2600" dirty="0">
                <a:latin typeface="Times New Roman"/>
                <a:ea typeface="华文细黑"/>
                <a:cs typeface="Times New Roman"/>
              </a:rPr>
              <a:t>小说叙述的中心是什么？是按照什么顺序叙述的？</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小说叙述的中心是与“我”同行的一个穿马裤的旅客在火车上如何颐指气使地支使茶房的故事。小说按照时间顺序，依次写了马裤先生在未开车和开车途中的令人啼笑皆非的表现。</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60199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158" y="771550"/>
            <a:ext cx="8261068" cy="329833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请概括小说的主题。</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dirty="0">
                <a:solidFill>
                  <a:schemeClr val="accent6">
                    <a:lumMod val="75000"/>
                  </a:schemeClr>
                </a:solidFill>
                <a:latin typeface="Times New Roman"/>
                <a:ea typeface="华文细黑"/>
                <a:cs typeface="Times New Roman"/>
              </a:rPr>
              <a:t>本文通过描述在火车上与“我”同屋的一个穿马裤的旅客令人厌恶的举止行为，刻画了一个庸俗、丑陋、自私、卑污的人物形象，展示了北京小市民的灰色生活，揭露了人性中的丑陋。</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44268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045" y="126375"/>
            <a:ext cx="8856984"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下列对小说有关内容的分析和概括，最恰当的两项是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这篇小说以戏谑、夸张的漫画式手法，描写了马裤先生</a:t>
            </a:r>
            <a:r>
              <a:rPr lang="zh-CN" altLang="zh-CN" sz="2600" kern="100" dirty="0" smtClean="0">
                <a:latin typeface="Times New Roman"/>
                <a:ea typeface="华文细黑"/>
                <a:cs typeface="Times New Roman"/>
              </a:rPr>
              <a:t>在</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火车</a:t>
            </a:r>
            <a:r>
              <a:rPr lang="zh-CN" altLang="zh-CN" sz="2600" kern="100" dirty="0">
                <a:latin typeface="Times New Roman"/>
                <a:ea typeface="华文细黑"/>
                <a:cs typeface="Times New Roman"/>
              </a:rPr>
              <a:t>上的经历，故事虽然简单，但情节曲折、紧张，极</a:t>
            </a:r>
            <a:r>
              <a:rPr lang="zh-CN" altLang="zh-CN" sz="2600" kern="100" dirty="0" smtClean="0">
                <a:latin typeface="Times New Roman"/>
                <a:ea typeface="华文细黑"/>
                <a:cs typeface="Times New Roman"/>
              </a:rPr>
              <a:t>富</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戏剧性</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小说善于运用生动形象的细节表现人物内心的情感，</a:t>
            </a:r>
            <a:r>
              <a:rPr lang="zh-CN" altLang="zh-CN" sz="2600" kern="100" dirty="0" smtClean="0">
                <a:latin typeface="Times New Roman"/>
                <a:ea typeface="华文细黑"/>
                <a:cs typeface="Times New Roman"/>
              </a:rPr>
              <a:t>茶房</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对</a:t>
            </a:r>
            <a:r>
              <a:rPr lang="zh-CN" altLang="zh-CN" sz="2600" kern="100" dirty="0">
                <a:latin typeface="Times New Roman"/>
                <a:ea typeface="华文细黑"/>
                <a:cs typeface="Times New Roman"/>
              </a:rPr>
              <a:t>马裤先生的不满，就是通过茶房眉毛的细微变化表现</a:t>
            </a:r>
            <a:r>
              <a:rPr lang="zh-CN" altLang="zh-CN" sz="2600" kern="100" dirty="0" smtClean="0">
                <a:latin typeface="Times New Roman"/>
                <a:ea typeface="华文细黑"/>
                <a:cs typeface="Times New Roman"/>
              </a:rPr>
              <a:t>出</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来</a:t>
            </a:r>
            <a:r>
              <a:rPr lang="zh-CN" altLang="zh-CN" sz="2600" kern="100" dirty="0">
                <a:latin typeface="Times New Roman"/>
                <a:ea typeface="华文细黑"/>
                <a:cs typeface="Times New Roman"/>
              </a:rPr>
              <a:t>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4264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429" y="195486"/>
            <a:ext cx="8462526"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一</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(2011•</a:t>
            </a:r>
            <a:r>
              <a:rPr lang="zh-CN" altLang="en-US" sz="2600" kern="100" dirty="0">
                <a:solidFill>
                  <a:srgbClr val="00B0F0"/>
                </a:solidFill>
                <a:latin typeface="Times New Roman"/>
                <a:ea typeface="华文细黑"/>
                <a:cs typeface="Courier New"/>
              </a:rPr>
              <a:t>新课标全国</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血的故事</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林海音</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南腔北调</a:t>
            </a:r>
            <a:r>
              <a:rPr lang="zh-CN" altLang="zh-CN" sz="2600" kern="100" dirty="0">
                <a:latin typeface="Times New Roman"/>
                <a:ea typeface="华文细黑"/>
                <a:cs typeface="Times New Roman"/>
              </a:rPr>
              <a:t>的夏夜乘凉会上，一直聊到月上中天，还没有散去的意思。</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大家</a:t>
            </a:r>
            <a:r>
              <a:rPr lang="zh-CN" altLang="zh-CN" sz="2600" kern="100" dirty="0">
                <a:latin typeface="Times New Roman"/>
                <a:ea typeface="华文细黑"/>
                <a:cs typeface="Times New Roman"/>
              </a:rPr>
              <a:t>被彭先生的故事迷住了。</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彭先生</a:t>
            </a:r>
            <a:r>
              <a:rPr lang="zh-CN" altLang="zh-CN" sz="2600" kern="100" dirty="0">
                <a:latin typeface="Times New Roman"/>
                <a:ea typeface="华文细黑"/>
                <a:cs typeface="Times New Roman"/>
              </a:rPr>
              <a:t>是张医师的朋友。张医师最近常鼓励大家去验血型。大家都没有动过大手术，对于血的一切不够亲切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657" y="51470"/>
            <a:ext cx="8856984" cy="4893647"/>
          </a:xfrm>
          <a:prstGeom prst="rect">
            <a:avLst/>
          </a:prstGeom>
          <a:noFill/>
        </p:spPr>
        <p:txBody>
          <a:bodyPr wrap="square" rtlCol="0">
            <a:spAutoFit/>
          </a:bodyPr>
          <a:lstStyle/>
          <a:p>
            <a:pPr>
              <a:lnSpc>
                <a:spcPct val="150000"/>
              </a:lnSpc>
            </a:pPr>
            <a:r>
              <a:rPr lang="en-US" altLang="zh-CN" sz="2600" dirty="0">
                <a:latin typeface="Times New Roman"/>
                <a:ea typeface="华文细黑"/>
              </a:rPr>
              <a:t>C.</a:t>
            </a:r>
            <a:r>
              <a:rPr lang="zh-CN" altLang="zh-CN" sz="2600" dirty="0">
                <a:latin typeface="Times New Roman"/>
                <a:ea typeface="华文细黑"/>
                <a:cs typeface="Times New Roman"/>
              </a:rPr>
              <a:t>马裤先生一上火车就向茶房要手巾把，一把手巾擦了</a:t>
            </a:r>
            <a:r>
              <a:rPr lang="zh-CN" altLang="zh-CN" sz="2600" dirty="0" smtClean="0">
                <a:latin typeface="Times New Roman"/>
                <a:ea typeface="华文细黑"/>
                <a:cs typeface="Times New Roman"/>
              </a:rPr>
              <a:t>至少</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有</a:t>
            </a:r>
            <a:r>
              <a:rPr lang="zh-CN" altLang="zh-CN" sz="2600" dirty="0">
                <a:latin typeface="Times New Roman"/>
                <a:ea typeface="华文细黑"/>
                <a:cs typeface="Times New Roman"/>
              </a:rPr>
              <a:t>一刻钟，是因为马裤先生作为一名知识分子，比较</a:t>
            </a:r>
            <a:r>
              <a:rPr lang="zh-CN" altLang="zh-CN" sz="2600" dirty="0" smtClean="0">
                <a:latin typeface="Times New Roman"/>
                <a:ea typeface="华文细黑"/>
                <a:cs typeface="Times New Roman"/>
              </a:rPr>
              <a:t>讲究</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卫生。</a:t>
            </a:r>
            <a:endParaRPr lang="en-US" altLang="zh-CN" sz="2600" dirty="0" smtClean="0">
              <a:latin typeface="Times New Roman"/>
              <a:ea typeface="华文细黑"/>
              <a:cs typeface="Times New Roman"/>
            </a:endParaRPr>
          </a:p>
          <a:p>
            <a:pPr algn="just">
              <a:lnSpc>
                <a:spcPct val="150000"/>
              </a:lnSpc>
            </a:pPr>
            <a:r>
              <a:rPr lang="en-US" altLang="zh-CN" sz="2600" kern="100" dirty="0">
                <a:latin typeface="Times New Roman"/>
                <a:ea typeface="华文细黑"/>
                <a:cs typeface="Courier New"/>
              </a:rPr>
              <a:t>D.</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一个多礼拜了，我还惦记着茶房的眉毛呢。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这样</a:t>
            </a:r>
            <a:r>
              <a:rPr lang="zh-CN" altLang="zh-CN" sz="2600" kern="100" dirty="0" smtClean="0">
                <a:latin typeface="Times New Roman"/>
                <a:ea typeface="华文细黑"/>
                <a:cs typeface="Times New Roman"/>
              </a:rPr>
              <a:t>结尾</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既</a:t>
            </a:r>
            <a:r>
              <a:rPr lang="zh-CN" altLang="zh-CN" sz="2600" kern="100" dirty="0">
                <a:latin typeface="Times New Roman"/>
                <a:ea typeface="华文细黑"/>
                <a:cs typeface="Times New Roman"/>
              </a:rPr>
              <a:t>表达了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对茶房的同情，也为小说画上了一个</a:t>
            </a:r>
            <a:r>
              <a:rPr lang="zh-CN" altLang="zh-CN" sz="2600" kern="100" dirty="0" smtClean="0">
                <a:latin typeface="Times New Roman"/>
                <a:ea typeface="华文细黑"/>
                <a:cs typeface="Times New Roman"/>
              </a:rPr>
              <a:t>幽默</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句号。</a:t>
            </a:r>
            <a:endParaRPr lang="zh-CN" altLang="zh-CN" sz="1050" kern="100" dirty="0">
              <a:latin typeface="宋体"/>
              <a:cs typeface="Courier New"/>
            </a:endParaRPr>
          </a:p>
          <a:p>
            <a:pPr>
              <a:lnSpc>
                <a:spcPct val="150000"/>
              </a:lnSpc>
            </a:pPr>
            <a:r>
              <a:rPr lang="en-US" altLang="zh-CN" sz="2600" dirty="0">
                <a:latin typeface="Times New Roman"/>
                <a:ea typeface="华文细黑"/>
              </a:rPr>
              <a:t>E.</a:t>
            </a:r>
            <a:r>
              <a:rPr lang="zh-CN" altLang="zh-CN" sz="2600" dirty="0">
                <a:latin typeface="Times New Roman"/>
                <a:ea typeface="华文细黑"/>
                <a:cs typeface="Times New Roman"/>
              </a:rPr>
              <a:t>强烈、鲜明的对比是这篇小说最突出的特色，马裤先生</a:t>
            </a:r>
            <a:r>
              <a:rPr lang="zh-CN" altLang="zh-CN" sz="2600" dirty="0" smtClean="0">
                <a:latin typeface="Times New Roman"/>
                <a:ea typeface="华文细黑"/>
                <a:cs typeface="Times New Roman"/>
              </a:rPr>
              <a:t>看</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起来</a:t>
            </a:r>
            <a:r>
              <a:rPr lang="zh-CN" altLang="zh-CN" sz="2600" dirty="0">
                <a:latin typeface="Times New Roman"/>
                <a:ea typeface="华文细黑"/>
                <a:cs typeface="Times New Roman"/>
              </a:rPr>
              <a:t>不合常理的言行，就是通过</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的言行反衬出来的。</a:t>
            </a:r>
            <a:endParaRPr lang="en-US" altLang="zh-CN" sz="2600" kern="100" dirty="0">
              <a:latin typeface="Times New Roman"/>
              <a:ea typeface="华文细黑"/>
              <a:cs typeface="Times New Roman"/>
            </a:endParaRPr>
          </a:p>
        </p:txBody>
      </p:sp>
    </p:spTree>
    <p:extLst>
      <p:ext uri="{BB962C8B-B14F-4D97-AF65-F5344CB8AC3E}">
        <p14:creationId xmlns:p14="http://schemas.microsoft.com/office/powerpoint/2010/main" val="33524666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287" y="702732"/>
            <a:ext cx="8596501" cy="3693319"/>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dirty="0">
                <a:latin typeface="Times New Roman"/>
                <a:ea typeface="华文细黑"/>
                <a:cs typeface="Times New Roman"/>
              </a:rPr>
              <a:t>A</a:t>
            </a:r>
            <a:r>
              <a:rPr lang="zh-CN" altLang="en-US" sz="2600" dirty="0">
                <a:latin typeface="Times New Roman"/>
                <a:ea typeface="华文细黑"/>
                <a:cs typeface="Times New Roman"/>
              </a:rPr>
              <a:t>项</a:t>
            </a:r>
            <a:r>
              <a:rPr lang="zh-CN" altLang="en-US" sz="2600" dirty="0">
                <a:latin typeface="+mj-ea"/>
                <a:ea typeface="+mj-ea"/>
                <a:cs typeface="Times New Roman"/>
              </a:rPr>
              <a:t>“</a:t>
            </a:r>
            <a:r>
              <a:rPr lang="zh-CN" altLang="en-US" sz="2600" dirty="0">
                <a:latin typeface="Times New Roman"/>
                <a:ea typeface="华文细黑"/>
                <a:cs typeface="Times New Roman"/>
              </a:rPr>
              <a:t>情节曲折、紧张</a:t>
            </a:r>
            <a:r>
              <a:rPr lang="zh-CN" altLang="en-US" sz="2600" dirty="0">
                <a:latin typeface="+mj-ea"/>
                <a:ea typeface="+mj-ea"/>
                <a:cs typeface="Times New Roman"/>
              </a:rPr>
              <a:t>”</a:t>
            </a:r>
            <a:r>
              <a:rPr lang="zh-CN" altLang="en-US" sz="2600" dirty="0">
                <a:latin typeface="Times New Roman"/>
                <a:ea typeface="华文细黑"/>
                <a:cs typeface="Times New Roman"/>
              </a:rPr>
              <a:t>不准确</a:t>
            </a:r>
            <a:r>
              <a:rPr lang="zh-CN" altLang="en-US"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cs typeface="Times New Roman"/>
              </a:rPr>
              <a:t>C</a:t>
            </a:r>
            <a:r>
              <a:rPr lang="zh-CN" altLang="en-US" sz="2600" dirty="0">
                <a:latin typeface="Times New Roman"/>
                <a:ea typeface="华文细黑"/>
                <a:cs typeface="Times New Roman"/>
              </a:rPr>
              <a:t>项</a:t>
            </a:r>
            <a:r>
              <a:rPr lang="zh-CN" altLang="en-US" sz="2600" dirty="0">
                <a:latin typeface="+mj-ea"/>
                <a:ea typeface="+mj-ea"/>
                <a:cs typeface="Times New Roman"/>
              </a:rPr>
              <a:t>“</a:t>
            </a:r>
            <a:r>
              <a:rPr lang="zh-CN" altLang="en-US" sz="2600" dirty="0">
                <a:latin typeface="Times New Roman"/>
                <a:ea typeface="华文细黑"/>
                <a:cs typeface="Times New Roman"/>
              </a:rPr>
              <a:t>比较讲究卫生</a:t>
            </a:r>
            <a:r>
              <a:rPr lang="zh-CN" altLang="en-US" sz="2600" dirty="0">
                <a:latin typeface="+mj-ea"/>
                <a:ea typeface="+mj-ea"/>
                <a:cs typeface="Times New Roman"/>
              </a:rPr>
              <a:t>”</a:t>
            </a:r>
            <a:r>
              <a:rPr lang="zh-CN" altLang="en-US" sz="2600" dirty="0">
                <a:latin typeface="Times New Roman"/>
                <a:ea typeface="华文细黑"/>
                <a:cs typeface="Times New Roman"/>
              </a:rPr>
              <a:t>说法无中生有，也不符合人物形象特点</a:t>
            </a:r>
            <a:r>
              <a:rPr lang="zh-CN" altLang="en-US"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cs typeface="Times New Roman"/>
              </a:rPr>
              <a:t>E</a:t>
            </a:r>
            <a:r>
              <a:rPr lang="zh-CN" altLang="en-US" sz="2600" dirty="0">
                <a:latin typeface="Times New Roman"/>
                <a:ea typeface="华文细黑"/>
                <a:cs typeface="Times New Roman"/>
              </a:rPr>
              <a:t>项对</a:t>
            </a:r>
            <a:r>
              <a:rPr lang="zh-CN" altLang="en-US" sz="2600" dirty="0">
                <a:latin typeface="+mj-ea"/>
                <a:ea typeface="+mj-ea"/>
                <a:cs typeface="Times New Roman"/>
              </a:rPr>
              <a:t>“</a:t>
            </a:r>
            <a:r>
              <a:rPr lang="zh-CN" altLang="en-US" sz="2600" dirty="0">
                <a:latin typeface="Times New Roman"/>
                <a:ea typeface="华文细黑"/>
                <a:cs typeface="Times New Roman"/>
              </a:rPr>
              <a:t>我</a:t>
            </a:r>
            <a:r>
              <a:rPr lang="zh-CN" altLang="en-US" sz="2600" dirty="0">
                <a:latin typeface="+mj-ea"/>
                <a:ea typeface="+mj-ea"/>
                <a:cs typeface="Times New Roman"/>
              </a:rPr>
              <a:t>”</a:t>
            </a:r>
            <a:r>
              <a:rPr lang="zh-CN" altLang="en-US" sz="2600" dirty="0">
                <a:latin typeface="Times New Roman"/>
                <a:ea typeface="华文细黑"/>
                <a:cs typeface="Times New Roman"/>
              </a:rPr>
              <a:t>的作用分析不当，</a:t>
            </a:r>
            <a:r>
              <a:rPr lang="zh-CN" altLang="en-US" sz="2600" dirty="0">
                <a:latin typeface="+mj-ea"/>
                <a:ea typeface="+mj-ea"/>
                <a:cs typeface="Times New Roman"/>
              </a:rPr>
              <a:t>“</a:t>
            </a:r>
            <a:r>
              <a:rPr lang="zh-CN" altLang="en-US" sz="2600" dirty="0">
                <a:latin typeface="Times New Roman"/>
                <a:ea typeface="华文细黑"/>
                <a:cs typeface="Times New Roman"/>
              </a:rPr>
              <a:t>我</a:t>
            </a:r>
            <a:r>
              <a:rPr lang="zh-CN" altLang="en-US" sz="2600" dirty="0">
                <a:latin typeface="+mj-ea"/>
                <a:ea typeface="+mj-ea"/>
                <a:cs typeface="Times New Roman"/>
              </a:rPr>
              <a:t>”</a:t>
            </a:r>
            <a:r>
              <a:rPr lang="zh-CN" altLang="en-US" sz="2600" dirty="0">
                <a:latin typeface="Times New Roman"/>
                <a:ea typeface="华文细黑"/>
                <a:cs typeface="Times New Roman"/>
              </a:rPr>
              <a:t>只是连缀情节的线索式人物，且言行很少，无法反衬马裤先生。</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BD</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08987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487" y="353531"/>
            <a:ext cx="8255460" cy="3298339"/>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该题以多项选择题的形式考查对小说内容、写作手法的分析与概括能力。试题共设五个选项，这五个选项，由高到低，有最恰当、恰当、次恰当、不恰当</a:t>
            </a:r>
            <a:r>
              <a:rPr lang="en-US" altLang="zh-CN" sz="2600" dirty="0">
                <a:latin typeface="Times New Roman"/>
                <a:ea typeface="华文细黑"/>
              </a:rPr>
              <a:t>(</a:t>
            </a:r>
            <a:r>
              <a:rPr lang="zh-CN" altLang="zh-CN" sz="2600" dirty="0">
                <a:latin typeface="Times New Roman"/>
                <a:ea typeface="华文细黑"/>
                <a:cs typeface="Times New Roman"/>
              </a:rPr>
              <a:t>有两项</a:t>
            </a:r>
            <a:r>
              <a:rPr lang="en-US" altLang="zh-CN" sz="2600" dirty="0">
                <a:latin typeface="Times New Roman"/>
                <a:ea typeface="华文细黑"/>
              </a:rPr>
              <a:t>)</a:t>
            </a:r>
            <a:r>
              <a:rPr lang="zh-CN" altLang="zh-CN" sz="2600" dirty="0">
                <a:latin typeface="Times New Roman"/>
                <a:ea typeface="华文细黑"/>
                <a:cs typeface="Times New Roman"/>
              </a:rPr>
              <a:t>这样的种类。对照小说阅读，结合自己的感受，很容易作出正确选择。</a:t>
            </a:r>
            <a:endParaRPr lang="zh-CN" altLang="zh-CN" sz="1050" kern="100" dirty="0">
              <a:latin typeface="宋体"/>
              <a:cs typeface="Courier New"/>
            </a:endParaRPr>
          </a:p>
        </p:txBody>
      </p:sp>
    </p:spTree>
    <p:extLst>
      <p:ext uri="{BB962C8B-B14F-4D97-AF65-F5344CB8AC3E}">
        <p14:creationId xmlns:p14="http://schemas.microsoft.com/office/powerpoint/2010/main" val="191750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64" y="-40156"/>
            <a:ext cx="9028876" cy="1145891"/>
          </a:xfrm>
          <a:prstGeom prst="rect">
            <a:avLst/>
          </a:prstGeom>
          <a:noFill/>
        </p:spPr>
        <p:txBody>
          <a:bodyPr wrap="square" rtlCol="0">
            <a:spAutoFit/>
          </a:bodyPr>
          <a:lstStyle/>
          <a:p>
            <a:pPr algn="just">
              <a:lnSpc>
                <a:spcPct val="140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小说开头第一段就描写马裤先生的衣着言行，这样写的意图是什么？请简要分析。</a:t>
            </a:r>
            <a:endParaRPr lang="zh-CN" altLang="zh-CN" sz="1050" kern="100" dirty="0" smtClean="0">
              <a:latin typeface="宋体"/>
              <a:cs typeface="Courier New"/>
            </a:endParaRPr>
          </a:p>
        </p:txBody>
      </p:sp>
      <p:sp>
        <p:nvSpPr>
          <p:cNvPr id="3" name="TextBox 2"/>
          <p:cNvSpPr txBox="1"/>
          <p:nvPr/>
        </p:nvSpPr>
        <p:spPr>
          <a:xfrm>
            <a:off x="69262" y="1347614"/>
            <a:ext cx="8939481" cy="3023905"/>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本题考查文段在文中的作用，要从内容、结构和表达效果三个方面来作答。</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dirty="0">
                <a:solidFill>
                  <a:schemeClr val="accent6">
                    <a:lumMod val="75000"/>
                  </a:schemeClr>
                </a:solidFill>
                <a:latin typeface="宋体"/>
                <a:ea typeface="华文细黑"/>
                <a:cs typeface="Times New Roman"/>
              </a:rPr>
              <a:t>①</a:t>
            </a:r>
            <a:r>
              <a:rPr lang="zh-CN" altLang="zh-CN" sz="2600" dirty="0">
                <a:solidFill>
                  <a:schemeClr val="accent6">
                    <a:lumMod val="75000"/>
                  </a:schemeClr>
                </a:solidFill>
                <a:latin typeface="Times New Roman"/>
                <a:ea typeface="华文细黑"/>
                <a:cs typeface="Times New Roman"/>
              </a:rPr>
              <a:t>勾画一个衣着言行与众不同、令人发笑的人物形象，</a:t>
            </a:r>
            <a:r>
              <a:rPr lang="en-US" altLang="zh-CN" sz="2600" dirty="0">
                <a:solidFill>
                  <a:schemeClr val="accent6">
                    <a:lumMod val="75000"/>
                  </a:schemeClr>
                </a:solidFill>
                <a:latin typeface="宋体"/>
                <a:ea typeface="华文细黑"/>
                <a:cs typeface="Times New Roman"/>
              </a:rPr>
              <a:t>②</a:t>
            </a:r>
            <a:r>
              <a:rPr lang="zh-CN" altLang="zh-CN" sz="2600" dirty="0">
                <a:solidFill>
                  <a:schemeClr val="accent6">
                    <a:lumMod val="75000"/>
                  </a:schemeClr>
                </a:solidFill>
                <a:latin typeface="Times New Roman"/>
                <a:ea typeface="华文细黑"/>
                <a:cs typeface="Times New Roman"/>
              </a:rPr>
              <a:t>为后文即将发生的幽默、可笑的故事做铺垫，</a:t>
            </a:r>
            <a:r>
              <a:rPr lang="en-US" altLang="zh-CN" sz="2600" dirty="0">
                <a:solidFill>
                  <a:schemeClr val="accent6">
                    <a:lumMod val="75000"/>
                  </a:schemeClr>
                </a:solidFill>
                <a:latin typeface="宋体"/>
                <a:ea typeface="华文细黑"/>
                <a:cs typeface="Times New Roman"/>
              </a:rPr>
              <a:t>③</a:t>
            </a:r>
            <a:r>
              <a:rPr lang="zh-CN" altLang="zh-CN" sz="2600" dirty="0">
                <a:solidFill>
                  <a:schemeClr val="accent6">
                    <a:lumMod val="75000"/>
                  </a:schemeClr>
                </a:solidFill>
                <a:latin typeface="Times New Roman"/>
                <a:ea typeface="华文细黑"/>
                <a:cs typeface="Times New Roman"/>
              </a:rPr>
              <a:t>引发读者的阅读兴趣。</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12421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372" y="569555"/>
            <a:ext cx="8421395" cy="3298339"/>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该题是一道</a:t>
            </a:r>
            <a:r>
              <a:rPr lang="en-US" altLang="zh-CN" sz="2600" dirty="0">
                <a:latin typeface="宋体"/>
                <a:ea typeface="华文细黑"/>
                <a:cs typeface="Times New Roman"/>
              </a:rPr>
              <a:t>“</a:t>
            </a:r>
            <a:r>
              <a:rPr lang="zh-CN" altLang="zh-CN" sz="2600" dirty="0">
                <a:latin typeface="Times New Roman"/>
                <a:ea typeface="华文细黑"/>
                <a:cs typeface="Times New Roman"/>
              </a:rPr>
              <a:t>作用</a:t>
            </a:r>
            <a:r>
              <a:rPr lang="en-US" altLang="zh-CN" sz="2600" dirty="0">
                <a:latin typeface="Times New Roman"/>
                <a:ea typeface="华文细黑"/>
              </a:rPr>
              <a:t>(</a:t>
            </a:r>
            <a:r>
              <a:rPr lang="zh-CN" altLang="zh-CN" sz="2600" dirty="0">
                <a:latin typeface="Times New Roman"/>
                <a:ea typeface="华文细黑"/>
                <a:cs typeface="Times New Roman"/>
              </a:rPr>
              <a:t>意图</a:t>
            </a:r>
            <a:r>
              <a:rPr lang="en-US" altLang="zh-CN" sz="2600" dirty="0">
                <a:latin typeface="Times New Roman"/>
                <a:ea typeface="华文细黑"/>
              </a:rPr>
              <a:t>)</a:t>
            </a:r>
            <a:r>
              <a:rPr lang="en-US" altLang="zh-CN" sz="2600" dirty="0">
                <a:latin typeface="宋体"/>
                <a:ea typeface="华文细黑"/>
                <a:cs typeface="Times New Roman"/>
              </a:rPr>
              <a:t>”</a:t>
            </a:r>
            <a:r>
              <a:rPr lang="zh-CN" altLang="zh-CN" sz="2600" dirty="0">
                <a:latin typeface="Times New Roman"/>
                <a:ea typeface="华文细黑"/>
                <a:cs typeface="Times New Roman"/>
              </a:rPr>
              <a:t>题，考查的是对小说开头段的作用的把握，与</a:t>
            </a:r>
            <a:r>
              <a:rPr lang="en-US" altLang="zh-CN" sz="2600" dirty="0">
                <a:latin typeface="Times New Roman"/>
                <a:ea typeface="华文细黑"/>
              </a:rPr>
              <a:t>2011</a:t>
            </a:r>
            <a:r>
              <a:rPr lang="zh-CN" altLang="zh-CN" sz="2600" dirty="0">
                <a:latin typeface="Times New Roman"/>
                <a:ea typeface="华文细黑"/>
                <a:cs typeface="Times New Roman"/>
              </a:rPr>
              <a:t>年高考卷第</a:t>
            </a:r>
            <a:r>
              <a:rPr lang="en-US" altLang="zh-CN" sz="2600" dirty="0">
                <a:latin typeface="Times New Roman"/>
                <a:ea typeface="华文细黑"/>
              </a:rPr>
              <a:t>2</a:t>
            </a:r>
            <a:r>
              <a:rPr lang="zh-CN" altLang="zh-CN" sz="2600" dirty="0">
                <a:latin typeface="Times New Roman"/>
                <a:ea typeface="华文细黑"/>
                <a:cs typeface="Times New Roman"/>
              </a:rPr>
              <a:t>题有共同之处。开头段主要描写了马裤先生三方面的内容：一是他的穿着，二是他说的话，三是他的态度。答题角度也从三方面切入：烘托人物、情节安排和读者效果。</a:t>
            </a:r>
            <a:endParaRPr lang="zh-CN" altLang="zh-CN" sz="1050" kern="100" dirty="0">
              <a:latin typeface="宋体"/>
              <a:cs typeface="Courier New"/>
            </a:endParaRPr>
          </a:p>
        </p:txBody>
      </p:sp>
    </p:spTree>
    <p:extLst>
      <p:ext uri="{BB962C8B-B14F-4D97-AF65-F5344CB8AC3E}">
        <p14:creationId xmlns:p14="http://schemas.microsoft.com/office/powerpoint/2010/main" val="30101903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619" y="339502"/>
            <a:ext cx="8421395" cy="61657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马裤先生有哪些性格特点？请简要分析。</a:t>
            </a:r>
            <a:endParaRPr lang="zh-CN" altLang="zh-CN" sz="1050" kern="100" dirty="0">
              <a:effectLst/>
              <a:latin typeface="宋体"/>
              <a:cs typeface="Courier New"/>
            </a:endParaRPr>
          </a:p>
        </p:txBody>
      </p:sp>
      <p:sp>
        <p:nvSpPr>
          <p:cNvPr id="3" name="TextBox 2"/>
          <p:cNvSpPr txBox="1"/>
          <p:nvPr/>
        </p:nvSpPr>
        <p:spPr>
          <a:xfrm>
            <a:off x="259140" y="987574"/>
            <a:ext cx="8511387" cy="381642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dirty="0">
                <a:latin typeface="Times New Roman"/>
                <a:ea typeface="华文细黑"/>
                <a:cs typeface="Times New Roman"/>
              </a:rPr>
              <a:t>本题考查的是从外貌、语言、行为举止等方面概括小说人物形象。要从文本中找出体现人物形象特点的相关语言、行为、细节描写等，据此进行分析归纳。</a:t>
            </a:r>
            <a:endParaRPr lang="zh-CN" altLang="zh-CN" sz="260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pitchFamily="18" charset="0"/>
                <a:ea typeface="华文细黑"/>
                <a:cs typeface="Times New Roman" pitchFamily="18" charset="0"/>
              </a:rPr>
              <a:t>①颐指气使，目中无人，缺乏公德；②斤斤计较，爱占小便宜，自私自利；③不讲卫生，不顾他人感受，趣味低下。</a:t>
            </a:r>
            <a:endParaRPr lang="zh-CN" altLang="zh-CN" sz="2600" kern="100"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51783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0284"/>
            <a:ext cx="8496944"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该题沿用了</a:t>
            </a:r>
            <a:r>
              <a:rPr lang="en-US" altLang="zh-CN" sz="2600" dirty="0">
                <a:latin typeface="Times New Roman"/>
                <a:ea typeface="华文细黑"/>
              </a:rPr>
              <a:t>2011</a:t>
            </a:r>
            <a:r>
              <a:rPr lang="zh-CN" altLang="zh-CN" sz="2600" dirty="0">
                <a:latin typeface="Times New Roman"/>
                <a:ea typeface="华文细黑"/>
                <a:cs typeface="Times New Roman"/>
              </a:rPr>
              <a:t>年的命题方式，甚至连题干用语都未变。分析概括不仅要</a:t>
            </a:r>
            <a:r>
              <a:rPr lang="en-US" altLang="zh-CN" sz="2600" dirty="0">
                <a:latin typeface="宋体"/>
                <a:ea typeface="华文细黑"/>
                <a:cs typeface="Times New Roman"/>
              </a:rPr>
              <a:t>“</a:t>
            </a:r>
            <a:r>
              <a:rPr lang="zh-CN" altLang="zh-CN" sz="2600" dirty="0">
                <a:latin typeface="Times New Roman"/>
                <a:ea typeface="华文细黑"/>
                <a:cs typeface="Times New Roman"/>
              </a:rPr>
              <a:t>听其言，观其行</a:t>
            </a:r>
            <a:r>
              <a:rPr lang="en-US" altLang="zh-CN" sz="2600" dirty="0">
                <a:latin typeface="宋体"/>
                <a:ea typeface="华文细黑"/>
                <a:cs typeface="Times New Roman"/>
              </a:rPr>
              <a:t>”</a:t>
            </a:r>
            <a:r>
              <a:rPr lang="zh-CN" altLang="zh-CN" sz="2600" dirty="0">
                <a:latin typeface="Times New Roman"/>
                <a:ea typeface="华文细黑"/>
                <a:cs typeface="Times New Roman"/>
              </a:rPr>
              <a:t>，还要关注到对</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的侧面描写。马裤先生性格上最大特点是</a:t>
            </a:r>
            <a:r>
              <a:rPr lang="en-US" altLang="zh-CN" sz="2600" dirty="0">
                <a:latin typeface="宋体"/>
                <a:ea typeface="华文细黑"/>
                <a:cs typeface="Times New Roman"/>
              </a:rPr>
              <a:t>“</a:t>
            </a:r>
            <a:r>
              <a:rPr lang="zh-CN" altLang="zh-CN" sz="2600" dirty="0">
                <a:latin typeface="Times New Roman"/>
                <a:ea typeface="华文细黑"/>
                <a:cs typeface="Times New Roman"/>
              </a:rPr>
              <a:t>颐指气使，目中无人，缺乏公德</a:t>
            </a:r>
            <a:r>
              <a:rPr lang="en-US" altLang="zh-CN" sz="2600" dirty="0">
                <a:latin typeface="宋体"/>
                <a:ea typeface="华文细黑"/>
                <a:cs typeface="Times New Roman"/>
              </a:rPr>
              <a:t>”</a:t>
            </a:r>
            <a:r>
              <a:rPr lang="zh-CN" altLang="zh-CN" sz="2600" dirty="0">
                <a:latin typeface="Times New Roman"/>
                <a:ea typeface="华文细黑"/>
                <a:cs typeface="Times New Roman"/>
              </a:rPr>
              <a:t>；其次是</a:t>
            </a:r>
            <a:r>
              <a:rPr lang="en-US" altLang="zh-CN" sz="2600" dirty="0">
                <a:latin typeface="宋体"/>
                <a:ea typeface="华文细黑"/>
                <a:cs typeface="Times New Roman"/>
              </a:rPr>
              <a:t>“</a:t>
            </a:r>
            <a:r>
              <a:rPr lang="zh-CN" altLang="zh-CN" sz="2600" dirty="0">
                <a:latin typeface="Times New Roman"/>
                <a:ea typeface="华文细黑"/>
                <a:cs typeface="Times New Roman"/>
              </a:rPr>
              <a:t>斤斤计较，爱占小便宜，自私自利</a:t>
            </a:r>
            <a:r>
              <a:rPr lang="en-US" altLang="zh-CN" sz="2600" dirty="0">
                <a:latin typeface="宋体"/>
                <a:ea typeface="华文细黑"/>
                <a:cs typeface="Times New Roman"/>
              </a:rPr>
              <a:t>”</a:t>
            </a:r>
            <a:r>
              <a:rPr lang="zh-CN" altLang="zh-CN" sz="2600" dirty="0">
                <a:latin typeface="Times New Roman"/>
                <a:ea typeface="华文细黑"/>
                <a:cs typeface="Times New Roman"/>
              </a:rPr>
              <a:t>；至于第三点中的</a:t>
            </a:r>
            <a:r>
              <a:rPr lang="en-US" altLang="zh-CN" sz="2600" dirty="0">
                <a:latin typeface="宋体"/>
                <a:ea typeface="华文细黑"/>
                <a:cs typeface="Times New Roman"/>
              </a:rPr>
              <a:t>“</a:t>
            </a:r>
            <a:r>
              <a:rPr lang="zh-CN" altLang="zh-CN" sz="2600" dirty="0">
                <a:latin typeface="Times New Roman"/>
                <a:ea typeface="华文细黑"/>
                <a:cs typeface="Times New Roman"/>
              </a:rPr>
              <a:t>趣味低下</a:t>
            </a:r>
            <a:r>
              <a:rPr lang="en-US" altLang="zh-CN" sz="2600" dirty="0">
                <a:latin typeface="宋体"/>
                <a:ea typeface="华文细黑"/>
                <a:cs typeface="Times New Roman"/>
              </a:rPr>
              <a:t>”</a:t>
            </a:r>
            <a:r>
              <a:rPr lang="zh-CN" altLang="zh-CN" sz="2600" dirty="0">
                <a:latin typeface="Times New Roman"/>
                <a:ea typeface="华文细黑"/>
                <a:cs typeface="Times New Roman"/>
              </a:rPr>
              <a:t>，这一点是从他一出场时的穿戴极不协调表现出来的。小说从不同的侧面提示了马裤先生性格中的缺陷，并对此进行了有力的讽刺与嘲笑。</a:t>
            </a:r>
            <a:endParaRPr lang="zh-CN" altLang="zh-CN" sz="1050" kern="100" dirty="0">
              <a:latin typeface="宋体"/>
              <a:cs typeface="Courier New"/>
            </a:endParaRPr>
          </a:p>
        </p:txBody>
      </p:sp>
    </p:spTree>
    <p:extLst>
      <p:ext uri="{BB962C8B-B14F-4D97-AF65-F5344CB8AC3E}">
        <p14:creationId xmlns:p14="http://schemas.microsoft.com/office/powerpoint/2010/main" val="8215417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62" y="-12918"/>
            <a:ext cx="8939481" cy="1075872"/>
          </a:xfrm>
          <a:prstGeom prst="rect">
            <a:avLst/>
          </a:prstGeom>
          <a:noFill/>
        </p:spPr>
        <p:txBody>
          <a:bodyPr wrap="square" rtlCol="0">
            <a:spAutoFit/>
          </a:bodyPr>
          <a:lstStyle/>
          <a:p>
            <a:pPr algn="just">
              <a:lnSpc>
                <a:spcPct val="130000"/>
              </a:lnSpc>
              <a:spcAft>
                <a:spcPts val="0"/>
              </a:spcAft>
            </a:pPr>
            <a:r>
              <a:rPr lang="en-US" altLang="zh-CN" sz="2600" dirty="0">
                <a:latin typeface="Times New Roman"/>
                <a:ea typeface="华文细黑"/>
              </a:rPr>
              <a:t>4.</a:t>
            </a:r>
            <a:r>
              <a:rPr lang="zh-CN" altLang="zh-CN" sz="2600" dirty="0">
                <a:latin typeface="Times New Roman"/>
                <a:ea typeface="华文细黑"/>
                <a:cs typeface="Times New Roman"/>
              </a:rPr>
              <a:t>有人认为，小说中的</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也有人性弱点，你同意这种观点吗？谈谈你的具体理由。</a:t>
            </a:r>
            <a:endParaRPr lang="zh-CN" altLang="zh-CN" sz="2600" kern="100" dirty="0" smtClean="0">
              <a:latin typeface="宋体"/>
              <a:cs typeface="Courier New"/>
            </a:endParaRPr>
          </a:p>
        </p:txBody>
      </p:sp>
      <p:sp>
        <p:nvSpPr>
          <p:cNvPr id="3" name="TextBox 2"/>
          <p:cNvSpPr txBox="1"/>
          <p:nvPr/>
        </p:nvSpPr>
        <p:spPr>
          <a:xfrm>
            <a:off x="114948" y="923186"/>
            <a:ext cx="8769291" cy="4201407"/>
          </a:xfrm>
          <a:prstGeom prst="rect">
            <a:avLst/>
          </a:prstGeom>
          <a:noFill/>
        </p:spPr>
        <p:txBody>
          <a:bodyPr wrap="square" rtlCol="0">
            <a:spAutoFit/>
          </a:bodyPr>
          <a:lstStyle/>
          <a:p>
            <a:pPr algn="just">
              <a:lnSpc>
                <a:spcPct val="13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本题考查的是结合主题、内容、情节和结构来探究小说人物形象。对</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在小说中表现出的</a:t>
            </a:r>
            <a:r>
              <a:rPr lang="en-US" altLang="zh-CN" sz="2600" dirty="0">
                <a:latin typeface="宋体"/>
                <a:ea typeface="华文细黑"/>
                <a:cs typeface="Times New Roman"/>
              </a:rPr>
              <a:t>“</a:t>
            </a:r>
            <a:r>
              <a:rPr lang="zh-CN" altLang="zh-CN" sz="2600" dirty="0">
                <a:latin typeface="Times New Roman"/>
                <a:ea typeface="华文细黑"/>
                <a:cs typeface="Times New Roman"/>
              </a:rPr>
              <a:t>人性弱点</a:t>
            </a:r>
            <a:r>
              <a:rPr lang="en-US" altLang="zh-CN" sz="2600" dirty="0">
                <a:latin typeface="宋体"/>
                <a:ea typeface="华文细黑"/>
                <a:cs typeface="Times New Roman"/>
              </a:rPr>
              <a:t>”</a:t>
            </a:r>
            <a:r>
              <a:rPr lang="zh-CN" altLang="zh-CN" sz="2600" dirty="0">
                <a:latin typeface="Times New Roman"/>
                <a:ea typeface="华文细黑"/>
                <a:cs typeface="Times New Roman"/>
              </a:rPr>
              <a:t>，可以持肯定态度，也可以持否定态度，结合文本从上述几个不同角度加以分析即可。</a:t>
            </a:r>
            <a:endParaRPr lang="zh-CN" altLang="zh-CN" sz="2600" kern="100" dirty="0">
              <a:latin typeface="宋体"/>
              <a:cs typeface="Courier New"/>
            </a:endParaRPr>
          </a:p>
          <a:p>
            <a:pPr algn="just">
              <a:lnSpc>
                <a:spcPct val="13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dirty="0">
                <a:solidFill>
                  <a:schemeClr val="accent6">
                    <a:lumMod val="75000"/>
                  </a:schemeClr>
                </a:solidFill>
                <a:latin typeface="Times New Roman"/>
                <a:ea typeface="华文细黑"/>
                <a:cs typeface="Times New Roman"/>
              </a:rPr>
              <a:t>观点一：同意，</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我</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也有人性弱点。</a:t>
            </a:r>
            <a:r>
              <a:rPr lang="en-US" altLang="zh-CN" sz="2600" dirty="0">
                <a:solidFill>
                  <a:schemeClr val="accent6">
                    <a:lumMod val="75000"/>
                  </a:schemeClr>
                </a:solidFill>
                <a:latin typeface="宋体"/>
                <a:ea typeface="华文细黑"/>
                <a:cs typeface="Times New Roman"/>
              </a:rPr>
              <a:t>①“</a:t>
            </a:r>
            <a:r>
              <a:rPr lang="zh-CN" altLang="zh-CN" sz="2600" dirty="0">
                <a:solidFill>
                  <a:schemeClr val="accent6">
                    <a:lumMod val="75000"/>
                  </a:schemeClr>
                </a:solidFill>
                <a:latin typeface="Times New Roman"/>
                <a:ea typeface="华文细黑"/>
                <a:cs typeface="Times New Roman"/>
              </a:rPr>
              <a:t>我</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对马裤先生的不当言行不加制止，听之任之；</a:t>
            </a:r>
            <a:r>
              <a:rPr lang="en-US" altLang="zh-CN" sz="2600" dirty="0">
                <a:solidFill>
                  <a:schemeClr val="accent6">
                    <a:lumMod val="75000"/>
                  </a:schemeClr>
                </a:solidFill>
                <a:latin typeface="宋体"/>
                <a:ea typeface="华文细黑"/>
                <a:cs typeface="Times New Roman"/>
              </a:rPr>
              <a:t>②“</a:t>
            </a:r>
            <a:r>
              <a:rPr lang="zh-CN" altLang="zh-CN" sz="2600" dirty="0">
                <a:solidFill>
                  <a:schemeClr val="accent6">
                    <a:lumMod val="75000"/>
                  </a:schemeClr>
                </a:solidFill>
                <a:latin typeface="Times New Roman"/>
                <a:ea typeface="华文细黑"/>
                <a:cs typeface="Times New Roman"/>
              </a:rPr>
              <a:t>我</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对马裤先生的讽刺过于夸张，且语言近于刻薄；</a:t>
            </a:r>
            <a:r>
              <a:rPr lang="en-US" altLang="zh-CN" sz="2600" dirty="0">
                <a:solidFill>
                  <a:schemeClr val="accent6">
                    <a:lumMod val="75000"/>
                  </a:schemeClr>
                </a:solidFill>
                <a:latin typeface="宋体"/>
                <a:ea typeface="华文细黑"/>
                <a:cs typeface="Times New Roman"/>
              </a:rPr>
              <a:t>③“</a:t>
            </a:r>
            <a:r>
              <a:rPr lang="zh-CN" altLang="zh-CN" sz="2600" dirty="0">
                <a:solidFill>
                  <a:schemeClr val="accent6">
                    <a:lumMod val="75000"/>
                  </a:schemeClr>
                </a:solidFill>
                <a:latin typeface="Times New Roman"/>
                <a:ea typeface="华文细黑"/>
                <a:cs typeface="Times New Roman"/>
              </a:rPr>
              <a:t>我</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对自己缺乏反思精神。</a:t>
            </a:r>
            <a:endParaRPr lang="zh-CN" altLang="zh-CN" sz="2600" kern="100"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784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236" y="851178"/>
            <a:ext cx="8261068" cy="2416239"/>
          </a:xfrm>
          <a:prstGeom prst="rect">
            <a:avLst/>
          </a:prstGeom>
          <a:noFill/>
        </p:spPr>
        <p:txBody>
          <a:bodyPr wrap="square" rtlCol="0">
            <a:spAutoFit/>
          </a:bodyPr>
          <a:lstStyle/>
          <a:p>
            <a:pPr algn="just">
              <a:lnSpc>
                <a:spcPct val="150000"/>
              </a:lnSpc>
              <a:spcAft>
                <a:spcPts val="0"/>
              </a:spcAft>
            </a:pPr>
            <a:r>
              <a:rPr lang="zh-CN" altLang="zh-CN" sz="2600" dirty="0">
                <a:solidFill>
                  <a:schemeClr val="accent6">
                    <a:lumMod val="75000"/>
                  </a:schemeClr>
                </a:solidFill>
                <a:latin typeface="Times New Roman"/>
                <a:ea typeface="华文细黑"/>
                <a:cs typeface="Times New Roman"/>
              </a:rPr>
              <a:t>观点二：不同意，</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我</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没有人性弱点。</a:t>
            </a:r>
            <a:r>
              <a:rPr lang="en-US" altLang="zh-CN" sz="2600" dirty="0">
                <a:solidFill>
                  <a:schemeClr val="accent6">
                    <a:lumMod val="75000"/>
                  </a:schemeClr>
                </a:solidFill>
                <a:latin typeface="宋体"/>
                <a:ea typeface="华文细黑"/>
                <a:cs typeface="Times New Roman"/>
              </a:rPr>
              <a:t>①“</a:t>
            </a:r>
            <a:r>
              <a:rPr lang="zh-CN" altLang="zh-CN" sz="2600" dirty="0">
                <a:solidFill>
                  <a:schemeClr val="accent6">
                    <a:lumMod val="75000"/>
                  </a:schemeClr>
                </a:solidFill>
                <a:latin typeface="Times New Roman"/>
                <a:ea typeface="华文细黑"/>
                <a:cs typeface="Times New Roman"/>
              </a:rPr>
              <a:t>我</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是作者思想的体现者，不是性格人物；</a:t>
            </a:r>
            <a:r>
              <a:rPr lang="en-US" altLang="zh-CN" sz="2600" dirty="0">
                <a:solidFill>
                  <a:schemeClr val="accent6">
                    <a:lumMod val="75000"/>
                  </a:schemeClr>
                </a:solidFill>
                <a:latin typeface="宋体"/>
                <a:ea typeface="华文细黑"/>
                <a:cs typeface="Times New Roman"/>
              </a:rPr>
              <a:t>②“</a:t>
            </a:r>
            <a:r>
              <a:rPr lang="zh-CN" altLang="zh-CN" sz="2600" dirty="0">
                <a:solidFill>
                  <a:schemeClr val="accent6">
                    <a:lumMod val="75000"/>
                  </a:schemeClr>
                </a:solidFill>
                <a:latin typeface="Times New Roman"/>
                <a:ea typeface="华文细黑"/>
                <a:cs typeface="Times New Roman"/>
              </a:rPr>
              <a:t>我</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在事件中言行很少，性格特征不明显；</a:t>
            </a:r>
            <a:r>
              <a:rPr lang="en-US" altLang="zh-CN" sz="2600" dirty="0">
                <a:solidFill>
                  <a:schemeClr val="accent6">
                    <a:lumMod val="75000"/>
                  </a:schemeClr>
                </a:solidFill>
                <a:latin typeface="宋体"/>
                <a:ea typeface="华文细黑"/>
                <a:cs typeface="Times New Roman"/>
              </a:rPr>
              <a:t>③“</a:t>
            </a:r>
            <a:r>
              <a:rPr lang="zh-CN" altLang="zh-CN" sz="2600" dirty="0">
                <a:solidFill>
                  <a:schemeClr val="accent6">
                    <a:lumMod val="75000"/>
                  </a:schemeClr>
                </a:solidFill>
                <a:latin typeface="Times New Roman"/>
                <a:ea typeface="华文细黑"/>
                <a:cs typeface="Times New Roman"/>
              </a:rPr>
              <a:t>我</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在小说中主要起连缀情节的作用。</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9059109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189" y="36980"/>
            <a:ext cx="8769291" cy="4990662"/>
          </a:xfrm>
          <a:prstGeom prst="rect">
            <a:avLst/>
          </a:prstGeom>
          <a:noFill/>
        </p:spPr>
        <p:txBody>
          <a:bodyPr wrap="square" rtlCol="0">
            <a:spAutoFit/>
          </a:bodyPr>
          <a:lstStyle/>
          <a:p>
            <a:pPr algn="just">
              <a:lnSpc>
                <a:spcPts val="43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该题探究的是人物形象，是小说中次要人物</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的人性弱点问题。</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是个有争议的人物。对此，探究可以依照两个原则，一是从文本本身出发，二是从自己的真实感受出发，谈谈自己的看法。探究该题，要点依然在</a:t>
            </a:r>
            <a:r>
              <a:rPr lang="en-US" altLang="zh-CN" sz="2600" dirty="0">
                <a:latin typeface="宋体"/>
                <a:ea typeface="华文细黑"/>
                <a:cs typeface="Times New Roman"/>
              </a:rPr>
              <a:t>“</a:t>
            </a:r>
            <a:r>
              <a:rPr lang="zh-CN" altLang="zh-CN" sz="2600" dirty="0">
                <a:latin typeface="Times New Roman"/>
                <a:ea typeface="华文细黑"/>
                <a:cs typeface="Times New Roman"/>
              </a:rPr>
              <a:t>理由</a:t>
            </a:r>
            <a:r>
              <a:rPr lang="en-US" altLang="zh-CN" sz="2600" dirty="0">
                <a:latin typeface="宋体"/>
                <a:ea typeface="华文细黑"/>
                <a:cs typeface="Times New Roman"/>
              </a:rPr>
              <a:t>”</a:t>
            </a:r>
            <a:r>
              <a:rPr lang="zh-CN" altLang="zh-CN" sz="2600" dirty="0">
                <a:latin typeface="Times New Roman"/>
                <a:ea typeface="华文细黑"/>
                <a:cs typeface="Times New Roman"/>
              </a:rPr>
              <a:t>上，理由可以从文中找，也可以从事理中找。严格地讲，</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只是一个观察者的角度，主要表现对象是马裤先生，</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几乎构不成表达主题的人物形象。但另一方面，</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对马裤先生听之任之，也难免引人诟病。应该说这两方面都有，就看考生独特的感受和看法了。</a:t>
            </a:r>
            <a:endParaRPr lang="zh-CN" altLang="zh-CN" sz="1050" kern="100" dirty="0">
              <a:latin typeface="宋体"/>
              <a:cs typeface="Courier New"/>
            </a:endParaRPr>
          </a:p>
        </p:txBody>
      </p:sp>
    </p:spTree>
    <p:extLst>
      <p:ext uri="{BB962C8B-B14F-4D97-AF65-F5344CB8AC3E}">
        <p14:creationId xmlns:p14="http://schemas.microsoft.com/office/powerpoint/2010/main" val="2483149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388" y="43850"/>
            <a:ext cx="8972108" cy="4893647"/>
          </a:xfrm>
          <a:prstGeom prst="rect">
            <a:avLst/>
          </a:prstGeom>
          <a:noFill/>
        </p:spPr>
        <p:txBody>
          <a:bodyPr wrap="square" rtlCol="0">
            <a:spAutoFit/>
          </a:bodyPr>
          <a:lstStyle/>
          <a:p>
            <a:pPr lvl="0" algn="just">
              <a:lnSpc>
                <a:spcPct val="150000"/>
              </a:lnSpc>
            </a:pP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今晚</a:t>
            </a:r>
            <a:r>
              <a:rPr lang="zh-CN" altLang="zh-CN" sz="2600" kern="100" dirty="0">
                <a:solidFill>
                  <a:prstClr val="black"/>
                </a:solidFill>
                <a:latin typeface="Times New Roman"/>
                <a:ea typeface="华文细黑"/>
                <a:cs typeface="Times New Roman"/>
              </a:rPr>
              <a:t>又谈到了血型。这位彭先生说，作为现代的国民，血型不可不验，而且它或许还有意想不到的妙用呢！</a:t>
            </a:r>
            <a:endParaRPr lang="zh-CN" altLang="zh-CN" sz="1050" kern="100" dirty="0">
              <a:solidFill>
                <a:prstClr val="black"/>
              </a:solidFill>
              <a:latin typeface="宋体"/>
              <a:cs typeface="Courier New"/>
            </a:endParaRPr>
          </a:p>
          <a:p>
            <a:pPr lvl="0">
              <a:lnSpc>
                <a:spcPct val="150000"/>
              </a:lnSpc>
            </a:pPr>
            <a:r>
              <a:rPr lang="en-US" altLang="zh-CN" sz="2600" dirty="0">
                <a:solidFill>
                  <a:prstClr val="black"/>
                </a:solidFill>
                <a:latin typeface="Times New Roman"/>
                <a:ea typeface="华文细黑"/>
                <a:cs typeface="Times New Roman"/>
              </a:rPr>
              <a:t> </a:t>
            </a:r>
            <a:r>
              <a:rPr lang="en-US" altLang="zh-CN" sz="2600" dirty="0" smtClean="0">
                <a:solidFill>
                  <a:prstClr val="black"/>
                </a:solidFill>
                <a:latin typeface="Times New Roman"/>
                <a:ea typeface="华文细黑"/>
                <a:cs typeface="Times New Roman"/>
              </a:rPr>
              <a:t>       </a:t>
            </a:r>
            <a:r>
              <a:rPr lang="zh-CN" altLang="zh-CN" sz="2600" dirty="0" smtClean="0">
                <a:solidFill>
                  <a:prstClr val="black"/>
                </a:solidFill>
                <a:latin typeface="Times New Roman"/>
                <a:ea typeface="华文细黑"/>
                <a:cs typeface="Times New Roman"/>
              </a:rPr>
              <a:t>这时</a:t>
            </a:r>
            <a:r>
              <a:rPr lang="zh-CN" altLang="zh-CN" sz="2600" dirty="0">
                <a:solidFill>
                  <a:prstClr val="black"/>
                </a:solidFill>
                <a:latin typeface="Times New Roman"/>
                <a:ea typeface="华文细黑"/>
                <a:cs typeface="Times New Roman"/>
              </a:rPr>
              <a:t>，钱太太开腔了：</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干脆说罢，我就怕验出是</a:t>
            </a:r>
            <a:r>
              <a:rPr lang="en-US" altLang="zh-CN" sz="2600" dirty="0" smtClean="0">
                <a:solidFill>
                  <a:prstClr val="black"/>
                </a:solidFill>
                <a:latin typeface="Times New Roman"/>
                <a:ea typeface="华文细黑"/>
              </a:rPr>
              <a:t>AB</a:t>
            </a:r>
            <a:br>
              <a:rPr lang="en-US" altLang="zh-CN" sz="2600" dirty="0" smtClean="0">
                <a:solidFill>
                  <a:prstClr val="black"/>
                </a:solidFill>
                <a:latin typeface="Times New Roman"/>
                <a:ea typeface="华文细黑"/>
              </a:rPr>
            </a:br>
            <a:r>
              <a:rPr lang="zh-CN" altLang="zh-CN" sz="2600" dirty="0" smtClean="0">
                <a:solidFill>
                  <a:prstClr val="black"/>
                </a:solidFill>
                <a:latin typeface="Times New Roman"/>
                <a:ea typeface="华文细黑"/>
                <a:cs typeface="Times New Roman"/>
              </a:rPr>
              <a:t>型</a:t>
            </a:r>
            <a:r>
              <a:rPr lang="zh-CN" altLang="zh-CN" sz="2600" dirty="0">
                <a:solidFill>
                  <a:prstClr val="black"/>
                </a:solidFill>
                <a:latin typeface="Times New Roman"/>
                <a:ea typeface="华文细黑"/>
                <a:cs typeface="Times New Roman"/>
              </a:rPr>
              <a:t>的！</a:t>
            </a:r>
            <a:r>
              <a:rPr lang="en-US" altLang="zh-CN" sz="2600" dirty="0" smtClean="0">
                <a:solidFill>
                  <a:prstClr val="black"/>
                </a:solidFill>
                <a:latin typeface="宋体"/>
                <a:ea typeface="华文细黑"/>
                <a:cs typeface="Times New Roman"/>
              </a:rPr>
              <a:t>”</a:t>
            </a:r>
          </a:p>
          <a:p>
            <a:pPr lvl="0">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钱太太</a:t>
            </a:r>
            <a:r>
              <a:rPr lang="zh-CN" altLang="zh-CN" sz="2600" dirty="0">
                <a:latin typeface="Times New Roman"/>
                <a:ea typeface="华文细黑"/>
                <a:cs typeface="Times New Roman"/>
              </a:rPr>
              <a:t>所以这么说，实在也怪张医师，他曾说</a:t>
            </a:r>
            <a:r>
              <a:rPr lang="en-US" altLang="zh-CN" sz="2600" dirty="0">
                <a:latin typeface="Times New Roman"/>
                <a:ea typeface="华文细黑"/>
              </a:rPr>
              <a:t>AB</a:t>
            </a:r>
            <a:r>
              <a:rPr lang="zh-CN" altLang="zh-CN" sz="2600" dirty="0">
                <a:latin typeface="Times New Roman"/>
                <a:ea typeface="华文细黑"/>
                <a:cs typeface="Times New Roman"/>
              </a:rPr>
              <a:t>型是不祥之兆</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lvl="0">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我丈母娘就是</a:t>
            </a:r>
            <a:r>
              <a:rPr lang="en-US" altLang="zh-CN" sz="2600" dirty="0">
                <a:latin typeface="Times New Roman"/>
                <a:ea typeface="华文细黑"/>
              </a:rPr>
              <a:t>AB</a:t>
            </a:r>
            <a:r>
              <a:rPr lang="zh-CN" altLang="zh-CN" sz="2600" dirty="0">
                <a:latin typeface="Times New Roman"/>
                <a:ea typeface="华文细黑"/>
                <a:cs typeface="Times New Roman"/>
              </a:rPr>
              <a:t>型的。</a:t>
            </a:r>
            <a:r>
              <a:rPr lang="en-US" altLang="zh-CN" sz="2600" dirty="0">
                <a:latin typeface="宋体"/>
                <a:ea typeface="华文细黑"/>
                <a:cs typeface="Times New Roman"/>
              </a:rPr>
              <a:t>”</a:t>
            </a:r>
            <a:r>
              <a:rPr lang="zh-CN" altLang="zh-CN" sz="2600" dirty="0">
                <a:latin typeface="Times New Roman"/>
                <a:ea typeface="华文细黑"/>
                <a:cs typeface="Times New Roman"/>
              </a:rPr>
              <a:t>这时，彭先生忽然冒出来这么一句话。钱太太</a:t>
            </a:r>
            <a:r>
              <a:rPr lang="en-US" altLang="zh-CN" sz="2600" dirty="0">
                <a:latin typeface="宋体"/>
                <a:ea typeface="华文细黑"/>
                <a:cs typeface="Times New Roman"/>
              </a:rPr>
              <a:t>“</a:t>
            </a:r>
            <a:r>
              <a:rPr lang="zh-CN" altLang="zh-CN" sz="2600" dirty="0">
                <a:latin typeface="Times New Roman"/>
                <a:ea typeface="华文细黑"/>
                <a:cs typeface="Times New Roman"/>
              </a:rPr>
              <a:t>咯</a:t>
            </a:r>
            <a:r>
              <a:rPr lang="en-US" altLang="zh-CN" sz="2600" dirty="0">
                <a:latin typeface="宋体"/>
                <a:ea typeface="华文细黑"/>
                <a:cs typeface="Times New Roman"/>
              </a:rPr>
              <a:t>”</a:t>
            </a:r>
            <a:r>
              <a:rPr lang="zh-CN" altLang="zh-CN" sz="2600" dirty="0">
                <a:latin typeface="Times New Roman"/>
                <a:ea typeface="华文细黑"/>
                <a:cs typeface="Times New Roman"/>
              </a:rPr>
              <a:t>地笑了：</a:t>
            </a:r>
            <a:r>
              <a:rPr lang="en-US" altLang="zh-CN" sz="2600" dirty="0">
                <a:latin typeface="宋体"/>
                <a:ea typeface="华文细黑"/>
                <a:cs typeface="Times New Roman"/>
              </a:rPr>
              <a:t>“</a:t>
            </a:r>
            <a:r>
              <a:rPr lang="zh-CN" altLang="zh-CN" sz="2600" dirty="0">
                <a:latin typeface="Times New Roman"/>
                <a:ea typeface="华文细黑"/>
                <a:cs typeface="Times New Roman"/>
              </a:rPr>
              <a:t>还管丈母娘的血型呢！</a:t>
            </a:r>
            <a:r>
              <a:rPr lang="en-US" altLang="zh-CN" sz="2600" dirty="0">
                <a:latin typeface="宋体"/>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610" y="-17641"/>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三</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(2013•</a:t>
            </a:r>
            <a:r>
              <a:rPr lang="zh-CN" altLang="en-US" sz="2600" kern="100" dirty="0">
                <a:solidFill>
                  <a:srgbClr val="00B0F0"/>
                </a:solidFill>
                <a:latin typeface="Times New Roman"/>
                <a:ea typeface="华文细黑"/>
                <a:cs typeface="Courier New"/>
              </a:rPr>
              <a:t>新课标全国</a:t>
            </a:r>
            <a:r>
              <a:rPr lang="en-US" altLang="zh-CN" sz="2600" kern="100" dirty="0">
                <a:solidFill>
                  <a:srgbClr val="00B0F0"/>
                </a:solidFill>
                <a:latin typeface="Times New Roman"/>
                <a:ea typeface="华文细黑"/>
                <a:cs typeface="Courier New"/>
              </a:rPr>
              <a:t>Ⅰ</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喂自己影子吃饭的人</a:t>
            </a:r>
            <a:endParaRPr lang="zh-CN" altLang="zh-CN" sz="105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阿根廷</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莱</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巴尔莱塔</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晚饭</a:t>
            </a:r>
            <a:r>
              <a:rPr lang="zh-CN" altLang="zh-CN" sz="2600" kern="100" dirty="0">
                <a:latin typeface="Times New Roman"/>
                <a:ea typeface="华文细黑"/>
                <a:cs typeface="Times New Roman"/>
              </a:rPr>
              <a:t>时，饭店里走进一位高个儿，面容和蔼，脸上的笑容矜持而又惨淡。</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风度翩翩走上前台，朗声说道：</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诸位，敝人十分愿意应邀在此介绍一种奇迹，迄今无人能窥见其奥妙。近年来，敝人深入自己影子的心灵，</a:t>
            </a:r>
            <a:r>
              <a:rPr lang="zh-CN" altLang="zh-CN" sz="2600" dirty="0" smtClean="0">
                <a:latin typeface="Times New Roman"/>
                <a:ea typeface="华文细黑"/>
                <a:cs typeface="Times New Roman"/>
              </a:rPr>
              <a:t>努力</a:t>
            </a:r>
            <a:endParaRPr lang="zh-CN" altLang="zh-CN" sz="2600" kern="100" dirty="0">
              <a:latin typeface="宋体"/>
              <a:cs typeface="Courier New"/>
            </a:endParaRPr>
          </a:p>
        </p:txBody>
      </p:sp>
    </p:spTree>
    <p:extLst>
      <p:ext uri="{BB962C8B-B14F-4D97-AF65-F5344CB8AC3E}">
        <p14:creationId xmlns:p14="http://schemas.microsoft.com/office/powerpoint/2010/main" val="2396454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283" y="54367"/>
            <a:ext cx="8856984" cy="4893647"/>
          </a:xfrm>
          <a:prstGeom prst="rect">
            <a:avLst/>
          </a:prstGeom>
          <a:noFill/>
        </p:spPr>
        <p:txBody>
          <a:bodyPr wrap="square" rtlCol="0">
            <a:spAutoFit/>
          </a:bodyPr>
          <a:lstStyle/>
          <a:p>
            <a:pPr>
              <a:lnSpc>
                <a:spcPct val="150000"/>
              </a:lnSpc>
            </a:pPr>
            <a:r>
              <a:rPr lang="zh-CN" altLang="zh-CN" sz="2600" dirty="0" smtClean="0">
                <a:latin typeface="Times New Roman"/>
                <a:ea typeface="华文细黑"/>
                <a:cs typeface="Times New Roman"/>
              </a:rPr>
              <a:t>探索</a:t>
            </a:r>
            <a:r>
              <a:rPr lang="zh-CN" altLang="zh-CN" sz="2600" dirty="0" smtClean="0">
                <a:solidFill>
                  <a:prstClr val="black"/>
                </a:solidFill>
                <a:latin typeface="Times New Roman"/>
                <a:ea typeface="华文细黑"/>
                <a:cs typeface="Times New Roman"/>
              </a:rPr>
              <a:t>其</a:t>
            </a:r>
            <a:r>
              <a:rPr lang="zh-CN" altLang="zh-CN" sz="2600" dirty="0">
                <a:solidFill>
                  <a:prstClr val="black"/>
                </a:solidFill>
                <a:latin typeface="Times New Roman"/>
                <a:ea typeface="华文细黑"/>
                <a:cs typeface="Times New Roman"/>
              </a:rPr>
              <a:t>需求和爱好。兄弟十分愿意把来龙去脉演述一番，以报答诸位的美意。请看！我至亲至诚的终身伴侣</a:t>
            </a:r>
            <a:r>
              <a:rPr lang="en-US" altLang="zh-CN" sz="2600" dirty="0">
                <a:solidFill>
                  <a:prstClr val="black"/>
                </a:solidFill>
                <a:latin typeface="Times New Roman"/>
                <a:ea typeface="华文细黑"/>
              </a:rPr>
              <a:t>——</a:t>
            </a:r>
            <a:r>
              <a:rPr lang="zh-CN" altLang="zh-CN" sz="2600" dirty="0">
                <a:solidFill>
                  <a:prstClr val="black"/>
                </a:solidFill>
                <a:latin typeface="Times New Roman"/>
                <a:ea typeface="华文细黑"/>
                <a:cs typeface="Times New Roman"/>
              </a:rPr>
              <a:t>我的影子的实际存在。</a:t>
            </a:r>
            <a:r>
              <a:rPr lang="en-US" altLang="zh-CN" sz="2600" dirty="0" smtClean="0">
                <a:solidFill>
                  <a:prstClr val="black"/>
                </a:solidFill>
                <a:latin typeface="宋体"/>
                <a:ea typeface="华文细黑"/>
                <a:cs typeface="Times New Roman"/>
              </a:rPr>
              <a:t>”</a:t>
            </a: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半明半暗的灯光中，他走近墙壁，修长的身影清晰地投射在墙上。全厅鸦雀无声，人们一个个伸长脖子，争看究竟。他像要放飞一只鸽子似的，双手合拢报幕：</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骑士跳栏！</a:t>
            </a:r>
            <a:r>
              <a:rPr lang="en-US" altLang="zh-CN" sz="2600" kern="100" dirty="0" smtClean="0">
                <a:latin typeface="宋体"/>
                <a:ea typeface="华文细黑"/>
                <a:cs typeface="Times New Roman"/>
              </a:rPr>
              <a:t>”</a:t>
            </a: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骑士</a:t>
            </a:r>
            <a:r>
              <a:rPr lang="zh-CN" altLang="zh-CN" sz="2600" kern="100" dirty="0">
                <a:latin typeface="Times New Roman"/>
                <a:ea typeface="华文细黑"/>
                <a:cs typeface="Times New Roman"/>
              </a:rPr>
              <a:t>模样的形状在墙上蹦了一下。</a:t>
            </a:r>
            <a:endParaRPr lang="zh-CN" altLang="zh-CN" sz="2600" kern="100" dirty="0">
              <a:effectLst/>
              <a:latin typeface="宋体"/>
              <a:cs typeface="Courier New"/>
            </a:endParaRPr>
          </a:p>
        </p:txBody>
      </p:sp>
    </p:spTree>
    <p:extLst>
      <p:ext uri="{BB962C8B-B14F-4D97-AF65-F5344CB8AC3E}">
        <p14:creationId xmlns:p14="http://schemas.microsoft.com/office/powerpoint/2010/main" val="5578672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3655" y="123478"/>
            <a:ext cx="8427116" cy="4893647"/>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玉兔食菜！</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顿时</a:t>
            </a:r>
            <a:r>
              <a:rPr lang="zh-CN" altLang="zh-CN" sz="2600" kern="100" dirty="0">
                <a:latin typeface="Times New Roman"/>
                <a:ea typeface="华文细黑"/>
                <a:cs typeface="Times New Roman"/>
              </a:rPr>
              <a:t>，出现一只兔子在啃白菜。</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山羊爬坡！</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果然</a:t>
            </a:r>
            <a:r>
              <a:rPr lang="zh-CN" altLang="zh-CN" sz="2600" kern="100" dirty="0">
                <a:latin typeface="Times New Roman"/>
                <a:ea typeface="华文细黑"/>
                <a:cs typeface="Times New Roman"/>
              </a:rPr>
              <a:t>，山羊模样的影子开始步履艰难地爬一个陡坡。</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现在我要让这昙花一现的形象具有独立的生命，</a:t>
            </a:r>
            <a:r>
              <a:rPr lang="zh-CN" altLang="zh-CN" sz="2600" kern="100" dirty="0" smtClean="0">
                <a:latin typeface="Times New Roman"/>
                <a:ea typeface="华文细黑"/>
                <a:cs typeface="Times New Roman"/>
              </a:rPr>
              <a:t>向大家</a:t>
            </a:r>
            <a:r>
              <a:rPr lang="zh-CN" altLang="zh-CN" sz="2600" kern="100" dirty="0">
                <a:latin typeface="Times New Roman"/>
                <a:ea typeface="华文细黑"/>
                <a:cs typeface="Times New Roman"/>
              </a:rPr>
              <a:t>揭示一个无声的新世界。</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说</a:t>
            </a:r>
            <a:r>
              <a:rPr lang="zh-CN" altLang="zh-CN" sz="2600" kern="100" dirty="0">
                <a:latin typeface="Times New Roman"/>
                <a:ea typeface="华文细黑"/>
                <a:cs typeface="Times New Roman"/>
              </a:rPr>
              <a:t>完，他从墙壁旁走开，影子却魔术般地越拉越长，直顶到天花板上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1470"/>
            <a:ext cx="8769291" cy="4893647"/>
          </a:xfrm>
          <a:prstGeom prst="rect">
            <a:avLst/>
          </a:prstGeom>
          <a:noFill/>
        </p:spPr>
        <p:txBody>
          <a:bodyPr wrap="square" rtlCol="0">
            <a:spAutoFit/>
          </a:bodyPr>
          <a:lstStyle/>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诸位，为了使影子能脱离我而独立生活，敝人进行过孜孜不倦的研究。我只要对它稍加吩咐，它就会具有生命的各种特征</a:t>
            </a:r>
            <a:r>
              <a:rPr lang="en-US" altLang="zh-CN" sz="2600" dirty="0">
                <a:latin typeface="宋体"/>
                <a:ea typeface="华文细黑"/>
                <a:cs typeface="Times New Roman"/>
              </a:rPr>
              <a:t>……</a:t>
            </a:r>
            <a:r>
              <a:rPr lang="zh-CN" altLang="zh-CN" sz="2600" dirty="0">
                <a:latin typeface="Times New Roman"/>
                <a:ea typeface="华文细黑"/>
                <a:cs typeface="Times New Roman"/>
              </a:rPr>
              <a:t>甚至还会吃东西！我马上给诸位表演一番。诸位给我的影子吃些什么呢？</a:t>
            </a:r>
            <a:r>
              <a:rPr lang="en-US" altLang="zh-CN" sz="2600" dirty="0" smtClean="0">
                <a:latin typeface="宋体"/>
                <a:ea typeface="华文细黑"/>
                <a:cs typeface="Times New Roman"/>
              </a:rPr>
              <a:t>”</a:t>
            </a: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个炸雷般的声音回答说：</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给，给它吃这块火鸡肉冻。</a:t>
            </a:r>
            <a:r>
              <a:rPr lang="en-US" altLang="zh-CN" sz="2600" kern="100" dirty="0">
                <a:latin typeface="宋体"/>
                <a:ea typeface="华文细黑"/>
                <a:cs typeface="Times New Roman"/>
              </a:rPr>
              <a:t>”</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一阵</a:t>
            </a:r>
            <a:r>
              <a:rPr lang="zh-CN" altLang="zh-CN" sz="2600" dirty="0">
                <a:latin typeface="Times New Roman"/>
                <a:ea typeface="华文细黑"/>
                <a:cs typeface="Times New Roman"/>
              </a:rPr>
              <a:t>哄堂大笑。他伸手接过递来的菜盘，走近墙壁。他的影子随即自如地从天花板上缩了回来，几乎贴近了他</a:t>
            </a:r>
            <a:r>
              <a:rPr lang="zh-CN" altLang="zh-CN" sz="2600" dirty="0" smtClean="0">
                <a:latin typeface="Times New Roman"/>
                <a:ea typeface="华文细黑"/>
                <a:cs typeface="Times New Roman"/>
              </a:rPr>
              <a:t>的</a:t>
            </a:r>
            <a:endParaRPr lang="zh-CN" altLang="zh-CN" sz="2600" kern="100" dirty="0">
              <a:latin typeface="宋体"/>
              <a:cs typeface="Courier New"/>
            </a:endParaRPr>
          </a:p>
        </p:txBody>
      </p:sp>
    </p:spTree>
    <p:extLst>
      <p:ext uri="{BB962C8B-B14F-4D97-AF65-F5344CB8AC3E}">
        <p14:creationId xmlns:p14="http://schemas.microsoft.com/office/powerpoint/2010/main" val="28646424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6459"/>
            <a:ext cx="8511387" cy="4893647"/>
          </a:xfrm>
          <a:prstGeom prst="rect">
            <a:avLst/>
          </a:prstGeom>
          <a:noFill/>
        </p:spPr>
        <p:txBody>
          <a:bodyPr wrap="square" rtlCol="0">
            <a:spAutoFit/>
          </a:bodyPr>
          <a:lstStyle/>
          <a:p>
            <a:pPr>
              <a:lnSpc>
                <a:spcPct val="150000"/>
              </a:lnSpc>
            </a:pPr>
            <a:r>
              <a:rPr lang="zh-CN" altLang="zh-CN" sz="2600" dirty="0" smtClean="0">
                <a:latin typeface="Times New Roman"/>
                <a:ea typeface="华文细黑"/>
                <a:cs typeface="Times New Roman"/>
              </a:rPr>
              <a:t>身子</a:t>
            </a:r>
            <a:r>
              <a:rPr lang="zh-CN" altLang="zh-CN" sz="2600" dirty="0">
                <a:latin typeface="Times New Roman"/>
                <a:ea typeface="华文细黑"/>
                <a:cs typeface="Times New Roman"/>
              </a:rPr>
              <a:t>。人们看得清清楚楚，他的身子并未挪动，那影子却将纤细的双手伸向盘子，小心翼翼地抄起那块肉，送到嘴里，嚼着，吞着</a:t>
            </a:r>
            <a:r>
              <a:rPr lang="en-US" altLang="zh-CN" sz="2600" dirty="0" smtClean="0">
                <a:latin typeface="宋体"/>
                <a:ea typeface="华文细黑"/>
                <a:cs typeface="Times New Roman"/>
              </a:rPr>
              <a:t>……</a:t>
            </a: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简直太神了！</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嗯，你信吗？</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天哪！夫人，我可不是三岁的小孩！</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可是，您总不会否认这把戏确实很妙，是吗？</a:t>
            </a:r>
            <a:r>
              <a:rPr lang="en-US" altLang="zh-CN" sz="2600" kern="100" dirty="0" smtClean="0">
                <a:latin typeface="宋体"/>
                <a:ea typeface="华文细黑"/>
                <a:cs typeface="Times New Roman"/>
              </a:rPr>
              <a:t>”</a:t>
            </a:r>
          </a:p>
          <a:p>
            <a:pPr algn="just">
              <a:lnSpc>
                <a:spcPct val="150000"/>
              </a:lnSpc>
              <a:spcAft>
                <a:spcPts val="0"/>
              </a:spcAft>
            </a:pPr>
            <a:r>
              <a:rPr lang="en-US" altLang="zh-CN" sz="2600" dirty="0" smtClean="0">
                <a:ea typeface="Times New Roman"/>
              </a:rPr>
              <a:t>     </a:t>
            </a:r>
            <a:r>
              <a:rPr lang="zh-CN" altLang="zh-CN" sz="2600" dirty="0" smtClean="0">
                <a:ea typeface="Times New Roman"/>
              </a:rPr>
              <a:t> </a:t>
            </a:r>
            <a:r>
              <a:rPr lang="en-US" altLang="zh-CN" sz="2600" dirty="0" smtClean="0">
                <a:ea typeface="Times New Roman"/>
              </a:rPr>
              <a:t>  </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给它这块鸡脯。</a:t>
            </a:r>
            <a:r>
              <a:rPr lang="en-US" altLang="zh-CN" sz="2600" dirty="0">
                <a:latin typeface="宋体"/>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665" y="82917"/>
            <a:ext cx="8856984" cy="4893647"/>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梨！看着它如何吃梨一定妙不可言。</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很好。诸位，现在先吃鸡脯。噢，劳驾哪位递给我一条餐巾？谢谢！</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所有人</a:t>
            </a:r>
            <a:r>
              <a:rPr lang="zh-CN" altLang="zh-CN" sz="2600" kern="100" dirty="0">
                <a:latin typeface="Times New Roman"/>
                <a:ea typeface="华文细黑"/>
                <a:cs typeface="Times New Roman"/>
              </a:rPr>
              <a:t>都兴致勃勃地加入了这场娱乐。</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再给它吃点饼，你这影子可有点干瘦呵！</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喂，机灵鬼，你的影子喝酒不？给它这杯酒，喝了可以解愁。</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哎哟，我笑得实在受不了喽。</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714040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36" y="123478"/>
            <a:ext cx="9125360" cy="4994375"/>
          </a:xfrm>
          <a:prstGeom prst="rect">
            <a:avLst/>
          </a:prstGeom>
          <a:noFill/>
        </p:spPr>
        <p:txBody>
          <a:bodyPr wrap="square" rtlCol="0">
            <a:spAutoFit/>
          </a:bodyPr>
          <a:lstStyle/>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那</a:t>
            </a:r>
            <a:r>
              <a:rPr lang="zh-CN" altLang="zh-CN" sz="2600" dirty="0">
                <a:latin typeface="Times New Roman"/>
                <a:ea typeface="华文细黑"/>
                <a:cs typeface="Times New Roman"/>
              </a:rPr>
              <a:t>影子又吃、又喝，泰然自若。不久，那人把灯全部打开，神情冷漠而忧郁，脸色显得格外苍白。他一本正经地说道</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诸位，敝人深知这般玄妙的实验颇易惹人嘲讽、怀疑，但这无关紧要。总有一天，这项旨在使自己的影子独立于本人的实验，必将得到公认和奖励。临走前，敬请凡有疑问者前来搜一下敝人的衣服，以便确信我绝没有藏匿任何物品。诸位的慷慨惠赠，无一不为我影子所食。这如同敝人叫巴龙</a:t>
            </a:r>
            <a:r>
              <a:rPr lang="en-US" altLang="zh-CN" sz="2600" dirty="0" smtClean="0">
                <a:latin typeface="Times New Roman"/>
                <a:ea typeface="华文细黑"/>
              </a:rPr>
              <a:t>· </a:t>
            </a:r>
            <a:r>
              <a:rPr lang="zh-CN" altLang="zh-CN" sz="2600" dirty="0" smtClean="0">
                <a:latin typeface="Times New Roman"/>
                <a:ea typeface="华文细黑"/>
                <a:cs typeface="Times New Roman"/>
              </a:rPr>
              <a:t>卡</a:t>
            </a:r>
            <a:r>
              <a:rPr lang="zh-CN" altLang="zh-CN" sz="2600" dirty="0">
                <a:latin typeface="Times New Roman"/>
                <a:ea typeface="华文细黑"/>
                <a:cs typeface="Times New Roman"/>
              </a:rPr>
              <a:t>米洛</a:t>
            </a:r>
            <a:r>
              <a:rPr lang="en-US" altLang="zh-CN" sz="2600" dirty="0" smtClean="0">
                <a:latin typeface="Times New Roman"/>
                <a:ea typeface="华文细黑"/>
              </a:rPr>
              <a:t>· </a:t>
            </a:r>
            <a:r>
              <a:rPr lang="zh-CN" altLang="zh-CN" sz="2600" dirty="0" smtClean="0">
                <a:latin typeface="Times New Roman"/>
                <a:ea typeface="华文细黑"/>
                <a:cs typeface="Times New Roman"/>
              </a:rPr>
              <a:t>弗莱切</a:t>
            </a:r>
            <a:r>
              <a:rPr lang="zh-CN" altLang="zh-CN" sz="2600" dirty="0">
                <a:latin typeface="Times New Roman"/>
                <a:ea typeface="华文细黑"/>
                <a:cs typeface="Times New Roman"/>
              </a:rPr>
              <a:t>一样千真万确。十分感谢，祝大家吃好，晚安！</a:t>
            </a:r>
            <a:r>
              <a:rPr lang="en-US" altLang="zh-CN" sz="2600" dirty="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8774127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665" y="59110"/>
            <a:ext cx="8856984" cy="4893647"/>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见鬼去吧！</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谁要搜你的身子！</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幻术玩够了，来点音乐吧！</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卡</a:t>
            </a:r>
            <a:r>
              <a:rPr lang="zh-CN" altLang="zh-CN" sz="2600" kern="100" dirty="0">
                <a:latin typeface="Times New Roman"/>
                <a:ea typeface="华文细黑"/>
                <a:cs typeface="Times New Roman"/>
              </a:rPr>
              <a:t>米洛</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弗莱切</a:t>
            </a:r>
            <a:r>
              <a:rPr lang="zh-CN" altLang="zh-CN" sz="2600" kern="100" dirty="0">
                <a:latin typeface="Times New Roman"/>
                <a:ea typeface="华文细黑"/>
                <a:cs typeface="Times New Roman"/>
              </a:rPr>
              <a:t>，真名叫胡安</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马里诺</a:t>
            </a:r>
            <a:r>
              <a:rPr lang="zh-CN" altLang="zh-CN" sz="2600" kern="100" dirty="0">
                <a:latin typeface="Times New Roman"/>
                <a:ea typeface="华文细黑"/>
                <a:cs typeface="Times New Roman"/>
              </a:rPr>
              <a:t>，他面朝三方，各鞠了个躬，神态庄重地退出了餐厅。穿过花园时，突然有人一把抓住他的胳膊。</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你给我滚！</a:t>
            </a:r>
            <a:r>
              <a:rPr lang="en-US" altLang="zh-CN" sz="2600" dirty="0">
                <a:latin typeface="宋体"/>
                <a:ea typeface="华文细黑"/>
                <a:cs typeface="Times New Roman"/>
              </a:rPr>
              <a:t>”</a:t>
            </a:r>
            <a:r>
              <a:rPr lang="zh-CN" altLang="zh-CN" sz="2600" dirty="0">
                <a:latin typeface="Times New Roman"/>
                <a:ea typeface="华文细黑"/>
                <a:cs typeface="Times New Roman"/>
              </a:rPr>
              <a:t>警察厉声吼道，</a:t>
            </a:r>
            <a:r>
              <a:rPr lang="en-US" altLang="zh-CN" sz="2600" dirty="0">
                <a:latin typeface="宋体"/>
                <a:ea typeface="华文细黑"/>
                <a:cs typeface="Times New Roman"/>
              </a:rPr>
              <a:t>“</a:t>
            </a:r>
            <a:r>
              <a:rPr lang="zh-CN" altLang="zh-CN" sz="2600" dirty="0">
                <a:latin typeface="Times New Roman"/>
                <a:ea typeface="华文细黑"/>
                <a:cs typeface="Times New Roman"/>
              </a:rPr>
              <a:t>下次再看到你，就让你和你的影子统统蹲到警察局过夜去。</a:t>
            </a:r>
            <a:r>
              <a:rPr lang="en-US" altLang="zh-CN" sz="2600" dirty="0">
                <a:latin typeface="宋体"/>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28774127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285" y="-20538"/>
            <a:ext cx="8856984" cy="5133713"/>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低下头，慢慢地走了出去。拐过街角，他才稍稍挺直身子，加快脚步回家。</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开门</a:t>
            </a:r>
            <a:r>
              <a:rPr lang="zh-CN" altLang="zh-CN" sz="2600" kern="100" dirty="0">
                <a:latin typeface="Times New Roman"/>
                <a:ea typeface="华文细黑"/>
                <a:cs typeface="Times New Roman"/>
              </a:rPr>
              <a:t>的是他女儿，十五六岁光景。</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你不回来，小家伙们不愿睡，他们可真累人呵！</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两</a:t>
            </a:r>
            <a:r>
              <a:rPr lang="zh-CN" altLang="zh-CN" sz="2600" kern="100" dirty="0">
                <a:latin typeface="Times New Roman"/>
                <a:ea typeface="华文细黑"/>
                <a:cs typeface="Times New Roman"/>
              </a:rPr>
              <a:t>个金发的孩子在一旁玩耍着，兴高采烈地迎接他。</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小姑娘</a:t>
            </a:r>
            <a:r>
              <a:rPr lang="zh-CN" altLang="zh-CN" sz="2600" kern="100" dirty="0">
                <a:latin typeface="Times New Roman"/>
                <a:ea typeface="华文细黑"/>
                <a:cs typeface="Times New Roman"/>
              </a:rPr>
              <a:t>走过来，缓声问道：</a:t>
            </a:r>
            <a:endParaRPr lang="zh-CN" altLang="zh-CN" sz="1050" kern="100" dirty="0">
              <a:latin typeface="宋体"/>
              <a:cs typeface="Courier New"/>
            </a:endParaRPr>
          </a:p>
          <a:p>
            <a:pPr>
              <a:lnSpc>
                <a:spcPct val="14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带回来什么没有？</a:t>
            </a:r>
            <a:r>
              <a:rPr lang="en-US" altLang="zh-CN" sz="2600" dirty="0" smtClean="0">
                <a:latin typeface="宋体"/>
                <a:ea typeface="华文细黑"/>
                <a:cs typeface="Times New Roman"/>
              </a:rPr>
              <a:t>”</a:t>
            </a:r>
          </a:p>
          <a:p>
            <a:pPr>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他</a:t>
            </a:r>
            <a:r>
              <a:rPr lang="zh-CN" altLang="zh-CN" sz="2600" dirty="0">
                <a:latin typeface="Times New Roman"/>
                <a:ea typeface="华文细黑"/>
                <a:cs typeface="Times New Roman"/>
              </a:rPr>
              <a:t>没吱声，从衣服里掏出一方叠好的餐巾，从里面取出一块鸡脯，几块饼，还有两把银质小匙。</a:t>
            </a:r>
            <a:endParaRPr lang="zh-CN" altLang="zh-CN" sz="2600" kern="100" dirty="0">
              <a:effectLst/>
              <a:latin typeface="宋体"/>
              <a:cs typeface="Courier New"/>
            </a:endParaRPr>
          </a:p>
        </p:txBody>
      </p:sp>
    </p:spTree>
    <p:extLst>
      <p:ext uri="{BB962C8B-B14F-4D97-AF65-F5344CB8AC3E}">
        <p14:creationId xmlns:p14="http://schemas.microsoft.com/office/powerpoint/2010/main" val="395438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66499"/>
            <a:ext cx="9144000" cy="429348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她</a:t>
            </a:r>
            <a:r>
              <a:rPr lang="zh-CN" altLang="zh-CN" sz="2600" kern="100" dirty="0">
                <a:latin typeface="Times New Roman"/>
                <a:ea typeface="华文细黑"/>
                <a:cs typeface="Times New Roman"/>
              </a:rPr>
              <a:t>把食物切成小块，放在盘里，同她的两个兄弟吃了起来。</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你不想吃点什么？爸爸。</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他头也不回地回答说，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你们吃吧，我已经</a:t>
            </a:r>
            <a:r>
              <a:rPr lang="zh-CN" altLang="zh-CN" sz="2600" kern="100" dirty="0" smtClean="0">
                <a:latin typeface="Times New Roman"/>
                <a:ea typeface="华文细黑"/>
                <a:cs typeface="Times New Roman"/>
              </a:rPr>
              <a:t>吃</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zh-CN" altLang="zh-CN" sz="2600" kern="100" dirty="0" smtClean="0">
                <a:latin typeface="Times New Roman"/>
                <a:ea typeface="华文细黑"/>
                <a:cs typeface="Times New Roman"/>
              </a:rPr>
              <a:t>过</a:t>
            </a:r>
            <a:r>
              <a:rPr lang="zh-CN" altLang="zh-CN" sz="2600" kern="100" dirty="0">
                <a:latin typeface="Times New Roman"/>
                <a:ea typeface="华文细黑"/>
                <a:cs typeface="Times New Roman"/>
              </a:rPr>
              <a:t>了。</a:t>
            </a:r>
            <a:r>
              <a:rPr lang="en-US" altLang="zh-CN" sz="2600" kern="100" dirty="0">
                <a:latin typeface="宋体"/>
                <a:ea typeface="华文细黑"/>
                <a:cs typeface="Times New Roman"/>
              </a:rPr>
              <a:t>”</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马里诺</a:t>
            </a:r>
            <a:r>
              <a:rPr lang="zh-CN" altLang="zh-CN" sz="2600" dirty="0">
                <a:latin typeface="Times New Roman"/>
                <a:ea typeface="华文细黑"/>
                <a:cs typeface="Times New Roman"/>
              </a:rPr>
              <a:t>面朝窗子坐下来，茫然失神地凝望着沉睡中城市的屋脊，琢磨着明天该去哪里表演他的奇迹</a:t>
            </a:r>
            <a:r>
              <a:rPr lang="en-US" altLang="zh-CN" sz="2600" dirty="0" smtClean="0">
                <a:latin typeface="宋体"/>
                <a:ea typeface="华文细黑"/>
                <a:cs typeface="Times New Roman"/>
              </a:rPr>
              <a:t>……</a:t>
            </a:r>
          </a:p>
          <a:p>
            <a:pPr algn="r">
              <a:lnSpc>
                <a:spcPct val="150000"/>
              </a:lnSpc>
            </a:pPr>
            <a:r>
              <a:rPr lang="en-US" altLang="zh-CN" sz="2600" dirty="0" smtClean="0">
                <a:latin typeface="Times New Roman"/>
                <a:ea typeface="华文细黑"/>
              </a:rPr>
              <a:t>(</a:t>
            </a:r>
            <a:r>
              <a:rPr lang="zh-CN" altLang="zh-CN" sz="2600" dirty="0">
                <a:latin typeface="Times New Roman"/>
                <a:ea typeface="华文细黑"/>
                <a:cs typeface="Times New Roman"/>
              </a:rPr>
              <a:t>沈根发译，有删改</a:t>
            </a:r>
            <a:r>
              <a:rPr lang="en-US" altLang="zh-CN" sz="2600" dirty="0">
                <a:latin typeface="Times New Roman"/>
                <a:ea typeface="华文细黑"/>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830898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15878"/>
            <a:ext cx="8596501" cy="4893647"/>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张医师</a:t>
            </a:r>
            <a:r>
              <a:rPr lang="zh-CN" altLang="zh-CN" sz="2600" kern="100" dirty="0">
                <a:latin typeface="Times New Roman"/>
                <a:ea typeface="华文细黑"/>
                <a:cs typeface="Times New Roman"/>
              </a:rPr>
              <a:t>紧接着说：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提到彭先生的丈母娘，你们别笑，这里还有段恋爱悲喜剧呢！倒是可以请彭先生讲给你们听。</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谈起来，是五年前的事了，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彭先生躺在藤椅上，仰着头，喷着烟，微笑着，他倒真是在做甜蜜的回忆呢！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那时秀鸾在秘书室做打字员，天天从我办公桌的窗前经过。</a:t>
            </a:r>
            <a:r>
              <a:rPr lang="en-US" altLang="zh-CN" sz="2600" kern="100" dirty="0" smtClean="0">
                <a:latin typeface="宋体"/>
                <a:ea typeface="华文细黑"/>
                <a:cs typeface="Times New Roman"/>
              </a:rPr>
              <a:t>”</a:t>
            </a:r>
          </a:p>
          <a:p>
            <a:pPr algn="just">
              <a:lnSpc>
                <a:spcPct val="150000"/>
              </a:lnSpc>
              <a:spcAft>
                <a:spcPts val="0"/>
              </a:spcAft>
            </a:pPr>
            <a:r>
              <a:rPr lang="en-US" altLang="zh-CN" sz="2600" kern="100" dirty="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你就拿眼盯着看！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有人插嘴。</a:t>
            </a:r>
            <a:endParaRPr lang="zh-CN" altLang="zh-CN" sz="2600" kern="100" dirty="0">
              <a:effectLst/>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411510"/>
            <a:ext cx="8098292" cy="3939540"/>
          </a:xfrm>
          <a:prstGeom prst="rect">
            <a:avLst/>
          </a:prstGeom>
          <a:noFill/>
        </p:spPr>
        <p:txBody>
          <a:bodyPr wrap="square" rtlCol="0">
            <a:spAutoFit/>
          </a:bodyPr>
          <a:lstStyle/>
          <a:p>
            <a:pPr algn="just">
              <a:lnSpc>
                <a:spcPts val="5000"/>
              </a:lnSpc>
              <a:spcAft>
                <a:spcPts val="0"/>
              </a:spcAft>
            </a:pPr>
            <a:r>
              <a:rPr lang="zh-CN" altLang="zh-CN" sz="2600" kern="100" dirty="0" smtClean="0">
                <a:latin typeface="Batang"/>
                <a:ea typeface="华文细黑"/>
                <a:cs typeface="Batang"/>
              </a:rPr>
              <a:t>►</a:t>
            </a:r>
            <a:r>
              <a:rPr lang="zh-CN" altLang="zh-CN" sz="2600" kern="100" dirty="0">
                <a:latin typeface="Times New Roman"/>
                <a:ea typeface="华文细黑"/>
                <a:cs typeface="Times New Roman"/>
              </a:rPr>
              <a:t>整体把握</a:t>
            </a:r>
            <a:endParaRPr lang="zh-CN" altLang="zh-CN" sz="1050" kern="100" dirty="0">
              <a:latin typeface="宋体"/>
              <a:cs typeface="Courier New"/>
            </a:endParaRPr>
          </a:p>
          <a:p>
            <a:pPr algn="just">
              <a:lnSpc>
                <a:spcPts val="5000"/>
              </a:lnSpc>
              <a:spcAft>
                <a:spcPts val="0"/>
              </a:spcAft>
            </a:pPr>
            <a:r>
              <a:rPr lang="en-US" altLang="zh-CN" sz="2600" dirty="0">
                <a:latin typeface="Times New Roman"/>
                <a:ea typeface="华文细黑"/>
              </a:rPr>
              <a:t>1.</a:t>
            </a:r>
            <a:r>
              <a:rPr lang="zh-CN" altLang="zh-CN" sz="2600" dirty="0">
                <a:latin typeface="Times New Roman"/>
                <a:ea typeface="华文细黑"/>
                <a:cs typeface="Times New Roman"/>
              </a:rPr>
              <a:t>小说可分为几个部分？</a:t>
            </a:r>
            <a:endParaRPr lang="en-US" altLang="zh-CN" sz="2600" kern="100" dirty="0" smtClean="0">
              <a:latin typeface="Times New Roman"/>
              <a:ea typeface="华文细黑"/>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a:solidFill>
                  <a:srgbClr val="F79646">
                    <a:lumMod val="75000"/>
                  </a:srgbClr>
                </a:solidFill>
                <a:latin typeface="Times New Roman"/>
                <a:ea typeface="华文细黑"/>
                <a:cs typeface="Times New Roman"/>
              </a:rPr>
              <a:t>小说以警察抓住并呵斥马里诺为过渡，可分为两大部分：前半部分写马里诺在饭店里进行影子的幻术表演，展现他是如何制造神奇的；后半部分写他回到家里，展现他的失魂落魄、孤独凄凉。</a:t>
            </a:r>
            <a:endParaRPr lang="zh-CN" altLang="zh-CN" sz="105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601" y="705951"/>
            <a:ext cx="8682466" cy="329833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请概括小说的主题。</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dirty="0">
                <a:solidFill>
                  <a:schemeClr val="accent6">
                    <a:lumMod val="75000"/>
                  </a:schemeClr>
                </a:solidFill>
                <a:latin typeface="Times New Roman"/>
                <a:ea typeface="华文细黑"/>
                <a:cs typeface="Times New Roman"/>
              </a:rPr>
              <a:t>小说通过讲述一位靠影子幻术表演为生的江湖艺人的故事，用“以乐写悲”的方式，展现了一个受到观众厌弃和警察驱逐的艺人的悲惨生活，反映了社会贫富不均、苦乐不谐的不合理现状，表达了作者对底层人民的同情。</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256599"/>
            <a:ext cx="8769291" cy="4547399"/>
          </a:xfrm>
          <a:prstGeom prst="rect">
            <a:avLst/>
          </a:prstGeom>
          <a:noFill/>
        </p:spPr>
        <p:txBody>
          <a:bodyPr wrap="square" rtlCol="0">
            <a:spAutoFit/>
          </a:bodyPr>
          <a:lstStyle/>
          <a:p>
            <a:pPr algn="just">
              <a:lnSpc>
                <a:spcPct val="150000"/>
              </a:lnSpc>
              <a:spcAft>
                <a:spcPts val="0"/>
              </a:spcAft>
            </a:pPr>
            <a:r>
              <a:rPr lang="zh-CN" altLang="zh-CN" sz="2500" kern="100" dirty="0">
                <a:latin typeface="Batang"/>
                <a:ea typeface="华文细黑"/>
                <a:cs typeface="Batang"/>
              </a:rPr>
              <a:t>►</a:t>
            </a:r>
            <a:r>
              <a:rPr lang="zh-CN" altLang="zh-CN" sz="2500" kern="100" dirty="0">
                <a:latin typeface="Times New Roman"/>
                <a:ea typeface="华文细黑"/>
                <a:cs typeface="Times New Roman"/>
              </a:rPr>
              <a:t>问题研读</a:t>
            </a:r>
            <a:endParaRPr lang="zh-CN" altLang="zh-CN" sz="25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下列对小说有关内容的分析和概括，最恰当的两项是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Courier New"/>
              </a:rPr>
              <a:t>A</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马里诺说影子是有独立生命的实际存在，是让观众相信他对</a:t>
            </a:r>
            <a:r>
              <a:rPr lang="zh-CN" altLang="zh-CN" sz="2400" kern="100" dirty="0" smtClean="0">
                <a:latin typeface="Times New Roman"/>
                <a:ea typeface="华文细黑"/>
                <a:cs typeface="Times New Roman"/>
              </a:rPr>
              <a:t>影</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子</a:t>
            </a:r>
            <a:r>
              <a:rPr lang="zh-CN" altLang="zh-CN" sz="2400" kern="100" dirty="0">
                <a:latin typeface="Times New Roman"/>
                <a:ea typeface="华文细黑"/>
                <a:cs typeface="Times New Roman"/>
              </a:rPr>
              <a:t>的研究成果，也表明他的表演技艺的高超。</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马里诺离开饭店前，请客人上前搜身，以证明他没有带走</a:t>
            </a:r>
            <a:r>
              <a:rPr lang="zh-CN" altLang="zh-CN" sz="2400" kern="100" dirty="0" smtClean="0">
                <a:latin typeface="Times New Roman"/>
                <a:ea typeface="华文细黑"/>
                <a:cs typeface="Times New Roman"/>
              </a:rPr>
              <a:t>任何</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物品</a:t>
            </a:r>
            <a:r>
              <a:rPr lang="zh-CN" altLang="zh-CN" sz="2400" kern="100" dirty="0">
                <a:latin typeface="Times New Roman"/>
                <a:ea typeface="华文细黑"/>
                <a:cs typeface="Times New Roman"/>
              </a:rPr>
              <a:t>，这表明他品行端正，爱惜自己的名声。</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马里诺谢幕时，有人发出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幻术玩够了，来点音乐</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的呼声</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这</a:t>
            </a:r>
            <a:r>
              <a:rPr lang="zh-CN" altLang="zh-CN" sz="2400" kern="100" dirty="0">
                <a:latin typeface="Times New Roman"/>
                <a:ea typeface="华文细黑"/>
                <a:cs typeface="Times New Roman"/>
              </a:rPr>
              <a:t>呼声暗示客人们看穿了幻术，需要更多的娱乐节目刺激</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84" y="551458"/>
            <a:ext cx="8596501" cy="2308324"/>
          </a:xfrm>
          <a:prstGeom prst="rect">
            <a:avLst/>
          </a:prstGeom>
          <a:noFill/>
        </p:spPr>
        <p:txBody>
          <a:bodyPr wrap="square" rtlCol="0">
            <a:spAutoFit/>
          </a:bodyPr>
          <a:lstStyle/>
          <a:p>
            <a:pPr algn="just">
              <a:lnSpc>
                <a:spcPct val="150000"/>
              </a:lnSpc>
              <a:spcAft>
                <a:spcPts val="0"/>
              </a:spcAft>
            </a:pPr>
            <a:r>
              <a:rPr lang="en-US" altLang="zh-CN" sz="2400" kern="100" dirty="0" smtClean="0">
                <a:latin typeface="Times New Roman"/>
                <a:ea typeface="华文细黑"/>
                <a:cs typeface="Courier New"/>
              </a:rPr>
              <a:t>D</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马里诺穿过花园时，遭到警察的威胁和警告，表明马里诺</a:t>
            </a:r>
            <a:r>
              <a:rPr lang="zh-CN" altLang="zh-CN" sz="2400" kern="100" dirty="0" smtClean="0">
                <a:latin typeface="Times New Roman"/>
                <a:ea typeface="华文细黑"/>
                <a:cs typeface="Times New Roman"/>
              </a:rPr>
              <a:t>的</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影子</a:t>
            </a:r>
            <a:r>
              <a:rPr lang="zh-CN" altLang="zh-CN" sz="2400" kern="100" dirty="0">
                <a:latin typeface="Times New Roman"/>
                <a:ea typeface="华文细黑"/>
                <a:cs typeface="Times New Roman"/>
              </a:rPr>
              <a:t>表演缺乏新意，已经让警察感到厌烦了。</a:t>
            </a:r>
            <a:endParaRPr lang="zh-CN" altLang="zh-CN" sz="1000" kern="100" dirty="0">
              <a:latin typeface="宋体"/>
              <a:cs typeface="Courier New"/>
            </a:endParaRPr>
          </a:p>
          <a:p>
            <a:pPr>
              <a:lnSpc>
                <a:spcPct val="150000"/>
              </a:lnSpc>
            </a:pPr>
            <a:r>
              <a:rPr lang="en-US" altLang="zh-CN" sz="2400" dirty="0">
                <a:latin typeface="Times New Roman"/>
                <a:ea typeface="华文细黑"/>
              </a:rPr>
              <a:t>E.</a:t>
            </a:r>
            <a:r>
              <a:rPr lang="zh-CN" altLang="zh-CN" sz="2400" dirty="0">
                <a:latin typeface="Times New Roman"/>
                <a:ea typeface="华文细黑"/>
                <a:cs typeface="Times New Roman"/>
              </a:rPr>
              <a:t>小说对马里诺在家中茫然失神状态的描写，真实反映了一</a:t>
            </a:r>
            <a:r>
              <a:rPr lang="zh-CN" altLang="zh-CN" sz="2400" dirty="0" smtClean="0">
                <a:latin typeface="Times New Roman"/>
                <a:ea typeface="华文细黑"/>
                <a:cs typeface="Times New Roman"/>
              </a:rPr>
              <a:t>个</a:t>
            </a:r>
            <a:r>
              <a:rPr lang="en-US" altLang="zh-CN" sz="2400" dirty="0" smtClean="0">
                <a:latin typeface="Times New Roman"/>
                <a:ea typeface="华文细黑"/>
                <a:cs typeface="Times New Roman"/>
              </a:rPr>
              <a:t/>
            </a:r>
            <a:br>
              <a:rPr lang="en-US" altLang="zh-CN" sz="2400" dirty="0" smtClean="0">
                <a:latin typeface="Times New Roman"/>
                <a:ea typeface="华文细黑"/>
                <a:cs typeface="Times New Roman"/>
              </a:rPr>
            </a:b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江湖</a:t>
            </a:r>
            <a:r>
              <a:rPr lang="zh-CN" altLang="zh-CN" sz="2400" dirty="0">
                <a:latin typeface="Times New Roman"/>
                <a:ea typeface="华文细黑"/>
                <a:cs typeface="Times New Roman"/>
              </a:rPr>
              <a:t>艺人的现实生活，表达了作者对这类人物的同情。</a:t>
            </a:r>
            <a:endParaRPr lang="zh-CN" altLang="zh-CN" sz="2500" kern="100" dirty="0" smtClean="0">
              <a:latin typeface="宋体"/>
              <a:cs typeface="Courier New"/>
            </a:endParaRPr>
          </a:p>
        </p:txBody>
      </p:sp>
    </p:spTree>
    <p:extLst>
      <p:ext uri="{BB962C8B-B14F-4D97-AF65-F5344CB8AC3E}">
        <p14:creationId xmlns:p14="http://schemas.microsoft.com/office/powerpoint/2010/main" val="29737248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219" y="195486"/>
            <a:ext cx="8945554" cy="4633128"/>
          </a:xfrm>
          <a:prstGeom prst="rect">
            <a:avLst/>
          </a:prstGeom>
          <a:noFill/>
        </p:spPr>
        <p:txBody>
          <a:bodyPr wrap="square" rtlCol="0">
            <a:spAutoFit/>
          </a:bodyPr>
          <a:lstStyle/>
          <a:p>
            <a:pPr algn="just">
              <a:lnSpc>
                <a:spcPts val="4500"/>
              </a:lnSpc>
              <a:spcAft>
                <a:spcPts val="0"/>
              </a:spcAft>
            </a:pPr>
            <a:r>
              <a:rPr lang="zh-CN" altLang="zh-CN" sz="2400" kern="100" dirty="0" smtClean="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dirty="0">
                <a:latin typeface="Times New Roman"/>
                <a:ea typeface="华文细黑"/>
              </a:rPr>
              <a:t>E</a:t>
            </a:r>
            <a:r>
              <a:rPr lang="zh-CN" altLang="zh-CN" sz="2400" dirty="0">
                <a:latin typeface="Times New Roman"/>
                <a:ea typeface="华文细黑"/>
                <a:cs typeface="Times New Roman"/>
              </a:rPr>
              <a:t>项表现了主题，是完全正确的。</a:t>
            </a:r>
            <a:r>
              <a:rPr lang="en-US" altLang="zh-CN" sz="2400" dirty="0">
                <a:latin typeface="Times New Roman"/>
                <a:ea typeface="华文细黑"/>
              </a:rPr>
              <a:t>A</a:t>
            </a:r>
            <a:r>
              <a:rPr lang="zh-CN" altLang="zh-CN" sz="2400" dirty="0">
                <a:latin typeface="Times New Roman"/>
                <a:ea typeface="华文细黑"/>
                <a:cs typeface="Times New Roman"/>
              </a:rPr>
              <a:t>项也是合理的</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gn="just">
              <a:lnSpc>
                <a:spcPts val="4500"/>
              </a:lnSpc>
              <a:spcAft>
                <a:spcPts val="0"/>
              </a:spcAft>
            </a:pPr>
            <a:r>
              <a:rPr lang="en-US" altLang="zh-CN" sz="2400" dirty="0" smtClean="0">
                <a:latin typeface="Times New Roman"/>
                <a:ea typeface="华文细黑"/>
              </a:rPr>
              <a:t>C</a:t>
            </a:r>
            <a:r>
              <a:rPr lang="zh-CN" altLang="zh-CN" sz="2400" dirty="0">
                <a:latin typeface="Times New Roman"/>
                <a:ea typeface="华文细黑"/>
                <a:cs typeface="Times New Roman"/>
              </a:rPr>
              <a:t>项</a:t>
            </a:r>
            <a:r>
              <a:rPr lang="en-US" altLang="zh-CN" sz="2400" dirty="0">
                <a:latin typeface="宋体"/>
                <a:ea typeface="华文细黑"/>
                <a:cs typeface="Times New Roman"/>
              </a:rPr>
              <a:t>“</a:t>
            </a:r>
            <a:r>
              <a:rPr lang="zh-CN" altLang="zh-CN" sz="2400" dirty="0">
                <a:latin typeface="Times New Roman"/>
                <a:ea typeface="华文细黑"/>
                <a:cs typeface="Times New Roman"/>
              </a:rPr>
              <a:t>需要更多的娱乐节目刺激</a:t>
            </a:r>
            <a:r>
              <a:rPr lang="en-US" altLang="zh-CN" sz="2400" dirty="0">
                <a:latin typeface="宋体"/>
                <a:ea typeface="华文细黑"/>
                <a:cs typeface="Times New Roman"/>
              </a:rPr>
              <a:t>”</a:t>
            </a:r>
            <a:r>
              <a:rPr lang="zh-CN" altLang="zh-CN" sz="2400" dirty="0">
                <a:latin typeface="Times New Roman"/>
                <a:ea typeface="华文细黑"/>
                <a:cs typeface="Times New Roman"/>
              </a:rPr>
              <a:t>有一定的合理性，但这</a:t>
            </a:r>
            <a:r>
              <a:rPr lang="en-US" altLang="zh-CN" sz="2400" dirty="0">
                <a:latin typeface="宋体"/>
                <a:ea typeface="华文细黑"/>
                <a:cs typeface="Times New Roman"/>
              </a:rPr>
              <a:t>“</a:t>
            </a:r>
            <a:r>
              <a:rPr lang="zh-CN" altLang="zh-CN" sz="2400" dirty="0">
                <a:latin typeface="Times New Roman"/>
                <a:ea typeface="华文细黑"/>
                <a:cs typeface="Times New Roman"/>
              </a:rPr>
              <a:t>呼声</a:t>
            </a:r>
            <a:r>
              <a:rPr lang="en-US" altLang="zh-CN" sz="2400" dirty="0">
                <a:latin typeface="宋体"/>
                <a:ea typeface="华文细黑"/>
                <a:cs typeface="Times New Roman"/>
              </a:rPr>
              <a:t>”</a:t>
            </a:r>
            <a:r>
              <a:rPr lang="zh-CN" altLang="zh-CN" sz="2400" dirty="0">
                <a:latin typeface="Times New Roman"/>
                <a:ea typeface="华文细黑"/>
                <a:cs typeface="Times New Roman"/>
              </a:rPr>
              <a:t>主要是暗示对一个为人解闷取乐的江湖艺人的取笑和捉弄</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gn="just">
              <a:lnSpc>
                <a:spcPts val="4500"/>
              </a:lnSpc>
              <a:spcAft>
                <a:spcPts val="0"/>
              </a:spcAft>
            </a:pPr>
            <a:r>
              <a:rPr lang="en-US" altLang="zh-CN" sz="2400" dirty="0" smtClean="0">
                <a:latin typeface="Times New Roman"/>
                <a:ea typeface="华文细黑"/>
              </a:rPr>
              <a:t>B</a:t>
            </a:r>
            <a:r>
              <a:rPr lang="zh-CN" altLang="zh-CN" sz="2400" dirty="0">
                <a:latin typeface="Times New Roman"/>
                <a:ea typeface="华文细黑"/>
                <a:cs typeface="Times New Roman"/>
              </a:rPr>
              <a:t>项</a:t>
            </a:r>
            <a:r>
              <a:rPr lang="en-US" altLang="zh-CN" sz="2400" dirty="0">
                <a:latin typeface="宋体"/>
                <a:ea typeface="华文细黑"/>
                <a:cs typeface="Times New Roman"/>
              </a:rPr>
              <a:t>“</a:t>
            </a:r>
            <a:r>
              <a:rPr lang="zh-CN" altLang="zh-CN" sz="2400" dirty="0">
                <a:latin typeface="Times New Roman"/>
                <a:ea typeface="华文细黑"/>
                <a:cs typeface="Times New Roman"/>
              </a:rPr>
              <a:t>表明他品行端正，爱惜自己的名声</a:t>
            </a:r>
            <a:r>
              <a:rPr lang="en-US" altLang="zh-CN" sz="2400" dirty="0">
                <a:latin typeface="宋体"/>
                <a:ea typeface="华文细黑"/>
                <a:cs typeface="Times New Roman"/>
              </a:rPr>
              <a:t>”</a:t>
            </a:r>
            <a:r>
              <a:rPr lang="zh-CN" altLang="zh-CN" sz="2400" dirty="0">
                <a:latin typeface="Times New Roman"/>
                <a:ea typeface="华文细黑"/>
                <a:cs typeface="Times New Roman"/>
              </a:rPr>
              <a:t>说法不正确，马里诺这样做的真正目的是要让人相信所有的惠赠都是他的影子吃的</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gn="just">
              <a:lnSpc>
                <a:spcPts val="4500"/>
              </a:lnSpc>
              <a:spcAft>
                <a:spcPts val="0"/>
              </a:spcAft>
            </a:pPr>
            <a:r>
              <a:rPr lang="en-US" altLang="zh-CN" sz="2400" dirty="0" smtClean="0">
                <a:latin typeface="Times New Roman"/>
                <a:ea typeface="华文细黑"/>
              </a:rPr>
              <a:t>D</a:t>
            </a:r>
            <a:r>
              <a:rPr lang="zh-CN" altLang="zh-CN" sz="2400" dirty="0">
                <a:latin typeface="Times New Roman"/>
                <a:ea typeface="华文细黑"/>
                <a:cs typeface="Times New Roman"/>
              </a:rPr>
              <a:t>项</a:t>
            </a:r>
            <a:r>
              <a:rPr lang="en-US" altLang="zh-CN" sz="2400" dirty="0">
                <a:latin typeface="宋体"/>
                <a:ea typeface="华文细黑"/>
                <a:cs typeface="Times New Roman"/>
              </a:rPr>
              <a:t>“</a:t>
            </a:r>
            <a:r>
              <a:rPr lang="zh-CN" altLang="zh-CN" sz="2400" dirty="0">
                <a:latin typeface="Times New Roman"/>
                <a:ea typeface="华文细黑"/>
                <a:cs typeface="Times New Roman"/>
              </a:rPr>
              <a:t>表明马里诺的影子表演缺乏新意，已经让警察感到厌烦了</a:t>
            </a:r>
            <a:r>
              <a:rPr lang="en-US" altLang="zh-CN" sz="2400" dirty="0">
                <a:latin typeface="宋体"/>
                <a:ea typeface="华文细黑"/>
                <a:cs typeface="Times New Roman"/>
              </a:rPr>
              <a:t>”</a:t>
            </a:r>
            <a:r>
              <a:rPr lang="zh-CN" altLang="zh-CN" sz="2400" dirty="0">
                <a:latin typeface="Times New Roman"/>
                <a:ea typeface="华文细黑"/>
                <a:cs typeface="Times New Roman"/>
              </a:rPr>
              <a:t>说法不正确，警察对马里诺呵斥的根本原因是歧视。</a:t>
            </a:r>
            <a:endParaRPr lang="zh-CN" altLang="zh-CN" sz="2400" kern="100" dirty="0">
              <a:latin typeface="宋体"/>
              <a:cs typeface="Courier New"/>
            </a:endParaRPr>
          </a:p>
          <a:p>
            <a:pPr algn="just">
              <a:lnSpc>
                <a:spcPts val="45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chemeClr val="accent6">
                    <a:lumMod val="75000"/>
                  </a:schemeClr>
                </a:solidFill>
                <a:latin typeface="Times New Roman"/>
                <a:ea typeface="华文细黑"/>
                <a:cs typeface="Times New Roman"/>
              </a:rPr>
              <a:t>AE</a:t>
            </a:r>
            <a:endParaRPr lang="zh-CN" altLang="zh-CN" sz="24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4425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95486"/>
            <a:ext cx="854715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该题考查对小说有关内容的分析和概括能力。根据小说涉及的范围和内容概括的难度，分为四个不同的难度层级以及相应的评分层次。其中能对全文进行宏观整体概括分析正确的，给</a:t>
            </a:r>
            <a:r>
              <a:rPr lang="en-US" altLang="zh-CN" sz="2600" dirty="0">
                <a:latin typeface="Times New Roman"/>
                <a:ea typeface="华文细黑"/>
              </a:rPr>
              <a:t>3</a:t>
            </a:r>
            <a:r>
              <a:rPr lang="zh-CN" altLang="zh-CN" sz="2600" dirty="0">
                <a:latin typeface="Times New Roman"/>
                <a:ea typeface="华文细黑"/>
                <a:cs typeface="Times New Roman"/>
              </a:rPr>
              <a:t>分；能就文章局部进行分析和概括正确的，给</a:t>
            </a:r>
            <a:r>
              <a:rPr lang="en-US" altLang="zh-CN" sz="2600" dirty="0">
                <a:latin typeface="Times New Roman"/>
                <a:ea typeface="华文细黑"/>
              </a:rPr>
              <a:t>2</a:t>
            </a:r>
            <a:r>
              <a:rPr lang="zh-CN" altLang="zh-CN" sz="2600" dirty="0">
                <a:latin typeface="Times New Roman"/>
                <a:ea typeface="华文细黑"/>
                <a:cs typeface="Times New Roman"/>
              </a:rPr>
              <a:t>分；能对文章细节进行分析，并有部分内容概括正确的，给</a:t>
            </a:r>
            <a:r>
              <a:rPr lang="en-US" altLang="zh-CN" sz="2600" dirty="0">
                <a:latin typeface="Times New Roman"/>
                <a:ea typeface="华文细黑"/>
              </a:rPr>
              <a:t>1</a:t>
            </a:r>
            <a:r>
              <a:rPr lang="zh-CN" altLang="zh-CN" sz="2600" dirty="0">
                <a:latin typeface="Times New Roman"/>
                <a:ea typeface="华文细黑"/>
                <a:cs typeface="Times New Roman"/>
              </a:rPr>
              <a:t>分；对文章的分析和概括均不正确的，不给分。</a:t>
            </a:r>
            <a:endParaRPr lang="zh-CN" altLang="zh-CN" sz="105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498" y="6331"/>
            <a:ext cx="8733982" cy="844847"/>
          </a:xfrm>
          <a:prstGeom prst="rect">
            <a:avLst/>
          </a:prstGeom>
        </p:spPr>
        <p:txBody>
          <a:bodyPr>
            <a:spAutoFit/>
          </a:bodyPr>
          <a:lstStyle/>
          <a:p>
            <a:pPr algn="just">
              <a:lnSpc>
                <a:spcPct val="140000"/>
              </a:lnSpc>
              <a:spcAft>
                <a:spcPts val="0"/>
              </a:spcAft>
            </a:pPr>
            <a:r>
              <a:rPr lang="en-US" altLang="zh-CN" sz="2600" dirty="0">
                <a:latin typeface="Times New Roman"/>
                <a:ea typeface="华文细黑"/>
              </a:rPr>
              <a:t>2.</a:t>
            </a:r>
            <a:r>
              <a:rPr lang="en-US" altLang="zh-CN" sz="2600" dirty="0">
                <a:latin typeface="宋体"/>
                <a:ea typeface="华文细黑"/>
                <a:cs typeface="Times New Roman"/>
              </a:rPr>
              <a:t>“</a:t>
            </a:r>
            <a:r>
              <a:rPr lang="zh-CN" altLang="zh-CN" sz="2600" dirty="0">
                <a:latin typeface="Times New Roman"/>
                <a:ea typeface="华文细黑"/>
                <a:cs typeface="Times New Roman"/>
              </a:rPr>
              <a:t>影子</a:t>
            </a:r>
            <a:r>
              <a:rPr lang="en-US" altLang="zh-CN" sz="2600" dirty="0">
                <a:latin typeface="宋体"/>
                <a:ea typeface="华文细黑"/>
                <a:cs typeface="Times New Roman"/>
              </a:rPr>
              <a:t>”</a:t>
            </a:r>
            <a:r>
              <a:rPr lang="zh-CN" altLang="zh-CN" sz="2600" dirty="0">
                <a:latin typeface="Times New Roman"/>
                <a:ea typeface="华文细黑"/>
                <a:cs typeface="Times New Roman"/>
              </a:rPr>
              <a:t>对小说的艺术表现有什么作用？请简要分析</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40000"/>
              </a:lnSpc>
              <a:spcAft>
                <a:spcPts val="0"/>
              </a:spcAft>
            </a:pPr>
            <a:endParaRPr lang="zh-CN" altLang="zh-CN" sz="1050" kern="100" dirty="0" smtClean="0">
              <a:latin typeface="宋体"/>
              <a:cs typeface="Courier New"/>
            </a:endParaRPr>
          </a:p>
        </p:txBody>
      </p:sp>
      <p:sp>
        <p:nvSpPr>
          <p:cNvPr id="3" name="矩形 2"/>
          <p:cNvSpPr/>
          <p:nvPr/>
        </p:nvSpPr>
        <p:spPr>
          <a:xfrm>
            <a:off x="92604" y="699542"/>
            <a:ext cx="8821322" cy="4364831"/>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dirty="0">
                <a:latin typeface="Times New Roman"/>
                <a:ea typeface="华文细黑"/>
                <a:cs typeface="Times New Roman"/>
              </a:rPr>
              <a:t>题目“喂自己影子吃饭的人”以及马里诺对影子的演述都给“影子”蒙上了一层神秘色彩，使读者急于知道真相。要从塑造人物形象角度分析，从小说情节和主题方面考虑。</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①通过奇特形象的塑造，营造作品的神秘氛围，激发读者的阅读兴趣；②通过影子逼真神妙的表演，表现主人公幻术技艺的高超；③通过制造故事悬念，为后文揭示事实真相埋下伏笔。</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195727"/>
            <a:ext cx="8821322" cy="474722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en-US" sz="2600" dirty="0">
                <a:latin typeface="Times New Roman"/>
                <a:ea typeface="华文细黑"/>
                <a:cs typeface="Times New Roman"/>
              </a:rPr>
              <a:t>该题考查对小说人物角色在艺术表现中的作用的鉴赏能力。纵观全文，作者运用对比手法，设置了两个完全不同的场景，给读者以极大的冲击力。在第一个场景中主要借助</a:t>
            </a:r>
            <a:r>
              <a:rPr lang="zh-CN" altLang="en-US" sz="2600" dirty="0">
                <a:latin typeface="+mj-ea"/>
                <a:ea typeface="+mj-ea"/>
                <a:cs typeface="Times New Roman"/>
              </a:rPr>
              <a:t>“</a:t>
            </a:r>
            <a:r>
              <a:rPr lang="zh-CN" altLang="en-US" sz="2600" dirty="0">
                <a:latin typeface="Times New Roman"/>
                <a:ea typeface="华文细黑"/>
                <a:cs typeface="Times New Roman"/>
              </a:rPr>
              <a:t>影子</a:t>
            </a:r>
            <a:r>
              <a:rPr lang="zh-CN" altLang="en-US" sz="2600" dirty="0">
                <a:latin typeface="+mj-ea"/>
                <a:ea typeface="+mj-ea"/>
                <a:cs typeface="Times New Roman"/>
              </a:rPr>
              <a:t>”</a:t>
            </a:r>
            <a:r>
              <a:rPr lang="zh-CN" altLang="en-US" sz="2600" dirty="0">
                <a:latin typeface="Times New Roman"/>
                <a:ea typeface="华文细黑"/>
                <a:cs typeface="Times New Roman"/>
              </a:rPr>
              <a:t>的表演推动故事情节，</a:t>
            </a:r>
            <a:r>
              <a:rPr lang="zh-CN" altLang="en-US" sz="2600" dirty="0">
                <a:latin typeface="+mj-ea"/>
                <a:ea typeface="+mj-ea"/>
                <a:cs typeface="Times New Roman"/>
              </a:rPr>
              <a:t>“</a:t>
            </a:r>
            <a:r>
              <a:rPr lang="zh-CN" altLang="en-US" sz="2600" dirty="0">
                <a:latin typeface="Times New Roman"/>
                <a:ea typeface="华文细黑"/>
                <a:cs typeface="Times New Roman"/>
              </a:rPr>
              <a:t>影子</a:t>
            </a:r>
            <a:r>
              <a:rPr lang="zh-CN" altLang="en-US" sz="2600" dirty="0">
                <a:latin typeface="+mj-ea"/>
                <a:ea typeface="+mj-ea"/>
                <a:cs typeface="Times New Roman"/>
              </a:rPr>
              <a:t>”</a:t>
            </a:r>
            <a:r>
              <a:rPr lang="zh-CN" altLang="en-US" sz="2600" dirty="0">
                <a:latin typeface="Times New Roman"/>
                <a:ea typeface="华文细黑"/>
                <a:cs typeface="Times New Roman"/>
              </a:rPr>
              <a:t>的表演也分为两个层次：一是</a:t>
            </a:r>
            <a:r>
              <a:rPr lang="zh-CN" altLang="en-US" sz="2600" dirty="0">
                <a:latin typeface="+mj-ea"/>
                <a:ea typeface="+mj-ea"/>
                <a:cs typeface="Times New Roman"/>
              </a:rPr>
              <a:t>“</a:t>
            </a:r>
            <a:r>
              <a:rPr lang="zh-CN" altLang="en-US" sz="2600" dirty="0">
                <a:latin typeface="Times New Roman"/>
                <a:ea typeface="华文细黑"/>
                <a:cs typeface="Times New Roman"/>
              </a:rPr>
              <a:t>影子</a:t>
            </a:r>
            <a:r>
              <a:rPr lang="zh-CN" altLang="en-US" sz="2600" dirty="0">
                <a:latin typeface="+mj-ea"/>
                <a:ea typeface="+mj-ea"/>
                <a:cs typeface="Times New Roman"/>
              </a:rPr>
              <a:t>”</a:t>
            </a:r>
            <a:r>
              <a:rPr lang="zh-CN" altLang="en-US" sz="2600" dirty="0">
                <a:latin typeface="Times New Roman"/>
                <a:ea typeface="华文细黑"/>
                <a:cs typeface="Times New Roman"/>
              </a:rPr>
              <a:t>的幻术表演，二是</a:t>
            </a:r>
            <a:r>
              <a:rPr lang="zh-CN" altLang="en-US" sz="2600" dirty="0">
                <a:latin typeface="+mj-ea"/>
                <a:ea typeface="+mj-ea"/>
                <a:cs typeface="Times New Roman"/>
              </a:rPr>
              <a:t>“</a:t>
            </a:r>
            <a:r>
              <a:rPr lang="zh-CN" altLang="en-US" sz="2600" dirty="0">
                <a:latin typeface="Times New Roman"/>
                <a:ea typeface="华文细黑"/>
                <a:cs typeface="Times New Roman"/>
              </a:rPr>
              <a:t>影子</a:t>
            </a:r>
            <a:r>
              <a:rPr lang="zh-CN" altLang="en-US" sz="2600" dirty="0">
                <a:latin typeface="+mj-ea"/>
                <a:ea typeface="+mj-ea"/>
                <a:cs typeface="Times New Roman"/>
              </a:rPr>
              <a:t>”</a:t>
            </a:r>
            <a:r>
              <a:rPr lang="zh-CN" altLang="en-US" sz="2600" dirty="0">
                <a:latin typeface="Times New Roman"/>
                <a:ea typeface="华文细黑"/>
                <a:cs typeface="Times New Roman"/>
              </a:rPr>
              <a:t>吃东西。把这些描写</a:t>
            </a:r>
            <a:r>
              <a:rPr lang="zh-CN" altLang="en-US" sz="2600" dirty="0">
                <a:latin typeface="+mj-ea"/>
                <a:ea typeface="+mj-ea"/>
                <a:cs typeface="Times New Roman"/>
              </a:rPr>
              <a:t>“</a:t>
            </a:r>
            <a:r>
              <a:rPr lang="zh-CN" altLang="en-US" sz="2600" dirty="0">
                <a:latin typeface="Times New Roman"/>
                <a:ea typeface="华文细黑"/>
                <a:cs typeface="Times New Roman"/>
              </a:rPr>
              <a:t>影子</a:t>
            </a:r>
            <a:r>
              <a:rPr lang="zh-CN" altLang="en-US" sz="2600" dirty="0">
                <a:latin typeface="+mj-ea"/>
                <a:ea typeface="+mj-ea"/>
                <a:cs typeface="Times New Roman"/>
              </a:rPr>
              <a:t>”</a:t>
            </a:r>
            <a:r>
              <a:rPr lang="zh-CN" altLang="en-US" sz="2600" dirty="0">
                <a:latin typeface="Times New Roman"/>
                <a:ea typeface="华文细黑"/>
                <a:cs typeface="Times New Roman"/>
              </a:rPr>
              <a:t>的段落找出来，然后结合在表现人物、展开情节、激发读者等方面的作用来回答。</a:t>
            </a:r>
            <a:endParaRPr lang="zh-CN" altLang="zh-CN" sz="1050" kern="100" dirty="0">
              <a:latin typeface="宋体"/>
              <a:cs typeface="Courier New"/>
            </a:endParaRPr>
          </a:p>
        </p:txBody>
      </p:sp>
    </p:spTree>
    <p:extLst>
      <p:ext uri="{BB962C8B-B14F-4D97-AF65-F5344CB8AC3E}">
        <p14:creationId xmlns:p14="http://schemas.microsoft.com/office/powerpoint/2010/main" val="19847320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20538"/>
            <a:ext cx="8647507" cy="616579"/>
          </a:xfrm>
          <a:prstGeom prst="rect">
            <a:avLst/>
          </a:prstGeom>
        </p:spPr>
        <p:txBody>
          <a:bodyPr>
            <a:spAutoFit/>
          </a:bodyPr>
          <a:lstStyle/>
          <a:p>
            <a:pPr algn="just">
              <a:lnSpc>
                <a:spcPct val="1500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小说主人公马里诺这一形象有哪些特点？请简要分析。</a:t>
            </a:r>
            <a:endParaRPr lang="zh-CN" altLang="zh-CN" sz="1050" kern="100" dirty="0">
              <a:latin typeface="宋体"/>
              <a:cs typeface="Courier New"/>
            </a:endParaRPr>
          </a:p>
        </p:txBody>
      </p:sp>
      <p:sp>
        <p:nvSpPr>
          <p:cNvPr id="3" name="矩形 2"/>
          <p:cNvSpPr/>
          <p:nvPr/>
        </p:nvSpPr>
        <p:spPr>
          <a:xfrm>
            <a:off x="107504" y="513211"/>
            <a:ext cx="8821322" cy="4506811"/>
          </a:xfrm>
          <a:prstGeom prst="rect">
            <a:avLst/>
          </a:prstGeom>
        </p:spPr>
        <p:txBody>
          <a:bodyPr>
            <a:spAutoFit/>
          </a:bodyPr>
          <a:lstStyle/>
          <a:p>
            <a:pPr algn="just">
              <a:lnSpc>
                <a:spcPct val="14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dirty="0">
                <a:latin typeface="Times New Roman"/>
                <a:ea typeface="华文细黑"/>
                <a:cs typeface="Times New Roman"/>
              </a:rPr>
              <a:t>分析人物形象时要点出人物形象的主要特征，要结合文本分析，找出表现人物形象的区域。做好本题要从情节入手，表现马里诺形象特点的情节主要有演述影子戏，观众及警察对马里诺的态度，马里诺回家后的情形。</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演艺精湛：能说会道，善于捕捉观众心理，赋予无声的影子以独立的生命。②地位卑微：人前强颜欢笑，依靠表演取悦观众，却遭观众厌弃和警察驱逐。③忍辱负重：为养家糊口而奔走卖艺，却只能独自忍受精神的孤独和痛苦。</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35646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7132" y="-51044"/>
            <a:ext cx="8647507" cy="521508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对人物形象特点的分析和概括能力，属常规考题。首先要注意用语的变化：是形象特点，而非性格特点。其次要注意由表及里，从人物的外部形象深入到人物的精神世界，要看到作者塑造人物形象的艺术和对人性的理解。该小说主要从三方面展现其特点：</a:t>
            </a:r>
            <a:r>
              <a:rPr lang="en-US" altLang="zh-CN" sz="2600" dirty="0">
                <a:latin typeface="宋体"/>
                <a:ea typeface="华文细黑"/>
                <a:cs typeface="Times New Roman"/>
              </a:rPr>
              <a:t>①</a:t>
            </a:r>
            <a:r>
              <a:rPr lang="zh-CN" altLang="zh-CN" sz="2600" dirty="0">
                <a:latin typeface="Times New Roman"/>
                <a:ea typeface="华文细黑"/>
                <a:cs typeface="Times New Roman"/>
              </a:rPr>
              <a:t>在饭店里，他是一个技艺精湛的幻术表演者；</a:t>
            </a:r>
            <a:r>
              <a:rPr lang="en-US" altLang="zh-CN" sz="2600" dirty="0">
                <a:latin typeface="宋体"/>
                <a:ea typeface="华文细黑"/>
                <a:cs typeface="Times New Roman"/>
              </a:rPr>
              <a:t>②</a:t>
            </a:r>
            <a:r>
              <a:rPr lang="zh-CN" altLang="zh-CN" sz="2600" dirty="0">
                <a:latin typeface="Times New Roman"/>
                <a:ea typeface="华文细黑"/>
                <a:cs typeface="Times New Roman"/>
              </a:rPr>
              <a:t>在花园里，他是现实生活中的一个卑微的江湖艺人；</a:t>
            </a:r>
            <a:r>
              <a:rPr lang="en-US" altLang="zh-CN" sz="2600" dirty="0">
                <a:latin typeface="宋体"/>
                <a:ea typeface="华文细黑"/>
                <a:cs typeface="Times New Roman"/>
              </a:rPr>
              <a:t>③</a:t>
            </a:r>
            <a:r>
              <a:rPr lang="zh-CN" altLang="zh-CN" sz="2600" dirty="0">
                <a:latin typeface="Times New Roman"/>
                <a:ea typeface="华文细黑"/>
                <a:cs typeface="Times New Roman"/>
              </a:rPr>
              <a:t>在家中，他是深爱子女、痛苦却无从诉说的父亲。马里诺在家里家外的两种表现，真实地反映了一个小人物的生存困境。</a:t>
            </a:r>
            <a:endParaRPr lang="zh-CN" altLang="zh-CN" sz="1050" kern="100" dirty="0">
              <a:latin typeface="宋体"/>
              <a:cs typeface="Courier New"/>
            </a:endParaRPr>
          </a:p>
        </p:txBody>
      </p:sp>
    </p:spTree>
    <p:extLst>
      <p:ext uri="{BB962C8B-B14F-4D97-AF65-F5344CB8AC3E}">
        <p14:creationId xmlns:p14="http://schemas.microsoft.com/office/powerpoint/2010/main" val="450503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272" y="118755"/>
            <a:ext cx="8656200"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不错，我盯着她那会说话的眼睛，淘气的鼻子，甜蜜的小嘴儿</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结果认识了没有？</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我们当然有机会认识啦！日子一久，我们就坠入情网了，互订终身。热带的小姐，实在另有她们可爱之处。</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台湾小姐？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到这时大家才知道是位台湾小姐。</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糟糕的就在秀鸾是台湾小姐。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彭先生接着说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我知道，一定是聘金的问题。</a:t>
            </a:r>
            <a:r>
              <a:rPr lang="en-US" altLang="zh-CN" sz="2600" dirty="0">
                <a:latin typeface="宋体"/>
                <a:ea typeface="华文细黑"/>
                <a:cs typeface="Times New Roman"/>
              </a:rPr>
              <a:t>”</a:t>
            </a:r>
            <a:r>
              <a:rPr lang="zh-CN" altLang="zh-CN" sz="2600" dirty="0">
                <a:latin typeface="Times New Roman"/>
                <a:ea typeface="华文细黑"/>
                <a:cs typeface="Times New Roman"/>
              </a:rPr>
              <a:t>有人说。</a:t>
            </a:r>
            <a:endParaRPr lang="zh-CN" altLang="zh-CN" sz="2600" kern="100" dirty="0">
              <a:effectLst/>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1563638"/>
            <a:ext cx="8647507" cy="3616567"/>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dirty="0">
                <a:latin typeface="Times New Roman"/>
                <a:ea typeface="华文细黑"/>
                <a:cs typeface="Times New Roman"/>
              </a:rPr>
              <a:t>这种类型的题目主要是围绕情节构思及其作用命题。要答好此题，主要把握作者通篇运用了对比手法，前半部分侧重写马里诺的影子表演，后半部分侧重写马里诺的现实生活，两种完全不同的场景描写，很给人以阅读冲击力。饭店里，寻欢取乐的人与这个江湖艺人的对比。江湖艺人自身也在对比，人前强颜欢笑，谦恭而矜持的神色，</a:t>
            </a:r>
            <a:r>
              <a:rPr lang="zh-CN" altLang="en-US" sz="2600" dirty="0" smtClean="0">
                <a:latin typeface="Times New Roman"/>
                <a:ea typeface="华文细黑"/>
                <a:cs typeface="Times New Roman"/>
              </a:rPr>
              <a:t>惨淡</a:t>
            </a:r>
            <a:endParaRPr lang="zh-CN" altLang="zh-CN" sz="1050" kern="100" dirty="0">
              <a:solidFill>
                <a:schemeClr val="accent6">
                  <a:lumMod val="75000"/>
                </a:schemeClr>
              </a:solidFill>
              <a:latin typeface="宋体"/>
              <a:cs typeface="Courier New"/>
            </a:endParaRPr>
          </a:p>
        </p:txBody>
      </p:sp>
      <p:sp>
        <p:nvSpPr>
          <p:cNvPr id="3" name="矩形 2"/>
          <p:cNvSpPr/>
          <p:nvPr/>
        </p:nvSpPr>
        <p:spPr>
          <a:xfrm>
            <a:off x="107504" y="-92546"/>
            <a:ext cx="8647507" cy="1816075"/>
          </a:xfrm>
          <a:prstGeom prst="rect">
            <a:avLst/>
          </a:prstGeom>
        </p:spPr>
        <p:txBody>
          <a:bodyPr>
            <a:spAutoFit/>
          </a:bodyPr>
          <a:lstStyle/>
          <a:p>
            <a:pPr algn="just">
              <a:lnSpc>
                <a:spcPct val="150000"/>
              </a:lnSpc>
              <a:spcAft>
                <a:spcPts val="0"/>
              </a:spcAft>
            </a:pPr>
            <a:r>
              <a:rPr lang="en-US" altLang="zh-CN" sz="2600" dirty="0">
                <a:latin typeface="Times New Roman"/>
                <a:ea typeface="华文细黑"/>
              </a:rPr>
              <a:t>4.</a:t>
            </a:r>
            <a:r>
              <a:rPr lang="zh-CN" altLang="zh-CN" sz="2600" dirty="0">
                <a:latin typeface="Times New Roman"/>
                <a:ea typeface="华文细黑"/>
                <a:cs typeface="Times New Roman"/>
              </a:rPr>
              <a:t>小说前半部分侧重写马里诺的影子表演，后半部分侧重写马里诺的现实生活。作者这样安排有什么用意？请结合全文，谈谈你的看法。</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27494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241791"/>
            <a:ext cx="8647507" cy="4778231"/>
          </a:xfrm>
          <a:prstGeom prst="rect">
            <a:avLst/>
          </a:prstGeom>
        </p:spPr>
        <p:txBody>
          <a:bodyPr>
            <a:spAutoFit/>
          </a:bodyPr>
          <a:lstStyle/>
          <a:p>
            <a:pPr algn="just">
              <a:lnSpc>
                <a:spcPct val="150000"/>
              </a:lnSpc>
              <a:spcAft>
                <a:spcPts val="0"/>
              </a:spcAft>
            </a:pPr>
            <a:r>
              <a:rPr lang="zh-CN" altLang="en-US" sz="2600" dirty="0" smtClean="0">
                <a:latin typeface="Times New Roman"/>
                <a:ea typeface="华文细黑"/>
                <a:cs typeface="Times New Roman"/>
              </a:rPr>
              <a:t>的</a:t>
            </a:r>
            <a:r>
              <a:rPr lang="zh-CN" altLang="en-US" sz="2600" dirty="0">
                <a:latin typeface="Times New Roman"/>
                <a:ea typeface="华文细黑"/>
                <a:cs typeface="Times New Roman"/>
              </a:rPr>
              <a:t>笑容，人后独自悲叹辛酸的艰涩，通过强烈的对比将文明与野蛮、逗乐与痛苦交织在一起，写出了挣扎在贫困线上的穷苦人民的悲惨境遇</a:t>
            </a:r>
            <a:r>
              <a:rPr lang="zh-CN" altLang="zh-CN" sz="2600" dirty="0" smtClean="0">
                <a:latin typeface="Times New Roman"/>
                <a:ea typeface="华文细黑"/>
                <a:cs typeface="Times New Roman"/>
              </a:rPr>
              <a:t>。</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①小说以马里诺影子表演的玄妙神秘与他在现实生活的平淡无奇相对比，赋予故事情节以戏剧性，有助于吸引读者阅读；②小说以前半部分影子表演的热闹有趣，与后半部分马里诺现实生活的凄凉孤独相对比，有助于增强小说的悲剧感；③小说以饭店内观众对马里诺的冷漠与</a:t>
            </a:r>
            <a:r>
              <a:rPr lang="zh-CN" altLang="en-US" sz="2600" kern="100" dirty="0" smtClean="0">
                <a:solidFill>
                  <a:schemeClr val="accent6">
                    <a:lumMod val="75000"/>
                  </a:schemeClr>
                </a:solidFill>
                <a:latin typeface="Times New Roman"/>
                <a:ea typeface="华文细黑"/>
                <a:cs typeface="Times New Roman"/>
              </a:rPr>
              <a:t>家</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0716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467351"/>
            <a:ext cx="8647507" cy="3616567"/>
          </a:xfrm>
          <a:prstGeom prst="rect">
            <a:avLst/>
          </a:prstGeom>
        </p:spPr>
        <p:txBody>
          <a:bodyPr>
            <a:spAutoFit/>
          </a:bodyPr>
          <a:lstStyle/>
          <a:p>
            <a:pPr algn="just">
              <a:lnSpc>
                <a:spcPct val="150000"/>
              </a:lnSpc>
              <a:spcAft>
                <a:spcPts val="0"/>
              </a:spcAft>
            </a:pPr>
            <a:r>
              <a:rPr lang="zh-CN" altLang="en-US" sz="2600" kern="100" dirty="0" smtClean="0">
                <a:solidFill>
                  <a:schemeClr val="accent6">
                    <a:lumMod val="75000"/>
                  </a:schemeClr>
                </a:solidFill>
                <a:latin typeface="Times New Roman"/>
                <a:ea typeface="华文细黑"/>
                <a:cs typeface="Times New Roman"/>
              </a:rPr>
              <a:t>人</a:t>
            </a:r>
            <a:r>
              <a:rPr lang="zh-CN" altLang="en-US" sz="2600" kern="100" dirty="0">
                <a:solidFill>
                  <a:schemeClr val="accent6">
                    <a:lumMod val="75000"/>
                  </a:schemeClr>
                </a:solidFill>
                <a:latin typeface="Times New Roman"/>
                <a:ea typeface="华文细黑"/>
                <a:cs typeface="Times New Roman"/>
              </a:rPr>
              <a:t>对马里诺的关心相对比，有助于表现世态的冷暖炎凉；④小说以马里诺在观众面前谈笑风生与在家里的茫然失神相对比，有助于深入刻画他性格的复杂性；⑤小说以影子的虚幻与现实生活的真实相对比，有助于增强作品反映现实的力度；⑥小说通过对马里诺在饭店和家里活动状态的对比，表达了作者对底层人民的同情和对社会的批判。</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7952505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3" y="86521"/>
            <a:ext cx="9088616" cy="4933501"/>
          </a:xfrm>
          <a:prstGeom prst="rect">
            <a:avLst/>
          </a:prstGeom>
        </p:spPr>
        <p:txBody>
          <a:bodyPr>
            <a:spAutoFit/>
          </a:bodyPr>
          <a:lstStyle/>
          <a:p>
            <a:pPr algn="just">
              <a:lnSpc>
                <a:spcPct val="130000"/>
              </a:lnSpc>
              <a:spcAft>
                <a:spcPts val="0"/>
              </a:spcAft>
            </a:pPr>
            <a:r>
              <a:rPr lang="zh-CN" altLang="zh-CN" sz="2500" kern="100" dirty="0" smtClean="0">
                <a:solidFill>
                  <a:srgbClr val="E36C0A"/>
                </a:solidFill>
                <a:latin typeface="Times New Roman"/>
                <a:ea typeface="华文细黑"/>
                <a:cs typeface="Times New Roman"/>
              </a:rPr>
              <a:t>【试题评点】</a:t>
            </a:r>
            <a:r>
              <a:rPr lang="zh-CN" altLang="zh-CN" sz="2500" kern="100" dirty="0" smtClean="0">
                <a:latin typeface="Times New Roman"/>
                <a:ea typeface="华文细黑"/>
                <a:cs typeface="Times New Roman"/>
              </a:rPr>
              <a:t>　</a:t>
            </a:r>
            <a:r>
              <a:rPr lang="zh-CN" altLang="zh-CN" sz="2500" kern="100" dirty="0">
                <a:latin typeface="Times New Roman"/>
                <a:ea typeface="华文细黑"/>
                <a:cs typeface="Times New Roman"/>
              </a:rPr>
              <a:t>该题是一道探究题，探究的是情节安排的用意，还涉及小说最重要的艺术手法：对比。小说采用对比的手法</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以乐写哀</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达到吸引读者阅读、思考人生和批判现实的目的，实际上对对比手法的分析就成为探究中的重中之重，而且需要多角度切入探究：情节对比，气氛对比，人物对比，风格对比。几乎涉及小说艺术的方方面面。因此，该题较新课标全国</a:t>
            </a:r>
            <a:r>
              <a:rPr lang="en-US" altLang="zh-CN" sz="2500" kern="100" dirty="0">
                <a:latin typeface="宋体"/>
                <a:ea typeface="华文细黑"/>
                <a:cs typeface="Times New Roman"/>
              </a:rPr>
              <a:t>Ⅱ</a:t>
            </a:r>
            <a:r>
              <a:rPr lang="zh-CN" altLang="zh-CN" sz="2500" kern="100" dirty="0">
                <a:latin typeface="Times New Roman"/>
                <a:ea typeface="华文细黑"/>
                <a:cs typeface="Times New Roman"/>
              </a:rPr>
              <a:t>探究题更好，探究多元化，考生也容易上手</a:t>
            </a:r>
            <a:r>
              <a:rPr lang="zh-CN" altLang="zh-CN" sz="2500" kern="100" dirty="0" smtClean="0">
                <a:latin typeface="Times New Roman"/>
                <a:ea typeface="华文细黑"/>
                <a:cs typeface="Times New Roman"/>
              </a:rPr>
              <a:t>。</a:t>
            </a:r>
            <a:endParaRPr lang="zh-CN" altLang="zh-CN" sz="2500" kern="100" dirty="0" smtClean="0">
              <a:latin typeface="宋体"/>
              <a:cs typeface="Courier New"/>
            </a:endParaRPr>
          </a:p>
          <a:p>
            <a:pPr>
              <a:lnSpc>
                <a:spcPct val="130000"/>
              </a:lnSpc>
            </a:pPr>
            <a:r>
              <a:rPr lang="zh-CN" altLang="zh-CN" sz="2500" dirty="0" smtClean="0">
                <a:latin typeface="Times New Roman"/>
                <a:ea typeface="华文细黑"/>
                <a:cs typeface="Times New Roman"/>
              </a:rPr>
              <a:t>较前几年的探究题，</a:t>
            </a:r>
            <a:r>
              <a:rPr lang="en-US" altLang="zh-CN" sz="2500" dirty="0" smtClean="0">
                <a:latin typeface="Times New Roman"/>
                <a:ea typeface="华文细黑"/>
              </a:rPr>
              <a:t>2013</a:t>
            </a:r>
            <a:r>
              <a:rPr lang="zh-CN" altLang="zh-CN" sz="2500" dirty="0" smtClean="0">
                <a:latin typeface="Times New Roman"/>
                <a:ea typeface="华文细黑"/>
                <a:cs typeface="Times New Roman"/>
              </a:rPr>
              <a:t>年新课标全国</a:t>
            </a:r>
            <a:r>
              <a:rPr lang="en-US" altLang="zh-CN" sz="2500" dirty="0" smtClean="0">
                <a:latin typeface="宋体"/>
                <a:ea typeface="华文细黑"/>
                <a:cs typeface="Times New Roman"/>
              </a:rPr>
              <a:t>Ⅰ</a:t>
            </a:r>
            <a:r>
              <a:rPr lang="zh-CN" altLang="zh-CN" sz="2500" dirty="0" smtClean="0">
                <a:latin typeface="Times New Roman"/>
                <a:ea typeface="华文细黑"/>
                <a:cs typeface="Times New Roman"/>
              </a:rPr>
              <a:t>、</a:t>
            </a:r>
            <a:r>
              <a:rPr lang="en-US" altLang="zh-CN" sz="2500" dirty="0" smtClean="0">
                <a:latin typeface="宋体"/>
                <a:ea typeface="华文细黑"/>
                <a:cs typeface="Times New Roman"/>
              </a:rPr>
              <a:t>Ⅱ</a:t>
            </a:r>
            <a:r>
              <a:rPr lang="zh-CN" altLang="zh-CN" sz="2500" dirty="0" smtClean="0">
                <a:latin typeface="Times New Roman"/>
                <a:ea typeface="华文细黑"/>
                <a:cs typeface="Times New Roman"/>
              </a:rPr>
              <a:t>两卷的探究题，少了些许</a:t>
            </a:r>
            <a:r>
              <a:rPr lang="en-US" altLang="zh-CN" sz="2500" dirty="0" smtClean="0">
                <a:latin typeface="宋体"/>
                <a:ea typeface="华文细黑"/>
                <a:cs typeface="Times New Roman"/>
              </a:rPr>
              <a:t>“</a:t>
            </a:r>
            <a:r>
              <a:rPr lang="zh-CN" altLang="zh-CN" sz="2500" dirty="0" smtClean="0">
                <a:latin typeface="Times New Roman"/>
                <a:ea typeface="华文细黑"/>
                <a:cs typeface="Times New Roman"/>
              </a:rPr>
              <a:t>个性化探究</a:t>
            </a:r>
            <a:r>
              <a:rPr lang="en-US" altLang="zh-CN" sz="2500" dirty="0" smtClean="0">
                <a:latin typeface="宋体"/>
                <a:ea typeface="华文细黑"/>
                <a:cs typeface="Times New Roman"/>
              </a:rPr>
              <a:t>”</a:t>
            </a:r>
            <a:r>
              <a:rPr lang="zh-CN" altLang="zh-CN" sz="2500" dirty="0" smtClean="0">
                <a:latin typeface="Times New Roman"/>
                <a:ea typeface="华文细黑"/>
                <a:cs typeface="Times New Roman"/>
              </a:rPr>
              <a:t>，更要求考生紧扣文本，从文本出发进行探究。</a:t>
            </a:r>
            <a:endParaRPr lang="zh-CN" altLang="zh-CN" sz="2500" kern="100" dirty="0">
              <a:latin typeface="宋体"/>
              <a:cs typeface="Courier New"/>
            </a:endParaRPr>
          </a:p>
        </p:txBody>
      </p:sp>
    </p:spTree>
    <p:extLst>
      <p:ext uri="{BB962C8B-B14F-4D97-AF65-F5344CB8AC3E}">
        <p14:creationId xmlns:p14="http://schemas.microsoft.com/office/powerpoint/2010/main" val="38594875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50016"/>
            <a:ext cx="8733982" cy="5286062"/>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四</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(2013•</a:t>
            </a:r>
            <a:r>
              <a:rPr lang="zh-CN" altLang="en-US" sz="2600" kern="100" dirty="0">
                <a:solidFill>
                  <a:srgbClr val="00B0F0"/>
                </a:solidFill>
                <a:latin typeface="Times New Roman"/>
                <a:ea typeface="华文细黑"/>
                <a:cs typeface="Courier New"/>
              </a:rPr>
              <a:t>新课标全国</a:t>
            </a:r>
            <a:r>
              <a:rPr lang="en-US" altLang="zh-CN" sz="2600" kern="100" dirty="0">
                <a:solidFill>
                  <a:srgbClr val="00B0F0"/>
                </a:solidFill>
                <a:latin typeface="Times New Roman"/>
                <a:ea typeface="华文细黑"/>
                <a:cs typeface="Courier New"/>
              </a:rPr>
              <a:t>Ⅱ</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500"/>
              </a:lnSpc>
              <a:spcAft>
                <a:spcPts val="0"/>
              </a:spcAft>
            </a:pPr>
            <a:r>
              <a:rPr lang="zh-CN" altLang="en-US" sz="2600" kern="100" dirty="0">
                <a:latin typeface="Times New Roman"/>
                <a:ea typeface="华文细黑"/>
                <a:cs typeface="Times New Roman"/>
              </a:rPr>
              <a:t>峡　谷</a:t>
            </a:r>
          </a:p>
          <a:p>
            <a:pPr algn="ctr">
              <a:lnSpc>
                <a:spcPts val="4500"/>
              </a:lnSpc>
              <a:spcAft>
                <a:spcPts val="0"/>
              </a:spcAft>
            </a:pPr>
            <a:r>
              <a:rPr lang="zh-CN" altLang="en-US" sz="2600" kern="100" dirty="0">
                <a:latin typeface="Times New Roman"/>
                <a:ea typeface="华文细黑"/>
                <a:cs typeface="Times New Roman"/>
              </a:rPr>
              <a:t>阿　城</a:t>
            </a:r>
          </a:p>
          <a:p>
            <a:pPr>
              <a:lnSpc>
                <a:spcPts val="4500"/>
              </a:lnSpc>
              <a:spcAft>
                <a:spcPts val="0"/>
              </a:spcAft>
            </a:pPr>
            <a:r>
              <a:rPr lang="zh-CN" altLang="en-US" sz="2600" kern="100" dirty="0" smtClean="0">
                <a:latin typeface="Times New Roman"/>
                <a:ea typeface="华文细黑"/>
                <a:cs typeface="Times New Roman"/>
              </a:rPr>
              <a:t>        山</a:t>
            </a:r>
            <a:r>
              <a:rPr lang="zh-CN" altLang="en-US" sz="2600" kern="100" dirty="0">
                <a:latin typeface="Times New Roman"/>
                <a:ea typeface="华文细黑"/>
                <a:cs typeface="Times New Roman"/>
              </a:rPr>
              <a:t>被直着劈开，于是当中有七八里谷地。大约是那刀有些弯，结果谷地中央高出如许，愈近峡口，便愈低。</a:t>
            </a:r>
          </a:p>
          <a:p>
            <a:pPr>
              <a:lnSpc>
                <a:spcPts val="4500"/>
              </a:lnSpc>
              <a:spcAft>
                <a:spcPts val="0"/>
              </a:spcAft>
            </a:pPr>
            <a:r>
              <a:rPr lang="zh-CN" altLang="en-US" sz="2600" kern="100" dirty="0" smtClean="0">
                <a:latin typeface="Times New Roman"/>
                <a:ea typeface="华文细黑"/>
                <a:cs typeface="Times New Roman"/>
              </a:rPr>
              <a:t>        森森</a:t>
            </a:r>
            <a:r>
              <a:rPr lang="zh-CN" altLang="en-US" sz="2600" kern="100" dirty="0">
                <a:latin typeface="Times New Roman"/>
                <a:ea typeface="华文细黑"/>
                <a:cs typeface="Times New Roman"/>
              </a:rPr>
              <a:t>冷气漫出峡口，收掉一身黏汗。峡口处，倒一棵大树，连根拔起，似谷里出了什么不测之事，把大树唬得跑，一跤仰翻在那里。峡顶一线蓝天，深得令人不敢久看。一只鹰在空中移来移去。</a:t>
            </a:r>
          </a:p>
        </p:txBody>
      </p:sp>
    </p:spTree>
    <p:extLst>
      <p:ext uri="{BB962C8B-B14F-4D97-AF65-F5344CB8AC3E}">
        <p14:creationId xmlns:p14="http://schemas.microsoft.com/office/powerpoint/2010/main" val="17905744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25065"/>
            <a:ext cx="8733982" cy="5133713"/>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峭壁</a:t>
            </a:r>
            <a:r>
              <a:rPr lang="zh-CN" altLang="zh-CN" sz="2600" kern="100" dirty="0">
                <a:latin typeface="Times New Roman"/>
                <a:ea typeface="华文细黑"/>
                <a:cs typeface="Times New Roman"/>
              </a:rPr>
              <a:t>上草木不甚生长，石头生铁般锈着。一块巨石和百十块斗大石头，昏死在峡壁根，一动不动。巨石上伏着两只四脚蛇，眼睛眨也不眨，只偶尔吐一下舌芯子，与石头们赛呆。</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因</a:t>
            </a:r>
            <a:r>
              <a:rPr lang="zh-CN" altLang="zh-CN" sz="2600" kern="100" dirty="0">
                <a:latin typeface="Times New Roman"/>
                <a:ea typeface="华文细黑"/>
                <a:cs typeface="Times New Roman"/>
              </a:rPr>
              <a:t>有人在峡中走，壁上时时落下些许小石，声音左右荡着升上去。那鹰却忽地不见去向。</a:t>
            </a:r>
            <a:endParaRPr lang="zh-CN" altLang="zh-CN" sz="1050" kern="100" dirty="0">
              <a:latin typeface="宋体"/>
              <a:cs typeface="Courier New"/>
            </a:endParaRPr>
          </a:p>
          <a:p>
            <a:pPr>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顺路</a:t>
            </a:r>
            <a:r>
              <a:rPr lang="zh-CN" altLang="zh-CN" sz="2600" dirty="0">
                <a:latin typeface="Times New Roman"/>
                <a:ea typeface="华文细黑"/>
                <a:cs typeface="Times New Roman"/>
              </a:rPr>
              <a:t>上去，有三五人家在高处。临路立一幢石屋，门开着，却像睡觉的人。门口一幅布旗静静垂着。靠近人家，便有稀松的石板垫路。</a:t>
            </a:r>
            <a:endParaRPr lang="zh-CN" altLang="zh-CN" sz="1050" kern="100" dirty="0">
              <a:latin typeface="宋体"/>
              <a:cs typeface="Courier New"/>
            </a:endParaRPr>
          </a:p>
        </p:txBody>
      </p:sp>
    </p:spTree>
    <p:extLst>
      <p:ext uri="{BB962C8B-B14F-4D97-AF65-F5344CB8AC3E}">
        <p14:creationId xmlns:p14="http://schemas.microsoft.com/office/powerpoint/2010/main" val="1823894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15858"/>
            <a:ext cx="9144000" cy="4893647"/>
          </a:xfrm>
          <a:prstGeom prst="rect">
            <a:avLst/>
          </a:prstGeom>
        </p:spPr>
        <p:txBody>
          <a:bodyPr wrap="square">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中午</a:t>
            </a:r>
            <a:r>
              <a:rPr lang="zh-CN" altLang="zh-CN" sz="2600" kern="100" dirty="0">
                <a:latin typeface="Times New Roman"/>
                <a:ea typeface="华文细黑"/>
                <a:cs typeface="Times New Roman"/>
              </a:rPr>
              <a:t>的阳光慢慢挤进峡谷，阴气浮开，地气熏上来，石板有些颤。似乎有了噪音，细听却什么也不响。忍不住干咳一两声，总是自讨没趣。一世界都静着，不要谁来多舌。</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走近</a:t>
            </a:r>
            <a:r>
              <a:rPr lang="zh-CN" altLang="zh-CN" sz="2600" dirty="0">
                <a:latin typeface="Times New Roman"/>
                <a:ea typeface="华文细黑"/>
                <a:cs typeface="Times New Roman"/>
              </a:rPr>
              <a:t>了，方才辨出布旗上有个藏文字，布色已经晒退，字色也相去不远，随旗沉甸甸地垂着</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忽然</a:t>
            </a:r>
            <a:r>
              <a:rPr lang="zh-CN" altLang="zh-CN" sz="2600" dirty="0">
                <a:latin typeface="Times New Roman"/>
                <a:ea typeface="华文细黑"/>
                <a:cs typeface="Times New Roman"/>
              </a:rPr>
              <a:t>峡谷中有一点异响，却不辨来源。往身后寻去，只见来路的峡口有一匹马负一条汉，直腿走来。那马腿移得极密，蹄子踏在土路上，闷闷响成一团，骑手侧着身，并不上下颠。</a:t>
            </a:r>
            <a:endParaRPr lang="zh-CN" altLang="zh-CN" sz="2600" kern="100" dirty="0">
              <a:latin typeface="宋体"/>
              <a:cs typeface="Courier New"/>
            </a:endParaRPr>
          </a:p>
        </p:txBody>
      </p:sp>
    </p:spTree>
    <p:extLst>
      <p:ext uri="{BB962C8B-B14F-4D97-AF65-F5344CB8AC3E}">
        <p14:creationId xmlns:p14="http://schemas.microsoft.com/office/powerpoint/2010/main" val="3443052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20538"/>
            <a:ext cx="8821322" cy="5133713"/>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愈来愈</a:t>
            </a:r>
            <a:r>
              <a:rPr lang="zh-CN" altLang="zh-CN" sz="2600" kern="100" dirty="0">
                <a:latin typeface="Times New Roman"/>
                <a:ea typeface="华文细黑"/>
                <a:cs typeface="Times New Roman"/>
              </a:rPr>
              <a:t>近，一到上坡，马慢下来。骑手轻轻一夹，马上了石板，蹄铁连珠般脆响。马一耸一耸向上走，骑手就一坐一坐随它。蹄声在峡谷中回转，又响又高。那只鹰又出现了，慢慢移来移去。</a:t>
            </a:r>
            <a:endParaRPr lang="zh-CN" altLang="zh-CN" sz="1050" kern="100" dirty="0">
              <a:latin typeface="宋体"/>
              <a:cs typeface="Courier New"/>
            </a:endParaRPr>
          </a:p>
          <a:p>
            <a:pPr>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骑手</a:t>
            </a:r>
            <a:r>
              <a:rPr lang="zh-CN" altLang="zh-CN" sz="2600" dirty="0">
                <a:latin typeface="Times New Roman"/>
                <a:ea typeface="华文细黑"/>
                <a:cs typeface="Times New Roman"/>
              </a:rPr>
              <a:t>走过眼前，结结实实一脸黑肉，直鼻紧嘴，细眼高颧，眉睫似漆。皮袍裹在身上，胸微敞，露出油灰布衣。手隐在袖中，并不拽缰。藏靴上一层细土，脚尖直翘着。眼睛遇着了，脸一短，肉横着默默一笑，随即复原，似乎咔嚓一响。马直走上去，屁股锦缎一样闪着。</a:t>
            </a:r>
            <a:endParaRPr lang="zh-CN" altLang="zh-CN" sz="2600" kern="100" dirty="0">
              <a:latin typeface="宋体"/>
              <a:cs typeface="Courier New"/>
            </a:endParaRPr>
          </a:p>
        </p:txBody>
      </p:sp>
    </p:spTree>
    <p:extLst>
      <p:ext uri="{BB962C8B-B14F-4D97-AF65-F5344CB8AC3E}">
        <p14:creationId xmlns:p14="http://schemas.microsoft.com/office/powerpoint/2010/main" val="392932570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7132" y="-72973"/>
            <a:ext cx="8733982" cy="5293757"/>
          </a:xfrm>
          <a:prstGeom prst="rect">
            <a:avLst/>
          </a:prstGeom>
        </p:spPr>
        <p:txBody>
          <a:bodyPr>
            <a:spAutoFit/>
          </a:bodyPr>
          <a:lstStyle/>
          <a:p>
            <a:pPr algn="just">
              <a:lnSpc>
                <a:spcPct val="13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到</a:t>
            </a:r>
            <a:r>
              <a:rPr lang="zh-CN" altLang="zh-CN" sz="2600" kern="100" dirty="0">
                <a:latin typeface="Times New Roman"/>
                <a:ea typeface="华文细黑"/>
                <a:cs typeface="Times New Roman"/>
              </a:rPr>
              <a:t>了布旗下，骑手俯身移下马，将缰绳缚在门前木桩上。马平了脖子立着，甩一甩尾巴，曲一曲前蹄，倒换一下后腿。骑手望望门，那门不算大，骑手似乎比门宽着许多，可拐着腿，左右一晃，竟进去了。</a:t>
            </a:r>
            <a:endParaRPr lang="zh-CN" altLang="zh-CN" sz="1050" kern="100" dirty="0">
              <a:latin typeface="宋体"/>
              <a:cs typeface="Courier New"/>
            </a:endParaRPr>
          </a:p>
          <a:p>
            <a:pPr>
              <a:lnSpc>
                <a:spcPct val="13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屋</a:t>
            </a:r>
            <a:r>
              <a:rPr lang="zh-CN" altLang="zh-CN" sz="2600" dirty="0">
                <a:latin typeface="Times New Roman"/>
                <a:ea typeface="华文细黑"/>
                <a:cs typeface="Times New Roman"/>
              </a:rPr>
              <a:t>里极暗，不辨大小。慢慢就看出两张粗木桌子，三四把长凳，墙里一条木柜。木柜后面一个肥脸汉子，两眼陷进肉里，渗不出光，双肘支在柜上，似在瞌睡。骑手走近柜台，捉出几张纸币，撒在柜上。肥汉也不瞧那钱，转身进了里屋，少顷拿出一大木碗干肉，一副筷，放在骑手面前的木桌上，又回去舀来一碗酒，顺手把钱划在柜里。</a:t>
            </a:r>
            <a:endParaRPr lang="zh-CN" altLang="zh-CN" sz="1050" kern="100" dirty="0">
              <a:latin typeface="宋体"/>
              <a:cs typeface="Courier New"/>
            </a:endParaRPr>
          </a:p>
        </p:txBody>
      </p:sp>
    </p:spTree>
    <p:extLst>
      <p:ext uri="{BB962C8B-B14F-4D97-AF65-F5344CB8AC3E}">
        <p14:creationId xmlns:p14="http://schemas.microsoft.com/office/powerpoint/2010/main" val="27507179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9832" y="-47582"/>
            <a:ext cx="8733982" cy="5221942"/>
          </a:xfrm>
          <a:prstGeom prst="rect">
            <a:avLst/>
          </a:prstGeom>
        </p:spPr>
        <p:txBody>
          <a:bodyPr>
            <a:spAutoFit/>
          </a:bodyPr>
          <a:lstStyle/>
          <a:p>
            <a:pPr algn="just">
              <a:lnSpc>
                <a:spcPts val="5000"/>
              </a:lnSpc>
            </a:pPr>
            <a:r>
              <a:rPr lang="zh-CN" altLang="en-US" sz="2600" kern="100" dirty="0" smtClean="0">
                <a:latin typeface="Times New Roman"/>
                <a:ea typeface="华文细黑"/>
                <a:cs typeface="Times New Roman"/>
              </a:rPr>
              <a:t>        骑手</a:t>
            </a:r>
            <a:r>
              <a:rPr lang="zh-CN" altLang="en-US" sz="2600" kern="100" dirty="0">
                <a:latin typeface="Times New Roman"/>
                <a:ea typeface="华文细黑"/>
                <a:cs typeface="Times New Roman"/>
              </a:rPr>
              <a:t>喝一口酒，用袖擦一下嘴。又摸出刀割肉，将肉丢进嘴里，脸上凸起，腮紧紧一缩，又紧紧一缩，就咽了。把帽摘了，放在桌上，一头鬈发沉甸甸慢慢松开。手掌在桌上划一划，就有嚓嚓的声音。手指扇一样地散着，一般长短，并不拢。肥汉又端出一碗汤来，放在桌上冒气。</a:t>
            </a:r>
          </a:p>
          <a:p>
            <a:pPr algn="just">
              <a:lnSpc>
                <a:spcPts val="5000"/>
              </a:lnSpc>
            </a:pPr>
            <a:r>
              <a:rPr lang="zh-CN" altLang="en-US" sz="2600" kern="100" dirty="0" smtClean="0">
                <a:latin typeface="Times New Roman"/>
                <a:ea typeface="华文细黑"/>
                <a:cs typeface="Times New Roman"/>
              </a:rPr>
              <a:t>        一刻</a:t>
            </a:r>
            <a:r>
              <a:rPr lang="zh-CN" altLang="en-US" sz="2600" kern="100" dirty="0">
                <a:latin typeface="Times New Roman"/>
                <a:ea typeface="华文细黑"/>
                <a:cs typeface="Times New Roman"/>
              </a:rPr>
              <a:t>工夫，一碗肉已不见。骑手将嘴啃进酒碗里，一仰头，喉结猛一缩，又缓缓移下来，并不出长气，就喝汤。一时满屋都是喉咙响。</a:t>
            </a:r>
          </a:p>
        </p:txBody>
      </p:sp>
    </p:spTree>
    <p:extLst>
      <p:ext uri="{BB962C8B-B14F-4D97-AF65-F5344CB8AC3E}">
        <p14:creationId xmlns:p14="http://schemas.microsoft.com/office/powerpoint/2010/main" val="4170872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494" y="32685"/>
            <a:ext cx="9035010" cy="5133713"/>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彭先生</a:t>
            </a:r>
            <a:r>
              <a:rPr lang="zh-CN" altLang="zh-CN" sz="2600" kern="100" dirty="0">
                <a:latin typeface="Times New Roman"/>
                <a:ea typeface="华文细黑"/>
                <a:cs typeface="Times New Roman"/>
              </a:rPr>
              <a:t>悠然地吸着烟，摇摇头：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是我那位老丈人</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zh-CN" altLang="zh-CN" sz="2600" kern="100" dirty="0" smtClean="0">
                <a:latin typeface="Times New Roman"/>
                <a:ea typeface="华文细黑"/>
                <a:cs typeface="Times New Roman"/>
              </a:rPr>
              <a:t>问题</a:t>
            </a:r>
            <a:r>
              <a:rPr lang="zh-CN" altLang="zh-CN" sz="2600" kern="100" dirty="0">
                <a:latin typeface="Times New Roman"/>
                <a:ea typeface="华文细黑"/>
                <a:cs typeface="Times New Roman"/>
              </a:rPr>
              <a:t>！</a:t>
            </a:r>
            <a:r>
              <a:rPr lang="en-US" altLang="zh-CN" sz="2600" kern="100" dirty="0" smtClean="0">
                <a:latin typeface="宋体"/>
                <a:ea typeface="华文细黑"/>
                <a:cs typeface="Times New Roman"/>
              </a:rPr>
              <a:t>”</a:t>
            </a:r>
            <a:endParaRPr lang="en-US" altLang="zh-CN" sz="1050" kern="100" dirty="0">
              <a:latin typeface="宋体"/>
              <a:cs typeface="Courier New"/>
            </a:endParaRPr>
          </a:p>
          <a:p>
            <a:pPr algn="just">
              <a:lnSpc>
                <a:spcPct val="140000"/>
              </a:lnSpc>
              <a:spcAft>
                <a:spcPts val="0"/>
              </a:spcAft>
            </a:pPr>
            <a:r>
              <a:rPr lang="en-US" altLang="zh-CN" sz="1050" kern="100" dirty="0">
                <a:latin typeface="宋体"/>
                <a:ea typeface="华文细黑"/>
                <a:cs typeface="Courier New"/>
              </a:rPr>
              <a:t> </a:t>
            </a:r>
            <a:r>
              <a:rPr lang="en-US" altLang="zh-CN" sz="1050" kern="100" dirty="0" smtClean="0">
                <a:latin typeface="宋体"/>
                <a:ea typeface="华文细黑"/>
                <a:cs typeface="Courier New"/>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我那老丈人真是铁打的心肠，任凭秀鸾怎么哀求，就是不许她嫁给我。</a:t>
            </a:r>
            <a:r>
              <a:rPr lang="en-US" altLang="zh-CN" sz="2600" kern="100" dirty="0" smtClean="0">
                <a:latin typeface="宋体"/>
                <a:ea typeface="华文细黑"/>
                <a:cs typeface="Times New Roman"/>
              </a:rPr>
              <a:t>”</a:t>
            </a:r>
          </a:p>
          <a:p>
            <a:pPr algn="just">
              <a:lnSpc>
                <a:spcPct val="140000"/>
              </a:lnSpc>
              <a:spcAft>
                <a:spcPts val="0"/>
              </a:spcAft>
            </a:pPr>
            <a:r>
              <a:rPr lang="en-US" altLang="zh-CN" sz="2600" kern="100" dirty="0">
                <a:latin typeface="宋体"/>
                <a:ea typeface="华文细黑"/>
                <a:cs typeface="Times New Roman"/>
              </a:rPr>
              <a:t> </a:t>
            </a:r>
            <a:r>
              <a:rPr lang="en-US" altLang="zh-CN" sz="2600" kern="100" dirty="0" smtClean="0">
                <a:latin typeface="宋体"/>
                <a:ea typeface="华文细黑"/>
                <a:cs typeface="Times New Roman"/>
              </a:rPr>
              <a:t>  </a:t>
            </a:r>
            <a:r>
              <a:rPr lang="zh-CN" altLang="zh-CN" sz="1050" kern="100" dirty="0" smtClean="0">
                <a:latin typeface="宋体"/>
                <a:cs typeface="Courier New"/>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他认准了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外省郎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没好的。秀鸾跟她爸说，如果不答应，她宁可去死。老头子也说，你要嫁给那小子，我只当你死了。结果，秀鸾还是投进了我的怀抱。</a:t>
            </a:r>
            <a:r>
              <a:rPr lang="en-US" altLang="zh-CN" sz="2600" kern="100" dirty="0">
                <a:latin typeface="宋体"/>
                <a:ea typeface="华文细黑"/>
                <a:cs typeface="Times New Roman"/>
              </a:rPr>
              <a:t>”</a:t>
            </a:r>
            <a:endParaRPr lang="zh-CN" altLang="zh-CN" sz="1050" kern="100" dirty="0">
              <a:latin typeface="宋体"/>
              <a:cs typeface="Courier New"/>
            </a:endParaRPr>
          </a:p>
          <a:p>
            <a:pPr lvl="0" algn="just">
              <a:lnSpc>
                <a:spcPct val="140000"/>
              </a:lnSpc>
            </a:pPr>
            <a:r>
              <a:rPr lang="en-US" altLang="zh-CN" sz="2600" kern="100" dirty="0" smtClean="0">
                <a:latin typeface="宋体"/>
                <a:ea typeface="华文细黑"/>
                <a:cs typeface="Times New Roman"/>
              </a:rPr>
              <a:t>    </a:t>
            </a:r>
            <a:r>
              <a:rPr lang="en-US" altLang="zh-CN" sz="2600" kern="100" dirty="0" smtClean="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但是关于你丈母娘的</a:t>
            </a:r>
            <a:r>
              <a:rPr lang="en-US" altLang="zh-CN" sz="2600" kern="100" dirty="0">
                <a:solidFill>
                  <a:prstClr val="black"/>
                </a:solidFill>
                <a:latin typeface="Times New Roman"/>
                <a:ea typeface="华文细黑"/>
                <a:cs typeface="Courier New"/>
              </a:rPr>
              <a:t>AB</a:t>
            </a:r>
            <a:r>
              <a:rPr lang="zh-CN" altLang="zh-CN" sz="2600" kern="100" dirty="0">
                <a:solidFill>
                  <a:prstClr val="black"/>
                </a:solidFill>
                <a:latin typeface="Times New Roman"/>
                <a:ea typeface="华文细黑"/>
                <a:cs typeface="Times New Roman"/>
              </a:rPr>
              <a:t>型呢？</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这时钱太太又想起了这件事</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20538"/>
            <a:ext cx="8821322" cy="5093702"/>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a:t>
            </a:r>
            <a:r>
              <a:rPr lang="zh-CN" altLang="zh-CN" sz="2600" kern="100" dirty="0">
                <a:latin typeface="Times New Roman"/>
                <a:ea typeface="华文细黑"/>
                <a:cs typeface="Times New Roman"/>
              </a:rPr>
              <a:t>多时，骑手立起身，把帽捏在手里，脸上蒸出一团热气，向肥汉微微一咧嘴，晃出门外，肥汉梦一样呆着。</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阳光</a:t>
            </a:r>
            <a:r>
              <a:rPr lang="zh-CN" altLang="zh-CN" sz="2600" kern="100" dirty="0">
                <a:latin typeface="Times New Roman"/>
                <a:ea typeface="华文细黑"/>
                <a:cs typeface="Times New Roman"/>
              </a:rPr>
              <a:t>又移出峡谷，风又窜来窜去。布旗上下扭着动。马鬃飘起来，马打了一串响鼻。</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骑手</a:t>
            </a:r>
            <a:r>
              <a:rPr lang="zh-CN" altLang="zh-CN" sz="2600" kern="100" dirty="0">
                <a:latin typeface="Times New Roman"/>
                <a:ea typeface="华文细黑"/>
                <a:cs typeface="Times New Roman"/>
              </a:rPr>
              <a:t>戴上帽子，正一正，解下缰绳，马就踏起四蹄。骑手翻上去，紧一紧皮袍，用腿一夹，峡谷里响起一片脆响，不多时又闷闷响成一团，越来越小，越来越小。</a:t>
            </a:r>
            <a:endParaRPr lang="zh-CN" altLang="zh-CN" sz="1050" kern="100" dirty="0">
              <a:latin typeface="宋体"/>
              <a:cs typeface="Courier New"/>
            </a:endParaRPr>
          </a:p>
          <a:p>
            <a:pPr>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耳朵</a:t>
            </a:r>
            <a:r>
              <a:rPr lang="zh-CN" altLang="zh-CN" sz="2600" dirty="0">
                <a:latin typeface="Times New Roman"/>
                <a:ea typeface="华文细黑"/>
                <a:cs typeface="Times New Roman"/>
              </a:rPr>
              <a:t>一直支着，不信蹄声竟没有了，许久才辨出风声和布旗的响动。</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3359657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7975" y="529099"/>
            <a:ext cx="8647507" cy="3554819"/>
          </a:xfrm>
          <a:prstGeom prst="rect">
            <a:avLst/>
          </a:prstGeom>
        </p:spPr>
        <p:txBody>
          <a:bodyPr>
            <a:spAutoFit/>
          </a:bodyPr>
          <a:lstStyle/>
          <a:p>
            <a:pPr algn="just">
              <a:lnSpc>
                <a:spcPts val="4500"/>
              </a:lnSpc>
              <a:spcAft>
                <a:spcPts val="0"/>
              </a:spcAft>
            </a:pPr>
            <a:r>
              <a:rPr lang="zh-CN" altLang="zh-CN" sz="2600" kern="100" dirty="0" smtClean="0">
                <a:latin typeface="Batang"/>
                <a:ea typeface="华文细黑"/>
                <a:cs typeface="Batang"/>
              </a:rPr>
              <a:t>►</a:t>
            </a:r>
            <a:r>
              <a:rPr lang="zh-CN" altLang="zh-CN" sz="2600" kern="100" dirty="0" smtClean="0">
                <a:latin typeface="Times New Roman"/>
                <a:ea typeface="华文细黑"/>
                <a:cs typeface="Times New Roman"/>
              </a:rPr>
              <a:t>整体把握</a:t>
            </a:r>
            <a:endParaRPr lang="zh-CN" altLang="zh-CN" sz="1050" kern="100" dirty="0" smtClean="0">
              <a:latin typeface="宋体"/>
              <a:cs typeface="Courier New"/>
            </a:endParaRPr>
          </a:p>
          <a:p>
            <a:pPr algn="just">
              <a:lnSpc>
                <a:spcPts val="4500"/>
              </a:lnSpc>
              <a:spcAft>
                <a:spcPts val="0"/>
              </a:spcAft>
            </a:pPr>
            <a:r>
              <a:rPr lang="en-US" altLang="zh-CN" sz="2600" dirty="0">
                <a:latin typeface="Times New Roman"/>
                <a:ea typeface="华文细黑"/>
              </a:rPr>
              <a:t>1.</a:t>
            </a:r>
            <a:r>
              <a:rPr lang="zh-CN" altLang="zh-CN" sz="2600" dirty="0">
                <a:latin typeface="Times New Roman"/>
                <a:ea typeface="华文细黑"/>
                <a:cs typeface="Times New Roman"/>
              </a:rPr>
              <a:t>小说的线索是什么？围绕这个线索，可分为哪几部分？</a:t>
            </a:r>
            <a:endParaRPr lang="zh-CN" altLang="zh-CN" sz="1050" kern="100" dirty="0" smtClean="0">
              <a:latin typeface="宋体"/>
              <a:cs typeface="Courier New"/>
            </a:endParaRPr>
          </a:p>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小说以“我”的耳闻目睹为线索，写了两部分内容：第一部分包括前七段文字，描写了骑手出现前峡谷的险、奇、静；第二部分包括后面所有文字，展现了骑手从峡谷中出现到藏家小店打尖再走出峡谷的过程。</a:t>
            </a:r>
            <a:endParaRPr lang="zh-CN" altLang="zh-CN" sz="1050" kern="100" dirty="0" smtClean="0">
              <a:solidFill>
                <a:schemeClr val="accent6">
                  <a:lumMod val="75000"/>
                </a:schemeClr>
              </a:solidFill>
              <a:latin typeface="宋体"/>
              <a:cs typeface="Courier New"/>
            </a:endParaRPr>
          </a:p>
        </p:txBody>
      </p:sp>
    </p:spTree>
    <p:extLst>
      <p:ext uri="{BB962C8B-B14F-4D97-AF65-F5344CB8AC3E}">
        <p14:creationId xmlns:p14="http://schemas.microsoft.com/office/powerpoint/2010/main" val="321337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771550"/>
            <a:ext cx="8561888" cy="3215137"/>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请概括小说的主题。</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小说通过对神奇、原始的自然环境的描写和对骑手的细致刻画，极其巧妙地展示了祖国边疆少数民族无拘无束、健康洒脱的生命态度，表达了对强健的生命力的向往与赞美。</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19938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0858" y="25065"/>
            <a:ext cx="8998630" cy="5133713"/>
          </a:xfrm>
          <a:prstGeom prst="rect">
            <a:avLst/>
          </a:prstGeom>
        </p:spPr>
        <p:txBody>
          <a:bodyPr>
            <a:spAutoFit/>
          </a:bodyPr>
          <a:lstStyle/>
          <a:p>
            <a:pPr algn="just">
              <a:lnSpc>
                <a:spcPct val="140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下列对这篇小说有关内容的分析和概括，最恰当的两项是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小说开篇描写峡谷，着力突出了它的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静</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对</a:t>
            </a:r>
            <a:r>
              <a:rPr lang="zh-CN" altLang="zh-CN" sz="2600" kern="100" dirty="0">
                <a:latin typeface="Times New Roman"/>
                <a:ea typeface="华文细黑"/>
                <a:cs typeface="Times New Roman"/>
              </a:rPr>
              <a:t>四脚蛇的描写，更是以动衬静，十分生动地表现了</a:t>
            </a:r>
            <a:r>
              <a:rPr lang="zh-CN" altLang="zh-CN" sz="2600" kern="100" dirty="0" smtClean="0">
                <a:latin typeface="Times New Roman"/>
                <a:ea typeface="华文细黑"/>
                <a:cs typeface="Times New Roman"/>
              </a:rPr>
              <a:t>这些</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特点</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肥汉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梦一样呆着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，是被骑手喝酒吃肉时的气概，</a:t>
            </a:r>
            <a:r>
              <a:rPr lang="zh-CN" altLang="zh-CN" sz="2600" kern="100" dirty="0" smtClean="0">
                <a:latin typeface="Times New Roman"/>
                <a:ea typeface="华文细黑"/>
                <a:cs typeface="Times New Roman"/>
              </a:rPr>
              <a:t>以及</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酒后</a:t>
            </a:r>
            <a:r>
              <a:rPr lang="zh-CN" altLang="zh-CN" sz="2600" kern="100" dirty="0">
                <a:latin typeface="Times New Roman"/>
                <a:ea typeface="华文细黑"/>
                <a:cs typeface="Times New Roman"/>
              </a:rPr>
              <a:t>不同寻常的动作和表情震撼，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突出了肥汉的</a:t>
            </a:r>
            <a:r>
              <a:rPr lang="zh-CN" altLang="zh-CN" sz="2600" kern="100" dirty="0" smtClean="0">
                <a:latin typeface="Times New Roman"/>
                <a:ea typeface="华文细黑"/>
                <a:cs typeface="Times New Roman"/>
              </a:rPr>
              <a:t>性</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格</a:t>
            </a:r>
            <a:r>
              <a:rPr lang="zh-CN" altLang="zh-CN" sz="2600" kern="100" dirty="0">
                <a:latin typeface="Times New Roman"/>
                <a:ea typeface="华文细黑"/>
                <a:cs typeface="Times New Roman"/>
              </a:rPr>
              <a:t>特征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46889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96" y="102333"/>
            <a:ext cx="9088616" cy="5133713"/>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小说文字简洁，注重细节描写。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布旗上有个藏文字</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藏</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靴</a:t>
            </a:r>
            <a:r>
              <a:rPr lang="zh-CN" altLang="zh-CN" sz="2600" kern="100" dirty="0">
                <a:latin typeface="Times New Roman"/>
                <a:ea typeface="华文细黑"/>
                <a:cs typeface="Times New Roman"/>
              </a:rPr>
              <a:t>上一层细土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，看似简单的两句话，却巧妙地暗示出</a:t>
            </a:r>
            <a:r>
              <a:rPr lang="zh-CN" altLang="zh-CN" sz="2600" kern="100" dirty="0" smtClean="0">
                <a:latin typeface="Times New Roman"/>
                <a:ea typeface="华文细黑"/>
                <a:cs typeface="Times New Roman"/>
              </a:rPr>
              <a:t>人</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物</a:t>
            </a:r>
            <a:r>
              <a:rPr lang="zh-CN" altLang="zh-CN" sz="2600" kern="100" dirty="0">
                <a:latin typeface="Times New Roman"/>
                <a:ea typeface="华文细黑"/>
                <a:cs typeface="Times New Roman"/>
              </a:rPr>
              <a:t>的身份。</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小说擅长人物性格描写，尤其重视人物心理的细腻刻画</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经常</a:t>
            </a:r>
            <a:r>
              <a:rPr lang="zh-CN" altLang="zh-CN" sz="2600" kern="100" dirty="0">
                <a:latin typeface="Times New Roman"/>
                <a:ea typeface="华文细黑"/>
                <a:cs typeface="Times New Roman"/>
              </a:rPr>
              <a:t>在人与人、人与景的对比与衬托中，凸显人物丰富</a:t>
            </a:r>
            <a:r>
              <a:rPr lang="zh-CN" altLang="zh-CN" sz="2600" kern="100" dirty="0" smtClean="0">
                <a:latin typeface="Times New Roman"/>
                <a:ea typeface="华文细黑"/>
                <a:cs typeface="Times New Roman"/>
              </a:rPr>
              <a:t>复</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杂</a:t>
            </a:r>
            <a:r>
              <a:rPr lang="zh-CN" altLang="zh-CN" sz="2600" kern="100" dirty="0">
                <a:latin typeface="Times New Roman"/>
                <a:ea typeface="华文细黑"/>
                <a:cs typeface="Times New Roman"/>
              </a:rPr>
              <a:t>的内心世界。</a:t>
            </a:r>
            <a:endParaRPr lang="zh-CN" altLang="zh-CN" sz="1050" kern="100" dirty="0">
              <a:latin typeface="宋体"/>
              <a:cs typeface="Courier New"/>
            </a:endParaRPr>
          </a:p>
          <a:p>
            <a:pPr>
              <a:lnSpc>
                <a:spcPct val="140000"/>
              </a:lnSpc>
            </a:pPr>
            <a:r>
              <a:rPr lang="en-US" altLang="zh-CN" sz="2600" dirty="0">
                <a:latin typeface="Times New Roman"/>
                <a:ea typeface="华文细黑"/>
              </a:rPr>
              <a:t>E.</a:t>
            </a:r>
            <a:r>
              <a:rPr lang="zh-CN" altLang="zh-CN" sz="2600" dirty="0">
                <a:latin typeface="Times New Roman"/>
                <a:ea typeface="华文细黑"/>
                <a:cs typeface="Times New Roman"/>
              </a:rPr>
              <a:t>小说以</a:t>
            </a:r>
            <a:r>
              <a:rPr lang="en-US" altLang="zh-CN" sz="2600" dirty="0">
                <a:latin typeface="宋体"/>
                <a:ea typeface="华文细黑"/>
                <a:cs typeface="Times New Roman"/>
              </a:rPr>
              <a:t>“</a:t>
            </a:r>
            <a:r>
              <a:rPr lang="zh-CN" altLang="zh-CN" sz="2600" dirty="0">
                <a:latin typeface="Times New Roman"/>
                <a:ea typeface="华文细黑"/>
                <a:cs typeface="Times New Roman"/>
              </a:rPr>
              <a:t>我</a:t>
            </a:r>
            <a:r>
              <a:rPr lang="en-US" altLang="zh-CN" sz="2600" dirty="0">
                <a:latin typeface="宋体"/>
                <a:ea typeface="华文细黑"/>
                <a:cs typeface="Times New Roman"/>
              </a:rPr>
              <a:t>”</a:t>
            </a:r>
            <a:r>
              <a:rPr lang="zh-CN" altLang="zh-CN" sz="2600" dirty="0">
                <a:latin typeface="Times New Roman"/>
                <a:ea typeface="华文细黑"/>
                <a:cs typeface="Times New Roman"/>
              </a:rPr>
              <a:t>的耳闻目睹为线索，描写神奇的峡谷与质朴</a:t>
            </a:r>
            <a:r>
              <a:rPr lang="zh-CN" altLang="zh-CN" sz="2600" dirty="0" smtClean="0">
                <a:latin typeface="Times New Roman"/>
                <a:ea typeface="华文细黑"/>
                <a:cs typeface="Times New Roman"/>
              </a:rPr>
              <a:t>的</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边民</a:t>
            </a:r>
            <a:r>
              <a:rPr lang="zh-CN" altLang="zh-CN" sz="2600" dirty="0">
                <a:latin typeface="Times New Roman"/>
                <a:ea typeface="华文细黑"/>
                <a:cs typeface="Times New Roman"/>
              </a:rPr>
              <a:t>，观察细致，笔法老练，用语奇崛，具有独特的</a:t>
            </a:r>
            <a:r>
              <a:rPr lang="zh-CN" altLang="zh-CN" sz="2600" dirty="0" smtClean="0">
                <a:latin typeface="Times New Roman"/>
                <a:ea typeface="华文细黑"/>
                <a:cs typeface="Times New Roman"/>
              </a:rPr>
              <a:t>艺术</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风格。</a:t>
            </a:r>
            <a:endParaRPr lang="zh-CN" altLang="zh-CN" sz="1050" kern="100" dirty="0" smtClean="0">
              <a:latin typeface="宋体"/>
              <a:cs typeface="Courier New"/>
            </a:endParaRPr>
          </a:p>
        </p:txBody>
      </p:sp>
    </p:spTree>
    <p:extLst>
      <p:ext uri="{BB962C8B-B14F-4D97-AF65-F5344CB8AC3E}">
        <p14:creationId xmlns:p14="http://schemas.microsoft.com/office/powerpoint/2010/main" val="25559713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398" y="-164554"/>
            <a:ext cx="8909535" cy="5392245"/>
          </a:xfrm>
          <a:prstGeom prst="rect">
            <a:avLst/>
          </a:prstGeom>
        </p:spPr>
        <p:txBody>
          <a:bodyPr>
            <a:spAutoFit/>
          </a:bodyPr>
          <a:lstStyle/>
          <a:p>
            <a:pPr algn="just">
              <a:lnSpc>
                <a:spcPct val="140000"/>
              </a:lnSpc>
              <a:spcAft>
                <a:spcPts val="0"/>
              </a:spcAft>
            </a:pPr>
            <a:r>
              <a:rPr lang="zh-CN" altLang="zh-CN" sz="2400" kern="100" dirty="0" smtClean="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Times New Roman"/>
                <a:ea typeface="华文细黑"/>
                <a:cs typeface="Times New Roman"/>
              </a:rPr>
              <a:t>A</a:t>
            </a:r>
            <a:r>
              <a:rPr lang="zh-CN" altLang="en-US" sz="2400" kern="100" dirty="0">
                <a:latin typeface="Times New Roman"/>
                <a:ea typeface="华文细黑"/>
                <a:cs typeface="Times New Roman"/>
              </a:rPr>
              <a:t>项小说开篇描写峡谷，突出了它的</a:t>
            </a:r>
            <a:r>
              <a:rPr lang="zh-CN" altLang="en-US" sz="2600" dirty="0">
                <a:latin typeface="+mj-ea"/>
                <a:ea typeface="+mj-ea"/>
                <a:cs typeface="Times New Roman"/>
              </a:rPr>
              <a:t>“</a:t>
            </a:r>
            <a:r>
              <a:rPr lang="zh-CN" altLang="en-US" sz="2400" kern="100" dirty="0">
                <a:latin typeface="Times New Roman"/>
                <a:ea typeface="华文细黑"/>
                <a:cs typeface="Times New Roman"/>
              </a:rPr>
              <a:t>险</a:t>
            </a:r>
            <a:r>
              <a:rPr lang="zh-CN" altLang="en-US" sz="2600" dirty="0">
                <a:latin typeface="+mj-ea"/>
                <a:ea typeface="+mj-ea"/>
                <a:cs typeface="Times New Roman"/>
              </a:rPr>
              <a:t>”“</a:t>
            </a:r>
            <a:r>
              <a:rPr lang="zh-CN" altLang="en-US" sz="2400" kern="100" dirty="0">
                <a:latin typeface="Times New Roman"/>
                <a:ea typeface="华文细黑"/>
                <a:cs typeface="Times New Roman"/>
              </a:rPr>
              <a:t>奇</a:t>
            </a:r>
            <a:r>
              <a:rPr lang="zh-CN" altLang="en-US" sz="2600" dirty="0">
                <a:latin typeface="+mj-ea"/>
                <a:ea typeface="+mj-ea"/>
                <a:cs typeface="Times New Roman"/>
              </a:rPr>
              <a:t>”“</a:t>
            </a:r>
            <a:r>
              <a:rPr lang="zh-CN" altLang="en-US" sz="2400" kern="100" dirty="0">
                <a:latin typeface="Times New Roman"/>
                <a:ea typeface="华文细黑"/>
                <a:cs typeface="Times New Roman"/>
              </a:rPr>
              <a:t>静</a:t>
            </a:r>
            <a:r>
              <a:rPr lang="zh-CN" altLang="en-US" sz="2600" dirty="0">
                <a:latin typeface="+mj-ea"/>
                <a:ea typeface="+mj-ea"/>
                <a:cs typeface="Times New Roman"/>
              </a:rPr>
              <a:t>”</a:t>
            </a:r>
            <a:r>
              <a:rPr lang="zh-CN" altLang="en-US" sz="2400" kern="100" dirty="0">
                <a:latin typeface="Times New Roman"/>
                <a:ea typeface="华文细黑"/>
                <a:cs typeface="Times New Roman"/>
              </a:rPr>
              <a:t>，但更是为了突出塑造骑手形象、表现骑手性格</a:t>
            </a:r>
            <a:r>
              <a:rPr lang="zh-CN" altLang="en-US"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smtClean="0">
                <a:latin typeface="Times New Roman"/>
                <a:ea typeface="华文细黑"/>
                <a:cs typeface="Times New Roman"/>
              </a:rPr>
              <a:t>B</a:t>
            </a:r>
            <a:r>
              <a:rPr lang="zh-CN" altLang="en-US" sz="2400" kern="100" dirty="0">
                <a:latin typeface="Times New Roman"/>
                <a:ea typeface="华文细黑"/>
                <a:cs typeface="Times New Roman"/>
              </a:rPr>
              <a:t>项无中生有。肥汉</a:t>
            </a:r>
            <a:r>
              <a:rPr lang="zh-CN" altLang="en-US" sz="2600" dirty="0">
                <a:latin typeface="+mj-ea"/>
                <a:ea typeface="+mj-ea"/>
                <a:cs typeface="Times New Roman"/>
              </a:rPr>
              <a:t>“</a:t>
            </a:r>
            <a:r>
              <a:rPr lang="zh-CN" altLang="en-US" sz="2400" kern="100" dirty="0">
                <a:latin typeface="Times New Roman"/>
                <a:ea typeface="华文细黑"/>
                <a:cs typeface="Times New Roman"/>
              </a:rPr>
              <a:t>梦一样呆着</a:t>
            </a:r>
            <a:r>
              <a:rPr lang="zh-CN" altLang="en-US" sz="2600" dirty="0">
                <a:latin typeface="+mj-ea"/>
                <a:ea typeface="+mj-ea"/>
                <a:cs typeface="Times New Roman"/>
              </a:rPr>
              <a:t>”</a:t>
            </a:r>
            <a:r>
              <a:rPr lang="zh-CN" altLang="en-US" sz="2400" kern="100" dirty="0">
                <a:latin typeface="Times New Roman"/>
                <a:ea typeface="华文细黑"/>
                <a:cs typeface="Times New Roman"/>
              </a:rPr>
              <a:t>是肥汉一向的精神面貌，并非</a:t>
            </a:r>
            <a:r>
              <a:rPr lang="zh-CN" altLang="en-US" sz="2600" dirty="0">
                <a:latin typeface="+mj-ea"/>
                <a:ea typeface="+mj-ea"/>
                <a:cs typeface="Times New Roman"/>
              </a:rPr>
              <a:t>“</a:t>
            </a:r>
            <a:r>
              <a:rPr lang="zh-CN" altLang="en-US" sz="2400" kern="100" dirty="0">
                <a:latin typeface="Times New Roman"/>
                <a:ea typeface="华文细黑"/>
                <a:cs typeface="Times New Roman"/>
              </a:rPr>
              <a:t>被骑手喝酒吃肉时的气概，以及酒后不同寻常的动作和表情震撼</a:t>
            </a:r>
            <a:r>
              <a:rPr lang="zh-CN" altLang="en-US" sz="2600" dirty="0">
                <a:latin typeface="+mj-ea"/>
                <a:ea typeface="+mj-ea"/>
                <a:cs typeface="Times New Roman"/>
              </a:rPr>
              <a:t>”</a:t>
            </a:r>
            <a:r>
              <a:rPr lang="zh-CN" altLang="en-US"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smtClean="0">
                <a:latin typeface="Times New Roman"/>
                <a:ea typeface="华文细黑"/>
                <a:cs typeface="Times New Roman"/>
              </a:rPr>
              <a:t>C</a:t>
            </a:r>
            <a:r>
              <a:rPr lang="zh-CN" altLang="en-US" sz="2400" kern="100" dirty="0">
                <a:latin typeface="Times New Roman"/>
                <a:ea typeface="华文细黑"/>
                <a:cs typeface="Times New Roman"/>
              </a:rPr>
              <a:t>项细节描写正确</a:t>
            </a:r>
            <a:r>
              <a:rPr lang="zh-CN" altLang="en-US"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smtClean="0">
                <a:latin typeface="Times New Roman"/>
                <a:ea typeface="华文细黑"/>
                <a:cs typeface="Times New Roman"/>
              </a:rPr>
              <a:t>D</a:t>
            </a:r>
            <a:r>
              <a:rPr lang="zh-CN" altLang="en-US" sz="2400" kern="100" dirty="0">
                <a:latin typeface="Times New Roman"/>
                <a:ea typeface="华文细黑"/>
                <a:cs typeface="Times New Roman"/>
              </a:rPr>
              <a:t>项这篇小说在塑造人物形象上注重细节描写、神态描写、动作描写，但并未涉及心理描写。</a:t>
            </a:r>
            <a:r>
              <a:rPr lang="en-US" altLang="zh-CN" sz="2400" kern="100" dirty="0">
                <a:latin typeface="Times New Roman"/>
                <a:ea typeface="华文细黑"/>
                <a:cs typeface="Times New Roman"/>
              </a:rPr>
              <a:t>E</a:t>
            </a:r>
            <a:r>
              <a:rPr lang="zh-CN" altLang="en-US" sz="2400" kern="100" dirty="0">
                <a:latin typeface="Times New Roman"/>
                <a:ea typeface="华文细黑"/>
                <a:cs typeface="Times New Roman"/>
              </a:rPr>
              <a:t>项对小说的行文构思、描写对象、语言和艺术风格的概述正确。</a:t>
            </a:r>
            <a:endParaRPr lang="zh-CN" altLang="zh-CN" sz="2400" kern="100" dirty="0">
              <a:latin typeface="宋体"/>
              <a:cs typeface="Courier New"/>
            </a:endParaRPr>
          </a:p>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chemeClr val="accent6">
                    <a:lumMod val="75000"/>
                  </a:schemeClr>
                </a:solidFill>
                <a:latin typeface="Times New Roman"/>
                <a:ea typeface="华文细黑"/>
                <a:cs typeface="Times New Roman"/>
              </a:rPr>
              <a:t>CE</a:t>
            </a:r>
            <a:endParaRPr lang="zh-CN" altLang="zh-CN" sz="24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0091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192" y="95017"/>
            <a:ext cx="8821322" cy="4708981"/>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仍以多项选择题的形式考查对小说内容、艺术特色等方面的分析概括能力。五个选项分别涉及小说的环境描写、人物的理解、细节分析、人物特点的理解和艺术手法的分析。作答该题，既要具备一定的小说阅读的专业分析综合、鉴赏评价的知识概念和能力，又要读懂文本，做出正确的分析评价。尤其是面对阿城这样一位风格独特的作家的散文化小说，考生恐怕茫无头绪。做该题的过程，实际上是帮助自己读懂小说，调整阅读方向的过程。</a:t>
            </a:r>
            <a:endParaRPr lang="zh-CN" altLang="zh-CN" sz="1050" kern="100" dirty="0">
              <a:latin typeface="宋体"/>
              <a:cs typeface="Courier New"/>
            </a:endParaRPr>
          </a:p>
        </p:txBody>
      </p:sp>
    </p:spTree>
    <p:extLst>
      <p:ext uri="{BB962C8B-B14F-4D97-AF65-F5344CB8AC3E}">
        <p14:creationId xmlns:p14="http://schemas.microsoft.com/office/powerpoint/2010/main" val="19635594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143" y="51470"/>
            <a:ext cx="9088616" cy="5055230"/>
          </a:xfrm>
          <a:prstGeom prst="rect">
            <a:avLst/>
          </a:prstGeom>
        </p:spPr>
        <p:txBody>
          <a:bodyPr>
            <a:spAutoFit/>
          </a:bodyPr>
          <a:lstStyle/>
          <a:p>
            <a:pPr algn="just">
              <a:lnSpc>
                <a:spcPts val="43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小说中三次写到鹰，分别表现了什么意图？请简要分析。</a:t>
            </a:r>
            <a:endParaRPr lang="zh-CN" altLang="zh-CN" sz="2600" kern="100" dirty="0">
              <a:latin typeface="宋体"/>
              <a:cs typeface="Courier New"/>
            </a:endParaRPr>
          </a:p>
          <a:p>
            <a:pPr algn="just">
              <a:lnSpc>
                <a:spcPts val="43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本题通过考查重要形象的作用，来考查环境描写、重要语句的作用。要找到三次写鹰的语句，根据语境来概括这些语句对环境、情节、人物的作用</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ts val="4300"/>
              </a:lnSpc>
              <a:spcAft>
                <a:spcPts val="0"/>
              </a:spcAft>
            </a:pPr>
            <a:r>
              <a:rPr lang="zh-CN" altLang="zh-CN" sz="2600" kern="100" dirty="0">
                <a:solidFill>
                  <a:srgbClr val="0000FF"/>
                </a:solidFill>
                <a:latin typeface="Times New Roman"/>
                <a:ea typeface="华文细黑"/>
                <a:cs typeface="Times New Roman"/>
              </a:rPr>
              <a:t>答案</a:t>
            </a:r>
            <a:r>
              <a:rPr lang="zh-CN" altLang="zh-CN" sz="2600" dirty="0">
                <a:solidFill>
                  <a:schemeClr val="accent6">
                    <a:lumMod val="75000"/>
                  </a:schemeClr>
                </a:solidFill>
                <a:latin typeface="Times New Roman"/>
                <a:ea typeface="华文细黑"/>
                <a:cs typeface="Times New Roman"/>
              </a:rPr>
              <a:t>　</a:t>
            </a:r>
            <a:r>
              <a:rPr lang="en-US" altLang="zh-CN" sz="2600" dirty="0">
                <a:solidFill>
                  <a:schemeClr val="accent6">
                    <a:lumMod val="75000"/>
                  </a:schemeClr>
                </a:solidFill>
                <a:latin typeface="宋体"/>
                <a:ea typeface="华文细黑"/>
                <a:cs typeface="Times New Roman"/>
              </a:rPr>
              <a:t>①“</a:t>
            </a:r>
            <a:r>
              <a:rPr lang="zh-CN" altLang="zh-CN" sz="2600" dirty="0">
                <a:solidFill>
                  <a:schemeClr val="accent6">
                    <a:lumMod val="75000"/>
                  </a:schemeClr>
                </a:solidFill>
                <a:latin typeface="Times New Roman"/>
                <a:ea typeface="华文细黑"/>
                <a:cs typeface="Times New Roman"/>
              </a:rPr>
              <a:t>一只鹰在空中移来移去</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，强化了峡谷的荒凉僻静，为骑手的出现提供了独特的背景；</a:t>
            </a:r>
            <a:r>
              <a:rPr lang="en-US" altLang="zh-CN" sz="2600" dirty="0">
                <a:solidFill>
                  <a:schemeClr val="accent6">
                    <a:lumMod val="75000"/>
                  </a:schemeClr>
                </a:solidFill>
                <a:latin typeface="宋体"/>
                <a:ea typeface="华文细黑"/>
                <a:cs typeface="Times New Roman"/>
              </a:rPr>
              <a:t>②“</a:t>
            </a:r>
            <a:r>
              <a:rPr lang="zh-CN" altLang="zh-CN" sz="2600" dirty="0">
                <a:solidFill>
                  <a:schemeClr val="accent6">
                    <a:lumMod val="75000"/>
                  </a:schemeClr>
                </a:solidFill>
                <a:latin typeface="Times New Roman"/>
                <a:ea typeface="华文细黑"/>
                <a:cs typeface="Times New Roman"/>
              </a:rPr>
              <a:t>那鹰却忽地不见去向</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，暗示骑手来了；</a:t>
            </a:r>
            <a:r>
              <a:rPr lang="en-US" altLang="zh-CN" sz="2600" dirty="0">
                <a:solidFill>
                  <a:schemeClr val="accent6">
                    <a:lumMod val="75000"/>
                  </a:schemeClr>
                </a:solidFill>
                <a:latin typeface="宋体"/>
                <a:ea typeface="华文细黑"/>
                <a:cs typeface="Times New Roman"/>
              </a:rPr>
              <a:t>③“</a:t>
            </a:r>
            <a:r>
              <a:rPr lang="zh-CN" altLang="zh-CN" sz="2600" dirty="0">
                <a:solidFill>
                  <a:schemeClr val="accent6">
                    <a:lumMod val="75000"/>
                  </a:schemeClr>
                </a:solidFill>
                <a:latin typeface="Times New Roman"/>
                <a:ea typeface="华文细黑"/>
                <a:cs typeface="Times New Roman"/>
              </a:rPr>
              <a:t>那只鹰又出现了</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，空中自由飞翔的鹰与独来独往的骑手相互比照，丰富了骑手的</a:t>
            </a:r>
            <a:r>
              <a:rPr lang="zh-CN" altLang="zh-CN" sz="2600" dirty="0" smtClean="0">
                <a:solidFill>
                  <a:schemeClr val="accent6">
                    <a:lumMod val="75000"/>
                  </a:schemeClr>
                </a:solidFill>
                <a:latin typeface="Times New Roman"/>
                <a:ea typeface="华文细黑"/>
                <a:cs typeface="Times New Roman"/>
              </a:rPr>
              <a:t>形象</a:t>
            </a:r>
            <a:r>
              <a:rPr lang="en-US" altLang="zh-CN" sz="2600" dirty="0" smtClean="0">
                <a:solidFill>
                  <a:schemeClr val="accent6">
                    <a:lumMod val="75000"/>
                  </a:schemeClr>
                </a:solidFill>
                <a:latin typeface="Times New Roman"/>
                <a:ea typeface="华文细黑"/>
                <a:cs typeface="Times New Roman"/>
              </a:rPr>
              <a:t/>
            </a:r>
            <a:br>
              <a:rPr lang="en-US" altLang="zh-CN" sz="2600" dirty="0" smtClean="0">
                <a:solidFill>
                  <a:schemeClr val="accent6">
                    <a:lumMod val="75000"/>
                  </a:schemeClr>
                </a:solidFill>
                <a:latin typeface="Times New Roman"/>
                <a:ea typeface="华文细黑"/>
                <a:cs typeface="Times New Roman"/>
              </a:rPr>
            </a:br>
            <a:r>
              <a:rPr lang="zh-CN" altLang="zh-CN" sz="2600" dirty="0" smtClean="0">
                <a:solidFill>
                  <a:schemeClr val="accent6">
                    <a:lumMod val="75000"/>
                  </a:schemeClr>
                </a:solidFill>
                <a:latin typeface="Times New Roman"/>
                <a:ea typeface="华文细黑"/>
                <a:cs typeface="Times New Roman"/>
              </a:rPr>
              <a:t>内涵</a:t>
            </a:r>
            <a:r>
              <a:rPr lang="zh-CN" altLang="zh-CN" sz="2600" dirty="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28208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862" y="699542"/>
            <a:ext cx="8733982" cy="393954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该题主要考查对小说次要形象</a:t>
            </a:r>
            <a:r>
              <a:rPr lang="en-US" altLang="zh-CN" sz="2600" dirty="0">
                <a:latin typeface="Times New Roman"/>
                <a:ea typeface="华文细黑"/>
              </a:rPr>
              <a:t>(</a:t>
            </a:r>
            <a:r>
              <a:rPr lang="zh-CN" altLang="zh-CN" sz="2600" dirty="0">
                <a:latin typeface="Times New Roman"/>
                <a:ea typeface="华文细黑"/>
                <a:cs typeface="Times New Roman"/>
              </a:rPr>
              <a:t>物象</a:t>
            </a:r>
            <a:r>
              <a:rPr lang="en-US" altLang="zh-CN" sz="2600" dirty="0">
                <a:latin typeface="Times New Roman"/>
                <a:ea typeface="华文细黑"/>
              </a:rPr>
              <a:t>)</a:t>
            </a:r>
            <a:r>
              <a:rPr lang="zh-CN" altLang="zh-CN" sz="2600" dirty="0">
                <a:latin typeface="Times New Roman"/>
                <a:ea typeface="华文细黑"/>
                <a:cs typeface="Times New Roman"/>
              </a:rPr>
              <a:t>描写作用的分析、鉴赏。作答该题，先要把三次写鹰的文字找出来分析，分析时要明白</a:t>
            </a:r>
            <a:r>
              <a:rPr lang="en-US" altLang="zh-CN" sz="2600" dirty="0">
                <a:latin typeface="宋体"/>
                <a:ea typeface="华文细黑"/>
                <a:cs typeface="Times New Roman"/>
              </a:rPr>
              <a:t>“</a:t>
            </a:r>
            <a:r>
              <a:rPr lang="zh-CN" altLang="zh-CN" sz="2600" dirty="0">
                <a:latin typeface="Times New Roman"/>
                <a:ea typeface="华文细黑"/>
                <a:cs typeface="Times New Roman"/>
              </a:rPr>
              <a:t>鹰</a:t>
            </a:r>
            <a:r>
              <a:rPr lang="en-US" altLang="zh-CN" sz="2600" dirty="0">
                <a:latin typeface="宋体"/>
                <a:ea typeface="华文细黑"/>
                <a:cs typeface="Times New Roman"/>
              </a:rPr>
              <a:t>”</a:t>
            </a:r>
            <a:r>
              <a:rPr lang="zh-CN" altLang="zh-CN" sz="2600" dirty="0">
                <a:latin typeface="Times New Roman"/>
                <a:ea typeface="华文细黑"/>
                <a:cs typeface="Times New Roman"/>
              </a:rPr>
              <a:t>是文中描写峡谷环境时写到的一个次要形象，是为了突出</a:t>
            </a:r>
            <a:r>
              <a:rPr lang="en-US" altLang="zh-CN" sz="2600" dirty="0">
                <a:latin typeface="宋体"/>
                <a:ea typeface="华文细黑"/>
                <a:cs typeface="Times New Roman"/>
              </a:rPr>
              <a:t>“</a:t>
            </a:r>
            <a:r>
              <a:rPr lang="zh-CN" altLang="zh-CN" sz="2600" dirty="0">
                <a:latin typeface="Times New Roman"/>
                <a:ea typeface="华文细黑"/>
                <a:cs typeface="Times New Roman"/>
              </a:rPr>
              <a:t>骑手</a:t>
            </a:r>
            <a:r>
              <a:rPr lang="en-US" altLang="zh-CN" sz="2600" dirty="0">
                <a:latin typeface="宋体"/>
                <a:ea typeface="华文细黑"/>
                <a:cs typeface="Times New Roman"/>
              </a:rPr>
              <a:t>”</a:t>
            </a:r>
            <a:r>
              <a:rPr lang="zh-CN" altLang="zh-CN" sz="2600" dirty="0">
                <a:latin typeface="Times New Roman"/>
                <a:ea typeface="华文细黑"/>
                <a:cs typeface="Times New Roman"/>
              </a:rPr>
              <a:t>这一主要形象，还要认识到</a:t>
            </a:r>
            <a:r>
              <a:rPr lang="en-US" altLang="zh-CN" sz="2600" dirty="0">
                <a:latin typeface="宋体"/>
                <a:ea typeface="华文细黑"/>
                <a:cs typeface="Times New Roman"/>
              </a:rPr>
              <a:t>“</a:t>
            </a:r>
            <a:r>
              <a:rPr lang="zh-CN" altLang="zh-CN" sz="2600" dirty="0">
                <a:latin typeface="Times New Roman"/>
                <a:ea typeface="华文细黑"/>
                <a:cs typeface="Times New Roman"/>
              </a:rPr>
              <a:t>鹰</a:t>
            </a:r>
            <a:r>
              <a:rPr lang="en-US" altLang="zh-CN" sz="2600" dirty="0">
                <a:latin typeface="宋体"/>
                <a:ea typeface="华文细黑"/>
                <a:cs typeface="Times New Roman"/>
              </a:rPr>
              <a:t>”</a:t>
            </a:r>
            <a:r>
              <a:rPr lang="zh-CN" altLang="zh-CN" sz="2600" dirty="0">
                <a:latin typeface="Times New Roman"/>
                <a:ea typeface="华文细黑"/>
                <a:cs typeface="Times New Roman"/>
              </a:rPr>
              <a:t>的描写出现在对峡谷的环境描写中，所以要考虑对渲染烘托环境的作用。</a:t>
            </a:r>
            <a:endParaRPr lang="zh-CN" altLang="zh-CN" sz="1050" kern="100" dirty="0">
              <a:latin typeface="宋体"/>
              <a:cs typeface="Courier New"/>
            </a:endParaRPr>
          </a:p>
        </p:txBody>
      </p:sp>
    </p:spTree>
    <p:extLst>
      <p:ext uri="{BB962C8B-B14F-4D97-AF65-F5344CB8AC3E}">
        <p14:creationId xmlns:p14="http://schemas.microsoft.com/office/powerpoint/2010/main" val="8077335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51470"/>
            <a:ext cx="8821322" cy="5098832"/>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3.</a:t>
            </a:r>
            <a:r>
              <a:rPr lang="zh-CN" altLang="en-US" sz="2600" kern="100" dirty="0">
                <a:latin typeface="Times New Roman"/>
                <a:ea typeface="华文细黑"/>
                <a:cs typeface="Courier New"/>
              </a:rPr>
              <a:t>小说中的</a:t>
            </a:r>
            <a:r>
              <a:rPr lang="zh-CN" altLang="en-US" sz="2600" kern="100" dirty="0">
                <a:latin typeface="+mj-ea"/>
                <a:ea typeface="+mj-ea"/>
                <a:cs typeface="Courier New"/>
              </a:rPr>
              <a:t>“</a:t>
            </a:r>
            <a:r>
              <a:rPr lang="zh-CN" altLang="en-US" sz="2600" kern="100" dirty="0">
                <a:latin typeface="Times New Roman"/>
                <a:ea typeface="华文细黑"/>
                <a:cs typeface="Courier New"/>
              </a:rPr>
              <a:t>骑手</a:t>
            </a:r>
            <a:r>
              <a:rPr lang="zh-CN" altLang="en-US" sz="2600" kern="100" dirty="0">
                <a:latin typeface="+mj-ea"/>
                <a:ea typeface="+mj-ea"/>
                <a:cs typeface="Courier New"/>
              </a:rPr>
              <a:t>”</a:t>
            </a:r>
            <a:r>
              <a:rPr lang="zh-CN" altLang="en-US" sz="2600" kern="100" dirty="0">
                <a:latin typeface="Times New Roman"/>
                <a:ea typeface="华文细黑"/>
                <a:cs typeface="Courier New"/>
              </a:rPr>
              <a:t>有哪些特点？请简要说明。</a:t>
            </a:r>
            <a:endParaRPr lang="zh-CN" altLang="zh-CN" sz="2600" kern="100" dirty="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本题考查分析人物形象的特点。要抓住人物的外貌描写、神态描写、动作描写、细节描写分析。要结合文章主旨，挖掘人物神韵</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ts val="5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a:solidFill>
                  <a:srgbClr val="F79646">
                    <a:lumMod val="75000"/>
                  </a:srgbClr>
                </a:solidFill>
                <a:latin typeface="Times New Roman"/>
                <a:ea typeface="华文细黑"/>
                <a:cs typeface="Times New Roman"/>
              </a:rPr>
              <a:t>①外形：相貌不凡，身体强壮，肌肉结实，有着质朴自然的力与美。②举止：一人一骑，独行于峡谷中，虽山路崎岖，但因骑术高超而从容沉稳。③性情：大口吃肉，大碗喝酒，不拘生活小节，粗犷而有野性。</a:t>
            </a:r>
            <a:endParaRPr lang="zh-CN" altLang="zh-CN" sz="2600" kern="100" dirty="0">
              <a:solidFill>
                <a:srgbClr val="F79646">
                  <a:lumMod val="75000"/>
                </a:srgbClr>
              </a:solidFill>
              <a:latin typeface="Times New Roman"/>
              <a:ea typeface="华文细黑"/>
              <a:cs typeface="Times New Roman"/>
            </a:endParaRPr>
          </a:p>
        </p:txBody>
      </p:sp>
    </p:spTree>
    <p:extLst>
      <p:ext uri="{BB962C8B-B14F-4D97-AF65-F5344CB8AC3E}">
        <p14:creationId xmlns:p14="http://schemas.microsoft.com/office/powerpoint/2010/main" val="115191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46017"/>
            <a:ext cx="8769291" cy="4693593"/>
          </a:xfrm>
          <a:prstGeom prst="rect">
            <a:avLst/>
          </a:prstGeom>
          <a:noFill/>
        </p:spPr>
        <p:txBody>
          <a:bodyPr wrap="square" rtlCol="0">
            <a:spAutoFit/>
          </a:bodyPr>
          <a:lstStyle/>
          <a:p>
            <a:pPr lvl="0" algn="just">
              <a:lnSpc>
                <a:spcPct val="150000"/>
              </a:lnSpc>
            </a:pP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大家</a:t>
            </a:r>
            <a:r>
              <a:rPr lang="zh-CN" altLang="zh-CN" sz="2600" kern="100" dirty="0">
                <a:solidFill>
                  <a:prstClr val="black"/>
                </a:solidFill>
                <a:latin typeface="Times New Roman"/>
                <a:ea typeface="华文细黑"/>
                <a:cs typeface="Times New Roman"/>
              </a:rPr>
              <a:t>笑起来了，彭先生接着讲：</a:t>
            </a:r>
            <a:endParaRPr lang="zh-CN" altLang="zh-CN" sz="1050" kern="100" dirty="0">
              <a:solidFill>
                <a:prstClr val="black"/>
              </a:solidFill>
              <a:latin typeface="宋体"/>
              <a:cs typeface="Courier New"/>
            </a:endParaRPr>
          </a:p>
          <a:p>
            <a:pPr lvl="0">
              <a:lnSpc>
                <a:spcPct val="150000"/>
              </a:lnSpc>
            </a:pPr>
            <a:r>
              <a:rPr lang="en-US" altLang="zh-CN" sz="2600" dirty="0" smtClean="0">
                <a:solidFill>
                  <a:prstClr val="black"/>
                </a:solidFill>
                <a:latin typeface="宋体"/>
                <a:ea typeface="华文细黑"/>
                <a:cs typeface="Times New Roman"/>
              </a:rPr>
              <a:t>    “</a:t>
            </a:r>
            <a:r>
              <a:rPr lang="zh-CN" altLang="zh-CN" sz="2600" dirty="0">
                <a:solidFill>
                  <a:prstClr val="black"/>
                </a:solidFill>
                <a:latin typeface="Times New Roman"/>
                <a:ea typeface="华文细黑"/>
                <a:cs typeface="Times New Roman"/>
              </a:rPr>
              <a:t>我是很乐观的，我总以为我们结婚以后，一定会把我们翁婿之间的关系慢慢调整过来。可是一年下来，我的愿望始终就没实现，有时看着秀鸾挺着大肚子进去，就让我风里雨里站在门口，我真想冲进去。可是我心疼秀鸾，到底还是忍住了。</a:t>
            </a:r>
            <a:r>
              <a:rPr lang="en-US" altLang="zh-CN" sz="2600" dirty="0" smtClean="0">
                <a:solidFill>
                  <a:prstClr val="black"/>
                </a:solidFill>
                <a:latin typeface="宋体"/>
                <a:ea typeface="华文细黑"/>
                <a:cs typeface="Times New Roman"/>
              </a:rPr>
              <a:t>”</a:t>
            </a: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真惨！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林太太不胜唏嘘。</a:t>
            </a:r>
            <a:endParaRPr lang="zh-CN" altLang="zh-CN" sz="1050" kern="100" dirty="0">
              <a:latin typeface="宋体"/>
              <a:cs typeface="Courier New"/>
            </a:endParaRPr>
          </a:p>
          <a:p>
            <a:r>
              <a:rPr lang="en-US" altLang="zh-CN" sz="2600" dirty="0" smtClean="0">
                <a:latin typeface="宋体"/>
                <a:ea typeface="华文细黑"/>
                <a:cs typeface="Times New Roman"/>
              </a:rPr>
              <a:t>    “</a:t>
            </a:r>
            <a:r>
              <a:rPr lang="zh-CN" altLang="zh-CN" sz="2600" dirty="0">
                <a:latin typeface="Times New Roman"/>
                <a:ea typeface="华文细黑"/>
                <a:cs typeface="Times New Roman"/>
              </a:rPr>
              <a:t>倒是我那丈母娘会偷偷出来塞给我点心什么的。</a:t>
            </a:r>
            <a:r>
              <a:rPr lang="en-US" altLang="zh-CN" sz="2600" dirty="0">
                <a:latin typeface="宋体"/>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192" y="591428"/>
            <a:ext cx="8821322" cy="3016403"/>
          </a:xfrm>
          <a:prstGeom prst="rect">
            <a:avLst/>
          </a:prstGeom>
        </p:spPr>
        <p:txBody>
          <a:bodyPr>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该题仍是人物形象分析概括题，不过，问法有小小的变化：一是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骑手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有哪些特点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性格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二字，暗示可以把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外貌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特点写进答案；二是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要求低了些。答案是从外形、举止、性情三方面说明的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5911730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5546" y="-50016"/>
            <a:ext cx="8821322" cy="5286062"/>
          </a:xfrm>
          <a:prstGeom prst="rect">
            <a:avLst/>
          </a:prstGeom>
        </p:spPr>
        <p:txBody>
          <a:bodyPr>
            <a:spAutoFit/>
          </a:bodyPr>
          <a:lstStyle/>
          <a:p>
            <a:pPr algn="just">
              <a:lnSpc>
                <a:spcPts val="4500"/>
              </a:lnSpc>
              <a:spcAft>
                <a:spcPts val="0"/>
              </a:spcAft>
            </a:pPr>
            <a:r>
              <a:rPr lang="zh-CN" altLang="zh-CN" sz="2600" dirty="0">
                <a:ea typeface="Times New Roman"/>
              </a:rPr>
              <a:t> </a:t>
            </a:r>
            <a:r>
              <a:rPr lang="en-US" altLang="zh-CN" sz="2600" dirty="0">
                <a:ea typeface="Times New Roman"/>
              </a:rPr>
              <a:t>4.</a:t>
            </a:r>
            <a:r>
              <a:rPr lang="zh-CN" altLang="zh-CN" sz="2600" dirty="0">
                <a:latin typeface="Times New Roman"/>
                <a:ea typeface="华文细黑"/>
                <a:cs typeface="Times New Roman"/>
              </a:rPr>
              <a:t>小说中的主要人物是骑手，但几乎一半篇幅是在写峡谷。作者为什么这样处理？请结合全文，谈谈你的看法。</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本题探讨作者的写作意图。作答时要考虑峡谷与人物、情节、环境、主题及艺术手法的关系。分条作答，但要结合对小说的内容理解具体回答。</a:t>
            </a:r>
            <a:endParaRPr lang="zh-CN" altLang="zh-CN" sz="2600" kern="100" dirty="0">
              <a:latin typeface="宋体"/>
              <a:cs typeface="Courier New"/>
            </a:endParaRPr>
          </a:p>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宋体"/>
                <a:ea typeface="华文细黑"/>
                <a:cs typeface="Times New Roman"/>
              </a:rPr>
              <a:t>①从在小说中的地位来看，峡谷是作者有意塑造的一个自然形象，与骑手一样有着重要的审美意义，所以峡谷的描写是小说不可缺少的内容；②从形象塑造上看，峡谷是骑手的主要活动空间，所以峡谷的描写对塑造骑手形象、</a:t>
            </a:r>
            <a:r>
              <a:rPr lang="zh-CN" altLang="en-US" sz="2600" kern="100" dirty="0" smtClean="0">
                <a:solidFill>
                  <a:schemeClr val="accent6">
                    <a:lumMod val="75000"/>
                  </a:schemeClr>
                </a:solidFill>
                <a:latin typeface="宋体"/>
                <a:ea typeface="华文细黑"/>
                <a:cs typeface="Times New Roman"/>
              </a:rPr>
              <a:t>表现</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95024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3166" y="384055"/>
            <a:ext cx="8821322" cy="3483839"/>
          </a:xfrm>
          <a:prstGeom prst="rect">
            <a:avLst/>
          </a:prstGeom>
        </p:spPr>
        <p:txBody>
          <a:bodyPr>
            <a:spAutoFit/>
          </a:bodyPr>
          <a:lstStyle/>
          <a:p>
            <a:pPr algn="just">
              <a:lnSpc>
                <a:spcPts val="4500"/>
              </a:lnSpc>
              <a:spcAft>
                <a:spcPts val="0"/>
              </a:spcAft>
            </a:pPr>
            <a:r>
              <a:rPr lang="zh-CN" altLang="en-US" sz="2600" kern="100" dirty="0" smtClean="0">
                <a:solidFill>
                  <a:schemeClr val="accent6">
                    <a:lumMod val="75000"/>
                  </a:schemeClr>
                </a:solidFill>
                <a:latin typeface="宋体"/>
                <a:ea typeface="华文细黑"/>
                <a:cs typeface="Times New Roman"/>
              </a:rPr>
              <a:t>骑手</a:t>
            </a:r>
            <a:r>
              <a:rPr lang="zh-CN" altLang="en-US" sz="2600" kern="100" dirty="0">
                <a:solidFill>
                  <a:schemeClr val="accent6">
                    <a:lumMod val="75000"/>
                  </a:schemeClr>
                </a:solidFill>
                <a:latin typeface="宋体"/>
                <a:ea typeface="华文细黑"/>
                <a:cs typeface="Times New Roman"/>
              </a:rPr>
              <a:t>性格起着关键作用；③从艺术表现上看，峡谷的描写，使人与物有机融合，峡谷的原始沉静与骑手的孤独沉默相辅相成，互为比照映衬，产生更好的艺术效果；④从思想内涵上看，峡谷的描写，蕴涵着作者对大自然原始美与生命力的赞叹之情，这不仅丰富了小说的内涵，也使小说的主题更为鲜明。</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7516063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888" y="92081"/>
            <a:ext cx="9088616" cy="4992329"/>
          </a:xfrm>
          <a:prstGeom prst="rect">
            <a:avLst/>
          </a:prstGeom>
        </p:spPr>
        <p:txBody>
          <a:bodyPr>
            <a:spAutoFit/>
          </a:bodyPr>
          <a:lstStyle/>
          <a:p>
            <a:pPr algn="just">
              <a:lnSpc>
                <a:spcPts val="4300"/>
              </a:lnSpc>
              <a:spcAft>
                <a:spcPts val="0"/>
              </a:spcAft>
            </a:pPr>
            <a:r>
              <a:rPr lang="zh-CN" altLang="zh-CN" sz="2500" kern="100" dirty="0" smtClean="0">
                <a:solidFill>
                  <a:srgbClr val="E36C0A"/>
                </a:solidFill>
                <a:latin typeface="Times New Roman"/>
                <a:ea typeface="华文细黑"/>
                <a:cs typeface="Times New Roman"/>
              </a:rPr>
              <a:t>【试题评点】</a:t>
            </a:r>
            <a:r>
              <a:rPr lang="zh-CN" altLang="zh-CN" sz="2500" kern="100" dirty="0" smtClean="0">
                <a:latin typeface="Times New Roman"/>
                <a:ea typeface="华文细黑"/>
                <a:cs typeface="Times New Roman"/>
              </a:rPr>
              <a:t>　</a:t>
            </a:r>
            <a:r>
              <a:rPr lang="zh-CN" altLang="en-US" sz="2500" kern="100" dirty="0">
                <a:latin typeface="Times New Roman"/>
                <a:ea typeface="华文细黑"/>
                <a:cs typeface="Times New Roman"/>
              </a:rPr>
              <a:t>该题主要探究的是作者艺术安排的意图。该小说有个明显的特点：小说中的主要人物是骑手，但几乎一半篇幅是在写峡谷。作者为什么这样处理？从文本本身来看，它并没有提供一个明确的答案。要回答这个问题，考生只能根据自己平时掌握的与文学相关的知识以及对这篇作品的理解程度进行回答。探究的意味是明显的，而且可以从多角度切入探究：①在小说中的地位，②形象塑造，③艺术表现，④小说主题。</a:t>
            </a:r>
          </a:p>
          <a:p>
            <a:pPr algn="just">
              <a:lnSpc>
                <a:spcPts val="4300"/>
              </a:lnSpc>
              <a:spcAft>
                <a:spcPts val="0"/>
              </a:spcAft>
            </a:pPr>
            <a:r>
              <a:rPr lang="zh-CN" altLang="en-US" sz="2500" kern="100" dirty="0">
                <a:latin typeface="Times New Roman"/>
                <a:ea typeface="华文细黑"/>
                <a:cs typeface="Times New Roman"/>
              </a:rPr>
              <a:t>该题难度大，探究味浓，是近年来新课标卷出的比较成功的</a:t>
            </a:r>
            <a:r>
              <a:rPr lang="zh-CN" altLang="en-US" sz="2500" kern="100" dirty="0" smtClean="0">
                <a:latin typeface="Times New Roman"/>
                <a:ea typeface="华文细黑"/>
                <a:cs typeface="Times New Roman"/>
              </a:rPr>
              <a:t>探</a:t>
            </a:r>
            <a:r>
              <a:rPr lang="en-US" altLang="zh-CN" sz="2500" kern="100" dirty="0" smtClean="0">
                <a:latin typeface="Times New Roman"/>
                <a:ea typeface="华文细黑"/>
                <a:cs typeface="Times New Roman"/>
              </a:rPr>
              <a:t/>
            </a:r>
            <a:br>
              <a:rPr lang="en-US" altLang="zh-CN" sz="2500" kern="100" dirty="0" smtClean="0">
                <a:latin typeface="Times New Roman"/>
                <a:ea typeface="华文细黑"/>
                <a:cs typeface="Times New Roman"/>
              </a:rPr>
            </a:br>
            <a:r>
              <a:rPr lang="zh-CN" altLang="en-US" sz="2500" kern="100" dirty="0" smtClean="0">
                <a:latin typeface="Times New Roman"/>
                <a:ea typeface="华文细黑"/>
                <a:cs typeface="Times New Roman"/>
              </a:rPr>
              <a:t>究</a:t>
            </a:r>
            <a:r>
              <a:rPr lang="zh-CN" altLang="en-US" sz="2500" kern="100" dirty="0">
                <a:latin typeface="Times New Roman"/>
                <a:ea typeface="华文细黑"/>
                <a:cs typeface="Times New Roman"/>
              </a:rPr>
              <a:t>题</a:t>
            </a:r>
            <a:r>
              <a:rPr lang="zh-CN" altLang="en-US" sz="2500" kern="100" dirty="0" smtClean="0">
                <a:latin typeface="Times New Roman"/>
                <a:ea typeface="华文细黑"/>
                <a:cs typeface="Times New Roman"/>
              </a:rPr>
              <a:t>。</a:t>
            </a:r>
            <a:endParaRPr lang="zh-CN" altLang="en-US" sz="2500" kern="100" dirty="0">
              <a:latin typeface="Times New Roman"/>
              <a:ea typeface="华文细黑"/>
              <a:cs typeface="Times New Roman"/>
            </a:endParaRPr>
          </a:p>
        </p:txBody>
      </p:sp>
    </p:spTree>
    <p:extLst>
      <p:ext uri="{BB962C8B-B14F-4D97-AF65-F5344CB8AC3E}">
        <p14:creationId xmlns:p14="http://schemas.microsoft.com/office/powerpoint/2010/main" val="331919284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3166" y="51470"/>
            <a:ext cx="8821322" cy="5016758"/>
          </a:xfrm>
          <a:prstGeom prst="rect">
            <a:avLst/>
          </a:prstGeom>
        </p:spPr>
        <p:txBody>
          <a:bodyPr>
            <a:spAutoFit/>
          </a:bodyPr>
          <a:lstStyle/>
          <a:p>
            <a:pPr algn="just">
              <a:lnSpc>
                <a:spcPts val="4800"/>
              </a:lnSpc>
              <a:spcAft>
                <a:spcPts val="0"/>
              </a:spcAft>
            </a:pPr>
            <a:r>
              <a:rPr lang="zh-CN" altLang="en-US" sz="2600" kern="100" dirty="0">
                <a:latin typeface="Times New Roman"/>
                <a:ea typeface="华文细黑"/>
                <a:cs typeface="Times New Roman"/>
              </a:rPr>
              <a:t>五</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(2014•</a:t>
            </a:r>
            <a:r>
              <a:rPr lang="zh-CN" altLang="en-US" sz="2600" kern="100" dirty="0">
                <a:solidFill>
                  <a:srgbClr val="00B0F0"/>
                </a:solidFill>
                <a:latin typeface="Times New Roman"/>
                <a:ea typeface="华文细黑"/>
                <a:cs typeface="Courier New"/>
              </a:rPr>
              <a:t>新课标全国</a:t>
            </a:r>
            <a:r>
              <a:rPr lang="en-US" altLang="zh-CN" sz="2600" kern="100" dirty="0">
                <a:solidFill>
                  <a:srgbClr val="00B0F0"/>
                </a:solidFill>
                <a:latin typeface="Times New Roman"/>
                <a:ea typeface="华文细黑"/>
                <a:cs typeface="Courier New"/>
              </a:rPr>
              <a:t>Ⅰ</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800"/>
              </a:lnSpc>
              <a:spcAft>
                <a:spcPts val="0"/>
              </a:spcAft>
            </a:pPr>
            <a:r>
              <a:rPr lang="zh-CN" altLang="en-US" sz="2600" kern="100" dirty="0">
                <a:latin typeface="Times New Roman"/>
                <a:ea typeface="华文细黑"/>
                <a:cs typeface="Times New Roman"/>
              </a:rPr>
              <a:t>古渡头</a:t>
            </a:r>
          </a:p>
          <a:p>
            <a:pPr algn="ctr">
              <a:lnSpc>
                <a:spcPts val="4800"/>
              </a:lnSpc>
              <a:spcAft>
                <a:spcPts val="0"/>
              </a:spcAft>
            </a:pPr>
            <a:r>
              <a:rPr lang="zh-CN" altLang="en-US" sz="2600" kern="100" dirty="0">
                <a:latin typeface="Times New Roman"/>
                <a:ea typeface="华文细黑"/>
                <a:cs typeface="Times New Roman"/>
              </a:rPr>
              <a:t>叶　紫</a:t>
            </a:r>
          </a:p>
          <a:p>
            <a:pPr>
              <a:lnSpc>
                <a:spcPts val="4800"/>
              </a:lnSpc>
              <a:spcAft>
                <a:spcPts val="0"/>
              </a:spcAft>
            </a:pPr>
            <a:r>
              <a:rPr lang="zh-CN" altLang="en-US" sz="2600" kern="100" dirty="0" smtClean="0">
                <a:latin typeface="Times New Roman"/>
                <a:ea typeface="华文细黑"/>
                <a:cs typeface="Times New Roman"/>
              </a:rPr>
              <a:t>        太阳</a:t>
            </a:r>
            <a:r>
              <a:rPr lang="zh-CN" altLang="en-US" sz="2600" kern="100" dirty="0">
                <a:latin typeface="Times New Roman"/>
                <a:ea typeface="华文细黑"/>
                <a:cs typeface="Times New Roman"/>
              </a:rPr>
              <a:t>渐渐地隐没到树林中去了，晚霞散射着一片凌乱的光辉，映到茫无际涯的淡绿的湖上，现出各种各样的色彩来。微风波动着皱纹似的浪头，轻轻地吻着沙岸</a:t>
            </a:r>
            <a:r>
              <a:rPr lang="zh-CN" altLang="en-US"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ts val="4800"/>
              </a:lnSpc>
              <a:spcAft>
                <a:spcPts val="0"/>
              </a:spcAft>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破烂</a:t>
            </a:r>
            <a:r>
              <a:rPr lang="zh-CN" altLang="zh-CN" sz="2600" dirty="0">
                <a:latin typeface="Times New Roman"/>
                <a:ea typeface="华文细黑"/>
                <a:cs typeface="Times New Roman"/>
              </a:rPr>
              <a:t>不堪的老渡船，横在枯杨的下面。渡夫戴着一顶尖头的斗笠，弯着腰，在那里洗刷一叶断片的船篷。</a:t>
            </a:r>
            <a:endParaRPr lang="zh-CN" altLang="en-US" sz="2600" kern="100" dirty="0">
              <a:latin typeface="Times New Roman"/>
              <a:ea typeface="华文细黑"/>
              <a:cs typeface="Times New Roman"/>
            </a:endParaRPr>
          </a:p>
        </p:txBody>
      </p:sp>
    </p:spTree>
    <p:extLst>
      <p:ext uri="{BB962C8B-B14F-4D97-AF65-F5344CB8AC3E}">
        <p14:creationId xmlns:p14="http://schemas.microsoft.com/office/powerpoint/2010/main" val="17384861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10" y="51470"/>
            <a:ext cx="9179502" cy="5078313"/>
          </a:xfrm>
          <a:prstGeom prst="rect">
            <a:avLst/>
          </a:prstGeom>
        </p:spPr>
        <p:txBody>
          <a:bodyPr>
            <a:spAutoFit/>
          </a:bodyPr>
          <a:lstStyle/>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我</a:t>
            </a:r>
            <a:r>
              <a:rPr lang="zh-CN" altLang="zh-CN" sz="2400" kern="100" dirty="0">
                <a:latin typeface="Times New Roman"/>
                <a:ea typeface="华文细黑"/>
                <a:cs typeface="Times New Roman"/>
              </a:rPr>
              <a:t>轻轻地踏到他的船上。他抬起头来，带血色的昏花的眼睛，望着我大声说道：</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宋体"/>
                <a:ea typeface="华文细黑"/>
                <a:cs typeface="Times New Roman"/>
              </a:rPr>
              <a:t>    “</a:t>
            </a:r>
            <a:r>
              <a:rPr lang="zh-CN" altLang="zh-CN" sz="2400" kern="100" dirty="0">
                <a:latin typeface="Times New Roman"/>
                <a:ea typeface="华文细黑"/>
                <a:cs typeface="Times New Roman"/>
              </a:rPr>
              <a:t>过湖吗，小伙子？</a:t>
            </a:r>
            <a:r>
              <a:rPr lang="en-US" altLang="zh-CN" sz="2400" kern="100" dirty="0">
                <a:latin typeface="宋体"/>
                <a:ea typeface="华文细黑"/>
                <a:cs typeface="Times New Roman"/>
              </a:rPr>
              <a:t>”</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宋体"/>
                <a:ea typeface="华文细黑"/>
                <a:cs typeface="Times New Roman"/>
              </a:rPr>
              <a:t>    “</a:t>
            </a:r>
            <a:r>
              <a:rPr lang="zh-CN" altLang="zh-CN" sz="2400" kern="100" dirty="0">
                <a:latin typeface="Times New Roman"/>
                <a:ea typeface="华文细黑"/>
                <a:cs typeface="Times New Roman"/>
              </a:rPr>
              <a:t>唔，</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我放下包袱，</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是的。</a:t>
            </a:r>
            <a:r>
              <a:rPr lang="en-US" altLang="zh-CN" sz="2400" kern="100" dirty="0">
                <a:latin typeface="宋体"/>
                <a:ea typeface="华文细黑"/>
                <a:cs typeface="Times New Roman"/>
              </a:rPr>
              <a:t>”</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宋体"/>
                <a:ea typeface="华文细黑"/>
                <a:cs typeface="Times New Roman"/>
              </a:rPr>
              <a:t>    “</a:t>
            </a:r>
            <a:r>
              <a:rPr lang="zh-CN" altLang="zh-CN" sz="2400" kern="100" dirty="0">
                <a:latin typeface="Times New Roman"/>
                <a:ea typeface="华文细黑"/>
                <a:cs typeface="Times New Roman"/>
              </a:rPr>
              <a:t>那么，要等到明天</a:t>
            </a:r>
            <a:r>
              <a:rPr lang="zh-CN" altLang="zh-CN" sz="2400" kern="100" dirty="0">
                <a:latin typeface="宋体"/>
                <a:ea typeface="华文细黑"/>
                <a:cs typeface="宋体"/>
              </a:rPr>
              <a:t>啰</a:t>
            </a:r>
            <a:r>
              <a:rPr lang="zh-CN" altLang="zh-CN" sz="2400" kern="100" dirty="0">
                <a:latin typeface="楷体_GB2312"/>
                <a:ea typeface="华文细黑"/>
                <a:cs typeface="楷体_GB2312"/>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他又弯腰做事去了。</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宋体"/>
                <a:ea typeface="华文细黑"/>
                <a:cs typeface="Times New Roman"/>
              </a:rPr>
              <a:t>    “</a:t>
            </a:r>
            <a:r>
              <a:rPr lang="zh-CN" altLang="zh-CN" sz="2400" kern="100" dirty="0">
                <a:latin typeface="Times New Roman"/>
                <a:ea typeface="华文细黑"/>
                <a:cs typeface="Times New Roman"/>
              </a:rPr>
              <a:t>为什么呢？</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我茫然地，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我多给你些钱不能吗？</a:t>
            </a:r>
            <a:r>
              <a:rPr lang="en-US" altLang="zh-CN" sz="2400" kern="100" dirty="0">
                <a:latin typeface="宋体"/>
                <a:ea typeface="华文细黑"/>
                <a:cs typeface="Times New Roman"/>
              </a:rPr>
              <a:t>”</a:t>
            </a:r>
            <a:endParaRPr lang="zh-CN" altLang="zh-CN" sz="2400" kern="100" dirty="0">
              <a:latin typeface="宋体"/>
              <a:cs typeface="Courier New"/>
            </a:endParaRPr>
          </a:p>
          <a:p>
            <a:pPr>
              <a:lnSpc>
                <a:spcPct val="150000"/>
              </a:lnSpc>
            </a:pPr>
            <a:r>
              <a:rPr lang="en-US" altLang="zh-CN" sz="2400" dirty="0" smtClean="0">
                <a:latin typeface="宋体"/>
                <a:ea typeface="华文细黑"/>
                <a:cs typeface="Times New Roman"/>
              </a:rPr>
              <a:t>    “</a:t>
            </a:r>
            <a:r>
              <a:rPr lang="zh-CN" altLang="zh-CN" sz="2400" dirty="0">
                <a:latin typeface="Times New Roman"/>
                <a:ea typeface="华文细黑"/>
                <a:cs typeface="Times New Roman"/>
              </a:rPr>
              <a:t>钱？你有多少钱呢？</a:t>
            </a:r>
            <a:r>
              <a:rPr lang="en-US" altLang="zh-CN" sz="2400" dirty="0">
                <a:latin typeface="宋体"/>
                <a:ea typeface="华文细黑"/>
                <a:cs typeface="Times New Roman"/>
              </a:rPr>
              <a:t>”</a:t>
            </a:r>
            <a:r>
              <a:rPr lang="zh-CN" altLang="zh-CN" sz="2400" dirty="0">
                <a:latin typeface="Times New Roman"/>
                <a:ea typeface="华文细黑"/>
                <a:cs typeface="Times New Roman"/>
              </a:rPr>
              <a:t>他的声音来得更加响亮了，</a:t>
            </a:r>
            <a:r>
              <a:rPr lang="zh-CN" altLang="zh-CN" sz="2400" dirty="0" smtClean="0">
                <a:latin typeface="Times New Roman"/>
                <a:ea typeface="华文细黑"/>
                <a:cs typeface="Times New Roman"/>
              </a:rPr>
              <a:t>教</a:t>
            </a: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训</a:t>
            </a:r>
            <a:r>
              <a:rPr lang="zh-CN" altLang="zh-CN" sz="2400" dirty="0">
                <a:latin typeface="Times New Roman"/>
                <a:ea typeface="华文细黑"/>
                <a:cs typeface="Times New Roman"/>
              </a:rPr>
              <a:t>似的。他重新站起来，抛掉破篷子，把斗笠脱在手中，立时现出了白雪般的头发，</a:t>
            </a:r>
            <a:r>
              <a:rPr lang="en-US" altLang="zh-CN" sz="2400" dirty="0">
                <a:latin typeface="宋体"/>
                <a:ea typeface="华文细黑"/>
                <a:cs typeface="Times New Roman"/>
              </a:rPr>
              <a:t>“</a:t>
            </a:r>
            <a:r>
              <a:rPr lang="zh-CN" altLang="zh-CN" sz="2400" dirty="0">
                <a:latin typeface="Times New Roman"/>
                <a:ea typeface="华文细黑"/>
                <a:cs typeface="Times New Roman"/>
              </a:rPr>
              <a:t>年纪轻轻，开口就是</a:t>
            </a:r>
            <a:r>
              <a:rPr lang="en-US" altLang="zh-CN" sz="2400" dirty="0">
                <a:latin typeface="宋体"/>
                <a:ea typeface="华文细黑"/>
                <a:cs typeface="Times New Roman"/>
              </a:rPr>
              <a:t>‘</a:t>
            </a:r>
            <a:r>
              <a:rPr lang="zh-CN" altLang="zh-CN" sz="2400" dirty="0">
                <a:latin typeface="Times New Roman"/>
                <a:ea typeface="华文细黑"/>
                <a:cs typeface="Times New Roman"/>
              </a:rPr>
              <a:t>钱</a:t>
            </a:r>
            <a:r>
              <a:rPr lang="en-US" altLang="zh-CN" sz="2400" dirty="0">
                <a:latin typeface="宋体"/>
                <a:ea typeface="华文细黑"/>
                <a:cs typeface="Times New Roman"/>
              </a:rPr>
              <a:t>’</a:t>
            </a:r>
            <a:r>
              <a:rPr lang="zh-CN" altLang="zh-CN" sz="2400" dirty="0">
                <a:latin typeface="Times New Roman"/>
                <a:ea typeface="华文细黑"/>
                <a:cs typeface="Times New Roman"/>
              </a:rPr>
              <a:t>，有钱就命都不要了吗？</a:t>
            </a:r>
            <a:r>
              <a:rPr lang="en-US" altLang="zh-CN" sz="2400" dirty="0">
                <a:latin typeface="宋体"/>
                <a:ea typeface="华文细黑"/>
                <a:cs typeface="Times New Roman"/>
              </a:rPr>
              <a:t>”</a:t>
            </a:r>
            <a:endParaRPr lang="zh-CN" altLang="zh-CN" sz="2400" kern="100" dirty="0">
              <a:latin typeface="宋体"/>
              <a:cs typeface="Courier New"/>
            </a:endParaRPr>
          </a:p>
        </p:txBody>
      </p:sp>
    </p:spTree>
    <p:extLst>
      <p:ext uri="{BB962C8B-B14F-4D97-AF65-F5344CB8AC3E}">
        <p14:creationId xmlns:p14="http://schemas.microsoft.com/office/powerpoint/2010/main" val="493766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20538"/>
            <a:ext cx="8733982" cy="489364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不由得暗自吃了一惊。</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从舱里拿出一根烟管，饱饱地吸足了一口，接着说</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看你的样子也不是一个老出门的。哪里来的呀？</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从军队里回来。</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军队里？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他又停了一停，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是当兵的吧，为</a:t>
            </a:r>
            <a:r>
              <a:rPr lang="zh-CN" altLang="zh-CN" sz="2600" kern="100" dirty="0" smtClean="0">
                <a:latin typeface="Times New Roman"/>
                <a:ea typeface="华文细黑"/>
                <a:cs typeface="Times New Roman"/>
              </a:rPr>
              <a:t>什</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么</a:t>
            </a:r>
            <a:r>
              <a:rPr lang="zh-CN" altLang="zh-CN" sz="2600" kern="100" dirty="0">
                <a:latin typeface="Times New Roman"/>
                <a:ea typeface="华文细黑"/>
                <a:cs typeface="Times New Roman"/>
              </a:rPr>
              <a:t>又跑开来呢？</a:t>
            </a:r>
            <a:r>
              <a:rPr lang="en-US" altLang="zh-CN" sz="2600" kern="100" dirty="0">
                <a:latin typeface="宋体"/>
                <a:ea typeface="华文细黑"/>
                <a:cs typeface="Times New Roman"/>
              </a:rPr>
              <a:t>”</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我是请长假的，我妈病了。</a:t>
            </a:r>
            <a:r>
              <a:rPr lang="en-US" altLang="zh-CN" sz="2600" dirty="0" smtClean="0">
                <a:latin typeface="宋体"/>
                <a:ea typeface="华文细黑"/>
                <a:cs typeface="Times New Roman"/>
              </a:rPr>
              <a:t>”</a:t>
            </a: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唔！</a:t>
            </a:r>
            <a:r>
              <a:rPr lang="en-US" altLang="zh-CN" sz="2600" dirty="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401315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22705"/>
            <a:ext cx="8856984" cy="5133713"/>
          </a:xfrm>
          <a:prstGeom prst="rect">
            <a:avLst/>
          </a:prstGeom>
        </p:spPr>
        <p:txBody>
          <a:bodyPr wrap="square">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两</a:t>
            </a:r>
            <a:r>
              <a:rPr lang="zh-CN" altLang="zh-CN" sz="2600" kern="100" dirty="0">
                <a:latin typeface="Times New Roman"/>
                <a:ea typeface="华文细黑"/>
                <a:cs typeface="Times New Roman"/>
              </a:rPr>
              <a:t>个人都沉默了一会儿，他把烟管在船头上磕了两磕，接着又燃第二口。</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夜色</a:t>
            </a:r>
            <a:r>
              <a:rPr lang="zh-CN" altLang="zh-CN" sz="2600" kern="100" dirty="0">
                <a:latin typeface="Times New Roman"/>
                <a:ea typeface="华文细黑"/>
                <a:cs typeface="Times New Roman"/>
              </a:rPr>
              <a:t>苍茫地侵袭着我们的周围，浪头荡出了微微的合拍的呼啸。我的心里偷偷地发急，不知道这老头子到底要玩什么花头。于是，我说：</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既然不开船，老人家，就让我回到岸上去找店家吧！</a:t>
            </a:r>
            <a:r>
              <a:rPr lang="en-US" altLang="zh-CN" sz="2600" kern="100" dirty="0">
                <a:latin typeface="宋体"/>
                <a:ea typeface="华文细黑"/>
                <a:cs typeface="Times New Roman"/>
              </a:rPr>
              <a:t>”</a:t>
            </a:r>
            <a:endParaRPr lang="zh-CN" altLang="zh-CN" sz="1050" kern="100" dirty="0">
              <a:latin typeface="宋体"/>
              <a:cs typeface="Courier New"/>
            </a:endParaRPr>
          </a:p>
          <a:p>
            <a:pPr>
              <a:lnSpc>
                <a:spcPct val="14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店家，</a:t>
            </a:r>
            <a:r>
              <a:rPr lang="en-US" altLang="zh-CN" sz="2600" dirty="0">
                <a:latin typeface="宋体"/>
                <a:ea typeface="华文细黑"/>
                <a:cs typeface="Times New Roman"/>
              </a:rPr>
              <a:t>”</a:t>
            </a:r>
            <a:r>
              <a:rPr lang="zh-CN" altLang="zh-CN" sz="2600" dirty="0">
                <a:latin typeface="Times New Roman"/>
                <a:ea typeface="华文细黑"/>
                <a:cs typeface="Times New Roman"/>
              </a:rPr>
              <a:t>老头子用鼻子哼着，</a:t>
            </a:r>
            <a:r>
              <a:rPr lang="en-US" altLang="zh-CN" sz="2600" dirty="0">
                <a:latin typeface="宋体"/>
                <a:ea typeface="华文细黑"/>
                <a:cs typeface="Times New Roman"/>
              </a:rPr>
              <a:t>“</a:t>
            </a:r>
            <a:r>
              <a:rPr lang="zh-CN" altLang="zh-CN" sz="2600" dirty="0">
                <a:latin typeface="Times New Roman"/>
                <a:ea typeface="华文细黑"/>
                <a:cs typeface="Times New Roman"/>
              </a:rPr>
              <a:t>年轻人到底不知事，回到岸上去还不同过湖一样的危险吗？到连头镇去还要退回七里路。唉！年轻人</a:t>
            </a:r>
            <a:r>
              <a:rPr lang="en-US" altLang="zh-CN" sz="2600" dirty="0">
                <a:latin typeface="宋体"/>
                <a:ea typeface="华文细黑"/>
                <a:cs typeface="Times New Roman"/>
              </a:rPr>
              <a:t>……</a:t>
            </a:r>
            <a:r>
              <a:rPr lang="zh-CN" altLang="zh-CN" sz="2600" dirty="0">
                <a:latin typeface="Times New Roman"/>
                <a:ea typeface="华文细黑"/>
                <a:cs typeface="Times New Roman"/>
              </a:rPr>
              <a:t>就在我这船中过一宵吧。</a:t>
            </a:r>
            <a:r>
              <a:rPr lang="en-US" altLang="zh-CN" sz="2600" dirty="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90629583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2056" y="54367"/>
            <a:ext cx="8909535" cy="489364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擦着一根火柴把我引到船艘后头，给了我一个两尺多宽的地方。好在天气和暖，还不至于十分受冻。</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当</a:t>
            </a:r>
            <a:r>
              <a:rPr lang="zh-CN" altLang="zh-CN" sz="2600" kern="100" dirty="0">
                <a:latin typeface="Times New Roman"/>
                <a:ea typeface="华文细黑"/>
                <a:cs typeface="Times New Roman"/>
              </a:rPr>
              <a:t>他再擦火柴吸上了第三口烟的时候，他的声音已经和缓多了。我躺着，一面细细地听着孤雁唳过寂静的长空，一面又留心他和我谈的一些江湖上的情形，和出门人的秘诀。</a:t>
            </a:r>
            <a:endParaRPr lang="zh-CN" altLang="zh-CN" sz="1050" kern="100" dirty="0">
              <a:latin typeface="宋体"/>
              <a:cs typeface="Courier New"/>
            </a:endParaRPr>
          </a:p>
          <a:p>
            <a:pPr>
              <a:lnSpc>
                <a:spcPct val="15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就算你有钱吧，小伙子，你也不应当说出来的。这湖上有多少歹人啊！</a:t>
            </a:r>
            <a:r>
              <a:rPr lang="en-US" altLang="zh-CN" sz="2600" dirty="0">
                <a:latin typeface="宋体"/>
                <a:ea typeface="华文细黑"/>
                <a:cs typeface="Times New Roman"/>
              </a:rPr>
              <a:t>……</a:t>
            </a:r>
            <a:r>
              <a:rPr lang="zh-CN" altLang="zh-CN" sz="2600" dirty="0">
                <a:latin typeface="Times New Roman"/>
                <a:ea typeface="华文细黑"/>
                <a:cs typeface="Times New Roman"/>
              </a:rPr>
              <a:t>我欢喜你这样的孝顺孩子。是的，你的妈妈一定比我还欢喜你，要是在病中看见你这样远跑</a:t>
            </a:r>
            <a:r>
              <a:rPr lang="zh-CN" altLang="zh-CN" sz="2600" dirty="0" smtClean="0">
                <a:latin typeface="Times New Roman"/>
                <a:ea typeface="华文细黑"/>
                <a:cs typeface="Times New Roman"/>
              </a:rPr>
              <a:t>回</a:t>
            </a:r>
            <a:endParaRPr lang="zh-CN" altLang="zh-CN" sz="1050" kern="100" dirty="0">
              <a:latin typeface="宋体"/>
              <a:cs typeface="Courier New"/>
            </a:endParaRPr>
          </a:p>
        </p:txBody>
      </p:sp>
    </p:spTree>
    <p:extLst>
      <p:ext uri="{BB962C8B-B14F-4D97-AF65-F5344CB8AC3E}">
        <p14:creationId xmlns:p14="http://schemas.microsoft.com/office/powerpoint/2010/main" val="7882400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9832" y="-92546"/>
            <a:ext cx="8733982" cy="5133713"/>
          </a:xfrm>
          <a:prstGeom prst="rect">
            <a:avLst/>
          </a:prstGeom>
        </p:spPr>
        <p:txBody>
          <a:bodyPr>
            <a:spAutoFit/>
          </a:bodyPr>
          <a:lstStyle/>
          <a:p>
            <a:pPr>
              <a:lnSpc>
                <a:spcPct val="140000"/>
              </a:lnSpc>
            </a:pPr>
            <a:r>
              <a:rPr lang="zh-CN" altLang="zh-CN" sz="2600" dirty="0">
                <a:latin typeface="Times New Roman"/>
                <a:ea typeface="华文细黑"/>
                <a:cs typeface="Times New Roman"/>
              </a:rPr>
              <a:t>去，只是，我呢？</a:t>
            </a:r>
            <a:r>
              <a:rPr lang="en-US" altLang="zh-CN" sz="2600" dirty="0">
                <a:latin typeface="宋体"/>
                <a:ea typeface="华文细黑"/>
                <a:cs typeface="Times New Roman"/>
              </a:rPr>
              <a:t>……</a:t>
            </a:r>
            <a:r>
              <a:rPr lang="zh-CN" altLang="zh-CN" sz="2600" dirty="0">
                <a:latin typeface="Times New Roman"/>
                <a:ea typeface="华文细黑"/>
                <a:cs typeface="Times New Roman"/>
              </a:rPr>
              <a:t>我，我有一个桂儿。你知道吗？我的桂儿，他比你大得多呀！你怕不认识他吧？外乡人</a:t>
            </a:r>
            <a:r>
              <a:rPr lang="en-US" altLang="zh-CN" sz="2600" dirty="0" smtClean="0">
                <a:latin typeface="宋体"/>
                <a:ea typeface="华文细黑"/>
                <a:cs typeface="Times New Roman"/>
              </a:rPr>
              <a:t>……  </a:t>
            </a:r>
            <a:r>
              <a:rPr lang="zh-CN" altLang="zh-CN" sz="2600" dirty="0" smtClean="0">
                <a:latin typeface="Times New Roman"/>
                <a:ea typeface="华文细黑"/>
                <a:cs typeface="Times New Roman"/>
              </a:rPr>
              <a:t>那个</a:t>
            </a:r>
            <a:r>
              <a:rPr lang="zh-CN" altLang="zh-CN" sz="2600" dirty="0">
                <a:latin typeface="Times New Roman"/>
                <a:ea typeface="华文细黑"/>
                <a:cs typeface="Times New Roman"/>
              </a:rPr>
              <a:t>时候，我们爷儿俩同驾着这条船，我给他收了个</a:t>
            </a:r>
            <a:r>
              <a:rPr lang="zh-CN" altLang="zh-CN" sz="2600" dirty="0" smtClean="0">
                <a:latin typeface="Times New Roman"/>
                <a:ea typeface="华文细黑"/>
                <a:cs typeface="Times New Roman"/>
              </a:rPr>
              <a:t>媳</a:t>
            </a: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妇</a:t>
            </a:r>
            <a:r>
              <a:rPr lang="en-US" altLang="zh-CN" sz="2600" dirty="0" smtClean="0">
                <a:latin typeface="宋体"/>
                <a:ea typeface="华文细黑"/>
                <a:cs typeface="Times New Roman"/>
              </a:rPr>
              <a:t>……”</a:t>
            </a: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他们呢？</a:t>
            </a:r>
            <a:r>
              <a:rPr lang="en-US" altLang="zh-CN" sz="2600" kern="100" dirty="0">
                <a:latin typeface="宋体"/>
                <a:ea typeface="华文细黑"/>
                <a:cs typeface="Times New Roman"/>
              </a:rPr>
              <a:t>”</a:t>
            </a:r>
            <a:endParaRPr lang="zh-CN" altLang="zh-CN" sz="2600" kern="100" dirty="0">
              <a:latin typeface="宋体"/>
              <a:cs typeface="Courier New"/>
            </a:endParaRPr>
          </a:p>
          <a:p>
            <a:pPr>
              <a:lnSpc>
                <a:spcPct val="140000"/>
              </a:lnSpc>
            </a:pPr>
            <a:r>
              <a:rPr lang="en-US" altLang="zh-CN" sz="2600" dirty="0" smtClean="0">
                <a:latin typeface="宋体"/>
                <a:ea typeface="华文细黑"/>
                <a:cs typeface="Times New Roman"/>
              </a:rPr>
              <a:t>    “</a:t>
            </a:r>
            <a:r>
              <a:rPr lang="zh-CN" altLang="zh-CN" sz="2600" dirty="0">
                <a:latin typeface="Times New Roman"/>
                <a:ea typeface="华文细黑"/>
                <a:cs typeface="Times New Roman"/>
              </a:rPr>
              <a:t>他们？那一年，北佬来，你知道了吗？北佬打了败仗，从我们这里过，我的桂儿给北佬兵拉着，要他做</a:t>
            </a:r>
            <a:r>
              <a:rPr lang="zh-CN" altLang="zh-CN" sz="2600" dirty="0">
                <a:latin typeface="Times New Roman"/>
                <a:ea typeface="华文细黑"/>
                <a:cs typeface="宋体"/>
              </a:rPr>
              <a:t>伕</a:t>
            </a:r>
            <a:r>
              <a:rPr lang="zh-CN" altLang="zh-CN" sz="2600" dirty="0">
                <a:latin typeface="楷体_GB2312"/>
                <a:ea typeface="华文细黑"/>
                <a:cs typeface="楷体_GB2312"/>
              </a:rPr>
              <a:t>子。桂儿，他不肯，脸上一拳！我，我不肯，脸上一拳！</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小</a:t>
            </a: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伙子</a:t>
            </a:r>
            <a:r>
              <a:rPr lang="zh-CN" altLang="zh-CN" sz="2600" dirty="0">
                <a:latin typeface="Times New Roman"/>
                <a:ea typeface="华文细黑"/>
                <a:cs typeface="Times New Roman"/>
              </a:rPr>
              <a:t>，你做过这些个丧天良的事情吗？</a:t>
            </a:r>
            <a:r>
              <a:rPr lang="en-US" altLang="zh-CN" sz="2600" dirty="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415215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2298</TotalTime>
  <Words>8464</Words>
  <Application>Microsoft Office PowerPoint</Application>
  <PresentationFormat>全屏显示(16:9)</PresentationFormat>
  <Paragraphs>477</Paragraphs>
  <Slides>150</Slides>
  <Notes>0</Notes>
  <HiddenSlides>0</HiddenSlides>
  <MMClips>0</MMClips>
  <ScaleCrop>false</ScaleCrop>
  <HeadingPairs>
    <vt:vector size="4" baseType="variant">
      <vt:variant>
        <vt:lpstr>主题</vt:lpstr>
      </vt:variant>
      <vt:variant>
        <vt:i4>2</vt:i4>
      </vt:variant>
      <vt:variant>
        <vt:lpstr>幻灯片标题</vt:lpstr>
      </vt:variant>
      <vt:variant>
        <vt:i4>150</vt:i4>
      </vt:variant>
    </vt:vector>
  </HeadingPairs>
  <TitlesOfParts>
    <vt:vector size="152"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ts</cp:lastModifiedBy>
  <cp:revision>180</cp:revision>
  <dcterms:created xsi:type="dcterms:W3CDTF">2014-12-15T01:46:29Z</dcterms:created>
  <dcterms:modified xsi:type="dcterms:W3CDTF">2015-04-16T11:57:34Z</dcterms:modified>
</cp:coreProperties>
</file>