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87" r:id="rId3"/>
    <p:sldId id="699" r:id="rId4"/>
    <p:sldId id="702" r:id="rId5"/>
    <p:sldId id="700" r:id="rId6"/>
    <p:sldId id="703" r:id="rId7"/>
    <p:sldId id="504" r:id="rId8"/>
    <p:sldId id="519" r:id="rId9"/>
    <p:sldId id="505" r:id="rId10"/>
    <p:sldId id="506" r:id="rId11"/>
    <p:sldId id="507" r:id="rId12"/>
    <p:sldId id="655" r:id="rId13"/>
    <p:sldId id="508" r:id="rId14"/>
    <p:sldId id="509" r:id="rId15"/>
    <p:sldId id="510" r:id="rId16"/>
    <p:sldId id="511" r:id="rId17"/>
    <p:sldId id="512" r:id="rId18"/>
    <p:sldId id="513" r:id="rId19"/>
    <p:sldId id="514" r:id="rId20"/>
    <p:sldId id="515" r:id="rId21"/>
    <p:sldId id="516" r:id="rId22"/>
    <p:sldId id="517" r:id="rId23"/>
    <p:sldId id="696" r:id="rId24"/>
    <p:sldId id="697" r:id="rId25"/>
    <p:sldId id="656" r:id="rId26"/>
    <p:sldId id="698" r:id="rId27"/>
    <p:sldId id="660" r:id="rId28"/>
    <p:sldId id="661" r:id="rId29"/>
    <p:sldId id="662" r:id="rId30"/>
    <p:sldId id="663" r:id="rId31"/>
    <p:sldId id="664" r:id="rId32"/>
    <p:sldId id="665" r:id="rId33"/>
    <p:sldId id="666" r:id="rId34"/>
    <p:sldId id="667" r:id="rId35"/>
    <p:sldId id="668" r:id="rId36"/>
    <p:sldId id="669" r:id="rId37"/>
    <p:sldId id="520" r:id="rId38"/>
    <p:sldId id="521" r:id="rId39"/>
    <p:sldId id="522" r:id="rId40"/>
    <p:sldId id="671" r:id="rId41"/>
    <p:sldId id="670" r:id="rId42"/>
    <p:sldId id="672" r:id="rId43"/>
    <p:sldId id="538" r:id="rId44"/>
    <p:sldId id="673" r:id="rId45"/>
    <p:sldId id="674" r:id="rId46"/>
    <p:sldId id="675" r:id="rId47"/>
    <p:sldId id="676" r:id="rId48"/>
    <p:sldId id="677" r:id="rId49"/>
    <p:sldId id="678" r:id="rId50"/>
    <p:sldId id="679" r:id="rId51"/>
    <p:sldId id="680" r:id="rId52"/>
    <p:sldId id="427" r:id="rId53"/>
    <p:sldId id="540" r:id="rId54"/>
    <p:sldId id="681" r:id="rId55"/>
    <p:sldId id="682" r:id="rId56"/>
    <p:sldId id="683" r:id="rId57"/>
    <p:sldId id="684" r:id="rId58"/>
    <p:sldId id="541" r:id="rId59"/>
    <p:sldId id="542" r:id="rId60"/>
    <p:sldId id="381" r:id="rId6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B00000"/>
    <a:srgbClr val="6BA42C"/>
    <a:srgbClr val="FFFF99"/>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2178"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39552" y="771550"/>
            <a:ext cx="4152099" cy="523220"/>
          </a:xfrm>
          <a:prstGeom prst="rect">
            <a:avLst/>
          </a:prstGeom>
          <a:noFill/>
        </p:spPr>
        <p:txBody>
          <a:bodyPr wrap="none" rtlCol="0">
            <a:spAutoFit/>
          </a:bodyPr>
          <a:lstStyle/>
          <a:p>
            <a:r>
              <a:rPr lang="zh-CN" altLang="zh-CN" sz="2800" b="1" dirty="0" smtClean="0">
                <a:latin typeface="黑体" pitchFamily="49" charset="-122"/>
                <a:ea typeface="黑体" pitchFamily="49" charset="-122"/>
              </a:rPr>
              <a:t>第</a:t>
            </a:r>
            <a:r>
              <a:rPr lang="zh-CN" altLang="en-US" sz="2800" b="1" dirty="0" smtClean="0">
                <a:latin typeface="黑体" pitchFamily="49" charset="-122"/>
                <a:ea typeface="黑体" pitchFamily="49" charset="-122"/>
              </a:rPr>
              <a:t>二</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文学类文本阅读</a:t>
            </a:r>
            <a:endParaRPr lang="zh-CN" altLang="en-US" sz="2800" b="1" dirty="0">
              <a:latin typeface="黑体" pitchFamily="49" charset="-122"/>
              <a:ea typeface="黑体" pitchFamily="49" charset="-122"/>
            </a:endParaRPr>
          </a:p>
        </p:txBody>
      </p:sp>
      <p:sp>
        <p:nvSpPr>
          <p:cNvPr id="6" name="TextBox 5"/>
          <p:cNvSpPr txBox="1"/>
          <p:nvPr/>
        </p:nvSpPr>
        <p:spPr>
          <a:xfrm>
            <a:off x="1979712" y="2052454"/>
            <a:ext cx="4661328" cy="1360181"/>
          </a:xfrm>
          <a:prstGeom prst="rect">
            <a:avLst/>
          </a:prstGeom>
          <a:noFill/>
        </p:spPr>
        <p:txBody>
          <a:bodyPr wrap="none" rtlCol="0">
            <a:spAutoFit/>
          </a:bodyPr>
          <a:lstStyle/>
          <a:p>
            <a:pPr algn="ctr">
              <a:lnSpc>
                <a:spcPct val="150000"/>
              </a:lnSpc>
            </a:pPr>
            <a:r>
              <a:rPr lang="zh-CN" altLang="zh-CN" sz="3200" b="1" dirty="0">
                <a:solidFill>
                  <a:srgbClr val="FFFF00"/>
                </a:solidFill>
                <a:latin typeface="Times New Roman" pitchFamily="18" charset="0"/>
                <a:ea typeface="微软雅黑" pitchFamily="34" charset="-122"/>
                <a:cs typeface="Times New Roman" pitchFamily="18" charset="0"/>
              </a:rPr>
              <a:t>专题一　文体</a:t>
            </a:r>
            <a:r>
              <a:rPr lang="zh-CN" altLang="zh-CN" sz="3200" b="1" dirty="0" smtClean="0">
                <a:solidFill>
                  <a:srgbClr val="FFFF00"/>
                </a:solidFill>
                <a:latin typeface="Times New Roman" pitchFamily="18" charset="0"/>
                <a:ea typeface="微软雅黑" pitchFamily="34" charset="-122"/>
                <a:cs typeface="Times New Roman" pitchFamily="18" charset="0"/>
              </a:rPr>
              <a:t>专攻</a:t>
            </a:r>
            <a:endParaRPr lang="en-US" altLang="zh-CN" sz="3200" b="1" dirty="0" smtClean="0">
              <a:solidFill>
                <a:srgbClr val="FFFF00"/>
              </a:solidFill>
              <a:latin typeface="Times New Roman" pitchFamily="18" charset="0"/>
              <a:ea typeface="微软雅黑" pitchFamily="34" charset="-122"/>
              <a:cs typeface="Times New Roman" pitchFamily="18" charset="0"/>
            </a:endParaRPr>
          </a:p>
          <a:p>
            <a:pPr algn="ctr">
              <a:lnSpc>
                <a:spcPct val="150000"/>
              </a:lnSpc>
            </a:pP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zh-CN" sz="2600" b="1" dirty="0">
                <a:solidFill>
                  <a:srgbClr val="7030A0"/>
                </a:solidFill>
                <a:latin typeface="Times New Roman" pitchFamily="18" charset="0"/>
                <a:ea typeface="微软雅黑" pitchFamily="34" charset="-122"/>
                <a:cs typeface="Times New Roman" pitchFamily="18" charset="0"/>
              </a:rPr>
              <a:t>快速阅读，整体把握</a:t>
            </a:r>
            <a:endParaRPr lang="zh-CN" altLang="zh-CN" sz="3200" b="1" dirty="0">
              <a:solidFill>
                <a:srgbClr val="FFFF00"/>
              </a:solidFill>
              <a:latin typeface="Times New Roman" pitchFamily="18" charset="0"/>
              <a:ea typeface="微软雅黑" pitchFamily="34" charset="-122"/>
              <a:cs typeface="Times New Roman" pitchFamily="18" charset="0"/>
            </a:endParaRPr>
          </a:p>
        </p:txBody>
      </p:sp>
      <p:sp>
        <p:nvSpPr>
          <p:cNvPr id="7" name="TextBox 6"/>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5" name="TextBox 4"/>
          <p:cNvSpPr txBox="1"/>
          <p:nvPr/>
        </p:nvSpPr>
        <p:spPr>
          <a:xfrm>
            <a:off x="314003" y="1563638"/>
            <a:ext cx="3600400" cy="562270"/>
          </a:xfrm>
          <a:prstGeom prst="rect">
            <a:avLst/>
          </a:prstGeom>
          <a:noFill/>
        </p:spPr>
        <p:txBody>
          <a:bodyPr wrap="square" rtlCol="0">
            <a:spAutoFit/>
          </a:bodyPr>
          <a:lstStyle/>
          <a:p>
            <a:pPr>
              <a:lnSpc>
                <a:spcPts val="4000"/>
              </a:lnSpc>
            </a:pPr>
            <a:r>
              <a:rPr lang="zh-CN" altLang="zh-CN" sz="2800" b="1" dirty="0" smtClean="0">
                <a:solidFill>
                  <a:srgbClr val="FFFFCC"/>
                </a:solidFill>
                <a:latin typeface="Times New Roman" pitchFamily="18" charset="0"/>
                <a:ea typeface="微软雅黑" pitchFamily="34" charset="-122"/>
                <a:cs typeface="Times New Roman" pitchFamily="18" charset="0"/>
              </a:rPr>
              <a:t>第</a:t>
            </a:r>
            <a:r>
              <a:rPr lang="zh-CN" altLang="en-US" sz="2800" b="1" dirty="0" smtClean="0">
                <a:solidFill>
                  <a:srgbClr val="FFFFCC"/>
                </a:solidFill>
                <a:latin typeface="Times New Roman" pitchFamily="18" charset="0"/>
                <a:ea typeface="微软雅黑" pitchFamily="34" charset="-122"/>
                <a:cs typeface="Times New Roman" pitchFamily="18" charset="0"/>
              </a:rPr>
              <a:t>二</a:t>
            </a:r>
            <a:r>
              <a:rPr lang="zh-CN" altLang="zh-CN" sz="2800" b="1" dirty="0" smtClean="0">
                <a:solidFill>
                  <a:srgbClr val="FFFFCC"/>
                </a:solidFill>
                <a:latin typeface="Times New Roman" pitchFamily="18" charset="0"/>
                <a:ea typeface="微软雅黑" pitchFamily="34" charset="-122"/>
                <a:cs typeface="Times New Roman" pitchFamily="18" charset="0"/>
              </a:rPr>
              <a:t>节</a:t>
            </a:r>
            <a:r>
              <a:rPr lang="zh-CN" altLang="zh-CN" sz="2800" b="1" dirty="0">
                <a:solidFill>
                  <a:srgbClr val="FFFFCC"/>
                </a:solidFill>
                <a:latin typeface="Times New Roman" pitchFamily="18" charset="0"/>
                <a:ea typeface="微软雅黑" pitchFamily="34" charset="-122"/>
                <a:cs typeface="Times New Roman" pitchFamily="18" charset="0"/>
              </a:rPr>
              <a:t>　散文</a:t>
            </a:r>
            <a:r>
              <a:rPr lang="zh-CN" altLang="zh-CN" sz="2800" b="1" dirty="0" smtClean="0">
                <a:solidFill>
                  <a:srgbClr val="FFFFCC"/>
                </a:solidFill>
                <a:latin typeface="Times New Roman" pitchFamily="18" charset="0"/>
                <a:ea typeface="微软雅黑" pitchFamily="34" charset="-122"/>
                <a:cs typeface="Times New Roman" pitchFamily="18" charset="0"/>
              </a:rPr>
              <a:t>阅读</a:t>
            </a:r>
            <a:r>
              <a:rPr lang="en-US" altLang="zh-CN" sz="2800" b="1" dirty="0">
                <a:solidFill>
                  <a:srgbClr val="FFFFCC"/>
                </a:solidFill>
                <a:latin typeface="Times New Roman" pitchFamily="18" charset="0"/>
                <a:ea typeface="微软雅黑" pitchFamily="34" charset="-122"/>
                <a:cs typeface="Times New Roman" pitchFamily="18" charset="0"/>
              </a:rPr>
              <a:t> </a:t>
            </a:r>
            <a:r>
              <a:rPr lang="en-US" altLang="zh-CN" sz="2800" b="1" dirty="0" smtClean="0">
                <a:solidFill>
                  <a:srgbClr val="FFFFCC"/>
                </a:solidFill>
                <a:latin typeface="Times New Roman" pitchFamily="18" charset="0"/>
                <a:ea typeface="微软雅黑" pitchFamily="34" charset="-122"/>
                <a:cs typeface="Times New Roman" pitchFamily="18" charset="0"/>
              </a:rPr>
              <a:t>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8695" y="1033144"/>
            <a:ext cx="8526611" cy="3211328"/>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逐段归纳要点，把各段要点合并起来思考，不仅能把握文意，还能找出文章的思路脉络。</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依据文体特征来理清思路结构。不同形式的散文，它的思路结构是不同的。根据文体特征，也可以较快地理清文章的脉络</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157" y="1131590"/>
            <a:ext cx="8343679" cy="2657138"/>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快速阅读，整体把握文意的方法有：</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关注标题，揣摩文意。</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标题往往蕴涵一些重要的信息，有时甚至集中反映文章意旨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310267"/>
            <a:ext cx="8511387"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观察首尾，整合信息。</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文章首尾，往往会有意无意地表现或流露出作者的表达意图或情感倾向。阅读时要把开头和结尾联系起来思考，揣摩作者的想法从什么地方开始，到什么地方结束。如首尾一致，就要总结一下相同点在哪里；如首尾落差较大，就要想想作者的感受和想法为什么会发生变化。这样，文章的整体意思就容易被我们捕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310267"/>
            <a:ext cx="8769291"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扫描全文反复出现的关键词句和作者议论抒情的语句。</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文中反复出现的关键词句和作者议论抒情的语句，往往与文章的中心主旨有联系，有时就是文章的中心。找到这样的词语句子，文章的整体意思就容易捕捉了。</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综合层意，概括文意。</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阅读时能够逐段逐层地归纳内容层次要点，并把这些要点和内容连续起来，就能发现作者在说什么了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4" y="-73904"/>
            <a:ext cx="8427116" cy="5286062"/>
          </a:xfrm>
          <a:prstGeom prst="rect">
            <a:avLst/>
          </a:prstGeom>
          <a:noFill/>
        </p:spPr>
        <p:txBody>
          <a:bodyPr wrap="square" rtlCol="0">
            <a:spAutoFit/>
          </a:bodyPr>
          <a:lstStyle/>
          <a:p>
            <a:pPr algn="just">
              <a:lnSpc>
                <a:spcPts val="4500"/>
              </a:lnSpc>
              <a:spcAft>
                <a:spcPts val="0"/>
              </a:spcAft>
            </a:pPr>
            <a:r>
              <a:rPr lang="zh-CN" altLang="en-US" sz="2600" kern="100" dirty="0" smtClean="0">
                <a:solidFill>
                  <a:srgbClr val="0000FF"/>
                </a:solidFill>
                <a:latin typeface="Times New Roman"/>
                <a:ea typeface="华文细黑"/>
                <a:cs typeface="Times New Roman"/>
              </a:rPr>
              <a:t>三</a:t>
            </a:r>
            <a:r>
              <a:rPr lang="zh-CN" altLang="zh-CN" sz="2600" kern="100" dirty="0" smtClean="0">
                <a:solidFill>
                  <a:srgbClr val="0000FF"/>
                </a:solidFill>
                <a:latin typeface="Times New Roman"/>
                <a:ea typeface="华文细黑"/>
                <a:cs typeface="Times New Roman"/>
              </a:rPr>
              <a:t>、</a:t>
            </a:r>
            <a:r>
              <a:rPr lang="zh-CN" altLang="zh-CN" sz="2600" kern="100" dirty="0">
                <a:solidFill>
                  <a:srgbClr val="0000FF"/>
                </a:solidFill>
                <a:latin typeface="Times New Roman"/>
                <a:ea typeface="华文细黑"/>
                <a:cs typeface="Times New Roman"/>
              </a:rPr>
              <a:t>快速阅读，整体把握训练</a:t>
            </a:r>
            <a:endParaRPr lang="zh-CN" altLang="zh-CN" sz="1050" kern="100" dirty="0">
              <a:solidFill>
                <a:srgbClr val="0000FF"/>
              </a:solidFill>
              <a:latin typeface="宋体"/>
              <a:cs typeface="Courier New"/>
            </a:endParaRPr>
          </a:p>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写景状物散文</a:t>
            </a:r>
            <a:endParaRPr lang="zh-CN" altLang="zh-CN" sz="1050" kern="100" dirty="0">
              <a:solidFill>
                <a:srgbClr val="C00000"/>
              </a:solidFill>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写景状物散文就是以写景状物为主的散文。作者往往借助对自然之景、物的描绘、抒情、议论来表达对时代、社会、人生的认识与理解。它是高考散文阅读的首选。阅读写景状物散文，首先要看它描写了什么景、物，运用了怎样的表现手法，写出了景、物什么样的特点，以此感受景、物的形象特征，进而分析所写之景、所咏之物寄托了作者怎样的思想感情，最后理解全文的主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479" y="-73144"/>
            <a:ext cx="8769291"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因为高考多把状物散文当作首选，所以下面重点介绍其读法。</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要注意理清文章脉络，沿着从表象到精神的顺序把握所写之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的特点。即要由表象到思想，由具体到空灵，由物态到人情，捕捉被注入到这个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中的思想感情</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a:solidFill>
                  <a:prstClr val="black"/>
                </a:solidFill>
                <a:latin typeface="Times New Roman"/>
                <a:ea typeface="华文细黑"/>
                <a:cs typeface="Courier New"/>
              </a:rPr>
              <a:t>2</a:t>
            </a:r>
            <a:r>
              <a:rPr lang="en-US" altLang="zh-CN" sz="2600" kern="100" dirty="0">
                <a:solidFill>
                  <a:prstClr val="black"/>
                </a:solidFill>
                <a:latin typeface="Times New Roman"/>
                <a:ea typeface="微软雅黑"/>
                <a:cs typeface="Courier New"/>
              </a:rPr>
              <a:t>.</a:t>
            </a:r>
            <a:r>
              <a:rPr lang="zh-CN" altLang="zh-CN" sz="2600" kern="100" dirty="0">
                <a:solidFill>
                  <a:prstClr val="black"/>
                </a:solidFill>
                <a:latin typeface="Times New Roman"/>
                <a:ea typeface="华文细黑"/>
                <a:cs typeface="Times New Roman"/>
              </a:rPr>
              <a:t>要把握所写之</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物</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的外形特征和内在品质，进而把握所言之</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志</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情</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。作者对所写之</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物</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进行具体描绘，最终目的不是单纯地赞美它，而是以它为载体，表达自己特定的情感、志趣。</a:t>
            </a:r>
            <a:endParaRPr lang="zh-CN" altLang="zh-CN" sz="1050" kern="100" dirty="0">
              <a:latin typeface="宋体"/>
              <a:cs typeface="Courier New"/>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115422"/>
            <a:ext cx="8909535" cy="5219762"/>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把握内容类别，辨识表现手法。</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状物类散文从内容上可分为托物喻人、托物抒情、托物寓理三种。通过描绘事物的特征，曲折地表现人物形象风貌的，是托物喻人；通过描写客观物象，委婉曲折地表达思想感情的，是托物抒情；由具有某种特性的具体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联想开去，由此及彼地思考社会人生，揭示深刻哲理的，是托物寓理。阅读时，除了把握内容类别外，还要辨识它常用的表现手法，如托物言志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喻人或寓理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、象征、拟人、对比、衬托、类比、反复等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047" y="591428"/>
            <a:ext cx="8769291" cy="3852530"/>
          </a:xfrm>
          <a:prstGeom prst="rect">
            <a:avLst/>
          </a:prstGeom>
          <a:noFill/>
        </p:spPr>
        <p:txBody>
          <a:bodyPr wrap="square" rtlCol="0">
            <a:spAutoFit/>
          </a:bodyPr>
          <a:lstStyle/>
          <a:p>
            <a:pPr algn="just">
              <a:lnSpc>
                <a:spcPts val="5000"/>
              </a:lnSpc>
              <a:spcAft>
                <a:spcPts val="0"/>
              </a:spcAft>
            </a:pP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柴　禾</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刘亮程</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①</a:t>
            </a:r>
            <a:r>
              <a:rPr lang="zh-CN" altLang="zh-CN" sz="2600" kern="100" dirty="0">
                <a:latin typeface="Times New Roman"/>
                <a:ea typeface="华文细黑"/>
                <a:cs typeface="Times New Roman"/>
              </a:rPr>
              <a:t>我们搬家时，那垛烧剩下一半的梭梭</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柴，也几乎一根不留地装上车，拉到了元兴宫村。元兴宫离煤矿很近，取暖做饭都烧煤，那些柴禾因此留下来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996" y="267494"/>
            <a:ext cx="8682466" cy="4494564"/>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②</a:t>
            </a:r>
            <a:r>
              <a:rPr lang="zh-CN" altLang="zh-CN" sz="2600" kern="100" dirty="0">
                <a:latin typeface="Times New Roman"/>
                <a:ea typeface="华文细黑"/>
                <a:cs typeface="Times New Roman"/>
              </a:rPr>
              <a:t>柴垛是家力的象征。有一大垛柴禾的人家，必定有一头壮牲口、一辆好车，当然，还有几个能干的人。这些好东西碰巧凑在一起了就能成大事、出大景象。可是，这些好东西又很难全凑在一起。有的人家有一头壮牛，车却破破烂烂，经常坏在远路上。有的人家置了辆新车，能装几千斤东西，牛却体弱得不行。还有的人家，车、马都配地道了，人却不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死了，或者老得干不动活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189" y="238259"/>
            <a:ext cx="8769291" cy="449373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③</a:t>
            </a:r>
            <a:r>
              <a:rPr lang="zh-CN" altLang="zh-CN" sz="2600" kern="100" dirty="0">
                <a:latin typeface="Times New Roman"/>
                <a:ea typeface="华文细黑"/>
                <a:cs typeface="Times New Roman"/>
              </a:rPr>
              <a:t>我们刚到父亲的住处时，家里的牛、车还算齐备，只是牛稍老了些。柴垛虽然不高，柴禾底子却很厚大排场。不像一般人家的柴禾，小小气气的一堆，都不敢叫柴垛。父亲带我们进沙漠拉柴，接着大哥单独赶车进沙漠拉柴，接着是我、三弟，等到四弟能单独进沙漠拉柴时，我们已另买了头黑母牛，车轱辘也换成新的，柴垛更是没有哪家可比，全是梭梭柴，大棵的，码得跟房一样高，劈一根柴就能烧半天</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2513" y="746140"/>
            <a:ext cx="8179275" cy="2977738"/>
          </a:xfrm>
          <a:prstGeom prst="rect">
            <a:avLst/>
          </a:prstGeom>
          <a:noFill/>
        </p:spPr>
        <p:txBody>
          <a:bodyPr wrap="square" rtlCol="0">
            <a:spAutoFit/>
          </a:bodyPr>
          <a:lstStyle/>
          <a:p>
            <a:pPr algn="just">
              <a:lnSpc>
                <a:spcPts val="4600"/>
              </a:lnSpc>
              <a:spcAft>
                <a:spcPts val="0"/>
              </a:spcAft>
            </a:pPr>
            <a:r>
              <a:rPr lang="zh-CN" altLang="en-US" sz="2600" kern="100" dirty="0">
                <a:solidFill>
                  <a:srgbClr val="0000FF"/>
                </a:solidFill>
                <a:latin typeface="Times New Roman"/>
                <a:ea typeface="华文细黑"/>
                <a:cs typeface="Times New Roman"/>
              </a:rPr>
              <a:t>一、认识散文文体特征</a:t>
            </a:r>
            <a:endParaRPr lang="zh-CN" altLang="zh-CN" sz="1050" kern="100" dirty="0">
              <a:solidFill>
                <a:srgbClr val="0000FF"/>
              </a:solidFill>
              <a:latin typeface="宋体"/>
              <a:cs typeface="Courier New"/>
            </a:endParaRPr>
          </a:p>
          <a:p>
            <a:pPr algn="just">
              <a:lnSpc>
                <a:spcPts val="4600"/>
              </a:lnSpc>
              <a:spcAft>
                <a:spcPts val="0"/>
              </a:spcAft>
            </a:pPr>
            <a:r>
              <a:rPr lang="zh-CN" altLang="zh-CN" sz="2600" dirty="0">
                <a:latin typeface="Times New Roman"/>
                <a:ea typeface="华文细黑"/>
                <a:cs typeface="Times New Roman"/>
              </a:rPr>
              <a:t>散文是与诗歌、小说、戏剧并列的一种文学形式，是一种自由灵活、短小精悍、表现真人真事真情的文体。近年来高考中的散文，主要包括叙事散文、抒情散文、写景散文与哲理散文四类。</a:t>
            </a:r>
            <a:endParaRPr lang="zh-CN" altLang="zh-CN" sz="1050" kern="100" dirty="0">
              <a:latin typeface="宋体"/>
              <a:cs typeface="Courier New"/>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23257"/>
            <a:ext cx="8682466"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④</a:t>
            </a:r>
            <a:r>
              <a:rPr lang="zh-CN" altLang="zh-CN" sz="2600" kern="100" dirty="0">
                <a:latin typeface="Times New Roman"/>
                <a:ea typeface="华文细黑"/>
                <a:cs typeface="Times New Roman"/>
              </a:rPr>
              <a:t>现在，我们再不会烧这些柴禾了。我们把它们当没用的东西乱扔在院子，却又舍不得送人或扔掉。我们想，或许哪一天没有煤了，没有暖气了，还要靠它烧饭取暖。只是到了那时我们已不懂得怎样烧它。劈柴的那把斧头几经搬家已扔得不见，家里已没有可以烧柴禾的炉子。即便这样我们也没扔掉那些柴禾，再搬一次家还会带上它们。它们是家的一部分。那个墙根就应该码着柴禾，那个院</a:t>
            </a:r>
            <a:r>
              <a:rPr lang="zh-CN" altLang="zh-CN" sz="2600" kern="100" dirty="0" smtClean="0">
                <a:latin typeface="Times New Roman"/>
                <a:ea typeface="华文细黑"/>
                <a:cs typeface="Times New Roman"/>
              </a:rPr>
              <a:t>角</a:t>
            </a:r>
            <a:endParaRPr lang="zh-CN" altLang="zh-CN" sz="1050" kern="100" dirty="0">
              <a:latin typeface="宋体"/>
              <a:cs typeface="Courier New"/>
            </a:endParaRPr>
          </a:p>
        </p:txBody>
      </p:sp>
    </p:spTree>
    <p:extLst>
      <p:ext uri="{BB962C8B-B14F-4D97-AF65-F5344CB8AC3E}">
        <p14:creationId xmlns:p14="http://schemas.microsoft.com/office/powerpoint/2010/main" val="2351431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30877"/>
            <a:ext cx="8806138" cy="458074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垛着草，中间停着车，柱子上拴着牛和驴。在我们心中一个完整的家院就应该是这样的。许多个冬天，那些柴禾埋在深雪里，尽管从没人去动它们，但我们知道那堆雪中埋着柴禾，我们在心里需要它们，它让我们放心度过一个个寒冬。</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⑤</a:t>
            </a:r>
            <a:r>
              <a:rPr lang="zh-CN" altLang="zh-CN" sz="2600" kern="100" dirty="0">
                <a:latin typeface="Times New Roman"/>
                <a:ea typeface="华文细黑"/>
                <a:cs typeface="Times New Roman"/>
              </a:rPr>
              <a:t>那堆梭梭柴就这样在院墙根呆了二十年，没有谁去管过它们。有一年扩菜地，往墙角移过一次，比以前轻多了，扔过去便断成几截，颜色也由原来的铁青变成灰黑。另一</a:t>
            </a:r>
            <a:r>
              <a:rPr lang="zh-CN" altLang="zh-CN" sz="2600" kern="100" dirty="0" smtClean="0">
                <a:latin typeface="Times New Roman"/>
                <a:ea typeface="华文细黑"/>
                <a:cs typeface="Times New Roman"/>
              </a:rPr>
              <a:t>年</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667" y="-20538"/>
            <a:ext cx="8769291" cy="5221942"/>
          </a:xfrm>
          <a:prstGeom prst="rect">
            <a:avLst/>
          </a:prstGeom>
          <a:noFill/>
        </p:spPr>
        <p:txBody>
          <a:bodyPr wrap="square" rtlCol="0">
            <a:spAutoFit/>
          </a:bodyPr>
          <a:lstStyle/>
          <a:p>
            <a:pPr lvl="0" algn="just">
              <a:lnSpc>
                <a:spcPts val="5000"/>
              </a:lnSpc>
            </a:pPr>
            <a:r>
              <a:rPr lang="zh-CN" altLang="zh-CN" sz="2600" kern="100" dirty="0">
                <a:solidFill>
                  <a:prstClr val="black"/>
                </a:solidFill>
                <a:latin typeface="Times New Roman"/>
                <a:ea typeface="华文细黑"/>
                <a:cs typeface="Times New Roman"/>
              </a:rPr>
              <a:t>一棵葫芦秧爬到柴堆上，肥大的叶子几乎把柴禾全遮盖住，那该是它们最凉爽的一个夏季了。秋天我们为摘一颗大葫芦走到这个墙角，葫芦卡在横七竖八的柴堆中，搬移柴禾时我又一次感觉到它们腐朽的程度，除此之外似乎再没有人动过。在那个墙角里它们独自过了许多年，静悄悄自己朽掉了</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algn="just">
              <a:lnSpc>
                <a:spcPts val="5000"/>
              </a:lnSpc>
              <a:spcAft>
                <a:spcPts val="0"/>
              </a:spcAft>
            </a:pPr>
            <a:r>
              <a:rPr lang="en-US" altLang="zh-CN" sz="2600" kern="100" dirty="0" smtClean="0">
                <a:latin typeface="宋体"/>
                <a:ea typeface="华文细黑"/>
                <a:cs typeface="Times New Roman"/>
              </a:rPr>
              <a:t>    ⑥</a:t>
            </a:r>
            <a:r>
              <a:rPr lang="zh-CN" altLang="zh-CN" sz="2600" kern="100" dirty="0">
                <a:latin typeface="Times New Roman"/>
                <a:ea typeface="华文细黑"/>
                <a:cs typeface="Times New Roman"/>
              </a:rPr>
              <a:t>最后，它们变成一堆灰时，我可以说，我们没有烧它，它自己变成这样的。我们一直看着它变成了这样。从第一滴雨落到它们身上、第一层青皮在风中开裂我们看见了。它</a:t>
            </a:r>
            <a:r>
              <a:rPr lang="zh-CN" altLang="zh-CN" sz="2600" kern="100" dirty="0" smtClean="0">
                <a:latin typeface="Times New Roman"/>
                <a:ea typeface="华文细黑"/>
                <a:cs typeface="Times New Roman"/>
              </a:rPr>
              <a:t>根</a:t>
            </a:r>
            <a:endParaRPr lang="zh-CN" altLang="zh-CN" sz="1050" kern="100" dirty="0">
              <a:latin typeface="宋体"/>
              <a:cs typeface="Courier New"/>
            </a:endParaRPr>
          </a:p>
        </p:txBody>
      </p:sp>
    </p:spTree>
    <p:extLst>
      <p:ext uri="{BB962C8B-B14F-4D97-AF65-F5344CB8AC3E}">
        <p14:creationId xmlns:p14="http://schemas.microsoft.com/office/powerpoint/2010/main" val="1569571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667" y="-122292"/>
            <a:ext cx="8769291"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部的茬头朽掉，像土一样脱落在地时我们看见了。深处的木质开始发黑时我们看见了，全都看见了。</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⑦</a:t>
            </a:r>
            <a:r>
              <a:rPr lang="zh-CN" altLang="zh-CN" sz="2600" kern="100" dirty="0">
                <a:latin typeface="Times New Roman"/>
                <a:ea typeface="华文细黑"/>
                <a:cs typeface="Times New Roman"/>
              </a:rPr>
              <a:t>当我死的时候，人们一样可以坦然地说，他是自己死掉的。墙说，我们只为他挡风御寒，从没堵他的路。坑说，我没有陷害他，每次他都绕过去。风说，他的背不是我刮弯的，他的脸不是我吹旧的，眼睛不是我吹瞎的。雨说，我只淋湿他的头发和衣服，他的心是干燥的，雨下不到他心里。土说，我们埋不住这个人，梦中他飞得比所有尘土都高</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112588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18376"/>
            <a:ext cx="8769291" cy="2657138"/>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⑧</a:t>
            </a:r>
            <a:r>
              <a:rPr lang="zh-CN" altLang="zh-CN" sz="2600" kern="100" dirty="0">
                <a:latin typeface="Times New Roman"/>
                <a:ea typeface="华文细黑"/>
                <a:cs typeface="Times New Roman"/>
              </a:rPr>
              <a:t>可是，我不会说。没谁听见一个死掉的人怎么说。</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⑨</a:t>
            </a:r>
            <a:r>
              <a:rPr lang="zh-CN" altLang="zh-CN" sz="2600" kern="100" dirty="0">
                <a:latin typeface="Times New Roman"/>
                <a:ea typeface="华文细黑"/>
                <a:cs typeface="Times New Roman"/>
              </a:rPr>
              <a:t>我一样没听见一堆成灰的梭梭柴，最后说了什么。</a:t>
            </a:r>
            <a:r>
              <a:rPr lang="en-US" altLang="zh-CN" sz="2600" kern="100" dirty="0">
                <a:latin typeface="Times New Roman"/>
                <a:ea typeface="华文细黑"/>
                <a:cs typeface="Courier New"/>
              </a:rPr>
              <a:t> </a:t>
            </a:r>
            <a:endParaRPr lang="en-US" altLang="zh-CN" sz="2600" kern="100" dirty="0" smtClean="0">
              <a:latin typeface="Times New Roman"/>
              <a:ea typeface="华文细黑"/>
              <a:cs typeface="Courier New"/>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梭梭：一种灌木或小乔木。</a:t>
            </a:r>
            <a:endParaRPr lang="zh-CN" altLang="zh-CN" sz="1050" kern="100" dirty="0">
              <a:effectLst/>
              <a:latin typeface="宋体"/>
              <a:cs typeface="Courier New"/>
            </a:endParaRPr>
          </a:p>
        </p:txBody>
      </p:sp>
    </p:spTree>
    <p:extLst>
      <p:ext uri="{BB962C8B-B14F-4D97-AF65-F5344CB8AC3E}">
        <p14:creationId xmlns:p14="http://schemas.microsoft.com/office/powerpoint/2010/main" val="3858510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3599" y="-74962"/>
            <a:ext cx="8821322" cy="5166992"/>
          </a:xfrm>
          <a:prstGeom prst="rect">
            <a:avLst/>
          </a:prstGeom>
        </p:spPr>
        <p:txBody>
          <a:bodyPr>
            <a:spAutoFit/>
          </a:bodyPr>
          <a:lstStyle/>
          <a:p>
            <a:pPr algn="just">
              <a:lnSpc>
                <a:spcPts val="4000"/>
              </a:lnSpc>
              <a:spcAft>
                <a:spcPts val="0"/>
              </a:spcAft>
            </a:pPr>
            <a:r>
              <a:rPr lang="zh-CN" altLang="zh-CN" sz="2500" kern="100" dirty="0">
                <a:latin typeface="Times New Roman"/>
                <a:ea typeface="华文细黑"/>
                <a:cs typeface="Times New Roman"/>
              </a:rPr>
              <a:t>快速阅读，整体把握</a:t>
            </a:r>
            <a:endParaRPr lang="zh-CN" altLang="zh-CN" sz="2500" kern="100" dirty="0">
              <a:latin typeface="宋体"/>
              <a:cs typeface="Courier New"/>
            </a:endParaRPr>
          </a:p>
          <a:p>
            <a:pPr algn="just">
              <a:lnSpc>
                <a:spcPts val="4000"/>
              </a:lnSpc>
              <a:spcAft>
                <a:spcPts val="0"/>
              </a:spcAft>
            </a:pPr>
            <a:r>
              <a:rPr lang="en-US" altLang="zh-CN" sz="2500" kern="100" dirty="0">
                <a:latin typeface="Times New Roman"/>
                <a:ea typeface="华文细黑"/>
                <a:cs typeface="Courier New"/>
              </a:rPr>
              <a:t>1</a:t>
            </a:r>
            <a:r>
              <a:rPr lang="en-US" altLang="zh-CN" sz="2500" kern="100" dirty="0">
                <a:latin typeface="Times New Roman"/>
                <a:ea typeface="微软雅黑"/>
                <a:cs typeface="Courier New"/>
              </a:rPr>
              <a:t>.</a:t>
            </a:r>
            <a:r>
              <a:rPr lang="zh-CN" altLang="zh-CN" sz="2500" kern="100" dirty="0">
                <a:latin typeface="Times New Roman"/>
                <a:ea typeface="华文细黑"/>
                <a:cs typeface="Times New Roman"/>
              </a:rPr>
              <a:t>本文的写作思路是怎样的</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just">
              <a:lnSpc>
                <a:spcPts val="4000"/>
              </a:lnSpc>
              <a:spcAft>
                <a:spcPts val="0"/>
              </a:spcAft>
            </a:pPr>
            <a:r>
              <a:rPr lang="zh-CN" altLang="zh-CN" sz="2500" kern="100" dirty="0">
                <a:solidFill>
                  <a:srgbClr val="0000FF"/>
                </a:solidFill>
                <a:latin typeface="Times New Roman"/>
                <a:ea typeface="华文细黑"/>
                <a:cs typeface="Times New Roman"/>
              </a:rPr>
              <a:t>答案</a:t>
            </a:r>
            <a:r>
              <a:rPr lang="zh-CN" altLang="zh-CN" sz="2500" kern="100" dirty="0">
                <a:solidFill>
                  <a:schemeClr val="accent6">
                    <a:lumMod val="75000"/>
                  </a:schemeClr>
                </a:solidFill>
                <a:latin typeface="Times New Roman"/>
                <a:ea typeface="华文细黑"/>
                <a:cs typeface="Times New Roman"/>
              </a:rPr>
              <a:t>　全文共分三个层次。</a:t>
            </a:r>
            <a:endParaRPr lang="zh-CN" altLang="zh-CN" sz="2500" kern="100" dirty="0">
              <a:solidFill>
                <a:schemeClr val="accent6">
                  <a:lumMod val="75000"/>
                </a:schemeClr>
              </a:solidFill>
              <a:latin typeface="宋体"/>
              <a:cs typeface="Courier New"/>
            </a:endParaRPr>
          </a:p>
          <a:p>
            <a:pPr algn="just">
              <a:lnSpc>
                <a:spcPts val="4000"/>
              </a:lnSpc>
              <a:spcAft>
                <a:spcPts val="0"/>
              </a:spcAft>
            </a:pPr>
            <a:r>
              <a:rPr lang="zh-CN" altLang="zh-CN" sz="2500" kern="100" dirty="0">
                <a:solidFill>
                  <a:schemeClr val="accent6">
                    <a:lumMod val="75000"/>
                  </a:schemeClr>
                </a:solidFill>
                <a:latin typeface="Times New Roman"/>
                <a:ea typeface="华文细黑"/>
                <a:cs typeface="Times New Roman"/>
              </a:rPr>
              <a:t>第一层</a:t>
            </a:r>
            <a:r>
              <a:rPr lang="en-US" altLang="zh-CN" sz="2500" kern="100" dirty="0">
                <a:solidFill>
                  <a:schemeClr val="accent6">
                    <a:lumMod val="75000"/>
                  </a:schemeClr>
                </a:solidFill>
                <a:latin typeface="Times New Roman"/>
                <a:ea typeface="华文细黑"/>
                <a:cs typeface="Courier New"/>
              </a:rPr>
              <a:t>(</a:t>
            </a:r>
            <a:r>
              <a:rPr lang="en-US" altLang="zh-CN" sz="2500" kern="100" dirty="0">
                <a:solidFill>
                  <a:schemeClr val="accent6">
                    <a:lumMod val="75000"/>
                  </a:schemeClr>
                </a:solidFill>
                <a:latin typeface="宋体"/>
                <a:ea typeface="华文细黑"/>
                <a:cs typeface="Times New Roman"/>
              </a:rPr>
              <a:t>①</a:t>
            </a:r>
            <a:r>
              <a:rPr lang="zh-CN" altLang="zh-CN" sz="2500" kern="100" dirty="0">
                <a:solidFill>
                  <a:schemeClr val="accent6">
                    <a:lumMod val="75000"/>
                  </a:schemeClr>
                </a:solidFill>
                <a:latin typeface="Times New Roman"/>
                <a:ea typeface="华文细黑"/>
                <a:cs typeface="Times New Roman"/>
              </a:rPr>
              <a:t>～</a:t>
            </a:r>
            <a:r>
              <a:rPr lang="en-US" altLang="zh-CN" sz="2500" kern="100" dirty="0">
                <a:solidFill>
                  <a:schemeClr val="accent6">
                    <a:lumMod val="75000"/>
                  </a:schemeClr>
                </a:solidFill>
                <a:latin typeface="宋体"/>
                <a:ea typeface="华文细黑"/>
                <a:cs typeface="Times New Roman"/>
              </a:rPr>
              <a:t>③</a:t>
            </a:r>
            <a:r>
              <a:rPr lang="zh-CN" altLang="zh-CN" sz="2500" kern="100" dirty="0">
                <a:solidFill>
                  <a:schemeClr val="accent6">
                    <a:lumMod val="75000"/>
                  </a:schemeClr>
                </a:solidFill>
                <a:latin typeface="Times New Roman"/>
                <a:ea typeface="华文细黑"/>
                <a:cs typeface="Times New Roman"/>
              </a:rPr>
              <a:t>段</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：写柴禾曾经在家庭生活中的重要意义及我们对它的珍爱之情。</a:t>
            </a:r>
            <a:endParaRPr lang="zh-CN" altLang="zh-CN" sz="2500" kern="100" dirty="0">
              <a:solidFill>
                <a:schemeClr val="accent6">
                  <a:lumMod val="75000"/>
                </a:schemeClr>
              </a:solidFill>
              <a:latin typeface="宋体"/>
              <a:cs typeface="Courier New"/>
            </a:endParaRPr>
          </a:p>
          <a:p>
            <a:pPr algn="just">
              <a:lnSpc>
                <a:spcPts val="4000"/>
              </a:lnSpc>
              <a:spcAft>
                <a:spcPts val="0"/>
              </a:spcAft>
            </a:pPr>
            <a:r>
              <a:rPr lang="zh-CN" altLang="zh-CN" sz="2500" kern="100" dirty="0">
                <a:solidFill>
                  <a:schemeClr val="accent6">
                    <a:lumMod val="75000"/>
                  </a:schemeClr>
                </a:solidFill>
                <a:latin typeface="Times New Roman"/>
                <a:ea typeface="华文细黑"/>
                <a:cs typeface="Times New Roman"/>
              </a:rPr>
              <a:t>第二层</a:t>
            </a:r>
            <a:r>
              <a:rPr lang="en-US" altLang="zh-CN" sz="2500" kern="100" dirty="0">
                <a:solidFill>
                  <a:schemeClr val="accent6">
                    <a:lumMod val="75000"/>
                  </a:schemeClr>
                </a:solidFill>
                <a:latin typeface="Times New Roman"/>
                <a:ea typeface="华文细黑"/>
                <a:cs typeface="Courier New"/>
              </a:rPr>
              <a:t>(</a:t>
            </a:r>
            <a:r>
              <a:rPr lang="en-US" altLang="zh-CN" sz="2500" kern="100" dirty="0">
                <a:solidFill>
                  <a:schemeClr val="accent6">
                    <a:lumMod val="75000"/>
                  </a:schemeClr>
                </a:solidFill>
                <a:latin typeface="宋体"/>
                <a:ea typeface="华文细黑"/>
                <a:cs typeface="Times New Roman"/>
              </a:rPr>
              <a:t>④</a:t>
            </a:r>
            <a:r>
              <a:rPr lang="zh-CN" altLang="zh-CN" sz="2500" kern="100" dirty="0">
                <a:solidFill>
                  <a:schemeClr val="accent6">
                    <a:lumMod val="75000"/>
                  </a:schemeClr>
                </a:solidFill>
                <a:latin typeface="Times New Roman"/>
                <a:ea typeface="华文细黑"/>
                <a:cs typeface="Times New Roman"/>
              </a:rPr>
              <a:t>～</a:t>
            </a:r>
            <a:r>
              <a:rPr lang="en-US" altLang="zh-CN" sz="2500" kern="100" dirty="0">
                <a:solidFill>
                  <a:schemeClr val="accent6">
                    <a:lumMod val="75000"/>
                  </a:schemeClr>
                </a:solidFill>
                <a:latin typeface="宋体"/>
                <a:ea typeface="华文细黑"/>
                <a:cs typeface="Times New Roman"/>
              </a:rPr>
              <a:t>⑥</a:t>
            </a:r>
            <a:r>
              <a:rPr lang="zh-CN" altLang="zh-CN" sz="2500" kern="100" dirty="0">
                <a:solidFill>
                  <a:schemeClr val="accent6">
                    <a:lumMod val="75000"/>
                  </a:schemeClr>
                </a:solidFill>
                <a:latin typeface="Times New Roman"/>
                <a:ea typeface="华文细黑"/>
                <a:cs typeface="Times New Roman"/>
              </a:rPr>
              <a:t>段</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：写柴禾在家庭生活中</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无用</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之后的遭遇和命运及我们对它留恋又冷漠的复杂情感。</a:t>
            </a:r>
            <a:endParaRPr lang="zh-CN" altLang="zh-CN" sz="2500" kern="100" dirty="0">
              <a:solidFill>
                <a:schemeClr val="accent6">
                  <a:lumMod val="75000"/>
                </a:schemeClr>
              </a:solidFill>
              <a:latin typeface="宋体"/>
              <a:cs typeface="Courier New"/>
            </a:endParaRPr>
          </a:p>
          <a:p>
            <a:pPr algn="just">
              <a:lnSpc>
                <a:spcPts val="4000"/>
              </a:lnSpc>
              <a:spcAft>
                <a:spcPts val="0"/>
              </a:spcAft>
            </a:pPr>
            <a:r>
              <a:rPr lang="zh-CN" altLang="zh-CN" sz="2500" kern="100" dirty="0">
                <a:solidFill>
                  <a:schemeClr val="accent6">
                    <a:lumMod val="75000"/>
                  </a:schemeClr>
                </a:solidFill>
                <a:latin typeface="Times New Roman"/>
                <a:ea typeface="华文细黑"/>
                <a:cs typeface="Times New Roman"/>
              </a:rPr>
              <a:t>第三层</a:t>
            </a:r>
            <a:r>
              <a:rPr lang="en-US" altLang="zh-CN" sz="2500" kern="100" dirty="0">
                <a:solidFill>
                  <a:schemeClr val="accent6">
                    <a:lumMod val="75000"/>
                  </a:schemeClr>
                </a:solidFill>
                <a:latin typeface="Times New Roman"/>
                <a:ea typeface="华文细黑"/>
                <a:cs typeface="Courier New"/>
              </a:rPr>
              <a:t>(</a:t>
            </a:r>
            <a:r>
              <a:rPr lang="en-US" altLang="zh-CN" sz="2500" kern="100" dirty="0">
                <a:solidFill>
                  <a:schemeClr val="accent6">
                    <a:lumMod val="75000"/>
                  </a:schemeClr>
                </a:solidFill>
                <a:latin typeface="宋体"/>
                <a:ea typeface="华文细黑"/>
                <a:cs typeface="Times New Roman"/>
              </a:rPr>
              <a:t>⑦</a:t>
            </a:r>
            <a:r>
              <a:rPr lang="zh-CN" altLang="zh-CN" sz="2500" kern="100" dirty="0">
                <a:solidFill>
                  <a:schemeClr val="accent6">
                    <a:lumMod val="75000"/>
                  </a:schemeClr>
                </a:solidFill>
                <a:latin typeface="Times New Roman"/>
                <a:ea typeface="华文细黑"/>
                <a:cs typeface="Times New Roman"/>
              </a:rPr>
              <a:t>～</a:t>
            </a:r>
            <a:r>
              <a:rPr lang="en-US" altLang="zh-CN" sz="2500" kern="100" dirty="0">
                <a:solidFill>
                  <a:schemeClr val="accent6">
                    <a:lumMod val="75000"/>
                  </a:schemeClr>
                </a:solidFill>
                <a:latin typeface="宋体"/>
                <a:ea typeface="华文细黑"/>
                <a:cs typeface="Times New Roman"/>
              </a:rPr>
              <a:t>⑨</a:t>
            </a:r>
            <a:r>
              <a:rPr lang="zh-CN" altLang="zh-CN" sz="2500" kern="100" dirty="0">
                <a:solidFill>
                  <a:schemeClr val="accent6">
                    <a:lumMod val="75000"/>
                  </a:schemeClr>
                </a:solidFill>
                <a:latin typeface="Times New Roman"/>
                <a:ea typeface="华文细黑"/>
                <a:cs typeface="Times New Roman"/>
              </a:rPr>
              <a:t>段</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：由柴禾的遭遇和命运引发对人生、生命的思考。</a:t>
            </a:r>
            <a:endParaRPr lang="zh-CN" altLang="zh-CN" sz="2500" kern="100" dirty="0">
              <a:solidFill>
                <a:schemeClr val="accent6">
                  <a:lumMod val="75000"/>
                </a:schemeClr>
              </a:solidFill>
              <a:latin typeface="宋体"/>
              <a:cs typeface="Courier New"/>
            </a:endParaRPr>
          </a:p>
          <a:p>
            <a:pPr algn="just">
              <a:lnSpc>
                <a:spcPts val="4000"/>
              </a:lnSpc>
              <a:spcAft>
                <a:spcPts val="0"/>
              </a:spcAft>
            </a:pPr>
            <a:r>
              <a:rPr lang="zh-CN" altLang="zh-CN" sz="2500" kern="100" dirty="0">
                <a:solidFill>
                  <a:schemeClr val="accent6">
                    <a:lumMod val="75000"/>
                  </a:schemeClr>
                </a:solidFill>
                <a:latin typeface="Times New Roman"/>
                <a:ea typeface="华文细黑"/>
                <a:cs typeface="Times New Roman"/>
              </a:rPr>
              <a:t>全文的思路是：由物及理</a:t>
            </a:r>
            <a:r>
              <a:rPr lang="zh-CN" altLang="zh-CN" sz="2500" kern="100" dirty="0" smtClean="0">
                <a:solidFill>
                  <a:schemeClr val="accent6">
                    <a:lumMod val="75000"/>
                  </a:schemeClr>
                </a:solidFill>
                <a:latin typeface="Times New Roman"/>
                <a:ea typeface="华文细黑"/>
                <a:cs typeface="Times New Roman"/>
              </a:rPr>
              <a:t>。</a:t>
            </a:r>
            <a:endParaRPr lang="zh-CN" altLang="zh-CN" sz="25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87344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blinds(horizontal)">
                                      <p:cBhvr>
                                        <p:cTn id="16" dur="500"/>
                                        <p:tgtEl>
                                          <p:spTgt spid="4">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blinds(horizontal)">
                                      <p:cBhvr>
                                        <p:cTn id="1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3095" y="1231401"/>
            <a:ext cx="8647507" cy="2564485"/>
          </a:xfrm>
          <a:prstGeom prst="rect">
            <a:avLst/>
          </a:prstGeom>
        </p:spPr>
        <p:txBody>
          <a:bodyPr>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提示：划分层次、归纳思路时特别注意思路标志词，抓住第</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段的</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现在</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一词，会明白前半部分写过去柴禾之有用，今日之无用；再抓住第</a:t>
            </a:r>
            <a:r>
              <a:rPr lang="en-US" altLang="zh-CN" sz="2600" kern="100" dirty="0">
                <a:solidFill>
                  <a:schemeClr val="accent6">
                    <a:lumMod val="75000"/>
                  </a:schemeClr>
                </a:solidFill>
                <a:latin typeface="宋体"/>
                <a:ea typeface="华文细黑"/>
                <a:cs typeface="Times New Roman"/>
              </a:rPr>
              <a:t>⑥</a:t>
            </a:r>
            <a:r>
              <a:rPr lang="zh-CN" altLang="zh-CN" sz="2600" kern="100" dirty="0">
                <a:solidFill>
                  <a:schemeClr val="accent6">
                    <a:lumMod val="75000"/>
                  </a:schemeClr>
                </a:solidFill>
                <a:latin typeface="Times New Roman"/>
                <a:ea typeface="华文细黑"/>
                <a:cs typeface="Times New Roman"/>
              </a:rPr>
              <a:t>段的</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最后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一词，明白柴禾因</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无用</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最后的结局</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9444969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7132" y="699542"/>
            <a:ext cx="8733982" cy="3852530"/>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本文的主要内容和主旨是什么？</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本文的主要内容是柴禾在今昔生活中的巨大变化。本文通过对柴禾这种今昔变化的描写，抒发了对传统生活方式的留恋，唤起人们对细微生命的关注，使人们明白对我们身边由有用到无用而逐渐逝去的卑微生命不要冷漠，而应关怀</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90852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92546"/>
            <a:ext cx="8821322" cy="5215082"/>
          </a:xfrm>
          <a:prstGeom prst="rect">
            <a:avLst/>
          </a:prstGeom>
        </p:spPr>
        <p:txBody>
          <a:bodyPr>
            <a:spAutoFit/>
          </a:bodyPr>
          <a:lstStyle/>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写人叙事散文</a:t>
            </a:r>
            <a:endParaRPr lang="zh-CN" altLang="zh-CN" sz="1050" kern="100" dirty="0">
              <a:solidFill>
                <a:srgbClr val="C00000"/>
              </a:solidFill>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这类散文重在写人叙事。有时写人与叙事很难分得开，故高考重点考写人散文。阅读写人散文，一要关注其文体特点：</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人物形象鲜明。写人散文以刻画人物形象为主，与小说的重要区别是，散文中的人物形象来自于生活，并非虚构。写人散文的素材紧紧围绕着人物形象的刻画精心选择、组织。这些素材同样是实有其事，而且不像小说那样有集中而尖锐的矛盾冲突，往往具有片段、局部、零碎等特点，一颦一笑、一怒一喜皆可入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42539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056" y="275114"/>
            <a:ext cx="8561888" cy="449373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注重细节描写。细节描写的目的是写人则如见其人，活画出人物鲜明的性格。写人散文因为篇幅所限，一般没有长篇的叙事，所以就更注重通过细节描写来刻画人物形象。</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情感深切动人。写人散文，作者之所以写这个人，是因为对这个人有着某种深厚的情感，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情动于中而形于言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。优秀的写人散文都能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写山情满于山，写海意溢于海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，以真实深切的情感叩开读者的心扉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1306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900" y="54367"/>
            <a:ext cx="8596501"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散文的主要特征有：</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形散而神不散。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主要是说散文取材十分广泛自由，不受时间和空间的限制，表现手法不拘一格，可以叙述事件的发展，可以描写人物形象，可以托物抒情，可以发表议论，而且作者可以根据内容需要自由调整、随意变化。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神不散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主要是从散文的立意方面说的，即散文所要表达的主题必须明确而集中，无论散文的内容多么广泛，表现手法多么灵活，无不是为更好地表达主题服务的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067847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0592" y="-20538"/>
            <a:ext cx="8561888"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二要关注其结构模式：</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开头：</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感情化语言概括叙述。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和该人，重点在该人。介绍该人，如肖像描写。</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两者关系及对该人精神特质的议论。</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中间：</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一件事。从开头、发展到结尾，细致叙述和描写。</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几件事。每件事即每层次前，可以用该人精神特质的一个因素领起，以对该人的感情体验及整体议论来贯穿几件事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01342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3182" y="504418"/>
            <a:ext cx="8733982" cy="3939540"/>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结尾：</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重申特质，照应开头；</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深化感情关系，发出感慨。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三要熟悉其表现手法：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写人手法同小说中塑造人物的方法大致相同。叙事技巧要关注顺叙、倒叙、插叙、平叙等，以及围绕中心而确定的详略等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46190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573" y="67895"/>
            <a:ext cx="8909535" cy="4939814"/>
          </a:xfrm>
          <a:prstGeom prst="rect">
            <a:avLst/>
          </a:prstGeom>
        </p:spPr>
        <p:txBody>
          <a:bodyPr>
            <a:spAutoFit/>
          </a:bodyPr>
          <a:lstStyle/>
          <a:p>
            <a:pPr algn="just">
              <a:lnSpc>
                <a:spcPts val="4200"/>
              </a:lnSpc>
              <a:spcAft>
                <a:spcPts val="0"/>
              </a:spcAft>
            </a:pPr>
            <a:r>
              <a:rPr lang="en-US" altLang="zh-CN" sz="2500" kern="100" dirty="0">
                <a:solidFill>
                  <a:srgbClr val="00B0F0"/>
                </a:solidFill>
                <a:latin typeface="Times New Roman"/>
                <a:ea typeface="华文细黑"/>
                <a:cs typeface="Courier New"/>
              </a:rPr>
              <a:t>(2013·</a:t>
            </a:r>
            <a:r>
              <a:rPr lang="zh-CN" altLang="zh-CN" sz="2500" kern="100" dirty="0">
                <a:solidFill>
                  <a:srgbClr val="00B0F0"/>
                </a:solidFill>
                <a:latin typeface="Times New Roman"/>
                <a:ea typeface="华文细黑"/>
                <a:cs typeface="Times New Roman"/>
              </a:rPr>
              <a:t>江西</a:t>
            </a:r>
            <a:r>
              <a:rPr lang="en-US" altLang="zh-CN" sz="2500" kern="100" dirty="0">
                <a:solidFill>
                  <a:srgbClr val="00B0F0"/>
                </a:solidFill>
                <a:latin typeface="Times New Roman"/>
                <a:ea typeface="华文细黑"/>
                <a:cs typeface="Courier New"/>
              </a:rPr>
              <a:t>)</a:t>
            </a:r>
            <a:r>
              <a:rPr lang="zh-CN" altLang="zh-CN" sz="2500" kern="100" dirty="0">
                <a:latin typeface="Times New Roman"/>
                <a:ea typeface="华文细黑"/>
                <a:cs typeface="Times New Roman"/>
              </a:rPr>
              <a:t>阅读下面的文字，完成文后题目。</a:t>
            </a:r>
            <a:endParaRPr lang="zh-CN" altLang="zh-CN" sz="2500" kern="100" dirty="0">
              <a:latin typeface="宋体"/>
              <a:cs typeface="Courier New"/>
            </a:endParaRPr>
          </a:p>
          <a:p>
            <a:pPr algn="ctr">
              <a:lnSpc>
                <a:spcPts val="4200"/>
              </a:lnSpc>
              <a:spcAft>
                <a:spcPts val="0"/>
              </a:spcAft>
            </a:pPr>
            <a:r>
              <a:rPr lang="zh-CN" altLang="zh-CN" sz="2500" kern="100" dirty="0">
                <a:latin typeface="Times New Roman"/>
                <a:ea typeface="华文细黑"/>
                <a:cs typeface="Times New Roman"/>
              </a:rPr>
              <a:t>平常的沈从文</a:t>
            </a:r>
            <a:endParaRPr lang="zh-CN" altLang="zh-CN" sz="2500" kern="100" dirty="0">
              <a:latin typeface="宋体"/>
              <a:cs typeface="Courier New"/>
            </a:endParaRPr>
          </a:p>
          <a:p>
            <a:pPr algn="ctr">
              <a:lnSpc>
                <a:spcPts val="4200"/>
              </a:lnSpc>
              <a:spcAft>
                <a:spcPts val="0"/>
              </a:spcAft>
            </a:pPr>
            <a:r>
              <a:rPr lang="zh-CN" altLang="zh-CN" sz="2500" kern="100" dirty="0">
                <a:latin typeface="Times New Roman"/>
                <a:ea typeface="华文细黑"/>
                <a:cs typeface="Times New Roman"/>
              </a:rPr>
              <a:t>黄永玉</a:t>
            </a:r>
            <a:endParaRPr lang="zh-CN" altLang="zh-CN" sz="2500" kern="100" dirty="0">
              <a:latin typeface="宋体"/>
              <a:cs typeface="Courier New"/>
            </a:endParaRPr>
          </a:p>
          <a:p>
            <a:pPr algn="just">
              <a:lnSpc>
                <a:spcPts val="4200"/>
              </a:lnSpc>
              <a:spcAft>
                <a:spcPts val="0"/>
              </a:spcAft>
            </a:pPr>
            <a:r>
              <a:rPr lang="en-US" altLang="zh-CN" sz="2500" kern="100" spc="-50" dirty="0" smtClean="0">
                <a:latin typeface="Times New Roman"/>
                <a:ea typeface="华文细黑"/>
                <a:cs typeface="Times New Roman"/>
              </a:rPr>
              <a:t>        </a:t>
            </a:r>
            <a:r>
              <a:rPr lang="zh-CN" altLang="zh-CN" sz="2500" kern="100" spc="-50" dirty="0" smtClean="0">
                <a:latin typeface="Times New Roman"/>
                <a:ea typeface="华文细黑"/>
                <a:cs typeface="Times New Roman"/>
              </a:rPr>
              <a:t>从</a:t>
            </a:r>
            <a:r>
              <a:rPr lang="zh-CN" altLang="zh-CN" sz="2500" kern="100" spc="-50" dirty="0">
                <a:latin typeface="Times New Roman"/>
                <a:ea typeface="华文细黑"/>
                <a:cs typeface="Times New Roman"/>
              </a:rPr>
              <a:t>一九四六年起，我同表叔沈从文开始通信，积累到</a:t>
            </a:r>
            <a:r>
              <a:rPr lang="en-US" altLang="zh-CN" sz="2500" kern="100" spc="-50" dirty="0">
                <a:latin typeface="宋体"/>
                <a:ea typeface="华文细黑"/>
                <a:cs typeface="Times New Roman"/>
              </a:rPr>
              <a:t>“</a:t>
            </a:r>
            <a:r>
              <a:rPr lang="zh-CN" altLang="zh-CN" sz="2500" kern="100" spc="-50" dirty="0">
                <a:latin typeface="Times New Roman"/>
                <a:ea typeface="华文细黑"/>
                <a:cs typeface="Times New Roman"/>
              </a:rPr>
              <a:t>文化大革命</a:t>
            </a:r>
            <a:r>
              <a:rPr lang="en-US" altLang="zh-CN" sz="2500" kern="100" spc="-50" dirty="0">
                <a:latin typeface="宋体"/>
                <a:ea typeface="华文细黑"/>
                <a:cs typeface="Times New Roman"/>
              </a:rPr>
              <a:t>”</a:t>
            </a:r>
            <a:r>
              <a:rPr lang="zh-CN" altLang="zh-CN" sz="2500" kern="100" spc="-50" dirty="0">
                <a:latin typeface="Times New Roman"/>
                <a:ea typeface="华文细黑"/>
                <a:cs typeface="Times New Roman"/>
              </a:rPr>
              <a:t>前，大约有了一两百封。可惜在</a:t>
            </a:r>
            <a:r>
              <a:rPr lang="en-US" altLang="zh-CN" sz="2500" kern="100" spc="-50" dirty="0">
                <a:latin typeface="宋体"/>
                <a:ea typeface="华文细黑"/>
                <a:cs typeface="Times New Roman"/>
              </a:rPr>
              <a:t>“</a:t>
            </a:r>
            <a:r>
              <a:rPr lang="zh-CN" altLang="zh-CN" sz="2500" kern="100" spc="-50" dirty="0">
                <a:latin typeface="Times New Roman"/>
                <a:ea typeface="华文细黑"/>
                <a:cs typeface="Times New Roman"/>
              </a:rPr>
              <a:t>文革</a:t>
            </a:r>
            <a:r>
              <a:rPr lang="en-US" altLang="zh-CN" sz="2500" kern="100" spc="-50" dirty="0">
                <a:latin typeface="宋体"/>
                <a:ea typeface="华文细黑"/>
                <a:cs typeface="Times New Roman"/>
              </a:rPr>
              <a:t>”</a:t>
            </a:r>
            <a:r>
              <a:rPr lang="zh-CN" altLang="zh-CN" sz="2500" kern="100" spc="-50" dirty="0">
                <a:latin typeface="Times New Roman"/>
                <a:ea typeface="华文细黑"/>
                <a:cs typeface="Times New Roman"/>
              </a:rPr>
              <a:t>时，全给弄得没有了。解放后，他在人民文学出版社第一次为他出的作品选的序言里说过这样一句话：</a:t>
            </a:r>
            <a:r>
              <a:rPr lang="en-US" altLang="zh-CN" sz="2500" kern="100" spc="-50" dirty="0">
                <a:latin typeface="宋体"/>
                <a:ea typeface="华文细黑"/>
                <a:cs typeface="Times New Roman"/>
              </a:rPr>
              <a:t>“</a:t>
            </a:r>
            <a:r>
              <a:rPr lang="zh-CN" altLang="zh-CN" sz="2500" kern="100" spc="-50" dirty="0">
                <a:latin typeface="Times New Roman"/>
                <a:ea typeface="华文细黑"/>
                <a:cs typeface="Times New Roman"/>
              </a:rPr>
              <a:t>我和我的读者都行将老去。</a:t>
            </a:r>
            <a:r>
              <a:rPr lang="en-US" altLang="zh-CN" sz="2500" kern="100" spc="-50" dirty="0">
                <a:latin typeface="宋体"/>
                <a:ea typeface="华文细黑"/>
                <a:cs typeface="Times New Roman"/>
              </a:rPr>
              <a:t>”</a:t>
            </a:r>
            <a:r>
              <a:rPr lang="zh-CN" altLang="zh-CN" sz="2500" kern="100" spc="-50" dirty="0">
                <a:latin typeface="Times New Roman"/>
                <a:ea typeface="华文细黑"/>
                <a:cs typeface="Times New Roman"/>
              </a:rPr>
              <a:t>那是在五十年代中期，现在九十年代了。这句伤感的预言并没有应验，他没有想到，他的作品和他的读者都红光满面，长生不老</a:t>
            </a:r>
            <a:r>
              <a:rPr lang="zh-CN" altLang="zh-CN" sz="2500" kern="100" spc="-50" dirty="0" smtClean="0">
                <a:latin typeface="Times New Roman"/>
                <a:ea typeface="华文细黑"/>
                <a:cs typeface="Times New Roman"/>
              </a:rPr>
              <a:t>。</a:t>
            </a:r>
            <a:endParaRPr lang="en-US" altLang="zh-CN" sz="2500" kern="100" spc="-50" dirty="0" smtClean="0">
              <a:latin typeface="Times New Roman"/>
              <a:ea typeface="华文细黑"/>
              <a:cs typeface="Times New Roman"/>
            </a:endParaRPr>
          </a:p>
        </p:txBody>
      </p:sp>
    </p:spTree>
    <p:extLst>
      <p:ext uri="{BB962C8B-B14F-4D97-AF65-F5344CB8AC3E}">
        <p14:creationId xmlns:p14="http://schemas.microsoft.com/office/powerpoint/2010/main" val="28225107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892" y="339502"/>
            <a:ext cx="8821322"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smtClean="0">
                <a:latin typeface="Times New Roman"/>
                <a:ea typeface="华文细黑"/>
                <a:cs typeface="Times New Roman"/>
              </a:rPr>
              <a:t>的一生，是不停地</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完成</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的一生。他自己也说过：</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我从来没想过</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突破</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，我只是</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完成</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如果想要在他头上加一个非常的形容词的话，他是非常非常的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平常</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。他的人格、生活、情感、欲望、工作和与人相处的方式，都在平常的状态运行。老子说</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上善若水</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，他就像水那么平常，永远向下，向人民流动，滋养生灵，长年累月生发出水磨石穿的力量。</a:t>
            </a:r>
            <a:endParaRPr lang="zh-CN" altLang="zh-CN" sz="1050" kern="100" dirty="0">
              <a:latin typeface="宋体"/>
              <a:cs typeface="Courier New"/>
            </a:endParaRPr>
          </a:p>
        </p:txBody>
      </p:sp>
    </p:spTree>
    <p:extLst>
      <p:ext uri="{BB962C8B-B14F-4D97-AF65-F5344CB8AC3E}">
        <p14:creationId xmlns:p14="http://schemas.microsoft.com/office/powerpoint/2010/main" val="32426540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295265"/>
            <a:ext cx="8821322"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因为</a:t>
            </a:r>
            <a:r>
              <a:rPr lang="zh-CN" altLang="zh-CN" sz="2600" kern="100" dirty="0">
                <a:latin typeface="Times New Roman"/>
                <a:ea typeface="华文细黑"/>
                <a:cs typeface="Times New Roman"/>
              </a:rPr>
              <a:t>平常，在困苦生活中才能结出从容的丰硕果实。</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好些年前</a:t>
            </a:r>
            <a:r>
              <a:rPr lang="zh-CN" altLang="zh-CN" sz="2600" kern="100" dirty="0">
                <a:latin typeface="Times New Roman"/>
                <a:ea typeface="华文细黑"/>
                <a:cs typeface="Times New Roman"/>
              </a:rPr>
              <a:t>，日本政府部门派了三个专家来找我，说是要向我请教。日本某张钞票上古代皇太子的画像，因为在服式制度上出现了疑点，所以怀疑那位皇太子不是真的皇太子。若果这样，那张钞票就可能要废止了。这是个大事情，问起我，我没有这个知识。我说幸好有位研究这方面的大专家长辈，我们可以去请教他</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586751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892" y="339502"/>
            <a:ext cx="8821322"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他的客厅里客人请他欣赏带来的图片。</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仔细地翻了又翻，然后说，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既然这位太子在长安住过很久，人又年轻，那一定是很开心的了。青年人嘛！长安是很繁荣的，那么买点外国服饰穿戴穿戴，在迎合新潮中得到快乐那是有的，就好像现在的青年男女穿牛仔裤赶时髦一样。如果皇上接见或是盛典，他是会换上正统衣服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敦煌壁画上有穿黑白直条窄裤子的青年，看得出是西域</a:t>
            </a:r>
            <a:r>
              <a:rPr lang="zh-CN" altLang="zh-CN" sz="2600" kern="100" dirty="0" smtClean="0">
                <a:latin typeface="Times New Roman"/>
                <a:ea typeface="华文细黑"/>
                <a:cs typeface="Times New Roman"/>
              </a:rPr>
              <a:t>的</a:t>
            </a:r>
            <a:endParaRPr lang="zh-CN" altLang="zh-CN" sz="1050" kern="100" dirty="0">
              <a:latin typeface="宋体"/>
              <a:cs typeface="Courier New"/>
            </a:endParaRPr>
          </a:p>
        </p:txBody>
      </p:sp>
    </p:spTree>
    <p:extLst>
      <p:ext uri="{BB962C8B-B14F-4D97-AF65-F5344CB8AC3E}">
        <p14:creationId xmlns:p14="http://schemas.microsoft.com/office/powerpoint/2010/main" val="4345884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5124" y="-89134"/>
            <a:ext cx="8821322" cy="5286062"/>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进口裤子。不要因为服装某些地方不统一就否定全局，要研究那段社会历史生活、制度的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偶然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你们这位皇太子是个新鲜活泼的人，在长安日子过得好，回日本后也舍不得把长安带回的这些服饰丢掉，像我们今天的人留恋旅游纪念品的爱好一样</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问题</a:t>
            </a:r>
            <a:r>
              <a:rPr lang="zh-CN" altLang="zh-CN" sz="2600" kern="100" dirty="0">
                <a:latin typeface="Times New Roman"/>
                <a:ea typeface="华文细黑"/>
                <a:cs typeface="Times New Roman"/>
              </a:rPr>
              <a:t>就释然了，听说那张钞票今天还在使用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ts val="4500"/>
              </a:lnSpc>
            </a:pP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客人</a:t>
            </a:r>
            <a:r>
              <a:rPr lang="zh-CN" altLang="zh-CN" sz="2600" kern="100" dirty="0">
                <a:solidFill>
                  <a:prstClr val="black"/>
                </a:solidFill>
                <a:latin typeface="Times New Roman"/>
                <a:ea typeface="华文细黑"/>
                <a:cs typeface="Times New Roman"/>
              </a:rPr>
              <a:t>问起他的文学生活时，他也高兴地说到正在研究服饰的经过，并且说：</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那也是很</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文学</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并且哈哈笑了起来</a:t>
            </a:r>
            <a:r>
              <a:rPr lang="en-US" altLang="zh-CN" sz="2600" kern="100" dirty="0">
                <a:solidFill>
                  <a:prstClr val="black"/>
                </a:solidFill>
                <a:latin typeface="Times New Roman"/>
                <a:ea typeface="华文细黑"/>
                <a:cs typeface="Courier New"/>
              </a:rPr>
              <a:t>——</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我像写小说那样写它们。</a:t>
            </a:r>
            <a:r>
              <a:rPr lang="en-US" altLang="zh-CN" sz="2600" kern="100" dirty="0" smtClean="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6019995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4" y="-28158"/>
            <a:ext cx="8427116"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是真的，那是本很美的文学作品。</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沈从文</a:t>
            </a:r>
            <a:r>
              <a:rPr lang="zh-CN" altLang="zh-CN" sz="2600" kern="100" dirty="0">
                <a:latin typeface="Times New Roman"/>
                <a:ea typeface="华文细黑"/>
                <a:cs typeface="Times New Roman"/>
              </a:rPr>
              <a:t>对待苦难的态度十分潇洒。</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文革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高潮时，我们已经很久没见面了。忽然在东堂子胡同迎面相遇了，他看到我，他又装着没看到我，我们擦身而过。这一瞬间，他头都不歪地说了四个字：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要从容啊！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他是我的亲人，是我的骨肉长辈，我们却不敢停下来叙叙别情，交换交换痛苦；不能拉拉手，拥抱一下，痛快地哭一场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426821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504418"/>
            <a:ext cx="8769291" cy="3939540"/>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要从容啊！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这几个字包含了多少内情。好像是家乡土地通过他的嘴巴对我们两代人的关照，叮咛，鼓励。</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日子</a:t>
            </a:r>
            <a:r>
              <a:rPr lang="zh-CN" altLang="zh-CN" sz="2600" kern="100" dirty="0">
                <a:latin typeface="Times New Roman"/>
                <a:ea typeface="华文细黑"/>
                <a:cs typeface="Times New Roman"/>
              </a:rPr>
              <a:t>松点的时候，我们见了面，能在家里坐一坐喝口水了。有一次，他说他每天在天安门历史博物馆扫女厕所，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这是造反派领导、革命小将对我的信任，虽然我政治上不可靠，但道德上可靠</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4264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122" y="944598"/>
            <a:ext cx="8505609" cy="3298339"/>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又</a:t>
            </a:r>
            <a:r>
              <a:rPr lang="zh-CN" altLang="zh-CN" sz="2600" kern="100" dirty="0">
                <a:latin typeface="Times New Roman"/>
                <a:ea typeface="华文细黑"/>
                <a:cs typeface="Times New Roman"/>
              </a:rPr>
              <a:t>有一次，他说，开斗争会的时候，有人把一张标语用糨糊刷在他的背上。斗争会完了，他揭下那张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打倒反共文人沈从文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的标语一看，说：</a:t>
            </a:r>
            <a:r>
              <a:rPr lang="en-US" altLang="zh-CN" sz="2600" kern="100" dirty="0">
                <a:latin typeface="宋体"/>
                <a:ea typeface="华文细黑"/>
                <a:cs typeface="Times New Roman"/>
              </a:rPr>
              <a:t>“</a:t>
            </a:r>
            <a:r>
              <a:rPr lang="zh-CN" altLang="zh-CN" sz="2600" u="heavy" kern="100" dirty="0">
                <a:latin typeface="Times New Roman"/>
                <a:ea typeface="华文细黑"/>
                <a:cs typeface="Times New Roman"/>
              </a:rPr>
              <a:t>那书法太不像话了，在我的背上贴这么蹩脚的书法，真难为情！他原应该好好练一练的！</a:t>
            </a:r>
            <a:r>
              <a:rPr lang="en-US" altLang="zh-CN" sz="2600" kern="100" dirty="0" smtClean="0">
                <a:latin typeface="宋体"/>
                <a:ea typeface="华文细黑"/>
                <a:cs typeface="Times New Roman"/>
              </a:rPr>
              <a:t>”</a:t>
            </a:r>
          </a:p>
        </p:txBody>
      </p:sp>
    </p:spTree>
    <p:extLst>
      <p:ext uri="{BB962C8B-B14F-4D97-AF65-F5344CB8AC3E}">
        <p14:creationId xmlns:p14="http://schemas.microsoft.com/office/powerpoint/2010/main" val="191750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900" y="54367"/>
            <a:ext cx="8648580" cy="4893647"/>
          </a:xfrm>
          <a:prstGeom prst="rect">
            <a:avLst/>
          </a:prstGeom>
          <a:noFill/>
        </p:spPr>
        <p:txBody>
          <a:bodyPr wrap="square" rtlCol="0">
            <a:spAutoFit/>
          </a:bodyPr>
          <a:lstStyle/>
          <a:p>
            <a:pPr>
              <a:lnSpc>
                <a:spcPct val="150000"/>
              </a:lnSpc>
            </a:pPr>
            <a:r>
              <a:rPr lang="zh-CN" altLang="zh-CN" sz="2600" dirty="0" smtClean="0">
                <a:latin typeface="Times New Roman"/>
                <a:ea typeface="华文细黑"/>
                <a:cs typeface="Times New Roman"/>
              </a:rPr>
              <a:t>为了</a:t>
            </a:r>
            <a:r>
              <a:rPr lang="zh-CN" altLang="zh-CN" sz="2600" dirty="0">
                <a:latin typeface="Times New Roman"/>
                <a:ea typeface="华文细黑"/>
                <a:cs typeface="Times New Roman"/>
              </a:rPr>
              <a:t>做到形散而神不散，在选材上应注意材料与中心思想的内在联系，在结构上应借助一定的线索把材料贯穿成一个有机的整体。散文中常见的线索有：</a:t>
            </a:r>
            <a:r>
              <a:rPr lang="en-US" altLang="zh-CN" sz="2600" dirty="0">
                <a:latin typeface="Times New Roman"/>
                <a:ea typeface="华文细黑"/>
              </a:rPr>
              <a:t>(1)</a:t>
            </a:r>
            <a:r>
              <a:rPr lang="zh-CN" altLang="zh-CN" sz="2600" dirty="0">
                <a:latin typeface="Times New Roman"/>
                <a:ea typeface="华文细黑"/>
                <a:cs typeface="Times New Roman"/>
              </a:rPr>
              <a:t>以含有深刻意义或象征意义的事物为线索；</a:t>
            </a:r>
            <a:r>
              <a:rPr lang="en-US" altLang="zh-CN" sz="2600" dirty="0">
                <a:latin typeface="Times New Roman"/>
                <a:ea typeface="华文细黑"/>
              </a:rPr>
              <a:t>(2)</a:t>
            </a:r>
            <a:r>
              <a:rPr lang="zh-CN" altLang="zh-CN" sz="2600" dirty="0">
                <a:latin typeface="Times New Roman"/>
                <a:ea typeface="华文细黑"/>
                <a:cs typeface="Times New Roman"/>
              </a:rPr>
              <a:t>以作品中的</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为线索，由于写的都是</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的所见所闻所思所感，侃侃而谈，自由畅达，使读者觉得更加真实可信，亲切感人</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意境深远，注重表现作者的生活感受，抒情性强，情感真挚。作者借助想象与联想，由此及彼，由浅入深，由</a:t>
            </a:r>
            <a:r>
              <a:rPr lang="zh-CN" altLang="zh-CN" sz="2600" kern="100" dirty="0" smtClean="0">
                <a:solidFill>
                  <a:prstClr val="black"/>
                </a:solidFill>
                <a:latin typeface="Times New Roman"/>
                <a:ea typeface="华文细黑"/>
                <a:cs typeface="Times New Roman"/>
              </a:rPr>
              <a:t>实</a:t>
            </a:r>
            <a:endParaRPr lang="zh-CN" altLang="zh-CN" sz="1050" kern="100" dirty="0">
              <a:latin typeface="宋体"/>
              <a:cs typeface="Courier New"/>
            </a:endParaRPr>
          </a:p>
        </p:txBody>
      </p:sp>
    </p:spTree>
    <p:extLst>
      <p:ext uri="{BB962C8B-B14F-4D97-AF65-F5344CB8AC3E}">
        <p14:creationId xmlns:p14="http://schemas.microsoft.com/office/powerpoint/2010/main" val="7794419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855" y="730764"/>
            <a:ext cx="8505609" cy="3939540"/>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时间</a:t>
            </a:r>
            <a:r>
              <a:rPr lang="zh-CN" altLang="zh-CN" sz="2600" kern="100" dirty="0">
                <a:latin typeface="Times New Roman"/>
                <a:ea typeface="华文细黑"/>
                <a:cs typeface="Times New Roman"/>
              </a:rPr>
              <a:t>过得很快，他到湖北咸宁干校去了，我也在河北磁县劳动了三年，我们有通信。他那个地方虽然名叫双溪，有万顷荷花，老人家身心的凄苦却是可想而知的。他来信居然说：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这里周围都是荷花，灿烂极了，你若来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在双溪，身边无任何参考，仅凭记忆，他完成了二十一万字的服装史</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1242161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855" y="576426"/>
            <a:ext cx="8505609" cy="3939540"/>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钱钟书</a:t>
            </a:r>
            <a:r>
              <a:rPr lang="zh-CN" altLang="zh-CN" sz="2600" kern="100" dirty="0">
                <a:latin typeface="Times New Roman"/>
                <a:ea typeface="华文细黑"/>
                <a:cs typeface="Times New Roman"/>
              </a:rPr>
              <a:t>先生，我们同住在一个大院子里。一次在我家聊天，他谈到表叔时说：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你别看从文这人微笑温和，文雅委婉，他不干的事，你强迫他试试！</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表叔</a:t>
            </a:r>
            <a:r>
              <a:rPr lang="zh-CN" altLang="zh-CN" sz="2600" kern="100" dirty="0">
                <a:latin typeface="Times New Roman"/>
                <a:ea typeface="华文细黑"/>
                <a:cs typeface="Times New Roman"/>
              </a:rPr>
              <a:t>是一个连小学都没有毕业的人，他的才能智慧、人格品质是从哪里来的呢？我想，是故乡山水的影响吧</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本文有删改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0101903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0996"/>
            <a:ext cx="8505609" cy="5164234"/>
          </a:xfrm>
          <a:prstGeom prst="rect">
            <a:avLst/>
          </a:prstGeom>
          <a:noFill/>
        </p:spPr>
        <p:txBody>
          <a:bodyPr wrap="square" rtlCol="0">
            <a:spAutoFit/>
          </a:bodyPr>
          <a:lstStyle/>
          <a:p>
            <a:pPr algn="just">
              <a:lnSpc>
                <a:spcPts val="4000"/>
              </a:lnSpc>
              <a:spcAft>
                <a:spcPts val="0"/>
              </a:spcAft>
            </a:pPr>
            <a:r>
              <a:rPr lang="zh-CN" altLang="zh-CN" sz="2500" kern="100" dirty="0">
                <a:latin typeface="Times New Roman"/>
                <a:ea typeface="华文细黑"/>
                <a:cs typeface="Times New Roman"/>
              </a:rPr>
              <a:t>快速阅读，整体把握</a:t>
            </a:r>
            <a:endParaRPr lang="zh-CN" altLang="zh-CN" sz="2500" kern="100" dirty="0">
              <a:latin typeface="宋体"/>
              <a:cs typeface="Courier New"/>
            </a:endParaRPr>
          </a:p>
          <a:p>
            <a:pPr algn="just">
              <a:lnSpc>
                <a:spcPts val="4000"/>
              </a:lnSpc>
              <a:spcAft>
                <a:spcPts val="0"/>
              </a:spcAft>
            </a:pPr>
            <a:r>
              <a:rPr lang="en-US" altLang="zh-CN" sz="2500" kern="100" dirty="0">
                <a:latin typeface="Times New Roman"/>
                <a:ea typeface="华文细黑"/>
                <a:cs typeface="Courier New"/>
              </a:rPr>
              <a:t>3</a:t>
            </a:r>
            <a:r>
              <a:rPr lang="en-US" altLang="zh-CN" sz="2500" kern="100" dirty="0">
                <a:latin typeface="Times New Roman"/>
                <a:ea typeface="微软雅黑"/>
                <a:cs typeface="Courier New"/>
              </a:rPr>
              <a:t>.</a:t>
            </a:r>
            <a:r>
              <a:rPr lang="zh-CN" altLang="zh-CN" sz="2500" kern="100" dirty="0">
                <a:latin typeface="Times New Roman"/>
                <a:ea typeface="华文细黑"/>
                <a:cs typeface="Times New Roman"/>
              </a:rPr>
              <a:t>本文的写作思路是怎样的？</a:t>
            </a:r>
            <a:endParaRPr lang="zh-CN" altLang="zh-CN" sz="2500" kern="100" dirty="0">
              <a:latin typeface="宋体"/>
              <a:cs typeface="Courier New"/>
            </a:endParaRPr>
          </a:p>
          <a:p>
            <a:pPr algn="just">
              <a:lnSpc>
                <a:spcPts val="4000"/>
              </a:lnSpc>
              <a:spcAft>
                <a:spcPts val="0"/>
              </a:spcAft>
            </a:pPr>
            <a:r>
              <a:rPr lang="zh-CN" altLang="zh-CN" sz="2500" kern="100" dirty="0">
                <a:solidFill>
                  <a:srgbClr val="0000FF"/>
                </a:solidFill>
                <a:latin typeface="Times New Roman"/>
                <a:ea typeface="华文细黑"/>
                <a:cs typeface="Times New Roman"/>
              </a:rPr>
              <a:t>答案</a:t>
            </a:r>
            <a:r>
              <a:rPr lang="zh-CN" altLang="zh-CN" sz="2500" kern="100" dirty="0">
                <a:latin typeface="Times New Roman"/>
                <a:ea typeface="华文细黑"/>
                <a:cs typeface="Times New Roman"/>
              </a:rPr>
              <a:t>　</a:t>
            </a:r>
            <a:r>
              <a:rPr lang="zh-CN" altLang="zh-CN" sz="2500" kern="100" dirty="0">
                <a:solidFill>
                  <a:schemeClr val="accent6">
                    <a:lumMod val="75000"/>
                  </a:schemeClr>
                </a:solidFill>
                <a:latin typeface="Times New Roman"/>
                <a:ea typeface="华文细黑"/>
                <a:cs typeface="Times New Roman"/>
              </a:rPr>
              <a:t>全文共十七段，分为三个层次。</a:t>
            </a:r>
            <a:endParaRPr lang="zh-CN" altLang="zh-CN" sz="2500" kern="100" dirty="0">
              <a:solidFill>
                <a:schemeClr val="accent6">
                  <a:lumMod val="75000"/>
                </a:schemeClr>
              </a:solidFill>
              <a:latin typeface="宋体"/>
              <a:cs typeface="Courier New"/>
            </a:endParaRPr>
          </a:p>
          <a:p>
            <a:pPr algn="just">
              <a:lnSpc>
                <a:spcPts val="4000"/>
              </a:lnSpc>
              <a:spcAft>
                <a:spcPts val="0"/>
              </a:spcAft>
            </a:pPr>
            <a:r>
              <a:rPr lang="zh-CN" altLang="zh-CN" sz="2500" kern="100" dirty="0">
                <a:solidFill>
                  <a:schemeClr val="accent6">
                    <a:lumMod val="75000"/>
                  </a:schemeClr>
                </a:solidFill>
                <a:latin typeface="Times New Roman"/>
                <a:ea typeface="华文细黑"/>
                <a:cs typeface="Times New Roman"/>
              </a:rPr>
              <a:t>第一层</a:t>
            </a:r>
            <a:r>
              <a:rPr lang="en-US" altLang="zh-CN" sz="2500" kern="100" dirty="0">
                <a:solidFill>
                  <a:schemeClr val="accent6">
                    <a:lumMod val="75000"/>
                  </a:schemeClr>
                </a:solidFill>
                <a:latin typeface="Times New Roman"/>
                <a:ea typeface="华文细黑"/>
                <a:cs typeface="Courier New"/>
              </a:rPr>
              <a:t>(1</a:t>
            </a:r>
            <a:r>
              <a:rPr lang="zh-CN" altLang="zh-CN" sz="2500" kern="100" dirty="0">
                <a:solidFill>
                  <a:schemeClr val="accent6">
                    <a:lumMod val="75000"/>
                  </a:schemeClr>
                </a:solidFill>
                <a:latin typeface="Times New Roman"/>
                <a:ea typeface="华文细黑"/>
                <a:cs typeface="Times New Roman"/>
              </a:rPr>
              <a:t>～</a:t>
            </a:r>
            <a:r>
              <a:rPr lang="en-US" altLang="zh-CN" sz="2500" kern="100" dirty="0">
                <a:solidFill>
                  <a:schemeClr val="accent6">
                    <a:lumMod val="75000"/>
                  </a:schemeClr>
                </a:solidFill>
                <a:latin typeface="Times New Roman"/>
                <a:ea typeface="华文细黑"/>
                <a:cs typeface="Courier New"/>
              </a:rPr>
              <a:t>2</a:t>
            </a:r>
            <a:r>
              <a:rPr lang="zh-CN" altLang="zh-CN" sz="2500" kern="100" dirty="0">
                <a:solidFill>
                  <a:schemeClr val="accent6">
                    <a:lumMod val="75000"/>
                  </a:schemeClr>
                </a:solidFill>
                <a:latin typeface="Times New Roman"/>
                <a:ea typeface="华文细黑"/>
                <a:cs typeface="Times New Roman"/>
              </a:rPr>
              <a:t>段</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：总写沈从文平常而又不平常的一生。</a:t>
            </a:r>
            <a:endParaRPr lang="zh-CN" altLang="zh-CN" sz="2500" kern="100" dirty="0">
              <a:solidFill>
                <a:schemeClr val="accent6">
                  <a:lumMod val="75000"/>
                </a:schemeClr>
              </a:solidFill>
              <a:latin typeface="宋体"/>
              <a:cs typeface="Courier New"/>
            </a:endParaRPr>
          </a:p>
          <a:p>
            <a:pPr algn="just">
              <a:lnSpc>
                <a:spcPts val="4000"/>
              </a:lnSpc>
              <a:spcAft>
                <a:spcPts val="0"/>
              </a:spcAft>
            </a:pPr>
            <a:r>
              <a:rPr lang="zh-CN" altLang="zh-CN" sz="2500" kern="100" dirty="0">
                <a:solidFill>
                  <a:schemeClr val="accent6">
                    <a:lumMod val="75000"/>
                  </a:schemeClr>
                </a:solidFill>
                <a:latin typeface="Times New Roman"/>
                <a:ea typeface="华文细黑"/>
                <a:cs typeface="Times New Roman"/>
              </a:rPr>
              <a:t>第二层</a:t>
            </a:r>
            <a:r>
              <a:rPr lang="en-US" altLang="zh-CN" sz="2500" kern="100" dirty="0">
                <a:solidFill>
                  <a:schemeClr val="accent6">
                    <a:lumMod val="75000"/>
                  </a:schemeClr>
                </a:solidFill>
                <a:latin typeface="Times New Roman"/>
                <a:ea typeface="华文细黑"/>
                <a:cs typeface="Courier New"/>
              </a:rPr>
              <a:t>(3</a:t>
            </a:r>
            <a:r>
              <a:rPr lang="zh-CN" altLang="zh-CN" sz="2500" kern="100" dirty="0">
                <a:solidFill>
                  <a:schemeClr val="accent6">
                    <a:lumMod val="75000"/>
                  </a:schemeClr>
                </a:solidFill>
                <a:latin typeface="Times New Roman"/>
                <a:ea typeface="华文细黑"/>
                <a:cs typeface="Times New Roman"/>
              </a:rPr>
              <a:t>～</a:t>
            </a:r>
            <a:r>
              <a:rPr lang="en-US" altLang="zh-CN" sz="2500" kern="100" dirty="0">
                <a:solidFill>
                  <a:schemeClr val="accent6">
                    <a:lumMod val="75000"/>
                  </a:schemeClr>
                </a:solidFill>
                <a:latin typeface="Times New Roman"/>
                <a:ea typeface="华文细黑"/>
                <a:cs typeface="Courier New"/>
              </a:rPr>
              <a:t>15</a:t>
            </a:r>
            <a:r>
              <a:rPr lang="zh-CN" altLang="zh-CN" sz="2500" kern="100" dirty="0">
                <a:solidFill>
                  <a:schemeClr val="accent6">
                    <a:lumMod val="75000"/>
                  </a:schemeClr>
                </a:solidFill>
                <a:latin typeface="Times New Roman"/>
                <a:ea typeface="华文细黑"/>
                <a:cs typeface="Times New Roman"/>
              </a:rPr>
              <a:t>段</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：分别写沈从文在困苦生活中从容展现的才华</a:t>
            </a:r>
            <a:r>
              <a:rPr lang="en-US" altLang="zh-CN" sz="2500" kern="100" dirty="0">
                <a:solidFill>
                  <a:schemeClr val="accent6">
                    <a:lumMod val="75000"/>
                  </a:schemeClr>
                </a:solidFill>
                <a:latin typeface="Times New Roman"/>
                <a:ea typeface="华文细黑"/>
                <a:cs typeface="Courier New"/>
              </a:rPr>
              <a:t>(3</a:t>
            </a:r>
            <a:r>
              <a:rPr lang="zh-CN" altLang="zh-CN" sz="2500" kern="100" dirty="0">
                <a:solidFill>
                  <a:schemeClr val="accent6">
                    <a:lumMod val="75000"/>
                  </a:schemeClr>
                </a:solidFill>
                <a:latin typeface="Times New Roman"/>
                <a:ea typeface="华文细黑"/>
                <a:cs typeface="Times New Roman"/>
              </a:rPr>
              <a:t>～</a:t>
            </a:r>
            <a:r>
              <a:rPr lang="en-US" altLang="zh-CN" sz="2500" kern="100" dirty="0">
                <a:solidFill>
                  <a:schemeClr val="accent6">
                    <a:lumMod val="75000"/>
                  </a:schemeClr>
                </a:solidFill>
                <a:latin typeface="Times New Roman"/>
                <a:ea typeface="华文细黑"/>
                <a:cs typeface="Courier New"/>
              </a:rPr>
              <a:t>9</a:t>
            </a:r>
            <a:r>
              <a:rPr lang="zh-CN" altLang="zh-CN" sz="2500" kern="100" dirty="0">
                <a:solidFill>
                  <a:schemeClr val="accent6">
                    <a:lumMod val="75000"/>
                  </a:schemeClr>
                </a:solidFill>
                <a:latin typeface="Times New Roman"/>
                <a:ea typeface="华文细黑"/>
                <a:cs typeface="Times New Roman"/>
              </a:rPr>
              <a:t>段，主要是通过他为日本人鉴别服饰一事表现的</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和在苦难中表现的从容潇洒的人生态度</a:t>
            </a:r>
            <a:r>
              <a:rPr lang="en-US" altLang="zh-CN" sz="2500" kern="100" dirty="0">
                <a:solidFill>
                  <a:schemeClr val="accent6">
                    <a:lumMod val="75000"/>
                  </a:schemeClr>
                </a:solidFill>
                <a:latin typeface="Times New Roman"/>
                <a:ea typeface="华文细黑"/>
                <a:cs typeface="Courier New"/>
              </a:rPr>
              <a:t>(10</a:t>
            </a:r>
            <a:r>
              <a:rPr lang="zh-CN" altLang="zh-CN" sz="2500" kern="100" dirty="0">
                <a:solidFill>
                  <a:schemeClr val="accent6">
                    <a:lumMod val="75000"/>
                  </a:schemeClr>
                </a:solidFill>
                <a:latin typeface="Times New Roman"/>
                <a:ea typeface="华文细黑"/>
                <a:cs typeface="Times New Roman"/>
              </a:rPr>
              <a:t>～</a:t>
            </a:r>
            <a:r>
              <a:rPr lang="en-US" altLang="zh-CN" sz="2500" kern="100" dirty="0">
                <a:solidFill>
                  <a:schemeClr val="accent6">
                    <a:lumMod val="75000"/>
                  </a:schemeClr>
                </a:solidFill>
                <a:latin typeface="Times New Roman"/>
                <a:ea typeface="华文细黑"/>
                <a:cs typeface="Courier New"/>
              </a:rPr>
              <a:t>15</a:t>
            </a:r>
            <a:r>
              <a:rPr lang="zh-CN" altLang="zh-CN" sz="2500" kern="100" dirty="0">
                <a:solidFill>
                  <a:schemeClr val="accent6">
                    <a:lumMod val="75000"/>
                  </a:schemeClr>
                </a:solidFill>
                <a:latin typeface="Times New Roman"/>
                <a:ea typeface="华文细黑"/>
                <a:cs typeface="Times New Roman"/>
              </a:rPr>
              <a:t>段，回忆与沈从文交往的三件事</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a:t>
            </a:r>
            <a:endParaRPr lang="zh-CN" altLang="zh-CN" sz="2500" kern="100" dirty="0">
              <a:solidFill>
                <a:schemeClr val="accent6">
                  <a:lumMod val="75000"/>
                </a:schemeClr>
              </a:solidFill>
              <a:latin typeface="宋体"/>
              <a:cs typeface="Courier New"/>
            </a:endParaRPr>
          </a:p>
          <a:p>
            <a:pPr algn="just">
              <a:lnSpc>
                <a:spcPts val="4000"/>
              </a:lnSpc>
              <a:spcAft>
                <a:spcPts val="0"/>
              </a:spcAft>
            </a:pPr>
            <a:r>
              <a:rPr lang="zh-CN" altLang="zh-CN" sz="2500" kern="100" dirty="0">
                <a:solidFill>
                  <a:schemeClr val="accent6">
                    <a:lumMod val="75000"/>
                  </a:schemeClr>
                </a:solidFill>
                <a:latin typeface="Times New Roman"/>
                <a:ea typeface="华文细黑"/>
                <a:cs typeface="Times New Roman"/>
              </a:rPr>
              <a:t>第三层</a:t>
            </a:r>
            <a:r>
              <a:rPr lang="en-US" altLang="zh-CN" sz="2500" kern="100" dirty="0">
                <a:solidFill>
                  <a:schemeClr val="accent6">
                    <a:lumMod val="75000"/>
                  </a:schemeClr>
                </a:solidFill>
                <a:latin typeface="Times New Roman"/>
                <a:ea typeface="华文细黑"/>
                <a:cs typeface="Courier New"/>
              </a:rPr>
              <a:t>(16</a:t>
            </a:r>
            <a:r>
              <a:rPr lang="zh-CN" altLang="zh-CN" sz="2500" kern="100" dirty="0">
                <a:solidFill>
                  <a:schemeClr val="accent6">
                    <a:lumMod val="75000"/>
                  </a:schemeClr>
                </a:solidFill>
                <a:latin typeface="Times New Roman"/>
                <a:ea typeface="华文细黑"/>
                <a:cs typeface="Times New Roman"/>
              </a:rPr>
              <a:t>～</a:t>
            </a:r>
            <a:r>
              <a:rPr lang="en-US" altLang="zh-CN" sz="2500" kern="100" dirty="0">
                <a:solidFill>
                  <a:schemeClr val="accent6">
                    <a:lumMod val="75000"/>
                  </a:schemeClr>
                </a:solidFill>
                <a:latin typeface="Times New Roman"/>
                <a:ea typeface="华文细黑"/>
                <a:cs typeface="Courier New"/>
              </a:rPr>
              <a:t>17</a:t>
            </a:r>
            <a:r>
              <a:rPr lang="zh-CN" altLang="zh-CN" sz="2500" kern="100" dirty="0">
                <a:solidFill>
                  <a:schemeClr val="accent6">
                    <a:lumMod val="75000"/>
                  </a:schemeClr>
                </a:solidFill>
                <a:latin typeface="Times New Roman"/>
                <a:ea typeface="华文细黑"/>
                <a:cs typeface="Times New Roman"/>
              </a:rPr>
              <a:t>段</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：概括沈从文的才能智慧和人格品质，并推测形成的原因</a:t>
            </a:r>
            <a:r>
              <a:rPr lang="zh-CN" altLang="zh-CN" sz="2500" kern="100" dirty="0" smtClean="0">
                <a:solidFill>
                  <a:schemeClr val="accent6">
                    <a:lumMod val="75000"/>
                  </a:schemeClr>
                </a:solidFill>
                <a:latin typeface="Times New Roman"/>
                <a:ea typeface="华文细黑"/>
                <a:cs typeface="Times New Roman"/>
              </a:rPr>
              <a:t>。</a:t>
            </a:r>
            <a:endParaRPr lang="zh-CN" altLang="zh-CN" sz="25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51783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blinds(horizontal)">
                                      <p:cBhvr>
                                        <p:cTn id="1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994732"/>
            <a:ext cx="8596501" cy="3298339"/>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全文以回忆为重要线索，按总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总思路而写。</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本文的主要内容和主旨是什么？</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本文通过叙述沈从文平常而又不平常的工作、生活，表现了他卓越的才华和从容潇洒的人生态度，表达了作者对沈从文的尊崇和缅怀之情</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90591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38259"/>
            <a:ext cx="8596501" cy="4580741"/>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a:ea typeface="华文细黑"/>
                <a:cs typeface="Times New Roman"/>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Times New Roman"/>
              </a:rPr>
              <a:t>)</a:t>
            </a:r>
            <a:r>
              <a:rPr lang="zh-CN" altLang="zh-CN" sz="2600" kern="100" dirty="0">
                <a:solidFill>
                  <a:srgbClr val="C00000"/>
                </a:solidFill>
                <a:latin typeface="Times New Roman"/>
                <a:ea typeface="华文细黑"/>
                <a:cs typeface="Times New Roman"/>
              </a:rPr>
              <a:t>议论说理散文</a:t>
            </a:r>
          </a:p>
          <a:p>
            <a:pPr algn="just">
              <a:lnSpc>
                <a:spcPts val="5000"/>
              </a:lnSpc>
              <a:spcAft>
                <a:spcPts val="0"/>
              </a:spcAft>
            </a:pPr>
            <a:r>
              <a:rPr lang="zh-CN" altLang="zh-CN" sz="2600" kern="100" dirty="0">
                <a:latin typeface="Times New Roman"/>
                <a:ea typeface="华文细黑"/>
                <a:cs typeface="Times New Roman"/>
              </a:rPr>
              <a:t>这类散文具有抒情性、形象性和哲理性的特点，它给读者一种富于理性的形象和情感，从而提供一个广阔的思索和联想的空间。它往往蕴涵深邃的哲理，熔情感、哲理、形象于一炉。它与一般的写景状物等散文有所不同，它的思想内涵是理，是对关于社会、人生等问题的独特思考，其目的在于启发人、教育人，散文只是它的写作笔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33200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72" y="-72226"/>
            <a:ext cx="8596501"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议论性散文不是规规矩矩的议论文，它不是按照概念、判断、推理的逻辑形式来推理表达的，也不完全是按照提出问题、分析问题、解决问题的结构形式来组织成文的。它的写法比较灵活自由，套用一句现成的话来说，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形散而神不散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这类散文也频频出现在高考试卷中。阅读这类散文要注意借事说理、寓理于事、因情悟理、情理交融的特点，重在分析材料和观点的关系，进而品味其情趣、理趣</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8933715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37" y="167025"/>
            <a:ext cx="8682466" cy="2015936"/>
          </a:xfrm>
          <a:prstGeom prst="rect">
            <a:avLst/>
          </a:prstGeom>
          <a:noFill/>
        </p:spPr>
        <p:txBody>
          <a:bodyPr wrap="square" rtlCol="0">
            <a:spAutoFit/>
          </a:bodyPr>
          <a:lstStyle/>
          <a:p>
            <a:pPr algn="just">
              <a:lnSpc>
                <a:spcPts val="5000"/>
              </a:lnSpc>
              <a:spcAft>
                <a:spcPts val="0"/>
              </a:spcAft>
            </a:pPr>
            <a:r>
              <a:rPr lang="en-US" altLang="zh-CN" sz="2400" kern="100" dirty="0">
                <a:solidFill>
                  <a:srgbClr val="00B0F0"/>
                </a:solidFill>
                <a:latin typeface="Times New Roman"/>
                <a:ea typeface="华文细黑"/>
                <a:cs typeface="Courier New"/>
              </a:rPr>
              <a:t>(2014·</a:t>
            </a:r>
            <a:r>
              <a:rPr lang="zh-CN" altLang="zh-CN" sz="2400" kern="100" dirty="0">
                <a:solidFill>
                  <a:srgbClr val="00B0F0"/>
                </a:solidFill>
                <a:latin typeface="Times New Roman"/>
                <a:ea typeface="华文细黑"/>
                <a:cs typeface="Times New Roman"/>
              </a:rPr>
              <a:t>安徽</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阅读下面的文字，完成文后题目。</a:t>
            </a:r>
            <a:endParaRPr lang="zh-CN" altLang="zh-CN" sz="1000" kern="100" dirty="0">
              <a:latin typeface="宋体"/>
              <a:cs typeface="Courier New"/>
            </a:endParaRPr>
          </a:p>
          <a:p>
            <a:pPr algn="ctr">
              <a:lnSpc>
                <a:spcPts val="5000"/>
              </a:lnSpc>
              <a:spcAft>
                <a:spcPts val="0"/>
              </a:spcAft>
            </a:pPr>
            <a:r>
              <a:rPr lang="zh-CN" altLang="zh-CN" sz="2400" kern="100" dirty="0">
                <a:latin typeface="Times New Roman"/>
                <a:ea typeface="华文细黑"/>
                <a:cs typeface="Times New Roman"/>
              </a:rPr>
              <a:t>独木舟之道</a:t>
            </a:r>
            <a:endParaRPr lang="zh-CN" altLang="zh-CN" sz="1000" kern="100" dirty="0">
              <a:latin typeface="宋体"/>
              <a:cs typeface="Courier New"/>
            </a:endParaRPr>
          </a:p>
          <a:p>
            <a:pPr algn="ctr">
              <a:lnSpc>
                <a:spcPts val="5000"/>
              </a:lnSpc>
              <a:spcAft>
                <a:spcPts val="0"/>
              </a:spcAft>
            </a:pP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美</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西格德</a:t>
            </a:r>
            <a:r>
              <a:rPr lang="en-US" altLang="zh-CN" sz="2400" kern="100" dirty="0">
                <a:latin typeface="Times New Roman"/>
                <a:ea typeface="华文细黑"/>
                <a:cs typeface="Courier New"/>
              </a:rPr>
              <a:t>·F.</a:t>
            </a:r>
            <a:r>
              <a:rPr lang="zh-CN" altLang="zh-CN" sz="2400" kern="100" dirty="0">
                <a:latin typeface="Times New Roman"/>
                <a:ea typeface="华文细黑"/>
                <a:cs typeface="Times New Roman"/>
              </a:rPr>
              <a:t>奥尔</a:t>
            </a:r>
            <a:r>
              <a:rPr lang="zh-CN" altLang="zh-CN" sz="2400" kern="100" dirty="0" smtClean="0">
                <a:latin typeface="Times New Roman"/>
                <a:ea typeface="华文细黑"/>
                <a:cs typeface="Times New Roman"/>
              </a:rPr>
              <a:t>森</a:t>
            </a:r>
            <a:endParaRPr lang="zh-CN" altLang="zh-CN" sz="1000" kern="100" dirty="0">
              <a:latin typeface="宋体"/>
              <a:cs typeface="Courier New"/>
            </a:endParaRPr>
          </a:p>
        </p:txBody>
      </p:sp>
      <p:pic>
        <p:nvPicPr>
          <p:cNvPr id="14338" name="Picture 2" descr="\\0慧慧\f\源文件\一轮语文（江苏）\R3.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2631" y="2343419"/>
            <a:ext cx="3086472" cy="235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68064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92" y="-47744"/>
            <a:ext cx="8682466" cy="5221942"/>
          </a:xfrm>
          <a:prstGeom prst="rect">
            <a:avLst/>
          </a:prstGeom>
          <a:noFill/>
        </p:spPr>
        <p:txBody>
          <a:bodyPr wrap="square" rtlCol="0">
            <a:spAutoFit/>
          </a:bodyPr>
          <a:lstStyle/>
          <a:p>
            <a:pPr algn="just">
              <a:lnSpc>
                <a:spcPts val="4000"/>
              </a:lnSpc>
              <a:spcAft>
                <a:spcPts val="0"/>
              </a:spcAft>
            </a:pPr>
            <a:r>
              <a:rPr lang="en-US" altLang="zh-CN" sz="2500" kern="100" dirty="0" smtClean="0">
                <a:latin typeface="宋体"/>
                <a:ea typeface="华文细黑"/>
                <a:cs typeface="Times New Roman"/>
              </a:rPr>
              <a:t>    ①</a:t>
            </a:r>
            <a:r>
              <a:rPr lang="zh-CN" altLang="zh-CN" sz="2500" kern="100" dirty="0">
                <a:latin typeface="Times New Roman"/>
                <a:ea typeface="华文细黑"/>
                <a:cs typeface="Times New Roman"/>
              </a:rPr>
              <a:t>移动的独木舟颇像一叶风中摇曳的芦苇。宁静是它的一部分，还有拍打的水声，树中的鸟语和风声。荡舟之人是独木舟的一部分，从而也与它所熟悉的山水融为一体。从他将船桨浸入水中的那一刻起，他便与它一起漂流，独木舟在他的手下服服帖帖，完全依照他的意愿而行。船桨是他延长的手臂，一如手臂是他身体的器官。划独木舟的感觉与在一片绝好的雪坡上滑雪几近相同，带着那种轻快如飞的惬意，小舟灵活敏捷，任你摆布；划独木舟还有一种与大地和睦相处，融为一体的感觉。然而，对于一个划独木舟的人而言，最重要的莫过于当他荡起船桨时所体验的那种欢乐</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2396454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077" y="238259"/>
            <a:ext cx="8511387" cy="449373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②</a:t>
            </a:r>
            <a:r>
              <a:rPr lang="zh-CN" altLang="zh-CN" sz="2600" kern="100" dirty="0">
                <a:latin typeface="Times New Roman"/>
                <a:ea typeface="华文细黑"/>
                <a:cs typeface="Times New Roman"/>
              </a:rPr>
              <a:t>掌控独木舟需要平衡，要使小舟与灵活摇摆的身体成为一体。当每次划桨的节律与独木舟本身前进的节律相吻合时，疲劳便被忘却，还有时间来观望天空和岸上的风景，不必费力，也不必去考虑行驶的距离。此时，独木舟随意滑行，划桨就如同呼吸那样毫无意识，悠然自得。倘若你幸而划过一片映照着云影的平静水面，或许还会有悬在天地之间的感觉，仿佛不是在水中而是在天上荡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578672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96477"/>
            <a:ext cx="8511387" cy="4638001"/>
          </a:xfrm>
          <a:prstGeom prst="rect">
            <a:avLst/>
          </a:prstGeom>
          <a:noFill/>
        </p:spPr>
        <p:txBody>
          <a:bodyPr wrap="square" rtlCol="0">
            <a:spAutoFit/>
          </a:bodyPr>
          <a:lstStyle/>
          <a:p>
            <a:pPr algn="just">
              <a:lnSpc>
                <a:spcPts val="4500"/>
              </a:lnSpc>
              <a:spcAft>
                <a:spcPts val="0"/>
              </a:spcAft>
            </a:pPr>
            <a:r>
              <a:rPr lang="en-US" altLang="zh-CN" sz="2600" kern="100" dirty="0" smtClean="0">
                <a:latin typeface="宋体"/>
                <a:ea typeface="华文细黑"/>
                <a:cs typeface="Times New Roman"/>
              </a:rPr>
              <a:t>    ③</a:t>
            </a:r>
            <a:r>
              <a:rPr lang="zh-CN" altLang="zh-CN" sz="2600" kern="100" dirty="0">
                <a:latin typeface="Times New Roman"/>
                <a:ea typeface="华文细黑"/>
                <a:cs typeface="Times New Roman"/>
              </a:rPr>
              <a:t>如果风起浪涌，你必须破浪前进，则另有一番奋战的乐趣。每一道席卷而来的浪头都成为要被挫败的敌手。顶风破浪的一天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巧妙地躲过一个又一个小岛，沿着狂风肆虐的水域下风处的岸边艰难行进，猛然再冲进激荡的水流和狂风之中，如此这般，周而复始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可以确保你晚上睡得香，做个好梦。在独木舟上，你是独自一人在用自己的体魄、机智和勇气来与狂风暴雨抗争。这就是为什么当经过一天的搏斗之后，终于在能挡风避雨的悬崖的</a:t>
            </a:r>
            <a:r>
              <a:rPr lang="zh-CN" altLang="zh-CN" sz="2600" kern="100" dirty="0" smtClean="0">
                <a:latin typeface="Times New Roman"/>
                <a:ea typeface="华文细黑"/>
                <a:cs typeface="Times New Roman"/>
              </a:rPr>
              <a:t>背风</a:t>
            </a:r>
            <a:endParaRPr lang="zh-CN" altLang="zh-CN" sz="1050" kern="100" dirty="0">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20538"/>
            <a:ext cx="9144000" cy="5066965"/>
          </a:xfrm>
          <a:prstGeom prst="rect">
            <a:avLst/>
          </a:prstGeom>
          <a:noFill/>
        </p:spPr>
        <p:txBody>
          <a:bodyPr wrap="square" rtlCol="0">
            <a:spAutoFit/>
          </a:bodyPr>
          <a:lstStyle/>
          <a:p>
            <a:pPr algn="just">
              <a:lnSpc>
                <a:spcPct val="140000"/>
              </a:lnSpc>
            </a:pPr>
            <a:r>
              <a:rPr lang="zh-CN" altLang="zh-CN" sz="2600" kern="100" dirty="0">
                <a:solidFill>
                  <a:prstClr val="black"/>
                </a:solidFill>
                <a:latin typeface="Times New Roman"/>
                <a:ea typeface="华文细黑"/>
                <a:cs typeface="Times New Roman"/>
              </a:rPr>
              <a:t>而虚地依次写来，可以融情于景，寄情于事，寓情于物，</a:t>
            </a:r>
            <a:endParaRPr lang="zh-CN" altLang="zh-CN" sz="1050" kern="100" dirty="0">
              <a:latin typeface="宋体"/>
              <a:cs typeface="Courier New"/>
            </a:endParaRPr>
          </a:p>
          <a:p>
            <a:pPr algn="just">
              <a:lnSpc>
                <a:spcPct val="140000"/>
              </a:lnSpc>
            </a:pPr>
            <a:r>
              <a:rPr lang="zh-CN" altLang="zh-CN" sz="2600" kern="100" dirty="0" smtClean="0">
                <a:solidFill>
                  <a:prstClr val="black"/>
                </a:solidFill>
                <a:latin typeface="Times New Roman"/>
                <a:ea typeface="华文细黑"/>
                <a:cs typeface="Times New Roman"/>
              </a:rPr>
              <a:t>托物言</a:t>
            </a:r>
            <a:r>
              <a:rPr lang="zh-CN" altLang="zh-CN" sz="2600" kern="100" dirty="0" smtClean="0">
                <a:latin typeface="Times New Roman"/>
                <a:ea typeface="华文细黑"/>
                <a:cs typeface="Times New Roman"/>
              </a:rPr>
              <a:t>志</a:t>
            </a:r>
            <a:r>
              <a:rPr lang="zh-CN" altLang="zh-CN" sz="2600" kern="100" dirty="0">
                <a:latin typeface="Times New Roman"/>
                <a:ea typeface="华文细黑"/>
                <a:cs typeface="Times New Roman"/>
              </a:rPr>
              <a:t>，表达作者的真情实感，实现物我的统一，展现出更深远的思想，使读者领会更深的道理。</a:t>
            </a:r>
            <a:endParaRPr lang="zh-CN" altLang="zh-CN" sz="1050" kern="100" dirty="0">
              <a:latin typeface="宋体"/>
              <a:cs typeface="Courier New"/>
            </a:endParaRPr>
          </a:p>
          <a:p>
            <a:pPr>
              <a:lnSpc>
                <a:spcPct val="140000"/>
              </a:lnSpc>
            </a:pPr>
            <a:r>
              <a:rPr lang="en-US" altLang="zh-CN" sz="2600" dirty="0">
                <a:latin typeface="Times New Roman"/>
                <a:ea typeface="华文细黑"/>
              </a:rPr>
              <a:t>3.</a:t>
            </a:r>
            <a:r>
              <a:rPr lang="zh-CN" altLang="zh-CN" sz="2600" dirty="0">
                <a:latin typeface="Times New Roman"/>
                <a:ea typeface="华文细黑"/>
                <a:cs typeface="Times New Roman"/>
              </a:rPr>
              <a:t>语言优美凝练，富于文采。所谓</a:t>
            </a:r>
            <a:r>
              <a:rPr lang="en-US" altLang="zh-CN" sz="2600" dirty="0">
                <a:latin typeface="宋体"/>
                <a:ea typeface="华文细黑"/>
                <a:cs typeface="Times New Roman"/>
              </a:rPr>
              <a:t>“</a:t>
            </a:r>
            <a:r>
              <a:rPr lang="zh-CN" altLang="zh-CN" sz="2600" dirty="0">
                <a:latin typeface="Times New Roman"/>
                <a:ea typeface="华文细黑"/>
                <a:cs typeface="Times New Roman"/>
              </a:rPr>
              <a:t>优美</a:t>
            </a:r>
            <a:r>
              <a:rPr lang="en-US" altLang="zh-CN" sz="2600" dirty="0">
                <a:latin typeface="宋体"/>
                <a:ea typeface="华文细黑"/>
                <a:cs typeface="Times New Roman"/>
              </a:rPr>
              <a:t>”</a:t>
            </a:r>
            <a:r>
              <a:rPr lang="zh-CN" altLang="zh-CN" sz="2600" dirty="0">
                <a:latin typeface="Times New Roman"/>
                <a:ea typeface="华文细黑"/>
                <a:cs typeface="Times New Roman"/>
              </a:rPr>
              <a:t>，就是指散文的语言清新明丽，生动活泼，富于韵律美，行文如涓涓流水，叮咚有声，如娓娓而谈，情真意切。所谓</a:t>
            </a:r>
            <a:r>
              <a:rPr lang="en-US" altLang="zh-CN" sz="2600" dirty="0">
                <a:latin typeface="宋体"/>
                <a:ea typeface="华文细黑"/>
                <a:cs typeface="Times New Roman"/>
              </a:rPr>
              <a:t>“</a:t>
            </a:r>
            <a:r>
              <a:rPr lang="zh-CN" altLang="zh-CN" sz="2600" dirty="0">
                <a:latin typeface="Times New Roman"/>
                <a:ea typeface="华文细黑"/>
                <a:cs typeface="Times New Roman"/>
              </a:rPr>
              <a:t>凝练</a:t>
            </a:r>
            <a:r>
              <a:rPr lang="en-US" altLang="zh-CN" sz="2600" dirty="0">
                <a:latin typeface="宋体"/>
                <a:ea typeface="华文细黑"/>
                <a:cs typeface="Times New Roman"/>
              </a:rPr>
              <a:t>”</a:t>
            </a:r>
            <a:r>
              <a:rPr lang="zh-CN" altLang="zh-CN" sz="2600" dirty="0">
                <a:latin typeface="Times New Roman"/>
                <a:ea typeface="华文细黑"/>
                <a:cs typeface="Times New Roman"/>
              </a:rPr>
              <a:t>，是说散文的语言简洁质朴，自然流畅，寥寥数语就可以描绘出生动的形象，勾勒出动人的场景，显示出深远的意境。散文力求写景如在眼前，写情沁人心脾。</a:t>
            </a:r>
            <a:endParaRPr lang="zh-CN" altLang="zh-CN" sz="1050" kern="100" dirty="0">
              <a:latin typeface="宋体"/>
              <a:cs typeface="Courier New"/>
            </a:endParaRPr>
          </a:p>
        </p:txBody>
      </p:sp>
    </p:spTree>
    <p:extLst>
      <p:ext uri="{BB962C8B-B14F-4D97-AF65-F5344CB8AC3E}">
        <p14:creationId xmlns:p14="http://schemas.microsoft.com/office/powerpoint/2010/main" val="58397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55526"/>
            <a:ext cx="8511387" cy="4060920"/>
          </a:xfrm>
          <a:prstGeom prst="rect">
            <a:avLst/>
          </a:prstGeom>
          <a:noFill/>
        </p:spPr>
        <p:txBody>
          <a:bodyPr wrap="square" rtlCol="0">
            <a:spAutoFit/>
          </a:bodyPr>
          <a:lstStyle/>
          <a:p>
            <a:pPr algn="just">
              <a:lnSpc>
                <a:spcPts val="4500"/>
              </a:lnSpc>
            </a:pPr>
            <a:r>
              <a:rPr lang="zh-CN" altLang="zh-CN" sz="2600" kern="100" dirty="0">
                <a:latin typeface="Times New Roman"/>
                <a:ea typeface="华文细黑"/>
                <a:cs typeface="Times New Roman"/>
              </a:rPr>
              <a:t>处支起帐篷，竖起独木舟晾干，烧着晚饭时，心中会油然升起那种只有划独木舟的人才会有的得意之情。乘风破浪需要的不只是划桨的技巧，而且要凭直觉判断出浪的规模势头，要知道它们在身后如何破碎。荡舟之人不仅要熟悉他的独木舟及其路数，还要懂得身后涌起的波涛意味着什么。在狂野的水路上，乘着万马奔腾般的风浪冲向蓝色的地平线是何等欢快</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87645"/>
            <a:ext cx="8511387"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④</a:t>
            </a:r>
            <a:r>
              <a:rPr lang="zh-CN" altLang="zh-CN" sz="2600" kern="100" dirty="0">
                <a:latin typeface="Times New Roman"/>
                <a:ea typeface="华文细黑"/>
                <a:cs typeface="Times New Roman"/>
              </a:rPr>
              <a:t>急流也是一种挑战。尽管它们充满险情，变化多端，无法预测，但凡是熟悉独木舟水路的人都喜爱它们的怒吼和激流。人们可以在大船、驳船、橡皮船及木筏上冲过急流，然而，只有在独木舟上，你才能真正感受到河流及其力量。当独木舟冲向一泻千里、奔腾咆哮的急流边缘，继而为它那看不见的力量所掌控时，在全神贯注之中是否也会有隐隐的不安？起初，并无速度的感觉，但是，陡然</a:t>
            </a:r>
            <a:r>
              <a:rPr lang="zh-CN" altLang="zh-CN" sz="2600" kern="100" dirty="0" smtClean="0">
                <a:latin typeface="Times New Roman"/>
                <a:ea typeface="华文细黑"/>
                <a:cs typeface="Times New Roman"/>
              </a:rPr>
              <a:t>间</a:t>
            </a:r>
            <a:endParaRPr lang="zh-CN" altLang="zh-CN" sz="1050" kern="100" dirty="0">
              <a:latin typeface="宋体"/>
              <a:cs typeface="Courier New"/>
            </a:endParaRPr>
          </a:p>
        </p:txBody>
      </p:sp>
    </p:spTree>
    <p:extLst>
      <p:ext uri="{BB962C8B-B14F-4D97-AF65-F5344CB8AC3E}">
        <p14:creationId xmlns:p14="http://schemas.microsoft.com/office/powerpoint/2010/main" val="35741416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22765"/>
            <a:ext cx="8378739" cy="4493731"/>
          </a:xfrm>
          <a:prstGeom prst="rect">
            <a:avLst/>
          </a:prstGeom>
          <a:noFill/>
        </p:spPr>
        <p:txBody>
          <a:bodyPr wrap="square" rtlCol="0">
            <a:spAutoFit/>
          </a:bodyPr>
          <a:lstStyle/>
          <a:p>
            <a:pPr algn="just">
              <a:lnSpc>
                <a:spcPts val="5000"/>
              </a:lnSpc>
            </a:pPr>
            <a:r>
              <a:rPr lang="zh-CN" altLang="zh-CN" sz="2600" kern="100">
                <a:latin typeface="Times New Roman"/>
                <a:ea typeface="华文细黑"/>
                <a:cs typeface="Times New Roman"/>
              </a:rPr>
              <a:t>你便</a:t>
            </a:r>
            <a:r>
              <a:rPr lang="zh-CN" altLang="zh-CN" sz="2600" kern="100" smtClean="0">
                <a:latin typeface="Times New Roman"/>
                <a:ea typeface="华文细黑"/>
                <a:cs typeface="Times New Roman"/>
              </a:rPr>
              <a:t>成为</a:t>
            </a:r>
            <a:r>
              <a:rPr lang="zh-CN" altLang="zh-CN" sz="2600" kern="100" dirty="0">
                <a:latin typeface="Times New Roman"/>
                <a:ea typeface="华文细黑"/>
                <a:cs typeface="Times New Roman"/>
              </a:rPr>
              <a:t>急流的一部分，被卷入吐着白沫、水花四溅的岩石之中。当你明白已经无法掌控命运，没有任何选择时，便如同以往所有那些荡舟人一样高喊着冲入激流，将自己的生死置之度外。当小舟完全处于河流的掌控之中时，荡舟人便知道了超然的含义。当他凭借着技巧或运气穿过河中的沉树、突出的岩石和掀起的巨浪时，他没必要得到别的奖赏，只要他体验到那种欢乐就足矣</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310267"/>
            <a:ext cx="8769291" cy="449373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⑤</a:t>
            </a:r>
            <a:r>
              <a:rPr lang="zh-CN" altLang="zh-CN" sz="2600" kern="100" dirty="0">
                <a:latin typeface="Times New Roman"/>
                <a:ea typeface="华文细黑"/>
                <a:cs typeface="Times New Roman"/>
              </a:rPr>
              <a:t>印第安人说，只有傻子才在急流中荡舟。然而，我却知道只要有眼里闪烁着探险的目光，心中怀有触摸荒野之愿望的年轻人，就会有人在急流中荡舟。体验大自然的风雨及风险是可怕而又奇妙的，尽管我也悲叹年轻人的鲁莽，可是也疑惑倘若没有它，世界会是个什么样子。我知道这种鲁莽不对，可是我赞成年轻人敢想敢做的精神。我赞许他们所知道的那种荣耀</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267494"/>
            <a:ext cx="8769291" cy="449373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⑥</a:t>
            </a:r>
            <a:r>
              <a:rPr lang="zh-CN" altLang="zh-CN" sz="2600" kern="100" dirty="0">
                <a:latin typeface="Times New Roman"/>
                <a:ea typeface="华文细黑"/>
                <a:cs typeface="Times New Roman"/>
              </a:rPr>
              <a:t>然而，比冲过白浪、迎战飓风或躲过它们更重要的是那种感性认识，即只要水路之间有可以连接的陆路，就没有你去不了的地方。独木舟所给予的是无边无际的水域和自由，是毫无约束的漂流和探索，那种感觉是大船永远无法体验的。帆船、划艇、汽艇和游艇无不因其重量和规模而受制于所航行的水域。但独木舟全无这种限制。它如同风一般自由，可以随心所欲地到达任何心驰神往的地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07786"/>
            <a:ext cx="8769291" cy="5215082"/>
          </a:xfrm>
          <a:prstGeom prst="rect">
            <a:avLst/>
          </a:prstGeom>
          <a:noFill/>
        </p:spPr>
        <p:txBody>
          <a:bodyPr wrap="square" rtlCol="0">
            <a:spAutoFit/>
          </a:bodyPr>
          <a:lstStyle/>
          <a:p>
            <a:pPr algn="just">
              <a:lnSpc>
                <a:spcPts val="4500"/>
              </a:lnSpc>
              <a:spcAft>
                <a:spcPts val="0"/>
              </a:spcAft>
            </a:pPr>
            <a:r>
              <a:rPr lang="en-US" altLang="zh-CN" sz="2600" kern="100" dirty="0" smtClean="0">
                <a:latin typeface="宋体"/>
                <a:ea typeface="华文细黑"/>
                <a:cs typeface="Times New Roman"/>
              </a:rPr>
              <a:t>    ⑦</a:t>
            </a:r>
            <a:r>
              <a:rPr lang="zh-CN" altLang="zh-CN" sz="2600" kern="100" dirty="0">
                <a:latin typeface="Times New Roman"/>
                <a:ea typeface="华文细黑"/>
                <a:cs typeface="Times New Roman"/>
              </a:rPr>
              <a:t>只要有水路的地方，就有连接水路之间的小路。尽管路上长满了荒草，有时难以被发现，但它们总是在那里。当你背着行囊穿过这些小路时，你与历史上曾走过这里的无数旅者结伴而行。荡舟人喜欢划桨的声音及它在水中移动的感觉，其原因之一便是这使他与传统联系在一起。在人类实施机械化运输和学会使用舵轮之前很多年，古人便划着小木舟、兽皮制作的打猎小舟和独木舟在大地的水路上运行。荡舟人随着桨的划动和小舟的前行而摇荡时，便沉浸于忘却已久的回忆之中，并在潜意识中激起了深深的沧桑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553949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884" y="229552"/>
            <a:ext cx="8769291" cy="449373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⑧</a:t>
            </a:r>
            <a:r>
              <a:rPr lang="zh-CN" altLang="zh-CN" sz="2600" kern="100" dirty="0">
                <a:latin typeface="Times New Roman"/>
                <a:ea typeface="华文细黑"/>
                <a:cs typeface="Times New Roman"/>
              </a:rPr>
              <a:t>当他荡舟漂流多日，远离自己的家园时；当他查看外出的行囊，知道那是他的全部家当并将靠着它旅行到任何他想去的新天地时，就会感到自己终于可以直接面对真实的生活本质。以前他在一些烦琐小事中花费了过多的精力，如今才回到一种古老明智的生活惯例之中。不知何故，生活突然间变得简单圆满；他的欲望所剩无几，迷茫与困惑全无，取而代之的是深深的幸福和满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1218888"/>
            <a:ext cx="8769291" cy="2570960"/>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⑨</a:t>
            </a:r>
            <a:r>
              <a:rPr lang="zh-CN" altLang="zh-CN" sz="2600" kern="100" dirty="0">
                <a:latin typeface="Times New Roman"/>
                <a:ea typeface="华文细黑"/>
                <a:cs typeface="Times New Roman"/>
              </a:rPr>
              <a:t>划桨和荡舟的感觉中有魔力，那是一种由距离、探险、孤独和宁静融合在一起的魔力。当你与自己的独木舟融为一体时，便与独木舟所经过的山水密不可分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选自生活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读书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新知三联</a:t>
            </a:r>
            <a:r>
              <a:rPr lang="zh-CN" altLang="zh-CN" sz="2600" kern="100" dirty="0" smtClean="0">
                <a:latin typeface="Times New Roman"/>
                <a:ea typeface="华文细黑"/>
                <a:cs typeface="Times New Roman"/>
              </a:rPr>
              <a:t>书店《低吟的荒野》</a:t>
            </a:r>
            <a:r>
              <a:rPr lang="zh-CN" altLang="zh-CN" sz="2600" kern="100" dirty="0">
                <a:latin typeface="Times New Roman"/>
                <a:ea typeface="华文细黑"/>
                <a:cs typeface="Times New Roman"/>
              </a:rPr>
              <a:t>，有删节</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6998" y="115858"/>
            <a:ext cx="8547151" cy="4883132"/>
          </a:xfrm>
          <a:prstGeom prst="rect">
            <a:avLst/>
          </a:prstGeom>
          <a:noFill/>
        </p:spPr>
        <p:txBody>
          <a:bodyPr wrap="square" rtlCol="0">
            <a:spAutoFit/>
          </a:bodyPr>
          <a:lstStyle/>
          <a:p>
            <a:pPr algn="just">
              <a:lnSpc>
                <a:spcPts val="4200"/>
              </a:lnSpc>
              <a:spcAft>
                <a:spcPts val="0"/>
              </a:spcAft>
            </a:pPr>
            <a:r>
              <a:rPr lang="zh-CN" altLang="zh-CN" sz="2600" kern="100" dirty="0">
                <a:latin typeface="Times New Roman"/>
                <a:ea typeface="华文细黑"/>
                <a:cs typeface="Times New Roman"/>
              </a:rPr>
              <a:t>快速阅读，整体把握</a:t>
            </a:r>
            <a:endParaRPr lang="zh-CN" altLang="zh-CN" sz="2600" kern="100" dirty="0">
              <a:latin typeface="宋体"/>
              <a:cs typeface="Courier New"/>
            </a:endParaRPr>
          </a:p>
          <a:p>
            <a:pPr algn="just">
              <a:lnSpc>
                <a:spcPts val="4200"/>
              </a:lnSpc>
              <a:spcAft>
                <a:spcPts val="0"/>
              </a:spcAft>
            </a:pPr>
            <a:r>
              <a:rPr lang="en-US" altLang="zh-CN" sz="2600" kern="100" dirty="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本文的写作思路是怎样的？</a:t>
            </a:r>
            <a:endParaRPr lang="zh-CN" altLang="zh-CN" sz="2600" kern="100" dirty="0">
              <a:latin typeface="宋体"/>
              <a:cs typeface="Courier New"/>
            </a:endParaRPr>
          </a:p>
          <a:p>
            <a:pPr algn="just">
              <a:lnSpc>
                <a:spcPts val="42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全文共九段，分为三个层次。</a:t>
            </a:r>
            <a:endParaRPr lang="zh-CN" altLang="zh-CN" sz="2600" kern="100" dirty="0">
              <a:solidFill>
                <a:schemeClr val="accent6">
                  <a:lumMod val="75000"/>
                </a:schemeClr>
              </a:solidFill>
              <a:latin typeface="宋体"/>
              <a:cs typeface="Courier New"/>
            </a:endParaRPr>
          </a:p>
          <a:p>
            <a:pPr algn="just">
              <a:lnSpc>
                <a:spcPts val="4200"/>
              </a:lnSpc>
              <a:spcAft>
                <a:spcPts val="0"/>
              </a:spcAft>
            </a:pPr>
            <a:r>
              <a:rPr lang="zh-CN" altLang="zh-CN" sz="2600" kern="100" dirty="0">
                <a:solidFill>
                  <a:schemeClr val="accent6">
                    <a:lumMod val="75000"/>
                  </a:schemeClr>
                </a:solidFill>
                <a:latin typeface="Times New Roman"/>
                <a:ea typeface="华文细黑"/>
                <a:cs typeface="Times New Roman"/>
              </a:rPr>
              <a:t>第一层</a:t>
            </a:r>
            <a:r>
              <a:rPr lang="en-US" altLang="zh-CN" sz="2600" kern="100" dirty="0">
                <a:solidFill>
                  <a:schemeClr val="accent6">
                    <a:lumMod val="75000"/>
                  </a:schemeClr>
                </a:solidFill>
                <a:latin typeface="Times New Roman"/>
                <a:ea typeface="华文细黑"/>
                <a:cs typeface="Courier New"/>
              </a:rPr>
              <a:t>(</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宋体"/>
                <a:ea typeface="华文细黑"/>
                <a:cs typeface="Times New Roman"/>
              </a:rPr>
              <a:t>⑤</a:t>
            </a:r>
            <a:r>
              <a:rPr lang="zh-CN" altLang="zh-CN"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：从人与自然和谐、挑战冒险精神两个角度描述了荡独木舟的快乐。</a:t>
            </a:r>
            <a:endParaRPr lang="zh-CN" altLang="zh-CN" sz="2600" kern="100" dirty="0">
              <a:solidFill>
                <a:schemeClr val="accent6">
                  <a:lumMod val="75000"/>
                </a:schemeClr>
              </a:solidFill>
              <a:latin typeface="宋体"/>
              <a:cs typeface="Courier New"/>
            </a:endParaRPr>
          </a:p>
          <a:p>
            <a:pPr algn="just">
              <a:lnSpc>
                <a:spcPts val="4200"/>
              </a:lnSpc>
              <a:spcAft>
                <a:spcPts val="0"/>
              </a:spcAft>
            </a:pPr>
            <a:r>
              <a:rPr lang="zh-CN" altLang="zh-CN" sz="2600" kern="100" dirty="0">
                <a:solidFill>
                  <a:schemeClr val="accent6">
                    <a:lumMod val="75000"/>
                  </a:schemeClr>
                </a:solidFill>
                <a:latin typeface="Times New Roman"/>
                <a:ea typeface="华文细黑"/>
                <a:cs typeface="Times New Roman"/>
              </a:rPr>
              <a:t>第二层</a:t>
            </a:r>
            <a:r>
              <a:rPr lang="en-US" altLang="zh-CN" sz="2600" kern="100" dirty="0">
                <a:solidFill>
                  <a:schemeClr val="accent6">
                    <a:lumMod val="75000"/>
                  </a:schemeClr>
                </a:solidFill>
                <a:latin typeface="Times New Roman"/>
                <a:ea typeface="华文细黑"/>
                <a:cs typeface="Courier New"/>
              </a:rPr>
              <a:t>(</a:t>
            </a:r>
            <a:r>
              <a:rPr lang="en-US" altLang="zh-CN" sz="2600" kern="100" dirty="0">
                <a:solidFill>
                  <a:schemeClr val="accent6">
                    <a:lumMod val="75000"/>
                  </a:schemeClr>
                </a:solidFill>
                <a:latin typeface="宋体"/>
                <a:ea typeface="华文细黑"/>
                <a:cs typeface="Times New Roman"/>
              </a:rPr>
              <a:t>⑥</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宋体"/>
                <a:ea typeface="华文细黑"/>
                <a:cs typeface="Times New Roman"/>
              </a:rPr>
              <a:t>⑧</a:t>
            </a:r>
            <a:r>
              <a:rPr lang="zh-CN" altLang="zh-CN"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：从自由感、历史感、生活感三个角度进一步揭示荡独木舟的深层感悟。</a:t>
            </a:r>
            <a:endParaRPr lang="zh-CN" altLang="zh-CN" sz="2600" kern="100" dirty="0">
              <a:solidFill>
                <a:schemeClr val="accent6">
                  <a:lumMod val="75000"/>
                </a:schemeClr>
              </a:solidFill>
              <a:latin typeface="宋体"/>
              <a:cs typeface="Courier New"/>
            </a:endParaRPr>
          </a:p>
          <a:p>
            <a:pPr algn="just">
              <a:lnSpc>
                <a:spcPts val="4200"/>
              </a:lnSpc>
            </a:pPr>
            <a:r>
              <a:rPr lang="zh-CN" altLang="zh-CN" sz="2600" kern="100" dirty="0">
                <a:solidFill>
                  <a:schemeClr val="accent6">
                    <a:lumMod val="75000"/>
                  </a:schemeClr>
                </a:solidFill>
                <a:latin typeface="Times New Roman"/>
                <a:ea typeface="华文细黑"/>
                <a:cs typeface="Times New Roman"/>
              </a:rPr>
              <a:t>第三层</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第</a:t>
            </a:r>
            <a:r>
              <a:rPr lang="en-US" altLang="zh-CN" sz="2600" kern="100" dirty="0">
                <a:solidFill>
                  <a:schemeClr val="accent6">
                    <a:lumMod val="75000"/>
                  </a:schemeClr>
                </a:solidFill>
                <a:latin typeface="宋体"/>
                <a:ea typeface="华文细黑"/>
                <a:cs typeface="Times New Roman"/>
              </a:rPr>
              <a:t>⑨</a:t>
            </a:r>
            <a:r>
              <a:rPr lang="zh-CN" altLang="zh-CN"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：总结全文，重申荡独木舟的魔力。</a:t>
            </a:r>
            <a:endParaRPr lang="en-US" altLang="zh-CN" sz="2600" kern="100" dirty="0">
              <a:solidFill>
                <a:schemeClr val="accent6">
                  <a:lumMod val="75000"/>
                </a:schemeClr>
              </a:solidFill>
              <a:latin typeface="Times New Roman"/>
              <a:ea typeface="华文细黑"/>
              <a:cs typeface="Times New Roman"/>
            </a:endParaRPr>
          </a:p>
          <a:p>
            <a:pPr lvl="0" algn="just">
              <a:lnSpc>
                <a:spcPts val="4200"/>
              </a:lnSpc>
            </a:pPr>
            <a:r>
              <a:rPr lang="zh-CN" altLang="zh-CN" sz="2600" kern="100" dirty="0">
                <a:solidFill>
                  <a:schemeClr val="accent6">
                    <a:lumMod val="75000"/>
                  </a:schemeClr>
                </a:solidFill>
                <a:latin typeface="Times New Roman"/>
                <a:ea typeface="华文细黑"/>
                <a:cs typeface="Times New Roman"/>
              </a:rPr>
              <a:t>全文由分到总，分写部分由实及虚。</a:t>
            </a: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627534"/>
            <a:ext cx="8733982" cy="3298339"/>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Courier New"/>
              </a:rPr>
              <a:t>6</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本文的主要内容和主旨是什么？</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本文以</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独木舟之道</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为中心，由实及虚地展现感受，多角度、多层次地揭示出由荡独木舟领悟到的哲理，赞扬了由荡独木舟带来的人与自然和谐之乐、敢于挑战拼搏精神以及那种自由感、历史感和生活感</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900" y="-100192"/>
            <a:ext cx="8596501" cy="5286062"/>
          </a:xfrm>
          <a:prstGeom prst="rect">
            <a:avLst/>
          </a:prstGeom>
          <a:noFill/>
        </p:spPr>
        <p:txBody>
          <a:bodyPr wrap="square" rtlCol="0">
            <a:spAutoFit/>
          </a:bodyPr>
          <a:lstStyle/>
          <a:p>
            <a:pPr algn="just">
              <a:lnSpc>
                <a:spcPts val="4500"/>
              </a:lnSpc>
              <a:spcAft>
                <a:spcPts val="0"/>
              </a:spcAft>
            </a:pPr>
            <a:r>
              <a:rPr lang="zh-CN" altLang="en-US" sz="2600" kern="100" dirty="0" smtClean="0">
                <a:solidFill>
                  <a:srgbClr val="0000FF"/>
                </a:solidFill>
                <a:latin typeface="Times New Roman"/>
                <a:ea typeface="华文细黑"/>
                <a:cs typeface="Times New Roman"/>
              </a:rPr>
              <a:t>二</a:t>
            </a:r>
            <a:r>
              <a:rPr lang="zh-CN" altLang="zh-CN" sz="2600" kern="100" dirty="0" smtClean="0">
                <a:solidFill>
                  <a:srgbClr val="0000FF"/>
                </a:solidFill>
                <a:latin typeface="Times New Roman"/>
                <a:ea typeface="华文细黑"/>
                <a:cs typeface="Times New Roman"/>
              </a:rPr>
              <a:t>、</a:t>
            </a:r>
            <a:r>
              <a:rPr lang="zh-CN" altLang="zh-CN" sz="2600" kern="100" dirty="0">
                <a:solidFill>
                  <a:srgbClr val="0000FF"/>
                </a:solidFill>
                <a:latin typeface="Times New Roman"/>
                <a:ea typeface="华文细黑"/>
                <a:cs typeface="Times New Roman"/>
              </a:rPr>
              <a:t>快速阅读，整体把握点拨</a:t>
            </a:r>
            <a:endParaRPr lang="zh-CN" altLang="zh-CN" sz="1050" kern="100" dirty="0">
              <a:solidFill>
                <a:srgbClr val="0000FF"/>
              </a:solidFill>
              <a:latin typeface="宋体"/>
              <a:cs typeface="Courier New"/>
            </a:endParaRPr>
          </a:p>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读懂，才能做题</a:t>
            </a:r>
            <a:endParaRPr lang="zh-CN" altLang="zh-CN" sz="1050" kern="100" dirty="0">
              <a:solidFill>
                <a:srgbClr val="C00000"/>
              </a:solidFill>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文学作品阅读需要两大能力，一是对文本的认知理解能力，二是解题能力。解题其实并无神秘之处，关键在于对文本的认知理解能力。理解能力不够，任何解题方法都不能真正起作用。而要提高对文本的认知理解能力，不能单靠多做练习题。编者认为，认真阅读、仔细揣摩几篇散文，要用细读的方法，真正把它逐句读懂、读透了，做题自然也就不在话下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521347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047" y="238259"/>
            <a:ext cx="8769291" cy="4580741"/>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考场阅读要求：快速阅读，整体把握</a:t>
            </a:r>
            <a:endParaRPr lang="zh-CN" altLang="zh-CN" sz="105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考场阅读是一种快速的精阅读，与平时的浏览或慢品有区别。它要求能用</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分钟左右的时间把一篇千字文读两遍。它是考生必须练就的本领，只有平时有意识地训练快速阅读，方能在考场上方寸不乱，成竹在胸。</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快速阅读要善于抓标题、开头、结尾及意蕴深刻处，同时圈点勾画出自己认为重要的段落和语句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84803"/>
            <a:ext cx="8769291" cy="4878451"/>
          </a:xfrm>
          <a:prstGeom prst="rect">
            <a:avLst/>
          </a:prstGeom>
          <a:noFill/>
        </p:spPr>
        <p:txBody>
          <a:bodyPr wrap="square" rtlCol="0">
            <a:spAutoFit/>
          </a:bodyPr>
          <a:lstStyle/>
          <a:p>
            <a:pPr algn="just">
              <a:lnSpc>
                <a:spcPts val="4200"/>
              </a:lnSpc>
              <a:spcAft>
                <a:spcPts val="0"/>
              </a:spcAft>
            </a:pPr>
            <a:r>
              <a:rPr lang="zh-CN" altLang="zh-CN" sz="2600" kern="100" dirty="0">
                <a:latin typeface="Times New Roman"/>
                <a:ea typeface="华文细黑"/>
                <a:cs typeface="Times New Roman"/>
              </a:rPr>
              <a:t>快速阅读的目的是在做题前整体把握文章。一篇文章是一个有机的整体。读一篇文章如果没有着眼于全篇的目光，没有整体把握的意识，其结果只能是事倍功半。只有整体把握了全文，将文章的骨骼、精髓看得透彻、明白，才能把命题人的命题指向、意图看得清楚、明晰，才能快速而准确地答题。</a:t>
            </a:r>
            <a:endParaRPr lang="zh-CN" altLang="zh-CN" sz="2600" kern="100" dirty="0">
              <a:latin typeface="宋体"/>
              <a:cs typeface="Courier New"/>
            </a:endParaRPr>
          </a:p>
          <a:p>
            <a:pPr algn="just">
              <a:lnSpc>
                <a:spcPts val="4200"/>
              </a:lnSpc>
              <a:spcAft>
                <a:spcPts val="0"/>
              </a:spcAft>
            </a:pPr>
            <a:r>
              <a:rPr lang="zh-CN" altLang="zh-CN" sz="2600" kern="100" dirty="0">
                <a:latin typeface="Times New Roman"/>
                <a:ea typeface="华文细黑"/>
                <a:cs typeface="Times New Roman"/>
              </a:rPr>
              <a:t>所谓整体把握，就是要把握整体文意和思路层次。简单地说就是两个问题。</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内容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文章写了什么？基本把握文章内容和作者的写作意图。</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形式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文章是怎么写的？把握文章的结构层次和作者是如何展开思路的</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429" y="223257"/>
            <a:ext cx="8462526" cy="449373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快速阅读，整体把握思路层次的方法有：</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寻找关键词句，画出各段落中的中心句、首括句、尾结句，在文章结构上起过渡、连续作用的词语、句子、段落，以及画龙点睛的句子，再将关键词句串联起来，从而把握文章的思路。</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捕捉文中体现时间、空间、人物、事件、感情的语句，从而把握文章的脉络思路</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2014</TotalTime>
  <Words>5749</Words>
  <Application>Microsoft Office PowerPoint</Application>
  <PresentationFormat>全屏显示(16:9)</PresentationFormat>
  <Paragraphs>143</Paragraphs>
  <Slides>60</Slides>
  <Notes>0</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150</cp:revision>
  <dcterms:created xsi:type="dcterms:W3CDTF">2014-12-15T01:46:29Z</dcterms:created>
  <dcterms:modified xsi:type="dcterms:W3CDTF">2015-04-11T01:14:28Z</dcterms:modified>
</cp:coreProperties>
</file>