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6" r:id="rId2"/>
    <p:sldId id="387" r:id="rId3"/>
    <p:sldId id="504" r:id="rId4"/>
    <p:sldId id="519" r:id="rId5"/>
    <p:sldId id="505" r:id="rId6"/>
    <p:sldId id="506" r:id="rId7"/>
    <p:sldId id="507" r:id="rId8"/>
    <p:sldId id="655" r:id="rId9"/>
    <p:sldId id="508" r:id="rId10"/>
    <p:sldId id="509" r:id="rId11"/>
    <p:sldId id="510" r:id="rId12"/>
    <p:sldId id="511" r:id="rId13"/>
    <p:sldId id="512" r:id="rId14"/>
    <p:sldId id="513" r:id="rId15"/>
    <p:sldId id="514" r:id="rId16"/>
    <p:sldId id="515" r:id="rId17"/>
    <p:sldId id="516" r:id="rId18"/>
    <p:sldId id="517" r:id="rId19"/>
    <p:sldId id="696" r:id="rId20"/>
    <p:sldId id="697" r:id="rId21"/>
    <p:sldId id="656" r:id="rId22"/>
    <p:sldId id="698" r:id="rId23"/>
    <p:sldId id="660" r:id="rId24"/>
    <p:sldId id="661" r:id="rId25"/>
    <p:sldId id="662" r:id="rId26"/>
    <p:sldId id="663" r:id="rId27"/>
    <p:sldId id="664" r:id="rId28"/>
    <p:sldId id="665" r:id="rId29"/>
    <p:sldId id="666" r:id="rId30"/>
    <p:sldId id="667" r:id="rId31"/>
    <p:sldId id="668" r:id="rId32"/>
    <p:sldId id="669" r:id="rId33"/>
    <p:sldId id="520" r:id="rId34"/>
    <p:sldId id="521" r:id="rId35"/>
    <p:sldId id="522" r:id="rId36"/>
    <p:sldId id="671" r:id="rId37"/>
    <p:sldId id="670" r:id="rId38"/>
    <p:sldId id="672" r:id="rId39"/>
    <p:sldId id="538" r:id="rId40"/>
    <p:sldId id="673" r:id="rId41"/>
    <p:sldId id="674" r:id="rId42"/>
    <p:sldId id="675" r:id="rId43"/>
    <p:sldId id="676" r:id="rId44"/>
    <p:sldId id="677" r:id="rId45"/>
    <p:sldId id="678" r:id="rId46"/>
    <p:sldId id="679" r:id="rId47"/>
    <p:sldId id="680" r:id="rId48"/>
    <p:sldId id="427" r:id="rId49"/>
    <p:sldId id="540" r:id="rId50"/>
    <p:sldId id="681" r:id="rId51"/>
    <p:sldId id="682" r:id="rId52"/>
    <p:sldId id="683" r:id="rId53"/>
    <p:sldId id="684" r:id="rId54"/>
    <p:sldId id="541" r:id="rId55"/>
    <p:sldId id="542" r:id="rId56"/>
    <p:sldId id="699" r:id="rId57"/>
    <p:sldId id="700" r:id="rId58"/>
    <p:sldId id="701" r:id="rId59"/>
    <p:sldId id="702" r:id="rId60"/>
    <p:sldId id="703" r:id="rId61"/>
    <p:sldId id="704" r:id="rId62"/>
    <p:sldId id="705" r:id="rId63"/>
    <p:sldId id="706" r:id="rId64"/>
    <p:sldId id="707" r:id="rId65"/>
    <p:sldId id="708" r:id="rId66"/>
    <p:sldId id="709" r:id="rId67"/>
    <p:sldId id="710" r:id="rId68"/>
    <p:sldId id="711" r:id="rId69"/>
    <p:sldId id="712" r:id="rId70"/>
    <p:sldId id="713" r:id="rId71"/>
    <p:sldId id="714" r:id="rId72"/>
    <p:sldId id="715" r:id="rId73"/>
    <p:sldId id="716" r:id="rId74"/>
    <p:sldId id="717" r:id="rId75"/>
    <p:sldId id="718" r:id="rId76"/>
    <p:sldId id="719" r:id="rId77"/>
    <p:sldId id="720" r:id="rId78"/>
    <p:sldId id="721" r:id="rId79"/>
    <p:sldId id="722" r:id="rId80"/>
    <p:sldId id="723" r:id="rId81"/>
    <p:sldId id="724" r:id="rId82"/>
    <p:sldId id="725" r:id="rId83"/>
    <p:sldId id="381" r:id="rId8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00"/>
    <a:srgbClr val="FFFF99"/>
    <a:srgbClr val="FFFFCC"/>
    <a:srgbClr val="B00000"/>
    <a:srgbClr val="6BA42C"/>
    <a:srgbClr val="D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85" autoAdjust="0"/>
    <p:restoredTop sz="61172" autoAdjust="0"/>
  </p:normalViewPr>
  <p:slideViewPr>
    <p:cSldViewPr>
      <p:cViewPr>
        <p:scale>
          <a:sx n="100" d="100"/>
          <a:sy n="100" d="100"/>
        </p:scale>
        <p:origin x="-2178" y="-94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Picture 2" descr="E:\样样样\7\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1186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13314" name="Picture 2" descr="E:\样样样\7\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5854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2" name="Picture 3" descr="E:\样样样\7\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04223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2" r:id="rId4"/>
    <p:sldLayoutId id="2147483656" r:id="rId5"/>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23528" y="1577432"/>
            <a:ext cx="3600400" cy="537648"/>
          </a:xfrm>
          <a:prstGeom prst="rect">
            <a:avLst/>
          </a:prstGeom>
          <a:noFill/>
        </p:spPr>
        <p:txBody>
          <a:bodyPr wrap="square" rtlCol="0">
            <a:spAutoFit/>
          </a:bodyPr>
          <a:lstStyle/>
          <a:p>
            <a:pPr>
              <a:lnSpc>
                <a:spcPts val="4000"/>
              </a:lnSpc>
            </a:pPr>
            <a:r>
              <a:rPr lang="zh-CN" altLang="en-US" sz="2800" b="1" dirty="0" smtClean="0">
                <a:latin typeface="黑体" pitchFamily="49" charset="-122"/>
                <a:ea typeface="黑体" pitchFamily="49" charset="-122"/>
                <a:cs typeface="Times New Roman" pitchFamily="18" charset="0"/>
              </a:rPr>
              <a:t>专题</a:t>
            </a:r>
            <a:r>
              <a:rPr lang="zh-CN" altLang="en-US" sz="2800" b="1" dirty="0" smtClean="0">
                <a:latin typeface="黑体" pitchFamily="49" charset="-122"/>
                <a:ea typeface="黑体" pitchFamily="49" charset="-122"/>
                <a:cs typeface="Times New Roman" pitchFamily="18" charset="0"/>
              </a:rPr>
              <a:t>二  考点突破</a:t>
            </a:r>
            <a:endParaRPr lang="zh-CN" altLang="zh-CN" sz="2800" b="1" dirty="0">
              <a:latin typeface="黑体" pitchFamily="49" charset="-122"/>
              <a:ea typeface="黑体" pitchFamily="49" charset="-122"/>
              <a:cs typeface="Times New Roman" pitchFamily="18" charset="0"/>
            </a:endParaRPr>
          </a:p>
        </p:txBody>
      </p:sp>
      <p:sp>
        <p:nvSpPr>
          <p:cNvPr id="6" name="TextBox 5"/>
          <p:cNvSpPr txBox="1"/>
          <p:nvPr/>
        </p:nvSpPr>
        <p:spPr>
          <a:xfrm>
            <a:off x="395536" y="2214358"/>
            <a:ext cx="7160935" cy="1293496"/>
          </a:xfrm>
          <a:prstGeom prst="rect">
            <a:avLst/>
          </a:prstGeom>
          <a:noFill/>
        </p:spPr>
        <p:txBody>
          <a:bodyPr wrap="none" rtlCol="0">
            <a:spAutoFit/>
          </a:bodyPr>
          <a:lstStyle/>
          <a:p>
            <a:pPr algn="ctr">
              <a:lnSpc>
                <a:spcPts val="5000"/>
              </a:lnSpc>
            </a:pPr>
            <a:r>
              <a:rPr lang="zh-CN" altLang="zh-CN" sz="3200" b="1" dirty="0">
                <a:solidFill>
                  <a:srgbClr val="FF0000"/>
                </a:solidFill>
                <a:latin typeface="Times New Roman" pitchFamily="18" charset="0"/>
                <a:ea typeface="微软雅黑" pitchFamily="34" charset="-122"/>
                <a:cs typeface="Times New Roman" pitchFamily="18" charset="0"/>
              </a:rPr>
              <a:t>考点一　分析文章结构，把握文章思路</a:t>
            </a:r>
          </a:p>
          <a:p>
            <a:pPr algn="ctr">
              <a:lnSpc>
                <a:spcPts val="5000"/>
              </a:lnSpc>
            </a:pPr>
            <a:r>
              <a:rPr lang="en-US" altLang="zh-CN" sz="2600" b="1" dirty="0" smtClean="0">
                <a:solidFill>
                  <a:srgbClr val="7030A0"/>
                </a:solidFill>
                <a:latin typeface="Times New Roman" pitchFamily="18" charset="0"/>
                <a:ea typeface="微软雅黑" pitchFamily="34" charset="-122"/>
                <a:cs typeface="Times New Roman" pitchFamily="18" charset="0"/>
              </a:rPr>
              <a:t>          ——</a:t>
            </a:r>
            <a:r>
              <a:rPr lang="zh-CN" altLang="zh-CN" sz="2600" b="1" dirty="0">
                <a:solidFill>
                  <a:srgbClr val="7030A0"/>
                </a:solidFill>
                <a:latin typeface="Times New Roman" pitchFamily="18" charset="0"/>
                <a:ea typeface="微软雅黑" pitchFamily="34" charset="-122"/>
                <a:cs typeface="Times New Roman" pitchFamily="18" charset="0"/>
              </a:rPr>
              <a:t>作者思有路，遵路识斯真</a:t>
            </a:r>
          </a:p>
        </p:txBody>
      </p:sp>
      <p:sp>
        <p:nvSpPr>
          <p:cNvPr id="7" name="TextBox 6"/>
          <p:cNvSpPr txBox="1"/>
          <p:nvPr/>
        </p:nvSpPr>
        <p:spPr>
          <a:xfrm>
            <a:off x="7020272" y="51470"/>
            <a:ext cx="1980029" cy="523220"/>
          </a:xfrm>
          <a:prstGeom prst="rect">
            <a:avLst/>
          </a:prstGeom>
          <a:noFill/>
        </p:spPr>
        <p:txBody>
          <a:bodyPr wrap="none" rtlCol="0">
            <a:spAutoFit/>
          </a:bodyPr>
          <a:lstStyle/>
          <a:p>
            <a:r>
              <a:rPr lang="zh-CN" altLang="en-US" sz="2800" dirty="0" smtClean="0">
                <a:solidFill>
                  <a:schemeClr val="bg1">
                    <a:lumMod val="50000"/>
                  </a:schemeClr>
                </a:solidFill>
                <a:latin typeface="汉仪大黑简" pitchFamily="49" charset="-122"/>
                <a:ea typeface="汉仪大黑简" pitchFamily="49" charset="-122"/>
              </a:rPr>
              <a:t>现代文阅读</a:t>
            </a:r>
            <a:endParaRPr lang="zh-CN" altLang="en-US" sz="2800" dirty="0">
              <a:solidFill>
                <a:schemeClr val="bg1">
                  <a:lumMod val="50000"/>
                </a:schemeClr>
              </a:solidFill>
              <a:latin typeface="汉仪大黑简" pitchFamily="49" charset="-122"/>
              <a:ea typeface="汉仪大黑简" pitchFamily="49" charset="-122"/>
            </a:endParaRPr>
          </a:p>
        </p:txBody>
      </p:sp>
      <p:sp>
        <p:nvSpPr>
          <p:cNvPr id="8" name="TextBox 7"/>
          <p:cNvSpPr txBox="1"/>
          <p:nvPr/>
        </p:nvSpPr>
        <p:spPr>
          <a:xfrm>
            <a:off x="395536" y="752386"/>
            <a:ext cx="4152099" cy="523220"/>
          </a:xfrm>
          <a:prstGeom prst="rect">
            <a:avLst/>
          </a:prstGeom>
          <a:noFill/>
        </p:spPr>
        <p:txBody>
          <a:bodyPr wrap="none" rtlCol="0">
            <a:spAutoFit/>
          </a:bodyPr>
          <a:lstStyle/>
          <a:p>
            <a:r>
              <a:rPr lang="zh-CN" altLang="zh-CN" sz="2800" b="1" dirty="0" smtClean="0">
                <a:solidFill>
                  <a:schemeClr val="bg1">
                    <a:lumMod val="50000"/>
                  </a:schemeClr>
                </a:solidFill>
                <a:latin typeface="黑体" pitchFamily="49" charset="-122"/>
                <a:ea typeface="黑体" pitchFamily="49" charset="-122"/>
              </a:rPr>
              <a:t>第</a:t>
            </a:r>
            <a:r>
              <a:rPr lang="zh-CN" altLang="en-US" sz="2800" b="1" dirty="0">
                <a:solidFill>
                  <a:schemeClr val="bg1">
                    <a:lumMod val="50000"/>
                  </a:schemeClr>
                </a:solidFill>
                <a:latin typeface="黑体" pitchFamily="49" charset="-122"/>
                <a:ea typeface="黑体" pitchFamily="49" charset="-122"/>
              </a:rPr>
              <a:t>二</a:t>
            </a:r>
            <a:r>
              <a:rPr lang="zh-CN" altLang="zh-CN" sz="2800" b="1" dirty="0" smtClean="0">
                <a:solidFill>
                  <a:schemeClr val="bg1">
                    <a:lumMod val="50000"/>
                  </a:schemeClr>
                </a:solidFill>
                <a:latin typeface="黑体" pitchFamily="49" charset="-122"/>
                <a:ea typeface="黑体" pitchFamily="49" charset="-122"/>
              </a:rPr>
              <a:t>章</a:t>
            </a:r>
            <a:r>
              <a:rPr lang="zh-CN" altLang="zh-CN" sz="2800" b="1" dirty="0">
                <a:solidFill>
                  <a:schemeClr val="bg1">
                    <a:lumMod val="50000"/>
                  </a:schemeClr>
                </a:solidFill>
                <a:latin typeface="黑体" pitchFamily="49" charset="-122"/>
                <a:ea typeface="黑体" pitchFamily="49" charset="-122"/>
              </a:rPr>
              <a:t>　文学类文本阅读</a:t>
            </a:r>
            <a:endParaRPr lang="zh-CN" altLang="en-US" sz="2800" b="1" dirty="0">
              <a:solidFill>
                <a:schemeClr val="bg1">
                  <a:lumMod val="50000"/>
                </a:schemeClr>
              </a:solidFill>
              <a:latin typeface="黑体" pitchFamily="49" charset="-122"/>
              <a:ea typeface="黑体" pitchFamily="49" charset="-122"/>
            </a:endParaRPr>
          </a:p>
        </p:txBody>
      </p:sp>
      <p:sp>
        <p:nvSpPr>
          <p:cNvPr id="10" name="矩形 9"/>
          <p:cNvSpPr/>
          <p:nvPr/>
        </p:nvSpPr>
        <p:spPr>
          <a:xfrm>
            <a:off x="4860032" y="771550"/>
            <a:ext cx="3326552" cy="562270"/>
          </a:xfrm>
          <a:prstGeom prst="rect">
            <a:avLst/>
          </a:prstGeom>
        </p:spPr>
        <p:txBody>
          <a:bodyPr wrap="none">
            <a:spAutoFit/>
          </a:bodyPr>
          <a:lstStyle/>
          <a:p>
            <a:pPr lvl="0">
              <a:lnSpc>
                <a:spcPts val="4000"/>
              </a:lnSpc>
            </a:pPr>
            <a:r>
              <a:rPr lang="zh-CN" altLang="zh-CN" sz="2800" dirty="0">
                <a:solidFill>
                  <a:schemeClr val="bg1">
                    <a:lumMod val="50000"/>
                  </a:schemeClr>
                </a:solidFill>
                <a:latin typeface="Times New Roman" pitchFamily="18" charset="0"/>
                <a:ea typeface="微软雅黑" pitchFamily="34" charset="-122"/>
                <a:cs typeface="Times New Roman" pitchFamily="18" charset="0"/>
              </a:rPr>
              <a:t>第</a:t>
            </a:r>
            <a:r>
              <a:rPr lang="zh-CN" altLang="en-US" sz="2800" dirty="0">
                <a:solidFill>
                  <a:schemeClr val="bg1">
                    <a:lumMod val="50000"/>
                  </a:schemeClr>
                </a:solidFill>
                <a:latin typeface="Times New Roman" pitchFamily="18" charset="0"/>
                <a:ea typeface="微软雅黑" pitchFamily="34" charset="-122"/>
                <a:cs typeface="Times New Roman" pitchFamily="18" charset="0"/>
              </a:rPr>
              <a:t>二</a:t>
            </a:r>
            <a:r>
              <a:rPr lang="zh-CN" altLang="zh-CN" sz="2800" dirty="0">
                <a:solidFill>
                  <a:schemeClr val="bg1">
                    <a:lumMod val="50000"/>
                  </a:schemeClr>
                </a:solidFill>
                <a:latin typeface="Times New Roman" pitchFamily="18" charset="0"/>
                <a:ea typeface="微软雅黑" pitchFamily="34" charset="-122"/>
                <a:cs typeface="Times New Roman" pitchFamily="18" charset="0"/>
              </a:rPr>
              <a:t>节　散文阅读</a:t>
            </a:r>
            <a:r>
              <a:rPr lang="en-US" altLang="zh-CN" sz="2800" dirty="0">
                <a:solidFill>
                  <a:schemeClr val="bg1">
                    <a:lumMod val="50000"/>
                  </a:schemeClr>
                </a:solidFill>
                <a:latin typeface="Times New Roman" pitchFamily="18" charset="0"/>
                <a:ea typeface="微软雅黑" pitchFamily="34" charset="-122"/>
                <a:cs typeface="Times New Roman" pitchFamily="18" charset="0"/>
              </a:rPr>
              <a:t>   </a:t>
            </a:r>
          </a:p>
        </p:txBody>
      </p:sp>
    </p:spTree>
    <p:extLst>
      <p:ext uri="{BB962C8B-B14F-4D97-AF65-F5344CB8AC3E}">
        <p14:creationId xmlns:p14="http://schemas.microsoft.com/office/powerpoint/2010/main" val="4051358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4442" y="168937"/>
            <a:ext cx="8596501" cy="4642681"/>
          </a:xfrm>
          <a:prstGeom prst="rect">
            <a:avLst/>
          </a:prstGeom>
          <a:noFill/>
        </p:spPr>
        <p:txBody>
          <a:bodyPr wrap="square" rtlCol="0">
            <a:spAutoFit/>
          </a:bodyPr>
          <a:lstStyle/>
          <a:p>
            <a:pPr algn="just">
              <a:lnSpc>
                <a:spcPts val="45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明确文体，把握全貌</a:t>
            </a:r>
            <a:endParaRPr lang="zh-CN" altLang="zh-CN" sz="105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通过阅读，明确散文内容，是写人叙事、写景状物，还是阐发哲理，概括文章主要叙述了什么事情或者谈的是什么问题，不同的文章类型，行文思路应该有所不同。散文的一般思路是缘起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描述</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对象</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联想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感悟。写景叙事散文多按照时间、空间、中心事件顺序进行，状物抒情散文多按照由物到情</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理</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的顺序进行，议论散文多以逻辑认识为序，写人散文多以作者与他人交往的过程为序等等</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24951337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7479" y="-73904"/>
            <a:ext cx="8769291" cy="5215082"/>
          </a:xfrm>
          <a:prstGeom prst="rect">
            <a:avLst/>
          </a:prstGeom>
          <a:noFill/>
        </p:spPr>
        <p:txBody>
          <a:bodyPr wrap="square" rtlCol="0">
            <a:spAutoFit/>
          </a:bodyPr>
          <a:lstStyle/>
          <a:p>
            <a:pPr algn="just">
              <a:lnSpc>
                <a:spcPts val="45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圈点勾画，抓关键句</a:t>
            </a:r>
            <a:endParaRPr lang="zh-CN" altLang="zh-CN" sz="105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在阅读过程中，要特别关注文章的开头、结尾，每一段的起始句、收束句，这些地方往往被作者安排上中心句，以起到总领或收束内容的作用。</a:t>
            </a:r>
            <a:endParaRPr lang="zh-CN" altLang="zh-CN" sz="1050" kern="100" dirty="0">
              <a:latin typeface="宋体"/>
              <a:cs typeface="Courier New"/>
            </a:endParaRPr>
          </a:p>
          <a:p>
            <a:pPr algn="just">
              <a:lnSpc>
                <a:spcPts val="4500"/>
              </a:lnSpc>
              <a:spcAft>
                <a:spcPts val="0"/>
              </a:spcAft>
            </a:pPr>
            <a:r>
              <a:rPr lang="en-US" altLang="zh-CN" sz="2600" kern="100" dirty="0">
                <a:latin typeface="Times New Roman"/>
                <a:ea typeface="华文细黑"/>
                <a:cs typeface="Courier New"/>
              </a:rPr>
              <a:t>3</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标示段意，显露脉络</a:t>
            </a:r>
            <a:endParaRPr lang="zh-CN" altLang="zh-CN" sz="105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在找出中心句后，分析综合一个段落表达的意思，给每一段做一个总结，用一句简明扼要的话标示出文段的段意。这样做的目的是把几百上千字的文章浓缩成几句话，显露出文章内在的脉络</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408035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504" y="238005"/>
            <a:ext cx="8909535" cy="4638001"/>
          </a:xfrm>
          <a:prstGeom prst="rect">
            <a:avLst/>
          </a:prstGeom>
        </p:spPr>
        <p:txBody>
          <a:bodyPr>
            <a:spAutoFit/>
          </a:bodyPr>
          <a:lstStyle/>
          <a:p>
            <a:pPr algn="just">
              <a:lnSpc>
                <a:spcPts val="4500"/>
              </a:lnSpc>
              <a:spcAft>
                <a:spcPts val="0"/>
              </a:spcAft>
            </a:pPr>
            <a:r>
              <a:rPr lang="en-US" altLang="zh-CN" sz="2600" kern="100" dirty="0">
                <a:latin typeface="Times New Roman"/>
                <a:ea typeface="华文细黑"/>
                <a:cs typeface="Courier New"/>
              </a:rPr>
              <a:t>4</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通读全段，合成段意</a:t>
            </a:r>
            <a:endParaRPr lang="zh-CN" altLang="zh-CN" sz="105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无明显信息的段落，应该通读全段，找出概括性语句或关键词语，分析合成段意。这些都没有时，要考虑句间的关系，先划分层次，概括出各层意思，再综合考虑。</a:t>
            </a:r>
            <a:endParaRPr lang="zh-CN" altLang="zh-CN" sz="1050" kern="100" dirty="0">
              <a:latin typeface="宋体"/>
              <a:cs typeface="Courier New"/>
            </a:endParaRPr>
          </a:p>
          <a:p>
            <a:pPr algn="just">
              <a:lnSpc>
                <a:spcPts val="4500"/>
              </a:lnSpc>
              <a:spcAft>
                <a:spcPts val="0"/>
              </a:spcAft>
            </a:pPr>
            <a:r>
              <a:rPr lang="en-US" altLang="zh-CN" sz="2600" kern="100" dirty="0">
                <a:latin typeface="Times New Roman"/>
                <a:ea typeface="华文细黑"/>
                <a:cs typeface="Courier New"/>
              </a:rPr>
              <a:t>5</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理清思路，把握结构</a:t>
            </a:r>
            <a:endParaRPr lang="zh-CN" altLang="zh-CN" sz="105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分析段落之间的内在联系，划分文章层次。重视具有前后衔接、勾连、照应作用的语言标志；重视有区分层次作用的标点符号，如分号、冒号、句号等</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517092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047" y="267494"/>
            <a:ext cx="8769291" cy="4580741"/>
          </a:xfrm>
          <a:prstGeom prst="rect">
            <a:avLst/>
          </a:prstGeom>
          <a:noFill/>
        </p:spPr>
        <p:txBody>
          <a:bodyPr wrap="square" rtlCol="0">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二、掌握解答整体结构作用分析题的规范要点</a:t>
            </a:r>
            <a:endParaRPr lang="zh-CN" altLang="zh-CN" sz="1050" kern="100" dirty="0">
              <a:solidFill>
                <a:srgbClr val="0000FF"/>
              </a:solidFill>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梳理文章思路题</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别急，哈尔施塔特</a:t>
            </a:r>
            <a:endParaRPr lang="zh-CN" altLang="zh-CN" sz="105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冯骥才</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不久前</a:t>
            </a:r>
            <a:r>
              <a:rPr lang="zh-CN" altLang="zh-CN" sz="2600" kern="100" dirty="0">
                <a:latin typeface="Times New Roman"/>
                <a:ea typeface="华文细黑"/>
                <a:cs typeface="Times New Roman"/>
              </a:rPr>
              <a:t>，一到维也纳就被那里的朋友问道：是你们要在南方原样复制我们的世界文化遗产哈尔施塔特吗</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6273408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1584" y="195486"/>
            <a:ext cx="8769291" cy="4580741"/>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我</a:t>
            </a:r>
            <a:r>
              <a:rPr lang="zh-CN" altLang="zh-CN" sz="2600" kern="100" dirty="0">
                <a:latin typeface="Times New Roman"/>
                <a:ea typeface="华文细黑"/>
                <a:cs typeface="Times New Roman"/>
              </a:rPr>
              <a:t>听了一怔。本想搪塞过去。不料人家抓着不放，说是这里的电视台正式播报的，还有各种人物出来加以评点。有的说，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中国这么大的文化古国有多少好东西，为什么还要复制我们的？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如果他们复制我们的哈尔施塔特，我们就在阿尔卑斯山里复制一个长城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世界文化遗产能复制吗？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等等；还有一个哈尔施塔特的居民说，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我家的店铺是祖祖辈辈用心设计出来的，他们有权利复制去吗？</a:t>
            </a:r>
            <a:r>
              <a:rPr lang="en-US" altLang="zh-CN" sz="2600" kern="100" dirty="0" smtClean="0">
                <a:latin typeface="宋体"/>
                <a:ea typeface="华文细黑"/>
                <a:cs typeface="Times New Roman"/>
              </a:rPr>
              <a:t>”</a:t>
            </a:r>
          </a:p>
        </p:txBody>
      </p:sp>
    </p:spTree>
    <p:extLst>
      <p:ext uri="{BB962C8B-B14F-4D97-AF65-F5344CB8AC3E}">
        <p14:creationId xmlns:p14="http://schemas.microsoft.com/office/powerpoint/2010/main" val="9664173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3189" y="238259"/>
            <a:ext cx="8769291" cy="4580741"/>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我</a:t>
            </a:r>
            <a:r>
              <a:rPr lang="zh-CN" altLang="zh-CN" sz="2600" kern="100" dirty="0">
                <a:latin typeface="Times New Roman"/>
                <a:ea typeface="华文细黑"/>
                <a:cs typeface="Times New Roman"/>
              </a:rPr>
              <a:t>更有兴趣的问题则是：文化遗产能否复制？于是我拉着朋友往位于特劳思湖边的被称作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世界上最美的湖畔小镇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的哈尔施塔特跑一趟，看个究竟。</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这地方</a:t>
            </a:r>
            <a:r>
              <a:rPr lang="zh-CN" altLang="zh-CN" sz="2600" kern="100" dirty="0">
                <a:latin typeface="Times New Roman"/>
                <a:ea typeface="华文细黑"/>
                <a:cs typeface="Times New Roman"/>
              </a:rPr>
              <a:t>的确很美。波浪般起伏不已的阿尔卑斯山，在奥地利中部创造出一片山重水复、如诗如画的风景。七十多个大大小小的湖泊，明镜般静静地卧在山野深处，奥地利人称这片天赐的风景为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湖区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。前些年我应萨尔茨堡之邀，</a:t>
            </a:r>
            <a:r>
              <a:rPr lang="zh-CN" altLang="zh-CN" sz="2600" kern="100" dirty="0" smtClean="0">
                <a:latin typeface="Times New Roman"/>
                <a:ea typeface="华文细黑"/>
                <a:cs typeface="Times New Roman"/>
              </a:rPr>
              <a:t>为</a:t>
            </a:r>
            <a:endParaRPr lang="zh-CN" altLang="zh-CN" sz="2600" kern="100" dirty="0">
              <a:latin typeface="宋体"/>
              <a:cs typeface="Courier New"/>
            </a:endParaRPr>
          </a:p>
        </p:txBody>
      </p:sp>
    </p:spTree>
    <p:extLst>
      <p:ext uri="{BB962C8B-B14F-4D97-AF65-F5344CB8AC3E}">
        <p14:creationId xmlns:p14="http://schemas.microsoft.com/office/powerpoint/2010/main" val="12552475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658756"/>
            <a:ext cx="8682466" cy="3857210"/>
          </a:xfrm>
          <a:prstGeom prst="rect">
            <a:avLst/>
          </a:prstGeom>
          <a:noFill/>
        </p:spPr>
        <p:txBody>
          <a:bodyPr wrap="square" rtlCol="0">
            <a:spAutoFit/>
          </a:bodyPr>
          <a:lstStyle/>
          <a:p>
            <a:pPr algn="just">
              <a:lnSpc>
                <a:spcPts val="5000"/>
              </a:lnSpc>
            </a:pPr>
            <a:r>
              <a:rPr lang="zh-CN" altLang="zh-CN" sz="2600" kern="100" smtClean="0">
                <a:latin typeface="Times New Roman"/>
                <a:ea typeface="华文细黑"/>
                <a:cs typeface="Times New Roman"/>
              </a:rPr>
              <a:t>他们</a:t>
            </a:r>
            <a:r>
              <a:rPr lang="zh-CN" altLang="zh-CN" sz="2600" kern="100" dirty="0">
                <a:latin typeface="Times New Roman"/>
                <a:ea typeface="华文细黑"/>
                <a:cs typeface="Times New Roman"/>
              </a:rPr>
              <a:t>写一本书，曾到湖区来过一次。那次的印象湖区就是一个童话世界。铺满绿茵的山峦，透明的溪流，五彩缤纷的花谷，随处或立或卧的肥硕的牛，还有山民特有的两层坡顶的木房子，楼上楼下挂满鲜花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然而给我印象最深的还是这里的山民对我说的一句话：我们最爱的是大自然，然后才是上帝</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23514317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126454"/>
            <a:ext cx="8806138" cy="5286062"/>
          </a:xfrm>
          <a:prstGeom prst="rect">
            <a:avLst/>
          </a:prstGeom>
          <a:noFill/>
        </p:spPr>
        <p:txBody>
          <a:bodyPr wrap="square" rtlCol="0">
            <a:spAutoFit/>
          </a:bodyPr>
          <a:lstStyle/>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镇</a:t>
            </a:r>
            <a:r>
              <a:rPr lang="zh-CN" altLang="zh-CN" sz="2600" kern="100" dirty="0">
                <a:latin typeface="Times New Roman"/>
                <a:ea typeface="华文细黑"/>
                <a:cs typeface="Times New Roman"/>
              </a:rPr>
              <a:t>里的房屋全是依山而筑，高低错落，而且一楼一式，彼此不同，其形态、材质、色彩，全都听凭房主的性情。这里的房屋，院墙、门洞、阳台、窗台都被房主用自己喜爱的鲜花艳丽五彩地装饰起来。某个楼角缺点什么，有点寂寞，他们就会把一盆垂着小紫花的绿藤柔情脉脉地吊在那里；可能他们觉得院内小径上的落花太美了，不忍扫去，便让一把竹帚闲倚墙边，任由地上落红一片。对于哈尔施塔特来说，小镇的美不是用行政和资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打造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出来的，人们唯美的天性哪能复制</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0257543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667" y="-51018"/>
            <a:ext cx="8769291" cy="5286062"/>
          </a:xfrm>
          <a:prstGeom prst="rect">
            <a:avLst/>
          </a:prstGeom>
          <a:noFill/>
        </p:spPr>
        <p:txBody>
          <a:bodyPr wrap="square" rtlCol="0">
            <a:spAutoFit/>
          </a:bodyPr>
          <a:lstStyle/>
          <a:p>
            <a:pPr algn="just">
              <a:lnSpc>
                <a:spcPts val="4500"/>
              </a:lnSpc>
              <a:spcAft>
                <a:spcPts val="0"/>
              </a:spcAft>
            </a:pPr>
            <a:r>
              <a:rPr lang="en-US" altLang="zh-CN" sz="2600" kern="100" smtClean="0">
                <a:latin typeface="Times New Roman"/>
                <a:ea typeface="华文细黑"/>
                <a:cs typeface="Times New Roman"/>
              </a:rPr>
              <a:t>        </a:t>
            </a:r>
            <a:r>
              <a:rPr lang="zh-CN" altLang="zh-CN" sz="2600" kern="100" dirty="0" smtClean="0">
                <a:latin typeface="Times New Roman"/>
                <a:ea typeface="华文细黑"/>
                <a:cs typeface="Times New Roman"/>
              </a:rPr>
              <a:t>哈尔施塔特</a:t>
            </a:r>
            <a:r>
              <a:rPr lang="zh-CN" altLang="zh-CN" sz="2600" kern="100" dirty="0">
                <a:latin typeface="Times New Roman"/>
                <a:ea typeface="华文细黑"/>
                <a:cs typeface="Times New Roman"/>
              </a:rPr>
              <a:t>这个词汇与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铁器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相关。欧洲第一个铁器时代就以哈尔施塔特命名。它对欧洲文明划时代的进步具有标志意义。恐怕这正是它被确定为世界文化遗产的深层的缘故之一。当然，比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铁器时代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更早的历史还有凯尔特人留在这里的墓穴。早期人类在这里活动，都与这座小镇储藏极富的山盐有关。数千年的历史使哈尔施塔特成为欧洲最古老的小镇之一，也颇使镇上的人引为自豪。他们把不少珍贵的历史的遗存都精心地放进镇中心一座设施现代的博物馆中。这博物馆叫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时光回忆</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5695718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447412"/>
            <a:ext cx="8769291" cy="3939540"/>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在</a:t>
            </a:r>
            <a:r>
              <a:rPr lang="zh-CN" altLang="zh-CN" sz="2600" kern="100" dirty="0">
                <a:latin typeface="Times New Roman"/>
                <a:ea typeface="华文细黑"/>
                <a:cs typeface="Times New Roman"/>
              </a:rPr>
              <a:t>镇内街上偶尔还会碰上一两个身穿民族服装的当地人。阿尔卑斯山的山民，女人穿束腰长裙，男子穿鹿皮短裤，与这里的山水有种谐调的美。他们不像中国的旅游景点，民族服装多成了吸引游人的一种道具。这里的百姓只有逢节日或贵客光临，才穿上民族服装，如同穿上礼服，以表示对客人的尊重。一碰见这样的人，本地的色彩就活了起来</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1125882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hlinkClick r:id="rId2" action="ppaction://hlinksldjump"/>
          </p:cNvPr>
          <p:cNvSpPr/>
          <p:nvPr/>
        </p:nvSpPr>
        <p:spPr>
          <a:xfrm>
            <a:off x="2699792" y="1230451"/>
            <a:ext cx="5854488" cy="492443"/>
          </a:xfrm>
          <a:prstGeom prst="rect">
            <a:avLst/>
          </a:prstGeom>
        </p:spPr>
        <p:txBody>
          <a:bodyPr wrap="none">
            <a:spAutoFit/>
          </a:bodyPr>
          <a:lstStyle/>
          <a:p>
            <a:r>
              <a:rPr lang="en-US" altLang="zh-CN" sz="2600" b="1" dirty="0">
                <a:solidFill>
                  <a:schemeClr val="bg1"/>
                </a:solidFill>
                <a:latin typeface="宋体" pitchFamily="2" charset="-122"/>
                <a:ea typeface="微软雅黑" pitchFamily="34" charset="-122"/>
              </a:rPr>
              <a:t>Ⅰ</a:t>
            </a:r>
            <a:r>
              <a:rPr lang="zh-CN" altLang="zh-CN" sz="2600" b="1" dirty="0">
                <a:solidFill>
                  <a:schemeClr val="bg1"/>
                </a:solidFill>
                <a:latin typeface="宋体" pitchFamily="2" charset="-122"/>
                <a:ea typeface="微软雅黑" pitchFamily="34" charset="-122"/>
              </a:rPr>
              <a:t>　如何掌握整体分析文章结构思路</a:t>
            </a:r>
            <a:r>
              <a:rPr lang="zh-CN" altLang="zh-CN" sz="2600" b="1" dirty="0" smtClean="0">
                <a:solidFill>
                  <a:schemeClr val="bg1"/>
                </a:solidFill>
                <a:latin typeface="宋体" pitchFamily="2" charset="-122"/>
                <a:ea typeface="微软雅黑" pitchFamily="34" charset="-122"/>
              </a:rPr>
              <a:t>题</a:t>
            </a:r>
            <a:endParaRPr lang="zh-CN" altLang="zh-CN" sz="2600" b="1" dirty="0">
              <a:solidFill>
                <a:schemeClr val="bg1"/>
              </a:solidFill>
              <a:latin typeface="宋体" pitchFamily="2" charset="-122"/>
              <a:ea typeface="微软雅黑" pitchFamily="34" charset="-122"/>
            </a:endParaRPr>
          </a:p>
        </p:txBody>
      </p:sp>
      <p:sp>
        <p:nvSpPr>
          <p:cNvPr id="7" name="矩形 6">
            <a:hlinkClick r:id="rId3" action="ppaction://hlinksldjump"/>
          </p:cNvPr>
          <p:cNvSpPr/>
          <p:nvPr/>
        </p:nvSpPr>
        <p:spPr>
          <a:xfrm>
            <a:off x="2699792" y="2376864"/>
            <a:ext cx="5854488" cy="492443"/>
          </a:xfrm>
          <a:prstGeom prst="rect">
            <a:avLst/>
          </a:prstGeom>
        </p:spPr>
        <p:txBody>
          <a:bodyPr wrap="none">
            <a:spAutoFit/>
          </a:bodyPr>
          <a:lstStyle/>
          <a:p>
            <a:r>
              <a:rPr lang="en-US" altLang="zh-CN" sz="2600" b="1" dirty="0">
                <a:solidFill>
                  <a:schemeClr val="bg1"/>
                </a:solidFill>
                <a:latin typeface="宋体" pitchFamily="2" charset="-122"/>
                <a:ea typeface="微软雅黑" pitchFamily="34" charset="-122"/>
              </a:rPr>
              <a:t>Ⅱ</a:t>
            </a:r>
            <a:r>
              <a:rPr lang="zh-CN" altLang="zh-CN" sz="2600" b="1" dirty="0">
                <a:solidFill>
                  <a:schemeClr val="bg1"/>
                </a:solidFill>
                <a:latin typeface="宋体" pitchFamily="2" charset="-122"/>
                <a:ea typeface="微软雅黑" pitchFamily="34" charset="-122"/>
              </a:rPr>
              <a:t>　如何重点掌握特殊句段作用分析</a:t>
            </a:r>
            <a:r>
              <a:rPr lang="zh-CN" altLang="zh-CN" sz="2600" b="1" dirty="0" smtClean="0">
                <a:solidFill>
                  <a:schemeClr val="bg1"/>
                </a:solidFill>
                <a:latin typeface="宋体" pitchFamily="2" charset="-122"/>
                <a:ea typeface="微软雅黑" pitchFamily="34" charset="-122"/>
              </a:rPr>
              <a:t>题</a:t>
            </a:r>
            <a:endParaRPr lang="zh-CN" altLang="zh-CN" sz="2600" b="1" dirty="0">
              <a:solidFill>
                <a:schemeClr val="bg1"/>
              </a:solidFill>
              <a:latin typeface="宋体" pitchFamily="2" charset="-122"/>
              <a:ea typeface="微软雅黑" pitchFamily="34" charset="-122"/>
            </a:endParaRPr>
          </a:p>
        </p:txBody>
      </p:sp>
    </p:spTree>
    <p:extLst>
      <p:ext uri="{BB962C8B-B14F-4D97-AF65-F5344CB8AC3E}">
        <p14:creationId xmlns:p14="http://schemas.microsoft.com/office/powerpoint/2010/main" val="189377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223257"/>
            <a:ext cx="8769291" cy="4580741"/>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哈尔施塔特</a:t>
            </a:r>
            <a:r>
              <a:rPr lang="zh-CN" altLang="zh-CN" sz="2600" kern="100" dirty="0">
                <a:latin typeface="Times New Roman"/>
                <a:ea typeface="华文细黑"/>
                <a:cs typeface="Times New Roman"/>
              </a:rPr>
              <a:t>，可别叫</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复制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个词儿闹昏了！这些年中国不少地方都在仿古、重建、复制，什么唐代宫殿、明代城墙、清代大街，甚至还要复制和重建圆明园，而做这种事时，谁也不会对文化认真。我们自己的古镇还说拆就拆呢，谁会拿你们的古镇当回儿事。</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我</a:t>
            </a:r>
            <a:r>
              <a:rPr lang="zh-CN" altLang="zh-CN" sz="2600" kern="100" dirty="0">
                <a:latin typeface="Times New Roman"/>
                <a:ea typeface="华文细黑"/>
                <a:cs typeface="Times New Roman"/>
              </a:rPr>
              <a:t>想说，别急，哈尔施塔特，这不过是一场商业的游戏罢了</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选自《环球人文地理》，有删改</a:t>
            </a:r>
            <a:r>
              <a:rPr lang="en-US" altLang="zh-CN" sz="2600" kern="100" dirty="0" smtClean="0">
                <a:latin typeface="Times New Roman"/>
                <a:ea typeface="华文细黑"/>
                <a:cs typeface="Courier New"/>
              </a:rPr>
              <a:t>)</a:t>
            </a:r>
            <a:endParaRPr lang="zh-CN" altLang="zh-CN" sz="2600" kern="100" dirty="0">
              <a:latin typeface="宋体"/>
              <a:cs typeface="Courier New"/>
            </a:endParaRPr>
          </a:p>
        </p:txBody>
      </p:sp>
    </p:spTree>
    <p:extLst>
      <p:ext uri="{BB962C8B-B14F-4D97-AF65-F5344CB8AC3E}">
        <p14:creationId xmlns:p14="http://schemas.microsoft.com/office/powerpoint/2010/main" val="38585105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1131590"/>
            <a:ext cx="8647507" cy="2657138"/>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简要分析文章的结构脉络。</a:t>
            </a:r>
            <a:endParaRPr lang="zh-CN" altLang="zh-CN" sz="260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先由人们的问题引出对古镇的探访；再进一步从不同角度考察古镇，思考原因；接着转向与中国国内</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复制热</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的对比；最后表明态度，呼应开头</a:t>
            </a:r>
            <a:r>
              <a:rPr lang="zh-CN" altLang="zh-CN" sz="2600" kern="100" dirty="0" smtClean="0">
                <a:solidFill>
                  <a:schemeClr val="accent6">
                    <a:lumMod val="75000"/>
                  </a:schemeClr>
                </a:solidFill>
                <a:latin typeface="Times New Roman"/>
                <a:ea typeface="华文细黑"/>
                <a:cs typeface="Times New Roman"/>
              </a:rPr>
              <a:t>。</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873440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134074"/>
            <a:ext cx="8733982" cy="5215915"/>
          </a:xfrm>
          <a:prstGeom prst="rect">
            <a:avLst/>
          </a:prstGeom>
        </p:spPr>
        <p:txBody>
          <a:bodyPr>
            <a:spAutoFit/>
          </a:bodyPr>
          <a:lstStyle/>
          <a:p>
            <a:pPr algn="just">
              <a:lnSpc>
                <a:spcPts val="45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ts val="45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直接梳理文章思路，常见的提问方式有：</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文章主要写了画家老刘的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太阳梦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，请就此梳理作者的写作思路。</a:t>
            </a:r>
            <a:r>
              <a:rPr lang="en-US" altLang="zh-CN" sz="2600" kern="100" dirty="0">
                <a:latin typeface="Times New Roman"/>
                <a:ea typeface="华文细黑"/>
                <a:cs typeface="Courier New"/>
              </a:rPr>
              <a:t>(2012</a:t>
            </a:r>
            <a:r>
              <a:rPr lang="zh-CN" altLang="zh-CN" sz="2600" kern="100" dirty="0">
                <a:latin typeface="Times New Roman"/>
                <a:ea typeface="华文细黑"/>
                <a:cs typeface="Times New Roman"/>
              </a:rPr>
              <a:t>年高考重庆卷</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文章围绕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展开，梳理文章思路。</a:t>
            </a:r>
            <a:endParaRPr lang="zh-CN" altLang="zh-CN" sz="105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这种题型实际上是给全文划分层次，归纳层意，只要弄清先写什么、再写什么、后写什么即可，答题时要根据事件发生发展的各个阶段，梳理出明确的结构思路，如文中有线索，可以按照线索归纳梳理。答案组织一般模式为：先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，再写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，接着写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，最后写</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9444969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7132" y="-74737"/>
            <a:ext cx="8733982" cy="5215915"/>
          </a:xfrm>
          <a:prstGeom prst="rect">
            <a:avLst/>
          </a:prstGeom>
        </p:spPr>
        <p:txBody>
          <a:bodyPr>
            <a:spAutoFit/>
          </a:bodyPr>
          <a:lstStyle/>
          <a:p>
            <a:pPr algn="just">
              <a:lnSpc>
                <a:spcPts val="45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间接</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变式</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梳理文章思路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梳理作者思想感情</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心理</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变化。散文大都是流动的感情抒发，一般以感情为突破口，因此，在文章思路上经常考查作者思想感情</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心理</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发展的脉络，如</a:t>
            </a:r>
            <a:r>
              <a:rPr lang="en-US" altLang="zh-CN" sz="2600" kern="100" dirty="0">
                <a:latin typeface="Times New Roman"/>
                <a:ea typeface="华文细黑"/>
                <a:cs typeface="Courier New"/>
              </a:rPr>
              <a:t>2013</a:t>
            </a:r>
            <a:r>
              <a:rPr lang="zh-CN" altLang="zh-CN" sz="2600" kern="100" dirty="0">
                <a:latin typeface="Times New Roman"/>
                <a:ea typeface="华文细黑"/>
                <a:cs typeface="Times New Roman"/>
              </a:rPr>
              <a:t>年高考广东卷第</a:t>
            </a:r>
            <a:r>
              <a:rPr lang="en-US" altLang="zh-CN" sz="2600" kern="100" dirty="0">
                <a:latin typeface="Times New Roman"/>
                <a:ea typeface="华文细黑"/>
                <a:cs typeface="Courier New"/>
              </a:rPr>
              <a:t>18</a:t>
            </a:r>
            <a:r>
              <a:rPr lang="zh-CN" altLang="zh-CN" sz="2600" kern="100" dirty="0">
                <a:latin typeface="Times New Roman"/>
                <a:ea typeface="华文细黑"/>
                <a:cs typeface="Times New Roman"/>
              </a:rPr>
              <a:t>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在过岭的三个阶段都有着丰富的心理感受，请结合全文进行分析。</a:t>
            </a:r>
            <a:r>
              <a:rPr lang="en-US" altLang="zh-CN" sz="2600" kern="100" dirty="0">
                <a:latin typeface="Times New Roman"/>
                <a:ea typeface="华文细黑"/>
                <a:cs typeface="Courier New"/>
              </a:rPr>
              <a:t>2012</a:t>
            </a:r>
            <a:r>
              <a:rPr lang="zh-CN" altLang="zh-CN" sz="2600" kern="100" dirty="0">
                <a:latin typeface="Times New Roman"/>
                <a:ea typeface="华文细黑"/>
                <a:cs typeface="Times New Roman"/>
              </a:rPr>
              <a:t>年高考安徽卷第</a:t>
            </a:r>
            <a:r>
              <a:rPr lang="en-US" altLang="zh-CN" sz="2600" kern="100" dirty="0">
                <a:latin typeface="Times New Roman"/>
                <a:ea typeface="华文细黑"/>
                <a:cs typeface="Courier New"/>
              </a:rPr>
              <a:t>12</a:t>
            </a:r>
            <a:r>
              <a:rPr lang="zh-CN" altLang="zh-CN" sz="2600" kern="100" dirty="0">
                <a:latin typeface="Times New Roman"/>
                <a:ea typeface="华文细黑"/>
                <a:cs typeface="Times New Roman"/>
              </a:rPr>
              <a:t>题：文章前一部分回忆往事，请用简明的语言梳理这段往事中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的感情发展脉络。做此类题，必须用感情词</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心理词</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组织成合理的先后顺序，有的感情词</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心理词</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可以从原文中提取，有的则需要自己概括</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9085263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3166" y="504418"/>
            <a:ext cx="8821322" cy="3939540"/>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分析概括构思特色题</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水乡戏台</a:t>
            </a:r>
            <a:endParaRPr lang="zh-CN" altLang="zh-CN" sz="105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祝　勇</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假若</a:t>
            </a:r>
            <a:r>
              <a:rPr lang="zh-CN" altLang="zh-CN" sz="2600" kern="100" dirty="0">
                <a:latin typeface="Times New Roman"/>
                <a:ea typeface="华文细黑"/>
                <a:cs typeface="Times New Roman"/>
              </a:rPr>
              <a:t>绍兴的一切都将在记忆中隐去，我相信最后余下的，定然是一座戏台</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6425395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1056" y="-42902"/>
            <a:ext cx="8561888" cy="5221942"/>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绍兴</a:t>
            </a:r>
            <a:r>
              <a:rPr lang="zh-CN" altLang="zh-CN" sz="2600" kern="100" dirty="0">
                <a:latin typeface="Times New Roman"/>
                <a:ea typeface="华文细黑"/>
                <a:cs typeface="Times New Roman"/>
              </a:rPr>
              <a:t>旧府八县，可以说村村有戏台，几乎每隔一二里，甚至半华里，就有一座戏台，组成一张戏台的网络。当年的乡土绍兴，弹唱声密集，无论何时，总会有一座戏台在演戏。当大地陷入沉寂，悠扬婉转的唱腔却此起彼伏。所有的戏台同时开演，定如无数朵焰火同时在黑夜里绽放，成为一场无比盛大的感官盛宴。这里把戏台称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万年台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。那些古老的戏台，依旧是现实的一部分，戏台上的角色，依旧眉目清晰</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913063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158120"/>
            <a:ext cx="8561888" cy="4580741"/>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那些</a:t>
            </a:r>
            <a:r>
              <a:rPr lang="zh-CN" altLang="zh-CN" sz="2600" kern="100" dirty="0">
                <a:latin typeface="Times New Roman"/>
                <a:ea typeface="华文细黑"/>
                <a:cs typeface="Times New Roman"/>
              </a:rPr>
              <a:t>临河而建的水上戏台，它们将自然之美与人的智慧结合得那么天衣无缝，如春天骤雨后的茶园，有着贴心贴肺的清雅。烟波浩渺的近水远山，那一座戏台就成了近景，在视线里聚焦。它们是真实中的幻景，是真正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海市蜃楼</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。它们有的正面立于水中，仅有一面傍岸，以减轻水流的冲击，也有的跨河而立，完全凌驾在河面上</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四根柱子架在河的两岸，柱子间铺上台板供演戏，观众</a:t>
            </a:r>
            <a:r>
              <a:rPr lang="zh-CN" altLang="zh-CN" sz="2600" kern="100" dirty="0" smtClean="0">
                <a:latin typeface="Times New Roman"/>
                <a:ea typeface="华文细黑"/>
                <a:cs typeface="Times New Roman"/>
              </a:rPr>
              <a:t>看</a:t>
            </a:r>
            <a:endParaRPr lang="zh-CN" altLang="zh-CN" sz="2600" kern="100" dirty="0">
              <a:latin typeface="宋体"/>
              <a:cs typeface="Courier New"/>
            </a:endParaRPr>
          </a:p>
        </p:txBody>
      </p:sp>
    </p:spTree>
    <p:extLst>
      <p:ext uri="{BB962C8B-B14F-4D97-AF65-F5344CB8AC3E}">
        <p14:creationId xmlns:p14="http://schemas.microsoft.com/office/powerpoint/2010/main" val="10013426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3182" y="591428"/>
            <a:ext cx="8733982" cy="3852530"/>
          </a:xfrm>
          <a:prstGeom prst="rect">
            <a:avLst/>
          </a:prstGeom>
        </p:spPr>
        <p:txBody>
          <a:bodyPr>
            <a:spAutoFit/>
          </a:bodyPr>
          <a:lstStyle/>
          <a:p>
            <a:pPr algn="just">
              <a:lnSpc>
                <a:spcPts val="5000"/>
              </a:lnSpc>
            </a:pPr>
            <a:r>
              <a:rPr lang="zh-CN" altLang="zh-CN" sz="2600" kern="100" dirty="0" smtClean="0">
                <a:latin typeface="Times New Roman"/>
                <a:ea typeface="华文细黑"/>
                <a:cs typeface="Times New Roman"/>
              </a:rPr>
              <a:t>不见台</a:t>
            </a:r>
            <a:r>
              <a:rPr lang="zh-CN" altLang="zh-CN" sz="2600" kern="100" dirty="0">
                <a:latin typeface="Times New Roman"/>
                <a:ea typeface="华文细黑"/>
                <a:cs typeface="Times New Roman"/>
              </a:rPr>
              <a:t>板，感觉上面人影摇荡，演绎出无限的风流，更像是一场轻梦。鉴湖上有座钟宴庙戏台，至今留存。这座戏台的台基均在水中，仅有左方的古柱靠近岸边。远远地，就能看见它伸展的挑角，如一只蝴蝶，在风中张大了翅膀，让人相信它的轻盈，永远不会在水面上沉没。无论水上，还是岸边，人们都可以同时欣赏同一出戏</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8461908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573" y="233325"/>
            <a:ext cx="8909535" cy="4708981"/>
          </a:xfrm>
          <a:prstGeom prst="rect">
            <a:avLst/>
          </a:prstGeom>
        </p:spPr>
        <p:txBody>
          <a:bodyPr>
            <a:spAutoFit/>
          </a:bodyPr>
          <a:lstStyle/>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乌篷船</a:t>
            </a:r>
            <a:r>
              <a:rPr lang="zh-CN" altLang="zh-CN" sz="2600" kern="100" dirty="0">
                <a:latin typeface="Times New Roman"/>
                <a:ea typeface="华文细黑"/>
                <a:cs typeface="Times New Roman"/>
              </a:rPr>
              <a:t>，天下闻名。它既是交通工具，又是打鱼人的家。因此，对于行舟者来说，客栈通常是多余的，但他们需要戏台。唯有那些轻灵俊秀的水上戏台，能够成为他们真正的停泊之地。所有的河道，都将通向戏台。这意味着在绍兴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地面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上不会有真正的陌生人，因为所有的陌生人，都注定在戏台前聚合，所有人的情感，也都将在戏台前交叉。在弯曲的河道上，戏台有节奏地错落着，与水上生活的节奏相呼应，在行舟者的前方出没，安放在每一个需要它的夜晚</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28225107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1892" y="-42902"/>
            <a:ext cx="8821322" cy="5221942"/>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在</a:t>
            </a:r>
            <a:r>
              <a:rPr lang="zh-CN" altLang="zh-CN" sz="2600" kern="100" dirty="0">
                <a:latin typeface="Times New Roman"/>
                <a:ea typeface="华文细黑"/>
                <a:cs typeface="Times New Roman"/>
              </a:rPr>
              <a:t>鲁迅所有回忆绍兴的文章中，故乡常成为中国乡土愚昧落后的负面象征，显现出阴冷、灰暗的质感，如一块均质的岩石，无法穿透，唯有戏台却是为数不多的例外</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在风雨如磐的故园，戏台上的灯光，几乎成为他少年记忆里最宝贵的光源，照亮了他的记忆，也照亮了一代代中国人的少年记忆。透过鲁迅的目光，无数中国人看见了那座戏台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曲终人散，每个人都转身走进自己的戏。戏台上的风流俊雅，无限缠绵，收束进岸上的楼窗，河中的船影。狭长的石板路</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242654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07504" y="123478"/>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r>
              <a:rPr lang="en-US" altLang="zh-CN" sz="2800" dirty="0" smtClean="0">
                <a:solidFill>
                  <a:srgbClr val="FFFF00"/>
                </a:solidFill>
                <a:latin typeface="黑体" pitchFamily="2" charset="-122"/>
                <a:ea typeface="黑体" pitchFamily="2" charset="-122"/>
              </a:rPr>
              <a:t>Ⅰ</a:t>
            </a:r>
            <a:r>
              <a:rPr lang="en-US" altLang="zh-CN" sz="2800" dirty="0">
                <a:solidFill>
                  <a:srgbClr val="FFFF00"/>
                </a:solidFill>
                <a:latin typeface="黑体" pitchFamily="2" charset="-122"/>
                <a:ea typeface="黑体" pitchFamily="2" charset="-122"/>
              </a:rPr>
              <a:t> </a:t>
            </a:r>
            <a:r>
              <a:rPr lang="zh-CN" altLang="zh-CN" sz="2800" dirty="0" smtClean="0">
                <a:solidFill>
                  <a:srgbClr val="FFFF00"/>
                </a:solidFill>
                <a:latin typeface="黑体" pitchFamily="2" charset="-122"/>
                <a:ea typeface="黑体" pitchFamily="2" charset="-122"/>
              </a:rPr>
              <a:t>如何</a:t>
            </a:r>
            <a:r>
              <a:rPr lang="zh-CN" altLang="zh-CN" sz="2800" dirty="0">
                <a:solidFill>
                  <a:srgbClr val="FFFF00"/>
                </a:solidFill>
                <a:latin typeface="黑体" pitchFamily="2" charset="-122"/>
                <a:ea typeface="黑体" pitchFamily="2" charset="-122"/>
              </a:rPr>
              <a:t>掌握整体分析文章结构思路</a:t>
            </a:r>
            <a:r>
              <a:rPr lang="zh-CN" altLang="zh-CN" sz="2800" dirty="0" smtClean="0">
                <a:solidFill>
                  <a:srgbClr val="FFFF00"/>
                </a:solidFill>
                <a:latin typeface="黑体" pitchFamily="2" charset="-122"/>
                <a:ea typeface="黑体" pitchFamily="2" charset="-122"/>
              </a:rPr>
              <a:t>题</a:t>
            </a:r>
            <a:endParaRPr lang="zh-CN" altLang="zh-CN" sz="2800" dirty="0">
              <a:solidFill>
                <a:srgbClr val="FFFF00"/>
              </a:solidFill>
              <a:latin typeface="黑体" pitchFamily="2" charset="-122"/>
              <a:ea typeface="黑体" pitchFamily="2" charset="-122"/>
            </a:endParaRPr>
          </a:p>
        </p:txBody>
      </p:sp>
      <p:sp>
        <p:nvSpPr>
          <p:cNvPr id="6" name="矩形 5"/>
          <p:cNvSpPr/>
          <p:nvPr/>
        </p:nvSpPr>
        <p:spPr>
          <a:xfrm>
            <a:off x="179512" y="1217627"/>
            <a:ext cx="8733982" cy="3298339"/>
          </a:xfrm>
          <a:prstGeom prst="rect">
            <a:avLst/>
          </a:prstGeom>
        </p:spPr>
        <p:txBody>
          <a:bodyPr>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一、构建解答结构作用分析题的知识背景</a:t>
            </a:r>
            <a:endParaRPr lang="zh-CN" altLang="zh-CN" sz="2600" kern="100" dirty="0">
              <a:solidFill>
                <a:srgbClr val="0000FF"/>
              </a:solidFill>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思路是指按照一定的条理由此及彼地表达思想感情的路径、脉络。结构是指行文思路的外在表现，指作品的整体构思</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布局谋篇</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、行文线索以及段落间</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各个部分和各个方面之间</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的关系与安排</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4040040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310267"/>
            <a:ext cx="8821322" cy="4493731"/>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层出不穷的石桥、悠悠荡荡的乌篷船，他们的戏台无处不在。只不过没有人把他们的戏文写下来，我们无从得知而已。戏台上的忠奸争斗、征战杀伐，也慢慢融入了观看者的血脉，变成遗传基因。戏台上下，不仅构成一种对话关系，更构成一种轮回关系，戏台与看客，戏文与生活，翻覆颠倒。观众和角色可以互换，戏台下的观众一扭身，就融入了一个更大的戏台，变成角色，呐喊或者语丝，都是他们的唱词</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1586751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3166" y="-92546"/>
            <a:ext cx="8821322" cy="5221942"/>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这</a:t>
            </a:r>
            <a:r>
              <a:rPr lang="zh-CN" altLang="zh-CN" sz="2600" kern="100" dirty="0">
                <a:latin typeface="Times New Roman"/>
                <a:ea typeface="华文细黑"/>
                <a:cs typeface="Times New Roman"/>
              </a:rPr>
              <a:t>座城就是一座戏台、一个巨大的发声体，风吹过、雨打过、脚步走过，都会发出奇妙的声响。它收纳了自然的笙箫和历史的烟云，既性感，又立体。作为北方人，我听不懂绍兴话，更无法听懂戏文，但我依旧觉得自己能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。我想象着越王勾践用古老的绍兴话发出的复仇誓言；想象着西施、范蠡在绍兴话里谈情说爱；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五四</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时代的文学热涌中，假如没有了蔡元培、鲁迅、周作人黄酒般浓郁的绍兴口音，也会变得索然。因为那戏台，就是一部老式录音机，</a:t>
            </a:r>
            <a:r>
              <a:rPr lang="zh-CN" altLang="zh-CN" sz="2600" kern="100" dirty="0" smtClean="0">
                <a:latin typeface="Times New Roman"/>
                <a:ea typeface="华文细黑"/>
                <a:cs typeface="Times New Roman"/>
              </a:rPr>
              <a:t>漫</a:t>
            </a:r>
            <a:endParaRPr lang="zh-CN" altLang="zh-CN" sz="1050" kern="100" dirty="0">
              <a:latin typeface="宋体"/>
              <a:cs typeface="Courier New"/>
            </a:endParaRPr>
          </a:p>
        </p:txBody>
      </p:sp>
    </p:spTree>
    <p:extLst>
      <p:ext uri="{BB962C8B-B14F-4D97-AF65-F5344CB8AC3E}">
        <p14:creationId xmlns:p14="http://schemas.microsoft.com/office/powerpoint/2010/main" val="4345884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5124" y="1224926"/>
            <a:ext cx="8821322" cy="2657138"/>
          </a:xfrm>
          <a:prstGeom prst="rect">
            <a:avLst/>
          </a:prstGeom>
        </p:spPr>
        <p:txBody>
          <a:bodyPr>
            <a:spAutoFit/>
          </a:bodyPr>
          <a:lstStyle/>
          <a:p>
            <a:pPr algn="just">
              <a:lnSpc>
                <a:spcPts val="5000"/>
              </a:lnSpc>
            </a:pPr>
            <a:r>
              <a:rPr lang="zh-CN" altLang="zh-CN" sz="2600" kern="100" dirty="0">
                <a:latin typeface="Times New Roman"/>
                <a:ea typeface="华文细黑"/>
                <a:cs typeface="Times New Roman"/>
              </a:rPr>
              <a:t>长</a:t>
            </a:r>
            <a:r>
              <a:rPr lang="zh-CN" altLang="zh-CN" sz="2600" kern="100" dirty="0" smtClean="0">
                <a:latin typeface="Times New Roman"/>
                <a:ea typeface="华文细黑"/>
                <a:cs typeface="Times New Roman"/>
              </a:rPr>
              <a:t>的河道</a:t>
            </a:r>
            <a:r>
              <a:rPr lang="zh-CN" altLang="zh-CN" sz="2600" kern="100" dirty="0">
                <a:latin typeface="Times New Roman"/>
                <a:ea typeface="华文细黑"/>
                <a:cs typeface="Times New Roman"/>
              </a:rPr>
              <a:t>，就是咿咿呀呀反复播放的旧磁带，它们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合作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，呈现出有声音的历史。有了这些声音，书本上出现过的人物就不再遥远，我们会相信自己正和他们生活在一起，</a:t>
            </a:r>
            <a:r>
              <a:rPr lang="zh-CN" altLang="zh-CN" sz="2600" kern="100" dirty="0" smtClean="0">
                <a:latin typeface="Times New Roman"/>
                <a:ea typeface="华文细黑"/>
                <a:cs typeface="Times New Roman"/>
              </a:rPr>
              <a:t>水乳交融。</a:t>
            </a: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zh-CN" altLang="zh-CN" sz="2600" kern="100" dirty="0" smtClean="0">
                <a:latin typeface="Times New Roman"/>
                <a:ea typeface="华文细黑"/>
                <a:cs typeface="Times New Roman"/>
              </a:rPr>
              <a:t>选自《人民日报》，有改动</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16019995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9134" y="1138748"/>
            <a:ext cx="8427116" cy="2657138"/>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简要分析本文的构思特色。</a:t>
            </a:r>
            <a:endParaRPr lang="zh-CN" altLang="zh-CN" sz="260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宋体"/>
                <a:ea typeface="华文细黑"/>
                <a:cs typeface="Times New Roman"/>
              </a:rPr>
              <a:t>①</a:t>
            </a:r>
            <a:r>
              <a:rPr lang="zh-CN" altLang="zh-CN" sz="2600" kern="100" dirty="0">
                <a:solidFill>
                  <a:schemeClr val="accent6">
                    <a:lumMod val="75000"/>
                  </a:schemeClr>
                </a:solidFill>
                <a:latin typeface="Times New Roman"/>
                <a:ea typeface="华文细黑"/>
                <a:cs typeface="Times New Roman"/>
              </a:rPr>
              <a:t>将叙写主体</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戏台</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放在地域、历史、文化的背景下描写，</a:t>
            </a:r>
            <a:r>
              <a:rPr lang="en-US" altLang="zh-CN" sz="2600" kern="100" dirty="0">
                <a:solidFill>
                  <a:schemeClr val="accent6">
                    <a:lumMod val="75000"/>
                  </a:schemeClr>
                </a:solidFill>
                <a:latin typeface="宋体"/>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以</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戏台</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为贯穿全文的线索，</a:t>
            </a:r>
            <a:r>
              <a:rPr lang="en-US" altLang="zh-CN" sz="2600" kern="100" dirty="0">
                <a:solidFill>
                  <a:schemeClr val="accent6">
                    <a:lumMod val="75000"/>
                  </a:schemeClr>
                </a:solidFill>
                <a:latin typeface="宋体"/>
                <a:ea typeface="华文细黑"/>
                <a:cs typeface="Times New Roman"/>
              </a:rPr>
              <a:t>③</a:t>
            </a:r>
            <a:r>
              <a:rPr lang="zh-CN" altLang="zh-CN" sz="2600" kern="100" dirty="0">
                <a:solidFill>
                  <a:schemeClr val="accent6">
                    <a:lumMod val="75000"/>
                  </a:schemeClr>
                </a:solidFill>
                <a:latin typeface="Times New Roman"/>
                <a:ea typeface="华文细黑"/>
                <a:cs typeface="Times New Roman"/>
              </a:rPr>
              <a:t>结构上层层推进</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环环相扣</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、由实入虚</a:t>
            </a:r>
            <a:r>
              <a:rPr lang="zh-CN" altLang="zh-CN" sz="2600" kern="100" dirty="0" smtClean="0">
                <a:solidFill>
                  <a:schemeClr val="accent6">
                    <a:lumMod val="75000"/>
                  </a:schemeClr>
                </a:solidFill>
                <a:latin typeface="Times New Roman"/>
                <a:ea typeface="华文细黑"/>
                <a:cs typeface="Times New Roman"/>
              </a:rPr>
              <a:t>。</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442682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892" y="-107052"/>
            <a:ext cx="8769291" cy="5221942"/>
          </a:xfrm>
          <a:prstGeom prst="rect">
            <a:avLst/>
          </a:prstGeom>
          <a:noFill/>
        </p:spPr>
        <p:txBody>
          <a:bodyPr wrap="square" rtlCol="0">
            <a:spAutoFit/>
          </a:bodyPr>
          <a:lstStyle/>
          <a:p>
            <a:pPr algn="just">
              <a:lnSpc>
                <a:spcPts val="5000"/>
              </a:lnSpc>
              <a:spcAft>
                <a:spcPts val="0"/>
              </a:spcAft>
            </a:pPr>
            <a:r>
              <a:rPr lang="en-US" altLang="zh-CN" sz="2600" kern="100" dirty="0">
                <a:solidFill>
                  <a:srgbClr val="00B0F0"/>
                </a:solidFill>
                <a:latin typeface="Times New Roman"/>
                <a:ea typeface="华文细黑"/>
                <a:cs typeface="Courier New"/>
              </a:rPr>
              <a:t>(2012·</a:t>
            </a:r>
            <a:r>
              <a:rPr lang="zh-CN" altLang="zh-CN" sz="2600" kern="100" dirty="0">
                <a:solidFill>
                  <a:srgbClr val="00B0F0"/>
                </a:solidFill>
                <a:latin typeface="Times New Roman"/>
                <a:ea typeface="华文细黑"/>
                <a:cs typeface="Times New Roman"/>
              </a:rPr>
              <a:t>大纲全国</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阅读下面的文字，完成文后题目。</a:t>
            </a:r>
            <a:endParaRPr lang="zh-CN" altLang="zh-CN" sz="260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听朗诵</a:t>
            </a:r>
            <a:endParaRPr lang="zh-CN" altLang="zh-CN" sz="260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孙　犁</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一九八五年</a:t>
            </a:r>
            <a:r>
              <a:rPr lang="zh-CN" altLang="zh-CN" sz="2600" kern="100" dirty="0">
                <a:latin typeface="Times New Roman"/>
                <a:ea typeface="华文细黑"/>
                <a:cs typeface="Times New Roman"/>
              </a:rPr>
              <a:t>，九月十五日晚间，收音机里，一位教师正在朗诵《为了忘却的记念》</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这</a:t>
            </a:r>
            <a:r>
              <a:rPr lang="zh-CN" altLang="zh-CN" sz="2600" kern="100" dirty="0">
                <a:latin typeface="Times New Roman"/>
                <a:ea typeface="华文细黑"/>
                <a:cs typeface="Times New Roman"/>
              </a:rPr>
              <a:t>篇散文，是我青年时最喜爱的。每次阅读，都忍不住热泪盈眶。在战争年代，我还屡次抄录、油印，给学生讲解，自己也能背诵如流</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942640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50016"/>
            <a:ext cx="8918878" cy="5286062"/>
          </a:xfrm>
          <a:prstGeom prst="rect">
            <a:avLst/>
          </a:prstGeom>
          <a:noFill/>
        </p:spPr>
        <p:txBody>
          <a:bodyPr wrap="square" rtlCol="0">
            <a:spAutoFit/>
          </a:bodyPr>
          <a:lstStyle/>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现在</a:t>
            </a:r>
            <a:r>
              <a:rPr lang="zh-CN" altLang="zh-CN" sz="2600" kern="100" dirty="0">
                <a:latin typeface="Times New Roman"/>
                <a:ea typeface="华文细黑"/>
                <a:cs typeface="Times New Roman"/>
              </a:rPr>
              <a:t>，在这空旷寂静的房间里，在昏暗孤独的灯光下，我坐下来，虔诚地、默默地听着。我的心情变得很复杂，很不安定，眼里也没有泪水。</a:t>
            </a:r>
            <a:endParaRPr lang="zh-CN" altLang="zh-CN" sz="260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五十年</a:t>
            </a:r>
            <a:r>
              <a:rPr lang="zh-CN" altLang="zh-CN" sz="2600" kern="100" dirty="0">
                <a:latin typeface="Times New Roman"/>
                <a:ea typeface="华文细黑"/>
                <a:cs typeface="Times New Roman"/>
              </a:rPr>
              <a:t>过去了。现实和文学，都有很大的变化。我自己，经历各种创伤，感情也迟钝了。五位青年作家的事迹，已成历史；鲁迅的这篇文章，也很久没有读，只是偶然听到</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革命</a:t>
            </a:r>
            <a:r>
              <a:rPr lang="zh-CN" altLang="zh-CN" sz="2600" kern="100" dirty="0">
                <a:latin typeface="Times New Roman"/>
                <a:ea typeface="华文细黑"/>
                <a:cs typeface="Times New Roman"/>
              </a:rPr>
              <a:t>的青年作家群，奔走街头，振臂高呼，最终为革命文学而牺牲。这些情景，这些声音，对当前的文坛来说，是过去了很久，也很远了</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917506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654" y="-107812"/>
            <a:ext cx="8850971" cy="5286062"/>
          </a:xfrm>
          <a:prstGeom prst="rect">
            <a:avLst/>
          </a:prstGeom>
          <a:noFill/>
        </p:spPr>
        <p:txBody>
          <a:bodyPr wrap="square" rtlCol="0">
            <a:spAutoFit/>
          </a:bodyPr>
          <a:lstStyle/>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是</a:t>
            </a:r>
            <a:r>
              <a:rPr lang="zh-CN" altLang="zh-CN" sz="2600" kern="100" dirty="0">
                <a:latin typeface="Times New Roman"/>
                <a:ea typeface="华文细黑"/>
                <a:cs typeface="Times New Roman"/>
              </a:rPr>
              <a:t>的，任何历史，即使是血写的历史，经过时间的冲刷，在记忆中，也会渐渐褪色，失去光泽。作为文物陈列的，古代的宗教信徒，用血写的经卷，就是这样。关于仁人志士的记载，或仁人志士的遗言，有当时和以后，对人们心灵的感动，其深浅程度，总会有不同吧！他们的呼声，在当时，是一个时代的呼声，他们心的跳动，紧紧连接着时代的脉搏。他们的言行，在当时，就是群众的瞩望，他们的不幸，会引起全体人民的悲痛。时过境迁，情随事变，就很难要求后来的人，也有同样的感情</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1242161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99974"/>
            <a:ext cx="8850971" cy="5286062"/>
          </a:xfrm>
          <a:prstGeom prst="rect">
            <a:avLst/>
          </a:prstGeom>
          <a:noFill/>
        </p:spPr>
        <p:txBody>
          <a:bodyPr wrap="square" rtlCol="0">
            <a:spAutoFit/>
          </a:bodyPr>
          <a:lstStyle/>
          <a:p>
            <a:pPr algn="just">
              <a:lnSpc>
                <a:spcPts val="4500"/>
              </a:lnSpc>
              <a:spcAft>
                <a:spcPts val="0"/>
              </a:spcAft>
            </a:pP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时间</a:t>
            </a:r>
            <a:r>
              <a:rPr lang="zh-CN" altLang="zh-CN" sz="2500" kern="100" dirty="0">
                <a:latin typeface="Times New Roman"/>
                <a:ea typeface="华文细黑"/>
                <a:cs typeface="Times New Roman"/>
              </a:rPr>
              <a:t>无情，时间淘洗。时间沉淀，时间反复。历史不断变化，作家的爱好，作家的追求，也在不断变化。抚今思昔，登临凭吊的人，虽络绎不绝，究竟是少数。有些纪念文章，也是偶然的感喟，一时之兴怀。</a:t>
            </a:r>
            <a:endParaRPr lang="zh-CN" altLang="zh-CN" sz="2500" kern="100" dirty="0">
              <a:latin typeface="宋体"/>
              <a:cs typeface="Courier New"/>
            </a:endParaRPr>
          </a:p>
          <a:p>
            <a:pPr algn="just">
              <a:lnSpc>
                <a:spcPts val="4500"/>
              </a:lnSpc>
              <a:spcAft>
                <a:spcPts val="0"/>
              </a:spcAft>
            </a:pP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世事</a:t>
            </a:r>
            <a:r>
              <a:rPr lang="zh-CN" altLang="zh-CN" sz="2500" kern="100" dirty="0">
                <a:latin typeface="Times New Roman"/>
                <a:ea typeface="华文细黑"/>
                <a:cs typeface="Times New Roman"/>
              </a:rPr>
              <a:t>虽然多变，人类并不因此就废弃文学，历史仍赖文字以传递。三皇五帝之迹，先秦两汉之事，均赖历史家、文学家记录，才得永久流传。如果没有文字，只凭口碑，多么重大的事件，不上百年，也就记忆不清了。文字所利用的工具也奇怪，竹木纸帛，遇上好条件，竟能千年不坏，比金石寿命还长</a:t>
            </a:r>
            <a:r>
              <a:rPr lang="zh-CN" altLang="zh-CN" sz="2500" kern="100" dirty="0" smtClean="0">
                <a:latin typeface="Times New Roman"/>
                <a:ea typeface="华文细黑"/>
                <a:cs typeface="Times New Roman"/>
              </a:rPr>
              <a:t>。</a:t>
            </a:r>
            <a:endParaRPr lang="zh-CN" altLang="zh-CN" sz="2500" kern="100" dirty="0">
              <a:latin typeface="宋体"/>
              <a:cs typeface="Courier New"/>
            </a:endParaRPr>
          </a:p>
        </p:txBody>
      </p:sp>
    </p:spTree>
    <p:extLst>
      <p:ext uri="{BB962C8B-B14F-4D97-AF65-F5344CB8AC3E}">
        <p14:creationId xmlns:p14="http://schemas.microsoft.com/office/powerpoint/2010/main" val="30101903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647" y="-59322"/>
            <a:ext cx="8590665" cy="5171672"/>
          </a:xfrm>
          <a:prstGeom prst="rect">
            <a:avLst/>
          </a:prstGeom>
          <a:noFill/>
        </p:spPr>
        <p:txBody>
          <a:bodyPr wrap="square" rtlCol="0">
            <a:spAutoFit/>
          </a:bodyPr>
          <a:lstStyle/>
          <a:p>
            <a:pPr algn="just">
              <a:lnSpc>
                <a:spcPts val="4000"/>
              </a:lnSpc>
              <a:spcAft>
                <a:spcPts val="0"/>
              </a:spcAft>
            </a:pP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能不能</a:t>
            </a:r>
            <a:r>
              <a:rPr lang="zh-CN" altLang="zh-CN" sz="2500" kern="100" dirty="0">
                <a:latin typeface="Times New Roman"/>
                <a:ea typeface="华文细黑"/>
                <a:cs typeface="Times New Roman"/>
              </a:rPr>
              <a:t>流传，不只看写的是谁，还要看是谁来写。秦汉之际，楚汉之争，写这个题材的人，当时不下百家。一到司马迁笔下，那些人和事，才活了起来，脍炙人口，永远流传。别家的书，却逐渐失落，亡佚。</a:t>
            </a:r>
            <a:endParaRPr lang="zh-CN" altLang="zh-CN" sz="2500" kern="100" dirty="0">
              <a:latin typeface="宋体"/>
              <a:cs typeface="Courier New"/>
            </a:endParaRPr>
          </a:p>
          <a:p>
            <a:pPr algn="just">
              <a:lnSpc>
                <a:spcPts val="4000"/>
              </a:lnSpc>
              <a:spcAft>
                <a:spcPts val="0"/>
              </a:spcAft>
            </a:pP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白莽柔</a:t>
            </a:r>
            <a:r>
              <a:rPr lang="zh-CN" altLang="zh-CN" sz="2500" kern="100" dirty="0">
                <a:latin typeface="Times New Roman"/>
                <a:ea typeface="华文细黑"/>
                <a:cs typeface="Times New Roman"/>
              </a:rPr>
              <a:t>石，在当时，并无赫赫之名，事迹亦不彰著。鲁迅也只是记了私人的交往，朋友之间的道义，都是细节，都是琐事。对他们的革命事迹，或避而未谈，或谈得很简略。然而这篇充满血泪的文字，将使这几位青年作家，长期跃然纸上。他们的形象，鲁迅对他们的真诚而博大的感情，将永远鲜明地印在凭吊者的心中</a:t>
            </a:r>
            <a:r>
              <a:rPr lang="zh-CN" altLang="zh-CN" sz="2500" kern="100" dirty="0" smtClean="0">
                <a:latin typeface="Times New Roman"/>
                <a:ea typeface="华文细黑"/>
                <a:cs typeface="Times New Roman"/>
              </a:rPr>
              <a:t>。</a:t>
            </a:r>
            <a:endParaRPr lang="en-US" altLang="zh-CN" sz="2500" kern="100" dirty="0" smtClean="0">
              <a:latin typeface="Times New Roman"/>
              <a:ea typeface="华文细黑"/>
              <a:cs typeface="Times New Roman"/>
            </a:endParaRPr>
          </a:p>
        </p:txBody>
      </p:sp>
    </p:spTree>
    <p:extLst>
      <p:ext uri="{BB962C8B-B14F-4D97-AF65-F5344CB8AC3E}">
        <p14:creationId xmlns:p14="http://schemas.microsoft.com/office/powerpoint/2010/main" val="15178303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857587"/>
            <a:ext cx="8596501" cy="3298339"/>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u="heavy" kern="100" dirty="0" smtClean="0">
                <a:latin typeface="Times New Roman"/>
                <a:ea typeface="华文细黑"/>
                <a:cs typeface="Times New Roman"/>
              </a:rPr>
              <a:t>想到</a:t>
            </a:r>
            <a:r>
              <a:rPr lang="zh-CN" altLang="zh-CN" sz="2600" u="heavy" kern="100" dirty="0">
                <a:latin typeface="Times New Roman"/>
                <a:ea typeface="华文细黑"/>
                <a:cs typeface="Times New Roman"/>
              </a:rPr>
              <a:t>这里，我的心又平静了下来，清澈了下来。</a:t>
            </a:r>
            <a:endParaRPr lang="zh-CN" altLang="zh-CN" sz="1050" u="heavy"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文章</a:t>
            </a:r>
            <a:r>
              <a:rPr lang="zh-CN" altLang="zh-CN" sz="2600" kern="100" dirty="0">
                <a:latin typeface="Times New Roman"/>
                <a:ea typeface="华文细黑"/>
                <a:cs typeface="Times New Roman"/>
              </a:rPr>
              <a:t>与道义共存。文字可泯，道义不泯。而只要道义存在，鲁迅的文章，就会不朽。</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Courier New"/>
              </a:rPr>
              <a:t>                                                           1985</a:t>
            </a:r>
            <a:r>
              <a:rPr lang="zh-CN" altLang="zh-CN" sz="2600" kern="100" dirty="0">
                <a:latin typeface="Times New Roman"/>
                <a:ea typeface="华文细黑"/>
                <a:cs typeface="Times New Roman"/>
              </a:rPr>
              <a:t>年</a:t>
            </a:r>
            <a:r>
              <a:rPr lang="en-US" altLang="zh-CN" sz="2600" kern="100" dirty="0">
                <a:latin typeface="Times New Roman"/>
                <a:ea typeface="华文细黑"/>
                <a:cs typeface="Courier New"/>
              </a:rPr>
              <a:t>9</a:t>
            </a:r>
            <a:r>
              <a:rPr lang="zh-CN" altLang="zh-CN" sz="2600" kern="100" dirty="0">
                <a:latin typeface="Times New Roman"/>
                <a:ea typeface="华文细黑"/>
                <a:cs typeface="Times New Roman"/>
              </a:rPr>
              <a:t>月</a:t>
            </a:r>
            <a:r>
              <a:rPr lang="en-US" altLang="zh-CN" sz="2600" kern="100" dirty="0">
                <a:latin typeface="Times New Roman"/>
                <a:ea typeface="华文细黑"/>
                <a:cs typeface="Courier New"/>
              </a:rPr>
              <a:t>21</a:t>
            </a:r>
            <a:r>
              <a:rPr lang="zh-CN" altLang="zh-CN" sz="2600" kern="100" dirty="0">
                <a:latin typeface="Times New Roman"/>
                <a:ea typeface="华文细黑"/>
                <a:cs typeface="Times New Roman"/>
              </a:rPr>
              <a:t>日晨改抄</a:t>
            </a:r>
            <a:r>
              <a:rPr lang="zh-CN" altLang="zh-CN" sz="2600" kern="100" dirty="0" smtClean="0">
                <a:latin typeface="Times New Roman"/>
                <a:ea typeface="华文细黑"/>
                <a:cs typeface="Times New Roman"/>
              </a:rPr>
              <a:t>讫</a:t>
            </a:r>
            <a:r>
              <a:rPr lang="en-US" altLang="zh-CN" sz="2600" kern="100" dirty="0" smtClean="0">
                <a:latin typeface="Times New Roman"/>
                <a:ea typeface="华文细黑"/>
                <a:cs typeface="Times New Roman"/>
              </a:rPr>
              <a:t>                                     </a:t>
            </a:r>
          </a:p>
          <a:p>
            <a:pPr algn="just">
              <a:lnSpc>
                <a:spcPts val="5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有删改</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29059109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223257"/>
            <a:ext cx="8769291" cy="4580741"/>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整体构思</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布局谋篇</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，包括文章结构的安排和材料的组织</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文章在结构上有三种层次关系。</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第一种是相承，它包括承接关系和递进关系，通常表现为：由叙事到议论或抒情，由写景到议论或抒情。</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第二种是相并，它包括并列关系和对照关系，通常有并列式、对比式等。</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第三种是相属，它包括总分关系和分总关系</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6169508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238259"/>
            <a:ext cx="8596501" cy="4580741"/>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3</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这篇文章是怎样构思的？请简要分析。</a:t>
            </a:r>
            <a:endParaRPr lang="zh-CN" altLang="zh-CN" sz="260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本题考查分析文章布局谋篇的能力。作者以情感为主线行文，写了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不安定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之感的原因、经过、结果，逐层深入。开头由听《为了忘却的记念》的朗诵，回忆起青年时读这篇文章的情形，引发时间无情的感慨，再由此谈及影响历史与世事流传的因素，最后揭示出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文章与道义共存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的主旨</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73320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9672" y="1369775"/>
            <a:ext cx="8596501" cy="2570127"/>
          </a:xfrm>
          <a:prstGeom prst="rect">
            <a:avLst/>
          </a:prstGeom>
          <a:noFill/>
        </p:spPr>
        <p:txBody>
          <a:bodyPr wrap="square" rtlCol="0">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schemeClr val="accent6">
                    <a:lumMod val="75000"/>
                  </a:schemeClr>
                </a:solidFill>
                <a:latin typeface="Times New Roman"/>
                <a:ea typeface="华文细黑"/>
                <a:cs typeface="Times New Roman"/>
              </a:rPr>
              <a:t>　</a:t>
            </a:r>
            <a:r>
              <a:rPr lang="en-US" altLang="zh-CN" sz="2600" kern="100" dirty="0">
                <a:solidFill>
                  <a:schemeClr val="accent6">
                    <a:lumMod val="75000"/>
                  </a:schemeClr>
                </a:solidFill>
                <a:latin typeface="宋体"/>
                <a:ea typeface="华文细黑"/>
                <a:cs typeface="Times New Roman"/>
              </a:rPr>
              <a:t>①</a:t>
            </a:r>
            <a:r>
              <a:rPr lang="zh-CN" altLang="zh-CN" sz="2600" kern="100" dirty="0">
                <a:solidFill>
                  <a:schemeClr val="accent6">
                    <a:lumMod val="75000"/>
                  </a:schemeClr>
                </a:solidFill>
                <a:latin typeface="Times New Roman"/>
                <a:ea typeface="华文细黑"/>
                <a:cs typeface="Times New Roman"/>
              </a:rPr>
              <a:t>以收听朗诵开头，迅速切入主题，看似随意，实则精心；</a:t>
            </a:r>
            <a:r>
              <a:rPr lang="en-US" altLang="zh-CN" sz="2600" kern="100" dirty="0">
                <a:solidFill>
                  <a:schemeClr val="accent6">
                    <a:lumMod val="75000"/>
                  </a:schemeClr>
                </a:solidFill>
                <a:latin typeface="宋体"/>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以历史事实为依据，论述影响历史与世事流传的原因，紧扣主题，层层深入；</a:t>
            </a:r>
            <a:r>
              <a:rPr lang="en-US" altLang="zh-CN" sz="2600" kern="100" dirty="0">
                <a:solidFill>
                  <a:schemeClr val="accent6">
                    <a:lumMod val="75000"/>
                  </a:schemeClr>
                </a:solidFill>
                <a:latin typeface="宋体"/>
                <a:ea typeface="华文细黑"/>
                <a:cs typeface="Times New Roman"/>
              </a:rPr>
              <a:t>③</a:t>
            </a:r>
            <a:r>
              <a:rPr lang="zh-CN" altLang="zh-CN" sz="2600" kern="100" dirty="0">
                <a:solidFill>
                  <a:schemeClr val="accent6">
                    <a:lumMod val="75000"/>
                  </a:schemeClr>
                </a:solidFill>
                <a:latin typeface="Times New Roman"/>
                <a:ea typeface="华文细黑"/>
                <a:cs typeface="Times New Roman"/>
              </a:rPr>
              <a:t>以明确鲁迅文章与道义共存的主旨收尾，前后呼应，顺理成章</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8933715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537" y="663436"/>
            <a:ext cx="8682466" cy="3852530"/>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这种题型常见的提问方式有：</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这篇文章是怎样构思的？请简要分析。</a:t>
            </a:r>
            <a:r>
              <a:rPr lang="en-US" altLang="zh-CN" sz="2600" kern="100" dirty="0">
                <a:latin typeface="Times New Roman"/>
                <a:ea typeface="华文细黑"/>
                <a:cs typeface="Courier New"/>
              </a:rPr>
              <a:t>(2012</a:t>
            </a:r>
            <a:r>
              <a:rPr lang="zh-CN" altLang="zh-CN" sz="2600" kern="100" dirty="0">
                <a:latin typeface="Times New Roman"/>
                <a:ea typeface="华文细黑"/>
                <a:cs typeface="Times New Roman"/>
              </a:rPr>
              <a:t>年高考大纲全国卷</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简要分析本文的构思特色。与梳理文章思路题不同，它必须在梳理全文思路的基础上指出其构思特点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技巧</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。该如何去分析概括文章的构思特色呢</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1268064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9992" y="453055"/>
            <a:ext cx="8682466" cy="3846887"/>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看全文的线索是什么。散文思路、构思的整体分析，绝少不了线索分析，因为线索之于散文特别重要：</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组织材料，贯穿全文；</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结构清晰，情节集中；</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揭示主题；</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使行文富于变化。散文中可以用来做线索的事物很多，人、物、情、理、时、空等都可以。一般而言，线索都有语言标志，它在文中反复出现</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396454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943765"/>
            <a:ext cx="8511387" cy="3212161"/>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看思路特点。在对全文内容、层次梳理后，再看它在写作顺序上有何特点。如先总后分、先实后虚、先抑后扬等。</a:t>
            </a:r>
            <a:endParaRPr lang="zh-CN" altLang="zh-CN" sz="260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看开头、中间、结尾有什么特点。如开头的倒叙，中间的衬托对照，结尾的以景结情等。</a:t>
            </a:r>
            <a:endParaRPr lang="zh-CN" altLang="zh-CN" sz="2600" kern="100" dirty="0">
              <a:latin typeface="宋体"/>
              <a:cs typeface="Courier New"/>
            </a:endParaRPr>
          </a:p>
          <a:p>
            <a:pPr algn="ctr">
              <a:lnSpc>
                <a:spcPts val="5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个别情况下可考虑选材上有无特点。如大量引用诗文等</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grpSp>
        <p:nvGrpSpPr>
          <p:cNvPr id="3" name="组合 2"/>
          <p:cNvGrpSpPr/>
          <p:nvPr/>
        </p:nvGrpSpPr>
        <p:grpSpPr>
          <a:xfrm rot="5400000">
            <a:off x="8388567" y="4398743"/>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5578672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0"/>
          <p:cNvSpPr txBox="1">
            <a:spLocks noChangeArrowheads="1"/>
          </p:cNvSpPr>
          <p:nvPr/>
        </p:nvSpPr>
        <p:spPr bwMode="auto">
          <a:xfrm>
            <a:off x="107504" y="123478"/>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r>
              <a:rPr lang="en-US" altLang="zh-CN" sz="2800" dirty="0" smtClean="0">
                <a:solidFill>
                  <a:srgbClr val="FFFF00"/>
                </a:solidFill>
                <a:latin typeface="黑体" pitchFamily="2" charset="-122"/>
                <a:ea typeface="黑体" pitchFamily="2" charset="-122"/>
              </a:rPr>
              <a:t>Ⅱ</a:t>
            </a:r>
            <a:r>
              <a:rPr lang="en-US" altLang="zh-CN" sz="2800" dirty="0">
                <a:solidFill>
                  <a:srgbClr val="FFFF00"/>
                </a:solidFill>
                <a:latin typeface="黑体" pitchFamily="2" charset="-122"/>
                <a:ea typeface="黑体" pitchFamily="2" charset="-122"/>
              </a:rPr>
              <a:t> </a:t>
            </a:r>
            <a:r>
              <a:rPr lang="zh-CN" altLang="zh-CN" sz="2800" dirty="0" smtClean="0">
                <a:solidFill>
                  <a:srgbClr val="FFFF00"/>
                </a:solidFill>
                <a:latin typeface="黑体" pitchFamily="2" charset="-122"/>
                <a:ea typeface="黑体" pitchFamily="2" charset="-122"/>
              </a:rPr>
              <a:t>如何</a:t>
            </a:r>
            <a:r>
              <a:rPr lang="zh-CN" altLang="zh-CN" sz="2800" dirty="0">
                <a:solidFill>
                  <a:srgbClr val="FFFF00"/>
                </a:solidFill>
                <a:latin typeface="黑体" pitchFamily="2" charset="-122"/>
                <a:ea typeface="黑体" pitchFamily="2" charset="-122"/>
              </a:rPr>
              <a:t>重点掌握特殊句段作用分析题</a:t>
            </a:r>
          </a:p>
        </p:txBody>
      </p:sp>
      <p:sp>
        <p:nvSpPr>
          <p:cNvPr id="8" name="矩形 7"/>
          <p:cNvSpPr/>
          <p:nvPr/>
        </p:nvSpPr>
        <p:spPr>
          <a:xfrm>
            <a:off x="117233" y="882414"/>
            <a:ext cx="8909535" cy="4065600"/>
          </a:xfrm>
          <a:prstGeom prst="rect">
            <a:avLst/>
          </a:prstGeom>
        </p:spPr>
        <p:txBody>
          <a:bodyPr>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一、五类句段，重点掌握</a:t>
            </a:r>
            <a:endParaRPr lang="zh-CN" altLang="zh-CN" sz="2600" kern="100" dirty="0">
              <a:solidFill>
                <a:srgbClr val="0000FF"/>
              </a:solidFill>
              <a:latin typeface="宋体"/>
              <a:cs typeface="Courier New"/>
            </a:endParaRPr>
          </a:p>
          <a:p>
            <a:pPr algn="just">
              <a:lnSpc>
                <a:spcPts val="45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开头句段的作用</a:t>
            </a:r>
            <a:endParaRPr lang="zh-CN" altLang="zh-CN" sz="2600" kern="100" dirty="0">
              <a:latin typeface="宋体"/>
              <a:cs typeface="Courier New"/>
            </a:endParaRPr>
          </a:p>
          <a:p>
            <a:pPr algn="just">
              <a:lnSpc>
                <a:spcPts val="45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点明标题，开门见山。</a:t>
            </a:r>
            <a:endParaRPr lang="zh-CN" altLang="zh-CN" sz="2600" kern="100" dirty="0">
              <a:latin typeface="宋体"/>
              <a:cs typeface="Courier New"/>
            </a:endParaRPr>
          </a:p>
          <a:p>
            <a:pPr algn="just">
              <a:lnSpc>
                <a:spcPts val="45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引起下文。有一些文章开头虽不直接点题，但能引起下文。或连续发问，发人深省，引发读者兴趣；或埋下伏笔，暗示下文呼应；或设置线索，暗示下文贯通；或设置悬念，暗示下文解释；或运用特殊语言，以照应结尾</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33525289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2568" y="295265"/>
            <a:ext cx="8769291" cy="4580741"/>
          </a:xfrm>
          <a:prstGeom prst="rect">
            <a:avLst/>
          </a:prstGeom>
          <a:noFill/>
        </p:spPr>
        <p:txBody>
          <a:bodyPr wrap="square" rtlCol="0">
            <a:spAutoFit/>
          </a:bodyPr>
          <a:lstStyle/>
          <a:p>
            <a:pPr algn="just">
              <a:lnSpc>
                <a:spcPts val="5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奠定基调。有的文章开头就展现思想深沉或情感饱满的特点，比如连续感叹，抒发强烈感情，为全文奠定感情基调。</a:t>
            </a:r>
            <a:endParaRPr lang="zh-CN" altLang="zh-CN" sz="105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正反铺垫。有的文章要写某个人、某件事或某个道理，但开头不直接写这些内容，而先去写别的人、别的事或别个道理，这样就从正面或反面为要写的人、事、理作了烘托、陪衬。这种方法叫铺垫。无论是正面铺垫还是反面铺垫，其作用都是调动读者浓厚的阅读兴趣。反面铺垫又叫对比</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12391277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900" y="-92546"/>
            <a:ext cx="8511387" cy="5215082"/>
          </a:xfrm>
          <a:prstGeom prst="rect">
            <a:avLst/>
          </a:prstGeom>
          <a:noFill/>
        </p:spPr>
        <p:txBody>
          <a:bodyPr wrap="square" rtlCol="0">
            <a:spAutoFit/>
          </a:bodyPr>
          <a:lstStyle/>
          <a:p>
            <a:pPr algn="just">
              <a:lnSpc>
                <a:spcPts val="45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中间句段的作用</a:t>
            </a:r>
            <a:endParaRPr lang="zh-CN" altLang="zh-CN" sz="260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承上启下的过渡作用；前后呼应作用，或照应开头，或照应结尾；转换</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折</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作用，是全文内容、思路的转换</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折</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；也有总领</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引起</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下文的作用。</a:t>
            </a:r>
            <a:endParaRPr lang="zh-CN" altLang="zh-CN" sz="2600" kern="100" dirty="0">
              <a:latin typeface="宋体"/>
              <a:cs typeface="Courier New"/>
            </a:endParaRPr>
          </a:p>
          <a:p>
            <a:pPr algn="just">
              <a:lnSpc>
                <a:spcPts val="45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结尾句段的作用</a:t>
            </a:r>
            <a:endParaRPr lang="zh-CN" altLang="zh-CN" sz="2600" kern="100" dirty="0">
              <a:latin typeface="宋体"/>
              <a:cs typeface="Courier New"/>
            </a:endParaRPr>
          </a:p>
          <a:p>
            <a:pPr algn="just">
              <a:lnSpc>
                <a:spcPts val="45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结尾句段的作用一般是总结全文，点明题旨，深化中心，呼应开头，或兼而有之。</a:t>
            </a:r>
            <a:endParaRPr lang="zh-CN" altLang="zh-CN" sz="2600" kern="100" dirty="0">
              <a:latin typeface="宋体"/>
              <a:cs typeface="Courier New"/>
            </a:endParaRPr>
          </a:p>
          <a:p>
            <a:pPr algn="just">
              <a:lnSpc>
                <a:spcPts val="4500"/>
              </a:lnSpc>
              <a:spcAft>
                <a:spcPts val="0"/>
              </a:spcAft>
            </a:pPr>
            <a:r>
              <a:rPr lang="en-US" altLang="zh-CN" sz="2600" kern="100" spc="-100" dirty="0" smtClean="0">
                <a:latin typeface="宋体"/>
                <a:ea typeface="华文细黑"/>
                <a:cs typeface="Times New Roman"/>
              </a:rPr>
              <a:t>②</a:t>
            </a:r>
            <a:r>
              <a:rPr lang="zh-CN" altLang="zh-CN" sz="2600" kern="100" spc="-100" dirty="0" smtClean="0">
                <a:latin typeface="Times New Roman"/>
                <a:ea typeface="华文细黑"/>
                <a:cs typeface="Times New Roman"/>
              </a:rPr>
              <a:t>结尾句段的作用也可能是委婉含蓄，意在言外，发人深思。</a:t>
            </a:r>
            <a:endParaRPr lang="zh-CN" altLang="zh-CN" sz="2600" kern="100" spc="-100" dirty="0" smtClean="0">
              <a:latin typeface="宋体"/>
              <a:cs typeface="Courier New"/>
            </a:endParaRPr>
          </a:p>
          <a:p>
            <a:pPr algn="just">
              <a:lnSpc>
                <a:spcPts val="4500"/>
              </a:lnSpc>
              <a:spcAft>
                <a:spcPts val="0"/>
              </a:spcAft>
            </a:pPr>
            <a:r>
              <a:rPr lang="en-US" altLang="zh-CN" sz="2600" kern="100" dirty="0" smtClean="0">
                <a:latin typeface="宋体"/>
                <a:ea typeface="华文细黑"/>
                <a:cs typeface="Times New Roman"/>
              </a:rPr>
              <a:t>③</a:t>
            </a:r>
            <a:r>
              <a:rPr lang="zh-CN" altLang="zh-CN" sz="2600" kern="100" dirty="0">
                <a:latin typeface="Times New Roman"/>
                <a:ea typeface="华文细黑"/>
                <a:cs typeface="Times New Roman"/>
              </a:rPr>
              <a:t>结尾句段也有暗示主题或强化作者感情的作用</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5741416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20538"/>
            <a:ext cx="8378739" cy="5221942"/>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另外，注意：</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插入段的作用：与上下文构成虚实相映、正反对照、层进烘托、总分印证关系；对全文中心起强化、突出作用；在结构上宕开一笔，形成波澜。</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反复出现的句子的作用：在内容上，有突出内容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主旨</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、强化感情等作用；在结构上，有交代线索、前后呼应等作用。另外，它在表达上运用了反复的修辞手法，有强化或一唱三叹之效</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6436981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957" y="-77306"/>
            <a:ext cx="8769291" cy="5221942"/>
          </a:xfrm>
          <a:prstGeom prst="rect">
            <a:avLst/>
          </a:prstGeom>
          <a:noFill/>
        </p:spPr>
        <p:txBody>
          <a:bodyPr wrap="square" rtlCol="0">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二、立足全文，细读语段</a:t>
            </a:r>
            <a:endParaRPr lang="zh-CN" altLang="zh-CN" sz="1050" kern="100" dirty="0">
              <a:solidFill>
                <a:srgbClr val="0000FF"/>
              </a:solidFill>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在整体把握全文的基础上细读所给句段，把握其内容、层次、表达特点</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做所有阅读题的前提都是读，要读细、读懂、读透。之所以会出现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乱贴标签</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现象，是因为不少考生不愿读，草率地读，不愿在文本细读、深读上下功夫，缺乏耐心和细心。因此，要想真正解决此问题，细读、深读所给句段是前提。如何去读所给句段呢？很简单，就是看它写了什么内容，有</a:t>
            </a:r>
            <a:r>
              <a:rPr lang="zh-CN" altLang="zh-CN" sz="2600" kern="100" dirty="0" smtClean="0">
                <a:latin typeface="Times New Roman"/>
                <a:ea typeface="华文细黑"/>
                <a:cs typeface="Times New Roman"/>
              </a:rPr>
              <a:t>怎</a:t>
            </a:r>
            <a:endParaRPr lang="zh-CN" altLang="zh-CN" sz="1050" kern="100" dirty="0">
              <a:latin typeface="宋体"/>
              <a:cs typeface="Courier New"/>
            </a:endParaRPr>
          </a:p>
        </p:txBody>
      </p:sp>
    </p:spTree>
    <p:extLst>
      <p:ext uri="{BB962C8B-B14F-4D97-AF65-F5344CB8AC3E}">
        <p14:creationId xmlns:p14="http://schemas.microsoft.com/office/powerpoint/2010/main" val="34606473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0890" y="-123052"/>
            <a:ext cx="8632623" cy="5215082"/>
          </a:xfrm>
          <a:prstGeom prst="rect">
            <a:avLst/>
          </a:prstGeom>
          <a:noFill/>
        </p:spPr>
        <p:txBody>
          <a:bodyPr wrap="square" rtlCol="0">
            <a:spAutoFit/>
          </a:bodyPr>
          <a:lstStyle/>
          <a:p>
            <a:pPr algn="just">
              <a:lnSpc>
                <a:spcPts val="4500"/>
              </a:lnSpc>
              <a:spcAft>
                <a:spcPts val="0"/>
              </a:spcAft>
            </a:pPr>
            <a:r>
              <a:rPr lang="zh-CN" altLang="zh-CN" sz="2600" kern="100" dirty="0">
                <a:latin typeface="Times New Roman"/>
                <a:ea typeface="华文细黑"/>
                <a:cs typeface="Times New Roman"/>
              </a:rPr>
              <a:t>材料组织的方式有以下几种：</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从时间上组织材料，</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从空间</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场面</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上组织材料，</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以物件</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观察点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为中心组织材料，</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以情感</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或认识</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过程来组织材料，</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由实到虚、层层深入组织材料。需要指出的是，组织材料的方式常常是线索本身；有时材料组织的呈现形式可以从全文的表现手法的角度考虑，如抑扬、虚实、对比等。</a:t>
            </a:r>
            <a:endParaRPr lang="zh-CN" altLang="zh-CN" sz="105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构思篇章的技巧有开门见山、首尾呼应、卒章显志、伏笔照应、层层深入、过渡铺垫、设置线索、烘托铺垫、前后照应、设置悬念、制造波澜、起承转合、曲折有致等</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332974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957" y="591428"/>
            <a:ext cx="8769291" cy="3852530"/>
          </a:xfrm>
          <a:prstGeom prst="rect">
            <a:avLst/>
          </a:prstGeom>
          <a:noFill/>
        </p:spPr>
        <p:txBody>
          <a:bodyPr wrap="square" rtlCol="0">
            <a:spAutoFit/>
          </a:bodyPr>
          <a:lstStyle/>
          <a:p>
            <a:pPr algn="just">
              <a:lnSpc>
                <a:spcPts val="5000"/>
              </a:lnSpc>
            </a:pPr>
            <a:r>
              <a:rPr lang="zh-CN" altLang="zh-CN" sz="2600" kern="100" dirty="0">
                <a:latin typeface="Times New Roman"/>
                <a:ea typeface="华文细黑"/>
                <a:cs typeface="Times New Roman"/>
              </a:rPr>
              <a:t>样的层次，表达上有无特点。把握住这三个要点，有的问题就会迎刃而解。如有的考生只要是答开头段，就盲目套上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营造氛围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奠定感情基调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等术语。殊不知，开头能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营造氛围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的文字一般是写景文字；能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奠定感情基调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的，开头文字中须有情感词语，且这个词语代表全文的基本感情</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9537996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3189" y="555526"/>
            <a:ext cx="8769291" cy="3852530"/>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立足句段，纵观全文，寻找联系</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分析句段作用题的命题特点是以此句段为切入口，考查考生对全文结构思路的把握能力。因此，在把握住所给句段的要点后，就要看它与全文在内容、主题、情感和构思方面的内在联系，如结构间的总分、铺垫、并列、对比、反衬关系。只有把这个联系找出来，才能答好答全这类题</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2553949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84926"/>
            <a:ext cx="8769291" cy="5212324"/>
          </a:xfrm>
          <a:prstGeom prst="rect">
            <a:avLst/>
          </a:prstGeom>
          <a:noFill/>
        </p:spPr>
        <p:txBody>
          <a:bodyPr wrap="square" rtlCol="0">
            <a:spAutoFit/>
          </a:bodyPr>
          <a:lstStyle/>
          <a:p>
            <a:pPr algn="just">
              <a:lnSpc>
                <a:spcPts val="4500"/>
              </a:lnSpc>
              <a:spcAft>
                <a:spcPts val="0"/>
              </a:spcAft>
            </a:pPr>
            <a:r>
              <a:rPr lang="zh-CN" altLang="zh-CN" sz="2500" kern="100" dirty="0">
                <a:solidFill>
                  <a:srgbClr val="0000FF"/>
                </a:solidFill>
                <a:latin typeface="Times New Roman"/>
                <a:ea typeface="华文细黑"/>
                <a:cs typeface="Times New Roman"/>
              </a:rPr>
              <a:t>三、审题要领与答题规范</a:t>
            </a:r>
            <a:endParaRPr lang="zh-CN" altLang="zh-CN" sz="2500" kern="100" dirty="0">
              <a:solidFill>
                <a:srgbClr val="0000FF"/>
              </a:solidFill>
              <a:latin typeface="宋体"/>
              <a:cs typeface="Courier New"/>
            </a:endParaRPr>
          </a:p>
          <a:p>
            <a:pPr algn="just">
              <a:lnSpc>
                <a:spcPts val="4500"/>
              </a:lnSpc>
              <a:spcAft>
                <a:spcPts val="0"/>
              </a:spcAft>
            </a:pPr>
            <a:r>
              <a:rPr lang="zh-CN" altLang="zh-CN" sz="2500" kern="100" dirty="0">
                <a:latin typeface="Times New Roman"/>
                <a:ea typeface="华文细黑"/>
                <a:cs typeface="Times New Roman"/>
              </a:rPr>
              <a:t>阅读下面的文字，完成文后题目。</a:t>
            </a:r>
            <a:endParaRPr lang="zh-CN" altLang="zh-CN" sz="2500" kern="100" dirty="0">
              <a:latin typeface="宋体"/>
              <a:cs typeface="Courier New"/>
            </a:endParaRPr>
          </a:p>
          <a:p>
            <a:pPr algn="ctr">
              <a:lnSpc>
                <a:spcPts val="4500"/>
              </a:lnSpc>
              <a:spcAft>
                <a:spcPts val="0"/>
              </a:spcAft>
            </a:pPr>
            <a:r>
              <a:rPr lang="zh-CN" altLang="zh-CN" sz="2500" kern="100" dirty="0">
                <a:latin typeface="Times New Roman"/>
                <a:ea typeface="华文细黑"/>
                <a:cs typeface="Times New Roman"/>
              </a:rPr>
              <a:t>那一滴挤疼了大海的眼泪</a:t>
            </a:r>
            <a:endParaRPr lang="zh-CN" altLang="zh-CN" sz="2500" kern="100" dirty="0">
              <a:latin typeface="宋体"/>
              <a:cs typeface="Courier New"/>
            </a:endParaRPr>
          </a:p>
          <a:p>
            <a:pPr algn="ctr">
              <a:lnSpc>
                <a:spcPts val="4500"/>
              </a:lnSpc>
              <a:spcAft>
                <a:spcPts val="0"/>
              </a:spcAft>
            </a:pPr>
            <a:r>
              <a:rPr lang="zh-CN" altLang="zh-CN" sz="2500" kern="100" dirty="0">
                <a:latin typeface="Times New Roman"/>
                <a:ea typeface="华文细黑"/>
                <a:cs typeface="Times New Roman"/>
              </a:rPr>
              <a:t>朱成玉</a:t>
            </a:r>
            <a:endParaRPr lang="zh-CN" altLang="zh-CN" sz="2500" kern="100" dirty="0">
              <a:latin typeface="宋体"/>
              <a:cs typeface="Courier New"/>
            </a:endParaRPr>
          </a:p>
          <a:p>
            <a:pPr algn="just">
              <a:lnSpc>
                <a:spcPts val="4500"/>
              </a:lnSpc>
              <a:spcAft>
                <a:spcPts val="0"/>
              </a:spcAft>
            </a:pPr>
            <a:r>
              <a:rPr lang="en-US" altLang="zh-CN" sz="2500" kern="100" dirty="0" smtClean="0">
                <a:latin typeface="宋体"/>
                <a:ea typeface="华文细黑"/>
                <a:cs typeface="Times New Roman"/>
              </a:rPr>
              <a:t>    ①</a:t>
            </a:r>
            <a:r>
              <a:rPr lang="zh-CN" altLang="zh-CN" sz="2500" kern="100" dirty="0">
                <a:latin typeface="Times New Roman"/>
                <a:ea typeface="华文细黑"/>
                <a:cs typeface="Times New Roman"/>
              </a:rPr>
              <a:t>一滴水，无法挤疼大海，一滴眼泪，却会！</a:t>
            </a:r>
            <a:endParaRPr lang="zh-CN" altLang="zh-CN" sz="2500" kern="100" dirty="0">
              <a:latin typeface="宋体"/>
              <a:cs typeface="Courier New"/>
            </a:endParaRPr>
          </a:p>
          <a:p>
            <a:pPr algn="just">
              <a:lnSpc>
                <a:spcPts val="4500"/>
              </a:lnSpc>
              <a:spcAft>
                <a:spcPts val="0"/>
              </a:spcAft>
            </a:pPr>
            <a:r>
              <a:rPr lang="en-US" altLang="zh-CN" sz="2500" kern="100" dirty="0" smtClean="0">
                <a:latin typeface="宋体"/>
                <a:ea typeface="华文细黑"/>
                <a:cs typeface="Times New Roman"/>
              </a:rPr>
              <a:t>    ②</a:t>
            </a:r>
            <a:r>
              <a:rPr lang="zh-CN" altLang="zh-CN" sz="2500" kern="100" dirty="0">
                <a:latin typeface="Times New Roman"/>
                <a:ea typeface="华文细黑"/>
                <a:cs typeface="Times New Roman"/>
              </a:rPr>
              <a:t>有一次，母亲在午睡时做了一个梦，梦到我掉进了井里，旁边一大帮人，却没有人去救。母亲赶到了，毫不犹豫地跳进去救我，把我救上来，自己却死过去了。她隐隐地听到人们说：</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只有当妈的才能这样啊，把孩子救上来，自己却死过去了。</a:t>
            </a:r>
            <a:r>
              <a:rPr lang="en-US" altLang="zh-CN" sz="2500" kern="100" dirty="0" smtClean="0">
                <a:latin typeface="宋体"/>
                <a:ea typeface="华文细黑"/>
                <a:cs typeface="Times New Roman"/>
              </a:rPr>
              <a:t>”</a:t>
            </a:r>
            <a:endParaRPr lang="zh-CN" altLang="zh-CN" sz="2500" kern="100" dirty="0">
              <a:latin typeface="宋体"/>
              <a:cs typeface="Courier New"/>
            </a:endParaRPr>
          </a:p>
        </p:txBody>
      </p:sp>
    </p:spTree>
    <p:extLst>
      <p:ext uri="{BB962C8B-B14F-4D97-AF65-F5344CB8AC3E}">
        <p14:creationId xmlns:p14="http://schemas.microsoft.com/office/powerpoint/2010/main" val="4052713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5197" y="310267"/>
            <a:ext cx="8769291" cy="4580741"/>
          </a:xfrm>
          <a:prstGeom prst="rect">
            <a:avLst/>
          </a:prstGeom>
          <a:noFill/>
        </p:spPr>
        <p:txBody>
          <a:bodyPr wrap="square" rtlCol="0">
            <a:spAutoFit/>
          </a:bodyPr>
          <a:lstStyle/>
          <a:p>
            <a:pPr algn="just">
              <a:lnSpc>
                <a:spcPts val="5000"/>
              </a:lnSpc>
              <a:spcAft>
                <a:spcPts val="0"/>
              </a:spcAft>
            </a:pPr>
            <a:r>
              <a:rPr lang="en-US" altLang="zh-CN" sz="2600" kern="100" dirty="0" smtClean="0">
                <a:latin typeface="宋体"/>
                <a:ea typeface="华文细黑"/>
                <a:cs typeface="Times New Roman"/>
              </a:rPr>
              <a:t>    ③</a:t>
            </a:r>
            <a:r>
              <a:rPr lang="zh-CN" altLang="zh-CN" sz="2600" kern="100" dirty="0">
                <a:latin typeface="Times New Roman"/>
                <a:ea typeface="华文细黑"/>
                <a:cs typeface="Times New Roman"/>
              </a:rPr>
              <a:t>母亲在睡梦中惊醒，她感到这个梦很不吉利，眼皮也不停地跳，她担心我会发生什么事情，迫不及待地给我打电话，可是我在午睡的时候有关机的习惯，母亲就一遍一遍地打，一直打了两个小时，我才开机。</a:t>
            </a:r>
            <a:endParaRPr lang="zh-CN" altLang="zh-CN" sz="105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④</a:t>
            </a:r>
            <a:r>
              <a:rPr lang="zh-CN" altLang="zh-CN" sz="2600" kern="100" dirty="0">
                <a:latin typeface="Times New Roman"/>
                <a:ea typeface="华文细黑"/>
                <a:cs typeface="Times New Roman"/>
              </a:rPr>
              <a:t>电话通了的时候，母亲在那边孩子一样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地一声哭了起来。听完母亲诉说的那个梦，我深深地自责起来。对于母亲来说，无法和孩子联系的这两个小时，是多么漫长</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3519646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1313" y="-92546"/>
            <a:ext cx="8547151" cy="5286062"/>
          </a:xfrm>
          <a:prstGeom prst="rect">
            <a:avLst/>
          </a:prstGeom>
          <a:noFill/>
        </p:spPr>
        <p:txBody>
          <a:bodyPr wrap="square" rtlCol="0">
            <a:spAutoFit/>
          </a:bodyPr>
          <a:lstStyle/>
          <a:p>
            <a:pPr algn="just">
              <a:lnSpc>
                <a:spcPts val="4500"/>
              </a:lnSpc>
              <a:spcAft>
                <a:spcPts val="0"/>
              </a:spcAft>
            </a:pPr>
            <a:r>
              <a:rPr lang="en-US" altLang="zh-CN" sz="2600" kern="100" dirty="0" smtClean="0">
                <a:latin typeface="宋体"/>
                <a:ea typeface="华文细黑"/>
                <a:cs typeface="Times New Roman"/>
              </a:rPr>
              <a:t>    ⑤</a:t>
            </a:r>
            <a:r>
              <a:rPr lang="zh-CN" altLang="zh-CN" sz="2600" kern="100" dirty="0">
                <a:latin typeface="Times New Roman"/>
                <a:ea typeface="华文细黑"/>
                <a:cs typeface="Times New Roman"/>
              </a:rPr>
              <a:t>母亲叮嘱我最近要多注意点儿安全，又一再地安慰我，说梦都是反的，梦见灾难就证明平安，没事的。</a:t>
            </a:r>
            <a:endParaRPr lang="zh-CN" altLang="zh-CN" sz="1050" kern="100" dirty="0">
              <a:latin typeface="宋体"/>
              <a:cs typeface="Courier New"/>
            </a:endParaRPr>
          </a:p>
          <a:p>
            <a:pPr algn="just">
              <a:lnSpc>
                <a:spcPts val="4500"/>
              </a:lnSpc>
              <a:spcAft>
                <a:spcPts val="0"/>
              </a:spcAft>
            </a:pPr>
            <a:r>
              <a:rPr lang="en-US" altLang="zh-CN" sz="2600" kern="100" dirty="0" smtClean="0">
                <a:latin typeface="宋体"/>
                <a:ea typeface="华文细黑"/>
                <a:cs typeface="Times New Roman"/>
              </a:rPr>
              <a:t>    ⑥</a:t>
            </a:r>
            <a:r>
              <a:rPr lang="zh-CN" altLang="zh-CN" sz="2600" kern="100" dirty="0">
                <a:latin typeface="Times New Roman"/>
                <a:ea typeface="华文细黑"/>
                <a:cs typeface="Times New Roman"/>
              </a:rPr>
              <a:t>这就是母爱吧。她宁愿相信一个不真实的梦，并陷进自己假设的劫难里，难以自拔。</a:t>
            </a:r>
            <a:endParaRPr lang="zh-CN" altLang="zh-CN" sz="1050" kern="100" dirty="0">
              <a:latin typeface="宋体"/>
              <a:cs typeface="Courier New"/>
            </a:endParaRPr>
          </a:p>
          <a:p>
            <a:pPr algn="just">
              <a:lnSpc>
                <a:spcPts val="4500"/>
              </a:lnSpc>
              <a:spcAft>
                <a:spcPts val="0"/>
              </a:spcAft>
            </a:pPr>
            <a:r>
              <a:rPr lang="en-US" altLang="zh-CN" sz="2600" kern="100" dirty="0" smtClean="0">
                <a:latin typeface="宋体"/>
                <a:ea typeface="华文细黑"/>
                <a:cs typeface="Times New Roman"/>
              </a:rPr>
              <a:t>    ⑦</a:t>
            </a:r>
            <a:r>
              <a:rPr lang="zh-CN" altLang="zh-CN" sz="2600" kern="100" dirty="0">
                <a:latin typeface="Times New Roman"/>
                <a:ea typeface="华文细黑"/>
                <a:cs typeface="Times New Roman"/>
              </a:rPr>
              <a:t>从那以后，我不再轻易地关机，因为我怕母亲再做那样可怕的梦。</a:t>
            </a:r>
            <a:endParaRPr lang="zh-CN" altLang="zh-CN" sz="1050" kern="100" dirty="0">
              <a:latin typeface="宋体"/>
              <a:cs typeface="Courier New"/>
            </a:endParaRPr>
          </a:p>
          <a:p>
            <a:pPr algn="just">
              <a:lnSpc>
                <a:spcPts val="4500"/>
              </a:lnSpc>
              <a:spcAft>
                <a:spcPts val="0"/>
              </a:spcAft>
            </a:pPr>
            <a:r>
              <a:rPr lang="en-US" altLang="zh-CN" sz="2600" kern="100" dirty="0" smtClean="0">
                <a:latin typeface="宋体"/>
                <a:ea typeface="华文细黑"/>
                <a:cs typeface="Times New Roman"/>
              </a:rPr>
              <a:t>    ⑧</a:t>
            </a:r>
            <a:r>
              <a:rPr lang="zh-CN" altLang="zh-CN" sz="2600" kern="100" dirty="0">
                <a:latin typeface="Times New Roman"/>
                <a:ea typeface="华文细黑"/>
                <a:cs typeface="Times New Roman"/>
              </a:rPr>
              <a:t>那一声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惊天动地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的哭泣，着实把我吓了一跳，我分明看到了在哭泣声后尾随而来的那滴眼泪，浑浊、咸涩，却又那么晶莹、甘甜</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54303714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0506" y="-112492"/>
            <a:ext cx="8733982" cy="5219762"/>
          </a:xfrm>
          <a:prstGeom prst="rect">
            <a:avLst/>
          </a:prstGeom>
        </p:spPr>
        <p:txBody>
          <a:bodyPr>
            <a:spAutoFit/>
          </a:bodyPr>
          <a:lstStyle/>
          <a:p>
            <a:pPr algn="just">
              <a:lnSpc>
                <a:spcPts val="4500"/>
              </a:lnSpc>
              <a:spcAft>
                <a:spcPts val="0"/>
              </a:spcAft>
            </a:pPr>
            <a:r>
              <a:rPr lang="en-US" altLang="zh-CN" sz="2600" kern="100" dirty="0" smtClean="0">
                <a:latin typeface="宋体"/>
                <a:ea typeface="华文细黑"/>
                <a:cs typeface="Times New Roman"/>
              </a:rPr>
              <a:t>    ⑨</a:t>
            </a:r>
            <a:r>
              <a:rPr lang="zh-CN" altLang="zh-CN" sz="2600" kern="100" dirty="0">
                <a:latin typeface="Times New Roman"/>
                <a:ea typeface="华文细黑"/>
                <a:cs typeface="Times New Roman"/>
              </a:rPr>
              <a:t>看过一篇文章，说一个失去老伴的父亲，内心充满了悲伤，可是他又不得不在儿女们面前装出笑脸，免得让孩子们替他担心。后来，儿女们发现父亲喜欢上了吃洋葱，他总是一个人在厨房里默默地剥洋葱，眼里满是泪水。孩子们问起的时候，他说是洋葱太辣。其实他是在找一个借口流泪，给心底的悲伤找一个流淌的出口</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4500"/>
              </a:lnSpc>
              <a:spcAft>
                <a:spcPts val="0"/>
              </a:spcAft>
            </a:pPr>
            <a:r>
              <a:rPr lang="en-US" altLang="zh-CN" sz="2600" kern="100" dirty="0" smtClean="0">
                <a:latin typeface="宋体"/>
                <a:ea typeface="华文细黑"/>
                <a:cs typeface="Times New Roman"/>
              </a:rPr>
              <a:t>    ⑩</a:t>
            </a:r>
            <a:r>
              <a:rPr lang="zh-CN" altLang="zh-CN" sz="2600" kern="100" dirty="0">
                <a:latin typeface="Times New Roman"/>
                <a:ea typeface="华文细黑"/>
                <a:cs typeface="Times New Roman"/>
              </a:rPr>
              <a:t>有一种男人，宁可忍耐野火把心烧焦，也不会让火星溅到爱人的发梢。有一种男人，心里藏着一个重洋，流出来，却只有一颗泪珠！</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25498055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0506" y="14104"/>
            <a:ext cx="8733982" cy="5221942"/>
          </a:xfrm>
          <a:prstGeom prst="rect">
            <a:avLst/>
          </a:prstGeom>
        </p:spPr>
        <p:txBody>
          <a:bodyPr>
            <a:spAutoFit/>
          </a:bodyPr>
          <a:lstStyle/>
          <a:p>
            <a:pPr algn="just">
              <a:lnSpc>
                <a:spcPts val="5000"/>
              </a:lnSpc>
              <a:spcAft>
                <a:spcPts val="0"/>
              </a:spcAft>
            </a:pPr>
            <a:r>
              <a:rPr lang="en-US" altLang="zh-CN" sz="2600" kern="100" dirty="0" smtClean="0">
                <a:latin typeface="宋体"/>
                <a:ea typeface="MS Mincho"/>
                <a:cs typeface="MS Mincho"/>
              </a:rPr>
              <a:t>    </a:t>
            </a:r>
            <a:r>
              <a:rPr lang="zh-CN" altLang="zh-CN" sz="2600" kern="100" dirty="0" smtClean="0">
                <a:latin typeface="宋体"/>
                <a:ea typeface="MS Mincho"/>
                <a:cs typeface="MS Mincho"/>
              </a:rPr>
              <a:t>⑪</a:t>
            </a:r>
            <a:r>
              <a:rPr lang="zh-CN" altLang="zh-CN" sz="2600" kern="100" dirty="0">
                <a:latin typeface="Times New Roman"/>
                <a:ea typeface="华文细黑"/>
                <a:cs typeface="Times New Roman"/>
              </a:rPr>
              <a:t>我的父亲也是个刚强的父亲，我见过他唯一的一次流泪也是因为我。</a:t>
            </a:r>
            <a:endParaRPr lang="zh-CN" altLang="zh-CN" sz="1050" kern="100" dirty="0">
              <a:latin typeface="宋体"/>
              <a:cs typeface="Courier New"/>
            </a:endParaRPr>
          </a:p>
          <a:p>
            <a:pPr algn="just">
              <a:lnSpc>
                <a:spcPts val="5000"/>
              </a:lnSpc>
              <a:spcAft>
                <a:spcPts val="0"/>
              </a:spcAft>
            </a:pPr>
            <a:r>
              <a:rPr lang="en-US" altLang="zh-CN" sz="2600" kern="100" dirty="0" smtClean="0">
                <a:latin typeface="宋体"/>
                <a:ea typeface="MS Mincho"/>
                <a:cs typeface="MS Mincho"/>
              </a:rPr>
              <a:t>    </a:t>
            </a:r>
            <a:r>
              <a:rPr lang="zh-CN" altLang="zh-CN" sz="2600" kern="100" dirty="0" smtClean="0">
                <a:latin typeface="宋体"/>
                <a:ea typeface="MS Mincho"/>
                <a:cs typeface="MS Mincho"/>
              </a:rPr>
              <a:t>⑫</a:t>
            </a:r>
            <a:r>
              <a:rPr lang="zh-CN" altLang="zh-CN" sz="2600" kern="100" dirty="0">
                <a:latin typeface="Times New Roman"/>
                <a:ea typeface="华文细黑"/>
                <a:cs typeface="Times New Roman"/>
              </a:rPr>
              <a:t>那个秋天，我被一个发了疯的酒鬼连刺了四刀，多亏好心的邻居相救，才得以保住性命。在重症监护室里三天三夜昏迷不醒，醒来第一眼，我就看到了父亲。而当看到我终于醒来，父亲的一滴泪重重地砸到我的脸上，继而转身向外狂奔，语无伦次地对亲人们喊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孩儿醒了，孩儿醒了</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365569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49911" y="519420"/>
            <a:ext cx="8393185" cy="3852530"/>
          </a:xfrm>
          <a:prstGeom prst="rect">
            <a:avLst/>
          </a:prstGeom>
        </p:spPr>
        <p:txBody>
          <a:bodyPr>
            <a:spAutoFit/>
          </a:bodyPr>
          <a:lstStyle/>
          <a:p>
            <a:pPr algn="just">
              <a:lnSpc>
                <a:spcPts val="5000"/>
              </a:lnSpc>
              <a:spcAft>
                <a:spcPts val="0"/>
              </a:spcAft>
            </a:pPr>
            <a:r>
              <a:rPr lang="en-US" altLang="zh-CN" sz="2600" kern="100" dirty="0" smtClean="0">
                <a:latin typeface="宋体"/>
                <a:ea typeface="MS Mincho"/>
                <a:cs typeface="MS Mincho"/>
              </a:rPr>
              <a:t>    </a:t>
            </a:r>
            <a:r>
              <a:rPr lang="zh-CN" altLang="zh-CN" sz="2600" kern="100" dirty="0" smtClean="0">
                <a:latin typeface="宋体"/>
                <a:ea typeface="MS Mincho"/>
                <a:cs typeface="MS Mincho"/>
              </a:rPr>
              <a:t>⑬</a:t>
            </a:r>
            <a:r>
              <a:rPr lang="zh-CN" altLang="zh-CN" sz="2600" kern="100" dirty="0">
                <a:latin typeface="Times New Roman"/>
                <a:ea typeface="华文细黑"/>
                <a:cs typeface="Times New Roman"/>
              </a:rPr>
              <a:t>后来我才知道，当听说了我的遭遇，正在田地里干活儿的父亲风尘仆仆地从老家赶来，竟然连衣服都没来得及换，上面满是泥点子和汗渍的酸味。母亲哭了一道儿，他训斥了一道儿：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你号丧个啥儿，儿子没事儿也被你号出事儿了。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话虽如此说，心里早已七上八下地没了谱儿</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981227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871757"/>
            <a:ext cx="8393185" cy="3212161"/>
          </a:xfrm>
          <a:prstGeom prst="rect">
            <a:avLst/>
          </a:prstGeom>
        </p:spPr>
        <p:txBody>
          <a:bodyPr>
            <a:spAutoFit/>
          </a:bodyPr>
          <a:lstStyle/>
          <a:p>
            <a:pPr algn="just">
              <a:lnSpc>
                <a:spcPts val="5000"/>
              </a:lnSpc>
              <a:spcAft>
                <a:spcPts val="0"/>
              </a:spcAft>
            </a:pPr>
            <a:r>
              <a:rPr lang="en-US" altLang="zh-CN" sz="2600" kern="100" dirty="0" smtClean="0">
                <a:latin typeface="宋体"/>
                <a:ea typeface="MS Mincho"/>
                <a:cs typeface="MS Mincho"/>
              </a:rPr>
              <a:t>    </a:t>
            </a:r>
            <a:r>
              <a:rPr lang="zh-CN" altLang="zh-CN" sz="2600" kern="100" dirty="0" smtClean="0">
                <a:latin typeface="宋体"/>
                <a:ea typeface="MS Mincho"/>
                <a:cs typeface="MS Mincho"/>
              </a:rPr>
              <a:t>⑭</a:t>
            </a:r>
            <a:r>
              <a:rPr lang="zh-CN" altLang="zh-CN" sz="2600" kern="100" dirty="0">
                <a:latin typeface="Times New Roman"/>
                <a:ea typeface="华文细黑"/>
                <a:cs typeface="Times New Roman"/>
              </a:rPr>
              <a:t>父亲，这个刚强了一辈子的汉子，天灾令他颗粒无收时没流过一滴泪，上山砍伐木头被大树压断了腿时没流过一滴泪，听说我出事儿时没流过一滴泪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在确认我醒了，重新活了过来的时候，终于哭了一次。那一滴砸在我脸上的泪水里面，蓄着父亲满满</a:t>
            </a:r>
            <a:r>
              <a:rPr lang="en-US" altLang="zh-CN" sz="2600" kern="100" dirty="0">
                <a:latin typeface="Times New Roman"/>
                <a:ea typeface="华文细黑"/>
                <a:cs typeface="Courier New"/>
              </a:rPr>
              <a:t>60</a:t>
            </a:r>
            <a:r>
              <a:rPr lang="zh-CN" altLang="zh-CN" sz="2600" kern="100" dirty="0">
                <a:latin typeface="Times New Roman"/>
                <a:ea typeface="华文细黑"/>
                <a:cs typeface="Times New Roman"/>
              </a:rPr>
              <a:t>多年的沧桑</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9953272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5279" y="267494"/>
            <a:ext cx="8393185" cy="4580741"/>
          </a:xfrm>
          <a:prstGeom prst="rect">
            <a:avLst/>
          </a:prstGeom>
        </p:spPr>
        <p:txBody>
          <a:bodyPr>
            <a:spAutoFit/>
          </a:bodyPr>
          <a:lstStyle/>
          <a:p>
            <a:pPr algn="just">
              <a:lnSpc>
                <a:spcPts val="5000"/>
              </a:lnSpc>
              <a:spcAft>
                <a:spcPts val="0"/>
              </a:spcAft>
            </a:pPr>
            <a:r>
              <a:rPr lang="en-US" altLang="zh-CN" sz="2600" kern="100" dirty="0" smtClean="0">
                <a:latin typeface="宋体"/>
                <a:ea typeface="MS Mincho"/>
                <a:cs typeface="MS Mincho"/>
              </a:rPr>
              <a:t>    </a:t>
            </a:r>
            <a:r>
              <a:rPr lang="zh-CN" altLang="zh-CN" sz="2600" kern="100" dirty="0" smtClean="0">
                <a:latin typeface="宋体"/>
                <a:ea typeface="MS Mincho"/>
                <a:cs typeface="MS Mincho"/>
              </a:rPr>
              <a:t>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现代舞之母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邓肯的一生充满了太多的悲凉，一天之内，她的一双儿女就被汽车送葬于莱茵河中。她在自传里悲伤地写道：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在人的一生中，母亲的哭声只有两次是听不到的</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一次在出生前，一次在死亡后。当我握着他们冰凉的小手时，他们却再也不会握我的手了。我哭了，这哭声与生他们时的哭声一模一样。一个是极度喜悦时的哭声，一个是极度悲伤时的哭声，为</a:t>
            </a:r>
            <a:r>
              <a:rPr lang="zh-CN" altLang="zh-CN" sz="2600" kern="100" dirty="0" smtClean="0">
                <a:latin typeface="Times New Roman"/>
                <a:ea typeface="华文细黑"/>
                <a:cs typeface="Times New Roman"/>
              </a:rPr>
              <a:t>什</a:t>
            </a:r>
            <a:endParaRPr lang="zh-CN" altLang="zh-CN" sz="1050" kern="100" dirty="0">
              <a:latin typeface="宋体"/>
              <a:cs typeface="Courier New"/>
            </a:endParaRPr>
          </a:p>
        </p:txBody>
      </p:sp>
    </p:spTree>
    <p:extLst>
      <p:ext uri="{BB962C8B-B14F-4D97-AF65-F5344CB8AC3E}">
        <p14:creationId xmlns:p14="http://schemas.microsoft.com/office/powerpoint/2010/main" val="2105864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1892" y="230877"/>
            <a:ext cx="8784976" cy="4580741"/>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行文线索</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明线索。线索是关涉散文结构的一个关键内容，它是梳理行文思路时的一个重要参考。散文的重要特征之一是形散而神不散，这里的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体现在结构上就是线索，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一根思想的红线串起生活的珍珠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。散文的常用线索有感情线索、事物线索、人物线索、思绪线索、景物线索、行程线索、时间线索、空间线索等。复杂的文章，线索不止一条</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331471652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576426"/>
            <a:ext cx="8393185" cy="3939540"/>
          </a:xfrm>
          <a:prstGeom prst="rect">
            <a:avLst/>
          </a:prstGeom>
        </p:spPr>
        <p:txBody>
          <a:bodyPr>
            <a:spAutoFit/>
          </a:bodyPr>
          <a:lstStyle/>
          <a:p>
            <a:pPr algn="just">
              <a:lnSpc>
                <a:spcPts val="5000"/>
              </a:lnSpc>
            </a:pPr>
            <a:r>
              <a:rPr lang="zh-CN" altLang="zh-CN" sz="2600" kern="100" dirty="0">
                <a:latin typeface="Times New Roman"/>
                <a:ea typeface="华文细黑"/>
                <a:cs typeface="Times New Roman"/>
              </a:rPr>
              <a:t>么会一样呢？我不知道为什么，可我清楚这哭声真的是一样的。在茫茫人世间，是不是只有一种伟大的哭声，孕育生命的母亲的哭声，既能包含忧伤、疼痛，又能包含欢乐、狂喜呢？</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ts val="5000"/>
              </a:lnSpc>
              <a:spcAft>
                <a:spcPts val="0"/>
              </a:spcAft>
            </a:pPr>
            <a:r>
              <a:rPr lang="en-US" altLang="zh-CN" sz="2600" kern="100" dirty="0" smtClean="0">
                <a:latin typeface="宋体"/>
                <a:ea typeface="MS Mincho"/>
                <a:cs typeface="MS Mincho"/>
              </a:rPr>
              <a:t>    </a:t>
            </a:r>
            <a:r>
              <a:rPr lang="zh-CN" altLang="zh-CN" sz="2600" kern="100" dirty="0" smtClean="0">
                <a:latin typeface="宋体"/>
                <a:ea typeface="MS Mincho"/>
                <a:cs typeface="MS Mincho"/>
              </a:rPr>
              <a:t>⑯</a:t>
            </a:r>
            <a:r>
              <a:rPr lang="zh-CN" altLang="zh-CN" sz="2600" u="heavy" kern="100" dirty="0" smtClean="0">
                <a:latin typeface="Times New Roman"/>
                <a:ea typeface="华文细黑"/>
                <a:cs typeface="Times New Roman"/>
              </a:rPr>
              <a:t>一滴水，无法挤疼大海，一滴眼泪，却会！</a:t>
            </a:r>
            <a:r>
              <a:rPr lang="zh-CN" altLang="zh-CN" sz="2600" kern="100" dirty="0" smtClean="0">
                <a:latin typeface="Times New Roman"/>
                <a:ea typeface="华文细黑"/>
                <a:cs typeface="Times New Roman"/>
              </a:rPr>
              <a:t>因为那一滴眼泪里面蕴藏着无穷无尽的情感的风暴。</a:t>
            </a:r>
            <a:r>
              <a:rPr lang="en-US" altLang="zh-CN" sz="2600" kern="100" dirty="0" smtClean="0">
                <a:latin typeface="Times New Roman"/>
                <a:ea typeface="华文细黑"/>
                <a:cs typeface="Courier New"/>
              </a:rPr>
              <a:t>(</a:t>
            </a:r>
            <a:r>
              <a:rPr lang="zh-CN" altLang="zh-CN" sz="2600" kern="100" dirty="0" smtClean="0">
                <a:latin typeface="Times New Roman"/>
                <a:ea typeface="华文细黑"/>
                <a:cs typeface="Times New Roman"/>
              </a:rPr>
              <a:t>有删改</a:t>
            </a:r>
            <a:r>
              <a:rPr lang="en-US" altLang="zh-CN" sz="2600" kern="100" dirty="0" smtClean="0">
                <a:latin typeface="Times New Roman"/>
                <a:ea typeface="华文细黑"/>
                <a:cs typeface="Courier New"/>
              </a:rPr>
              <a:t>)</a:t>
            </a:r>
            <a:endParaRPr lang="zh-CN" altLang="zh-CN" sz="2600" kern="100" dirty="0">
              <a:latin typeface="宋体"/>
              <a:cs typeface="Courier New"/>
            </a:endParaRPr>
          </a:p>
        </p:txBody>
      </p:sp>
    </p:spTree>
    <p:extLst>
      <p:ext uri="{BB962C8B-B14F-4D97-AF65-F5344CB8AC3E}">
        <p14:creationId xmlns:p14="http://schemas.microsoft.com/office/powerpoint/2010/main" val="324037579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1347614"/>
            <a:ext cx="8393185" cy="2657138"/>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简析第</a:t>
            </a:r>
            <a:r>
              <a:rPr lang="en-US" altLang="zh-CN" sz="2600" kern="100" dirty="0">
                <a:latin typeface="宋体"/>
                <a:ea typeface="华文细黑"/>
                <a:cs typeface="Times New Roman"/>
              </a:rPr>
              <a:t>⑩</a:t>
            </a:r>
            <a:r>
              <a:rPr lang="zh-CN" altLang="zh-CN" sz="2600" kern="100" dirty="0">
                <a:latin typeface="Times New Roman"/>
                <a:ea typeface="华文细黑"/>
                <a:cs typeface="Times New Roman"/>
              </a:rPr>
              <a:t>段在文章结构上的作用。</a:t>
            </a:r>
            <a:endParaRPr lang="zh-CN" altLang="zh-CN" sz="260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smtClean="0">
                <a:solidFill>
                  <a:schemeClr val="accent6">
                    <a:lumMod val="75000"/>
                  </a:schemeClr>
                </a:solidFill>
                <a:latin typeface="Times New Roman"/>
                <a:ea typeface="华文细黑"/>
                <a:cs typeface="Times New Roman"/>
              </a:rPr>
              <a:t>承上启下。第一句紧承第</a:t>
            </a:r>
            <a:r>
              <a:rPr lang="en-US" altLang="zh-CN" sz="2600" kern="100" dirty="0" smtClean="0">
                <a:solidFill>
                  <a:schemeClr val="accent6">
                    <a:lumMod val="75000"/>
                  </a:schemeClr>
                </a:solidFill>
                <a:latin typeface="宋体"/>
                <a:ea typeface="华文细黑"/>
                <a:cs typeface="Times New Roman"/>
              </a:rPr>
              <a:t>⑨</a:t>
            </a:r>
            <a:r>
              <a:rPr lang="zh-CN" altLang="zh-CN" sz="2600" kern="100" dirty="0" smtClean="0">
                <a:solidFill>
                  <a:schemeClr val="accent6">
                    <a:lumMod val="75000"/>
                  </a:schemeClr>
                </a:solidFill>
                <a:latin typeface="Times New Roman"/>
                <a:ea typeface="华文细黑"/>
                <a:cs typeface="Times New Roman"/>
              </a:rPr>
              <a:t>段概括文章中的父亲流泪而不露的刚强；第二句开启下文，引出</a:t>
            </a:r>
            <a:r>
              <a:rPr lang="en-US" altLang="zh-CN" sz="2600" kern="100" dirty="0" smtClean="0">
                <a:solidFill>
                  <a:schemeClr val="accent6">
                    <a:lumMod val="75000"/>
                  </a:schemeClr>
                </a:solidFill>
                <a:latin typeface="宋体"/>
                <a:ea typeface="华文细黑"/>
                <a:cs typeface="Times New Roman"/>
              </a:rPr>
              <a:t>“</a:t>
            </a:r>
            <a:r>
              <a:rPr lang="zh-CN" altLang="zh-CN" sz="2600" kern="100" dirty="0" smtClean="0">
                <a:solidFill>
                  <a:schemeClr val="accent6">
                    <a:lumMod val="75000"/>
                  </a:schemeClr>
                </a:solidFill>
                <a:latin typeface="Times New Roman"/>
                <a:ea typeface="华文细黑"/>
                <a:cs typeface="Times New Roman"/>
              </a:rPr>
              <a:t>我</a:t>
            </a:r>
            <a:r>
              <a:rPr lang="en-US" altLang="zh-CN" sz="2600" kern="100" dirty="0" smtClean="0">
                <a:solidFill>
                  <a:schemeClr val="accent6">
                    <a:lumMod val="75000"/>
                  </a:schemeClr>
                </a:solidFill>
                <a:latin typeface="宋体"/>
                <a:ea typeface="华文细黑"/>
                <a:cs typeface="Times New Roman"/>
              </a:rPr>
              <a:t>”</a:t>
            </a:r>
            <a:r>
              <a:rPr lang="zh-CN" altLang="zh-CN" sz="2600" kern="100" dirty="0" smtClean="0">
                <a:solidFill>
                  <a:schemeClr val="accent6">
                    <a:lumMod val="75000"/>
                  </a:schemeClr>
                </a:solidFill>
                <a:latin typeface="Times New Roman"/>
                <a:ea typeface="华文细黑"/>
                <a:cs typeface="Times New Roman"/>
              </a:rPr>
              <a:t>的父亲有泪不轻弹的刚强。</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00984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504418"/>
            <a:ext cx="8393185" cy="3939540"/>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第</a:t>
            </a:r>
            <a:r>
              <a:rPr lang="zh-CN" altLang="zh-CN" sz="2600" kern="100" dirty="0">
                <a:latin typeface="宋体"/>
                <a:ea typeface="MS Mincho"/>
                <a:cs typeface="MS Mincho"/>
              </a:rPr>
              <a:t>⑮</a:t>
            </a:r>
            <a:r>
              <a:rPr lang="zh-CN" altLang="zh-CN" sz="2600" kern="100" dirty="0">
                <a:latin typeface="Times New Roman"/>
                <a:ea typeface="华文细黑"/>
                <a:cs typeface="Times New Roman"/>
              </a:rPr>
              <a:t>段写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现代舞之母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邓肯的悲情故事和悲伤诉说，有何用意？</a:t>
            </a:r>
            <a:endParaRPr lang="zh-CN" altLang="zh-CN" sz="260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借邓肯的悲情故事和悲伤诉说，巧妙地阐明父母的眼泪无论是悲伤还是喜悦，都是对子女的真情流露。在内容上与前面写父母的眼泪相照应，从而进一步拓宽揭示了天下父母之爱的无私与伟大，深化了全文主旨</a:t>
            </a:r>
            <a:r>
              <a:rPr lang="zh-CN" altLang="zh-CN" sz="2600" kern="100" dirty="0" smtClean="0">
                <a:solidFill>
                  <a:schemeClr val="accent6">
                    <a:lumMod val="75000"/>
                  </a:schemeClr>
                </a:solidFill>
                <a:latin typeface="Times New Roman"/>
                <a:ea typeface="华文细黑"/>
                <a:cs typeface="Times New Roman"/>
              </a:rPr>
              <a:t>。</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97802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223257"/>
            <a:ext cx="8393185" cy="4580741"/>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3</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评析第</a:t>
            </a:r>
            <a:r>
              <a:rPr lang="zh-CN" altLang="zh-CN" sz="2600" kern="100" dirty="0">
                <a:latin typeface="宋体"/>
                <a:ea typeface="MS Mincho"/>
                <a:cs typeface="MS Mincho"/>
              </a:rPr>
              <a:t>⑯</a:t>
            </a:r>
            <a:r>
              <a:rPr lang="zh-CN" altLang="zh-CN" sz="2600" kern="100" dirty="0">
                <a:latin typeface="Times New Roman"/>
                <a:ea typeface="华文细黑"/>
                <a:cs typeface="Times New Roman"/>
              </a:rPr>
              <a:t>段画线句在全文中的作用。</a:t>
            </a:r>
            <a:endParaRPr lang="zh-CN" altLang="zh-CN" sz="260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schemeClr val="accent6">
                    <a:lumMod val="75000"/>
                  </a:schemeClr>
                </a:solidFill>
                <a:latin typeface="Times New Roman"/>
                <a:ea typeface="华文细黑"/>
                <a:cs typeface="Times New Roman"/>
              </a:rPr>
              <a:t>　眼泪</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挤</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疼大海，运用比拟手法，以有形写无形，又用一滴水和一滴眼泪作对比，形象地揭示了一滴眼泪的感染力量，突出了泪水中承载着血浓于水的无比厚重的亲情之爱。这句话作为文章的结尾，把作者的情感推向了高潮，深化了文章主旨，令人回味。与文章的开头呼应，并照应题目，使文章结构浑然一体</a:t>
            </a:r>
            <a:r>
              <a:rPr lang="zh-CN" altLang="zh-CN" sz="2600" kern="100" dirty="0" smtClean="0">
                <a:solidFill>
                  <a:schemeClr val="accent6">
                    <a:lumMod val="75000"/>
                  </a:schemeClr>
                </a:solidFill>
                <a:latin typeface="Times New Roman"/>
                <a:ea typeface="华文细黑"/>
                <a:cs typeface="Times New Roman"/>
              </a:rPr>
              <a:t>。</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066454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504418"/>
            <a:ext cx="8393185" cy="3939540"/>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耽在磁器口的光阴</a:t>
            </a:r>
            <a:endParaRPr lang="zh-CN" altLang="zh-CN" sz="105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向狸狸</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离开</a:t>
            </a:r>
            <a:r>
              <a:rPr lang="zh-CN" altLang="zh-CN" sz="2600" kern="100" dirty="0">
                <a:latin typeface="Times New Roman"/>
                <a:ea typeface="华文细黑"/>
                <a:cs typeface="Times New Roman"/>
              </a:rPr>
              <a:t>重庆已有三年，我仍不时想起那个湿漉漉的城市，想起清晨中的南山，想起沙坪坝广场上黄昏里的行走，想起我的烟雨迷蒙的磁器口，永远的磁器口</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73384947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504418"/>
            <a:ext cx="8393185" cy="3939540"/>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我</a:t>
            </a:r>
            <a:r>
              <a:rPr lang="zh-CN" altLang="zh-CN" sz="2600" kern="100" dirty="0">
                <a:latin typeface="Times New Roman"/>
                <a:ea typeface="华文细黑"/>
                <a:cs typeface="Times New Roman"/>
              </a:rPr>
              <a:t>已望不见它，却知道它仍旧在重庆城西，头微微偏着，左手轻轻挽着嘉陵江水。这个曾经的水陆码头，嘉陵江下游的物资集散地，民国时期变迁成的著名瓷器产地</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它因此而得名，就如此定格在我的记忆中。</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那时候</a:t>
            </a:r>
            <a:r>
              <a:rPr lang="zh-CN" altLang="zh-CN" sz="2600" kern="100" dirty="0">
                <a:latin typeface="Times New Roman"/>
                <a:ea typeface="华文细黑"/>
                <a:cs typeface="Times New Roman"/>
              </a:rPr>
              <a:t>我真是青春年少，一不耐烦就将书本一推，径直出学校后门搭车去磁器口</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97881700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223257"/>
            <a:ext cx="8393185" cy="4580741"/>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磁器</a:t>
            </a:r>
            <a:r>
              <a:rPr lang="zh-CN" altLang="zh-CN" sz="2600" kern="100" dirty="0">
                <a:latin typeface="Times New Roman"/>
                <a:ea typeface="华文细黑"/>
                <a:cs typeface="Times New Roman"/>
              </a:rPr>
              <a:t>口的大门横立在马路中间，敞敞亮亮的，任由各式车辆在其中来来往往。磁器口的正街从上往下，将世界剖为迥然不同的两个：半条街住着的磁器口人，靠在时间的背后，坐在低矮的檐下，嗑着瓜子，闲聊着天，不曾看三三两两过往的行人一眼，他们是磁器口的昨天；走下一段陡峭的石梯，整个繁华的热闹的磁器口闹市就近在眼前了</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73371949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223257"/>
            <a:ext cx="8393185" cy="4580741"/>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茶馆</a:t>
            </a:r>
            <a:r>
              <a:rPr lang="zh-CN" altLang="zh-CN" sz="2600" kern="100" dirty="0">
                <a:latin typeface="Times New Roman"/>
                <a:ea typeface="华文细黑"/>
                <a:cs typeface="Times New Roman"/>
              </a:rPr>
              <a:t>是磁器口大街上旧时的影子，店堂很小，台下的人喝茶聊天，台上的艺人敲敲打打，唱着我们闻所未闻的曲子。在离开重庆之前，我和朋友从茶馆门前经过，我从来没有想过要在那些黑漆漆的板凳上坐上一小会儿，突然一阵接一阵砰砰的沙哑的胡琴声传来，那么近那么真切，我的心被揪紧了，那一刻我仿佛顿悟了我从未听懂的茶馆里的音乐，我知道离别即将来临</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60775333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223257"/>
            <a:ext cx="8393185" cy="3939540"/>
          </a:xfrm>
          <a:prstGeom prst="rect">
            <a:avLst/>
          </a:prstGeom>
        </p:spPr>
        <p:txBody>
          <a:bodyPr>
            <a:spAutoFit/>
          </a:bodyPr>
          <a:lstStyle/>
          <a:p>
            <a:pPr algn="just">
              <a:lnSpc>
                <a:spcPts val="5000"/>
              </a:lnSpc>
              <a:spcAft>
                <a:spcPts val="0"/>
              </a:spcAft>
            </a:pPr>
            <a:r>
              <a:rPr lang="en-US" altLang="zh-CN" sz="2600" kern="100" dirty="0" smtClean="0">
                <a:latin typeface="宋体"/>
                <a:ea typeface="华文细黑"/>
                <a:cs typeface="Times New Roman"/>
              </a:rPr>
              <a:t>  </a:t>
            </a:r>
            <a:r>
              <a:rPr lang="en-US" altLang="zh-CN" sz="2600" kern="100" dirty="0">
                <a:latin typeface="宋体"/>
                <a:ea typeface="华文细黑"/>
                <a:cs typeface="Times New Roman"/>
              </a:rPr>
              <a:t> </a:t>
            </a:r>
            <a:r>
              <a:rPr lang="en-US" altLang="zh-CN" sz="2600" kern="100" dirty="0" smtClean="0">
                <a:latin typeface="宋体"/>
                <a:ea typeface="华文细黑"/>
                <a:cs typeface="Times New Roman"/>
              </a:rPr>
              <a:t> ……</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我</a:t>
            </a:r>
            <a:r>
              <a:rPr lang="zh-CN" altLang="zh-CN" sz="2600" kern="100" dirty="0">
                <a:latin typeface="Times New Roman"/>
                <a:ea typeface="华文细黑"/>
                <a:cs typeface="Times New Roman"/>
              </a:rPr>
              <a:t>终于离开磁器口了。尽管如此，我仍然经常想起磁器口，想起那些兜兜转转的少年往事，想起不能回复的独一无二的大学时光，想起那些耽在磁器口里的光阴。我就这样从青春的路口路过，来来回回地路过，直到最后一次路过，从此再也没有回去</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有删改</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358869644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3271" y="857587"/>
            <a:ext cx="8393185" cy="3298339"/>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4</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说说第一段在全文结构中的作用。</a:t>
            </a:r>
            <a:endParaRPr lang="zh-CN" altLang="zh-CN" sz="260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总领下文，引出描写对象</a:t>
            </a:r>
            <a:r>
              <a:rPr lang="en-US" altLang="zh-CN" sz="2600" kern="100" dirty="0">
                <a:solidFill>
                  <a:schemeClr val="accent6">
                    <a:lumMod val="75000"/>
                  </a:schemeClr>
                </a:solidFill>
                <a:latin typeface="Times New Roman"/>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磁器口。</a:t>
            </a:r>
          </a:p>
          <a:p>
            <a:pPr algn="just">
              <a:lnSpc>
                <a:spcPts val="5000"/>
              </a:lnSpc>
              <a:spcAft>
                <a:spcPts val="0"/>
              </a:spcAft>
            </a:pPr>
            <a:r>
              <a:rPr lang="en-US" altLang="zh-CN" sz="2600" kern="100" dirty="0">
                <a:latin typeface="Times New Roman"/>
                <a:ea typeface="华文细黑"/>
                <a:cs typeface="Courier New"/>
              </a:rPr>
              <a:t>5</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文章第三段在结构上有什么作用？请简要说明理由。</a:t>
            </a:r>
            <a:endParaRPr lang="zh-CN" altLang="zh-CN" sz="260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宋体"/>
                <a:ea typeface="华文细黑"/>
                <a:cs typeface="Times New Roman"/>
              </a:rPr>
              <a:t>①</a:t>
            </a:r>
            <a:r>
              <a:rPr lang="zh-CN" altLang="zh-CN" sz="2600" kern="100" dirty="0">
                <a:solidFill>
                  <a:schemeClr val="accent6">
                    <a:lumMod val="75000"/>
                  </a:schemeClr>
                </a:solidFill>
                <a:latin typeface="Times New Roman"/>
                <a:ea typeface="华文细黑"/>
                <a:cs typeface="Times New Roman"/>
              </a:rPr>
              <a:t>照应前面的</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离开重庆已有三年</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，并与结尾相呼应，使全文浑然一体。</a:t>
            </a:r>
            <a:r>
              <a:rPr lang="en-US" altLang="zh-CN" sz="2600" kern="100" dirty="0">
                <a:solidFill>
                  <a:schemeClr val="accent6">
                    <a:lumMod val="75000"/>
                  </a:schemeClr>
                </a:solidFill>
                <a:latin typeface="宋体"/>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领起后文对磁器口的介绍</a:t>
            </a:r>
            <a:r>
              <a:rPr lang="zh-CN" altLang="zh-CN" sz="2600" kern="100" dirty="0" smtClean="0">
                <a:solidFill>
                  <a:schemeClr val="accent6">
                    <a:lumMod val="75000"/>
                  </a:schemeClr>
                </a:solidFill>
                <a:latin typeface="Times New Roman"/>
                <a:ea typeface="华文细黑"/>
                <a:cs typeface="Times New Roman"/>
              </a:rPr>
              <a:t>。</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577489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6351" y="-107812"/>
            <a:ext cx="8596501" cy="5215082"/>
          </a:xfrm>
          <a:prstGeom prst="rect">
            <a:avLst/>
          </a:prstGeom>
          <a:noFill/>
        </p:spPr>
        <p:txBody>
          <a:bodyPr wrap="square" rtlCol="0">
            <a:spAutoFit/>
          </a:bodyPr>
          <a:lstStyle/>
          <a:p>
            <a:pPr algn="just">
              <a:lnSpc>
                <a:spcPts val="45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找线索。一要了解文章的体裁分类和表现手法。以物喻人的散文一般以作者对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理解或情感为线索，写景散文一般以游踪或某一景物为线索，叙事记人散文一般以事情发生、发展的过程或与人物交往的过程为线索，抒情散文往往以感情为线索。阅读时抓住线索有助于我们了解文章的立意，把握文章的主旨。二要注意文章标题</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有的标题直接揭示线索</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。三要注意文中反复出现的词语、句子。四要特别注意文中的议论、抒情部分，因为散文中的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，通常是文章组织材料的重要线索</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34690758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5279" y="1203886"/>
            <a:ext cx="8393185" cy="2015936"/>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6</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说说结尾一段在全文结构中的作用。</a:t>
            </a:r>
            <a:endParaRPr lang="zh-CN" altLang="zh-CN" sz="105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Times New Roman"/>
              </a:rPr>
              <a:t>①</a:t>
            </a:r>
            <a:r>
              <a:rPr lang="zh-CN" altLang="zh-CN" sz="2600" kern="100" dirty="0">
                <a:solidFill>
                  <a:schemeClr val="accent6">
                    <a:lumMod val="75000"/>
                  </a:schemeClr>
                </a:solidFill>
                <a:latin typeface="Times New Roman"/>
                <a:ea typeface="华文细黑"/>
                <a:cs typeface="Times New Roman"/>
              </a:rPr>
              <a:t>总结上文，照应开头。</a:t>
            </a:r>
            <a:r>
              <a:rPr lang="en-US" altLang="zh-CN" sz="2600" kern="100" dirty="0">
                <a:solidFill>
                  <a:schemeClr val="accent6">
                    <a:lumMod val="75000"/>
                  </a:schemeClr>
                </a:solidFill>
                <a:latin typeface="Times New Roman"/>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强化了对青春时光的怀念，表达了无法回去的痛惜之情。</a:t>
            </a:r>
          </a:p>
        </p:txBody>
      </p:sp>
    </p:spTree>
    <p:extLst>
      <p:ext uri="{BB962C8B-B14F-4D97-AF65-F5344CB8AC3E}">
        <p14:creationId xmlns:p14="http://schemas.microsoft.com/office/powerpoint/2010/main" val="341285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11184" y="-12918"/>
            <a:ext cx="8561888" cy="4985019"/>
          </a:xfrm>
          <a:prstGeom prst="rect">
            <a:avLst/>
          </a:prstGeom>
        </p:spPr>
        <p:txBody>
          <a:bodyPr>
            <a:spAutoFit/>
          </a:bodyPr>
          <a:lstStyle/>
          <a:p>
            <a:pPr algn="just">
              <a:lnSpc>
                <a:spcPts val="3500"/>
              </a:lnSpc>
              <a:spcAft>
                <a:spcPts val="0"/>
              </a:spcAft>
            </a:pPr>
            <a:r>
              <a:rPr lang="zh-CN" altLang="zh-CN" sz="2400" kern="100" dirty="0">
                <a:solidFill>
                  <a:srgbClr val="E36C0A"/>
                </a:solidFill>
                <a:latin typeface="Times New Roman"/>
                <a:ea typeface="华文细黑"/>
                <a:cs typeface="Times New Roman"/>
              </a:rPr>
              <a:t>【精要点拨】</a:t>
            </a:r>
            <a:endParaRPr lang="zh-CN" altLang="zh-CN" sz="2400" kern="100" dirty="0">
              <a:latin typeface="宋体"/>
              <a:cs typeface="Courier New"/>
            </a:endParaRPr>
          </a:p>
          <a:p>
            <a:pPr algn="just">
              <a:lnSpc>
                <a:spcPts val="3500"/>
              </a:lnSpc>
              <a:spcAft>
                <a:spcPts val="0"/>
              </a:spcAft>
            </a:pPr>
            <a:r>
              <a:rPr lang="en-US" altLang="zh-CN" sz="2400" kern="100" dirty="0">
                <a:latin typeface="Times New Roman"/>
                <a:ea typeface="华文细黑"/>
                <a:cs typeface="Courier New"/>
              </a:rPr>
              <a:t>1</a:t>
            </a:r>
            <a:r>
              <a:rPr lang="en-US" altLang="zh-CN" sz="2400" kern="100" dirty="0">
                <a:latin typeface="Times New Roman"/>
                <a:ea typeface="微软雅黑"/>
                <a:cs typeface="Courier New"/>
              </a:rPr>
              <a:t>.</a:t>
            </a:r>
            <a:r>
              <a:rPr lang="zh-CN" altLang="zh-CN" sz="2400" kern="100" dirty="0">
                <a:latin typeface="Times New Roman"/>
                <a:ea typeface="华文细黑"/>
                <a:cs typeface="Times New Roman"/>
              </a:rPr>
              <a:t>审题</a:t>
            </a:r>
            <a:endParaRPr lang="zh-CN" altLang="zh-CN" sz="2400" kern="100" dirty="0">
              <a:latin typeface="宋体"/>
              <a:cs typeface="Courier New"/>
            </a:endParaRPr>
          </a:p>
          <a:p>
            <a:pPr algn="just">
              <a:lnSpc>
                <a:spcPts val="3500"/>
              </a:lnSpc>
              <a:spcAft>
                <a:spcPts val="0"/>
              </a:spcAft>
            </a:pPr>
            <a:r>
              <a:rPr lang="en-US" altLang="zh-CN" sz="2400" kern="100" dirty="0">
                <a:latin typeface="Times New Roman"/>
                <a:ea typeface="华文细黑"/>
                <a:cs typeface="Courier New"/>
              </a:rPr>
              <a:t>(1)</a:t>
            </a:r>
            <a:r>
              <a:rPr lang="zh-CN" altLang="zh-CN" sz="2400" kern="100" dirty="0">
                <a:latin typeface="Times New Roman"/>
                <a:ea typeface="华文细黑"/>
                <a:cs typeface="Times New Roman"/>
              </a:rPr>
              <a:t>设问方式</a:t>
            </a:r>
            <a:endParaRPr lang="zh-CN" altLang="zh-CN" sz="2400" kern="100" dirty="0">
              <a:latin typeface="宋体"/>
              <a:cs typeface="Courier New"/>
            </a:endParaRPr>
          </a:p>
          <a:p>
            <a:pPr algn="just">
              <a:lnSpc>
                <a:spcPts val="3500"/>
              </a:lnSpc>
              <a:spcAft>
                <a:spcPts val="0"/>
              </a:spcAft>
            </a:pPr>
            <a:r>
              <a:rPr lang="zh-CN" altLang="zh-CN" sz="2400" kern="100" dirty="0">
                <a:latin typeface="Times New Roman"/>
                <a:ea typeface="华文细黑"/>
                <a:cs typeface="Times New Roman"/>
              </a:rPr>
              <a:t>常式提问：</a:t>
            </a: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某句</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某段</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在文中有什么作用？</a:t>
            </a:r>
            <a:endParaRPr lang="zh-CN" altLang="zh-CN" sz="2400" kern="100" dirty="0">
              <a:latin typeface="宋体"/>
              <a:cs typeface="Courier New"/>
            </a:endParaRPr>
          </a:p>
          <a:p>
            <a:pPr algn="just">
              <a:lnSpc>
                <a:spcPts val="3500"/>
              </a:lnSpc>
              <a:spcAft>
                <a:spcPts val="0"/>
              </a:spcAft>
            </a:pP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分析画线句子在结构上的作用。</a:t>
            </a:r>
            <a:endParaRPr lang="zh-CN" altLang="zh-CN" sz="2400" kern="100" dirty="0">
              <a:latin typeface="宋体"/>
              <a:cs typeface="Courier New"/>
            </a:endParaRPr>
          </a:p>
          <a:p>
            <a:pPr algn="just">
              <a:lnSpc>
                <a:spcPts val="3500"/>
              </a:lnSpc>
              <a:spcAft>
                <a:spcPts val="0"/>
              </a:spcAft>
            </a:pPr>
            <a:r>
              <a:rPr lang="zh-CN" altLang="zh-CN" sz="2400" kern="100" dirty="0">
                <a:latin typeface="Times New Roman"/>
                <a:ea typeface="华文细黑"/>
                <a:cs typeface="Times New Roman"/>
              </a:rPr>
              <a:t>变式提问：</a:t>
            </a: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文章以</a:t>
            </a:r>
            <a:r>
              <a:rPr lang="en-US" altLang="zh-CN" sz="2400" kern="100" dirty="0">
                <a:latin typeface="宋体"/>
                <a:ea typeface="华文细黑"/>
                <a:cs typeface="Times New Roman"/>
              </a:rPr>
              <a:t>“××××</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内容</a:t>
            </a:r>
            <a:r>
              <a:rPr lang="en-US" altLang="zh-CN" sz="2400" kern="100" dirty="0">
                <a:latin typeface="Times New Roman"/>
                <a:ea typeface="华文细黑"/>
                <a:cs typeface="Courier New"/>
              </a:rPr>
              <a:t>)</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开头，有什么好处？</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文章开头为什么要写</a:t>
            </a:r>
            <a:r>
              <a:rPr lang="en-US" altLang="zh-CN" sz="2400" kern="100" dirty="0">
                <a:latin typeface="宋体"/>
                <a:ea typeface="华文细黑"/>
                <a:cs typeface="Times New Roman"/>
              </a:rPr>
              <a:t>“××××</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内容</a:t>
            </a:r>
            <a:r>
              <a:rPr lang="en-US" altLang="zh-CN" sz="2400" kern="100" dirty="0">
                <a:latin typeface="Times New Roman"/>
                <a:ea typeface="华文细黑"/>
                <a:cs typeface="Courier New"/>
              </a:rPr>
              <a:t>)</a:t>
            </a:r>
            <a:r>
              <a:rPr lang="en-US" altLang="zh-CN" sz="2400" kern="100" dirty="0">
                <a:latin typeface="宋体"/>
                <a:ea typeface="华文细黑"/>
                <a:cs typeface="Times New Roman"/>
              </a:rPr>
              <a:t>”</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ts val="3500"/>
              </a:lnSpc>
              <a:spcAft>
                <a:spcPts val="0"/>
              </a:spcAft>
            </a:pP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文章以</a:t>
            </a:r>
            <a:r>
              <a:rPr lang="en-US" altLang="zh-CN" sz="2400" kern="100" dirty="0">
                <a:latin typeface="宋体"/>
                <a:ea typeface="华文细黑"/>
                <a:cs typeface="Times New Roman"/>
              </a:rPr>
              <a:t>“××××</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内容</a:t>
            </a:r>
            <a:r>
              <a:rPr lang="en-US" altLang="zh-CN" sz="2400" kern="100" dirty="0">
                <a:latin typeface="Times New Roman"/>
                <a:ea typeface="华文细黑"/>
                <a:cs typeface="Courier New"/>
              </a:rPr>
              <a:t>)</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结尾，有什么好处？</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请赏析文章结尾段。</a:t>
            </a:r>
            <a:endParaRPr lang="zh-CN" altLang="zh-CN" sz="2400" kern="100" dirty="0">
              <a:latin typeface="宋体"/>
              <a:cs typeface="Courier New"/>
            </a:endParaRPr>
          </a:p>
          <a:p>
            <a:pPr algn="just">
              <a:lnSpc>
                <a:spcPts val="3500"/>
              </a:lnSpc>
              <a:spcAft>
                <a:spcPts val="0"/>
              </a:spcAft>
            </a:pPr>
            <a:r>
              <a:rPr lang="en-US" altLang="zh-CN" sz="2400" kern="100" dirty="0">
                <a:latin typeface="宋体"/>
                <a:ea typeface="华文细黑"/>
                <a:cs typeface="Times New Roman"/>
              </a:rPr>
              <a:t>③</a:t>
            </a:r>
            <a:r>
              <a:rPr lang="zh-CN" altLang="zh-CN" sz="2400" kern="100" dirty="0">
                <a:latin typeface="Times New Roman"/>
                <a:ea typeface="华文细黑"/>
                <a:cs typeface="Times New Roman"/>
              </a:rPr>
              <a:t>有人认为第</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段是赘笔，可以删去；有人认为它有重要作用，你的看法是什么？请说明理由</a:t>
            </a:r>
            <a:r>
              <a:rPr lang="zh-CN" altLang="zh-CN" sz="2400" kern="100" dirty="0" smtClean="0">
                <a:latin typeface="Times New Roman"/>
                <a:ea typeface="华文细黑"/>
                <a:cs typeface="Times New Roman"/>
              </a:rPr>
              <a:t>。</a:t>
            </a:r>
            <a:endParaRPr lang="zh-CN" altLang="zh-CN" sz="2400" kern="100" dirty="0">
              <a:latin typeface="宋体"/>
              <a:cs typeface="Courier New"/>
            </a:endParaRPr>
          </a:p>
        </p:txBody>
      </p:sp>
    </p:spTree>
    <p:extLst>
      <p:ext uri="{BB962C8B-B14F-4D97-AF65-F5344CB8AC3E}">
        <p14:creationId xmlns:p14="http://schemas.microsoft.com/office/powerpoint/2010/main" val="47773479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42935" y="-172174"/>
            <a:ext cx="8561888" cy="5215915"/>
          </a:xfrm>
          <a:prstGeom prst="rect">
            <a:avLst/>
          </a:prstGeom>
        </p:spPr>
        <p:txBody>
          <a:bodyPr>
            <a:spAutoFit/>
          </a:bodyPr>
          <a:lstStyle/>
          <a:p>
            <a:pPr algn="just">
              <a:lnSpc>
                <a:spcPts val="4500"/>
              </a:lnSpc>
              <a:spcAft>
                <a:spcPts val="0"/>
              </a:spcAft>
            </a:pPr>
            <a:r>
              <a:rPr lang="en-US" altLang="zh-CN" sz="2600" kern="100" dirty="0" smtClean="0">
                <a:latin typeface="Times New Roman"/>
                <a:ea typeface="华文细黑"/>
                <a:cs typeface="Courier New"/>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审题要点</a:t>
            </a:r>
            <a:endParaRPr lang="zh-CN" altLang="zh-CN" sz="105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审题要关注四点：</a:t>
            </a:r>
            <a:endParaRPr lang="zh-CN" altLang="zh-CN" sz="1050" kern="100" dirty="0">
              <a:latin typeface="宋体"/>
              <a:cs typeface="Courier New"/>
            </a:endParaRPr>
          </a:p>
          <a:p>
            <a:pPr algn="just">
              <a:lnSpc>
                <a:spcPts val="45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所给句段在文内</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或段中</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的不同位置。位置不同，作用不同，答题自然不同。另外，注意所给句段的数量，如句子，是几个句子；段，是一段还是几段，段数越多，答题越复杂</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lvl="0" algn="just">
              <a:lnSpc>
                <a:spcPts val="4500"/>
              </a:lnSpc>
            </a:pPr>
            <a:r>
              <a:rPr lang="en-US" altLang="zh-CN" sz="2600" kern="100" dirty="0">
                <a:solidFill>
                  <a:prstClr val="black"/>
                </a:solidFill>
                <a:latin typeface="宋体"/>
                <a:ea typeface="华文细黑"/>
                <a:cs typeface="Times New Roman"/>
              </a:rPr>
              <a:t>②</a:t>
            </a:r>
            <a:r>
              <a:rPr lang="zh-CN" altLang="zh-CN" sz="2600" kern="100" dirty="0">
                <a:solidFill>
                  <a:prstClr val="black"/>
                </a:solidFill>
                <a:latin typeface="Times New Roman"/>
                <a:ea typeface="华文细黑"/>
                <a:cs typeface="Times New Roman"/>
              </a:rPr>
              <a:t>答题角度。这一点最重要。有给定角度的，如</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结构中的作用</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内容上的表达作用</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等；未给定角度的，只是笼统地问</a:t>
            </a:r>
            <a:r>
              <a:rPr lang="en-US" altLang="zh-CN" sz="2600" kern="100" dirty="0">
                <a:solidFill>
                  <a:prstClr val="black"/>
                </a:solidFill>
                <a:latin typeface="宋体"/>
                <a:ea typeface="华文细黑"/>
                <a:cs typeface="Times New Roman"/>
              </a:rPr>
              <a:t>“×××</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句</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段</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在文中有什么作用</a:t>
            </a:r>
            <a:r>
              <a:rPr lang="en-US" altLang="zh-CN" sz="2600" kern="100" dirty="0">
                <a:solidFill>
                  <a:prstClr val="black"/>
                </a:solidFill>
                <a:latin typeface="宋体"/>
                <a:ea typeface="华文细黑"/>
                <a:cs typeface="Times New Roman"/>
              </a:rPr>
              <a:t>”</a:t>
            </a:r>
            <a:r>
              <a:rPr lang="zh-CN" altLang="zh-CN" sz="26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419820160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27287" y="295265"/>
            <a:ext cx="8393185" cy="4580741"/>
          </a:xfrm>
          <a:prstGeom prst="rect">
            <a:avLst/>
          </a:prstGeom>
        </p:spPr>
        <p:txBody>
          <a:bodyPr>
            <a:spAutoFit/>
          </a:bodyPr>
          <a:lstStyle/>
          <a:p>
            <a:pPr algn="just">
              <a:lnSpc>
                <a:spcPts val="5000"/>
              </a:lnSpc>
              <a:spcAft>
                <a:spcPts val="0"/>
              </a:spcAft>
            </a:pPr>
            <a:r>
              <a:rPr lang="en-US" altLang="zh-CN" sz="2600" kern="100" dirty="0" smtClean="0">
                <a:latin typeface="宋体"/>
                <a:ea typeface="华文细黑"/>
                <a:cs typeface="Times New Roman"/>
              </a:rPr>
              <a:t>③</a:t>
            </a:r>
            <a:r>
              <a:rPr lang="zh-CN" altLang="zh-CN" sz="2600" kern="100" dirty="0">
                <a:latin typeface="Times New Roman"/>
                <a:ea typeface="华文细黑"/>
                <a:cs typeface="Times New Roman"/>
              </a:rPr>
              <a:t>注意题干的暗示性。如</a:t>
            </a:r>
            <a:r>
              <a:rPr lang="en-US" altLang="zh-CN" sz="2600" kern="100" dirty="0">
                <a:latin typeface="Times New Roman"/>
                <a:ea typeface="华文细黑"/>
                <a:cs typeface="Courier New"/>
              </a:rPr>
              <a:t>2009</a:t>
            </a:r>
            <a:r>
              <a:rPr lang="zh-CN" altLang="zh-CN" sz="2600" kern="100" dirty="0">
                <a:latin typeface="Times New Roman"/>
                <a:ea typeface="华文细黑"/>
                <a:cs typeface="Times New Roman"/>
              </a:rPr>
              <a:t>年高考全国卷</a:t>
            </a:r>
            <a:r>
              <a:rPr lang="en-US" altLang="zh-CN" sz="2600" kern="100" dirty="0">
                <a:latin typeface="宋体"/>
                <a:ea typeface="华文细黑"/>
                <a:cs typeface="Times New Roman"/>
              </a:rPr>
              <a:t>Ⅱ</a:t>
            </a:r>
            <a:r>
              <a:rPr lang="zh-CN" altLang="zh-CN" sz="2600" kern="100" dirty="0">
                <a:latin typeface="Times New Roman"/>
                <a:ea typeface="华文细黑"/>
                <a:cs typeface="Times New Roman"/>
              </a:rPr>
              <a:t>《岳桦》第</a:t>
            </a:r>
            <a:r>
              <a:rPr lang="en-US" altLang="zh-CN" sz="2600" kern="100" dirty="0">
                <a:latin typeface="Times New Roman"/>
                <a:ea typeface="华文细黑"/>
                <a:cs typeface="Courier New"/>
              </a:rPr>
              <a:t>14</a:t>
            </a:r>
            <a:r>
              <a:rPr lang="zh-CN" altLang="zh-CN" sz="2600" kern="100" dirty="0">
                <a:latin typeface="Times New Roman"/>
                <a:ea typeface="华文细黑"/>
                <a:cs typeface="Times New Roman"/>
              </a:rPr>
              <a:t>题：第二段中，作者在描写长白山之行时插入了一段事后的记忆。这样写有什么作用</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lvl="0" algn="just">
              <a:lnSpc>
                <a:spcPts val="5000"/>
              </a:lnSpc>
            </a:pPr>
            <a:r>
              <a:rPr lang="zh-CN" altLang="zh-CN" sz="2600" kern="100" dirty="0">
                <a:latin typeface="Times New Roman"/>
                <a:ea typeface="华文细黑"/>
                <a:cs typeface="Times New Roman"/>
              </a:rPr>
              <a:t>该题干暗示了一个信息：插入。由此自然明白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插入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起到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补充或解释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的作用。</a:t>
            </a:r>
            <a:endParaRPr lang="zh-CN" altLang="zh-CN" sz="1050" kern="100" dirty="0">
              <a:latin typeface="宋体"/>
              <a:cs typeface="Courier New"/>
            </a:endParaRPr>
          </a:p>
          <a:p>
            <a:pPr lvl="0" algn="just">
              <a:lnSpc>
                <a:spcPts val="5000"/>
              </a:lnSpc>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注意变式提问。如：文章为什么要从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写起，请分析开头一段的写作意图</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1563816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54166" y="576426"/>
            <a:ext cx="8345003" cy="3939540"/>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答题</a:t>
            </a:r>
            <a:endParaRPr lang="zh-CN" altLang="zh-CN" sz="260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答题角度：一般要从以下角度去思考</a:t>
            </a:r>
            <a:endParaRPr lang="zh-CN" altLang="zh-CN" sz="260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内容、主题</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内容角度就是要考虑该内容对人物刻画、情感表达、基调奠定等方面的作用。主题角度可考虑对主题有强化、深化、突出、揭示等作用</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378885221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93989"/>
            <a:ext cx="8597865" cy="4638001"/>
          </a:xfrm>
          <a:prstGeom prst="rect">
            <a:avLst/>
          </a:prstGeom>
        </p:spPr>
        <p:txBody>
          <a:bodyPr>
            <a:spAutoFit/>
          </a:bodyPr>
          <a:lstStyle/>
          <a:p>
            <a:pPr algn="just">
              <a:lnSpc>
                <a:spcPts val="45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结构、思路</a:t>
            </a:r>
            <a:endParaRPr lang="zh-CN" altLang="zh-CN" sz="105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结构角度可考虑有总领全文、设置悬念、做铺垫、照应过渡、总结上文等，还要考虑与标题的关系</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如点题</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。思路角度可考虑暗示、揭示了什么样的思路等作用。</a:t>
            </a:r>
            <a:endParaRPr lang="zh-CN" altLang="zh-CN" sz="1050" kern="100" dirty="0">
              <a:latin typeface="宋体"/>
              <a:cs typeface="Courier New"/>
            </a:endParaRPr>
          </a:p>
          <a:p>
            <a:pPr algn="just">
              <a:lnSpc>
                <a:spcPts val="45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表达效果</a:t>
            </a:r>
            <a:endParaRPr lang="zh-CN" altLang="zh-CN" sz="1050" kern="100" dirty="0">
              <a:latin typeface="宋体"/>
              <a:cs typeface="Courier New"/>
            </a:endParaRPr>
          </a:p>
          <a:p>
            <a:pPr algn="just">
              <a:lnSpc>
                <a:spcPts val="4500"/>
              </a:lnSpc>
              <a:spcAft>
                <a:spcPts val="0"/>
              </a:spcAft>
            </a:pPr>
            <a:r>
              <a:rPr lang="en-US" altLang="zh-CN" sz="2600" kern="100" dirty="0">
                <a:latin typeface="Times New Roman"/>
                <a:ea typeface="华文细黑"/>
                <a:cs typeface="Courier New"/>
              </a:rPr>
              <a:t>a</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句段所使用的表现手法、构思写法及其表达效果，如使用了反问、对比等手法，则要答出表达效果。不是所有的句段都有表达上的特点，这一点应视具体句段而定</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85131496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195486"/>
            <a:ext cx="8597865" cy="4494564"/>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b</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读者情感</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心理</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。从这个角度可考虑有加深印象、激发情感、产生共鸣、深受启发、发人深思、催人想象、回味不尽、想象无穷等作用。</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上述角度有关涉就要分析归纳，没有关涉就不必强答。</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答题模式：</a:t>
            </a:r>
            <a:endParaRPr lang="zh-CN" altLang="zh-CN" sz="105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结构类：</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a</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开门见山，总领下文</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13439968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38259"/>
            <a:ext cx="8597865" cy="4493731"/>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b</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引起下文：为下文写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埋下伏笔；为下文写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张本；呼应下文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；奠定了文章的情感基调；为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做铺垫；与下文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形成对比</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反衬</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，使文章有波澜。</a:t>
            </a:r>
            <a:endParaRPr lang="zh-CN" altLang="zh-CN" sz="260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c</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承上启下：既承接了上文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，又引起了下文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过渡到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转而写到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d</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总结上文：呼应上文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；点明了全文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的主旨，并进一步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；卒章显志，表达了</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46974687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5111" y="-149314"/>
            <a:ext cx="8770682" cy="5215082"/>
          </a:xfrm>
          <a:prstGeom prst="rect">
            <a:avLst/>
          </a:prstGeom>
        </p:spPr>
        <p:txBody>
          <a:bodyPr>
            <a:spAutoFit/>
          </a:bodyPr>
          <a:lstStyle/>
          <a:p>
            <a:pPr algn="just">
              <a:lnSpc>
                <a:spcPts val="4500"/>
              </a:lnSpc>
              <a:spcAft>
                <a:spcPts val="0"/>
              </a:spcAft>
            </a:pPr>
            <a:r>
              <a:rPr lang="en-US" altLang="zh-CN" sz="2600" kern="100" dirty="0">
                <a:latin typeface="Times New Roman"/>
                <a:ea typeface="华文细黑"/>
                <a:cs typeface="Courier New"/>
              </a:rPr>
              <a:t>e</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线索：是贯穿全文的线索，在文中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次出现，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，层层递进；逐层深入，把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的感情推向了高潮。</a:t>
            </a:r>
            <a:endParaRPr lang="zh-CN" altLang="zh-CN" sz="2600" kern="100" dirty="0">
              <a:latin typeface="宋体"/>
              <a:cs typeface="Courier New"/>
            </a:endParaRPr>
          </a:p>
          <a:p>
            <a:pPr algn="just">
              <a:lnSpc>
                <a:spcPts val="45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内容类：是为了写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或为了说明</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主要内容或主题</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，抒发了作者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的感情，营造了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的氛围，奠定了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的感情基调。</a:t>
            </a:r>
            <a:endParaRPr lang="zh-CN" altLang="zh-CN" sz="2600" kern="100" dirty="0">
              <a:latin typeface="宋体"/>
              <a:cs typeface="Courier New"/>
            </a:endParaRPr>
          </a:p>
          <a:p>
            <a:pPr algn="just">
              <a:lnSpc>
                <a:spcPts val="45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表达技巧和表达效果类：一般效果是引入自然，吸引读者，增强感染力；特殊效果须结合语段所用的表达技巧来谈</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45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读者角度：设置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悬念，吸引读者；产生共鸣，强化了读者印象；给读者留下思考、回味的空间</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78272199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5111" y="-80734"/>
            <a:ext cx="8770682" cy="5161349"/>
          </a:xfrm>
          <a:prstGeom prst="rect">
            <a:avLst/>
          </a:prstGeom>
        </p:spPr>
        <p:txBody>
          <a:bodyPr>
            <a:spAutoFit/>
          </a:bodyPr>
          <a:lstStyle/>
          <a:p>
            <a:pPr algn="just">
              <a:lnSpc>
                <a:spcPts val="4000"/>
              </a:lnSpc>
              <a:spcAft>
                <a:spcPts val="0"/>
              </a:spcAft>
            </a:pPr>
            <a:r>
              <a:rPr lang="en-US" altLang="zh-CN" sz="2400" kern="100" dirty="0">
                <a:latin typeface="Times New Roman"/>
                <a:ea typeface="华文细黑"/>
                <a:cs typeface="Courier New"/>
              </a:rPr>
              <a:t>(3)</a:t>
            </a:r>
            <a:r>
              <a:rPr lang="zh-CN" altLang="zh-CN" sz="2400" kern="100" dirty="0">
                <a:latin typeface="Times New Roman"/>
                <a:ea typeface="华文细黑"/>
                <a:cs typeface="Times New Roman"/>
              </a:rPr>
              <a:t>特别注意的两个问题：</a:t>
            </a:r>
            <a:endParaRPr lang="zh-CN" altLang="zh-CN" sz="2400" kern="100" dirty="0">
              <a:latin typeface="宋体"/>
              <a:cs typeface="Courier New"/>
            </a:endParaRPr>
          </a:p>
          <a:p>
            <a:pPr algn="just">
              <a:lnSpc>
                <a:spcPts val="4000"/>
              </a:lnSpc>
              <a:spcAft>
                <a:spcPts val="0"/>
              </a:spcAft>
            </a:pP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坚持一般性与特殊性相结合的答题方法。</a:t>
            </a:r>
            <a:endParaRPr lang="zh-CN" altLang="zh-CN" sz="2400" kern="100" dirty="0">
              <a:latin typeface="宋体"/>
              <a:cs typeface="Courier New"/>
            </a:endParaRPr>
          </a:p>
          <a:p>
            <a:pPr algn="just">
              <a:lnSpc>
                <a:spcPts val="4000"/>
              </a:lnSpc>
              <a:spcAft>
                <a:spcPts val="0"/>
              </a:spcAft>
            </a:pPr>
            <a:r>
              <a:rPr lang="zh-CN" altLang="zh-CN" sz="2400" kern="100" dirty="0">
                <a:latin typeface="Times New Roman"/>
                <a:ea typeface="华文细黑"/>
                <a:cs typeface="Times New Roman"/>
              </a:rPr>
              <a:t>文章总有其自身结构规律和特点。开头段有开头段的作用，结尾段有结尾段的特点。同一位置必然有其共性。但是，文章又是千差万别、千变万化的。这就要求我们答句段作用题时必须既要掌握它的一般性、共性特征，又要注意其个性特征，做到两者完美结合。试以开头句段的作用为例，其共性作用是写出了什么内容，引出下文</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为下文做铺垫</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，其个性作用有：开门见山，总结全文；先言他物他事，引出主体文字；描写景物，营造氛围等等。不一而足。这些当从具体的开头句段的特点出发</a:t>
            </a:r>
            <a:r>
              <a:rPr lang="zh-CN" altLang="zh-CN" sz="2400" kern="100" dirty="0" smtClean="0">
                <a:latin typeface="Times New Roman"/>
                <a:ea typeface="华文细黑"/>
                <a:cs typeface="Times New Roman"/>
              </a:rPr>
              <a:t>。</a:t>
            </a:r>
            <a:endParaRPr lang="zh-CN" altLang="zh-CN" sz="2400" kern="100" dirty="0">
              <a:latin typeface="宋体"/>
              <a:cs typeface="Courier New"/>
            </a:endParaRPr>
          </a:p>
        </p:txBody>
      </p:sp>
    </p:spTree>
    <p:extLst>
      <p:ext uri="{BB962C8B-B14F-4D97-AF65-F5344CB8AC3E}">
        <p14:creationId xmlns:p14="http://schemas.microsoft.com/office/powerpoint/2010/main" val="34225675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9085" y="1506920"/>
            <a:ext cx="8511387" cy="1928926"/>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析作用。线索在散文中的主要作用有：</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组织材料，贯穿全文；</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结构清晰，情节集中；</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揭示主题；</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使行文富于变化</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6836719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5111" y="-88354"/>
            <a:ext cx="8770682" cy="5134932"/>
          </a:xfrm>
          <a:prstGeom prst="rect">
            <a:avLst/>
          </a:prstGeom>
        </p:spPr>
        <p:txBody>
          <a:bodyPr>
            <a:spAutoFit/>
          </a:bodyPr>
          <a:lstStyle/>
          <a:p>
            <a:pPr algn="just">
              <a:lnSpc>
                <a:spcPts val="5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辨析几个易混的作用术语。</a:t>
            </a:r>
            <a:endParaRPr lang="zh-CN" altLang="zh-CN" sz="260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a</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内容和结构。这两个词本来很好区分，可不少考生将其混为一谈。像引出下文，为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做铺垫，总结全文，承上启下，伏笔照应都属结构之内；像写出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内容，交代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背景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原因</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，抒发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情感，营造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氛围都属内容之内。当然，没有脱离内容而存在的形式，当答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为下文写</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内容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做铺垫，与下文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内容形成对比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时，这已是含有内容、结构和表达作用了</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52646542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5111" y="166251"/>
            <a:ext cx="8770682" cy="4493731"/>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b</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总领下文和引出下文。总领下文也是一种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引出下文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，不过，这段内容是全文内容的总写，只有这时，才叫</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总领下文</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全文</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，否则只能算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引出下文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c</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照应与过渡。照应是上下文内容上的呼应与联系，前有交代，后有应接，一般距离较远。过渡是该句</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段</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必须同时含有紧承上文的内容和开启下文的文字。过渡只是上下段的关系，没有距离；照应可以有距离，如首与尾的照应</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62774369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5111" y="857587"/>
            <a:ext cx="8770682" cy="3298339"/>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注意与句段作用相近的题型</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文中引述性、插入性材料的作用题，其答法分三点：</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对当前段落的作用；</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对全文主旨、结构的作用，如拓展思路，使思路灵活多变，丰富了文章内容等；</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引述性、插入性自身特点所带来的文学性、文化性等作用</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grpSp>
        <p:nvGrpSpPr>
          <p:cNvPr id="4" name="组合 3"/>
          <p:cNvGrpSpPr/>
          <p:nvPr/>
        </p:nvGrpSpPr>
        <p:grpSpPr>
          <a:xfrm rot="5400000">
            <a:off x="8388567" y="4398743"/>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04544200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75856" y="1707654"/>
            <a:ext cx="2236510" cy="768415"/>
          </a:xfrm>
          <a:prstGeom prst="rect">
            <a:avLst/>
          </a:prstGeom>
        </p:spPr>
        <p:txBody>
          <a:bodyPr wrap="none">
            <a:spAutoFit/>
          </a:bodyPr>
          <a:lstStyle/>
          <a:p>
            <a:pPr>
              <a:lnSpc>
                <a:spcPct val="120000"/>
              </a:lnSpc>
              <a:defRPr/>
            </a:pPr>
            <a:r>
              <a:rPr lang="zh-CN" altLang="en-US" sz="4000" b="1" dirty="0" smtClean="0">
                <a:solidFill>
                  <a:srgbClr val="FFFFCC"/>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FFFFCC"/>
              </a:solidFill>
              <a:effectLst>
                <a:reflection blurRad="25400" stA="30000" endPos="30000" dist="50800" dir="5400000" sy="-100000" algn="bl" rotWithShape="0"/>
              </a:effectLst>
              <a:latin typeface="微软雅黑" pitchFamily="34" charset="-122"/>
              <a:ea typeface="微软雅黑" pitchFamily="34" charset="-122"/>
            </a:endParaRPr>
          </a:p>
        </p:txBody>
      </p:sp>
      <p:sp>
        <p:nvSpPr>
          <p:cNvPr id="9" name="标题 1"/>
          <p:cNvSpPr txBox="1">
            <a:spLocks/>
          </p:cNvSpPr>
          <p:nvPr/>
        </p:nvSpPr>
        <p:spPr>
          <a:xfrm>
            <a:off x="1835696" y="2444972"/>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bg1"/>
                </a:solidFill>
                <a:latin typeface="微软雅黑" pitchFamily="34" charset="-122"/>
                <a:ea typeface="微软雅黑" pitchFamily="34" charset="-122"/>
              </a:rPr>
              <a:t>更多精彩内容请登录</a:t>
            </a:r>
            <a:r>
              <a:rPr lang="en-US" altLang="zh-CN" sz="2600" b="1" dirty="0" smtClean="0">
                <a:solidFill>
                  <a:schemeClr val="bg1"/>
                </a:solidFill>
                <a:latin typeface="微软雅黑" pitchFamily="34" charset="-122"/>
                <a:ea typeface="微软雅黑" pitchFamily="34" charset="-122"/>
                <a:cs typeface="+mn-cs"/>
              </a:rPr>
              <a:t>www.91taoke.com</a:t>
            </a:r>
            <a:endParaRPr lang="zh-CN" altLang="en-US" sz="26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435">
                                          <p:stCondLst>
                                            <p:cond delay="0"/>
                                          </p:stCondLst>
                                        </p:cTn>
                                        <p:tgtEl>
                                          <p:spTgt spid="9"/>
                                        </p:tgtEl>
                                      </p:cBhvr>
                                    </p:animEffect>
                                    <p:anim calcmode="lin" valueType="num">
                                      <p:cBhvr>
                                        <p:cTn id="8" dur="1367"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9"/>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9"/>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9"/>
                                        </p:tgtEl>
                                        <p:attrNameLst>
                                          <p:attrName>ppt_y</p:attrName>
                                        </p:attrNameLst>
                                      </p:cBhvr>
                                      <p:tavLst>
                                        <p:tav tm="0" fmla="#ppt_y-sin(pi*$)/81">
                                          <p:val>
                                            <p:fltVal val="0"/>
                                          </p:val>
                                        </p:tav>
                                        <p:tav tm="100000">
                                          <p:val>
                                            <p:fltVal val="1"/>
                                          </p:val>
                                        </p:tav>
                                      </p:tavLst>
                                    </p:anim>
                                    <p:animScale>
                                      <p:cBhvr>
                                        <p:cTn id="13" dur="20">
                                          <p:stCondLst>
                                            <p:cond delay="487"/>
                                          </p:stCondLst>
                                        </p:cTn>
                                        <p:tgtEl>
                                          <p:spTgt spid="9"/>
                                        </p:tgtEl>
                                      </p:cBhvr>
                                      <p:to x="100000" y="60000"/>
                                    </p:animScale>
                                    <p:animScale>
                                      <p:cBhvr>
                                        <p:cTn id="14" dur="124" decel="50000">
                                          <p:stCondLst>
                                            <p:cond delay="507"/>
                                          </p:stCondLst>
                                        </p:cTn>
                                        <p:tgtEl>
                                          <p:spTgt spid="9"/>
                                        </p:tgtEl>
                                      </p:cBhvr>
                                      <p:to x="100000" y="100000"/>
                                    </p:animScale>
                                    <p:animScale>
                                      <p:cBhvr>
                                        <p:cTn id="15" dur="20">
                                          <p:stCondLst>
                                            <p:cond delay="984"/>
                                          </p:stCondLst>
                                        </p:cTn>
                                        <p:tgtEl>
                                          <p:spTgt spid="9"/>
                                        </p:tgtEl>
                                      </p:cBhvr>
                                      <p:to x="100000" y="80000"/>
                                    </p:animScale>
                                    <p:animScale>
                                      <p:cBhvr>
                                        <p:cTn id="16" dur="124" decel="50000">
                                          <p:stCondLst>
                                            <p:cond delay="1004"/>
                                          </p:stCondLst>
                                        </p:cTn>
                                        <p:tgtEl>
                                          <p:spTgt spid="9"/>
                                        </p:tgtEl>
                                      </p:cBhvr>
                                      <p:to x="100000" y="100000"/>
                                    </p:animScale>
                                    <p:animScale>
                                      <p:cBhvr>
                                        <p:cTn id="17" dur="20">
                                          <p:stCondLst>
                                            <p:cond delay="1231"/>
                                          </p:stCondLst>
                                        </p:cTn>
                                        <p:tgtEl>
                                          <p:spTgt spid="9"/>
                                        </p:tgtEl>
                                      </p:cBhvr>
                                      <p:to x="100000" y="90000"/>
                                    </p:animScale>
                                    <p:animScale>
                                      <p:cBhvr>
                                        <p:cTn id="18" dur="124" decel="50000">
                                          <p:stCondLst>
                                            <p:cond delay="1251"/>
                                          </p:stCondLst>
                                        </p:cTn>
                                        <p:tgtEl>
                                          <p:spTgt spid="9"/>
                                        </p:tgtEl>
                                      </p:cBhvr>
                                      <p:to x="100000" y="100000"/>
                                    </p:animScale>
                                    <p:animScale>
                                      <p:cBhvr>
                                        <p:cTn id="19" dur="20">
                                          <p:stCondLst>
                                            <p:cond delay="1356"/>
                                          </p:stCondLst>
                                        </p:cTn>
                                        <p:tgtEl>
                                          <p:spTgt spid="9"/>
                                        </p:tgtEl>
                                      </p:cBhvr>
                                      <p:to x="100000" y="95000"/>
                                    </p:animScale>
                                    <p:animScale>
                                      <p:cBhvr>
                                        <p:cTn id="20" dur="124" decel="50000">
                                          <p:stCondLst>
                                            <p:cond delay="1376"/>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5197" y="1225759"/>
            <a:ext cx="8769291" cy="2570127"/>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阅读把握</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结构思路不仅仅是一个重要考点，更重要的是只有把握住它，才有可能真正掌握文本，为进一步赏析文本做好铺垫。如何通过阅读来把握结构思路呢</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558105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2084</TotalTime>
  <Words>7738</Words>
  <Application>Microsoft Office PowerPoint</Application>
  <PresentationFormat>全屏显示(16:9)</PresentationFormat>
  <Paragraphs>207</Paragraphs>
  <Slides>83</Slides>
  <Notes>0</Notes>
  <HiddenSlides>0</HiddenSlides>
  <MMClips>0</MMClips>
  <ScaleCrop>false</ScaleCrop>
  <HeadingPairs>
    <vt:vector size="4" baseType="variant">
      <vt:variant>
        <vt:lpstr>主题</vt:lpstr>
      </vt:variant>
      <vt:variant>
        <vt:i4>1</vt:i4>
      </vt:variant>
      <vt:variant>
        <vt:lpstr>幻灯片标题</vt:lpstr>
      </vt:variant>
      <vt:variant>
        <vt:i4>83</vt:i4>
      </vt:variant>
    </vt:vector>
  </HeadingPairs>
  <TitlesOfParts>
    <vt:vector size="8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156</cp:revision>
  <dcterms:created xsi:type="dcterms:W3CDTF">2014-12-15T01:46:29Z</dcterms:created>
  <dcterms:modified xsi:type="dcterms:W3CDTF">2015-04-17T01:26:38Z</dcterms:modified>
</cp:coreProperties>
</file>