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716" r:id="rId3"/>
    <p:sldId id="727" r:id="rId4"/>
    <p:sldId id="717" r:id="rId5"/>
    <p:sldId id="731" r:id="rId6"/>
    <p:sldId id="718" r:id="rId7"/>
    <p:sldId id="732" r:id="rId8"/>
    <p:sldId id="719" r:id="rId9"/>
    <p:sldId id="733" r:id="rId10"/>
    <p:sldId id="720" r:id="rId11"/>
    <p:sldId id="734" r:id="rId12"/>
    <p:sldId id="721" r:id="rId13"/>
    <p:sldId id="735" r:id="rId14"/>
    <p:sldId id="722" r:id="rId15"/>
    <p:sldId id="736" r:id="rId16"/>
    <p:sldId id="723" r:id="rId17"/>
    <p:sldId id="737" r:id="rId18"/>
    <p:sldId id="724" r:id="rId19"/>
    <p:sldId id="738" r:id="rId20"/>
    <p:sldId id="725" r:id="rId21"/>
    <p:sldId id="739" r:id="rId22"/>
    <p:sldId id="740" r:id="rId23"/>
    <p:sldId id="726" r:id="rId24"/>
    <p:sldId id="741" r:id="rId25"/>
    <p:sldId id="742" r:id="rId26"/>
    <p:sldId id="381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056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2052" y="2170182"/>
            <a:ext cx="5955476" cy="1110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语言赏析题题组训练</a:t>
            </a:r>
            <a:endParaRPr lang="en-US" altLang="zh-CN" sz="50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04301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280" y="720159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阅读下面这首诗，然后回答问题。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自沙县抵龙溪县，值泉州军过后，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村落皆空，因有一绝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唐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韩偓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水自潺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湲</a:t>
            </a:r>
            <a:r>
              <a:rPr lang="zh-CN" altLang="zh-CN" sz="2600" kern="100" dirty="0">
                <a:latin typeface="楷体_GB2312"/>
                <a:ea typeface="华文细黑"/>
                <a:cs typeface="楷体_GB2312"/>
              </a:rPr>
              <a:t>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自斜，尽无鸡犬有鸣鸦。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千村万落如寒食，不见人烟空见花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95736" y="3519467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  <p:sp>
        <p:nvSpPr>
          <p:cNvPr id="18" name="矩形 17"/>
          <p:cNvSpPr/>
          <p:nvPr/>
        </p:nvSpPr>
        <p:spPr>
          <a:xfrm>
            <a:off x="3556646" y="3507854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  <p:sp>
        <p:nvSpPr>
          <p:cNvPr id="19" name="矩形 18"/>
          <p:cNvSpPr/>
          <p:nvPr/>
        </p:nvSpPr>
        <p:spPr>
          <a:xfrm>
            <a:off x="5860902" y="4083918"/>
            <a:ext cx="2952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·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6387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57211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258" y="720159"/>
            <a:ext cx="8858389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古人写诗常用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自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空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二字。你认为诗中加点的两个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自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字和一个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空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字在表情达意上起到了什么样的作用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________________________________________________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_________________________________________________________________________________________________________________________</a:t>
            </a: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264" y="1871186"/>
            <a:ext cx="890953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两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自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字和一个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字描绘出了经泉州军洗劫后，村庄一切自生自灭、无人问津的荒凉萧条的景象；寄托了诗人寄身离乱、感时伤怀的情感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对泉州军的愤懑，对百姓不幸遭遇的同情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52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04301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2938" y="586884"/>
            <a:ext cx="8683844" cy="36212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阅读下面这首诗，然后回答问题。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人日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思归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薛道衡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入春才七日，离家已二年。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人归落雁后，思发在花前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注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　</a:t>
            </a:r>
            <a:r>
              <a:rPr lang="en-US" altLang="zh-CN" sz="2600" kern="100" dirty="0" err="1">
                <a:latin typeface="华文细黑"/>
                <a:ea typeface="华文细黑"/>
                <a:cs typeface="Times New Roman"/>
              </a:rPr>
              <a:t>人日：正月初七</a:t>
            </a:r>
            <a:r>
              <a:rPr lang="en-US" altLang="zh-CN" sz="2600" kern="100" dirty="0" smtClean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1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94493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2938" y="586884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试对前两句中的虚词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作简要赏析。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_____________________________________________________________________________________________________________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赏析时，一要分析其在句子中的作用，二要分析这两个虚词对表现诗歌主旨的作用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3366" y="1133821"/>
            <a:ext cx="87339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才七日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才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突出七日时间之短；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已二年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，用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已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表示两年时间之长。以时间的长短对比表现在外时间之长，以入春时间之短，反衬离家时间之长，表达思归之切。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4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04301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5798" y="522849"/>
            <a:ext cx="8683844" cy="44819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赏句题</a:t>
            </a:r>
            <a:endParaRPr lang="zh-CN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阅读下面这首诗，然后回答问题。</a:t>
            </a:r>
            <a:endParaRPr lang="zh-CN" altLang="zh-CN" sz="2400" kern="100" dirty="0" smtClean="0">
              <a:latin typeface="宋体"/>
              <a:cs typeface="Courier New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对　酒</a:t>
            </a:r>
            <a:endParaRPr lang="zh-CN" altLang="zh-CN" sz="2400" kern="100" dirty="0" smtClean="0">
              <a:latin typeface="宋体"/>
              <a:cs typeface="Courier New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陆　游</a:t>
            </a:r>
            <a:endParaRPr lang="zh-CN" altLang="zh-CN" sz="2400" kern="100" dirty="0" smtClean="0">
              <a:latin typeface="宋体"/>
              <a:cs typeface="Courier New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闲愁如飞雪，入酒即消融。</a:t>
            </a:r>
            <a:endParaRPr lang="zh-CN" altLang="zh-CN" sz="2400" kern="100" dirty="0" smtClean="0">
              <a:latin typeface="宋体"/>
              <a:cs typeface="Courier New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好花如故人，一笑杯自空。</a:t>
            </a:r>
            <a:endParaRPr lang="zh-CN" altLang="zh-CN" sz="2400" kern="100" dirty="0" smtClean="0">
              <a:latin typeface="宋体"/>
              <a:cs typeface="Courier New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流莺有情亦念我，柳边尽日啼春风。</a:t>
            </a:r>
            <a:endParaRPr lang="zh-CN" altLang="zh-CN" sz="2400" kern="100" dirty="0" smtClean="0">
              <a:latin typeface="宋体"/>
              <a:cs typeface="Courier New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长安不到十四载，酒徒往往成衰翁。</a:t>
            </a:r>
            <a:endParaRPr lang="zh-CN" altLang="zh-CN" sz="2400" kern="100" dirty="0" smtClean="0">
              <a:latin typeface="宋体"/>
              <a:cs typeface="Courier New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九环宝带</a:t>
            </a:r>
            <a:r>
              <a:rPr lang="en-US" altLang="zh-CN" sz="2400" kern="100" baseline="300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400" kern="100" baseline="30000" dirty="0" smtClean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400" kern="100" baseline="30000" dirty="0" smtClean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光照地，不如留君双颊红。</a:t>
            </a:r>
            <a:endParaRPr lang="zh-CN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en-US" altLang="zh-CN" sz="2400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　九环宝带：佩带此种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宝带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的权贵。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3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25825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5798" y="522849"/>
            <a:ext cx="8683844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诗人对于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闲愁如飞雪，入酒即消融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一句颇为得意，请赏析此句。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400" dirty="0" smtClean="0">
                <a:latin typeface="Times New Roman"/>
                <a:ea typeface="华文细黑"/>
              </a:rPr>
              <a:t>___________________________________________________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/>
                <a:ea typeface="华文细黑"/>
              </a:rPr>
              <a:t>__________________________________________________________________________________</a:t>
            </a:r>
            <a:endParaRPr lang="en-US" altLang="zh-CN" sz="2400" kern="100" dirty="0" smtClean="0"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9207" y="1579394"/>
            <a:ext cx="8647507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运用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比喻，化虚为实。酒能消愁常见，作者却以雪喻愁，以飞雪进入热酒即被消融为比喻，生动形象。用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雪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愁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酒</a:t>
            </a:r>
            <a:r>
              <a:rPr lang="en-US" altLang="zh-CN" sz="24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连接起来，更显新奇。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0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04301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5666" y="556404"/>
            <a:ext cx="8858389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福建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阅读下面这首诗歌，然后回答问题。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望江南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400" kern="100" dirty="0">
                <a:latin typeface="IPAPANNEW"/>
                <a:ea typeface="华文细黑"/>
                <a:cs typeface="Times New Roman"/>
              </a:rPr>
              <a:t>宋</a:t>
            </a:r>
            <a:r>
              <a:rPr lang="en-US" altLang="zh-CN" sz="24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李纲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江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上雪，独立钓鱼翁。箬笠但闻冰散响，蓑衣时振玉花</a:t>
            </a:r>
            <a:r>
              <a:rPr lang="en-US" altLang="zh-CN" sz="24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4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4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空。图画若为工。　云水暮，归去远烟中。茅舍竹篱依小屿，缩鳊圆鲫入轻笼。欢笑有儿童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选自《御选历代诗余》卷二十五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玉花：喻雪花。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46954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9519" y="502186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箬笠但闻冰散响，蓑衣时振玉花空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，这两句的描写颇为精妙，请简要赏析。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_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_______________________________________________________________________________________________________________________________________________________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7869" y="1635103"/>
            <a:ext cx="87339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   “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箬笠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蓑衣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勾勒出钓翁雪天垂钓的外在形象，画面简约，意境空灵。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冰散响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描写轻细的声音，衬托出环境的寂静、钓翁的宁静。钓翁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时振玉花空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的动作，衬托出钓翁的凝定。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但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字写出了钓翁的心无旁骛。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82485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04301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2938" y="648151"/>
            <a:ext cx="868384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二、核心题组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阅读下面这首诗，然后回答问题。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花下醉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唐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李商隐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寻芳不觉醉流霞，倚树沉眠日已斜。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客散酒醒深夜后，更持红烛赏残花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6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23491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9519" y="509806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有人说本诗的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醉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字，请结合本诗，谈谈你对这一观点的理解。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>
              <a:lnSpc>
                <a:spcPct val="140000"/>
              </a:lnSpc>
            </a:pP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</a:rPr>
              <a:t>________________________________________________</a:t>
            </a:r>
          </a:p>
          <a:p>
            <a:pPr lvl="0">
              <a:lnSpc>
                <a:spcPct val="140000"/>
              </a:lnSpc>
            </a:pP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</a:rPr>
              <a:t>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1092" y="1575916"/>
            <a:ext cx="8807536" cy="3387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首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句直接紧扣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醉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字来写，这是双重的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醉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，既明指为甘美的酒所醉，又暗喻为艳丽的花所醉。次句进一步写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醉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态，写作者迷花醉酒而不觉倚树。第三句写酒醉醒后之意。第四句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赏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字，既写出了作者对美好事物的流连之情，也写出了作者最后的陶醉，是更深一层的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醉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。故本诗的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醉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字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90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61558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806" y="579264"/>
            <a:ext cx="8858389" cy="43611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一、基础题组</a:t>
            </a:r>
            <a:endParaRPr lang="zh-CN" altLang="zh-CN" sz="10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赏字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词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题</a:t>
            </a:r>
            <a:endParaRPr lang="zh-CN" altLang="zh-CN" sz="10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阅读下面这首清诗，然后回答问题。</a:t>
            </a:r>
            <a:endParaRPr lang="zh-CN" altLang="zh-CN" sz="1000" kern="100" dirty="0" smtClean="0">
              <a:latin typeface="宋体"/>
              <a:cs typeface="Courier New"/>
            </a:endParaRPr>
          </a:p>
          <a:p>
            <a:pPr algn="ctr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小　园</a:t>
            </a:r>
            <a:endParaRPr lang="zh-CN" altLang="zh-CN" sz="1000" kern="100" dirty="0" smtClean="0">
              <a:latin typeface="宋体"/>
              <a:cs typeface="Courier New"/>
            </a:endParaRPr>
          </a:p>
          <a:p>
            <a:pPr algn="ctr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黎　简</a:t>
            </a:r>
            <a:endParaRPr lang="zh-CN" altLang="zh-CN" sz="1000" kern="100" dirty="0" smtClean="0">
              <a:latin typeface="宋体"/>
              <a:cs typeface="Courier New"/>
            </a:endParaRPr>
          </a:p>
          <a:p>
            <a:pPr algn="ctr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水影动深树，山光窥短墙。</a:t>
            </a:r>
            <a:endParaRPr lang="zh-CN" altLang="zh-CN" sz="1000" kern="100" dirty="0" smtClean="0">
              <a:latin typeface="宋体"/>
              <a:cs typeface="Courier New"/>
            </a:endParaRPr>
          </a:p>
          <a:p>
            <a:pPr algn="ctr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秋村黄叶满，一半入斜阳。</a:t>
            </a:r>
            <a:endParaRPr lang="zh-CN" altLang="zh-CN" sz="1000" kern="100" dirty="0" smtClean="0">
              <a:latin typeface="宋体"/>
              <a:cs typeface="Courier New"/>
            </a:endParaRPr>
          </a:p>
          <a:p>
            <a:pPr algn="ctr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幽竹如人静，寒花为我芳。</a:t>
            </a:r>
            <a:endParaRPr lang="zh-CN" altLang="zh-CN" sz="1000" kern="100" dirty="0" smtClean="0">
              <a:latin typeface="宋体"/>
              <a:cs typeface="Courier New"/>
            </a:endParaRPr>
          </a:p>
          <a:p>
            <a:pPr algn="ctr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小园宜小立，新月似新霜。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04301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0426" y="637103"/>
            <a:ext cx="8858389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阅读下面这首词，然后回答问题。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酹江月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和友驿中言别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文天祥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乾坤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能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大，算蛟龙、元不是池中物。风雨牢愁无著处，那更寒蛩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四壁。横槊题诗，登楼作赋，万事空中雪。江流如此，文来还有英杰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74169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4279" y="509806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堪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笑一叶漂零，重来淮水，正凉风新发。镜里朱颜都变尽，只有丹心难灭。</a:t>
            </a:r>
            <a:r>
              <a:rPr lang="zh-CN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去去龙沙</a:t>
            </a:r>
            <a:r>
              <a:rPr lang="en-US" altLang="zh-CN" sz="2600" u="heavy" kern="100" baseline="300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，江山回首，一线青如发。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故人应念，杜鹃枝上残月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dirty="0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注</a:t>
            </a:r>
            <a:r>
              <a:rPr lang="en-US" altLang="zh-CN" sz="2600" dirty="0">
                <a:solidFill>
                  <a:srgbClr val="0000FF"/>
                </a:solidFill>
                <a:latin typeface="Times New Roman"/>
                <a:ea typeface="华文细黑"/>
              </a:rPr>
              <a:t> 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dirty="0" err="1">
                <a:latin typeface="华文细黑"/>
                <a:ea typeface="华文细黑"/>
                <a:cs typeface="Times New Roman"/>
              </a:rPr>
              <a:t>文天祥领兵拒元，因叛徒出卖，于宋祥兴元年</a:t>
            </a:r>
            <a:r>
              <a:rPr lang="en-US" altLang="zh-CN" sz="2600" dirty="0">
                <a:latin typeface="Times New Roman"/>
                <a:ea typeface="华文细黑"/>
              </a:rPr>
              <a:t>(1278)</a:t>
            </a:r>
            <a:r>
              <a:rPr lang="en-US" altLang="zh-CN" sz="2600" dirty="0" err="1">
                <a:latin typeface="华文细黑"/>
                <a:ea typeface="华文细黑"/>
                <a:cs typeface="Times New Roman"/>
              </a:rPr>
              <a:t>十二月，在五岭坡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en-US" altLang="zh-CN" sz="2600" dirty="0" err="1">
                <a:latin typeface="华文细黑"/>
                <a:ea typeface="华文细黑"/>
                <a:cs typeface="Times New Roman"/>
              </a:rPr>
              <a:t>今广东海丰北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en-US" altLang="zh-CN" sz="2600" dirty="0">
                <a:latin typeface="华文细黑"/>
                <a:ea typeface="华文细黑"/>
                <a:cs typeface="Times New Roman"/>
              </a:rPr>
              <a:t>被捕。第二年四月，他被押送到燕京。同被押送的还有他的同乡好友邓剡。邓剡因病留在天庆观就医。临别时邓剡作词《酹江月</a:t>
            </a:r>
            <a:r>
              <a:rPr lang="en-US" altLang="zh-CN" sz="2600" dirty="0">
                <a:latin typeface="Times New Roman"/>
                <a:ea typeface="华文细黑"/>
              </a:rPr>
              <a:t>·</a:t>
            </a:r>
            <a:r>
              <a:rPr lang="en-US" altLang="zh-CN" sz="2600" dirty="0">
                <a:latin typeface="华文细黑"/>
                <a:ea typeface="华文细黑"/>
                <a:cs typeface="Times New Roman"/>
              </a:rPr>
              <a:t>驿中言别》送文天祥。文天祥借苏东坡《赤壁怀古》词韵，酬答邓剡。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96381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7698" y="604674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能：通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qión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：蟋蟀、蝗虫等昆虫。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龙沙：北方沙漠。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结合这首词的词眼，赏析下阕画线内容的表达效果。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_________________________________________________________________________________________________________________________________________________________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9598" y="2343739"/>
            <a:ext cx="868384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   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只有丹心难灭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是这首词的主题句，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去去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运用叠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词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音韵和谐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虚笔设想在被押解去北方的路上一步一回头的依依不舍之景，表达了对祖国山河的深情和国虽亡而正气犹存、身将死而雄心不灭的豪情，没有丝毫萎靡之色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94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04301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906" y="521618"/>
            <a:ext cx="8858389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三、综合题组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阅读下面这首诗，然后回答问题。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除夜宿石头驿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戴叔伦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旅馆谁相问？寒灯独可亲。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一年将尽夜，万里未归人。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寥落悲前事，支离笑此身。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愁颜与衰鬓，明日又逢春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35559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9519" y="812408"/>
            <a:ext cx="8770682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4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寒灯独可亲</a:t>
            </a:r>
            <a:r>
              <a:rPr lang="en-US" altLang="zh-CN" sz="24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4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独</a:t>
            </a:r>
            <a:r>
              <a:rPr lang="en-US" altLang="zh-CN" sz="24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字具有怎样的表现力？</a:t>
            </a:r>
            <a:endParaRPr lang="zh-CN" altLang="zh-CN" sz="10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一年将尽夜，万里未归人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历来为人赞赏，称其为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客中除夜之绝唱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《诗薮》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，请你说说其妙处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5186" y="2339851"/>
            <a:ext cx="8858389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诗人在除夕夜不能归家，宿于旅馆，孤独无依，没有人嘘寒问暖，只有一盏孤灯相伴，一个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独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字，把诗人内心的孤独寂寞之情更充分地表达出来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820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62834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8107" y="947599"/>
            <a:ext cx="8858389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这两句形象地写出诗人身处异地，与家人远隔万里的难堪处境。其中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一年将尽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万里未归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，构成对仗，把悠远的时间性、广漠的空间感，对照并列在一起，自有一种意绪茫茫、百感交集的情思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6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44296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3418" y="915566"/>
            <a:ext cx="868384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请简要分析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山光窥短墙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字的妙处。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______________________________________________________________________</a:t>
            </a:r>
            <a:endParaRPr lang="en-US" altLang="zh-CN" sz="2600" kern="100" dirty="0" smtClean="0"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779" y="1452652"/>
            <a:ext cx="863399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   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窥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，偷看，写山光探头进入短墙，窥视小园中的景物，运用拟人手法，写活了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山光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的意态神情，从侧面突出了小园景色之美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438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04301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2938" y="579264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阅读下面这首词，然后回答问题。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好事近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梦中作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秦　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春路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雨添花，花动一山春色。行到小溪深处，有黄鹂千百。　飞云当面化龙蛇，夭矫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转空碧。醉卧古藤阴下，了不知南北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注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　</a:t>
            </a:r>
            <a:r>
              <a:rPr lang="en-US" altLang="zh-CN" sz="2600" kern="100" dirty="0" err="1">
                <a:latin typeface="华文细黑"/>
                <a:ea typeface="华文细黑"/>
                <a:cs typeface="Times New Roman"/>
              </a:rPr>
              <a:t>夭矫：卷曲而有气势</a:t>
            </a:r>
            <a:r>
              <a:rPr lang="en-US" altLang="zh-CN" sz="2600" kern="100" dirty="0" smtClean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3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83598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3286" y="990764"/>
            <a:ext cx="8858389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请结合语境对第二句中的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字作鉴赏。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1892" y="1540778"/>
            <a:ext cx="877068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字，把本来静止的春色化为动态，写出了春雨的播洒催发满山的野花，山花烂漫，生机勃勃。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122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04301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1899" y="594504"/>
            <a:ext cx="8770682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阅读下面这首词，然后回答问题。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甘草子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柳　永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秋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暮，乱洒衰荷，颗颗真珠雨。雨过月华生，冷彻鸳鸯浦。　池上凭阑愁无侣，奈此个、单栖情绪。却傍金笼共鹦鹉，念粉郎言语。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诗词之妙，妙在炼字炼句，言简而意丰。请赏析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乱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字的妙处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23175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871" y="987574"/>
            <a:ext cx="8512738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乱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字用得极好，将秋雨拟人化，既写出了雨洒衰荷历乱惊心的声响，又画出了跳珠乱溅的景象，间接地，还展现了凭阑凝伫、寂寞无聊的女主人公的形象，其心绪也恰可着一个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乱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字。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04301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0078" y="770795"/>
            <a:ext cx="8683844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阅读下面这首诗，然后回答问题。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春游湖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徐　府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双飞燕子几时回？夹岸桃花蘸水开。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春雨断桥人不渡，小舟撑出柳阴来。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夹岸桃花蘸水开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一句中最传神的字是哪一个？请简要分析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5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50739"/>
              </p:ext>
            </p:extLst>
          </p:nvPr>
        </p:nvGraphicFramePr>
        <p:xfrm>
          <a:off x="381908" y="85780"/>
          <a:ext cx="87265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  <a:gridCol w="793327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8183" y="80576"/>
            <a:ext cx="77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179058" y="82094"/>
            <a:ext cx="7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71099" y="81950"/>
            <a:ext cx="79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67920" y="81950"/>
            <a:ext cx="78367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565124" y="81950"/>
            <a:ext cx="78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357121" y="81950"/>
            <a:ext cx="78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152613" y="87054"/>
            <a:ext cx="775916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944816" y="81950"/>
            <a:ext cx="78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6732542" y="76846"/>
            <a:ext cx="788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7523317" y="72956"/>
            <a:ext cx="79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218" y="793655"/>
            <a:ext cx="8683844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蘸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字。运用拟人手法，一方面生动形象地写出桃花开得繁密，把树枝压弯了后贴着水面的情景；另一方面也表明下过春雨，桃花是湿的，形象地表现了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桃花带雨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的动人情形，表达了作者喜悦的心情。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8318861" y="74330"/>
            <a:ext cx="787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3477</TotalTime>
  <Words>1724</Words>
  <Application>Microsoft Office PowerPoint</Application>
  <PresentationFormat>全屏显示(16:9)</PresentationFormat>
  <Paragraphs>383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354</cp:revision>
  <dcterms:created xsi:type="dcterms:W3CDTF">2014-12-15T01:46:29Z</dcterms:created>
  <dcterms:modified xsi:type="dcterms:W3CDTF">2015-04-15T05:50:56Z</dcterms:modified>
</cp:coreProperties>
</file>