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716" r:id="rId3"/>
    <p:sldId id="734" r:id="rId4"/>
    <p:sldId id="717" r:id="rId5"/>
    <p:sldId id="735" r:id="rId6"/>
    <p:sldId id="736" r:id="rId7"/>
    <p:sldId id="737" r:id="rId8"/>
    <p:sldId id="718" r:id="rId9"/>
    <p:sldId id="738" r:id="rId10"/>
    <p:sldId id="739" r:id="rId11"/>
    <p:sldId id="740" r:id="rId12"/>
    <p:sldId id="741" r:id="rId13"/>
    <p:sldId id="719" r:id="rId14"/>
    <p:sldId id="742" r:id="rId15"/>
    <p:sldId id="743" r:id="rId16"/>
    <p:sldId id="744" r:id="rId17"/>
    <p:sldId id="745" r:id="rId18"/>
    <p:sldId id="746" r:id="rId19"/>
    <p:sldId id="720" r:id="rId20"/>
    <p:sldId id="747" r:id="rId21"/>
    <p:sldId id="748" r:id="rId22"/>
    <p:sldId id="750" r:id="rId23"/>
    <p:sldId id="751" r:id="rId24"/>
    <p:sldId id="721" r:id="rId25"/>
    <p:sldId id="752" r:id="rId26"/>
    <p:sldId id="753" r:id="rId27"/>
    <p:sldId id="722" r:id="rId28"/>
    <p:sldId id="754" r:id="rId29"/>
    <p:sldId id="723" r:id="rId30"/>
    <p:sldId id="724" r:id="rId31"/>
    <p:sldId id="755" r:id="rId32"/>
    <p:sldId id="725" r:id="rId33"/>
    <p:sldId id="756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381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246" y="-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3" Type="http://schemas.openxmlformats.org/officeDocument/2006/relationships/slide" Target="slide2.xml"/><Relationship Id="rId21" Type="http://schemas.openxmlformats.org/officeDocument/2006/relationships/oleObject" Target="../embeddings/oleObject1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1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7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1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image" Target="../media/image9.emf"/><Relationship Id="rId3" Type="http://schemas.openxmlformats.org/officeDocument/2006/relationships/slide" Target="slide2.xml"/><Relationship Id="rId21" Type="http://schemas.openxmlformats.org/officeDocument/2006/relationships/oleObject" Target="../embeddings/oleObject2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5" Type="http://schemas.openxmlformats.org/officeDocument/2006/relationships/package" Target="../embeddings/Microsoft_Word___3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2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24" Type="http://schemas.openxmlformats.org/officeDocument/2006/relationships/oleObject" Target="../embeddings/oleObject3.bin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8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image" Target="../media/image11.emf"/><Relationship Id="rId3" Type="http://schemas.openxmlformats.org/officeDocument/2006/relationships/slide" Target="slide2.xml"/><Relationship Id="rId21" Type="http://schemas.openxmlformats.org/officeDocument/2006/relationships/oleObject" Target="../embeddings/oleObject4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5" Type="http://schemas.openxmlformats.org/officeDocument/2006/relationships/package" Target="../embeddings/Microsoft_Word___5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3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24" Type="http://schemas.openxmlformats.org/officeDocument/2006/relationships/oleObject" Target="../embeddings/oleObject5.bin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0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4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image" Target="../media/image13.emf"/><Relationship Id="rId3" Type="http://schemas.openxmlformats.org/officeDocument/2006/relationships/slide" Target="slide2.xml"/><Relationship Id="rId21" Type="http://schemas.openxmlformats.org/officeDocument/2006/relationships/oleObject" Target="../embeddings/oleObject6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5" Type="http://schemas.openxmlformats.org/officeDocument/2006/relationships/package" Target="../embeddings/Microsoft_Word___7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4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24" Type="http://schemas.openxmlformats.org/officeDocument/2006/relationships/oleObject" Target="../embeddings/oleObject7.bin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2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image" Target="../media/image15.emf"/><Relationship Id="rId3" Type="http://schemas.openxmlformats.org/officeDocument/2006/relationships/slide" Target="slide2.xml"/><Relationship Id="rId21" Type="http://schemas.openxmlformats.org/officeDocument/2006/relationships/oleObject" Target="../embeddings/oleObject8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5" Type="http://schemas.openxmlformats.org/officeDocument/2006/relationships/package" Target="../embeddings/Microsoft_Word___9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5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24" Type="http://schemas.openxmlformats.org/officeDocument/2006/relationships/oleObject" Target="../embeddings/oleObject9.bin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4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8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3" Type="http://schemas.openxmlformats.org/officeDocument/2006/relationships/slide" Target="slide2.xml"/><Relationship Id="rId21" Type="http://schemas.openxmlformats.org/officeDocument/2006/relationships/oleObject" Target="../embeddings/oleObject10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6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6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10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3" Type="http://schemas.openxmlformats.org/officeDocument/2006/relationships/slide" Target="slide2.xml"/><Relationship Id="rId21" Type="http://schemas.openxmlformats.org/officeDocument/2006/relationships/oleObject" Target="../embeddings/oleObject11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7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7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11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3" Type="http://schemas.openxmlformats.org/officeDocument/2006/relationships/slide" Target="slide2.xml"/><Relationship Id="rId21" Type="http://schemas.openxmlformats.org/officeDocument/2006/relationships/oleObject" Target="../embeddings/oleObject12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8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8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12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4.xml"/><Relationship Id="rId18" Type="http://schemas.openxmlformats.org/officeDocument/2006/relationships/slide" Target="slide39.xml"/><Relationship Id="rId26" Type="http://schemas.openxmlformats.org/officeDocument/2006/relationships/image" Target="../media/image20.emf"/><Relationship Id="rId3" Type="http://schemas.openxmlformats.org/officeDocument/2006/relationships/slide" Target="slide2.xml"/><Relationship Id="rId21" Type="http://schemas.openxmlformats.org/officeDocument/2006/relationships/oleObject" Target="../embeddings/oleObject13.bin"/><Relationship Id="rId7" Type="http://schemas.openxmlformats.org/officeDocument/2006/relationships/slide" Target="slide19.xml"/><Relationship Id="rId12" Type="http://schemas.openxmlformats.org/officeDocument/2006/relationships/slide" Target="slide32.xml"/><Relationship Id="rId17" Type="http://schemas.openxmlformats.org/officeDocument/2006/relationships/slide" Target="slide38.xml"/><Relationship Id="rId25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8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9.vml"/><Relationship Id="rId6" Type="http://schemas.openxmlformats.org/officeDocument/2006/relationships/slide" Target="slide13.xml"/><Relationship Id="rId11" Type="http://schemas.openxmlformats.org/officeDocument/2006/relationships/slide" Target="slide30.xml"/><Relationship Id="rId24" Type="http://schemas.openxmlformats.org/officeDocument/2006/relationships/oleObject" Target="../embeddings/oleObject14.bin"/><Relationship Id="rId5" Type="http://schemas.openxmlformats.org/officeDocument/2006/relationships/slide" Target="slide8.xml"/><Relationship Id="rId15" Type="http://schemas.openxmlformats.org/officeDocument/2006/relationships/slide" Target="slide36.xml"/><Relationship Id="rId23" Type="http://schemas.openxmlformats.org/officeDocument/2006/relationships/image" Target="../media/image19.emf"/><Relationship Id="rId10" Type="http://schemas.openxmlformats.org/officeDocument/2006/relationships/slide" Target="slide29.xml"/><Relationship Id="rId19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27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__13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21" Type="http://schemas.openxmlformats.org/officeDocument/2006/relationships/image" Target="../media/image22.png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Relationship Id="rId2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12" Type="http://schemas.openxmlformats.org/officeDocument/2006/relationships/slide" Target="slide34.xml"/><Relationship Id="rId17" Type="http://schemas.openxmlformats.org/officeDocument/2006/relationships/slide" Target="slide39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9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768" y="2109222"/>
            <a:ext cx="6186309" cy="122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必修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兰亭集序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赤壁赋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游褒禅山记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07465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959" y="676682"/>
            <a:ext cx="847711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纵一苇之所如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今义：表列举，如同、适合。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望美人兮天一方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cs typeface="Times New Roman" pitchFamily="18" charset="0"/>
              </a:rPr>
              <a:t>________</a:t>
            </a:r>
            <a:endParaRPr lang="zh-CN" altLang="zh-CN" sz="2600" kern="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今义：容颜漂亮的女子。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9375" y="87101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020748" y="26864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331640" y="26929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208043" y="137047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动词，往。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1221382" y="3151807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所思慕的人，古人常用来作为圣主贤臣或美好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理想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02372" y="374254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的象征。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7333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959" y="594886"/>
            <a:ext cx="8477117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比好游者尚不能十一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今义：数字。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而世之奇伟、瑰怪、非常之观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今义：程度副词，很、十分。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95444" y="14165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3310435" y="14196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3651807" y="319050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3970319" y="31969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208589" y="188977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表分数，十分之一。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1195244" y="367872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不平常。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87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84343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6598" y="835938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至于幽暗昏惑而无物以相之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cs typeface="Times New Roman" pitchFamily="18" charset="0"/>
              </a:rPr>
              <a:t>_______________</a:t>
            </a:r>
            <a:endParaRPr lang="zh-CN" altLang="zh-CN" sz="2600" kern="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今义：动词，表示达到某种程度；介词，表示另提一事。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3676" y="10595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123236" y="10595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98180" y="1347614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＋介词，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到达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，介词，引出后面的处所。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736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21093"/>
              </p:ext>
            </p:extLst>
          </p:nvPr>
        </p:nvGraphicFramePr>
        <p:xfrm>
          <a:off x="327025" y="769938"/>
          <a:ext cx="5670550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文档" r:id="rId22" imgW="5719899" imgH="2981758" progId="Word.Document.12">
                  <p:embed/>
                </p:oleObj>
              </mc:Choice>
              <mc:Fallback>
                <p:oleObj name="文档" r:id="rId22" imgW="5719899" imgH="2981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7025" y="769938"/>
                        <a:ext cx="5670550" cy="294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424833" y="21320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引导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773005" y="265137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拉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4441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6468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68397"/>
              </p:ext>
            </p:extLst>
          </p:nvPr>
        </p:nvGraphicFramePr>
        <p:xfrm>
          <a:off x="258763" y="731838"/>
          <a:ext cx="8580437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文档" r:id="rId22" imgW="8654026" imgH="2572469" progId="Word.Document.12">
                  <p:embed/>
                </p:oleObj>
              </mc:Choice>
              <mc:Fallback>
                <p:oleObj name="文档" r:id="rId22" imgW="8654026" imgH="2572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763" y="731838"/>
                        <a:ext cx="8580437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330544" y="739795"/>
            <a:ext cx="4898132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数量词，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一些</a:t>
            </a:r>
            <a:endParaRPr lang="en-US" altLang="zh-CN" sz="26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数词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              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动词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，把</a:t>
            </a:r>
            <a:r>
              <a:rPr lang="en-US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看作一样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662676" y="254526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动词，面对、迎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654107" y="3064758"/>
            <a:ext cx="325361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面对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引申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为阅读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93092" y="358804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动词，从高处往低处看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290131" y="401610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副词，将要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69959" y="2499067"/>
            <a:ext cx="8784243" cy="2911475"/>
            <a:chOff x="269959" y="2499742"/>
            <a:chExt cx="8784243" cy="2911475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2483825"/>
                </p:ext>
              </p:extLst>
            </p:nvPr>
          </p:nvGraphicFramePr>
          <p:xfrm>
            <a:off x="269959" y="2499742"/>
            <a:ext cx="7413625" cy="291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文档" r:id="rId25" imgW="7480782" imgH="2937427" progId="Word.Document.12">
                    <p:embed/>
                  </p:oleObj>
                </mc:Choice>
                <mc:Fallback>
                  <p:oleObj name="文档" r:id="rId25" imgW="7480782" imgH="293742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69959" y="2499742"/>
                          <a:ext cx="7413625" cy="291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4674488" y="270052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____________________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37882" y="3210530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____________________________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95736" y="3737446"/>
              <a:ext cx="376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_______________________________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7332" y="4165302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_______________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8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11851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45332"/>
              </p:ext>
            </p:extLst>
          </p:nvPr>
        </p:nvGraphicFramePr>
        <p:xfrm>
          <a:off x="258763" y="731838"/>
          <a:ext cx="858043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文档" r:id="rId22" imgW="8654026" imgH="2192907" progId="Word.Document.12">
                  <p:embed/>
                </p:oleObj>
              </mc:Choice>
              <mc:Fallback>
                <p:oleObj name="文档" r:id="rId22" imgW="8654026" imgH="2192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763" y="731838"/>
                        <a:ext cx="8580437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01485"/>
              </p:ext>
            </p:extLst>
          </p:nvPr>
        </p:nvGraphicFramePr>
        <p:xfrm>
          <a:off x="258763" y="2560638"/>
          <a:ext cx="8580437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文档" r:id="rId25" imgW="8654026" imgH="2404613" progId="Word.Document.12">
                  <p:embed/>
                </p:oleObj>
              </mc:Choice>
              <mc:Fallback>
                <p:oleObj name="文档" r:id="rId25" imgW="8654026" imgH="2404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8763" y="2560638"/>
                        <a:ext cx="8580437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973076" y="8288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情趣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618981" y="133636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达到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72984" y="18364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招致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656097" y="32466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端正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2339752" y="37659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吓人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15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91842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23681"/>
              </p:ext>
            </p:extLst>
          </p:nvPr>
        </p:nvGraphicFramePr>
        <p:xfrm>
          <a:off x="258763" y="731838"/>
          <a:ext cx="85804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文档" r:id="rId22" imgW="8654026" imgH="1540534" progId="Word.Document.12">
                  <p:embed/>
                </p:oleObj>
              </mc:Choice>
              <mc:Fallback>
                <p:oleObj name="文档" r:id="rId22" imgW="8654026" imgH="1540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763" y="731838"/>
                        <a:ext cx="8580437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38744"/>
              </p:ext>
            </p:extLst>
          </p:nvPr>
        </p:nvGraphicFramePr>
        <p:xfrm>
          <a:off x="228600" y="1927225"/>
          <a:ext cx="910590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文档" r:id="rId25" imgW="9187768" imgH="2713367" progId="Word.Document.12">
                  <p:embed/>
                </p:oleObj>
              </mc:Choice>
              <mc:Fallback>
                <p:oleObj name="文档" r:id="rId25" imgW="9187768" imgH="271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8600" y="1927225"/>
                        <a:ext cx="9105900" cy="269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138968" y="81307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劝酒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161828" y="12756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属于、为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656804" y="2640131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观察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629752" y="3106087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</a:t>
            </a:r>
            <a:r>
              <a:rPr lang="en-US" altLang="zh-CN" sz="24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,</a:t>
            </a:r>
            <a:r>
              <a:rPr lang="zh-CN" altLang="zh-CN" sz="24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景观</a:t>
            </a:r>
            <a:r>
              <a:rPr lang="en-US" altLang="zh-CN" sz="24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,</a:t>
            </a:r>
            <a:r>
              <a:rPr lang="zh-CN" altLang="zh-CN" sz="24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景象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6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542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84672"/>
              </p:ext>
            </p:extLst>
          </p:nvPr>
        </p:nvGraphicFramePr>
        <p:xfrm>
          <a:off x="258763" y="731838"/>
          <a:ext cx="8580437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文档" r:id="rId22" imgW="8654026" imgH="2293548" progId="Word.Document.12">
                  <p:embed/>
                </p:oleObj>
              </mc:Choice>
              <mc:Fallback>
                <p:oleObj name="文档" r:id="rId22" imgW="8654026" imgH="2293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763" y="731838"/>
                        <a:ext cx="8580437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93064"/>
              </p:ext>
            </p:extLst>
          </p:nvPr>
        </p:nvGraphicFramePr>
        <p:xfrm>
          <a:off x="174625" y="2506663"/>
          <a:ext cx="87566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文档" r:id="rId25" imgW="8834461" imgH="1658069" progId="Word.Document.12">
                  <p:embed/>
                </p:oleObj>
              </mc:Choice>
              <mc:Fallback>
                <p:oleObj name="文档" r:id="rId25" imgW="8834461" imgH="1658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4625" y="2506663"/>
                        <a:ext cx="875665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977763" y="176861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，规律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332132" y="75687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名词，道路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72584" y="126435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动词，说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64808" y="255651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名词，文字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597304" y="306455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动词，刻花纹或文字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756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4202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96820"/>
              </p:ext>
            </p:extLst>
          </p:nvPr>
        </p:nvGraphicFramePr>
        <p:xfrm>
          <a:off x="258763" y="843558"/>
          <a:ext cx="8580437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文档" r:id="rId22" imgW="8654026" imgH="2287078" progId="Word.Document.12">
                  <p:embed/>
                </p:oleObj>
              </mc:Choice>
              <mc:Fallback>
                <p:oleObj name="文档" r:id="rId22" imgW="8654026" imgH="2287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763" y="843558"/>
                        <a:ext cx="8580437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517676" y="9329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动词，识名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506628" y="144808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动词，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出名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456023" y="195214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动词，命名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115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2945" y="619914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指出下列加点词语的活用类型并释义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群贤毕至：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少长咸集：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映带左右：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一觞一咏：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</a:t>
            </a:r>
          </a:p>
        </p:txBody>
      </p:sp>
      <p:sp>
        <p:nvSpPr>
          <p:cNvPr id="25" name="矩形 24"/>
          <p:cNvSpPr/>
          <p:nvPr/>
        </p:nvSpPr>
        <p:spPr>
          <a:xfrm>
            <a:off x="1101047" y="20155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778436" y="261787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107996" y="26285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1107996" y="32156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107996" y="38004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2339752" y="1893763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形容词用作名词，贤才。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300411" y="2473255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形容词用作名词，年轻的人，年长的人。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309272" y="3095039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名词用作动词，围绕。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2324512" y="3701583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名词用作动词，饮酒。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826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19490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601" y="60886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一、理解常见文言实词在文中的含义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悟言一室之内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举酒属客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冯虚御风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4347" y="26022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3" name="矩形 52"/>
          <p:cNvSpPr/>
          <p:nvPr/>
        </p:nvSpPr>
        <p:spPr>
          <a:xfrm>
            <a:off x="1468707" y="38035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97104" y="438416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4406984" y="251135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晤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61" name="矩形 60"/>
          <p:cNvSpPr/>
          <p:nvPr/>
        </p:nvSpPr>
        <p:spPr>
          <a:xfrm>
            <a:off x="6027400" y="249212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面对面</a:t>
            </a:r>
            <a:endParaRPr lang="zh-CN" altLang="en-US" sz="2600" dirty="0"/>
          </a:p>
        </p:txBody>
      </p:sp>
      <p:sp>
        <p:nvSpPr>
          <p:cNvPr id="62" name="矩形 61"/>
          <p:cNvSpPr/>
          <p:nvPr/>
        </p:nvSpPr>
        <p:spPr>
          <a:xfrm>
            <a:off x="4483844" y="366767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嘱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63" name="矩形 62"/>
          <p:cNvSpPr/>
          <p:nvPr/>
        </p:nvSpPr>
        <p:spPr>
          <a:xfrm>
            <a:off x="6021204" y="368634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劝人饮酒</a:t>
            </a:r>
            <a:endParaRPr lang="zh-CN" altLang="en-US" sz="2600" dirty="0"/>
          </a:p>
        </p:txBody>
      </p:sp>
      <p:sp>
        <p:nvSpPr>
          <p:cNvPr id="64" name="矩形 63"/>
          <p:cNvSpPr/>
          <p:nvPr/>
        </p:nvSpPr>
        <p:spPr>
          <a:xfrm>
            <a:off x="4470936" y="427764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凭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65" name="矩形 64"/>
          <p:cNvSpPr/>
          <p:nvPr/>
        </p:nvSpPr>
        <p:spPr>
          <a:xfrm>
            <a:off x="6044064" y="428127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乘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2" grpId="0"/>
      <p:bldP spid="63" grpId="0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4053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2815" y="771550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引以为流觞曲水：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 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固知一死生为虚诞，齐彭殇为妄作：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《赤壁赋》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歌窈窕之章：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西望夏口，东望武昌：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</a:t>
            </a:r>
            <a:endParaRPr lang="en-US" altLang="zh-CN" sz="2600" dirty="0"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下江陵：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</a:t>
            </a:r>
          </a:p>
        </p:txBody>
      </p:sp>
      <p:sp>
        <p:nvSpPr>
          <p:cNvPr id="25" name="矩形 24"/>
          <p:cNvSpPr/>
          <p:nvPr/>
        </p:nvSpPr>
        <p:spPr>
          <a:xfrm>
            <a:off x="1900084" y="9921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434799" y="15758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3715524" y="159871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763867" y="33531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763867" y="39280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412431" y="39551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774244" y="45510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3660834" y="869846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流。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5889156" y="1457722"/>
            <a:ext cx="30187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都作动词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31148" y="2060074"/>
            <a:ext cx="6693865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看作一样；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齐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，把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看作相等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10976" y="3239055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名词用作动词，歌咏。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3950216" y="3837979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均为名词作状语，向西、向东。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1961044" y="4440331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名词用作动词，攻占。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166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7967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2945" y="663454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顺流而东也：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况吾与子渔樵于江渚之上：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侣鱼虾而友麋鹿：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《游褒禅山记》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则其好游者不能穷也：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唐浮图慧褒始舍于其址：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</a:t>
            </a:r>
          </a:p>
        </p:txBody>
      </p:sp>
      <p:sp>
        <p:nvSpPr>
          <p:cNvPr id="26" name="矩形 25"/>
          <p:cNvSpPr/>
          <p:nvPr/>
        </p:nvSpPr>
        <p:spPr>
          <a:xfrm>
            <a:off x="2241456" y="14699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579307" y="14916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237264" y="207990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3222516" y="38526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908867" y="44485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2790468" y="756310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名词作动词，向东进发。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4742304" y="134817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名词用作动词，打鱼砍柴。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465668" y="1950531"/>
            <a:ext cx="53571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均为名词的意动用法，以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为侣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11716" y="252316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为友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11550" y="3743111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形容词用作动词，走到尽头。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4433927" y="4318610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名词用作动词，筑舍定居。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1933992" y="8927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907883" y="20951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8929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6536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325" y="912539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以故其后名之曰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火尚足以明也：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后世之谬其传而莫能名者：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问其深，则其好游者不能穷也：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1456" y="11361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2245555" y="173627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931235" y="233100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1632155" y="35124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4755976" y="1023212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名词用作动词，命名。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120792" y="161794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形容词用作动词，照明。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4854927" y="2197635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形容词用作动词，弄错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279559" y="278112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错。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17428" y="3398911"/>
            <a:ext cx="35931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深度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819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40095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325" y="915566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则其至又加少矣：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而世之奇伟、瑰怪、非常之观，常在于险远：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</a:t>
            </a:r>
          </a:p>
        </p:txBody>
      </p:sp>
      <p:sp>
        <p:nvSpPr>
          <p:cNvPr id="29" name="矩形 28"/>
          <p:cNvSpPr/>
          <p:nvPr/>
        </p:nvSpPr>
        <p:spPr>
          <a:xfrm>
            <a:off x="1593384" y="11121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3476640" y="1018054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动词用作名词，到达的人。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7441272" y="161677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293048" y="2204655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用作名词，险远的地方。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6216" y="17796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6837970" y="1779662"/>
            <a:ext cx="254310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5983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71353"/>
              </p:ext>
            </p:extLst>
          </p:nvPr>
        </p:nvGraphicFramePr>
        <p:xfrm>
          <a:off x="312738" y="1782763"/>
          <a:ext cx="81073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文档" r:id="rId22" imgW="8106250" imgH="3744408" progId="Word.Document.12">
                  <p:embed/>
                </p:oleObj>
              </mc:Choice>
              <mc:Fallback>
                <p:oleObj name="文档" r:id="rId22" imgW="8106250" imgH="3744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2738" y="1782763"/>
                        <a:ext cx="81073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10224" y="491138"/>
            <a:ext cx="7363252" cy="1228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二、理解常见文言虚词在文中的意义和用法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6.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写出下列句子中加点虚词的意义和用法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3412252" y="186348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介词，对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5391800" y="23597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介词，在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5053196" y="289006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介词，被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3726572" y="340593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介词，从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5388590" y="390236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介词，引出处所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354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96140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46616"/>
              </p:ext>
            </p:extLst>
          </p:nvPr>
        </p:nvGraphicFramePr>
        <p:xfrm>
          <a:off x="198438" y="906463"/>
          <a:ext cx="8839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文档" r:id="rId22" imgW="8845986" imgH="3664070" progId="Word.Document.12">
                  <p:embed/>
                </p:oleObj>
              </mc:Choice>
              <mc:Fallback>
                <p:oleObj name="文档" r:id="rId22" imgW="8845986" imgH="3664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8438" y="906463"/>
                        <a:ext cx="88392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658756" y="1086634"/>
            <a:ext cx="24064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代词，它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石碑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6597595" y="1586299"/>
            <a:ext cx="1601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自己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4308470" y="2109787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、那些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4920228" y="261384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代词，他们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283476" y="312551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副词，难道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434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84899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9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20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28726"/>
              </p:ext>
            </p:extLst>
          </p:nvPr>
        </p:nvGraphicFramePr>
        <p:xfrm>
          <a:off x="198438" y="625475"/>
          <a:ext cx="8839200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文档" r:id="rId22" imgW="8845986" imgH="3715469" progId="Word.Document.12">
                  <p:embed/>
                </p:oleObj>
              </mc:Choice>
              <mc:Fallback>
                <p:oleObj name="文档" r:id="rId22" imgW="8845986" imgH="3715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8438" y="625475"/>
                        <a:ext cx="8839200" cy="370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70997"/>
              </p:ext>
            </p:extLst>
          </p:nvPr>
        </p:nvGraphicFramePr>
        <p:xfrm>
          <a:off x="198438" y="3413125"/>
          <a:ext cx="88392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文档" r:id="rId25" imgW="8845986" imgH="1534424" progId="Word.Document.12">
                  <p:embed/>
                </p:oleObj>
              </mc:Choice>
              <mc:Fallback>
                <p:oleObj name="文档" r:id="rId25" imgW="8845986" imgH="1534424" progId="Word.Document.12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413125"/>
                        <a:ext cx="88392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628768" y="71115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介词，因为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951148" y="121521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介词，凭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948102" y="173107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修饰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4281854" y="223094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连词，表并列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5261600" y="275366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连词，来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963015" y="345927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连词，虽然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283476" y="39701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连词，即使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242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461" y="523696"/>
            <a:ext cx="8960976" cy="45191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将下面句子中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的用法相同的句子归类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固一世之雄也，而今安在哉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侣鱼虾而友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麋鹿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下江陵，顺流而东也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耳得之而为声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扣舷而歌之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醉则更相枕以卧，卧而梦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穷山之高而止</a:t>
            </a:r>
            <a:r>
              <a:rPr lang="en-US" altLang="zh-CN" sz="2600" dirty="0">
                <a:latin typeface="Times New Roman"/>
                <a:ea typeface="华文细黑"/>
              </a:rPr>
              <a:t>  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箕踞而遨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洋洋乎与造物者游，而不知其所穷</a:t>
            </a:r>
            <a:r>
              <a:rPr lang="en-US" altLang="zh-CN" sz="2600" dirty="0">
                <a:latin typeface="Times New Roman"/>
                <a:ea typeface="华文细黑"/>
              </a:rPr>
              <a:t>  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至无所见而犹不欲归　</a:t>
            </a:r>
            <a:r>
              <a:rPr lang="en-US" altLang="zh-CN" sz="26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然视其左右，来而记之者已少　</a:t>
            </a:r>
            <a:r>
              <a:rPr lang="en-US" altLang="zh-CN" sz="26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此所以学者不可以不深思而慎取之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836859" y="18211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6122939" y="18059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842824" y="23679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3572179" y="23709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5940152" y="237399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835696" y="29405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4481995" y="29089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6323052" y="29135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877224" y="34937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5652120" y="347737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555955" y="403057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7964667" y="40195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868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930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5232" y="763930"/>
            <a:ext cx="8697435" cy="24286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表示修饰关系的：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表示承接关系的：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表示并列关系的：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D.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表示转折关系的：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203848" y="84355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③⑤⑧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88608" y="144248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④⑥⑦⑫</a:t>
            </a:r>
            <a:endParaRPr lang="zh-CN" altLang="en-US" sz="2600" kern="100" dirty="0">
              <a:solidFill>
                <a:srgbClr val="E46C0A"/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79583" y="2037214"/>
            <a:ext cx="9188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②⑪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01516" y="2507362"/>
            <a:ext cx="1184940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①⑨⑩</a:t>
            </a:r>
            <a:endParaRPr lang="zh-CN" altLang="zh-CN" sz="2600" kern="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970" y="566574"/>
            <a:ext cx="8526061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三、理解与现代汉语不同的句式和用法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虽无丝竹管弦之盛：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仰观宇宙之大，俯察品类之盛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当其欣于所遇：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不能喻之于怀：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5268" y="1855663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，定语后置句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5290512" y="244277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之大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28707" y="304532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语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后置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9616" y="3628811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于所遇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，介宾短语后置句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869184" y="4231927"/>
            <a:ext cx="3982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于怀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，介宾短语后置句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10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2691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872" y="843558"/>
            <a:ext cx="86286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《游褒禅山记》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长乐王回深父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  	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________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</a:t>
            </a:r>
            <a:endParaRPr lang="en-US" altLang="zh-CN" sz="2600" dirty="0">
              <a:solidFill>
                <a:prstClr val="black"/>
              </a:solidFill>
              <a:latin typeface="Times New Roman"/>
              <a:ea typeface="华文细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61579" y="16661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7972" y="154134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甫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5051191" y="1541343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古代男子名字后加的美称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01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1899" y="524027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将下列句子按要求归类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固一世之雄也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而又何羡乎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月出于东山之上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客有吹洞箫者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此非孟德之困于周郎者乎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此非曹孟德之诗乎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是造物者之无尽藏也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而今安在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哉</a:t>
            </a:r>
            <a:r>
              <a:rPr lang="en-US" altLang="zh-CN" sz="2600" kern="100" dirty="0">
                <a:latin typeface="宋体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寄蜉蝣于天地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渺渺兮予怀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古人之观于天地、山川、草木、虫鱼、鸟兽，往往有得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此所以学者不可以不深思而慎取之也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然力足以至焉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有志矣，不随以止也　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唐浮图慧褒始舍于其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0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8444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1899" y="59776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宾语前置句：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状语后置句：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定语后置句：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被动句：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主谓倒装句：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省略句：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68664" y="684867"/>
            <a:ext cx="19191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①⑤⑥⑦</a:t>
            </a:r>
            <a:r>
              <a:rPr lang="en-US" altLang="zh-CN" sz="24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⑫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8837" y="128721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②⑧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4542" y="1859091"/>
            <a:ext cx="15209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③⑨</a:t>
            </a:r>
            <a:r>
              <a:rPr lang="en-US" altLang="zh-CN" sz="24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⑪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8989" y="245801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④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56852" y="307217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⑤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13749" y="36594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⑩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F:\新建文件夹\幻灯片用圈\14.png"/>
          <p:cNvPicPr>
            <a:picLocks noChangeAspect="1" noChangeArrowheads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39" y="4314673"/>
            <a:ext cx="353888" cy="3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新建文件夹\幻灯片用圈\13.png"/>
          <p:cNvPicPr>
            <a:picLocks noChangeAspect="1" noChangeArrowheads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33" y="4299942"/>
            <a:ext cx="375506" cy="3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:\新建文件夹\幻灯片用圈\15.png"/>
          <p:cNvPicPr>
            <a:picLocks noChangeAspect="1" noChangeArrowheads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38918"/>
            <a:ext cx="341625" cy="3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60" y="66906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四、重要语句翻译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夫人之相与，俯仰一世。或取诸怀抱，悟言一室之内；或因寄所托，放浪形骸之外。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7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91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669062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人与人相交往，很快便度过一生。有的人倾吐自己的胸怀抱负，在室内畅谈；有的人就着自己所爱好的事物，寄托自己的情怀，不受约束，自由放纵地生活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36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391" y="555526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每览昔人兴感之由，若合一契，未尝不临文嗟悼，不能喻之于怀。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每当我看到古人对死生发生感慨的原因，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跟我所感慨的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如同符契那样相合，未曾不面对着他们的文章而嗟叹感伤，在心里又不能清楚地说明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78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631" y="540286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盖将自其变者而观之，则天地曾不能以一瞬。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关键在后半句的翻译，除把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译出外，一定要译出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以一瞬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如果从那变动的一面看，那么天地间万事万物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时刻在变动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，连一眨眼的工夫都不停止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70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3068" y="771550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是造物者之无尽藏也，而吾与子之所共适。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前半句为判断句，后半句中的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是关键词。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这是自然界无穷无尽的宝藏，我和你可以共同享受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94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263" y="529238"/>
            <a:ext cx="8647507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而世之奇伟、瑰怪、非常之观，常在于险远，而人之所罕至焉。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瑰怪：珍贵奇特。非常之观：不平凡的景象。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但世上的奇妙雄伟、珍贵奇特、不同寻常的景象，常常在那险阻僻远的地方，而这些地方又是人们很少到达的地方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96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2938" y="748690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此所以学者不可以不深思而慎取之也。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所以：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的缘故，判断句。慎取：谨慎地采取。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这就是今天研究学问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治学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的人不可不深入地思考、谨慎地选择的缘故了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22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056" y="714782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五、补写出下列名句名篇中的空缺部分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群贤毕至，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此地有崇山峻岭，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映带左右。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固知一死生为虚诞，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350800" y="141599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少长咸集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80324" y="14196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茂林修竹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6800" y="200330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清流激湍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41948" y="260622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齐彭殇为妄作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3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3442" y="704190"/>
            <a:ext cx="847711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解释下列句中加点的实词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列坐其次：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足以极视听之娱：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信可乐也：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向之所欣：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</a:t>
            </a:r>
          </a:p>
        </p:txBody>
      </p:sp>
      <p:sp>
        <p:nvSpPr>
          <p:cNvPr id="25" name="矩形 24"/>
          <p:cNvSpPr/>
          <p:nvPr/>
        </p:nvSpPr>
        <p:spPr>
          <a:xfrm>
            <a:off x="1771979" y="21320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2764180" y="27051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828255" y="330287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804724" y="390063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343180" y="19956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旁边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3349397" y="25909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乐趣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366040" y="31822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实在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335560" y="377701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以前，过去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040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3068" y="741070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水光接天。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。浩浩乎如冯虚御风，而不知其所止。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桂棹兮兰桨，击空明兮溯流光。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。哀吾生之须臾，羡长江之无穷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675948" y="8288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白露横江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011176" y="83993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纵一苇之所如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6326480" y="82831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凌万顷之茫然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4867652" y="203777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渺渺兮予怀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6876256" y="203378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望美人兮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天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97240" y="262489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一方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9620" y="3223815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寄蜉蝣于天地　渺沧海之一粟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903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915" y="1173118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而世之奇伟、瑰怪、非常之观，常在于险远，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556" y="1856462"/>
            <a:ext cx="59362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而人之所罕至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非有志者不能至也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1539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3442" y="581814"/>
            <a:ext cx="847711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凌万顷之茫然：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浩浩乎如冯虚御风：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山川相缪：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而吾与子之所共适：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苟非吾之所有：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纵一苇之所如：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</a:t>
            </a:r>
          </a:p>
        </p:txBody>
      </p:sp>
      <p:sp>
        <p:nvSpPr>
          <p:cNvPr id="28" name="矩形 27"/>
          <p:cNvSpPr/>
          <p:nvPr/>
        </p:nvSpPr>
        <p:spPr>
          <a:xfrm>
            <a:off x="804724" y="13937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2780091" y="19850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805216" y="25992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3116600" y="319050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804724" y="376657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957031" y="43765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3041164" y="12908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越过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686249" y="188215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驾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2358420" y="24616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缭、盘绕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3671337" y="30563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享有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3033544" y="36634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如果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3185944" y="425478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337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775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3442" y="635863"/>
            <a:ext cx="847711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知不可乎骤得：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而卒莫消长也：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则天地曾不能以一瞬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</a:t>
            </a:r>
            <a:endParaRPr lang="zh-CN" altLang="zh-CN" sz="2600" kern="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褒禅山亦谓之华山：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(15)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其文漫灭：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</a:t>
            </a:r>
          </a:p>
        </p:txBody>
      </p:sp>
      <p:sp>
        <p:nvSpPr>
          <p:cNvPr id="28" name="矩形 27"/>
          <p:cNvSpPr/>
          <p:nvPr/>
        </p:nvSpPr>
        <p:spPr>
          <a:xfrm>
            <a:off x="2275364" y="86977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317071" y="14641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972763" y="20401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619672" y="44104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2309943" y="38385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3178329" y="74801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屡次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3196228" y="13469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到底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938404" y="1918811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连用译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321414" y="250249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都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……”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6112" y="372683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称、叫</a:t>
            </a:r>
            <a:endParaRPr lang="zh-CN" altLang="en-US" sz="2600" dirty="0"/>
          </a:p>
        </p:txBody>
      </p:sp>
      <p:sp>
        <p:nvSpPr>
          <p:cNvPr id="42" name="矩形 41"/>
          <p:cNvSpPr/>
          <p:nvPr/>
        </p:nvSpPr>
        <p:spPr>
          <a:xfrm>
            <a:off x="2529488" y="429507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模糊、磨灭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372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792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3442" y="1114882"/>
            <a:ext cx="847711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余与四人拥火以入：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有碑仆道：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夫夷以近：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5352" y="25195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619672" y="19312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286412" y="13399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3844300" y="120779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持、拿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2525296" y="181413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倒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2517676" y="24124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平坦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146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4798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959" y="519177"/>
            <a:ext cx="8477117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解释下列加点的古今异义词的古义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是日也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今义：判断词。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亦将有感于斯文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今义：常指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3568" y="18101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2321755" y="34785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662363" y="34926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1206292" y="225323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代词，这。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1210484" y="3905795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代词，这次集会的诗文。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078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4885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4920" y="80576"/>
            <a:ext cx="47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72589" y="92998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357899" y="90180"/>
            <a:ext cx="4766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845568" y="87362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325617" y="8454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810927" y="81726"/>
            <a:ext cx="47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299951" y="94148"/>
            <a:ext cx="4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782227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265494" y="91624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754128" y="95052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231296" y="83240"/>
            <a:ext cx="48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719930" y="866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208564" y="90096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689578" y="93524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74440" y="81712"/>
            <a:ext cx="48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654453" y="85140"/>
            <a:ext cx="47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143087" y="88568"/>
            <a:ext cx="476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635434" y="84376"/>
            <a:ext cx="469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959" y="579646"/>
            <a:ext cx="8477117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七月既望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今义：希望，远望。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冯虚御风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今义：空虚，虚假。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66063" y="139030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020748" y="31664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202864" y="186328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农历每月十五。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1213912" y="365243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名词，太空。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662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3675</TotalTime>
  <Words>2598</Words>
  <Application>Microsoft Office PowerPoint</Application>
  <PresentationFormat>全屏显示(16:9)</PresentationFormat>
  <Paragraphs>1088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376</cp:revision>
  <dcterms:created xsi:type="dcterms:W3CDTF">2014-12-15T01:46:29Z</dcterms:created>
  <dcterms:modified xsi:type="dcterms:W3CDTF">2015-04-16T06:36:14Z</dcterms:modified>
</cp:coreProperties>
</file>