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716" r:id="rId3"/>
    <p:sldId id="737" r:id="rId4"/>
    <p:sldId id="738" r:id="rId5"/>
    <p:sldId id="739" r:id="rId6"/>
    <p:sldId id="717" r:id="rId7"/>
    <p:sldId id="740" r:id="rId8"/>
    <p:sldId id="741" r:id="rId9"/>
    <p:sldId id="742" r:id="rId10"/>
    <p:sldId id="718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0" r:id="rId19"/>
    <p:sldId id="719" r:id="rId20"/>
    <p:sldId id="752" r:id="rId21"/>
    <p:sldId id="753" r:id="rId22"/>
    <p:sldId id="754" r:id="rId23"/>
    <p:sldId id="755" r:id="rId24"/>
    <p:sldId id="756" r:id="rId25"/>
    <p:sldId id="758" r:id="rId26"/>
    <p:sldId id="759" r:id="rId27"/>
    <p:sldId id="760" r:id="rId28"/>
    <p:sldId id="761" r:id="rId29"/>
    <p:sldId id="762" r:id="rId30"/>
    <p:sldId id="720" r:id="rId31"/>
    <p:sldId id="763" r:id="rId32"/>
    <p:sldId id="764" r:id="rId33"/>
    <p:sldId id="765" r:id="rId34"/>
    <p:sldId id="768" r:id="rId35"/>
    <p:sldId id="766" r:id="rId36"/>
    <p:sldId id="721" r:id="rId37"/>
    <p:sldId id="769" r:id="rId38"/>
    <p:sldId id="770" r:id="rId39"/>
    <p:sldId id="771" r:id="rId40"/>
    <p:sldId id="772" r:id="rId41"/>
    <p:sldId id="722" r:id="rId42"/>
    <p:sldId id="773" r:id="rId43"/>
    <p:sldId id="723" r:id="rId44"/>
    <p:sldId id="774" r:id="rId45"/>
    <p:sldId id="775" r:id="rId46"/>
    <p:sldId id="776" r:id="rId47"/>
    <p:sldId id="724" r:id="rId48"/>
    <p:sldId id="777" r:id="rId49"/>
    <p:sldId id="725" r:id="rId50"/>
    <p:sldId id="726" r:id="rId51"/>
    <p:sldId id="727" r:id="rId52"/>
    <p:sldId id="778" r:id="rId53"/>
    <p:sldId id="728" r:id="rId54"/>
    <p:sldId id="729" r:id="rId55"/>
    <p:sldId id="730" r:id="rId56"/>
    <p:sldId id="731" r:id="rId57"/>
    <p:sldId id="732" r:id="rId58"/>
    <p:sldId id="779" r:id="rId59"/>
    <p:sldId id="733" r:id="rId60"/>
    <p:sldId id="780" r:id="rId61"/>
    <p:sldId id="734" r:id="rId62"/>
    <p:sldId id="735" r:id="rId63"/>
    <p:sldId id="736" r:id="rId64"/>
    <p:sldId id="381" r:id="rId6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2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2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3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3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1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4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4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2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5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5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6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6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4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7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7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8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8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6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9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9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7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0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0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8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1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1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23" Type="http://schemas.openxmlformats.org/officeDocument/2006/relationships/image" Target="../media/image7.png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19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2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2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20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3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3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21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4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4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26" Type="http://schemas.openxmlformats.org/officeDocument/2006/relationships/package" Target="../embeddings/Microsoft_Word_Document16.docx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22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5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5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Relationship Id="rId27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9.xml"/><Relationship Id="rId18" Type="http://schemas.openxmlformats.org/officeDocument/2006/relationships/slide" Target="slide56.xml"/><Relationship Id="rId26" Type="http://schemas.openxmlformats.org/officeDocument/2006/relationships/image" Target="../media/image25.tiff"/><Relationship Id="rId3" Type="http://schemas.openxmlformats.org/officeDocument/2006/relationships/slide" Target="slide2.xml"/><Relationship Id="rId21" Type="http://schemas.openxmlformats.org/officeDocument/2006/relationships/slide" Target="slide61.xml"/><Relationship Id="rId7" Type="http://schemas.openxmlformats.org/officeDocument/2006/relationships/slide" Target="slide19.xml"/><Relationship Id="rId12" Type="http://schemas.openxmlformats.org/officeDocument/2006/relationships/slide" Target="slide47.xml"/><Relationship Id="rId17" Type="http://schemas.openxmlformats.org/officeDocument/2006/relationships/slide" Target="slide55.xml"/><Relationship Id="rId25" Type="http://schemas.openxmlformats.org/officeDocument/2006/relationships/image" Target="../media/image24.emf"/><Relationship Id="rId2" Type="http://schemas.openxmlformats.org/officeDocument/2006/relationships/slideLayout" Target="../slideLayouts/slideLayout8.xml"/><Relationship Id="rId16" Type="http://schemas.openxmlformats.org/officeDocument/2006/relationships/slide" Target="slide54.xml"/><Relationship Id="rId20" Type="http://schemas.openxmlformats.org/officeDocument/2006/relationships/slide" Target="slide59.xml"/><Relationship Id="rId1" Type="http://schemas.openxmlformats.org/officeDocument/2006/relationships/vmlDrawing" Target="../drawings/vmlDrawing16.vml"/><Relationship Id="rId6" Type="http://schemas.openxmlformats.org/officeDocument/2006/relationships/slide" Target="slide10.xml"/><Relationship Id="rId11" Type="http://schemas.openxmlformats.org/officeDocument/2006/relationships/slide" Target="slide43.xml"/><Relationship Id="rId24" Type="http://schemas.openxmlformats.org/officeDocument/2006/relationships/package" Target="../embeddings/Microsoft_Word_Document17.docx"/><Relationship Id="rId5" Type="http://schemas.openxmlformats.org/officeDocument/2006/relationships/slide" Target="slide6.xml"/><Relationship Id="rId15" Type="http://schemas.openxmlformats.org/officeDocument/2006/relationships/slide" Target="slide53.xml"/><Relationship Id="rId23" Type="http://schemas.openxmlformats.org/officeDocument/2006/relationships/slide" Target="slide63.xml"/><Relationship Id="rId10" Type="http://schemas.openxmlformats.org/officeDocument/2006/relationships/slide" Target="slide41.xml"/><Relationship Id="rId19" Type="http://schemas.openxmlformats.org/officeDocument/2006/relationships/slide" Target="slide57.xml"/><Relationship Id="rId4" Type="http://schemas.openxmlformats.org/officeDocument/2006/relationships/slide" Target="slide51.xml"/><Relationship Id="rId9" Type="http://schemas.openxmlformats.org/officeDocument/2006/relationships/slide" Target="slide36.xml"/><Relationship Id="rId14" Type="http://schemas.openxmlformats.org/officeDocument/2006/relationships/slide" Target="slide50.xml"/><Relationship Id="rId22" Type="http://schemas.openxmlformats.org/officeDocument/2006/relationships/slide" Target="slide6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23" Type="http://schemas.openxmlformats.org/officeDocument/2006/relationships/image" Target="../media/image25.tiff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23" Type="http://schemas.openxmlformats.org/officeDocument/2006/relationships/image" Target="../media/image25.tiff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0.xml"/><Relationship Id="rId18" Type="http://schemas.openxmlformats.org/officeDocument/2006/relationships/slide" Target="slide57.xml"/><Relationship Id="rId3" Type="http://schemas.openxmlformats.org/officeDocument/2006/relationships/slide" Target="slide51.xml"/><Relationship Id="rId21" Type="http://schemas.openxmlformats.org/officeDocument/2006/relationships/slide" Target="slide6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56.xml"/><Relationship Id="rId2" Type="http://schemas.openxmlformats.org/officeDocument/2006/relationships/slide" Target="slide2.xml"/><Relationship Id="rId16" Type="http://schemas.openxmlformats.org/officeDocument/2006/relationships/slide" Target="slide55.xml"/><Relationship Id="rId20" Type="http://schemas.openxmlformats.org/officeDocument/2006/relationships/slide" Target="slide6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47.xml"/><Relationship Id="rId5" Type="http://schemas.openxmlformats.org/officeDocument/2006/relationships/slide" Target="slide10.xml"/><Relationship Id="rId15" Type="http://schemas.openxmlformats.org/officeDocument/2006/relationships/slide" Target="slide54.xml"/><Relationship Id="rId10" Type="http://schemas.openxmlformats.org/officeDocument/2006/relationships/slide" Target="slide43.xml"/><Relationship Id="rId19" Type="http://schemas.openxmlformats.org/officeDocument/2006/relationships/slide" Target="slide59.xml"/><Relationship Id="rId4" Type="http://schemas.openxmlformats.org/officeDocument/2006/relationships/slide" Target="slide6.xml"/><Relationship Id="rId9" Type="http://schemas.openxmlformats.org/officeDocument/2006/relationships/slide" Target="slide41.xml"/><Relationship Id="rId14" Type="http://schemas.openxmlformats.org/officeDocument/2006/relationships/slide" Target="slide53.xml"/><Relationship Id="rId22" Type="http://schemas.openxmlformats.org/officeDocument/2006/relationships/slide" Target="slide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631" y="2124462"/>
            <a:ext cx="7186584" cy="122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必修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寡人之于国也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劝学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过秦论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师说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918756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解释下列加点的古今异义词的古义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《寡人之于国也》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寡人之于国也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今义：形影孤单之人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867" y="23568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6468" y="23603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259632" y="2803014"/>
            <a:ext cx="29450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古代君主的自称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696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6439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623104"/>
            <a:ext cx="8647507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河内凶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今义：泛指河流。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弃甲曳兵而走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今义：一般行走。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347" y="8283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5505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69199" y="26361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351072" y="310265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逃跑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1316400" y="132475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黄河。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1251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599788"/>
            <a:ext cx="8647507" cy="3946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是使民养生丧死无憾也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今义：保养身体。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君子博学而日参省乎己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今义：知识、学识渊博。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9119" y="8096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5186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6299" y="8142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429936" y="301601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741499" y="30190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246034" y="1226458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供养活着的人。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1263060" y="345927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广泛地学习。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38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7073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593626"/>
            <a:ext cx="8647507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蚓无爪牙之利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今义：坏人的党羽、帮凶。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非蛇鳝之穴无可寄托者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今义：托付；把感情、理想、希望等放在某人身上或某种事物上。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1087" y="7867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32886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7219" y="8020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3086120" y="24551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3435783" y="24464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305352" y="1226458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爪子和牙齿。比喻得力的助手。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1285920" y="2886635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寄身、托身、容身。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623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37492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587" y="1286097"/>
            <a:ext cx="8477117" cy="1926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蟹六跪而二螯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6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今义：双膝弯曲，使一个或两个膝盖着地。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7179" y="153260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63768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87998" y="2044834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文中指蟹腿。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716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363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84355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《过秦论》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以致天下之士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今义：连词，用在下半句话的开头，表示下文是上述原因所形成的结果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多指不好的结果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347" y="16695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49079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524" y="167374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331640" y="212502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用来招纳。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044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64953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638344"/>
            <a:ext cx="8647507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山东豪俊遂并起而亡秦族矣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今义：山东省。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然后践华为城，因河为池。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今义：泛指河流。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2271" y="8435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88956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08780" y="85577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3579128" y="263311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1328212" y="1347614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崤山以东，即东方诸国。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1312972" y="311370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黄河。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266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9029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741" y="540286"/>
            <a:ext cx="8647507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国家无事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今义：一个国家的整个区域。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古之学者必有师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今义：指在学术上有一定成就的人。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034" y="7258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15643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75543" y="7380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612052" y="29592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954095" y="29744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282492" y="1165498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诸侯封地和大夫封地。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1290112" y="3394119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泛指求学的人，读书人。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80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73479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81" y="588740"/>
            <a:ext cx="8647507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小学而大遗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今义：对儿童、少年实施初等教育的学校，给儿童、少年以全面的基础教育。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吾从而师之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今义：表目的和结果的连词。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6174" y="7791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59822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52683" y="7913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252012" y="300419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594055" y="30114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282492" y="1203598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小的方面学习。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1278300" y="3432219"/>
            <a:ext cx="75200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和连词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跟从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739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444" y="509806"/>
            <a:ext cx="8561888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《寡人之于国也》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67945"/>
              </p:ext>
            </p:extLst>
          </p:nvPr>
        </p:nvGraphicFramePr>
        <p:xfrm>
          <a:off x="320675" y="1646238"/>
          <a:ext cx="8602663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文档" r:id="rId24" imgW="8613690" imgH="2928308" progId="Word.Document.12">
                  <p:embed/>
                </p:oleObj>
              </mc:Choice>
              <mc:Fallback>
                <p:oleObj name="文档" r:id="rId24" imgW="8613690" imgH="2928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0675" y="1646238"/>
                        <a:ext cx="8602663" cy="292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3752860" y="177966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打开、开启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4384015" y="229190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征发、</a:t>
            </a: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征调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5382756" y="281462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开放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4397504" y="332973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出发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153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3057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61" y="644441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《寡人之于国也》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直不百步耳　　　　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则无望民之多于邻国也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(3)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颁白者不负戴于道路矣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94347" y="264073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1388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16287" y="32579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3" name="矩形 82"/>
          <p:cNvSpPr/>
          <p:nvPr/>
        </p:nvSpPr>
        <p:spPr>
          <a:xfrm>
            <a:off x="804724" y="38374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5" name="矩形 4"/>
          <p:cNvSpPr/>
          <p:nvPr/>
        </p:nvSpPr>
        <p:spPr>
          <a:xfrm>
            <a:off x="5331276" y="251841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6885627" y="252659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只是、不过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5379328" y="3125519"/>
            <a:ext cx="23519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毋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不要</a:t>
            </a:r>
            <a:endParaRPr lang="zh-CN" altLang="en-US" sz="2600" dirty="0"/>
          </a:p>
        </p:txBody>
      </p:sp>
      <p:sp>
        <p:nvSpPr>
          <p:cNvPr id="84" name="矩形 83"/>
          <p:cNvSpPr/>
          <p:nvPr/>
        </p:nvSpPr>
        <p:spPr>
          <a:xfrm>
            <a:off x="5428476" y="3727871"/>
            <a:ext cx="26853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斑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头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发花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0029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562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41421"/>
              </p:ext>
            </p:extLst>
          </p:nvPr>
        </p:nvGraphicFramePr>
        <p:xfrm>
          <a:off x="434975" y="748258"/>
          <a:ext cx="793115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文档" r:id="rId24" imgW="7930989" imgH="3737920" progId="Word.Document.12">
                  <p:embed/>
                </p:oleObj>
              </mc:Choice>
              <mc:Fallback>
                <p:oleObj name="文档" r:id="rId24" imgW="7930989" imgH="3737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34975" y="748258"/>
                        <a:ext cx="793115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3533408" y="92824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兴起、崛起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4530472" y="144048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发作、抒发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4864224" y="194034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表现、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显露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4518660" y="246383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头发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4178052" y="297131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启发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454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0345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23146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71089"/>
              </p:ext>
            </p:extLst>
          </p:nvPr>
        </p:nvGraphicFramePr>
        <p:xfrm>
          <a:off x="190500" y="1058863"/>
          <a:ext cx="9494838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文档" r:id="rId24" imgW="9499657" imgH="2932262" progId="Word.Document.12">
                  <p:embed/>
                </p:oleObj>
              </mc:Choice>
              <mc:Fallback>
                <p:oleObj name="文档" r:id="rId24" imgW="9499657" imgH="293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0500" y="1058863"/>
                        <a:ext cx="9494838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118835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更、更加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5238740" y="170059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夸大、超过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932040" y="2208083"/>
            <a:ext cx="39356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加上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一物放在另一物上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4932040" y="272737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施予、给予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760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70359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6506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534121"/>
              </p:ext>
            </p:extLst>
          </p:nvPr>
        </p:nvGraphicFramePr>
        <p:xfrm>
          <a:off x="274638" y="708025"/>
          <a:ext cx="8564562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文档" r:id="rId24" imgW="8569751" imgH="3730925" progId="Word.Document.12">
                  <p:embed/>
                </p:oleObj>
              </mc:Choice>
              <mc:Fallback>
                <p:oleObj name="文档" r:id="rId24" imgW="8569751" imgH="373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638" y="708025"/>
                        <a:ext cx="8564562" cy="37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989300" y="8850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增加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370724" y="139676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益处、好处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044100" y="242773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施用、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施加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5012437" y="293235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胜过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072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8636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86642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49116"/>
              </p:ext>
            </p:extLst>
          </p:nvPr>
        </p:nvGraphicFramePr>
        <p:xfrm>
          <a:off x="236538" y="1249363"/>
          <a:ext cx="8847137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文档" r:id="rId24" imgW="8853549" imgH="3058064" progId="Word.Document.12">
                  <p:embed/>
                </p:oleObj>
              </mc:Choice>
              <mc:Fallback>
                <p:oleObj name="文档" r:id="rId24" imgW="8853549" imgH="3058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6538" y="1249363"/>
                        <a:ext cx="8847137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2140" y="627534"/>
            <a:ext cx="1415772" cy="575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《劝学》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48556" y="1400755"/>
            <a:ext cx="17876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spc="-1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挣断、</a:t>
            </a:r>
            <a:r>
              <a:rPr lang="zh-CN" altLang="zh-CN" sz="2600" spc="-1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断绝</a:t>
            </a:r>
            <a:endParaRPr lang="zh-CN" altLang="en-US" sz="2600" spc="-100" dirty="0"/>
          </a:p>
        </p:txBody>
      </p:sp>
      <p:sp>
        <p:nvSpPr>
          <p:cNvPr id="34" name="矩形 33"/>
          <p:cNvSpPr/>
          <p:nvPr/>
        </p:nvSpPr>
        <p:spPr>
          <a:xfrm>
            <a:off x="5788645" y="1912431"/>
            <a:ext cx="8258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spc="-1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横渡</a:t>
            </a:r>
            <a:endParaRPr lang="zh-CN" altLang="en-US" sz="2600" spc="-100" dirty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7701" y="2424107"/>
            <a:ext cx="8258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spc="-1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隔绝</a:t>
            </a:r>
            <a:endParaRPr lang="zh-CN" altLang="en-US" sz="2600" spc="-100" dirty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52320" y="2943403"/>
            <a:ext cx="8258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spc="-1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绝交</a:t>
            </a:r>
            <a:endParaRPr lang="zh-CN" altLang="en-US" sz="2600" spc="-100" dirty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05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90915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150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77079"/>
              </p:ext>
            </p:extLst>
          </p:nvPr>
        </p:nvGraphicFramePr>
        <p:xfrm>
          <a:off x="236538" y="1311275"/>
          <a:ext cx="8847137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文档" r:id="rId24" imgW="8853549" imgH="2255448" progId="Word.Document.12">
                  <p:embed/>
                </p:oleObj>
              </mc:Choice>
              <mc:Fallback>
                <p:oleObj name="文档" r:id="rId24" imgW="8853549" imgH="2255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6538" y="1311275"/>
                        <a:ext cx="8847137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4666868" y="139333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停止、中断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980696" y="191243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奇异、独特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3010684" y="243934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极、非常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714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26433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6896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3517"/>
              </p:ext>
            </p:extLst>
          </p:nvPr>
        </p:nvGraphicFramePr>
        <p:xfrm>
          <a:off x="274320" y="972334"/>
          <a:ext cx="8847138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文档" r:id="rId24" imgW="8853549" imgH="3234906" progId="Word.Document.12">
                  <p:embed/>
                </p:oleObj>
              </mc:Choice>
              <mc:Fallback>
                <p:oleObj name="文档" r:id="rId24" imgW="8853549" imgH="323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320" y="972334"/>
                        <a:ext cx="8847138" cy="32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30336" y="10976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借助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4675257" y="16127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假装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692664" y="213607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借给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3368065" y="263956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宽容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755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8952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77914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00067"/>
              </p:ext>
            </p:extLst>
          </p:nvPr>
        </p:nvGraphicFramePr>
        <p:xfrm>
          <a:off x="274638" y="974725"/>
          <a:ext cx="8847137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文档" r:id="rId24" imgW="8853549" imgH="3225560" progId="Word.Document.12">
                  <p:embed/>
                </p:oleObj>
              </mc:Choice>
              <mc:Fallback>
                <p:oleObj name="文档" r:id="rId24" imgW="8853549" imgH="3225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638" y="974725"/>
                        <a:ext cx="8847137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347372" y="162040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临时的、代理的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4677916" y="213607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假期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5644500" y="264013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假如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790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4978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78010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32704"/>
              </p:ext>
            </p:extLst>
          </p:nvPr>
        </p:nvGraphicFramePr>
        <p:xfrm>
          <a:off x="356235" y="1266229"/>
          <a:ext cx="8847137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文档" r:id="rId24" imgW="8853549" imgH="3027872" progId="Word.Document.12">
                  <p:embed/>
                </p:oleObj>
              </mc:Choice>
              <mc:Fallback>
                <p:oleObj name="文档" r:id="rId24" imgW="8853549" imgH="30278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6235" y="1266229"/>
                        <a:ext cx="8847137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6172" y="608866"/>
            <a:ext cx="1851789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《过秦论》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0125" y="29470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道理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2468528" y="140095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道路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51457" y="24201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行程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4442600" y="192367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取道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592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1924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63582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13267"/>
              </p:ext>
            </p:extLst>
          </p:nvPr>
        </p:nvGraphicFramePr>
        <p:xfrm>
          <a:off x="274638" y="952500"/>
          <a:ext cx="8847137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文档" r:id="rId24" imgW="8853549" imgH="3192133" progId="Word.Document.12">
                  <p:embed/>
                </p:oleObj>
              </mc:Choice>
              <mc:Fallback>
                <p:oleObj name="文档" r:id="rId24" imgW="8853549" imgH="3192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638" y="952500"/>
                        <a:ext cx="8847137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5664919" y="106301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方法、策略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5325988" y="157125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法令、制度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358912" y="207531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说、谈论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07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84154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15562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5159"/>
              </p:ext>
            </p:extLst>
          </p:nvPr>
        </p:nvGraphicFramePr>
        <p:xfrm>
          <a:off x="236538" y="1074738"/>
          <a:ext cx="8847137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文档" r:id="rId24" imgW="8853549" imgH="3499808" progId="Word.Document.12">
                  <p:embed/>
                </p:oleObj>
              </mc:Choice>
              <mc:Fallback>
                <p:oleObj name="文档" r:id="rId24" imgW="8853549" imgH="349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6538" y="1074738"/>
                        <a:ext cx="8847137" cy="351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0565" y="483518"/>
            <a:ext cx="1380331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116187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传递、传送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4960079" y="168116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传授、教授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648477" y="219703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流传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3341995" y="270451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驿站、客舍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3603521" y="3197527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古代解释经书的文字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219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44724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61" y="644441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涂有饿莩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虽有槁暴，不复挺者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			  </a:t>
            </a:r>
            <a:r>
              <a:rPr lang="en-US" altLang="zh-CN" sz="2600" dirty="0">
                <a:latin typeface="Times New Roman"/>
                <a:ea typeface="华文细黑"/>
              </a:rPr>
              <a:t>	</a:t>
            </a:r>
            <a:r>
              <a:rPr lang="en-US" altLang="zh-CN" sz="2600" dirty="0" smtClean="0">
                <a:latin typeface="Times New Roman"/>
                <a:ea typeface="华文细黑"/>
              </a:rPr>
              <a:t>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(7)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则知明而行无过矣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en-US" altLang="zh-CN" sz="2600" dirty="0" smtClean="0">
                <a:latin typeface="Times New Roman"/>
                <a:ea typeface="华文细黑"/>
              </a:rPr>
              <a:t>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1487" y="8927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12435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8255" y="20265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pic>
        <p:nvPicPr>
          <p:cNvPr id="32" name="图片 31" descr="F:\杨绘绘\幻灯片原文件\一轮语文（全国）\车柔s.tif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2075314"/>
            <a:ext cx="292035" cy="29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矩形 35"/>
          <p:cNvSpPr/>
          <p:nvPr/>
        </p:nvSpPr>
        <p:spPr>
          <a:xfrm>
            <a:off x="1123907" y="26742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1764359" y="26635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1139147" y="382979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6" name="矩形 5"/>
          <p:cNvSpPr/>
          <p:nvPr/>
        </p:nvSpPr>
        <p:spPr>
          <a:xfrm>
            <a:off x="4446652" y="74869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途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道路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4492372" y="1942911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煣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使弯曲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4499992" y="253840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再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4499992" y="314075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曝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晒</a:t>
            </a:r>
            <a:endParaRPr lang="zh-CN" altLang="en-US" sz="2600" dirty="0"/>
          </a:p>
        </p:txBody>
      </p:sp>
      <p:sp>
        <p:nvSpPr>
          <p:cNvPr id="43" name="矩形 42"/>
          <p:cNvSpPr/>
          <p:nvPr/>
        </p:nvSpPr>
        <p:spPr>
          <a:xfrm>
            <a:off x="4484752" y="372025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智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智慧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734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1" grpId="0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531664"/>
            <a:ext cx="8647507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指出下列加点词语的活用类型并释义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《寡人之于国也》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养生丧死无憾：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五亩之宅，树之以桑：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然而不王者，未之有也：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</a:t>
            </a: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五十者可以衣帛矣：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8476" y="182235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39483" y="23820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2457480" y="4166974"/>
            <a:ext cx="279741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802459" y="29089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3008679" y="1715274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动词作名词，活着的人。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3978801" y="226085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名词作动词，种植。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4299208" y="2818254"/>
            <a:ext cx="45736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读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dirty="0" err="1">
                <a:solidFill>
                  <a:srgbClr val="E46C0A"/>
                </a:solidFill>
                <a:latin typeface="Times New Roman"/>
                <a:ea typeface="华文细黑"/>
              </a:rPr>
              <a:t>w</a:t>
            </a:r>
            <a:r>
              <a:rPr lang="en-US" altLang="zh-CN" sz="2600" b="1" dirty="0" err="1">
                <a:solidFill>
                  <a:srgbClr val="E46C0A"/>
                </a:solidFill>
                <a:latin typeface="+mj-ea"/>
                <a:ea typeface="+mj-ea"/>
              </a:rPr>
              <a:t>à</a:t>
            </a:r>
            <a:r>
              <a:rPr lang="en-US" altLang="zh-CN" sz="2600" dirty="0" err="1">
                <a:solidFill>
                  <a:srgbClr val="E46C0A"/>
                </a:solidFill>
                <a:latin typeface="Times New Roman"/>
                <a:ea typeface="华文细黑"/>
              </a:rPr>
              <a:t>nɡ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，名词作动词，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称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346388" y="339069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王，统一天下。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26053" y="3917042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名词作动词，穿。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9263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33745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638344"/>
            <a:ext cx="8647507" cy="36212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谨庠序之教：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王无罪岁，斯天下之民至焉：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填然鼓之：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故木受绳则直：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君子博学而日参省乎己：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36263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4724" y="85577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1468707" y="14699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476327" y="204942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2445668" y="32320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2453288" y="38145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2676932" y="745262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形容词作动词，谨慎地办好。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4933791" y="1336367"/>
            <a:ext cx="39356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归罪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，归咎。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2362612" y="194653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名词作动词，击鼓。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3020164" y="3110279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形容词作动词，变直。</a:t>
            </a:r>
            <a:endParaRPr lang="zh-CN" altLang="en-US" sz="2600" dirty="0"/>
          </a:p>
        </p:txBody>
      </p:sp>
      <p:sp>
        <p:nvSpPr>
          <p:cNvPr id="43" name="矩形 42"/>
          <p:cNvSpPr/>
          <p:nvPr/>
        </p:nvSpPr>
        <p:spPr>
          <a:xfrm>
            <a:off x="4282073" y="369739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名词作状语，每天。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260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9578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741" y="600244"/>
            <a:ext cx="8647507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不如登高之博见也：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假舟楫者，非能水也：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上食埃土，下饮黄泉，用心一也：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《过秦论》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有席卷天下，包举宇内，囊括四海之意：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_________________________________________________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657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46475" y="7944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3222516" y="13476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948740" y="188557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594547" y="19019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4947951" y="18897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297732" y="356921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2965635" y="356921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4587240" y="35570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1" name="矩形 40"/>
          <p:cNvSpPr/>
          <p:nvPr/>
        </p:nvSpPr>
        <p:spPr>
          <a:xfrm>
            <a:off x="3808060" y="673055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形容词作名词，高处。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4106044" y="1229886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名词作动词，游水。</a:t>
            </a:r>
            <a:endParaRPr lang="zh-CN" altLang="en-US" sz="2600" dirty="0"/>
          </a:p>
        </p:txBody>
      </p:sp>
      <p:sp>
        <p:nvSpPr>
          <p:cNvPr id="43" name="矩形 42"/>
          <p:cNvSpPr/>
          <p:nvPr/>
        </p:nvSpPr>
        <p:spPr>
          <a:xfrm>
            <a:off x="5735176" y="1767850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名词作状语，向上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45" name="矩形 44"/>
          <p:cNvSpPr/>
          <p:nvPr/>
        </p:nvSpPr>
        <p:spPr>
          <a:xfrm>
            <a:off x="321851" y="2344678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向下；数词作动词，专一。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94140" y="343983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48" name="矩形 47"/>
          <p:cNvSpPr/>
          <p:nvPr/>
        </p:nvSpPr>
        <p:spPr>
          <a:xfrm>
            <a:off x="279248" y="3966755"/>
            <a:ext cx="6085332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像席子一样，像包袱一样，像口袋一样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8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6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9964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343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4601" y="1362854"/>
            <a:ext cx="8647507" cy="3039576"/>
            <a:chOff x="324601" y="1036484"/>
            <a:chExt cx="8647507" cy="3039576"/>
          </a:xfrm>
        </p:grpSpPr>
        <p:sp>
          <p:nvSpPr>
            <p:cNvPr id="6" name="矩形 5"/>
            <p:cNvSpPr/>
            <p:nvPr/>
          </p:nvSpPr>
          <p:spPr>
            <a:xfrm>
              <a:off x="324601" y="1036484"/>
              <a:ext cx="8647507" cy="28931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(15)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天下云集响应：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(16)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履至尊而制六合：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(17)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序八州而朝同列：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__________________________________________________</a:t>
              </a: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(</a:t>
              </a: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18)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外连衡而斗诸侯：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34912" y="1238433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324512" y="1227385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995131" y="1784017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95131" y="2367701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290604" y="2344841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340423" y="3455441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06296" y="810536"/>
            <a:ext cx="8561888" cy="840350"/>
            <a:chOff x="306296" y="507264"/>
            <a:chExt cx="8561888" cy="840350"/>
          </a:xfrm>
        </p:grpSpPr>
        <p:sp>
          <p:nvSpPr>
            <p:cNvPr id="40" name="矩形 39"/>
            <p:cNvSpPr/>
            <p:nvPr/>
          </p:nvSpPr>
          <p:spPr>
            <a:xfrm>
              <a:off x="306296" y="507264"/>
              <a:ext cx="8561888" cy="6524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just">
                <a:lnSpc>
                  <a:spcPct val="140000"/>
                </a:lnSpc>
              </a:pPr>
              <a:r>
                <a:rPr lang="en-US" altLang="zh-CN" sz="2600" kern="100" dirty="0">
                  <a:solidFill>
                    <a:prstClr val="black"/>
                  </a:solidFill>
                  <a:latin typeface="Times New Roman"/>
                  <a:ea typeface="华文细黑"/>
                  <a:cs typeface="Courier New"/>
                </a:rPr>
                <a:t>(14)</a:t>
              </a:r>
              <a:r>
                <a:rPr lang="zh-CN" altLang="zh-CN" sz="2600" kern="100" dirty="0">
                  <a:solidFill>
                    <a:prstClr val="black"/>
                  </a:solidFill>
                  <a:latin typeface="Times New Roman"/>
                  <a:ea typeface="华文细黑"/>
                  <a:cs typeface="Times New Roman"/>
                </a:rPr>
                <a:t>南取汉中，西举巴、蜀：</a:t>
              </a:r>
              <a:r>
                <a:rPr lang="en-US" altLang="zh-CN" sz="2600" kern="100" dirty="0" smtClean="0">
                  <a:solidFill>
                    <a:prstClr val="black"/>
                  </a:solidFill>
                  <a:latin typeface="Times New Roman"/>
                  <a:ea typeface="华文细黑"/>
                  <a:cs typeface="Courier New"/>
                </a:rPr>
                <a:t>_________________________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56360" y="726995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597975" y="685467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4467835" y="862791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名词作状语，向南，向西。</a:t>
            </a:r>
            <a:endParaRPr lang="zh-CN" altLang="en-US" sz="2600" dirty="0"/>
          </a:p>
        </p:txBody>
      </p:sp>
      <p:sp>
        <p:nvSpPr>
          <p:cNvPr id="46" name="矩形 45"/>
          <p:cNvSpPr/>
          <p:nvPr/>
        </p:nvSpPr>
        <p:spPr>
          <a:xfrm>
            <a:off x="3126844" y="1431235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名词作状语，像云一样，像响声一样。</a:t>
            </a:r>
            <a:endParaRPr lang="zh-CN" altLang="en-US" sz="2600" dirty="0"/>
          </a:p>
        </p:txBody>
      </p:sp>
      <p:sp>
        <p:nvSpPr>
          <p:cNvPr id="47" name="矩形 46"/>
          <p:cNvSpPr/>
          <p:nvPr/>
        </p:nvSpPr>
        <p:spPr>
          <a:xfrm>
            <a:off x="3474745" y="1976819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名词作动词，登上。</a:t>
            </a:r>
            <a:endParaRPr lang="zh-CN" altLang="en-US" sz="2600" dirty="0"/>
          </a:p>
        </p:txBody>
      </p:sp>
      <p:sp>
        <p:nvSpPr>
          <p:cNvPr id="48" name="矩形 47"/>
          <p:cNvSpPr/>
          <p:nvPr/>
        </p:nvSpPr>
        <p:spPr>
          <a:xfrm>
            <a:off x="3476640" y="2534215"/>
            <a:ext cx="52781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名词的使动用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法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依次序排列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50" name="矩形 49"/>
          <p:cNvSpPr/>
          <p:nvPr/>
        </p:nvSpPr>
        <p:spPr>
          <a:xfrm>
            <a:off x="317222" y="310265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朝拜。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11312" y="3659490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相斗。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210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21256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31218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4601" y="960051"/>
            <a:ext cx="8647507" cy="1344365"/>
            <a:chOff x="324601" y="1036484"/>
            <a:chExt cx="8647507" cy="1344365"/>
          </a:xfrm>
        </p:grpSpPr>
        <p:sp>
          <p:nvSpPr>
            <p:cNvPr id="6" name="矩形 5"/>
            <p:cNvSpPr/>
            <p:nvPr/>
          </p:nvSpPr>
          <p:spPr>
            <a:xfrm>
              <a:off x="324601" y="1036484"/>
              <a:ext cx="8647507" cy="12126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(</a:t>
              </a: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19)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吞二周而亡诸侯：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2600" dirty="0">
                  <a:latin typeface="Times New Roman"/>
                  <a:ea typeface="华文细黑"/>
                </a:rPr>
                <a:t>(20)</a:t>
              </a:r>
              <a:r>
                <a:rPr lang="zh-CN" altLang="zh-CN" sz="2600" dirty="0">
                  <a:latin typeface="Times New Roman"/>
                  <a:ea typeface="华文细黑"/>
                  <a:cs typeface="Times New Roman"/>
                </a:rPr>
                <a:t>却匈奴七百余里：</a:t>
              </a:r>
              <a:r>
                <a:rPr lang="en-US" altLang="zh-CN" sz="2600" dirty="0" smtClean="0">
                  <a:latin typeface="Times New Roman"/>
                  <a:ea typeface="华文细黑"/>
                </a:rPr>
                <a:t>_______________________________</a:t>
              </a:r>
              <a:endParaRPr lang="zh-CN" altLang="zh-CN" sz="2600" kern="100" dirty="0">
                <a:latin typeface="宋体"/>
                <a:cs typeface="Courier New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01652" y="1207026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79220" y="1760230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2221" y="2032025"/>
            <a:ext cx="8647507" cy="2036653"/>
            <a:chOff x="324601" y="728261"/>
            <a:chExt cx="8647507" cy="2036653"/>
          </a:xfrm>
        </p:grpSpPr>
        <p:sp>
          <p:nvSpPr>
            <p:cNvPr id="50" name="矩形 49"/>
            <p:cNvSpPr/>
            <p:nvPr/>
          </p:nvSpPr>
          <p:spPr>
            <a:xfrm>
              <a:off x="324601" y="728261"/>
              <a:ext cx="8647507" cy="18928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(21)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且夫天下非小弱也：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(22)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会盟而谋弱秦：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(23)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乃使蒙恬北筑长城而守藩篱：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20835" y="964714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2962207" y="972334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325183" y="1548398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283655" y="2144295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3502928" y="1040715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灭亡。</a:t>
            </a:r>
            <a:endParaRPr lang="zh-CN" altLang="en-US" sz="2600" dirty="0"/>
          </a:p>
        </p:txBody>
      </p:sp>
      <p:sp>
        <p:nvSpPr>
          <p:cNvPr id="55" name="矩形 54"/>
          <p:cNvSpPr/>
          <p:nvPr/>
        </p:nvSpPr>
        <p:spPr>
          <a:xfrm>
            <a:off x="3491880" y="1582871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退却。</a:t>
            </a:r>
            <a:endParaRPr lang="zh-CN" altLang="en-US" sz="2600" dirty="0"/>
          </a:p>
        </p:txBody>
      </p:sp>
      <p:sp>
        <p:nvSpPr>
          <p:cNvPr id="56" name="矩形 55"/>
          <p:cNvSpPr/>
          <p:nvPr/>
        </p:nvSpPr>
        <p:spPr>
          <a:xfrm>
            <a:off x="3842950" y="21402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形容词作动词，变小，变弱。</a:t>
            </a:r>
            <a:endParaRPr lang="zh-CN" altLang="en-US" sz="2600" dirty="0"/>
          </a:p>
        </p:txBody>
      </p:sp>
      <p:sp>
        <p:nvSpPr>
          <p:cNvPr id="57" name="矩形 56"/>
          <p:cNvSpPr/>
          <p:nvPr/>
        </p:nvSpPr>
        <p:spPr>
          <a:xfrm>
            <a:off x="3185180" y="2734999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削弱，使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变弱。</a:t>
            </a:r>
            <a:endParaRPr lang="zh-CN" altLang="en-US" sz="2600" dirty="0"/>
          </a:p>
        </p:txBody>
      </p:sp>
      <p:sp>
        <p:nvSpPr>
          <p:cNvPr id="58" name="矩形 57"/>
          <p:cNvSpPr/>
          <p:nvPr/>
        </p:nvSpPr>
        <p:spPr>
          <a:xfrm>
            <a:off x="5108069" y="3311063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名词作状语，向北。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075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0226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7325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1062" y="555526"/>
            <a:ext cx="8646286" cy="1912571"/>
            <a:chOff x="341062" y="2545462"/>
            <a:chExt cx="8477117" cy="1912571"/>
          </a:xfrm>
        </p:grpSpPr>
        <p:sp>
          <p:nvSpPr>
            <p:cNvPr id="40" name="矩形 39"/>
            <p:cNvSpPr/>
            <p:nvPr/>
          </p:nvSpPr>
          <p:spPr>
            <a:xfrm>
              <a:off x="341062" y="2545462"/>
              <a:ext cx="8477117" cy="17727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just">
                <a:lnSpc>
                  <a:spcPct val="140000"/>
                </a:lnSpc>
                <a:tabLst>
                  <a:tab pos="2598738" algn="l"/>
                </a:tabLst>
              </a:pPr>
              <a:r>
                <a:rPr lang="en-US" altLang="zh-CN" sz="2600" kern="100" dirty="0">
                  <a:solidFill>
                    <a:prstClr val="black"/>
                  </a:solidFill>
                  <a:latin typeface="Times New Roman"/>
                  <a:ea typeface="华文细黑"/>
                  <a:cs typeface="Courier New"/>
                </a:rPr>
                <a:t>(24)</a:t>
              </a:r>
              <a:r>
                <a:rPr lang="zh-CN" altLang="zh-CN" sz="2600" kern="100" dirty="0">
                  <a:solidFill>
                    <a:prstClr val="black"/>
                  </a:solidFill>
                  <a:latin typeface="Times New Roman"/>
                  <a:ea typeface="华文细黑"/>
                  <a:cs typeface="Times New Roman"/>
                </a:rPr>
                <a:t>金城千里，子孙帝王万世之业也：</a:t>
              </a:r>
              <a:r>
                <a:rPr lang="en-US" altLang="zh-CN" sz="2600" kern="100" dirty="0" smtClean="0">
                  <a:solidFill>
                    <a:prstClr val="black"/>
                  </a:solidFill>
                  <a:latin typeface="Times New Roman"/>
                  <a:ea typeface="华文细黑"/>
                  <a:cs typeface="Courier New"/>
                </a:rPr>
                <a:t>_________________</a:t>
              </a:r>
              <a:endParaRPr lang="zh-CN" altLang="zh-CN" sz="1050" kern="100" dirty="0">
                <a:solidFill>
                  <a:prstClr val="black"/>
                </a:solidFill>
                <a:latin typeface="宋体"/>
                <a:cs typeface="Courier New"/>
              </a:endParaRPr>
            </a:p>
            <a:p>
              <a:pPr lvl="0" algn="just">
                <a:lnSpc>
                  <a:spcPct val="140000"/>
                </a:lnSpc>
              </a:pPr>
              <a:r>
                <a:rPr lang="en-US" altLang="zh-CN" sz="2600" kern="100" dirty="0">
                  <a:solidFill>
                    <a:prstClr val="black"/>
                  </a:solidFill>
                  <a:latin typeface="Times New Roman"/>
                  <a:ea typeface="华文细黑"/>
                  <a:cs typeface="Courier New"/>
                </a:rPr>
                <a:t>(25)</a:t>
              </a:r>
              <a:r>
                <a:rPr lang="zh-CN" altLang="zh-CN" sz="2600" kern="100" dirty="0">
                  <a:solidFill>
                    <a:prstClr val="black"/>
                  </a:solidFill>
                  <a:latin typeface="Times New Roman"/>
                  <a:ea typeface="华文细黑"/>
                  <a:cs typeface="Times New Roman"/>
                </a:rPr>
                <a:t>以愚黔首：</a:t>
              </a:r>
              <a:r>
                <a:rPr lang="en-US" altLang="zh-CN" sz="2600" kern="100" dirty="0" smtClean="0">
                  <a:solidFill>
                    <a:prstClr val="black"/>
                  </a:solidFill>
                  <a:latin typeface="Times New Roman"/>
                  <a:ea typeface="华文细黑"/>
                  <a:cs typeface="Courier New"/>
                </a:rPr>
                <a:t>_____________________________________</a:t>
              </a:r>
              <a:endParaRPr lang="zh-CN" altLang="zh-CN" sz="1050" kern="100" dirty="0">
                <a:solidFill>
                  <a:prstClr val="black"/>
                </a:solidFill>
                <a:latin typeface="宋体"/>
                <a:cs typeface="Courier New"/>
              </a:endParaRPr>
            </a:p>
            <a:p>
              <a:pPr lvl="0">
                <a:lnSpc>
                  <a:spcPct val="140000"/>
                </a:lnSpc>
              </a:pPr>
              <a:r>
                <a:rPr lang="en-US" altLang="zh-CN" sz="2600" dirty="0">
                  <a:solidFill>
                    <a:prstClr val="black"/>
                  </a:solidFill>
                  <a:latin typeface="Times New Roman"/>
                  <a:ea typeface="华文细黑"/>
                </a:rPr>
                <a:t>(26)</a:t>
              </a:r>
              <a:r>
                <a:rPr lang="zh-CN" altLang="zh-CN" sz="2600" dirty="0">
                  <a:solidFill>
                    <a:prstClr val="black"/>
                  </a:solidFill>
                  <a:latin typeface="Times New Roman"/>
                  <a:ea typeface="华文细黑"/>
                  <a:cs typeface="Times New Roman"/>
                </a:rPr>
                <a:t>赢粮而景从：</a:t>
              </a:r>
              <a:r>
                <a:rPr lang="en-US" altLang="zh-CN" sz="2600" dirty="0" smtClean="0">
                  <a:solidFill>
                    <a:prstClr val="black"/>
                  </a:solidFill>
                  <a:latin typeface="Times New Roman"/>
                  <a:ea typeface="华文细黑"/>
                </a:rPr>
                <a:t>___________________________________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246792" y="2719194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561113" y="2703954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309749" y="3287638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964770" y="3837414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9841" y="2218455"/>
            <a:ext cx="8647507" cy="2403129"/>
            <a:chOff x="339841" y="1130715"/>
            <a:chExt cx="8647507" cy="2403129"/>
          </a:xfrm>
        </p:grpSpPr>
        <p:sp>
          <p:nvSpPr>
            <p:cNvPr id="44" name="矩形 43"/>
            <p:cNvSpPr/>
            <p:nvPr/>
          </p:nvSpPr>
          <p:spPr>
            <a:xfrm>
              <a:off x="339841" y="1130715"/>
              <a:ext cx="8647507" cy="23329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《师说》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(27)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而耻学于师：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latin typeface="Times New Roman"/>
                  <a:ea typeface="华文细黑"/>
                  <a:cs typeface="Courier New"/>
                </a:rPr>
                <a:t>(28)</a:t>
              </a:r>
              <a:r>
                <a:rPr lang="zh-CN" altLang="zh-CN" sz="2600" kern="100" dirty="0">
                  <a:latin typeface="Times New Roman"/>
                  <a:ea typeface="华文细黑"/>
                  <a:cs typeface="Times New Roman"/>
                </a:rPr>
                <a:t>小学而大遗：</a:t>
              </a:r>
              <a:r>
                <a:rPr lang="en-US" altLang="zh-CN" sz="2600" kern="100" dirty="0" smtClean="0">
                  <a:latin typeface="Times New Roman"/>
                  <a:ea typeface="华文细黑"/>
                  <a:cs typeface="Courier New"/>
                </a:rPr>
                <a:t>___________________________________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2600" dirty="0">
                  <a:latin typeface="Times New Roman"/>
                  <a:ea typeface="华文细黑"/>
                </a:rPr>
                <a:t>(29)</a:t>
              </a:r>
              <a:r>
                <a:rPr lang="zh-CN" altLang="zh-CN" sz="2600" dirty="0">
                  <a:latin typeface="Times New Roman"/>
                  <a:ea typeface="华文细黑"/>
                  <a:cs typeface="Times New Roman"/>
                </a:rPr>
                <a:t>孔子师郯子：</a:t>
              </a:r>
              <a:r>
                <a:rPr lang="en-US" altLang="zh-CN" sz="2600" dirty="0" smtClean="0">
                  <a:latin typeface="Times New Roman"/>
                  <a:ea typeface="华文细黑"/>
                </a:rPr>
                <a:t>___________________________________</a:t>
              </a:r>
              <a:endParaRPr lang="zh-CN" altLang="zh-CN" sz="2600" kern="100" dirty="0">
                <a:latin typeface="宋体"/>
                <a:cs typeface="Courier New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17071" y="1867311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972092" y="2424707"/>
              <a:ext cx="279741" cy="6206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dirty="0" smtClean="0">
                  <a:latin typeface="Times New Roman"/>
                  <a:ea typeface="华文细黑"/>
                </a:rPr>
                <a:t>·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676677" y="3164512"/>
              <a:ext cx="40957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b="1" dirty="0" smtClean="0">
                  <a:latin typeface="Times New Roman"/>
                  <a:ea typeface="华文细黑"/>
                </a:rPr>
                <a:t>·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5788516" y="627534"/>
            <a:ext cx="3079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做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帝王。</a:t>
            </a:r>
            <a:endParaRPr lang="zh-CN" altLang="en-US" sz="2600" dirty="0"/>
          </a:p>
        </p:txBody>
      </p:sp>
      <p:sp>
        <p:nvSpPr>
          <p:cNvPr id="51" name="矩形 50"/>
          <p:cNvSpPr/>
          <p:nvPr/>
        </p:nvSpPr>
        <p:spPr>
          <a:xfrm>
            <a:off x="2508161" y="117311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使动，使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愚昧。</a:t>
            </a:r>
            <a:endParaRPr lang="zh-CN" altLang="en-US" sz="2600" dirty="0"/>
          </a:p>
        </p:txBody>
      </p:sp>
      <p:sp>
        <p:nvSpPr>
          <p:cNvPr id="52" name="矩形 51"/>
          <p:cNvSpPr/>
          <p:nvPr/>
        </p:nvSpPr>
        <p:spPr>
          <a:xfrm>
            <a:off x="2832760" y="1726887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名词作状语，像影子那样。</a:t>
            </a:r>
            <a:endParaRPr lang="zh-CN" altLang="en-US" sz="2600" dirty="0"/>
          </a:p>
        </p:txBody>
      </p:sp>
      <p:sp>
        <p:nvSpPr>
          <p:cNvPr id="53" name="矩形 52"/>
          <p:cNvSpPr/>
          <p:nvPr/>
        </p:nvSpPr>
        <p:spPr>
          <a:xfrm>
            <a:off x="2864663" y="2833494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为耻。</a:t>
            </a:r>
            <a:endParaRPr lang="zh-CN" altLang="en-US" sz="2600" dirty="0"/>
          </a:p>
        </p:txBody>
      </p:sp>
      <p:sp>
        <p:nvSpPr>
          <p:cNvPr id="54" name="矩形 53"/>
          <p:cNvSpPr/>
          <p:nvPr/>
        </p:nvSpPr>
        <p:spPr>
          <a:xfrm>
            <a:off x="2874288" y="3390691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形容词作名词，小的方面，大的方面。</a:t>
            </a:r>
            <a:endParaRPr lang="zh-CN" altLang="en-US" sz="2600" dirty="0"/>
          </a:p>
        </p:txBody>
      </p:sp>
      <p:sp>
        <p:nvSpPr>
          <p:cNvPr id="55" name="矩形 54"/>
          <p:cNvSpPr/>
          <p:nvPr/>
        </p:nvSpPr>
        <p:spPr>
          <a:xfrm>
            <a:off x="2851428" y="3959135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名词的意动用法，以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为师。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3647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54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34765"/>
              </p:ext>
            </p:extLst>
          </p:nvPr>
        </p:nvGraphicFramePr>
        <p:xfrm>
          <a:off x="327025" y="1684338"/>
          <a:ext cx="8321675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文档" r:id="rId24" imgW="8319657" imgH="2959412" progId="Word.Document.12">
                  <p:embed/>
                </p:oleObj>
              </mc:Choice>
              <mc:Fallback>
                <p:oleObj name="文档" r:id="rId24" imgW="8319657" imgH="295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7025" y="1684338"/>
                        <a:ext cx="8321675" cy="294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243900" y="497994"/>
            <a:ext cx="73632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二、理解常见文言虚词在文中的意义和用法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写出下列句子中加点虚词的意义和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用法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33700" y="1821755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衬字，无实在意义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3103766" y="2310571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用在主谓之间，取消句子独立性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2764180" y="28445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助词，的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3731751" y="335621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代词，百姓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198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43724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64635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35977"/>
              </p:ext>
            </p:extLst>
          </p:nvPr>
        </p:nvGraphicFramePr>
        <p:xfrm>
          <a:off x="282575" y="663575"/>
          <a:ext cx="9326563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文档" r:id="rId24" imgW="9337590" imgH="3944069" progId="Word.Document.12">
                  <p:embed/>
                </p:oleObj>
              </mc:Choice>
              <mc:Fallback>
                <p:oleObj name="文档" r:id="rId24" imgW="9337590" imgH="3944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2575" y="663575"/>
                        <a:ext cx="9326563" cy="393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36388" y="79441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却，表转折关系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348356" y="126122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而且，表递进关系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3460462" y="17187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地，表修饰关系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059074" y="222695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如果，表假设关系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905306" y="268614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就，表承接关系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154700" y="3167345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译</a:t>
            </a: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并列关系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6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5" grpId="0"/>
      <p:bldP spid="36" grpId="0"/>
      <p:bldP spid="37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7574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58783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73160"/>
              </p:ext>
            </p:extLst>
          </p:nvPr>
        </p:nvGraphicFramePr>
        <p:xfrm>
          <a:off x="334963" y="990600"/>
          <a:ext cx="86106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文档" r:id="rId24" imgW="8615490" imgH="3060580" progId="Word.Document.12">
                  <p:embed/>
                </p:oleObj>
              </mc:Choice>
              <mc:Fallback>
                <p:oleObj name="文档" r:id="rId24" imgW="8615490" imgH="3060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4963" y="990600"/>
                        <a:ext cx="86106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17814" y="1120542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那些，指示代词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412252" y="1632019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大概，表推测的语气副词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3448129" y="2151315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他们的，人称代词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097932" y="2647751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多么，真是，表感叹的语气副词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649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7781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7379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86087"/>
              </p:ext>
            </p:extLst>
          </p:nvPr>
        </p:nvGraphicFramePr>
        <p:xfrm>
          <a:off x="961514" y="549275"/>
          <a:ext cx="8450262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文档" r:id="rId24" imgW="8448853" imgH="2314260" progId="Word.Document.12">
                  <p:embed/>
                </p:oleObj>
              </mc:Choice>
              <mc:Fallback>
                <p:oleObj name="文档" r:id="rId24" imgW="8448853" imgH="2314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1514" y="549275"/>
                        <a:ext cx="8450262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19450"/>
              </p:ext>
            </p:extLst>
          </p:nvPr>
        </p:nvGraphicFramePr>
        <p:xfrm>
          <a:off x="288925" y="2339975"/>
          <a:ext cx="810101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文档" r:id="rId26" imgW="8102291" imgH="2288670" progId="Word.Document.12">
                  <p:embed/>
                </p:oleObj>
              </mc:Choice>
              <mc:Fallback>
                <p:oleObj name="文档" r:id="rId26" imgW="8102291" imgH="2288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8925" y="2339975"/>
                        <a:ext cx="8101013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991133" y="643339"/>
            <a:ext cx="31021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表承接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关系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5021121" y="1150258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表承接关系，就，连词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4312089" y="167354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表转折关系，却，连词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2707412" y="23978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介词，用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3690005" y="291292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按时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3723144" y="343983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凭借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115124" y="1169491"/>
            <a:ext cx="9060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则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743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0693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641" y="568475"/>
            <a:ext cx="8647507" cy="3947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君子生非异也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《过秦论》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合从缔交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而倔起阡陌之中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(11)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赢粮而景从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en-US" altLang="zh-CN" sz="2600" dirty="0" smtClean="0">
                <a:latin typeface="Times New Roman"/>
                <a:ea typeface="华文细黑"/>
              </a:rPr>
              <a:t>	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2316" y="7486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22464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9519" y="18703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259632" y="35112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1900755" y="4205639"/>
            <a:ext cx="279741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" name="矩形 2"/>
          <p:cNvSpPr/>
          <p:nvPr/>
        </p:nvSpPr>
        <p:spPr>
          <a:xfrm>
            <a:off x="4432176" y="638582"/>
            <a:ext cx="33522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性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资质、禀赋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4435563" y="1756802"/>
            <a:ext cx="33522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纵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战国时期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六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3931548" y="2298958"/>
            <a:ext cx="3876716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国联合起来共同对付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秦国</a:t>
            </a:r>
            <a:endParaRPr lang="en-US" altLang="zh-CN" sz="2600" dirty="0" smtClean="0">
              <a:solidFill>
                <a:srgbClr val="E46C0A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4166" y="3409359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兴起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4488180" y="3959135"/>
            <a:ext cx="23519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影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影子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3948648" y="2852162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的策略，称为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合纵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0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6" grpId="0"/>
      <p:bldP spid="8" grpId="0"/>
      <p:bldP spid="42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67523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81748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2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3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4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7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8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9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20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1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2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3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348721"/>
              </p:ext>
            </p:extLst>
          </p:nvPr>
        </p:nvGraphicFramePr>
        <p:xfrm>
          <a:off x="250825" y="708025"/>
          <a:ext cx="8991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文档" r:id="rId24" imgW="8996528" imgH="3664070" progId="Word.Document.12">
                  <p:embed/>
                </p:oleObj>
              </mc:Choice>
              <mc:Fallback>
                <p:oleObj name="文档" r:id="rId24" imgW="8996528" imgH="3664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0825" y="708025"/>
                        <a:ext cx="89916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69804" y="89327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把，用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6618704" y="141962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来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4996428" y="193472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因为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4325496" y="243535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4621148" y="294340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表目的，来</a:t>
            </a:r>
            <a:endParaRPr lang="zh-CN" altLang="en-US" sz="2600" dirty="0"/>
          </a:p>
        </p:txBody>
      </p:sp>
      <p:pic>
        <p:nvPicPr>
          <p:cNvPr id="26642" name="Picture 18" descr="F:\杨绘绘\幻灯片原文件\一轮语文（全国）\1s.t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16" y="2564580"/>
            <a:ext cx="306706" cy="30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691922"/>
            <a:ext cx="864750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青，取之于蓝，而青于蓝：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于其身也，则耻师焉：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寡人之于国也：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则移其民于河东：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9159" y="21092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54295" y="21092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817207" y="27016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794839" y="328654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120971" y="388662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4645213" y="1999679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从；比，均为介词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4026416" y="2579935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对，对于，介词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3021732" y="318990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对于，介词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3318808" y="37770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到，介词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34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53076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21" y="1036722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六艺经传皆通习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燕王欲结于君：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业精于勤，荒于嬉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归璧于赵：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3855" y="128019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6136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28363" y="130305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2051720" y="18410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450039" y="24475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2749611" y="24353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1437556" y="30312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6053688" y="1135583"/>
            <a:ext cx="2601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被；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均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为介词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2953916" y="174212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同、和，介词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3648586" y="232581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由于，均为介词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2328704" y="292816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到，介词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727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01" y="638344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指出下列句子的句式特点并给予归类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虽有槁暴，不复挺者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之然也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谨庠序之教，申之以孝悌之义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蚓无爪牙之利，筋骨之强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道之所存，师之所存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图片 30" descr="\\杨绘绘\f\杨绘绘\幻灯片原文件\一轮语文（全国）\1S.TIF"/>
          <p:cNvPicPr/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4" y="2070611"/>
            <a:ext cx="291691" cy="291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6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27333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741" y="638344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不拘于时，学于余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句读之不知，惑之不解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则无望民之多于邻国也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身死人手，为天下笑者，何也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然而不王者，未之有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⑩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以为轮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6621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图片 31" descr="\\杨绘绘\f\杨绘绘\幻灯片原文件\一轮语文（全国）\1S.TIF"/>
          <p:cNvPicPr/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6" y="3856615"/>
            <a:ext cx="291691" cy="291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124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668824"/>
            <a:ext cx="864750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委命下吏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耻学于师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状语后置句：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定语后置句：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宾语前置句：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66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36480" y="195415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①④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637754" y="2534215"/>
            <a:ext cx="12522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②⑦</a:t>
            </a:r>
            <a:r>
              <a:rPr lang="en-US" altLang="zh-CN" sz="2600" dirty="0">
                <a:solidFill>
                  <a:srgbClr val="E46C0A"/>
                </a:solidFill>
                <a:latin typeface="Cambria Math"/>
                <a:ea typeface="华文细黑"/>
                <a:cs typeface="Cambria Math"/>
              </a:rPr>
              <a:t>⑫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658264" y="315180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2650644" y="37431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⑥⑨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51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16722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903808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被动句：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省略句：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2294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94952" y="99156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⑤⑧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002572" y="1601539"/>
            <a:ext cx="9188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⑩</a:t>
            </a:r>
            <a:r>
              <a:rPr lang="en-US" altLang="zh-CN" sz="2600" dirty="0">
                <a:solidFill>
                  <a:srgbClr val="E46C0A"/>
                </a:solidFill>
                <a:latin typeface="Cambria Math"/>
                <a:ea typeface="华文细黑"/>
                <a:cs typeface="Cambria Math"/>
              </a:rPr>
              <a:t>⑪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204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741" y="85436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四、重要语句翻译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《寡人之于国也》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是何异于刺人而杀之曰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非我也，兵也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07552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501" y="955219"/>
            <a:ext cx="8647507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何异于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的译法，译为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有什么不同呢？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这种说法与拿刀把人杀死后说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杀死人的不是我，是兵器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有什么不同呢？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48845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741" y="83150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谨庠序之教，申之以孝悌之义。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关键词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庠序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孝悌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要译出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认真地兴办学校教育，把尊敬父母敬爱兄长的道理反复讲给百姓听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55019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121" y="875998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所以传道受业解惑也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或师焉，或不焉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68415" y="168479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23025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05595" y="22837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" name="矩形 2"/>
          <p:cNvSpPr/>
          <p:nvPr/>
        </p:nvSpPr>
        <p:spPr>
          <a:xfrm>
            <a:off x="5345420" y="1556018"/>
            <a:ext cx="33522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授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传授，教授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5337036" y="2174175"/>
            <a:ext cx="30187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不，没有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948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615484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青，取之于蓝，而青于蓝。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关键词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，第一个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的处所，第二个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表示比较，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相当于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靛青，是从蓼蓝中取得的，但比蓼蓝的颜色更深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84674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故木受绳则直，金就砺则利，君子博学而日参省乎己，则知明而行无过矣。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关键词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博学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要译出，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活用为状语也要译出。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5027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210" y="1259731"/>
            <a:ext cx="8561888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所以木材经墨线比量过就变直了，刀剑拿到磨刀石上去磨就锋利了，君子广泛地学习并且每天对自己检查反省，就会智慧明达而且行为不会有过失了。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23359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61" y="612294"/>
            <a:ext cx="8647507" cy="3946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《过秦论》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有席卷天下，包举宇内，囊括四海之意，并吞八荒之心。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席卷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包举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囊括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并吞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宇内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八荒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有席卷天下，征服九州，横扫四海的意图，并吞八方荒远之地的雄心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84674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胡人不敢南下而牧马，士不敢弯弓而报怨。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仇恨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。两个分句对称翻译即可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胡人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再也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不敢到南边来放牧，勇士不敢拉弓射箭来报仇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213" y="661204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良将劲弩守要害之处，信臣精卒陈利兵而谁何。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执着、拿着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兵器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盘问行人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好的将领手执强弩守卫着要害之地，可靠的官员、精锐的士兵拿着锋利的兵器，盘问着过往行人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60" y="525046"/>
            <a:ext cx="8733982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彼童子之师，授之书而习其句读者，非吾所谓传其道解其惑者也。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，否定判断句。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那些童子的老师，教给他书，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帮助他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学习其中的文句，不是我所说的能传授那些道理解答那些疑难问题的人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652" y="691684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巫医乐师百工之人，君子不齿，今其智乃反不能及，其可怪也欤！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指不屑与之同列，羞与为伍，意思是看不起。第一个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；第二个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智乃反不能及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竟然、反而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98495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182" y="1260139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巫医乐师和各种工匠这些人，君子们不屑一提，现在他们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君子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的见识竟然赶不上这些人，这真是令人奇怪啊！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18569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800" y="918756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五、补写出下列名句名篇中的空缺部分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填然鼓之，兵刃既接，弃甲曳兵而走。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不违农时，谷不可胜食也；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；斧斤以时入山林，材木不可胜用也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40390" y="160640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或百步而后止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13420" y="220589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或五十步而后止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4274234" y="2809012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数罟不入洿池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6363816" y="280844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鱼鳖不可胜食也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686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21" y="669062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《寡人之于国也》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河内凶：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不违农时：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数罟不入洿池：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涂有饿莩：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7556" y="20753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3907" y="26776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763196" y="32613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096948" y="32765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098111" y="32918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2442911" y="33070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434799" y="386027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1749119" y="388772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2010192" y="195815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荒年，谷物收成不好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2344713" y="256050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耽误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2981846" y="314418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细密的网；池塘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2333556" y="374673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饿死的人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589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9808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030104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五亩之宅，树之以桑，五十者可以衣帛矣；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；百亩之田，勿夺其时，数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口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家可以无饥矣；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，颁白者不负戴于道路矣。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《寡人之于国也》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96648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3836" y="1131590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鸡豚狗彘之畜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63992" y="172688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无失其时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1888272" y="1733942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七十者可以食肉矣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197979" y="232181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谨庠序之教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5229334" y="233286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申之以孝悌之义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856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021" y="623104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故木受绳则直，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则知明而行无过矣。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假舆马者，非利足也，而致千里；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；不积小流，无以成江海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80251" y="71478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金就砺则利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5076056" y="718775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君子博学而日参省乎己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5391800" y="190900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假舟楫者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7014076" y="192787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非能水也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262568" y="251478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而绝江河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282000" y="311789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故不积跬步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2244884" y="311733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无以至千里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642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920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844" y="593626"/>
            <a:ext cx="8821322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及至始皇，奋六世之余烈，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，吞二周而亡诸侯，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执敲扑而鞭笞天下，威振四海。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斩木为兵，揭竿为旗，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山东豪俊遂并起而亡秦族矣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然秦以区区之地，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有余年矣。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一夫作难而七庙隳，身死人手，为天下笑者，何也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______</a:t>
            </a: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《过秦论》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8117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48138" y="673254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振长策而御宇内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1490896" y="120759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履至尊而制六合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3489766" y="1760795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天下云集响应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5824175" y="176442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赢粮而景从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2932807" y="289006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致万乘之势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4677916" y="2879015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序八州而朝同列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190560" y="3993043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施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攻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守之势异也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7717492" y="343221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仁义不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8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11016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Box 62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1721" y="771550"/>
            <a:ext cx="890953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是故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，师之所存也。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，或师焉，或不焉，小学而大遗，吾未见其明也。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是故弟子不必不如师，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，如是而已。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66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6199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TextBox 68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8672" y="878269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无贵无贱　无长无少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527704" y="88951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道之所存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99884" y="147320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句读之不知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2108488" y="147320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惑之不解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4061966" y="265980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师不必贤于弟子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6817047" y="265161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闻道有先后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124495" y="325816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术业有专攻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638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24775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81307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非我也，岁也：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谨庠序之教：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申之以孝悌之义：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君子博学而日参省乎己：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9159" y="103050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08618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3907" y="164047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461087" y="164350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783027" y="223178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165927" y="224242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2756560" y="340979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3090312" y="342962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2985165" y="91979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年成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2684552" y="150767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学校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3296821" y="2102405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尊敬父母，敬爱兄长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4316090" y="329606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验、检查；省察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862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39750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82831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金就砺则利：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故不积跬步：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《过秦论》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于是秦人拱手而取西河之外：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</p:txBody>
      </p:sp>
      <p:sp>
        <p:nvSpPr>
          <p:cNvPr id="7" name="矩形 6"/>
          <p:cNvSpPr/>
          <p:nvPr/>
        </p:nvSpPr>
        <p:spPr>
          <a:xfrm>
            <a:off x="1403246" y="104115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66689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99011" y="164769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2217523" y="164350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2179423" y="342084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498606" y="342846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2626711" y="93160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磨刀石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271793" y="1389380"/>
            <a:ext cx="8366393" cy="12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		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古代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半步。跨出一脚为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跬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，跨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两脚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5061930" y="3170912"/>
            <a:ext cx="3852337" cy="628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两手合抱，形容毫不费力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53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50491"/>
              </p:ext>
            </p:extLst>
          </p:nvPr>
        </p:nvGraphicFramePr>
        <p:xfrm>
          <a:off x="381908" y="85780"/>
          <a:ext cx="865459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  <a:gridCol w="78678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018" y="80576"/>
            <a:ext cx="77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941616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氓隶之人：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然秦以区区之地：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《师说》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句读之不知：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君子不齿：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9903" y="174389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8" name="AutoShape 39"/>
          <p:cNvSpPr>
            <a:spLocks noChangeArrowheads="1"/>
          </p:cNvSpPr>
          <p:nvPr/>
        </p:nvSpPr>
        <p:spPr bwMode="gray">
          <a:xfrm>
            <a:off x="-476180" y="4719012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gray">
          <a:xfrm>
            <a:off x="100083" y="4777750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40582"/>
              </p:ext>
            </p:extLst>
          </p:nvPr>
        </p:nvGraphicFramePr>
        <p:xfrm>
          <a:off x="389279" y="4730462"/>
          <a:ext cx="86406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  <a:gridCol w="86406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7055" y="4725258"/>
            <a:ext cx="8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74839" y="81950"/>
            <a:ext cx="7798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960899" y="83324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744720" y="84698"/>
            <a:ext cx="77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3538400" y="86072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4318322" y="87446"/>
            <a:ext cx="78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5112002" y="88820"/>
            <a:ext cx="7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5894185" y="90194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1" action="ppaction://hlinksldjump"/>
          </p:cNvPr>
          <p:cNvSpPr txBox="1"/>
          <p:nvPr/>
        </p:nvSpPr>
        <p:spPr>
          <a:xfrm>
            <a:off x="6676368" y="91568"/>
            <a:ext cx="78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2" action="ppaction://hlinksldjump"/>
          </p:cNvPr>
          <p:cNvSpPr txBox="1"/>
          <p:nvPr/>
        </p:nvSpPr>
        <p:spPr>
          <a:xfrm>
            <a:off x="7470219" y="92942"/>
            <a:ext cx="77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3" action="ppaction://hlinksldjump"/>
          </p:cNvPr>
          <p:cNvSpPr txBox="1"/>
          <p:nvPr/>
        </p:nvSpPr>
        <p:spPr>
          <a:xfrm>
            <a:off x="8257953" y="94316"/>
            <a:ext cx="77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1257192" y="473061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2124852" y="4728354"/>
            <a:ext cx="8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16" action="ppaction://hlinksldjump"/>
          </p:cNvPr>
          <p:cNvSpPr txBox="1"/>
          <p:nvPr/>
        </p:nvSpPr>
        <p:spPr>
          <a:xfrm>
            <a:off x="2985384" y="4726092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17" action="ppaction://hlinksldjump"/>
          </p:cNvPr>
          <p:cNvSpPr txBox="1"/>
          <p:nvPr/>
        </p:nvSpPr>
        <p:spPr>
          <a:xfrm>
            <a:off x="3851711" y="4723830"/>
            <a:ext cx="84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4716016" y="4721568"/>
            <a:ext cx="8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9" action="ppaction://hlinksldjump"/>
          </p:cNvPr>
          <p:cNvSpPr txBox="1"/>
          <p:nvPr/>
        </p:nvSpPr>
        <p:spPr>
          <a:xfrm>
            <a:off x="5577672" y="4719306"/>
            <a:ext cx="85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20" action="ppaction://hlinksldjump"/>
          </p:cNvPr>
          <p:cNvSpPr txBox="1"/>
          <p:nvPr/>
        </p:nvSpPr>
        <p:spPr>
          <a:xfrm>
            <a:off x="6437341" y="4717044"/>
            <a:ext cx="861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21" action="ppaction://hlinksldjump"/>
          </p:cNvPr>
          <p:cNvSpPr txBox="1"/>
          <p:nvPr/>
        </p:nvSpPr>
        <p:spPr>
          <a:xfrm>
            <a:off x="7310265" y="4714782"/>
            <a:ext cx="85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22" action="ppaction://hlinksldjump"/>
          </p:cNvPr>
          <p:cNvSpPr txBox="1"/>
          <p:nvPr/>
        </p:nvSpPr>
        <p:spPr>
          <a:xfrm>
            <a:off x="8170304" y="4730616"/>
            <a:ext cx="86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82984" y="173167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956360" y="29405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328883" y="29481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1638340" y="352425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957523" y="353530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282492" y="11696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2492812" y="105252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下层人民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3499500" y="164725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狭小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2809900" y="2814627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古人指文辞休止和停顿处，即断句</a:t>
            </a:r>
            <a:endParaRPr lang="zh-CN" altLang="en-US" sz="2600" dirty="0"/>
          </a:p>
        </p:txBody>
      </p:sp>
      <p:sp>
        <p:nvSpPr>
          <p:cNvPr id="41" name="矩形 40"/>
          <p:cNvSpPr/>
          <p:nvPr/>
        </p:nvSpPr>
        <p:spPr>
          <a:xfrm>
            <a:off x="2513007" y="3409359"/>
            <a:ext cx="6186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不屑与之同列，羞与为伍，意思是看不起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80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3889</TotalTime>
  <Words>4150</Words>
  <Application>Microsoft Office PowerPoint</Application>
  <PresentationFormat>全屏显示(16:9)</PresentationFormat>
  <Paragraphs>1844</Paragraphs>
  <Slides>64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7" baseType="lpstr">
      <vt:lpstr>Office 主题​​</vt:lpstr>
      <vt:lpstr>文档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418</cp:revision>
  <dcterms:created xsi:type="dcterms:W3CDTF">2014-12-15T01:46:29Z</dcterms:created>
  <dcterms:modified xsi:type="dcterms:W3CDTF">2015-04-16T06:54:21Z</dcterms:modified>
</cp:coreProperties>
</file>