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716" r:id="rId3"/>
    <p:sldId id="733" r:id="rId4"/>
    <p:sldId id="734" r:id="rId5"/>
    <p:sldId id="717" r:id="rId6"/>
    <p:sldId id="735" r:id="rId7"/>
    <p:sldId id="736" r:id="rId8"/>
    <p:sldId id="737" r:id="rId9"/>
    <p:sldId id="718" r:id="rId10"/>
    <p:sldId id="738" r:id="rId11"/>
    <p:sldId id="739" r:id="rId12"/>
    <p:sldId id="740" r:id="rId13"/>
    <p:sldId id="741" r:id="rId14"/>
    <p:sldId id="719" r:id="rId15"/>
    <p:sldId id="742" r:id="rId16"/>
    <p:sldId id="743" r:id="rId17"/>
    <p:sldId id="744" r:id="rId18"/>
    <p:sldId id="720" r:id="rId19"/>
    <p:sldId id="745" r:id="rId20"/>
    <p:sldId id="746" r:id="rId21"/>
    <p:sldId id="747" r:id="rId22"/>
    <p:sldId id="748" r:id="rId23"/>
    <p:sldId id="721" r:id="rId24"/>
    <p:sldId id="749" r:id="rId25"/>
    <p:sldId id="750" r:id="rId26"/>
    <p:sldId id="722" r:id="rId27"/>
    <p:sldId id="751" r:id="rId28"/>
    <p:sldId id="752" r:id="rId29"/>
    <p:sldId id="723" r:id="rId30"/>
    <p:sldId id="753" r:id="rId31"/>
    <p:sldId id="754" r:id="rId32"/>
    <p:sldId id="724" r:id="rId33"/>
    <p:sldId id="725" r:id="rId34"/>
    <p:sldId id="726" r:id="rId35"/>
    <p:sldId id="727" r:id="rId36"/>
    <p:sldId id="728" r:id="rId37"/>
    <p:sldId id="755" r:id="rId38"/>
    <p:sldId id="729" r:id="rId39"/>
    <p:sldId id="730" r:id="rId40"/>
    <p:sldId id="731" r:id="rId41"/>
    <p:sldId id="732" r:id="rId42"/>
    <p:sldId id="381" r:id="rId4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8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9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2.docx"/><Relationship Id="rId1" Type="http://schemas.openxmlformats.org/officeDocument/2006/relationships/vmlDrawing" Target="../drawings/vmlDrawing2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23" Type="http://schemas.openxmlformats.org/officeDocument/2006/relationships/image" Target="../media/image10.emf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Document3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11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4.docx"/><Relationship Id="rId1" Type="http://schemas.openxmlformats.org/officeDocument/2006/relationships/vmlDrawing" Target="../drawings/vmlDrawing3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23" Type="http://schemas.openxmlformats.org/officeDocument/2006/relationships/image" Target="../media/image12.emf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Document5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13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6.docx"/><Relationship Id="rId1" Type="http://schemas.openxmlformats.org/officeDocument/2006/relationships/vmlDrawing" Target="../drawings/vmlDrawing4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23" Type="http://schemas.openxmlformats.org/officeDocument/2006/relationships/image" Target="../media/image14.emf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Relationship Id="rId22" Type="http://schemas.openxmlformats.org/officeDocument/2006/relationships/package" Target="../embeddings/Microsoft_Word_Document7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15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8.docx"/><Relationship Id="rId1" Type="http://schemas.openxmlformats.org/officeDocument/2006/relationships/vmlDrawing" Target="../drawings/vmlDrawing5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16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9.docx"/><Relationship Id="rId1" Type="http://schemas.openxmlformats.org/officeDocument/2006/relationships/vmlDrawing" Target="../drawings/vmlDrawing6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Relationship Id="rId22" Type="http://schemas.openxmlformats.org/officeDocument/2006/relationships/image" Target="../media/image7.tif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4.xml"/><Relationship Id="rId18" Type="http://schemas.openxmlformats.org/officeDocument/2006/relationships/slide" Target="slide40.xml"/><Relationship Id="rId3" Type="http://schemas.openxmlformats.org/officeDocument/2006/relationships/slide" Target="slide2.xml"/><Relationship Id="rId21" Type="http://schemas.openxmlformats.org/officeDocument/2006/relationships/image" Target="../media/image17.emf"/><Relationship Id="rId7" Type="http://schemas.openxmlformats.org/officeDocument/2006/relationships/slide" Target="slide18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8.xml"/><Relationship Id="rId16" Type="http://schemas.openxmlformats.org/officeDocument/2006/relationships/slide" Target="slide38.xml"/><Relationship Id="rId20" Type="http://schemas.openxmlformats.org/officeDocument/2006/relationships/package" Target="../embeddings/Microsoft_Word_Document10.docx"/><Relationship Id="rId1" Type="http://schemas.openxmlformats.org/officeDocument/2006/relationships/vmlDrawing" Target="../drawings/vmlDrawing7.vml"/><Relationship Id="rId6" Type="http://schemas.openxmlformats.org/officeDocument/2006/relationships/slide" Target="slide14.xml"/><Relationship Id="rId11" Type="http://schemas.openxmlformats.org/officeDocument/2006/relationships/slide" Target="slide32.xml"/><Relationship Id="rId5" Type="http://schemas.openxmlformats.org/officeDocument/2006/relationships/slide" Target="slide9.xml"/><Relationship Id="rId15" Type="http://schemas.openxmlformats.org/officeDocument/2006/relationships/slide" Target="slide36.xml"/><Relationship Id="rId10" Type="http://schemas.openxmlformats.org/officeDocument/2006/relationships/slide" Target="slide29.xml"/><Relationship Id="rId19" Type="http://schemas.openxmlformats.org/officeDocument/2006/relationships/slide" Target="slide41.xml"/><Relationship Id="rId4" Type="http://schemas.openxmlformats.org/officeDocument/2006/relationships/slide" Target="slide5.xml"/><Relationship Id="rId9" Type="http://schemas.openxmlformats.org/officeDocument/2006/relationships/slide" Target="slide26.xml"/><Relationship Id="rId14" Type="http://schemas.openxmlformats.org/officeDocument/2006/relationships/slide" Target="slide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19" Type="http://schemas.openxmlformats.org/officeDocument/2006/relationships/image" Target="../media/image7.tiff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23.xml"/><Relationship Id="rId12" Type="http://schemas.openxmlformats.org/officeDocument/2006/relationships/slide" Target="slide34.xml"/><Relationship Id="rId17" Type="http://schemas.openxmlformats.org/officeDocument/2006/relationships/slide" Target="slide40.xml"/><Relationship Id="rId2" Type="http://schemas.openxmlformats.org/officeDocument/2006/relationships/slide" Target="slide2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8.xml"/><Relationship Id="rId11" Type="http://schemas.openxmlformats.org/officeDocument/2006/relationships/slide" Target="slide33.xml"/><Relationship Id="rId5" Type="http://schemas.openxmlformats.org/officeDocument/2006/relationships/slide" Target="slide14.xml"/><Relationship Id="rId15" Type="http://schemas.openxmlformats.org/officeDocument/2006/relationships/slide" Target="slide38.xml"/><Relationship Id="rId10" Type="http://schemas.openxmlformats.org/officeDocument/2006/relationships/slide" Target="slide32.xml"/><Relationship Id="rId4" Type="http://schemas.openxmlformats.org/officeDocument/2006/relationships/slide" Target="slide9.xml"/><Relationship Id="rId9" Type="http://schemas.openxmlformats.org/officeDocument/2006/relationships/slide" Target="slide29.xml"/><Relationship Id="rId14" Type="http://schemas.openxmlformats.org/officeDocument/2006/relationships/slide" Target="slide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163" y="2109222"/>
            <a:ext cx="8520281" cy="122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必修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归去来兮辞并序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滕王阁序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逍遥游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》《</a:t>
            </a:r>
            <a:r>
              <a:rPr lang="zh-CN" altLang="en-US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陈情表</a:t>
            </a:r>
            <a:r>
              <a:rPr lang="en-US" altLang="zh-CN" sz="26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38157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733" y="57838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腹犹果然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今义：副词，表示事实与所说或所料相符；连词，假设事实与所说或所料相符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之二虫又何知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今义：虫子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1904" y="127560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很饱的样子。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138476" y="3663483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古代泛称动物。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1317071" y="81307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643203" y="81307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316400" y="31664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5546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44626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81" y="635154"/>
            <a:ext cx="8647507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九岁不行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今义：不可以；不被允许，表示否定。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至于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今义：表示达到某种程度；表示另提一事。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59632" y="190481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不能走路。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1609720" y="368977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直到。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426508" y="145469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1741499" y="14535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8" name="矩形 27"/>
          <p:cNvSpPr/>
          <p:nvPr/>
        </p:nvSpPr>
        <p:spPr>
          <a:xfrm>
            <a:off x="763196" y="32472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089999" y="32613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627963" y="327542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972092" y="327426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5818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242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915566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今义：指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组织、机构等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筹备成功；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理论、意见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有根据。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是以区区不能废远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今义：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数量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少；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人或事物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不重要。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1200" y="100624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成人自立。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308780" y="2791767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拳拳，形容自己的私情。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1452796" y="232641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802459" y="23416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8407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67496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892706"/>
            <a:ext cx="8647507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臣之辛苦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今义：身心劳苦；客套话，用于求人做事。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8300" y="158649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辛酸苦楚。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1450039" y="11163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5" name="矩形 24"/>
          <p:cNvSpPr/>
          <p:nvPr/>
        </p:nvSpPr>
        <p:spPr>
          <a:xfrm>
            <a:off x="1763688" y="11361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4088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121" y="547906"/>
            <a:ext cx="8647507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48507"/>
              </p:ext>
            </p:extLst>
          </p:nvPr>
        </p:nvGraphicFramePr>
        <p:xfrm>
          <a:off x="335598" y="1824260"/>
          <a:ext cx="9029700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文档" r:id="rId20" imgW="9116818" imgH="2998398" progId="Word.Document.12">
                  <p:embed/>
                </p:oleObj>
              </mc:Choice>
              <mc:Fallback>
                <p:oleObj name="文档" r:id="rId20" imgW="9116818" imgH="29983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5598" y="1824260"/>
                        <a:ext cx="9029700" cy="297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4065721" y="1954158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动词，驾车、乘车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399948" y="2462207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动词，利用、凭借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070880" y="29738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动词，顺着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5370944" y="3455079"/>
            <a:ext cx="32960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量词，读</a:t>
            </a:r>
            <a:r>
              <a:rPr lang="en-US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“</a:t>
            </a:r>
            <a:r>
              <a:rPr lang="en-US" altLang="zh-CN" sz="2600" dirty="0" err="1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shènɡ</a:t>
            </a:r>
            <a:r>
              <a:rPr lang="en-US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，辆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34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01543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2838"/>
              </p:ext>
            </p:extLst>
          </p:nvPr>
        </p:nvGraphicFramePr>
        <p:xfrm>
          <a:off x="350838" y="625475"/>
          <a:ext cx="8869362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文档" r:id="rId20" imgW="8950789" imgH="2216270" progId="Word.Document.12">
                  <p:embed/>
                </p:oleObj>
              </mc:Choice>
              <mc:Fallback>
                <p:oleObj name="文档" r:id="rId20" imgW="8950789" imgH="2216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0838" y="625475"/>
                        <a:ext cx="8869362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90150" y="231000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《滕王阁序》</a:t>
            </a:r>
            <a:endParaRPr lang="zh-CN" altLang="en-US" sz="2600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35975"/>
              </p:ext>
            </p:extLst>
          </p:nvPr>
        </p:nvGraphicFramePr>
        <p:xfrm>
          <a:off x="365125" y="2887663"/>
          <a:ext cx="84137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文档" r:id="rId22" imgW="8477644" imgH="2229921" progId="Word.Document.12">
                  <p:embed/>
                </p:oleObj>
              </mc:Choice>
              <mc:Fallback>
                <p:oleObj name="文档" r:id="rId22" imgW="8477644" imgH="22299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5125" y="2887663"/>
                        <a:ext cx="841375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419872" y="722402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名词，马鞭子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070880" y="122283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动词，拄着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5683805" y="1726887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名词，计策、策略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419872" y="300017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全，都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3435112" y="348555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没，干了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086120" y="400066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全部用出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5874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02437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409601"/>
              </p:ext>
            </p:extLst>
          </p:nvPr>
        </p:nvGraphicFramePr>
        <p:xfrm>
          <a:off x="340360" y="1117932"/>
          <a:ext cx="841216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文档" r:id="rId20" imgW="8477644" imgH="2217307" progId="Word.Document.12">
                  <p:embed/>
                </p:oleObj>
              </mc:Choice>
              <mc:Fallback>
                <p:oleObj name="文档" r:id="rId20" imgW="8477644" imgH="2217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0360" y="1117932"/>
                        <a:ext cx="8412162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07504" y="502186"/>
            <a:ext cx="1851789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761428"/>
              </p:ext>
            </p:extLst>
          </p:nvPr>
        </p:nvGraphicFramePr>
        <p:xfrm>
          <a:off x="296863" y="2849563"/>
          <a:ext cx="8412162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文档" r:id="rId22" imgW="8477644" imgH="2210819" progId="Word.Document.12">
                  <p:embed/>
                </p:oleObj>
              </mc:Choice>
              <mc:Fallback>
                <p:oleObj name="文档" r:id="rId22" imgW="8477644" imgH="22108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6863" y="2849563"/>
                        <a:ext cx="8412162" cy="218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3067452" y="121121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胜任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075072" y="171926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效果、功效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748940" y="22198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献出</a:t>
            </a:r>
            <a:endParaRPr lang="zh-CN" altLang="en-US" sz="2600" dirty="0"/>
          </a:p>
        </p:txBody>
      </p:sp>
      <p:sp>
        <p:nvSpPr>
          <p:cNvPr id="32" name="矩形 31"/>
          <p:cNvSpPr/>
          <p:nvPr/>
        </p:nvSpPr>
        <p:spPr>
          <a:xfrm>
            <a:off x="3044592" y="2939975"/>
            <a:ext cx="21916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辨</a:t>
            </a:r>
            <a:r>
              <a:rPr lang="en-US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，辨明</a:t>
            </a:r>
            <a:endParaRPr lang="zh-CN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3029352" y="345165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，变化</a:t>
            </a:r>
            <a:endParaRPr lang="zh-CN" altLang="en-US" sz="2600" dirty="0"/>
          </a:p>
        </p:txBody>
      </p:sp>
      <p:sp>
        <p:nvSpPr>
          <p:cNvPr id="34" name="矩形 33"/>
          <p:cNvSpPr/>
          <p:nvPr/>
        </p:nvSpPr>
        <p:spPr>
          <a:xfrm>
            <a:off x="2701543" y="395151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争论、辩论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975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8655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261" y="532666"/>
            <a:ext cx="8647507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26216"/>
              </p:ext>
            </p:extLst>
          </p:nvPr>
        </p:nvGraphicFramePr>
        <p:xfrm>
          <a:off x="350838" y="1203325"/>
          <a:ext cx="8412162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文档" r:id="rId20" imgW="8477644" imgH="2283984" progId="Word.Document.12">
                  <p:embed/>
                </p:oleObj>
              </mc:Choice>
              <mc:Fallback>
                <p:oleObj name="文档" r:id="rId20" imgW="8477644" imgH="22839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0838" y="1203325"/>
                        <a:ext cx="8412162" cy="225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32733"/>
              </p:ext>
            </p:extLst>
          </p:nvPr>
        </p:nvGraphicFramePr>
        <p:xfrm>
          <a:off x="250825" y="2979738"/>
          <a:ext cx="84137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文档" r:id="rId22" imgW="8477644" imgH="2318945" progId="Word.Document.12">
                  <p:embed/>
                </p:oleObj>
              </mc:Choice>
              <mc:Fallback>
                <p:oleObj name="文档" r:id="rId22" imgW="8477644" imgH="2318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0825" y="2979738"/>
                        <a:ext cx="841375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453288" y="130189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卑微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442240" y="1806515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微小的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739808" y="229533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假如没有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620656" y="300017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IPAPANNEW"/>
                <a:ea typeface="华文细黑"/>
                <a:cs typeface="Times New Roman"/>
              </a:rPr>
              <a:t>气息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3976504" y="351946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子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4993000" y="4000663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呼出和吸入的气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4400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602913"/>
            <a:ext cx="864750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指出下列加点词语的活用类型并释义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眄庭柯以怡颜：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或棹孤舟：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生生所资：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园日涉以成趣：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37217" y="1877958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愉快。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277224" y="249268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名词作动词，用桨划。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290604" y="3064559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动词作名词，生活。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913921" y="3648243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名词作状语，每天。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067631" y="199265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067139" y="26144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081708" y="31817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081037" y="377948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89726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9678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921" y="536858"/>
            <a:ext cx="8647507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倚南窗以寄傲：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审容膝之易安：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策扶老以流憩：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襟三江而带五湖：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_______________________________________________</a:t>
            </a: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</a:rPr>
              <a:t>(</a:t>
            </a:r>
            <a:r>
              <a:rPr lang="en-US" altLang="zh-CN" sz="2600" dirty="0">
                <a:latin typeface="Times New Roman"/>
                <a:ea typeface="华文细黑"/>
              </a:rPr>
              <a:t>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雄州雾列，俊采星驰：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</a:t>
            </a:r>
          </a:p>
          <a:p>
            <a:pPr>
              <a:lnSpc>
                <a:spcPct val="140000"/>
              </a:lnSpc>
            </a:pPr>
            <a:r>
              <a:rPr lang="en-US" altLang="zh-CN" sz="2600" kern="100" dirty="0" smtClean="0">
                <a:effectLst/>
                <a:latin typeface="Times New Roman"/>
                <a:ea typeface="华文细黑"/>
                <a:cs typeface="Courier New"/>
              </a:rPr>
              <a:t>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2545" y="604674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形容词作名词，自得自足的心情。</a:t>
            </a:r>
            <a:endParaRPr lang="zh-CN" altLang="en-US" sz="2600" dirty="0"/>
          </a:p>
        </p:txBody>
      </p:sp>
      <p:sp>
        <p:nvSpPr>
          <p:cNvPr id="24" name="矩形 23"/>
          <p:cNvSpPr/>
          <p:nvPr/>
        </p:nvSpPr>
        <p:spPr>
          <a:xfrm>
            <a:off x="2932807" y="1161306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动词作名词，容膝的小屋。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931056" y="1715274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名词作动词，拄着。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179638" y="2814627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名词的意动用法，以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为襟，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36280" y="339431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为带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3627" y="3921234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名词用作状语，像雾一样，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像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21040" y="448185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星星一样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4992" y="72240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043608" y="126915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346880" y="129084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28" y="18364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698808" y="29440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2003243" y="29470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339260" y="403936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7" name="矩形 36"/>
          <p:cNvSpPr/>
          <p:nvPr/>
        </p:nvSpPr>
        <p:spPr>
          <a:xfrm>
            <a:off x="2987824" y="40423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3671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58103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81" y="525046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乃瞻衡宇　　　　　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曷不委心任去留　　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(3)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所赖君子见机　　　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3880" y="2265050"/>
            <a:ext cx="457200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横木，横木为门　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为什么　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355976" y="4050010"/>
            <a:ext cx="4572000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几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预兆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18888" y="251957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68" name="矩形 67"/>
          <p:cNvSpPr/>
          <p:nvPr/>
        </p:nvSpPr>
        <p:spPr>
          <a:xfrm>
            <a:off x="770816" y="311390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69" name="矩形 68"/>
          <p:cNvSpPr/>
          <p:nvPr/>
        </p:nvSpPr>
        <p:spPr>
          <a:xfrm>
            <a:off x="2404811" y="430453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09953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541" y="612294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四美具，二难并：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窜梁鸿于海曲，岂乏明时：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怒而飞：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不过数仞而下：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绝云气：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endParaRPr lang="en-US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3566" y="699542"/>
            <a:ext cx="55194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形容词用作名词，美好的事物，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困难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36280" y="131007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的事情。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25851" y="1901383"/>
            <a:ext cx="42691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</a:t>
            </a:r>
            <a:r>
              <a:rPr lang="zh-CN" altLang="zh-CN" sz="260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动用</a:t>
            </a:r>
            <a:r>
              <a:rPr lang="zh-CN" altLang="zh-CN" sz="260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法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逃。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123728" y="3095039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形容词作动词，振奋。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008789" y="3678723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名词作动词，向下。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089820" y="4270027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形容词作动词，穿越。</a:t>
            </a:r>
            <a:endParaRPr lang="zh-CN" altLang="en-US" sz="2600" dirty="0"/>
          </a:p>
        </p:txBody>
      </p:sp>
      <p:sp>
        <p:nvSpPr>
          <p:cNvPr id="31" name="矩形 30"/>
          <p:cNvSpPr/>
          <p:nvPr/>
        </p:nvSpPr>
        <p:spPr>
          <a:xfrm>
            <a:off x="1195915" y="82831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2499008" y="8435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869112" y="20448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850444" y="321336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2507299" y="38111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876732" y="4393645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8134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34629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490" y="605383"/>
            <a:ext cx="856188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而后乃今将图南：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奚以之九万里而南为：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适莽苍者，三餐而反：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德合一君，而征一国者：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</a:t>
            </a:r>
          </a:p>
          <a:p>
            <a:pPr lvl="0" algn="just">
              <a:lnSpc>
                <a:spcPct val="150000"/>
              </a:lnSpc>
            </a:pPr>
            <a:r>
              <a:rPr lang="en-GB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__________________________________________________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历职郎署：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2584" y="696624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名词作动词，向南飞。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024521" y="129554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名词作状语，向南。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4067944" y="1863992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形容词作名词，景色迷茫的地方。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426307" y="2485211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满意，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89620" y="306526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信任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43773" y="426730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名词作动词，做官。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2870096" y="8447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3189279" y="14348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221532" y="202500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210484" y="26056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874959" y="260682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236772" y="43765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4721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3810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490" y="828318"/>
            <a:ext cx="8561888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则刘病日笃：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凡在故老：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臣具以表闻：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99792" y="938426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名词作状语，一天天。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427000" y="1521911"/>
            <a:ext cx="58528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形容词作名词，年老而有功德的旧臣。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758966" y="2109787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动词的使动用法，使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听到。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1908375" y="10595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563575" y="166309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866176" y="167717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2199257" y="223457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5149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581814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写出下列句中加点虚词的意义和用法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11420"/>
              </p:ext>
            </p:extLst>
          </p:nvPr>
        </p:nvGraphicFramePr>
        <p:xfrm>
          <a:off x="381000" y="1889125"/>
          <a:ext cx="775652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文档" r:id="rId20" imgW="7822306" imgH="3542572" progId="Word.Document.12">
                  <p:embed/>
                </p:oleObj>
              </mc:Choice>
              <mc:Fallback>
                <p:oleObj name="文档" r:id="rId20" imgW="7822306" imgH="3542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1000" y="1889125"/>
                        <a:ext cx="7756525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3154700" y="195758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136692" y="246583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介词，用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145131" y="297731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因为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755634" y="3481367"/>
            <a:ext cx="15937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</a:t>
            </a:r>
            <a:r>
              <a:rPr lang="zh-CN" altLang="zh-CN" sz="2600" dirty="0">
                <a:solidFill>
                  <a:srgbClr val="E46C0A"/>
                </a:solidFill>
                <a:ea typeface="Times New Roman"/>
              </a:rPr>
              <a:t> 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来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3470444" y="3981430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连词，来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342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6916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435589"/>
              </p:ext>
            </p:extLst>
          </p:nvPr>
        </p:nvGraphicFramePr>
        <p:xfrm>
          <a:off x="350838" y="808038"/>
          <a:ext cx="8534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文档" r:id="rId20" imgW="8683919" imgH="4178779" progId="Word.Document.12">
                  <p:embed/>
                </p:oleObj>
              </mc:Choice>
              <mc:Fallback>
                <p:oleObj name="文档" r:id="rId20" imgW="8683919" imgH="41787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0838" y="808038"/>
                        <a:ext cx="8534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325988" y="96890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介词，在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363104" y="146171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介词，在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5005035" y="198443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介词，对于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330348" y="248087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比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4691915" y="297331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被，和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连用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4511040" y="3451651"/>
            <a:ext cx="289589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pic>
        <p:nvPicPr>
          <p:cNvPr id="31" name="Picture 2" descr="F:\杨绘绘\幻灯片原文件\一轮语文（全国）\马非k.tif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72" y="1612786"/>
            <a:ext cx="338796" cy="2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5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11475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1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2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3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4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5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6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7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8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9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43343"/>
              </p:ext>
            </p:extLst>
          </p:nvPr>
        </p:nvGraphicFramePr>
        <p:xfrm>
          <a:off x="350838" y="839961"/>
          <a:ext cx="853440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文档" r:id="rId20" imgW="8683919" imgH="2999476" progId="Word.Document.12">
                  <p:embed/>
                </p:oleObj>
              </mc:Choice>
              <mc:Fallback>
                <p:oleObj name="文档" r:id="rId20" imgW="8683919" imgH="29994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0838" y="839961"/>
                        <a:ext cx="8534400" cy="295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413566" y="95346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连词，表修饰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410138" y="1445910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连词，表承接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394898" y="198044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连词，表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转折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685536" y="2480875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连词，表递进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319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021" y="589434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指出下列各句中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鹏之背，不知其几千里也：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鹏之徙于南冥也：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而莫之夭阏者：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(4)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之二虫又何知：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8554" y="1864197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结构助词，的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315925" y="2463686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结构助词，用在主谓之间取消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句子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62568" y="307309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独立性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38676" y="366691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人称代词，它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938676" y="4254222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指示代词，此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1085136" y="202197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043608" y="25980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411939" y="378943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722339" y="43871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8005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0997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541" y="815027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众人匹之，不亦悲乎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其翼若垂天之云：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及其所之既倦：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奚以之九万里而南为：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仰观宇宙之大：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向之所欣：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16308" y="92375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人称代词，他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252996" y="151848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结构助词，的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915816" y="2109787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动词，向往、得到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903146" y="271213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动词，到、往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931056" y="328820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结构助词，定语后置的标志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427000" y="389474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结构助词，不译</a:t>
            </a:r>
            <a:endParaRPr lang="zh-CN" altLang="en-US" sz="2600" dirty="0"/>
          </a:p>
        </p:txBody>
      </p:sp>
      <p:sp>
        <p:nvSpPr>
          <p:cNvPr id="30" name="矩形 29"/>
          <p:cNvSpPr/>
          <p:nvPr/>
        </p:nvSpPr>
        <p:spPr>
          <a:xfrm>
            <a:off x="1676440" y="10378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2336995" y="16326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691680" y="22425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344123" y="28220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2018483" y="34053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187624" y="401150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2753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80512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541" y="973336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不知将军宽之至此也：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填然鼓之：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句读之不知：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久之，目似瞑，意暇甚：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0324" y="1071195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人称代词，活用为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405564" y="16701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音节助词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736215" y="2276663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结构助词，宾语前置的标志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333116" y="286377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音节助词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2492059" y="121464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850936" y="17830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506807" y="239841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195915" y="297564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0781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81" y="593626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既自以心为形役：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复驾言兮焉求：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农人告余以春及：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寓形宇内复几时：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91096" y="2485067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972584" y="3076371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焉求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求焉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278589" y="3678723"/>
            <a:ext cx="51860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介宾短语后置句，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以春及告余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3268236" y="4262407"/>
            <a:ext cx="44069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省略句，寓形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宇内复几时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458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13476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881" y="693871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骖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于上路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　　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云销雨霁，彩彻区明　　　　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北冥有鱼　　　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(7)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小知不及大知　　　　　　</a:t>
            </a:r>
            <a:r>
              <a:rPr lang="en-US" altLang="zh-CN" sz="2600" dirty="0">
                <a:latin typeface="Times New Roman"/>
                <a:ea typeface="华文细黑"/>
              </a:rPr>
              <a:t>	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(8)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此小大之辩也　　　　　　</a:t>
            </a:r>
            <a:r>
              <a:rPr lang="en-US" altLang="zh-CN" sz="2600" dirty="0">
                <a:latin typeface="Times New Roman"/>
                <a:ea typeface="华文细黑"/>
              </a:rPr>
              <a:t>	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4088" y="644033"/>
            <a:ext cx="3435012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严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整齐的样子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05616" y="1242957"/>
            <a:ext cx="3435012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消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消散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41228" y="2437377"/>
            <a:ext cx="3435012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溟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海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36312" y="3035537"/>
            <a:ext cx="3435012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智识、智慧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18368" y="3642081"/>
            <a:ext cx="3435012" cy="6239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辨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分别</a:t>
            </a: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7956" y="9155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1097619" y="15190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0" name="矩形 39"/>
          <p:cNvSpPr/>
          <p:nvPr/>
        </p:nvSpPr>
        <p:spPr>
          <a:xfrm>
            <a:off x="1081708" y="2712739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1" name="矩形 40"/>
          <p:cNvSpPr/>
          <p:nvPr/>
        </p:nvSpPr>
        <p:spPr>
          <a:xfrm>
            <a:off x="1081037" y="328118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2" name="矩形 41"/>
          <p:cNvSpPr/>
          <p:nvPr/>
        </p:nvSpPr>
        <p:spPr>
          <a:xfrm>
            <a:off x="2089820" y="38724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pic>
        <p:nvPicPr>
          <p:cNvPr id="40962" name="Picture 2" descr="F:\杨绘绘\幻灯片原文件\一轮语文（全国）\马非k.t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2" y="949474"/>
            <a:ext cx="338796" cy="2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83993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702732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望长安于日下：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纤歌凝而白云遏：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杨意不逢，抚凌云而自惜：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(8)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背负青天，而莫之夭阏者：</a:t>
            </a:r>
            <a:r>
              <a:rPr lang="en-US" altLang="zh-CN" sz="2600" dirty="0" smtClean="0">
                <a:solidFill>
                  <a:prstClr val="black"/>
                </a:solidFill>
                <a:latin typeface="Times New Roman"/>
                <a:ea typeface="华文细黑"/>
              </a:rPr>
              <a:t>________________________</a:t>
            </a:r>
          </a:p>
          <a:p>
            <a:pPr lvl="0">
              <a:lnSpc>
                <a:spcPct val="150000"/>
              </a:lnSpc>
            </a:pPr>
            <a:r>
              <a:rPr lang="en-GB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endParaRPr lang="en-GB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38676" y="1389707"/>
            <a:ext cx="55194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介宾短语后置句，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于日下望长安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242155" y="1992059"/>
            <a:ext cx="30732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被动句，白云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遏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4610100" y="2571750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不逢杨意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4625340" y="3765971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之夭阏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156652" y="436433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阏夭之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364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66596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805220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《齐谐》者，志怪者也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而刘夙婴疾病：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68728" y="900891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判断句，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129508" y="209454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被动句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871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60" y="536071"/>
            <a:ext cx="8647507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四、重要语句翻译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聊乘化以归尽，乐夫天命复奚疑！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GB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注意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聊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乘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归尽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等词的意义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姑且顺随自然的变化，度到生命的尽头，乐天安命，还有什么可疑虑呢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844" y="604674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老当益壮，宁移白首之心？穷且益坚，不坠青云之志。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GB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注意前一句为反问语气，后一句中的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的比喻义。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老了更应当有壮志，哪能在白发苍苍的老年改变自己的心志？处境艰难反而更加坚强，不放弃远大崇高的志向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GB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401" y="513211"/>
            <a:ext cx="8647507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舍簪笏于百龄，奉晨昏于万里。非谢家之宝树，接孟氏之芳邻。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en-GB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簪笏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百龄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晨昏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等词的意义，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宝树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芳邻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属用典。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自己宁愿舍弃一生的功名富贵，到万里以外去朝夕侍奉父亲。自己并不是像谢玄那样出色的人才，却能在今日的宴会上结识各位名士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892" y="629483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野马也，尘埃也，生物之以息相吹也。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野马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是喻体，须译出本体；句末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表示判断。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山野中的雾气，空中的尘埃，都是生物用气息相吹拂的结果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992" y="54790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若夫乘天地之正，而御六气之辩，以游无穷者，彼且恶乎待哉？故曰：至人无己，神人无功，圣人无名。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乘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等为关键词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至于顺应天地万物之性，驾驭六气的变化，来漫游于无穷无尽宇宙的人，他们凭借什么呢？所以说：道德修养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高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4581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1067808"/>
            <a:ext cx="8647507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的人忘掉自我而顺应万物，精神境界完全超脱物外的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神人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没有建功立业的偏见，圣明的人不去追求名誉和地位。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892" y="563146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外无期功强近之亲，内无应门五尺之僮，茕茕孑立，形影相吊。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期功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孑立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是关键词。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外面没有什么近亲，家里没有可以照应门户的童仆，孤单没有依靠地独自生活，只有自己的身体和影子互相安慰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706642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五、补写出下列名句名篇中的空缺部分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实迷途其未远，觉今是而昨非。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。善万物之得时，感吾生之行休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6908" y="1269281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悟已往之不谏　知来者之可追　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3528" y="2462937"/>
            <a:ext cx="4519186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木欣欣以向荣　泉涓涓而始流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74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40576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501" y="714262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而御六气之辩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而征一国者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夙遭闵凶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(12)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零丁孤苦　　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dirty="0" smtClean="0">
                <a:latin typeface="Times New Roman"/>
                <a:ea typeface="华文细黑"/>
              </a:rPr>
              <a:t>______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46160" y="813643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变化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469020" y="1408375"/>
            <a:ext cx="17684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耐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能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309764" y="2571750"/>
            <a:ext cx="57406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悯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指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可忧患的事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多指疾病死丧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endParaRPr lang="zh-CN" altLang="en-US" sz="2600" dirty="0"/>
          </a:p>
        </p:txBody>
      </p:sp>
      <p:sp>
        <p:nvSpPr>
          <p:cNvPr id="37" name="矩形 36"/>
          <p:cNvSpPr/>
          <p:nvPr/>
        </p:nvSpPr>
        <p:spPr>
          <a:xfrm>
            <a:off x="3173368" y="3193534"/>
            <a:ext cx="33522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伶仃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 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孤独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的样子</a:t>
            </a:r>
            <a:endParaRPr lang="zh-CN" altLang="en-US" sz="2600" dirty="0"/>
          </a:p>
        </p:txBody>
      </p:sp>
      <p:sp>
        <p:nvSpPr>
          <p:cNvPr id="38" name="矩形 37"/>
          <p:cNvSpPr/>
          <p:nvPr/>
        </p:nvSpPr>
        <p:spPr>
          <a:xfrm>
            <a:off x="2401383" y="9384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9" name="矩形 38"/>
          <p:cNvSpPr/>
          <p:nvPr/>
        </p:nvSpPr>
        <p:spPr>
          <a:xfrm>
            <a:off x="923123" y="153315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0" name="矩形 39"/>
          <p:cNvSpPr/>
          <p:nvPr/>
        </p:nvSpPr>
        <p:spPr>
          <a:xfrm>
            <a:off x="1594055" y="271576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1" name="矩形 40"/>
          <p:cNvSpPr/>
          <p:nvPr/>
        </p:nvSpPr>
        <p:spPr>
          <a:xfrm>
            <a:off x="971600" y="334214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42" name="矩形 41"/>
          <p:cNvSpPr/>
          <p:nvPr/>
        </p:nvSpPr>
        <p:spPr>
          <a:xfrm>
            <a:off x="1290783" y="33485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96407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020" y="1162790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秋水共长天一色。渔舟唱晚，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声断衡阳之浦。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老当益壮，宁移白首之心？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5096" y="124569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落霞与孤鹜齐飞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9620" y="186271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蠡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611576" y="126435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响穷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彭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623864" y="184804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雁阵惊寒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211960" y="245458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穷且益坚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09672" y="2458214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不坠青云之志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2" grpId="0"/>
      <p:bldP spid="34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288" y="1042874"/>
            <a:ext cx="85618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茕茕孑立，形影相吊。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但以刘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人命危浅，朝不虑夕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《陈情表》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4117" y="1146830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外无期功强近之亲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3692664" y="1135583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内无应门五尺之僮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1310204" y="234105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日薄西山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962960" y="232581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气息奄奄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8654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641" y="671011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《归去来兮辞并序》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生生所资，未见其术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会有四方之事：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寻程氏妹丧于武昌：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三径就荒：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31548" y="195815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凭借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953916" y="25641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恰逢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606949" y="316704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不久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282984" y="375073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接近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1722831" y="2072287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732716" y="269709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729288" y="32765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388408" y="387132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7369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65871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161" y="765879"/>
            <a:ext cx="864750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知来者之可追：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聊乘化以归尽：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《滕王阁序》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识盈虚之有数：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气凌彭泽之樽：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(9)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时维九月，序属三秋：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_________________________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31056" y="8704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补救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2931056" y="146514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姑且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915816" y="263251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定数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934484" y="32542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超过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3886144" y="3842171"/>
            <a:ext cx="24064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时序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春夏秋冬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)</a:t>
            </a:r>
            <a:endParaRPr lang="zh-CN" altLang="en-US" sz="2600" dirty="0"/>
          </a:p>
        </p:txBody>
      </p:sp>
      <p:sp>
        <p:nvSpPr>
          <p:cNvPr id="29" name="矩形 28"/>
          <p:cNvSpPr/>
          <p:nvPr/>
        </p:nvSpPr>
        <p:spPr>
          <a:xfrm>
            <a:off x="2388900" y="10104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683568" y="159754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2348043" y="275729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1043608" y="3363838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2332132" y="397038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1710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60030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401" y="918756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时运不齐，命途多舛：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抟扶摇而上者九万里：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野马也，尘埃也：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未数数然也：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9586" y="1010434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有蹉跎，有坎坷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052704" y="221570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旋风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3442732" y="281462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游动的雾气</a:t>
            </a:r>
            <a:endParaRPr lang="zh-CN" altLang="en-US" sz="2600" dirty="0"/>
          </a:p>
        </p:txBody>
      </p:sp>
      <p:sp>
        <p:nvSpPr>
          <p:cNvPr id="27" name="矩形 26"/>
          <p:cNvSpPr/>
          <p:nvPr/>
        </p:nvSpPr>
        <p:spPr>
          <a:xfrm>
            <a:off x="2794660" y="340593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拼命追求的样子</a:t>
            </a:r>
            <a:endParaRPr lang="zh-CN" altLang="en-US" sz="2600" dirty="0"/>
          </a:p>
        </p:txBody>
      </p:sp>
      <p:sp>
        <p:nvSpPr>
          <p:cNvPr id="28" name="矩形 27"/>
          <p:cNvSpPr/>
          <p:nvPr/>
        </p:nvSpPr>
        <p:spPr>
          <a:xfrm>
            <a:off x="1578815" y="11544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9" name="矩形 28"/>
          <p:cNvSpPr/>
          <p:nvPr/>
        </p:nvSpPr>
        <p:spPr>
          <a:xfrm>
            <a:off x="1885515" y="11544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0" name="矩形 29"/>
          <p:cNvSpPr/>
          <p:nvPr/>
        </p:nvSpPr>
        <p:spPr>
          <a:xfrm>
            <a:off x="1211155" y="2356891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1" name="矩形 30"/>
          <p:cNvSpPr/>
          <p:nvPr/>
        </p:nvSpPr>
        <p:spPr>
          <a:xfrm>
            <a:off x="1555955" y="23557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2" name="矩形 31"/>
          <p:cNvSpPr/>
          <p:nvPr/>
        </p:nvSpPr>
        <p:spPr>
          <a:xfrm>
            <a:off x="885023" y="29317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3" name="矩形 32"/>
          <p:cNvSpPr/>
          <p:nvPr/>
        </p:nvSpPr>
        <p:spPr>
          <a:xfrm>
            <a:off x="1229823" y="29440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4" name="矩形 33"/>
          <p:cNvSpPr/>
          <p:nvPr/>
        </p:nvSpPr>
        <p:spPr>
          <a:xfrm>
            <a:off x="1225724" y="3538334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5" name="矩形 34"/>
          <p:cNvSpPr/>
          <p:nvPr/>
        </p:nvSpPr>
        <p:spPr>
          <a:xfrm>
            <a:off x="1571195" y="3541762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36" name="矩形 35"/>
          <p:cNvSpPr/>
          <p:nvPr/>
        </p:nvSpPr>
        <p:spPr>
          <a:xfrm>
            <a:off x="1916666" y="354519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03669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085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501" y="766235"/>
            <a:ext cx="8647507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《陈情表》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行年四岁，舅夺母志：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___________________________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(15)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寻蒙国恩，除臣洗马：</a:t>
            </a:r>
            <a:r>
              <a:rPr lang="en-US" altLang="zh-CN" sz="2600" dirty="0">
                <a:solidFill>
                  <a:prstClr val="black"/>
                </a:solidFill>
                <a:latin typeface="Times New Roman"/>
                <a:ea typeface="华文细黑"/>
              </a:rPr>
              <a:t>__________________________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5192" y="14535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改变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4141376" y="205301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授予官职</a:t>
            </a:r>
            <a:endParaRPr lang="zh-CN" altLang="en-US" sz="2600" dirty="0"/>
          </a:p>
        </p:txBody>
      </p:sp>
      <p:sp>
        <p:nvSpPr>
          <p:cNvPr id="26" name="矩形 25"/>
          <p:cNvSpPr/>
          <p:nvPr/>
        </p:nvSpPr>
        <p:spPr>
          <a:xfrm>
            <a:off x="2931727" y="1589926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7" name="矩形 26"/>
          <p:cNvSpPr/>
          <p:nvPr/>
        </p:nvSpPr>
        <p:spPr>
          <a:xfrm>
            <a:off x="2564067" y="218885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7250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50944"/>
              </p:ext>
            </p:extLst>
          </p:nvPr>
        </p:nvGraphicFramePr>
        <p:xfrm>
          <a:off x="381908" y="85780"/>
          <a:ext cx="8654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  <a:gridCol w="509094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90389" y="80576"/>
            <a:ext cx="4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61" y="843558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解释下列加点的古今异义词的古义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《逍遥游》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虽然，犹有未树也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今义：转折连词，用于上一个分句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91808" y="85378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407357" y="82560"/>
            <a:ext cx="5009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916334" y="87362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425311" y="84544"/>
            <a:ext cx="49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931792" y="81726"/>
            <a:ext cx="50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444657" y="86528"/>
            <a:ext cx="491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946076" y="91330"/>
            <a:ext cx="51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454005" y="80892"/>
            <a:ext cx="50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965702" y="85694"/>
            <a:ext cx="508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475950" y="80576"/>
            <a:ext cx="49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983796" y="83078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488742" y="85580"/>
            <a:ext cx="506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7002763" y="80462"/>
            <a:ext cx="503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510609" y="82964"/>
            <a:ext cx="50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8027123" y="85466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536017" y="87968"/>
            <a:ext cx="49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8780" y="271556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虽然这样。</a:t>
            </a:r>
            <a:endParaRPr lang="zh-CN" altLang="en-US" sz="2600" dirty="0"/>
          </a:p>
        </p:txBody>
      </p:sp>
      <p:sp>
        <p:nvSpPr>
          <p:cNvPr id="25" name="矩形 24"/>
          <p:cNvSpPr/>
          <p:nvPr/>
        </p:nvSpPr>
        <p:spPr>
          <a:xfrm>
            <a:off x="809587" y="2254403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  <p:sp>
        <p:nvSpPr>
          <p:cNvPr id="26" name="矩形 25"/>
          <p:cNvSpPr/>
          <p:nvPr/>
        </p:nvSpPr>
        <p:spPr>
          <a:xfrm>
            <a:off x="1123907" y="2257430"/>
            <a:ext cx="279741" cy="6206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2997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4194</TotalTime>
  <Words>2810</Words>
  <Application>Microsoft Office PowerPoint</Application>
  <PresentationFormat>全屏显示(16:9)</PresentationFormat>
  <Paragraphs>1088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Office 主题​​</vt:lpstr>
      <vt:lpstr>文档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462</cp:revision>
  <dcterms:created xsi:type="dcterms:W3CDTF">2014-12-15T01:46:29Z</dcterms:created>
  <dcterms:modified xsi:type="dcterms:W3CDTF">2015-04-16T01:18:16Z</dcterms:modified>
</cp:coreProperties>
</file>