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3" r:id="rId7"/>
    <p:sldId id="268" r:id="rId8"/>
    <p:sldId id="260" r:id="rId9"/>
    <p:sldId id="277" r:id="rId10"/>
    <p:sldId id="261" r:id="rId11"/>
    <p:sldId id="272" r:id="rId12"/>
    <p:sldId id="276" r:id="rId13"/>
    <p:sldId id="274" r:id="rId14"/>
    <p:sldId id="275" r:id="rId15"/>
    <p:sldId id="269" r:id="rId16"/>
    <p:sldId id="267" r:id="rId17"/>
    <p:sldId id="264" r:id="rId18"/>
    <p:sldId id="270" r:id="rId19"/>
    <p:sldId id="271" r:id="rId20"/>
    <p:sldId id="266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 varScale="1">
        <p:scale>
          <a:sx n="87" d="100"/>
          <a:sy n="87" d="100"/>
        </p:scale>
        <p:origin x="10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18" Type="http://schemas.openxmlformats.org/officeDocument/2006/relationships/image" Target="../media/image110.wmf"/><Relationship Id="rId26" Type="http://schemas.openxmlformats.org/officeDocument/2006/relationships/image" Target="../media/image118.wmf"/><Relationship Id="rId3" Type="http://schemas.openxmlformats.org/officeDocument/2006/relationships/image" Target="../media/image95.wmf"/><Relationship Id="rId21" Type="http://schemas.openxmlformats.org/officeDocument/2006/relationships/image" Target="../media/image113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17" Type="http://schemas.openxmlformats.org/officeDocument/2006/relationships/image" Target="../media/image109.wmf"/><Relationship Id="rId25" Type="http://schemas.openxmlformats.org/officeDocument/2006/relationships/image" Target="../media/image117.wmf"/><Relationship Id="rId2" Type="http://schemas.openxmlformats.org/officeDocument/2006/relationships/image" Target="../media/image94.wmf"/><Relationship Id="rId16" Type="http://schemas.openxmlformats.org/officeDocument/2006/relationships/image" Target="../media/image108.wmf"/><Relationship Id="rId20" Type="http://schemas.openxmlformats.org/officeDocument/2006/relationships/image" Target="../media/image112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24" Type="http://schemas.openxmlformats.org/officeDocument/2006/relationships/image" Target="../media/image116.wmf"/><Relationship Id="rId5" Type="http://schemas.openxmlformats.org/officeDocument/2006/relationships/image" Target="../media/image97.wmf"/><Relationship Id="rId15" Type="http://schemas.openxmlformats.org/officeDocument/2006/relationships/image" Target="../media/image107.wmf"/><Relationship Id="rId23" Type="http://schemas.openxmlformats.org/officeDocument/2006/relationships/image" Target="../media/image115.wmf"/><Relationship Id="rId10" Type="http://schemas.openxmlformats.org/officeDocument/2006/relationships/image" Target="../media/image102.wmf"/><Relationship Id="rId19" Type="http://schemas.openxmlformats.org/officeDocument/2006/relationships/image" Target="../media/image111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Relationship Id="rId14" Type="http://schemas.openxmlformats.org/officeDocument/2006/relationships/image" Target="../media/image106.wmf"/><Relationship Id="rId22" Type="http://schemas.openxmlformats.org/officeDocument/2006/relationships/image" Target="../media/image114.wmf"/><Relationship Id="rId27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5" Type="http://schemas.openxmlformats.org/officeDocument/2006/relationships/image" Target="../media/image17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8.wmf"/><Relationship Id="rId32" Type="http://schemas.openxmlformats.org/officeDocument/2006/relationships/image" Target="../media/image92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90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91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0.wmf"/><Relationship Id="rId26" Type="http://schemas.openxmlformats.org/officeDocument/2006/relationships/image" Target="../media/image104.wmf"/><Relationship Id="rId39" Type="http://schemas.openxmlformats.org/officeDocument/2006/relationships/oleObject" Target="../embeddings/oleObject108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08.wmf"/><Relationship Id="rId42" Type="http://schemas.openxmlformats.org/officeDocument/2006/relationships/image" Target="../media/image112.wmf"/><Relationship Id="rId47" Type="http://schemas.openxmlformats.org/officeDocument/2006/relationships/oleObject" Target="../embeddings/oleObject112.bin"/><Relationship Id="rId50" Type="http://schemas.openxmlformats.org/officeDocument/2006/relationships/image" Target="../media/image116.wmf"/><Relationship Id="rId55" Type="http://schemas.openxmlformats.org/officeDocument/2006/relationships/oleObject" Target="../embeddings/oleObject116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9" Type="http://schemas.openxmlformats.org/officeDocument/2006/relationships/oleObject" Target="../embeddings/oleObject103.bin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3.wmf"/><Relationship Id="rId32" Type="http://schemas.openxmlformats.org/officeDocument/2006/relationships/image" Target="../media/image107.w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111.wmf"/><Relationship Id="rId45" Type="http://schemas.openxmlformats.org/officeDocument/2006/relationships/oleObject" Target="../embeddings/oleObject111.bin"/><Relationship Id="rId53" Type="http://schemas.openxmlformats.org/officeDocument/2006/relationships/oleObject" Target="../embeddings/oleObject115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4" Type="http://schemas.openxmlformats.org/officeDocument/2006/relationships/image" Target="../media/image113.wmf"/><Relationship Id="rId52" Type="http://schemas.openxmlformats.org/officeDocument/2006/relationships/image" Target="../media/image117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06.w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Relationship Id="rId48" Type="http://schemas.openxmlformats.org/officeDocument/2006/relationships/image" Target="../media/image115.wmf"/><Relationship Id="rId56" Type="http://schemas.openxmlformats.org/officeDocument/2006/relationships/image" Target="../media/image119.wmf"/><Relationship Id="rId8" Type="http://schemas.openxmlformats.org/officeDocument/2006/relationships/image" Target="../media/image95.wmf"/><Relationship Id="rId51" Type="http://schemas.openxmlformats.org/officeDocument/2006/relationships/oleObject" Target="../embeddings/oleObject114.bin"/><Relationship Id="rId3" Type="http://schemas.openxmlformats.org/officeDocument/2006/relationships/oleObject" Target="../embeddings/oleObject90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10.wmf"/><Relationship Id="rId46" Type="http://schemas.openxmlformats.org/officeDocument/2006/relationships/image" Target="../media/image114.wmf"/><Relationship Id="rId20" Type="http://schemas.openxmlformats.org/officeDocument/2006/relationships/image" Target="../media/image101.wmf"/><Relationship Id="rId41" Type="http://schemas.openxmlformats.org/officeDocument/2006/relationships/oleObject" Target="../embeddings/oleObject109.bin"/><Relationship Id="rId54" Type="http://schemas.openxmlformats.org/officeDocument/2006/relationships/image" Target="../media/image11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wmf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5.wmf"/><Relationship Id="rId36" Type="http://schemas.openxmlformats.org/officeDocument/2006/relationships/image" Target="../media/image109.wmf"/><Relationship Id="rId49" Type="http://schemas.openxmlformats.org/officeDocument/2006/relationships/oleObject" Target="../embeddings/oleObject1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4.bin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5.bin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oleObject" Target="../embeddings/oleObject129.bin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24" Type="http://schemas.openxmlformats.org/officeDocument/2006/relationships/oleObject" Target="../embeddings/oleObject13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32.bin"/><Relationship Id="rId28" Type="http://schemas.openxmlformats.org/officeDocument/2006/relationships/oleObject" Target="../embeddings/oleObject137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7.wmf"/><Relationship Id="rId22" Type="http://schemas.openxmlformats.org/officeDocument/2006/relationships/oleObject" Target="../embeddings/oleObject131.bin"/><Relationship Id="rId27" Type="http://schemas.openxmlformats.org/officeDocument/2006/relationships/oleObject" Target="../embeddings/oleObject13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36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3.bin"/><Relationship Id="rId24" Type="http://schemas.openxmlformats.org/officeDocument/2006/relationships/oleObject" Target="../embeddings/oleObject150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40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6.bin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5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2.emf"/><Relationship Id="rId4" Type="http://schemas.openxmlformats.org/officeDocument/2006/relationships/oleObject" Target="../embeddings/oleObject1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74.emf"/><Relationship Id="rId32" Type="http://schemas.openxmlformats.org/officeDocument/2006/relationships/image" Target="../media/image178.e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76.emf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1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7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image" Target="../media/image15.w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5.bin"/><Relationship Id="rId4" Type="http://schemas.openxmlformats.org/officeDocument/2006/relationships/package" Target="../embeddings/Microsoft_Word___1.docx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2.docx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0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2.wmf"/><Relationship Id="rId36" Type="http://schemas.openxmlformats.org/officeDocument/2006/relationships/image" Target="../media/image36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4.bin"/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8.bin"/><Relationship Id="rId7" Type="http://schemas.openxmlformats.org/officeDocument/2006/relationships/image" Target="file:///D:\2012&#24180;\&#20108;&#36718;\&#35838;&#26631;&#29256;\&#20108;&#36718;&#183;&#25968;&#23398;&#183;&#26032;&#35838;&#26631;(&#29702;&#31185;)\8P138.EPS" TargetMode="External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image" Target="../media/image72.wmf"/><Relationship Id="rId5" Type="http://schemas.openxmlformats.org/officeDocument/2006/relationships/image" Target="../media/image70.e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6.w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357166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立体几何中的推理与计算方法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28586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一、推理（论证、证明）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1857364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推理与证明一定要完整的再现定理与性质，不可想当然，不可说这明显是成立的啊！还用写吗？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2928934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推理与证明的主要问题涉及平行（线线、线面、面面）与垂直问题（线线、线面、面面）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857628"/>
            <a:ext cx="59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利用向量（代数手段）推理证明时，最后别忘记了还要回归综合法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357166"/>
          <a:ext cx="8358246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4622760" imgH="711000" progId="Equation.DSMT4">
                  <p:embed/>
                </p:oleObj>
              </mc:Choice>
              <mc:Fallback>
                <p:oleObj name="Equation" r:id="rId3" imgW="4622760" imgH="711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57166"/>
                        <a:ext cx="8358246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rot="5400000" flipH="1" flipV="1">
            <a:off x="3281720" y="3504834"/>
            <a:ext cx="1357322" cy="6264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785918" y="2643182"/>
            <a:ext cx="4929921" cy="2285758"/>
            <a:chOff x="2286000" y="3357562"/>
            <a:chExt cx="4929921" cy="228575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500298" y="5357826"/>
              <a:ext cx="250033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929058" y="4500570"/>
              <a:ext cx="250033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500298" y="4500570"/>
              <a:ext cx="1428760" cy="85725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000628" y="4500570"/>
              <a:ext cx="1428760" cy="857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3930160" y="4500570"/>
              <a:ext cx="1061676" cy="86604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 flipV="1">
              <a:off x="3746067" y="3754867"/>
              <a:ext cx="937486" cy="5715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500298" y="3571876"/>
              <a:ext cx="2000264" cy="17859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V="1">
              <a:off x="3853224" y="4219214"/>
              <a:ext cx="1785950" cy="4912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500562" y="3571876"/>
              <a:ext cx="250033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6246397" y="3754867"/>
              <a:ext cx="937486" cy="57150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991836" y="3571876"/>
              <a:ext cx="2000264" cy="17859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4286248" y="3357562"/>
            <a:ext cx="214314" cy="232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7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3357562"/>
                          <a:ext cx="214314" cy="232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2286000" y="5287963"/>
            <a:ext cx="214313" cy="230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8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5287963"/>
                          <a:ext cx="214313" cy="230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3786183" y="4286256"/>
            <a:ext cx="214313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9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3" y="4286256"/>
                          <a:ext cx="214313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984146" y="3412028"/>
            <a:ext cx="2317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0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4146" y="3412028"/>
                          <a:ext cx="231775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6421438" y="4429125"/>
            <a:ext cx="24923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1" name="Equation" r:id="rId13" imgW="177480" imgH="228600" progId="Equation.DSMT4">
                    <p:embed/>
                  </p:oleObj>
                </mc:Choice>
                <mc:Fallback>
                  <p:oleObj name="Equation" r:id="rId13" imgW="17748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1438" y="4429125"/>
                          <a:ext cx="249237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4938227" y="5322645"/>
            <a:ext cx="2317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2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227" y="5322645"/>
                          <a:ext cx="231775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4" name="直接连接符 33"/>
          <p:cNvCxnSpPr/>
          <p:nvPr/>
        </p:nvCxnSpPr>
        <p:spPr>
          <a:xfrm rot="10800000" flipV="1">
            <a:off x="2009024" y="3777398"/>
            <a:ext cx="3920298" cy="8572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786182" y="4214817"/>
          <a:ext cx="214314" cy="25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17" imgW="152280" imgH="177480" progId="Equation.DSMT4">
                  <p:embed/>
                </p:oleObj>
              </mc:Choice>
              <mc:Fallback>
                <p:oleObj name="Equation" r:id="rId17" imgW="15228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214817"/>
                        <a:ext cx="214314" cy="250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 rot="10800000">
            <a:off x="3991704" y="2867390"/>
            <a:ext cx="1937618" cy="91000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 noChangeAspect="1"/>
          </p:cNvCxnSpPr>
          <p:nvPr/>
        </p:nvCxnSpPr>
        <p:spPr>
          <a:xfrm rot="10800000" flipV="1">
            <a:off x="1000100" y="4608278"/>
            <a:ext cx="1145941" cy="250584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 noChangeAspect="1"/>
          </p:cNvCxnSpPr>
          <p:nvPr/>
        </p:nvCxnSpPr>
        <p:spPr>
          <a:xfrm rot="5400000" flipH="1" flipV="1">
            <a:off x="3661072" y="2607834"/>
            <a:ext cx="674830" cy="311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>
            <a:off x="4420332" y="4598384"/>
            <a:ext cx="714380" cy="571504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000100" y="4857760"/>
          <a:ext cx="214314" cy="26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19" imgW="126720" imgH="139680" progId="Equation.DSMT4">
                  <p:embed/>
                </p:oleObj>
              </mc:Choice>
              <mc:Fallback>
                <p:oleObj name="Equation" r:id="rId19" imgW="126720" imgH="139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857760"/>
                        <a:ext cx="214314" cy="269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4857752" y="5143512"/>
          <a:ext cx="2365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5143512"/>
                        <a:ext cx="236537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083050" y="2179638"/>
          <a:ext cx="214313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2179638"/>
                        <a:ext cx="214313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714480" y="5357826"/>
          <a:ext cx="1000131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25" imgW="558720" imgH="203040" progId="Equation.DSMT4">
                  <p:embed/>
                </p:oleObj>
              </mc:Choice>
              <mc:Fallback>
                <p:oleObj name="Equation" r:id="rId25" imgW="55872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357826"/>
                        <a:ext cx="1000131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928926" y="5143512"/>
          <a:ext cx="13874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27" imgW="774360" imgH="431640" progId="Equation.DSMT4">
                  <p:embed/>
                </p:oleObj>
              </mc:Choice>
              <mc:Fallback>
                <p:oleObj name="Equation" r:id="rId27" imgW="77436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143512"/>
                        <a:ext cx="138747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714876" y="5214950"/>
          <a:ext cx="15224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29" imgW="850680" imgH="431640" progId="Equation.DSMT4">
                  <p:embed/>
                </p:oleObj>
              </mc:Choice>
              <mc:Fallback>
                <p:oleObj name="Equation" r:id="rId29" imgW="85068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5214950"/>
                        <a:ext cx="1522412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543675" y="5214938"/>
          <a:ext cx="1293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31" imgW="723600" imgH="431640" progId="Equation.DSMT4">
                  <p:embed/>
                </p:oleObj>
              </mc:Choice>
              <mc:Fallback>
                <p:oleObj name="Equation" r:id="rId31" imgW="723600" imgH="431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5214938"/>
                        <a:ext cx="1293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85750" y="0"/>
          <a:ext cx="754538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3" imgW="4394160" imgH="990360" progId="Equation.DSMT4">
                  <p:embed/>
                </p:oleObj>
              </mc:Choice>
              <mc:Fallback>
                <p:oleObj name="Equation" r:id="rId3" imgW="4394160" imgH="990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0"/>
                        <a:ext cx="7545388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5000625" y="1428750"/>
            <a:ext cx="3560763" cy="3232150"/>
            <a:chOff x="4786314" y="2854298"/>
            <a:chExt cx="3560761" cy="3232200"/>
          </a:xfrm>
        </p:grpSpPr>
        <p:cxnSp>
          <p:nvCxnSpPr>
            <p:cNvPr id="15402" name="直接连接符 4"/>
            <p:cNvCxnSpPr>
              <a:cxnSpLocks noChangeShapeType="1"/>
            </p:cNvCxnSpPr>
            <p:nvPr/>
          </p:nvCxnSpPr>
          <p:spPr bwMode="auto">
            <a:xfrm>
              <a:off x="5000628" y="578645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3" name="直接连接符 5"/>
            <p:cNvCxnSpPr>
              <a:cxnSpLocks noChangeShapeType="1"/>
            </p:cNvCxnSpPr>
            <p:nvPr/>
          </p:nvCxnSpPr>
          <p:spPr bwMode="auto">
            <a:xfrm>
              <a:off x="6143636" y="507207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04" name="直接连接符 6"/>
            <p:cNvCxnSpPr>
              <a:cxnSpLocks noChangeShapeType="1"/>
            </p:cNvCxnSpPr>
            <p:nvPr/>
          </p:nvCxnSpPr>
          <p:spPr bwMode="auto">
            <a:xfrm flipV="1">
              <a:off x="5000628" y="5072074"/>
              <a:ext cx="114300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05" name="直接连接符 10"/>
            <p:cNvCxnSpPr>
              <a:cxnSpLocks noChangeShapeType="1"/>
            </p:cNvCxnSpPr>
            <p:nvPr/>
          </p:nvCxnSpPr>
          <p:spPr bwMode="auto">
            <a:xfrm flipV="1">
              <a:off x="7000892" y="5072074"/>
              <a:ext cx="114300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6" name="直接连接符 11"/>
            <p:cNvCxnSpPr>
              <a:cxnSpLocks noChangeShapeType="1"/>
            </p:cNvCxnSpPr>
            <p:nvPr/>
          </p:nvCxnSpPr>
          <p:spPr bwMode="auto">
            <a:xfrm rot="5400000" flipH="1" flipV="1">
              <a:off x="5107785" y="4036223"/>
              <a:ext cx="207170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07" name="直接连接符 13"/>
            <p:cNvCxnSpPr>
              <a:cxnSpLocks noChangeShapeType="1"/>
            </p:cNvCxnSpPr>
            <p:nvPr/>
          </p:nvCxnSpPr>
          <p:spPr bwMode="auto">
            <a:xfrm rot="5400000" flipH="1" flipV="1">
              <a:off x="4179091" y="3821909"/>
              <a:ext cx="2786082" cy="1143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8" name="直接连接符 15"/>
            <p:cNvCxnSpPr>
              <a:cxnSpLocks noChangeShapeType="1"/>
            </p:cNvCxnSpPr>
            <p:nvPr/>
          </p:nvCxnSpPr>
          <p:spPr bwMode="auto">
            <a:xfrm rot="16200000" flipV="1">
              <a:off x="6107917" y="3036091"/>
              <a:ext cx="2071702" cy="2000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9" name="直接连接符 17"/>
            <p:cNvCxnSpPr>
              <a:cxnSpLocks noChangeShapeType="1"/>
            </p:cNvCxnSpPr>
            <p:nvPr/>
          </p:nvCxnSpPr>
          <p:spPr bwMode="auto">
            <a:xfrm rot="16200000" flipV="1">
              <a:off x="5179223" y="3964785"/>
              <a:ext cx="2786082" cy="8572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5381" name="Object 4"/>
            <p:cNvGraphicFramePr>
              <a:graphicFrameLocks noChangeAspect="1"/>
            </p:cNvGraphicFramePr>
            <p:nvPr/>
          </p:nvGraphicFramePr>
          <p:xfrm>
            <a:off x="6072198" y="5072074"/>
            <a:ext cx="263771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98" y="5072074"/>
                          <a:ext cx="263771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4"/>
            <p:cNvGraphicFramePr>
              <a:graphicFrameLocks noChangeAspect="1"/>
            </p:cNvGraphicFramePr>
            <p:nvPr/>
          </p:nvGraphicFramePr>
          <p:xfrm>
            <a:off x="5786446" y="2854298"/>
            <a:ext cx="263771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1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2854298"/>
                          <a:ext cx="263771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5"/>
            <p:cNvGraphicFramePr>
              <a:graphicFrameLocks noChangeAspect="1"/>
            </p:cNvGraphicFramePr>
            <p:nvPr/>
          </p:nvGraphicFramePr>
          <p:xfrm>
            <a:off x="4786314" y="5715016"/>
            <a:ext cx="263771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2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5715016"/>
                          <a:ext cx="263771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6"/>
            <p:cNvGraphicFramePr>
              <a:graphicFrameLocks noChangeAspect="1"/>
            </p:cNvGraphicFramePr>
            <p:nvPr/>
          </p:nvGraphicFramePr>
          <p:xfrm>
            <a:off x="6858000" y="5778523"/>
            <a:ext cx="26352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3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5778523"/>
                          <a:ext cx="263525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7"/>
            <p:cNvGraphicFramePr>
              <a:graphicFrameLocks noChangeAspect="1"/>
            </p:cNvGraphicFramePr>
            <p:nvPr/>
          </p:nvGraphicFramePr>
          <p:xfrm>
            <a:off x="8061325" y="5014935"/>
            <a:ext cx="2857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1325" y="5014935"/>
                          <a:ext cx="28575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410" name="直接连接符 24"/>
            <p:cNvCxnSpPr>
              <a:cxnSpLocks/>
            </p:cNvCxnSpPr>
            <p:nvPr/>
          </p:nvCxnSpPr>
          <p:spPr bwMode="auto">
            <a:xfrm flipV="1">
              <a:off x="5500694" y="4143380"/>
              <a:ext cx="1742400" cy="4254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86" name="Object 8"/>
            <p:cNvGraphicFramePr>
              <a:graphicFrameLocks noChangeAspect="1"/>
            </p:cNvGraphicFramePr>
            <p:nvPr/>
          </p:nvGraphicFramePr>
          <p:xfrm>
            <a:off x="5172075" y="4357688"/>
            <a:ext cx="35083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5" name="Equation" r:id="rId15" imgW="203040" imgH="164880" progId="Equation.DSMT4">
                    <p:embed/>
                  </p:oleObj>
                </mc:Choice>
                <mc:Fallback>
                  <p:oleObj name="Equation" r:id="rId15" imgW="20304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075" y="4357688"/>
                          <a:ext cx="350838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7" name="Object 9"/>
            <p:cNvGraphicFramePr>
              <a:graphicFrameLocks noChangeAspect="1"/>
            </p:cNvGraphicFramePr>
            <p:nvPr/>
          </p:nvGraphicFramePr>
          <p:xfrm>
            <a:off x="7266319" y="3934796"/>
            <a:ext cx="3079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6" name="Equation" r:id="rId17" imgW="177480" imgH="177480" progId="Equation.DSMT4">
                    <p:embed/>
                  </p:oleObj>
                </mc:Choice>
                <mc:Fallback>
                  <p:oleObj name="Equation" r:id="rId17" imgW="1774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6319" y="3934796"/>
                          <a:ext cx="307975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411" name="直接连接符 33"/>
            <p:cNvCxnSpPr>
              <a:cxnSpLocks noChangeShapeType="1"/>
            </p:cNvCxnSpPr>
            <p:nvPr/>
          </p:nvCxnSpPr>
          <p:spPr bwMode="auto">
            <a:xfrm flipV="1">
              <a:off x="6143636" y="4857760"/>
              <a:ext cx="571504" cy="2143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12" name="直接连接符 35"/>
            <p:cNvCxnSpPr>
              <a:cxnSpLocks noChangeShapeType="1"/>
            </p:cNvCxnSpPr>
            <p:nvPr/>
          </p:nvCxnSpPr>
          <p:spPr bwMode="auto">
            <a:xfrm flipV="1">
              <a:off x="6170932" y="4143380"/>
              <a:ext cx="1071570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13" name="直接连接符 40"/>
            <p:cNvCxnSpPr>
              <a:cxnSpLocks noChangeShapeType="1"/>
            </p:cNvCxnSpPr>
            <p:nvPr/>
          </p:nvCxnSpPr>
          <p:spPr bwMode="auto">
            <a:xfrm rot="10800000">
              <a:off x="5500694" y="4572008"/>
              <a:ext cx="642942" cy="5000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88" name="Object 10"/>
            <p:cNvGraphicFramePr>
              <a:graphicFrameLocks noChangeAspect="1"/>
            </p:cNvGraphicFramePr>
            <p:nvPr/>
          </p:nvGraphicFramePr>
          <p:xfrm>
            <a:off x="6786578" y="4714884"/>
            <a:ext cx="2635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7" name="Equation" r:id="rId19" imgW="152280" imgH="203040" progId="Equation.DSMT4">
                    <p:embed/>
                  </p:oleObj>
                </mc:Choice>
                <mc:Fallback>
                  <p:oleObj name="Equation" r:id="rId19" imgW="1522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4714884"/>
                          <a:ext cx="263525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414" name="直接连接符 43"/>
            <p:cNvCxnSpPr>
              <a:cxnSpLocks noChangeShapeType="1"/>
            </p:cNvCxnSpPr>
            <p:nvPr/>
          </p:nvCxnSpPr>
          <p:spPr bwMode="auto">
            <a:xfrm rot="5400000" flipH="1" flipV="1">
              <a:off x="6621631" y="4250537"/>
              <a:ext cx="714380" cy="5000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15" name="直接连接符 45"/>
            <p:cNvCxnSpPr>
              <a:cxnSpLocks noChangeShapeType="1"/>
            </p:cNvCxnSpPr>
            <p:nvPr/>
          </p:nvCxnSpPr>
          <p:spPr bwMode="auto">
            <a:xfrm rot="10800000">
              <a:off x="5500694" y="4572008"/>
              <a:ext cx="1214446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组合 60"/>
          <p:cNvGrpSpPr>
            <a:grpSpLocks/>
          </p:cNvGrpSpPr>
          <p:nvPr/>
        </p:nvGrpSpPr>
        <p:grpSpPr bwMode="auto">
          <a:xfrm>
            <a:off x="5757863" y="1285875"/>
            <a:ext cx="3171825" cy="3481388"/>
            <a:chOff x="5400962" y="2286786"/>
            <a:chExt cx="3171566" cy="3480616"/>
          </a:xfrm>
        </p:grpSpPr>
        <p:cxnSp>
          <p:nvCxnSpPr>
            <p:cNvPr id="15398" name="直接箭头连接符 50"/>
            <p:cNvCxnSpPr>
              <a:cxnSpLocks noChangeShapeType="1"/>
            </p:cNvCxnSpPr>
            <p:nvPr/>
          </p:nvCxnSpPr>
          <p:spPr bwMode="auto">
            <a:xfrm>
              <a:off x="8001024" y="4643446"/>
              <a:ext cx="571504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5399" name="直接箭头连接符 51"/>
            <p:cNvCxnSpPr>
              <a:cxnSpLocks noChangeShapeType="1"/>
            </p:cNvCxnSpPr>
            <p:nvPr/>
          </p:nvCxnSpPr>
          <p:spPr bwMode="auto">
            <a:xfrm rot="5400000" flipH="1" flipV="1">
              <a:off x="5786446" y="2500306"/>
              <a:ext cx="428628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5400" name="直接箭头连接符 53"/>
            <p:cNvCxnSpPr>
              <a:cxnSpLocks noChangeAspect="1"/>
            </p:cNvCxnSpPr>
            <p:nvPr/>
          </p:nvCxnSpPr>
          <p:spPr bwMode="auto">
            <a:xfrm rot="5400000">
              <a:off x="5337962" y="5419726"/>
              <a:ext cx="306000" cy="18000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5401" name="直接箭头连接符 55"/>
            <p:cNvCxnSpPr>
              <a:cxnSpLocks noChangeShapeType="1"/>
            </p:cNvCxnSpPr>
            <p:nvPr/>
          </p:nvCxnSpPr>
          <p:spPr bwMode="auto">
            <a:xfrm rot="5400000" flipH="1" flipV="1">
              <a:off x="5430050" y="4785528"/>
              <a:ext cx="712792" cy="42862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78" name="Object 12"/>
            <p:cNvGraphicFramePr>
              <a:graphicFrameLocks noChangeAspect="1"/>
            </p:cNvGraphicFramePr>
            <p:nvPr/>
          </p:nvGraphicFramePr>
          <p:xfrm>
            <a:off x="8286776" y="4714884"/>
            <a:ext cx="234251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8"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6776" y="4714884"/>
                          <a:ext cx="234251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2"/>
            <p:cNvGraphicFramePr>
              <a:graphicFrameLocks noChangeAspect="1"/>
            </p:cNvGraphicFramePr>
            <p:nvPr/>
          </p:nvGraphicFramePr>
          <p:xfrm>
            <a:off x="5500694" y="5429264"/>
            <a:ext cx="258762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94" y="5429264"/>
                          <a:ext cx="258762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3"/>
            <p:cNvGraphicFramePr>
              <a:graphicFrameLocks noChangeAspect="1"/>
            </p:cNvGraphicFramePr>
            <p:nvPr/>
          </p:nvGraphicFramePr>
          <p:xfrm>
            <a:off x="6083300" y="2324100"/>
            <a:ext cx="2349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" name="Equation" r:id="rId25" imgW="126720" imgH="126720" progId="Equation.DSMT4">
                    <p:embed/>
                  </p:oleObj>
                </mc:Choice>
                <mc:Fallback>
                  <p:oleObj name="Equation" r:id="rId25" imgW="126720" imgH="1267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2324100"/>
                          <a:ext cx="234950" cy="260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67"/>
          <p:cNvGrpSpPr>
            <a:grpSpLocks/>
          </p:cNvGrpSpPr>
          <p:nvPr/>
        </p:nvGrpSpPr>
        <p:grpSpPr bwMode="auto">
          <a:xfrm>
            <a:off x="6357938" y="2571750"/>
            <a:ext cx="571500" cy="1071563"/>
            <a:chOff x="6000760" y="3571876"/>
            <a:chExt cx="571504" cy="1071570"/>
          </a:xfrm>
        </p:grpSpPr>
        <p:cxnSp>
          <p:nvCxnSpPr>
            <p:cNvPr id="15396" name="直接连接符 62"/>
            <p:cNvCxnSpPr>
              <a:cxnSpLocks noChangeShapeType="1"/>
            </p:cNvCxnSpPr>
            <p:nvPr/>
          </p:nvCxnSpPr>
          <p:spPr bwMode="auto">
            <a:xfrm rot="5400000" flipH="1" flipV="1">
              <a:off x="5750727" y="4179099"/>
              <a:ext cx="714380" cy="2143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5397" name="直接连接符 64"/>
            <p:cNvCxnSpPr>
              <a:cxnSpLocks noChangeShapeType="1"/>
            </p:cNvCxnSpPr>
            <p:nvPr/>
          </p:nvCxnSpPr>
          <p:spPr bwMode="auto">
            <a:xfrm rot="16200000" flipV="1">
              <a:off x="6143636" y="4000504"/>
              <a:ext cx="500066" cy="35719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15377" name="Object 15"/>
            <p:cNvGraphicFramePr>
              <a:graphicFrameLocks noChangeAspect="1"/>
            </p:cNvGraphicFramePr>
            <p:nvPr/>
          </p:nvGraphicFramePr>
          <p:xfrm>
            <a:off x="6000760" y="3571876"/>
            <a:ext cx="301616" cy="326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1" name="Equation" r:id="rId27" imgW="152280" imgH="164880" progId="Equation.DSMT4">
                    <p:embed/>
                  </p:oleObj>
                </mc:Choice>
                <mc:Fallback>
                  <p:oleObj name="Equation" r:id="rId27" imgW="15228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3571876"/>
                          <a:ext cx="301616" cy="3267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16"/>
          <p:cNvGraphicFramePr>
            <a:graphicFrameLocks noChangeAspect="1"/>
          </p:cNvGraphicFramePr>
          <p:nvPr/>
        </p:nvGraphicFramePr>
        <p:xfrm>
          <a:off x="5929313" y="928688"/>
          <a:ext cx="27590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29" imgW="1549080" imgH="215640" progId="Equation.DSMT4">
                  <p:embed/>
                </p:oleObj>
              </mc:Choice>
              <mc:Fallback>
                <p:oleObj name="Equation" r:id="rId29" imgW="154908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928688"/>
                        <a:ext cx="27590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/>
        </p:nvGraphicFramePr>
        <p:xfrm>
          <a:off x="357188" y="1571625"/>
          <a:ext cx="42148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31" imgW="2361960" imgH="685800" progId="Equation.DSMT4">
                  <p:embed/>
                </p:oleObj>
              </mc:Choice>
              <mc:Fallback>
                <p:oleObj name="Equation" r:id="rId31" imgW="2361960" imgH="685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571625"/>
                        <a:ext cx="4214812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6369050" y="3643313"/>
            <a:ext cx="857250" cy="714375"/>
          </a:xfrm>
          <a:prstGeom prst="line">
            <a:avLst/>
          </a:prstGeom>
          <a:noFill/>
          <a:ln w="9525" algn="ctr">
            <a:solidFill>
              <a:srgbClr val="0033CC"/>
            </a:solidFill>
            <a:prstDash val="dash"/>
            <a:round/>
            <a:headEnd/>
            <a:tailEnd/>
          </a:ln>
        </p:spPr>
      </p:cxnSp>
      <p:graphicFrame>
        <p:nvGraphicFramePr>
          <p:cNvPr id="42" name="Object 40"/>
          <p:cNvGraphicFramePr>
            <a:graphicFrameLocks noChangeAspect="1"/>
          </p:cNvGraphicFramePr>
          <p:nvPr/>
        </p:nvGraphicFramePr>
        <p:xfrm>
          <a:off x="357188" y="2857500"/>
          <a:ext cx="43799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33" imgW="2666880" imgH="241200" progId="Equation.DSMT4">
                  <p:embed/>
                </p:oleObj>
              </mc:Choice>
              <mc:Fallback>
                <p:oleObj name="Equation" r:id="rId33" imgW="2666880" imgH="241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57500"/>
                        <a:ext cx="43799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1"/>
          <p:cNvGraphicFramePr>
            <a:graphicFrameLocks noChangeAspect="1"/>
          </p:cNvGraphicFramePr>
          <p:nvPr/>
        </p:nvGraphicFramePr>
        <p:xfrm>
          <a:off x="500063" y="3357563"/>
          <a:ext cx="23002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5" imgW="1295280" imgH="241200" progId="Equation.DSMT4">
                  <p:embed/>
                </p:oleObj>
              </mc:Choice>
              <mc:Fallback>
                <p:oleObj name="Equation" r:id="rId35" imgW="1295280" imgH="241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357563"/>
                        <a:ext cx="23002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1"/>
          <p:cNvGraphicFramePr>
            <a:graphicFrameLocks noChangeAspect="1"/>
          </p:cNvGraphicFramePr>
          <p:nvPr/>
        </p:nvGraphicFramePr>
        <p:xfrm>
          <a:off x="428625" y="3714750"/>
          <a:ext cx="28575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37" imgW="1879560" imgH="431640" progId="Equation.DSMT4">
                  <p:embed/>
                </p:oleObj>
              </mc:Choice>
              <mc:Fallback>
                <p:oleObj name="Equation" r:id="rId37" imgW="187956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714750"/>
                        <a:ext cx="28575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>
            <a:off x="214313" y="4286250"/>
            <a:ext cx="5072062" cy="0"/>
          </a:xfrm>
          <a:prstGeom prst="line">
            <a:avLst/>
          </a:prstGeom>
          <a:noFill/>
          <a:ln w="9525" algn="ctr">
            <a:solidFill>
              <a:srgbClr val="0033CC"/>
            </a:solidFill>
            <a:prstDash val="sysDash"/>
            <a:round/>
            <a:headEnd/>
            <a:tailEnd/>
          </a:ln>
        </p:spPr>
      </p:cxnSp>
      <p:graphicFrame>
        <p:nvGraphicFramePr>
          <p:cNvPr id="15380" name="Object 43"/>
          <p:cNvGraphicFramePr>
            <a:graphicFrameLocks noChangeAspect="1"/>
          </p:cNvGraphicFramePr>
          <p:nvPr/>
        </p:nvGraphicFramePr>
        <p:xfrm>
          <a:off x="428625" y="4643438"/>
          <a:ext cx="13573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39" imgW="761760" imgH="215640" progId="Equation.DSMT4">
                  <p:embed/>
                </p:oleObj>
              </mc:Choice>
              <mc:Fallback>
                <p:oleObj name="Equation" r:id="rId39" imgW="761760" imgH="215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643438"/>
                        <a:ext cx="135731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Object 48"/>
          <p:cNvGraphicFramePr>
            <a:graphicFrameLocks noChangeAspect="1"/>
          </p:cNvGraphicFramePr>
          <p:nvPr/>
        </p:nvGraphicFramePr>
        <p:xfrm>
          <a:off x="1785938" y="4643438"/>
          <a:ext cx="56435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41" imgW="2514600" imgH="215640" progId="Equation.DSMT4">
                  <p:embed/>
                </p:oleObj>
              </mc:Choice>
              <mc:Fallback>
                <p:oleObj name="Equation" r:id="rId41" imgW="2514600" imgH="21564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643438"/>
                        <a:ext cx="5643562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9"/>
          <p:cNvGraphicFramePr>
            <a:graphicFrameLocks noChangeAspect="1"/>
          </p:cNvGraphicFramePr>
          <p:nvPr/>
        </p:nvGraphicFramePr>
        <p:xfrm>
          <a:off x="357188" y="5214938"/>
          <a:ext cx="3786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43" imgW="1790640" imgH="215640" progId="Equation.DSMT4">
                  <p:embed/>
                </p:oleObj>
              </mc:Choice>
              <mc:Fallback>
                <p:oleObj name="Equation" r:id="rId43" imgW="1790640" imgH="2156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214938"/>
                        <a:ext cx="37861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0"/>
          <p:cNvGraphicFramePr>
            <a:graphicFrameLocks noChangeAspect="1"/>
          </p:cNvGraphicFramePr>
          <p:nvPr/>
        </p:nvGraphicFramePr>
        <p:xfrm>
          <a:off x="4286250" y="5214938"/>
          <a:ext cx="36179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45" imgW="1562040" imgH="215640" progId="Equation.DSMT4">
                  <p:embed/>
                </p:oleObj>
              </mc:Choice>
              <mc:Fallback>
                <p:oleObj name="Equation" r:id="rId45" imgW="1562040" imgH="2156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214938"/>
                        <a:ext cx="361791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285750" y="5857875"/>
          <a:ext cx="3252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47" imgW="1638000" imgH="215640" progId="Equation.DSMT4">
                  <p:embed/>
                </p:oleObj>
              </mc:Choice>
              <mc:Fallback>
                <p:oleObj name="Equation" r:id="rId47" imgW="1638000" imgH="2156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857875"/>
                        <a:ext cx="3252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0" name="Object 52"/>
          <p:cNvGraphicFramePr>
            <a:graphicFrameLocks noChangeAspect="1"/>
          </p:cNvGraphicFramePr>
          <p:nvPr/>
        </p:nvGraphicFramePr>
        <p:xfrm>
          <a:off x="3673475" y="5786438"/>
          <a:ext cx="8461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49" imgW="507960" imgH="342720" progId="Equation.DSMT4">
                  <p:embed/>
                </p:oleObj>
              </mc:Choice>
              <mc:Fallback>
                <p:oleObj name="Equation" r:id="rId49" imgW="507960" imgH="34272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5786438"/>
                        <a:ext cx="8461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1" name="Object 53"/>
          <p:cNvGraphicFramePr>
            <a:graphicFrameLocks noChangeAspect="1"/>
          </p:cNvGraphicFramePr>
          <p:nvPr/>
        </p:nvGraphicFramePr>
        <p:xfrm>
          <a:off x="4643438" y="5715000"/>
          <a:ext cx="17510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51" imgW="1002960" imgH="368280" progId="Equation.DSMT4">
                  <p:embed/>
                </p:oleObj>
              </mc:Choice>
              <mc:Fallback>
                <p:oleObj name="Equation" r:id="rId51" imgW="1002960" imgH="36828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15000"/>
                        <a:ext cx="17510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4"/>
          <p:cNvGraphicFramePr>
            <a:graphicFrameLocks noChangeAspect="1"/>
          </p:cNvGraphicFramePr>
          <p:nvPr/>
        </p:nvGraphicFramePr>
        <p:xfrm>
          <a:off x="6715125" y="5857875"/>
          <a:ext cx="10048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53" imgW="317160" imgH="101520" progId="Equation.DSMT4">
                  <p:embed/>
                </p:oleObj>
              </mc:Choice>
              <mc:Fallback>
                <p:oleObj name="Equation" r:id="rId53" imgW="317160" imgH="10152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5857875"/>
                        <a:ext cx="10048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5"/>
          <p:cNvGraphicFramePr>
            <a:graphicFrameLocks noChangeAspect="1"/>
          </p:cNvGraphicFramePr>
          <p:nvPr/>
        </p:nvGraphicFramePr>
        <p:xfrm>
          <a:off x="7989888" y="5643563"/>
          <a:ext cx="5794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55" imgW="330120" imgH="431640" progId="Equation.DSMT4">
                  <p:embed/>
                </p:oleObj>
              </mc:Choice>
              <mc:Fallback>
                <p:oleObj name="Equation" r:id="rId55" imgW="330120" imgH="4316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5643563"/>
                        <a:ext cx="57943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9" name="Rectangle 2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26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28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29"/>
          <p:cNvGraphicFramePr>
            <a:graphicFrameLocks noChangeAspect="1"/>
          </p:cNvGraphicFramePr>
          <p:nvPr/>
        </p:nvGraphicFramePr>
        <p:xfrm>
          <a:off x="571472" y="1142984"/>
          <a:ext cx="40862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1917360" imgH="1117440" progId="Equation.DSMT4">
                  <p:embed/>
                </p:oleObj>
              </mc:Choice>
              <mc:Fallback>
                <p:oleObj name="Equation" r:id="rId3" imgW="1917360" imgH="11174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142984"/>
                        <a:ext cx="4086225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2"/>
          <p:cNvGraphicFramePr>
            <a:graphicFrameLocks noChangeAspect="1"/>
          </p:cNvGraphicFramePr>
          <p:nvPr/>
        </p:nvGraphicFramePr>
        <p:xfrm>
          <a:off x="3857620" y="2643182"/>
          <a:ext cx="29928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643182"/>
                        <a:ext cx="299280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246688" y="571480"/>
            <a:ext cx="3362325" cy="3351234"/>
            <a:chOff x="5246688" y="571480"/>
            <a:chExt cx="3362325" cy="3351234"/>
          </a:xfrm>
        </p:grpSpPr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5721472" y="2755901"/>
              <a:ext cx="228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5721472" y="2764693"/>
              <a:ext cx="1771650" cy="7429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H="1">
              <a:off x="7484330" y="2755901"/>
              <a:ext cx="495300" cy="76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H="1">
              <a:off x="5733196" y="1071546"/>
              <a:ext cx="1044590" cy="168435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6786578" y="1071546"/>
              <a:ext cx="708011" cy="244635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6777786" y="1062754"/>
              <a:ext cx="1203311" cy="170340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6643702" y="571480"/>
              <a:ext cx="647700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 dirty="0"/>
                <a:t>P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7304088" y="3403601"/>
              <a:ext cx="461963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B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5246688" y="2489201"/>
              <a:ext cx="647700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A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7961313" y="2428876"/>
              <a:ext cx="647700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C</a:t>
              </a:r>
            </a:p>
          </p:txBody>
        </p:sp>
      </p:grp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6613524" y="1071546"/>
            <a:ext cx="173053" cy="204630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254750" y="3087688"/>
            <a:ext cx="647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/>
              <a:t>O</a:t>
            </a:r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6615113" y="2786057"/>
            <a:ext cx="1314473" cy="34608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472" y="285728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三、重要结论的记忆与应用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395288" y="260350"/>
            <a:ext cx="7561262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/>
              <a:t>10.</a:t>
            </a:r>
            <a:r>
              <a:rPr lang="zh-CN" altLang="en-US" sz="2400" b="1" dirty="0"/>
              <a:t>设三棱锥</a:t>
            </a:r>
            <a:r>
              <a:rPr lang="en-US" altLang="zh-CN" sz="2400" b="1" dirty="0"/>
              <a:t>P--ABC</a:t>
            </a:r>
            <a:r>
              <a:rPr lang="zh-CN" altLang="en-US" sz="2400" b="1" dirty="0"/>
              <a:t>的顶点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在平面</a:t>
            </a:r>
            <a:r>
              <a:rPr lang="en-US" altLang="zh-CN" sz="2400" b="1" dirty="0"/>
              <a:t>ABC</a:t>
            </a:r>
            <a:r>
              <a:rPr lang="zh-CN" altLang="en-US" sz="2400" b="1" dirty="0"/>
              <a:t>上的射影是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，给出以下命题：</a:t>
            </a:r>
          </a:p>
          <a:p>
            <a:r>
              <a:rPr lang="zh-CN" altLang="en-US" sz="2400" b="1" dirty="0"/>
              <a:t>①若</a:t>
            </a:r>
            <a:r>
              <a:rPr lang="en-US" altLang="zh-CN" sz="2400" b="1" dirty="0"/>
              <a:t>PA⊥BC 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PB⊥ AC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latin typeface="宋体" pitchFamily="2" charset="-122"/>
              </a:rPr>
              <a:t>△</a:t>
            </a:r>
            <a:r>
              <a:rPr lang="en-US" altLang="zh-CN" sz="2400" b="1" dirty="0">
                <a:latin typeface="宋体" pitchFamily="2" charset="-122"/>
              </a:rPr>
              <a:t>ABC</a:t>
            </a:r>
            <a:r>
              <a:rPr lang="zh-CN" altLang="en-US" sz="2400" b="1" dirty="0"/>
              <a:t>的垂心</a:t>
            </a:r>
          </a:p>
          <a:p>
            <a:r>
              <a:rPr lang="zh-CN" altLang="en-US" sz="2400" b="1" dirty="0"/>
              <a:t>②若</a:t>
            </a:r>
            <a:r>
              <a:rPr lang="en-US" altLang="zh-CN" sz="2400" b="1" dirty="0"/>
              <a:t>PA,PB,PC</a:t>
            </a:r>
            <a:r>
              <a:rPr lang="zh-CN" altLang="en-US" sz="2400" b="1" dirty="0"/>
              <a:t>两两互相垂直，则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是△</a:t>
            </a:r>
            <a:r>
              <a:rPr lang="en-US" altLang="zh-CN" sz="2400" b="1" dirty="0"/>
              <a:t>ABC</a:t>
            </a:r>
            <a:r>
              <a:rPr lang="zh-CN" altLang="en-US" sz="2400" b="1" dirty="0"/>
              <a:t>的垂心</a:t>
            </a:r>
          </a:p>
          <a:p>
            <a:r>
              <a:rPr lang="zh-CN" altLang="en-US" sz="2400" b="1" dirty="0"/>
              <a:t>③若∠ </a:t>
            </a:r>
            <a:r>
              <a:rPr lang="en-US" altLang="zh-CN" sz="2400" b="1" dirty="0"/>
              <a:t>ABC=90</a:t>
            </a:r>
            <a:r>
              <a:rPr lang="en-US" altLang="zh-CN" sz="2400" b="1" baseline="30000" dirty="0"/>
              <a:t>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AC</a:t>
            </a:r>
            <a:r>
              <a:rPr lang="zh-CN" altLang="en-US" sz="2400" b="1" dirty="0"/>
              <a:t>的中点，则</a:t>
            </a:r>
            <a:r>
              <a:rPr lang="en-US" altLang="zh-CN" sz="2400" b="1" dirty="0"/>
              <a:t>PA=PB=PC</a:t>
            </a:r>
          </a:p>
          <a:p>
            <a:r>
              <a:rPr lang="en-US" altLang="zh-CN" sz="2400" b="1" dirty="0"/>
              <a:t>④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PA=PB=PC</a:t>
            </a:r>
            <a:r>
              <a:rPr lang="en-US" altLang="zh-CN" dirty="0"/>
              <a:t> 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是△</a:t>
            </a:r>
            <a:r>
              <a:rPr lang="en-US" altLang="zh-CN" sz="2400" b="1" dirty="0"/>
              <a:t>ABC</a:t>
            </a:r>
            <a:r>
              <a:rPr lang="zh-CN" altLang="en-US" sz="2400" b="1" dirty="0"/>
              <a:t>的外心</a:t>
            </a:r>
          </a:p>
          <a:p>
            <a:r>
              <a:rPr lang="zh-CN" altLang="en-US" sz="2400" b="1" dirty="0"/>
              <a:t>其中正确命题的命题是</a:t>
            </a:r>
            <a:r>
              <a:rPr lang="zh-CN" altLang="en-US" sz="2400" b="1" u="sng" dirty="0"/>
              <a:t>                                 </a:t>
            </a:r>
            <a:r>
              <a:rPr lang="en-US" altLang="zh-CN" sz="2400" b="1" dirty="0"/>
              <a:t>.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3924300" y="249237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①②③④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86000" y="3143250"/>
            <a:ext cx="3619500" cy="2995613"/>
            <a:chOff x="3243" y="1116"/>
            <a:chExt cx="2280" cy="1887"/>
          </a:xfrm>
        </p:grpSpPr>
        <p:sp>
          <p:nvSpPr>
            <p:cNvPr id="21509" name="Line 27"/>
            <p:cNvSpPr>
              <a:spLocks noChangeShapeType="1"/>
            </p:cNvSpPr>
            <p:nvPr/>
          </p:nvSpPr>
          <p:spPr bwMode="auto">
            <a:xfrm>
              <a:off x="4335" y="2388"/>
              <a:ext cx="324" cy="3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0" name="Line 28"/>
            <p:cNvSpPr>
              <a:spLocks noChangeShapeType="1"/>
            </p:cNvSpPr>
            <p:nvPr/>
          </p:nvSpPr>
          <p:spPr bwMode="auto">
            <a:xfrm flipV="1">
              <a:off x="4335" y="2268"/>
              <a:ext cx="624" cy="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Line 29"/>
            <p:cNvSpPr>
              <a:spLocks noChangeShapeType="1"/>
            </p:cNvSpPr>
            <p:nvPr/>
          </p:nvSpPr>
          <p:spPr bwMode="auto">
            <a:xfrm>
              <a:off x="3567" y="2268"/>
              <a:ext cx="792" cy="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243" y="1116"/>
              <a:ext cx="2280" cy="1887"/>
              <a:chOff x="3288" y="1476"/>
              <a:chExt cx="2280" cy="1887"/>
            </a:xfrm>
          </p:grpSpPr>
          <p:sp>
            <p:nvSpPr>
              <p:cNvPr id="21516" name="Line 31"/>
              <p:cNvSpPr>
                <a:spLocks noChangeShapeType="1"/>
              </p:cNvSpPr>
              <p:nvPr/>
            </p:nvSpPr>
            <p:spPr bwMode="auto">
              <a:xfrm>
                <a:off x="3576" y="2628"/>
                <a:ext cx="14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3288" y="1476"/>
                <a:ext cx="2280" cy="1887"/>
                <a:chOff x="3288" y="1476"/>
                <a:chExt cx="2280" cy="1887"/>
              </a:xfrm>
            </p:grpSpPr>
            <p:sp>
              <p:nvSpPr>
                <p:cNvPr id="21518" name="Line 33"/>
                <p:cNvSpPr>
                  <a:spLocks noChangeShapeType="1"/>
                </p:cNvSpPr>
                <p:nvPr/>
              </p:nvSpPr>
              <p:spPr bwMode="auto">
                <a:xfrm>
                  <a:off x="3576" y="2628"/>
                  <a:ext cx="1116" cy="46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1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692" y="2628"/>
                  <a:ext cx="312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0" name="Line 3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581" y="1776"/>
                  <a:ext cx="805" cy="85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1" name="Line 36"/>
                <p:cNvSpPr>
                  <a:spLocks noChangeShapeType="1"/>
                </p:cNvSpPr>
                <p:nvPr/>
              </p:nvSpPr>
              <p:spPr bwMode="auto">
                <a:xfrm>
                  <a:off x="4380" y="1776"/>
                  <a:ext cx="324" cy="13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2" name="Line 37"/>
                <p:cNvSpPr>
                  <a:spLocks noChangeShapeType="1"/>
                </p:cNvSpPr>
                <p:nvPr/>
              </p:nvSpPr>
              <p:spPr bwMode="auto">
                <a:xfrm>
                  <a:off x="4374" y="1770"/>
                  <a:ext cx="636" cy="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224" y="1476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P</a:t>
                  </a:r>
                </a:p>
              </p:txBody>
            </p:sp>
            <p:sp>
              <p:nvSpPr>
                <p:cNvPr id="2152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980" y="2436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C</a:t>
                  </a:r>
                </a:p>
              </p:txBody>
            </p:sp>
            <p:sp>
              <p:nvSpPr>
                <p:cNvPr id="2152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584" y="3036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B</a:t>
                  </a:r>
                </a:p>
              </p:txBody>
            </p:sp>
            <p:sp>
              <p:nvSpPr>
                <p:cNvPr id="215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88" y="2460"/>
                  <a:ext cx="588" cy="32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A</a:t>
                  </a:r>
                </a:p>
              </p:txBody>
            </p:sp>
          </p:grp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4131" y="1428"/>
              <a:ext cx="588" cy="1133"/>
              <a:chOff x="4176" y="1788"/>
              <a:chExt cx="588" cy="1133"/>
            </a:xfrm>
          </p:grpSpPr>
          <p:sp>
            <p:nvSpPr>
              <p:cNvPr id="21514" name="Line 43"/>
              <p:cNvSpPr>
                <a:spLocks noChangeShapeType="1"/>
              </p:cNvSpPr>
              <p:nvPr/>
            </p:nvSpPr>
            <p:spPr bwMode="auto">
              <a:xfrm>
                <a:off x="4380" y="1788"/>
                <a:ext cx="0" cy="9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5" name="Text Box 44"/>
              <p:cNvSpPr txBox="1">
                <a:spLocks noChangeArrowheads="1"/>
              </p:cNvSpPr>
              <p:nvPr/>
            </p:nvSpPr>
            <p:spPr bwMode="auto">
              <a:xfrm>
                <a:off x="4176" y="2688"/>
                <a:ext cx="588" cy="23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H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1" grpId="0"/>
      <p:bldP spid="3963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428625"/>
            <a:ext cx="69294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重要结论</a:t>
            </a:r>
            <a:r>
              <a:rPr lang="zh-CN" altLang="en-US" b="1" dirty="0" smtClean="0">
                <a:solidFill>
                  <a:srgbClr val="FF0000"/>
                </a:solidFill>
                <a:sym typeface="Wingdings" pitchFamily="2" charset="2"/>
              </a:rPr>
              <a:t>：</a:t>
            </a:r>
            <a:endParaRPr lang="en-US" altLang="zh-CN" b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zh-CN" altLang="en-US" b="1" dirty="0" smtClean="0">
                <a:sym typeface="Wingdings" pitchFamily="2" charset="2"/>
              </a:rPr>
              <a:t>（</a:t>
            </a:r>
            <a:r>
              <a:rPr lang="en-US" altLang="zh-CN" b="1" dirty="0">
                <a:sym typeface="Wingdings" pitchFamily="2" charset="2"/>
              </a:rPr>
              <a:t>1</a:t>
            </a:r>
            <a:r>
              <a:rPr lang="zh-CN" altLang="en-US" b="1" dirty="0">
                <a:sym typeface="Wingdings" pitchFamily="2" charset="2"/>
              </a:rPr>
              <a:t>）三棱锥两组对棱互相垂直，则可得第三组对棱</a:t>
            </a:r>
            <a:r>
              <a:rPr lang="zh-CN" altLang="en-US" b="1" dirty="0" smtClean="0">
                <a:sym typeface="Wingdings" pitchFamily="2" charset="2"/>
              </a:rPr>
              <a:t>也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</a:t>
            </a:r>
            <a:r>
              <a:rPr lang="zh-CN" altLang="en-US" b="1" dirty="0" smtClean="0">
                <a:sym typeface="Wingdings" pitchFamily="2" charset="2"/>
              </a:rPr>
              <a:t>互相</a:t>
            </a:r>
            <a:r>
              <a:rPr lang="zh-CN" altLang="en-US" b="1" dirty="0">
                <a:sym typeface="Wingdings" pitchFamily="2" charset="2"/>
              </a:rPr>
              <a:t>垂直，且顶点在底面的射影是底面三角形的</a:t>
            </a:r>
            <a:r>
              <a:rPr lang="zh-CN" altLang="en-US" b="1" dirty="0" smtClean="0">
                <a:sym typeface="Wingdings" pitchFamily="2" charset="2"/>
              </a:rPr>
              <a:t>垂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</a:t>
            </a:r>
            <a:r>
              <a:rPr lang="zh-CN" altLang="en-US" b="1" dirty="0" smtClean="0">
                <a:sym typeface="Wingdings" pitchFamily="2" charset="2"/>
              </a:rPr>
              <a:t>心</a:t>
            </a:r>
            <a:r>
              <a:rPr lang="zh-CN" altLang="en-US" b="1" dirty="0">
                <a:sym typeface="Wingdings" pitchFamily="2" charset="2"/>
              </a:rPr>
              <a:t>；反之，若三棱锥顶点在底面的射影是底面三</a:t>
            </a:r>
            <a:r>
              <a:rPr lang="zh-CN" altLang="en-US" b="1" dirty="0" smtClean="0">
                <a:sym typeface="Wingdings" pitchFamily="2" charset="2"/>
              </a:rPr>
              <a:t>角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</a:t>
            </a:r>
            <a:r>
              <a:rPr lang="zh-CN" altLang="en-US" b="1" dirty="0" smtClean="0">
                <a:sym typeface="Wingdings" pitchFamily="2" charset="2"/>
              </a:rPr>
              <a:t>形</a:t>
            </a:r>
            <a:r>
              <a:rPr lang="zh-CN" altLang="en-US" b="1" dirty="0">
                <a:sym typeface="Wingdings" pitchFamily="2" charset="2"/>
              </a:rPr>
              <a:t>的垂心，则三组对棱互相垂直；</a:t>
            </a:r>
            <a:endParaRPr lang="zh-CN" altLang="en-US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86" y="2000240"/>
            <a:ext cx="67151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）棱锥的侧棱相等（侧棱与底面所成的角相等），则此</a:t>
            </a:r>
            <a:r>
              <a:rPr lang="zh-CN" altLang="en-US" b="1" dirty="0" smtClean="0"/>
              <a:t>棱   </a:t>
            </a:r>
            <a:endParaRPr lang="en-US" altLang="zh-CN" b="1" dirty="0" smtClean="0"/>
          </a:p>
          <a:p>
            <a:r>
              <a:rPr lang="en-US" altLang="zh-CN" b="1" dirty="0" smtClean="0"/>
              <a:t>           </a:t>
            </a:r>
            <a:r>
              <a:rPr lang="zh-CN" altLang="en-US" b="1" dirty="0" smtClean="0"/>
              <a:t>锥</a:t>
            </a:r>
            <a:r>
              <a:rPr lang="zh-CN" altLang="en-US" b="1" dirty="0"/>
              <a:t>的顶点在底面的射影是底面多边形的外心，反之也成立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85813" y="2857500"/>
            <a:ext cx="664370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）三棱锥的侧面与底面所成的角相等，若顶点在底面的</a:t>
            </a:r>
            <a:r>
              <a:rPr lang="zh-CN" altLang="en-US" b="1" dirty="0" smtClean="0"/>
              <a:t>射 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zh-CN" altLang="en-US" b="1" dirty="0" smtClean="0"/>
              <a:t>影</a:t>
            </a:r>
            <a:r>
              <a:rPr lang="zh-CN" altLang="en-US" b="1" dirty="0"/>
              <a:t>在底面多边形的</a:t>
            </a:r>
            <a:r>
              <a:rPr lang="zh-CN" altLang="en-US" b="1" dirty="0">
                <a:solidFill>
                  <a:srgbClr val="FF0000"/>
                </a:solidFill>
              </a:rPr>
              <a:t>内部</a:t>
            </a:r>
            <a:r>
              <a:rPr lang="zh-CN" altLang="en-US" b="1" dirty="0"/>
              <a:t>，则射影为底面三角形的</a:t>
            </a:r>
            <a:r>
              <a:rPr lang="zh-CN" altLang="en-US" b="1" dirty="0">
                <a:solidFill>
                  <a:srgbClr val="FF0000"/>
                </a:solidFill>
              </a:rPr>
              <a:t>内心</a:t>
            </a:r>
            <a:r>
              <a:rPr lang="zh-CN" altLang="en-US" b="1" dirty="0"/>
              <a:t>，</a:t>
            </a:r>
            <a:r>
              <a:rPr lang="zh-CN" altLang="en-US" b="1" dirty="0" smtClean="0"/>
              <a:t>若 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zh-CN" altLang="en-US" b="1" dirty="0" smtClean="0"/>
              <a:t>顶点</a:t>
            </a:r>
            <a:r>
              <a:rPr lang="zh-CN" altLang="en-US" b="1" dirty="0"/>
              <a:t>在底面的射影在底面三角形的</a:t>
            </a:r>
            <a:r>
              <a:rPr lang="zh-CN" altLang="en-US" b="1" dirty="0">
                <a:solidFill>
                  <a:srgbClr val="FF0000"/>
                </a:solidFill>
              </a:rPr>
              <a:t>外部</a:t>
            </a:r>
            <a:r>
              <a:rPr lang="zh-CN" altLang="en-US" b="1" dirty="0"/>
              <a:t>，则射影为底面</a:t>
            </a:r>
            <a:r>
              <a:rPr lang="zh-CN" altLang="en-US" b="1" dirty="0" smtClean="0"/>
              <a:t>三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zh-CN" altLang="en-US" b="1" dirty="0" smtClean="0"/>
              <a:t>角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旁心</a:t>
            </a:r>
            <a:r>
              <a:rPr lang="zh-CN" altLang="en-US" b="1" dirty="0"/>
              <a:t>，反之也成立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61" name="Text Box 25"/>
          <p:cNvSpPr txBox="1">
            <a:spLocks noChangeArrowheads="1"/>
          </p:cNvSpPr>
          <p:nvPr/>
        </p:nvSpPr>
        <p:spPr bwMode="auto">
          <a:xfrm>
            <a:off x="428596" y="857232"/>
            <a:ext cx="813593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/>
              <a:t>11.(</a:t>
            </a:r>
            <a:r>
              <a:rPr lang="en-US" altLang="zh-CN" sz="2400" b="1" dirty="0"/>
              <a:t>05</a:t>
            </a:r>
            <a:r>
              <a:rPr lang="zh-CN" altLang="en-US" sz="2400" b="1" dirty="0"/>
              <a:t>湖南高考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下面关于三棱锥的四个命题</a:t>
            </a:r>
            <a:r>
              <a:rPr lang="en-US" altLang="zh-CN" sz="2400" b="1" dirty="0"/>
              <a:t>:</a:t>
            </a:r>
          </a:p>
          <a:p>
            <a:r>
              <a:rPr lang="en-US" altLang="zh-CN" sz="2400" b="1" dirty="0" smtClean="0"/>
              <a:t>     (</a:t>
            </a:r>
            <a:r>
              <a:rPr lang="en-US" altLang="zh-CN" sz="2400" b="1" dirty="0"/>
              <a:t>1)</a:t>
            </a:r>
            <a:r>
              <a:rPr lang="zh-CN" altLang="en-US" sz="2400" b="1" dirty="0"/>
              <a:t>底面是等边三角形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侧面与底面所成的二面角都相等的三棱锥是正三棱锥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 smtClean="0"/>
              <a:t>    (</a:t>
            </a:r>
            <a:r>
              <a:rPr lang="en-US" altLang="zh-CN" sz="2400" b="1" dirty="0"/>
              <a:t>2)</a:t>
            </a:r>
            <a:r>
              <a:rPr lang="zh-CN" altLang="en-US" sz="2400" b="1" dirty="0"/>
              <a:t>底面是等边三角形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侧面都是等腰三角形的三棱锥是正三棱锥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 smtClean="0"/>
              <a:t>    (</a:t>
            </a:r>
            <a:r>
              <a:rPr lang="en-US" altLang="zh-CN" sz="2400" b="1" dirty="0"/>
              <a:t>3)</a:t>
            </a:r>
            <a:r>
              <a:rPr lang="zh-CN" altLang="en-US" sz="2400" b="1" dirty="0"/>
              <a:t>底面是等边三角形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侧面的面积都相等的三棱锥是正三棱锥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 smtClean="0"/>
              <a:t>   (</a:t>
            </a:r>
            <a:r>
              <a:rPr lang="en-US" altLang="zh-CN" sz="2400" b="1" dirty="0"/>
              <a:t>4)</a:t>
            </a:r>
            <a:r>
              <a:rPr lang="zh-CN" altLang="en-US" sz="2400" b="1" dirty="0"/>
              <a:t>侧棱与底面所成的角都相等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而侧面与底面所成的二面角都相等的三棱锥是正三棱锥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其中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真命题的编号是</a:t>
            </a:r>
            <a:r>
              <a:rPr lang="zh-CN" altLang="en-US" sz="2400" b="1" u="sng" dirty="0"/>
              <a:t>               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写出所有真命题的编号</a:t>
            </a:r>
            <a:r>
              <a:rPr lang="en-US" altLang="zh-CN" sz="2400" b="1" dirty="0"/>
              <a:t>)</a:t>
            </a:r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7572396" y="3786190"/>
            <a:ext cx="72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99"/>
                </a:solidFill>
              </a:rPr>
              <a:t>④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61" grpId="0"/>
      <p:bldP spid="4239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Text Box 14"/>
          <p:cNvSpPr txBox="1">
            <a:spLocks noChangeArrowheads="1"/>
          </p:cNvSpPr>
          <p:nvPr/>
        </p:nvSpPr>
        <p:spPr bwMode="auto">
          <a:xfrm>
            <a:off x="428625" y="44450"/>
            <a:ext cx="7143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</a:rPr>
              <a:t>12</a:t>
            </a:r>
            <a:r>
              <a:rPr lang="en-US" altLang="zh-CN" sz="2000" b="1" dirty="0">
                <a:latin typeface="Times New Roman" pitchFamily="18" charset="0"/>
              </a:rPr>
              <a:t>.</a:t>
            </a:r>
            <a:r>
              <a:rPr lang="zh-CN" altLang="en-US" sz="2000" b="1" dirty="0">
                <a:latin typeface="Times New Roman" pitchFamily="18" charset="0"/>
              </a:rPr>
              <a:t>下列五个正方体图形中，</a:t>
            </a:r>
            <a:r>
              <a:rPr lang="en-US" altLang="zh-CN" sz="2000" b="1" i="1" dirty="0">
                <a:latin typeface="Times New Roman" pitchFamily="18" charset="0"/>
              </a:rPr>
              <a:t>l</a:t>
            </a:r>
            <a:r>
              <a:rPr lang="zh-CN" altLang="en-US" sz="2000" b="1" dirty="0">
                <a:latin typeface="Times New Roman" pitchFamily="18" charset="0"/>
              </a:rPr>
              <a:t>是正方体的一条对角线，点</a:t>
            </a: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P</a:t>
            </a:r>
            <a:r>
              <a:rPr lang="zh-CN" altLang="en-US" sz="2000" b="1" dirty="0">
                <a:latin typeface="Times New Roman" pitchFamily="18" charset="0"/>
              </a:rPr>
              <a:t>分别为其所在棱的中点，能得出</a:t>
            </a:r>
            <a:r>
              <a:rPr lang="en-US" altLang="zh-CN" sz="2000" b="1" i="1" dirty="0">
                <a:latin typeface="Times New Roman" pitchFamily="18" charset="0"/>
              </a:rPr>
              <a:t>l</a:t>
            </a:r>
            <a:r>
              <a:rPr lang="en-US" altLang="zh-CN" sz="2000" b="1" dirty="0">
                <a:latin typeface="Times New Roman" pitchFamily="18" charset="0"/>
              </a:rPr>
              <a:t>⊥</a:t>
            </a:r>
            <a:r>
              <a:rPr lang="zh-CN" altLang="en-US" sz="2000" b="1" dirty="0">
                <a:latin typeface="Times New Roman" pitchFamily="18" charset="0"/>
              </a:rPr>
              <a:t>面</a:t>
            </a:r>
            <a:r>
              <a:rPr lang="en-US" altLang="zh-CN" sz="2000" b="1" dirty="0">
                <a:latin typeface="Times New Roman" pitchFamily="18" charset="0"/>
              </a:rPr>
              <a:t>MNP</a:t>
            </a:r>
            <a:r>
              <a:rPr lang="zh-CN" altLang="en-US" sz="2000" b="1" dirty="0">
                <a:latin typeface="Times New Roman" pitchFamily="18" charset="0"/>
              </a:rPr>
              <a:t>的图形的序号是</a:t>
            </a:r>
            <a:r>
              <a:rPr lang="zh-CN" altLang="en-US" sz="2000" b="1" i="1" u="sng" dirty="0">
                <a:latin typeface="Times New Roman" pitchFamily="18" charset="0"/>
              </a:rPr>
              <a:t>                                   </a:t>
            </a:r>
            <a:r>
              <a:rPr lang="zh-CN" altLang="en-US" sz="2000" b="1" dirty="0">
                <a:latin typeface="Times New Roman" pitchFamily="18" charset="0"/>
              </a:rPr>
              <a:t>．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zh-CN" altLang="en-US" sz="2000" b="1" dirty="0">
                <a:latin typeface="Times New Roman" pitchFamily="18" charset="0"/>
              </a:rPr>
              <a:t>写出所有符合要求的图形序号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357313" y="642938"/>
            <a:ext cx="1511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  <a:latin typeface="Times New Roman" pitchFamily="18" charset="0"/>
              </a:rPr>
              <a:t>①④⑤</a:t>
            </a:r>
            <a:r>
              <a:rPr lang="en-US" altLang="zh-CN" sz="2000" b="1"/>
              <a:t> </a:t>
            </a:r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58738" y="1036638"/>
            <a:ext cx="2820987" cy="2928937"/>
            <a:chOff x="357158" y="3087894"/>
            <a:chExt cx="2821065" cy="2928654"/>
          </a:xfrm>
        </p:grpSpPr>
        <p:cxnSp>
          <p:nvCxnSpPr>
            <p:cNvPr id="9340" name="直接连接符 8"/>
            <p:cNvCxnSpPr>
              <a:cxnSpLocks noChangeShapeType="1"/>
            </p:cNvCxnSpPr>
            <p:nvPr/>
          </p:nvCxnSpPr>
          <p:spPr bwMode="auto">
            <a:xfrm>
              <a:off x="489807" y="56744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1" name="直接连接符 15"/>
            <p:cNvCxnSpPr>
              <a:cxnSpLocks noChangeShapeType="1"/>
            </p:cNvCxnSpPr>
            <p:nvPr/>
          </p:nvCxnSpPr>
          <p:spPr bwMode="auto">
            <a:xfrm>
              <a:off x="1048865" y="508815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2" name="直接连接符 16"/>
            <p:cNvCxnSpPr>
              <a:cxnSpLocks noChangeShapeType="1"/>
            </p:cNvCxnSpPr>
            <p:nvPr/>
          </p:nvCxnSpPr>
          <p:spPr bwMode="auto">
            <a:xfrm>
              <a:off x="1048865" y="308789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3" name="直接连接符 17"/>
            <p:cNvCxnSpPr>
              <a:cxnSpLocks noChangeShapeType="1"/>
            </p:cNvCxnSpPr>
            <p:nvPr/>
          </p:nvCxnSpPr>
          <p:spPr bwMode="auto">
            <a:xfrm rot="8100000">
              <a:off x="2357423" y="539433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4" name="直接连接符 18"/>
            <p:cNvCxnSpPr>
              <a:cxnSpLocks noChangeShapeType="1"/>
            </p:cNvCxnSpPr>
            <p:nvPr/>
          </p:nvCxnSpPr>
          <p:spPr bwMode="auto">
            <a:xfrm rot="5400000">
              <a:off x="48733" y="40880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5" name="直接连接符 19"/>
            <p:cNvCxnSpPr>
              <a:cxnSpLocks noChangeShapeType="1"/>
            </p:cNvCxnSpPr>
            <p:nvPr/>
          </p:nvCxnSpPr>
          <p:spPr bwMode="auto">
            <a:xfrm rot="8100000">
              <a:off x="357158" y="5380657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6" name="直接连接符 20"/>
            <p:cNvCxnSpPr>
              <a:cxnSpLocks noChangeShapeType="1"/>
            </p:cNvCxnSpPr>
            <p:nvPr/>
          </p:nvCxnSpPr>
          <p:spPr bwMode="auto">
            <a:xfrm rot="8100000">
              <a:off x="359460" y="3375788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7" name="直接连接符 21"/>
            <p:cNvCxnSpPr>
              <a:cxnSpLocks noChangeShapeType="1"/>
            </p:cNvCxnSpPr>
            <p:nvPr/>
          </p:nvCxnSpPr>
          <p:spPr bwMode="auto">
            <a:xfrm rot="8100000">
              <a:off x="2357422" y="3378091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48" name="直接连接符 22"/>
            <p:cNvCxnSpPr>
              <a:cxnSpLocks noChangeShapeType="1"/>
            </p:cNvCxnSpPr>
            <p:nvPr/>
          </p:nvCxnSpPr>
          <p:spPr bwMode="auto">
            <a:xfrm rot="16200000" flipH="1">
              <a:off x="477361" y="3659398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49" name="直接连接符 23"/>
            <p:cNvCxnSpPr>
              <a:cxnSpLocks noChangeShapeType="1"/>
            </p:cNvCxnSpPr>
            <p:nvPr/>
          </p:nvCxnSpPr>
          <p:spPr bwMode="auto">
            <a:xfrm rot="5400000">
              <a:off x="-522771" y="46618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0" name="直接连接符 24"/>
            <p:cNvCxnSpPr>
              <a:cxnSpLocks noChangeShapeType="1"/>
            </p:cNvCxnSpPr>
            <p:nvPr/>
          </p:nvCxnSpPr>
          <p:spPr bwMode="auto">
            <a:xfrm>
              <a:off x="477361" y="365939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1" name="直接连接符 25"/>
            <p:cNvCxnSpPr>
              <a:cxnSpLocks noChangeShapeType="1"/>
            </p:cNvCxnSpPr>
            <p:nvPr/>
          </p:nvCxnSpPr>
          <p:spPr bwMode="auto">
            <a:xfrm rot="5400000">
              <a:off x="2048997" y="410277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2" name="直接连接符 26"/>
            <p:cNvCxnSpPr>
              <a:cxnSpLocks noChangeShapeType="1"/>
            </p:cNvCxnSpPr>
            <p:nvPr/>
          </p:nvCxnSpPr>
          <p:spPr bwMode="auto">
            <a:xfrm rot="5400000">
              <a:off x="1477493" y="467658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3" name="直接连接符 28"/>
            <p:cNvCxnSpPr>
              <a:cxnSpLocks noChangeShapeType="1"/>
            </p:cNvCxnSpPr>
            <p:nvPr/>
          </p:nvCxnSpPr>
          <p:spPr bwMode="auto">
            <a:xfrm rot="10800000" flipV="1">
              <a:off x="763113" y="3087894"/>
              <a:ext cx="121444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54" name="直接连接符 31"/>
            <p:cNvCxnSpPr>
              <a:cxnSpLocks noChangeShapeType="1"/>
            </p:cNvCxnSpPr>
            <p:nvPr/>
          </p:nvCxnSpPr>
          <p:spPr bwMode="auto">
            <a:xfrm rot="16200000" flipH="1">
              <a:off x="446086" y="3699561"/>
              <a:ext cx="928695" cy="2768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55" name="直接连接符 33"/>
            <p:cNvCxnSpPr>
              <a:cxnSpLocks noChangeShapeType="1"/>
            </p:cNvCxnSpPr>
            <p:nvPr/>
          </p:nvCxnSpPr>
          <p:spPr bwMode="auto">
            <a:xfrm rot="5400000">
              <a:off x="905989" y="3230770"/>
              <a:ext cx="1214446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34" name="Object 2"/>
            <p:cNvGraphicFramePr>
              <a:graphicFrameLocks noChangeAspect="1"/>
            </p:cNvGraphicFramePr>
            <p:nvPr/>
          </p:nvGraphicFramePr>
          <p:xfrm>
            <a:off x="477361" y="3087894"/>
            <a:ext cx="357190" cy="290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" name="Equation" r:id="rId3" imgW="203040" imgH="164880" progId="Equation.DSMT4">
                    <p:embed/>
                  </p:oleObj>
                </mc:Choice>
                <mc:Fallback>
                  <p:oleObj name="Equation" r:id="rId3" imgW="20304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61" y="3087894"/>
                          <a:ext cx="357190" cy="290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2"/>
            <p:cNvGraphicFramePr>
              <a:graphicFrameLocks noChangeAspect="1"/>
            </p:cNvGraphicFramePr>
            <p:nvPr/>
          </p:nvGraphicFramePr>
          <p:xfrm>
            <a:off x="785329" y="4219777"/>
            <a:ext cx="312738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7" name="Equation" r:id="rId5" imgW="177480" imgH="177480" progId="Equation.DSMT4">
                    <p:embed/>
                  </p:oleObj>
                </mc:Choice>
                <mc:Fallback>
                  <p:oleObj name="Equation" r:id="rId5" imgW="177480" imgH="17748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329" y="4219777"/>
                          <a:ext cx="312738" cy="312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4"/>
            <p:cNvGraphicFramePr>
              <a:graphicFrameLocks noChangeAspect="1"/>
            </p:cNvGraphicFramePr>
            <p:nvPr/>
          </p:nvGraphicFramePr>
          <p:xfrm>
            <a:off x="1941208" y="3088860"/>
            <a:ext cx="268288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8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208" y="3088860"/>
                          <a:ext cx="268288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56" name="矩形 39"/>
            <p:cNvSpPr>
              <a:spLocks noChangeArrowheads="1"/>
            </p:cNvSpPr>
            <p:nvPr/>
          </p:nvSpPr>
          <p:spPr bwMode="auto">
            <a:xfrm>
              <a:off x="1334617" y="5647216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① </a:t>
              </a:r>
            </a:p>
          </p:txBody>
        </p:sp>
        <p:graphicFrame>
          <p:nvGraphicFramePr>
            <p:cNvPr id="9237" name="Object 8"/>
            <p:cNvGraphicFramePr>
              <a:graphicFrameLocks noChangeAspect="1"/>
            </p:cNvGraphicFramePr>
            <p:nvPr/>
          </p:nvGraphicFramePr>
          <p:xfrm>
            <a:off x="2000232" y="5072074"/>
            <a:ext cx="198428" cy="350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Equation" r:id="rId9" imgW="88560" imgH="177480" progId="Equation.DSMT4">
                    <p:embed/>
                  </p:oleObj>
                </mc:Choice>
                <mc:Fallback>
                  <p:oleObj name="Equation" r:id="rId9" imgW="8856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072074"/>
                          <a:ext cx="198428" cy="3508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2857500" y="1017588"/>
            <a:ext cx="2820988" cy="2997200"/>
            <a:chOff x="4143372" y="3587960"/>
            <a:chExt cx="2821065" cy="2996454"/>
          </a:xfrm>
        </p:grpSpPr>
        <p:cxnSp>
          <p:nvCxnSpPr>
            <p:cNvPr id="9323" name="直接连接符 42"/>
            <p:cNvCxnSpPr>
              <a:cxnSpLocks noChangeShapeType="1"/>
            </p:cNvCxnSpPr>
            <p:nvPr/>
          </p:nvCxnSpPr>
          <p:spPr bwMode="auto">
            <a:xfrm>
              <a:off x="4276021" y="617447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4" name="直接连接符 43"/>
            <p:cNvCxnSpPr>
              <a:cxnSpLocks noChangeShapeType="1"/>
            </p:cNvCxnSpPr>
            <p:nvPr/>
          </p:nvCxnSpPr>
          <p:spPr bwMode="auto">
            <a:xfrm>
              <a:off x="4835079" y="558822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5" name="直接连接符 44"/>
            <p:cNvCxnSpPr>
              <a:cxnSpLocks noChangeShapeType="1"/>
            </p:cNvCxnSpPr>
            <p:nvPr/>
          </p:nvCxnSpPr>
          <p:spPr bwMode="auto">
            <a:xfrm>
              <a:off x="4835079" y="358796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6" name="直接连接符 45"/>
            <p:cNvCxnSpPr>
              <a:cxnSpLocks noChangeShapeType="1"/>
            </p:cNvCxnSpPr>
            <p:nvPr/>
          </p:nvCxnSpPr>
          <p:spPr bwMode="auto">
            <a:xfrm rot="8100000">
              <a:off x="6143637" y="589439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7" name="直接连接符 46"/>
            <p:cNvCxnSpPr>
              <a:cxnSpLocks noChangeShapeType="1"/>
            </p:cNvCxnSpPr>
            <p:nvPr/>
          </p:nvCxnSpPr>
          <p:spPr bwMode="auto">
            <a:xfrm rot="5400000">
              <a:off x="3834947" y="458809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8" name="直接连接符 47"/>
            <p:cNvCxnSpPr>
              <a:cxnSpLocks noChangeShapeType="1"/>
            </p:cNvCxnSpPr>
            <p:nvPr/>
          </p:nvCxnSpPr>
          <p:spPr bwMode="auto">
            <a:xfrm rot="8100000">
              <a:off x="4143372" y="588072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9" name="直接连接符 48"/>
            <p:cNvCxnSpPr>
              <a:cxnSpLocks noChangeShapeType="1"/>
            </p:cNvCxnSpPr>
            <p:nvPr/>
          </p:nvCxnSpPr>
          <p:spPr bwMode="auto">
            <a:xfrm rot="8100000">
              <a:off x="4145674" y="3875854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0" name="直接连接符 49"/>
            <p:cNvCxnSpPr>
              <a:cxnSpLocks noChangeShapeType="1"/>
            </p:cNvCxnSpPr>
            <p:nvPr/>
          </p:nvCxnSpPr>
          <p:spPr bwMode="auto">
            <a:xfrm rot="8100000">
              <a:off x="6143636" y="3878157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1" name="直接连接符 50"/>
            <p:cNvCxnSpPr>
              <a:cxnSpLocks noChangeShapeType="1"/>
            </p:cNvCxnSpPr>
            <p:nvPr/>
          </p:nvCxnSpPr>
          <p:spPr bwMode="auto">
            <a:xfrm rot="16200000" flipH="1">
              <a:off x="4263575" y="4159464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32" name="直接连接符 51"/>
            <p:cNvCxnSpPr>
              <a:cxnSpLocks noChangeShapeType="1"/>
            </p:cNvCxnSpPr>
            <p:nvPr/>
          </p:nvCxnSpPr>
          <p:spPr bwMode="auto">
            <a:xfrm rot="5400000">
              <a:off x="3263443" y="516189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3" name="直接连接符 52"/>
            <p:cNvCxnSpPr>
              <a:cxnSpLocks noChangeShapeType="1"/>
            </p:cNvCxnSpPr>
            <p:nvPr/>
          </p:nvCxnSpPr>
          <p:spPr bwMode="auto">
            <a:xfrm>
              <a:off x="4263575" y="415946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4" name="直接连接符 53"/>
            <p:cNvCxnSpPr>
              <a:cxnSpLocks noChangeShapeType="1"/>
            </p:cNvCxnSpPr>
            <p:nvPr/>
          </p:nvCxnSpPr>
          <p:spPr bwMode="auto">
            <a:xfrm rot="5400000">
              <a:off x="5835211" y="460284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5" name="直接连接符 54"/>
            <p:cNvCxnSpPr>
              <a:cxnSpLocks noChangeShapeType="1"/>
            </p:cNvCxnSpPr>
            <p:nvPr/>
          </p:nvCxnSpPr>
          <p:spPr bwMode="auto">
            <a:xfrm rot="5400000">
              <a:off x="5263707" y="51766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36" name="直接连接符 55"/>
            <p:cNvCxnSpPr>
              <a:cxnSpLocks noChangeShapeType="1"/>
            </p:cNvCxnSpPr>
            <p:nvPr/>
          </p:nvCxnSpPr>
          <p:spPr bwMode="auto">
            <a:xfrm rot="10800000" flipV="1">
              <a:off x="4544806" y="5584586"/>
              <a:ext cx="121444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37" name="直接连接符 56"/>
            <p:cNvCxnSpPr>
              <a:cxnSpLocks noChangeShapeType="1"/>
            </p:cNvCxnSpPr>
            <p:nvPr/>
          </p:nvCxnSpPr>
          <p:spPr bwMode="auto">
            <a:xfrm flipV="1">
              <a:off x="4542504" y="5072074"/>
              <a:ext cx="1744008" cy="8129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38" name="直接连接符 57"/>
            <p:cNvCxnSpPr>
              <a:cxnSpLocks noChangeShapeType="1"/>
            </p:cNvCxnSpPr>
            <p:nvPr/>
          </p:nvCxnSpPr>
          <p:spPr bwMode="auto">
            <a:xfrm rot="5400000">
              <a:off x="5765475" y="5078297"/>
              <a:ext cx="527260" cy="5148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30" name="Object 5"/>
            <p:cNvGraphicFramePr>
              <a:graphicFrameLocks noChangeAspect="1"/>
            </p:cNvGraphicFramePr>
            <p:nvPr/>
          </p:nvGraphicFramePr>
          <p:xfrm>
            <a:off x="4357686" y="5572140"/>
            <a:ext cx="357190" cy="290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Equation" r:id="rId11" imgW="203040" imgH="164880" progId="Equation.DSMT4">
                    <p:embed/>
                  </p:oleObj>
                </mc:Choice>
                <mc:Fallback>
                  <p:oleObj name="Equation" r:id="rId11" imgW="20304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5572140"/>
                          <a:ext cx="357190" cy="290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6"/>
            <p:cNvGraphicFramePr>
              <a:graphicFrameLocks noChangeAspect="1"/>
            </p:cNvGraphicFramePr>
            <p:nvPr/>
          </p:nvGraphicFramePr>
          <p:xfrm>
            <a:off x="6286512" y="5000636"/>
            <a:ext cx="312738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13" imgW="177480" imgH="177480" progId="Equation.DSMT4">
                    <p:embed/>
                  </p:oleObj>
                </mc:Choice>
                <mc:Fallback>
                  <p:oleObj name="Equation" r:id="rId13" imgW="1774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5000636"/>
                          <a:ext cx="312738" cy="312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4"/>
            <p:cNvGraphicFramePr>
              <a:graphicFrameLocks noChangeAspect="1"/>
            </p:cNvGraphicFramePr>
            <p:nvPr/>
          </p:nvGraphicFramePr>
          <p:xfrm>
            <a:off x="5643570" y="5643578"/>
            <a:ext cx="268288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5643578"/>
                          <a:ext cx="268288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9"/>
            <p:cNvGraphicFramePr>
              <a:graphicFrameLocks noChangeAspect="1"/>
            </p:cNvGraphicFramePr>
            <p:nvPr/>
          </p:nvGraphicFramePr>
          <p:xfrm>
            <a:off x="5559686" y="4572008"/>
            <a:ext cx="198428" cy="350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17" imgW="88560" imgH="177480" progId="Equation.DSMT4">
                    <p:embed/>
                  </p:oleObj>
                </mc:Choice>
                <mc:Fallback>
                  <p:oleObj name="Equation" r:id="rId17" imgW="8856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9686" y="4572008"/>
                          <a:ext cx="198428" cy="3508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9" name="矩形 67"/>
            <p:cNvSpPr>
              <a:spLocks noChangeArrowheads="1"/>
            </p:cNvSpPr>
            <p:nvPr/>
          </p:nvSpPr>
          <p:spPr bwMode="auto">
            <a:xfrm>
              <a:off x="5286380" y="6215082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② </a:t>
              </a:r>
            </a:p>
          </p:txBody>
        </p:sp>
      </p:grpSp>
      <p:grpSp>
        <p:nvGrpSpPr>
          <p:cNvPr id="4" name="组合 96"/>
          <p:cNvGrpSpPr>
            <a:grpSpLocks/>
          </p:cNvGrpSpPr>
          <p:nvPr/>
        </p:nvGrpSpPr>
        <p:grpSpPr bwMode="auto">
          <a:xfrm>
            <a:off x="5500688" y="1004888"/>
            <a:ext cx="3035300" cy="3000375"/>
            <a:chOff x="5357818" y="3857628"/>
            <a:chExt cx="3035379" cy="3000372"/>
          </a:xfrm>
        </p:grpSpPr>
        <p:cxnSp>
          <p:nvCxnSpPr>
            <p:cNvPr id="9306" name="直接连接符 70"/>
            <p:cNvCxnSpPr>
              <a:cxnSpLocks noChangeShapeType="1"/>
            </p:cNvCxnSpPr>
            <p:nvPr/>
          </p:nvCxnSpPr>
          <p:spPr bwMode="auto">
            <a:xfrm>
              <a:off x="5704781" y="644806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7" name="直接连接符 71"/>
            <p:cNvCxnSpPr>
              <a:cxnSpLocks noChangeShapeType="1"/>
            </p:cNvCxnSpPr>
            <p:nvPr/>
          </p:nvCxnSpPr>
          <p:spPr bwMode="auto">
            <a:xfrm>
              <a:off x="6263839" y="58618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08" name="直接连接符 72"/>
            <p:cNvCxnSpPr>
              <a:cxnSpLocks noChangeShapeType="1"/>
            </p:cNvCxnSpPr>
            <p:nvPr/>
          </p:nvCxnSpPr>
          <p:spPr bwMode="auto">
            <a:xfrm>
              <a:off x="6263839" y="38615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9" name="直接连接符 73"/>
            <p:cNvCxnSpPr>
              <a:cxnSpLocks noChangeShapeType="1"/>
            </p:cNvCxnSpPr>
            <p:nvPr/>
          </p:nvCxnSpPr>
          <p:spPr bwMode="auto">
            <a:xfrm rot="8100000">
              <a:off x="7572397" y="6167985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0" name="直接连接符 74"/>
            <p:cNvCxnSpPr>
              <a:cxnSpLocks noChangeShapeType="1"/>
            </p:cNvCxnSpPr>
            <p:nvPr/>
          </p:nvCxnSpPr>
          <p:spPr bwMode="auto">
            <a:xfrm rot="5400000">
              <a:off x="5263707" y="486167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11" name="直接连接符 75"/>
            <p:cNvCxnSpPr>
              <a:cxnSpLocks noChangeShapeType="1"/>
            </p:cNvCxnSpPr>
            <p:nvPr/>
          </p:nvCxnSpPr>
          <p:spPr bwMode="auto">
            <a:xfrm rot="8100000">
              <a:off x="5572132" y="615430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12" name="直接连接符 76"/>
            <p:cNvCxnSpPr>
              <a:cxnSpLocks noChangeShapeType="1"/>
            </p:cNvCxnSpPr>
            <p:nvPr/>
          </p:nvCxnSpPr>
          <p:spPr bwMode="auto">
            <a:xfrm rot="8100000">
              <a:off x="5574434" y="4149440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3" name="直接连接符 77"/>
            <p:cNvCxnSpPr>
              <a:cxnSpLocks noChangeShapeType="1"/>
            </p:cNvCxnSpPr>
            <p:nvPr/>
          </p:nvCxnSpPr>
          <p:spPr bwMode="auto">
            <a:xfrm rot="8100000">
              <a:off x="7572396" y="415174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4" name="直接连接符 78"/>
            <p:cNvCxnSpPr>
              <a:cxnSpLocks noChangeShapeType="1"/>
            </p:cNvCxnSpPr>
            <p:nvPr/>
          </p:nvCxnSpPr>
          <p:spPr bwMode="auto">
            <a:xfrm rot="16200000" flipH="1">
              <a:off x="5692335" y="4433050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15" name="直接连接符 79"/>
            <p:cNvCxnSpPr>
              <a:cxnSpLocks noChangeShapeType="1"/>
            </p:cNvCxnSpPr>
            <p:nvPr/>
          </p:nvCxnSpPr>
          <p:spPr bwMode="auto">
            <a:xfrm rot="5400000">
              <a:off x="4692203" y="543548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6" name="直接连接符 80"/>
            <p:cNvCxnSpPr>
              <a:cxnSpLocks noChangeShapeType="1"/>
            </p:cNvCxnSpPr>
            <p:nvPr/>
          </p:nvCxnSpPr>
          <p:spPr bwMode="auto">
            <a:xfrm>
              <a:off x="5692335" y="443305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7" name="直接连接符 81"/>
            <p:cNvCxnSpPr>
              <a:cxnSpLocks noChangeShapeType="1"/>
            </p:cNvCxnSpPr>
            <p:nvPr/>
          </p:nvCxnSpPr>
          <p:spPr bwMode="auto">
            <a:xfrm rot="5400000">
              <a:off x="7263971" y="48764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8" name="直接连接符 82"/>
            <p:cNvCxnSpPr>
              <a:cxnSpLocks noChangeShapeType="1"/>
            </p:cNvCxnSpPr>
            <p:nvPr/>
          </p:nvCxnSpPr>
          <p:spPr bwMode="auto">
            <a:xfrm rot="5400000">
              <a:off x="6692467" y="54502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19" name="直接连接符 83"/>
            <p:cNvCxnSpPr>
              <a:cxnSpLocks noChangeShapeType="1"/>
            </p:cNvCxnSpPr>
            <p:nvPr/>
          </p:nvCxnSpPr>
          <p:spPr bwMode="auto">
            <a:xfrm rot="10800000">
              <a:off x="5715008" y="5385020"/>
              <a:ext cx="2286016" cy="7586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0" name="直接连接符 84"/>
            <p:cNvCxnSpPr>
              <a:cxnSpLocks noChangeShapeType="1"/>
            </p:cNvCxnSpPr>
            <p:nvPr/>
          </p:nvCxnSpPr>
          <p:spPr bwMode="auto">
            <a:xfrm flipV="1">
              <a:off x="5700260" y="3857628"/>
              <a:ext cx="1586384" cy="15273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21" name="直接连接符 85"/>
            <p:cNvCxnSpPr>
              <a:cxnSpLocks noChangeShapeType="1"/>
            </p:cNvCxnSpPr>
            <p:nvPr/>
          </p:nvCxnSpPr>
          <p:spPr bwMode="auto">
            <a:xfrm rot="16200000" flipH="1">
              <a:off x="6500826" y="4643446"/>
              <a:ext cx="2286016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5357818" y="5286388"/>
            <a:ext cx="357190" cy="290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18" imgW="203040" imgH="164880" progId="Equation.DSMT4">
                    <p:embed/>
                  </p:oleObj>
                </mc:Choice>
                <mc:Fallback>
                  <p:oleObj name="Equation" r:id="rId18" imgW="203040" imgH="1648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5286388"/>
                          <a:ext cx="357190" cy="290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8001024" y="6143644"/>
            <a:ext cx="312738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name="Equation" r:id="rId19" imgW="177480" imgH="177480" progId="Equation.DSMT4">
                    <p:embed/>
                  </p:oleObj>
                </mc:Choice>
                <mc:Fallback>
                  <p:oleObj name="Equation" r:id="rId19" imgW="177480" imgH="177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24" y="6143644"/>
                          <a:ext cx="312738" cy="312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7358082" y="3857628"/>
            <a:ext cx="268288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8082" y="3857628"/>
                          <a:ext cx="268288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6988446" y="4845594"/>
            <a:ext cx="198428" cy="350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Equation" r:id="rId21" imgW="88560" imgH="177480" progId="Equation.DSMT4">
                    <p:embed/>
                  </p:oleObj>
                </mc:Choice>
                <mc:Fallback>
                  <p:oleObj name="Equation" r:id="rId21" imgW="88560" imgH="1774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8446" y="4845594"/>
                          <a:ext cx="198428" cy="3508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" name="矩形 90"/>
            <p:cNvSpPr>
              <a:spLocks noChangeArrowheads="1"/>
            </p:cNvSpPr>
            <p:nvPr/>
          </p:nvSpPr>
          <p:spPr bwMode="auto">
            <a:xfrm>
              <a:off x="6715140" y="648866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③ </a:t>
              </a:r>
            </a:p>
          </p:txBody>
        </p:sp>
      </p:grpSp>
      <p:grpSp>
        <p:nvGrpSpPr>
          <p:cNvPr id="6" name="组合 156"/>
          <p:cNvGrpSpPr>
            <a:grpSpLocks/>
          </p:cNvGrpSpPr>
          <p:nvPr/>
        </p:nvGrpSpPr>
        <p:grpSpPr bwMode="auto">
          <a:xfrm>
            <a:off x="4071938" y="3787775"/>
            <a:ext cx="3027362" cy="2997200"/>
            <a:chOff x="5072066" y="3861546"/>
            <a:chExt cx="3027382" cy="2996454"/>
          </a:xfrm>
        </p:grpSpPr>
        <p:cxnSp>
          <p:nvCxnSpPr>
            <p:cNvPr id="9289" name="直接连接符 98"/>
            <p:cNvCxnSpPr>
              <a:cxnSpLocks noChangeShapeType="1"/>
            </p:cNvCxnSpPr>
            <p:nvPr/>
          </p:nvCxnSpPr>
          <p:spPr bwMode="auto">
            <a:xfrm>
              <a:off x="5204715" y="644806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0" name="直接连接符 99"/>
            <p:cNvCxnSpPr>
              <a:cxnSpLocks noChangeShapeType="1"/>
            </p:cNvCxnSpPr>
            <p:nvPr/>
          </p:nvCxnSpPr>
          <p:spPr bwMode="auto">
            <a:xfrm>
              <a:off x="5763773" y="58618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1" name="直接连接符 100"/>
            <p:cNvCxnSpPr>
              <a:cxnSpLocks noChangeShapeType="1"/>
            </p:cNvCxnSpPr>
            <p:nvPr/>
          </p:nvCxnSpPr>
          <p:spPr bwMode="auto">
            <a:xfrm>
              <a:off x="5763773" y="38615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2" name="直接连接符 101"/>
            <p:cNvCxnSpPr>
              <a:cxnSpLocks noChangeShapeType="1"/>
            </p:cNvCxnSpPr>
            <p:nvPr/>
          </p:nvCxnSpPr>
          <p:spPr bwMode="auto">
            <a:xfrm rot="8100000">
              <a:off x="7072331" y="6167985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3" name="直接连接符 102"/>
            <p:cNvCxnSpPr>
              <a:cxnSpLocks noChangeShapeType="1"/>
            </p:cNvCxnSpPr>
            <p:nvPr/>
          </p:nvCxnSpPr>
          <p:spPr bwMode="auto">
            <a:xfrm rot="5400000">
              <a:off x="4763641" y="486167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4" name="直接连接符 103"/>
            <p:cNvCxnSpPr>
              <a:cxnSpLocks noChangeShapeType="1"/>
            </p:cNvCxnSpPr>
            <p:nvPr/>
          </p:nvCxnSpPr>
          <p:spPr bwMode="auto">
            <a:xfrm rot="8100000">
              <a:off x="5072066" y="615430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5" name="直接连接符 104"/>
            <p:cNvCxnSpPr>
              <a:cxnSpLocks noChangeShapeType="1"/>
            </p:cNvCxnSpPr>
            <p:nvPr/>
          </p:nvCxnSpPr>
          <p:spPr bwMode="auto">
            <a:xfrm rot="8100000">
              <a:off x="5074368" y="4149440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6" name="直接连接符 105"/>
            <p:cNvCxnSpPr>
              <a:cxnSpLocks noChangeShapeType="1"/>
            </p:cNvCxnSpPr>
            <p:nvPr/>
          </p:nvCxnSpPr>
          <p:spPr bwMode="auto">
            <a:xfrm rot="8100000">
              <a:off x="7072330" y="415174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7" name="直接连接符 106"/>
            <p:cNvCxnSpPr>
              <a:cxnSpLocks noChangeShapeType="1"/>
            </p:cNvCxnSpPr>
            <p:nvPr/>
          </p:nvCxnSpPr>
          <p:spPr bwMode="auto">
            <a:xfrm rot="16200000" flipH="1">
              <a:off x="5192269" y="4433050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98" name="直接连接符 107"/>
            <p:cNvCxnSpPr>
              <a:cxnSpLocks noChangeShapeType="1"/>
            </p:cNvCxnSpPr>
            <p:nvPr/>
          </p:nvCxnSpPr>
          <p:spPr bwMode="auto">
            <a:xfrm rot="5400000">
              <a:off x="4192137" y="543548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99" name="直接连接符 108"/>
            <p:cNvCxnSpPr>
              <a:cxnSpLocks noChangeShapeType="1"/>
            </p:cNvCxnSpPr>
            <p:nvPr/>
          </p:nvCxnSpPr>
          <p:spPr bwMode="auto">
            <a:xfrm>
              <a:off x="5192269" y="443305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0" name="直接连接符 109"/>
            <p:cNvCxnSpPr>
              <a:cxnSpLocks noChangeShapeType="1"/>
            </p:cNvCxnSpPr>
            <p:nvPr/>
          </p:nvCxnSpPr>
          <p:spPr bwMode="auto">
            <a:xfrm rot="5400000">
              <a:off x="6763905" y="48764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1" name="直接连接符 110"/>
            <p:cNvCxnSpPr>
              <a:cxnSpLocks noChangeShapeType="1"/>
            </p:cNvCxnSpPr>
            <p:nvPr/>
          </p:nvCxnSpPr>
          <p:spPr bwMode="auto">
            <a:xfrm rot="5400000">
              <a:off x="6192401" y="54502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02" name="直接连接符 111"/>
            <p:cNvCxnSpPr>
              <a:cxnSpLocks/>
            </p:cNvCxnSpPr>
            <p:nvPr/>
          </p:nvCxnSpPr>
          <p:spPr bwMode="auto">
            <a:xfrm rot="5400000" flipH="1" flipV="1">
              <a:off x="5086814" y="4857760"/>
              <a:ext cx="1643074" cy="7858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03" name="直接连接符 112"/>
            <p:cNvCxnSpPr>
              <a:cxnSpLocks noChangeShapeType="1"/>
            </p:cNvCxnSpPr>
            <p:nvPr/>
          </p:nvCxnSpPr>
          <p:spPr bwMode="auto">
            <a:xfrm>
              <a:off x="6286512" y="4443880"/>
              <a:ext cx="1485450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304" name="直接连接符 113"/>
            <p:cNvCxnSpPr>
              <a:cxnSpLocks noChangeShapeType="1"/>
            </p:cNvCxnSpPr>
            <p:nvPr/>
          </p:nvCxnSpPr>
          <p:spPr bwMode="auto">
            <a:xfrm rot="10800000" flipV="1">
              <a:off x="5557384" y="5143512"/>
              <a:ext cx="2214578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22" name="Object 10"/>
            <p:cNvGraphicFramePr>
              <a:graphicFrameLocks noChangeAspect="1"/>
            </p:cNvGraphicFramePr>
            <p:nvPr/>
          </p:nvGraphicFramePr>
          <p:xfrm>
            <a:off x="5286380" y="5857892"/>
            <a:ext cx="357190" cy="290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8" name="Equation" r:id="rId22" imgW="203040" imgH="164880" progId="Equation.DSMT4">
                    <p:embed/>
                  </p:oleObj>
                </mc:Choice>
                <mc:Fallback>
                  <p:oleObj name="Equation" r:id="rId22" imgW="20304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5857892"/>
                          <a:ext cx="357190" cy="290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11"/>
            <p:cNvGraphicFramePr>
              <a:graphicFrameLocks noChangeAspect="1"/>
            </p:cNvGraphicFramePr>
            <p:nvPr/>
          </p:nvGraphicFramePr>
          <p:xfrm>
            <a:off x="7786710" y="5072074"/>
            <a:ext cx="312738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9" name="Equation" r:id="rId23" imgW="177480" imgH="177480" progId="Equation.DSMT4">
                    <p:embed/>
                  </p:oleObj>
                </mc:Choice>
                <mc:Fallback>
                  <p:oleObj name="Equation" r:id="rId23" imgW="17748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6710" y="5072074"/>
                          <a:ext cx="312738" cy="312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6"/>
            <p:cNvGraphicFramePr>
              <a:graphicFrameLocks noChangeAspect="1"/>
            </p:cNvGraphicFramePr>
            <p:nvPr/>
          </p:nvGraphicFramePr>
          <p:xfrm>
            <a:off x="6215074" y="4143380"/>
            <a:ext cx="268288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name="Equation" r:id="rId24" imgW="152280" imgH="164880" progId="Equation.DSMT4">
                    <p:embed/>
                  </p:oleObj>
                </mc:Choice>
                <mc:Fallback>
                  <p:oleObj name="Equation" r:id="rId24" imgW="15228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74" y="4143380"/>
                          <a:ext cx="268288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3"/>
            <p:cNvGraphicFramePr>
              <a:graphicFrameLocks noChangeAspect="1"/>
            </p:cNvGraphicFramePr>
            <p:nvPr/>
          </p:nvGraphicFramePr>
          <p:xfrm>
            <a:off x="6488380" y="4845594"/>
            <a:ext cx="198428" cy="350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1" name="Equation" r:id="rId25" imgW="88560" imgH="177480" progId="Equation.DSMT4">
                    <p:embed/>
                  </p:oleObj>
                </mc:Choice>
                <mc:Fallback>
                  <p:oleObj name="Equation" r:id="rId25" imgW="8856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8380" y="4845594"/>
                          <a:ext cx="198428" cy="3508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5" name="矩形 118"/>
            <p:cNvSpPr>
              <a:spLocks noChangeArrowheads="1"/>
            </p:cNvSpPr>
            <p:nvPr/>
          </p:nvSpPr>
          <p:spPr bwMode="auto">
            <a:xfrm>
              <a:off x="6215074" y="648866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⑤ </a:t>
              </a:r>
            </a:p>
          </p:txBody>
        </p:sp>
      </p:grpSp>
      <p:grpSp>
        <p:nvGrpSpPr>
          <p:cNvPr id="7" name="组合 132"/>
          <p:cNvGrpSpPr>
            <a:grpSpLocks/>
          </p:cNvGrpSpPr>
          <p:nvPr/>
        </p:nvGrpSpPr>
        <p:grpSpPr bwMode="auto">
          <a:xfrm>
            <a:off x="0" y="3938588"/>
            <a:ext cx="3241675" cy="2922587"/>
            <a:chOff x="4286248" y="3861546"/>
            <a:chExt cx="3241696" cy="2922714"/>
          </a:xfrm>
        </p:grpSpPr>
        <p:cxnSp>
          <p:nvCxnSpPr>
            <p:cNvPr id="9272" name="直接连接符 133"/>
            <p:cNvCxnSpPr>
              <a:cxnSpLocks noChangeShapeType="1"/>
            </p:cNvCxnSpPr>
            <p:nvPr/>
          </p:nvCxnSpPr>
          <p:spPr bwMode="auto">
            <a:xfrm>
              <a:off x="4633211" y="644806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3" name="直接连接符 134"/>
            <p:cNvCxnSpPr>
              <a:cxnSpLocks noChangeShapeType="1"/>
            </p:cNvCxnSpPr>
            <p:nvPr/>
          </p:nvCxnSpPr>
          <p:spPr bwMode="auto">
            <a:xfrm>
              <a:off x="5192269" y="586181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4" name="直接连接符 135"/>
            <p:cNvCxnSpPr>
              <a:cxnSpLocks noChangeShapeType="1"/>
            </p:cNvCxnSpPr>
            <p:nvPr/>
          </p:nvCxnSpPr>
          <p:spPr bwMode="auto">
            <a:xfrm>
              <a:off x="5192269" y="386154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5" name="直接连接符 136"/>
            <p:cNvCxnSpPr>
              <a:cxnSpLocks noChangeShapeType="1"/>
            </p:cNvCxnSpPr>
            <p:nvPr/>
          </p:nvCxnSpPr>
          <p:spPr bwMode="auto">
            <a:xfrm rot="8100000">
              <a:off x="6500827" y="6167985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6" name="直接连接符 137"/>
            <p:cNvCxnSpPr>
              <a:cxnSpLocks noChangeShapeType="1"/>
            </p:cNvCxnSpPr>
            <p:nvPr/>
          </p:nvCxnSpPr>
          <p:spPr bwMode="auto">
            <a:xfrm rot="5400000">
              <a:off x="4192137" y="4861678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7" name="直接连接符 138"/>
            <p:cNvCxnSpPr>
              <a:cxnSpLocks noChangeShapeType="1"/>
            </p:cNvCxnSpPr>
            <p:nvPr/>
          </p:nvCxnSpPr>
          <p:spPr bwMode="auto">
            <a:xfrm rot="8100000">
              <a:off x="4500562" y="6154309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8" name="直接连接符 139"/>
            <p:cNvCxnSpPr>
              <a:cxnSpLocks noChangeShapeType="1"/>
            </p:cNvCxnSpPr>
            <p:nvPr/>
          </p:nvCxnSpPr>
          <p:spPr bwMode="auto">
            <a:xfrm rot="8100000">
              <a:off x="4502864" y="4149440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9" name="直接连接符 140"/>
            <p:cNvCxnSpPr>
              <a:cxnSpLocks noChangeShapeType="1"/>
            </p:cNvCxnSpPr>
            <p:nvPr/>
          </p:nvCxnSpPr>
          <p:spPr bwMode="auto">
            <a:xfrm rot="8100000">
              <a:off x="6500826" y="4151743"/>
              <a:ext cx="820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0" name="直接连接符 141"/>
            <p:cNvCxnSpPr>
              <a:cxnSpLocks noChangeShapeType="1"/>
            </p:cNvCxnSpPr>
            <p:nvPr/>
          </p:nvCxnSpPr>
          <p:spPr bwMode="auto">
            <a:xfrm rot="16200000" flipH="1">
              <a:off x="4620765" y="4433050"/>
              <a:ext cx="257176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81" name="直接连接符 142"/>
            <p:cNvCxnSpPr>
              <a:cxnSpLocks noChangeShapeType="1"/>
            </p:cNvCxnSpPr>
            <p:nvPr/>
          </p:nvCxnSpPr>
          <p:spPr bwMode="auto">
            <a:xfrm rot="5400000">
              <a:off x="3620633" y="5435484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2" name="直接连接符 143"/>
            <p:cNvCxnSpPr>
              <a:cxnSpLocks noChangeShapeType="1"/>
            </p:cNvCxnSpPr>
            <p:nvPr/>
          </p:nvCxnSpPr>
          <p:spPr bwMode="auto">
            <a:xfrm>
              <a:off x="4620765" y="4433050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3" name="直接连接符 144"/>
            <p:cNvCxnSpPr>
              <a:cxnSpLocks noChangeShapeType="1"/>
            </p:cNvCxnSpPr>
            <p:nvPr/>
          </p:nvCxnSpPr>
          <p:spPr bwMode="auto">
            <a:xfrm rot="5400000">
              <a:off x="6192401" y="4876426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4" name="直接连接符 145"/>
            <p:cNvCxnSpPr>
              <a:cxnSpLocks noChangeShapeType="1"/>
            </p:cNvCxnSpPr>
            <p:nvPr/>
          </p:nvCxnSpPr>
          <p:spPr bwMode="auto">
            <a:xfrm rot="5400000">
              <a:off x="5620897" y="5450232"/>
              <a:ext cx="20002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5" name="直接连接符 146"/>
            <p:cNvCxnSpPr>
              <a:cxnSpLocks/>
            </p:cNvCxnSpPr>
            <p:nvPr/>
          </p:nvCxnSpPr>
          <p:spPr bwMode="auto">
            <a:xfrm rot="16200000" flipV="1">
              <a:off x="4427973" y="5570989"/>
              <a:ext cx="687186" cy="3152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86" name="直接连接符 147"/>
            <p:cNvCxnSpPr>
              <a:cxnSpLocks noChangeShapeType="1"/>
            </p:cNvCxnSpPr>
            <p:nvPr/>
          </p:nvCxnSpPr>
          <p:spPr bwMode="auto">
            <a:xfrm flipV="1">
              <a:off x="4613942" y="5143512"/>
              <a:ext cx="2586516" cy="2414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287" name="直接连接符 148"/>
            <p:cNvCxnSpPr>
              <a:cxnSpLocks noChangeShapeType="1"/>
            </p:cNvCxnSpPr>
            <p:nvPr/>
          </p:nvCxnSpPr>
          <p:spPr bwMode="auto">
            <a:xfrm rot="10800000" flipV="1">
              <a:off x="4985880" y="5143512"/>
              <a:ext cx="2214578" cy="9286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9218" name="Object 18"/>
            <p:cNvGraphicFramePr>
              <a:graphicFrameLocks noChangeAspect="1"/>
            </p:cNvGraphicFramePr>
            <p:nvPr/>
          </p:nvGraphicFramePr>
          <p:xfrm>
            <a:off x="4286248" y="5286388"/>
            <a:ext cx="357190" cy="290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name="Equation" r:id="rId26" imgW="203040" imgH="164880" progId="Equation.DSMT4">
                    <p:embed/>
                  </p:oleObj>
                </mc:Choice>
                <mc:Fallback>
                  <p:oleObj name="Equation" r:id="rId26" imgW="203040" imgH="164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5286388"/>
                          <a:ext cx="357190" cy="290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19"/>
            <p:cNvGraphicFramePr>
              <a:graphicFrameLocks noChangeAspect="1"/>
            </p:cNvGraphicFramePr>
            <p:nvPr/>
          </p:nvGraphicFramePr>
          <p:xfrm>
            <a:off x="7215206" y="5072074"/>
            <a:ext cx="312738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Equation" r:id="rId27" imgW="177480" imgH="177480" progId="Equation.DSMT4">
                    <p:embed/>
                  </p:oleObj>
                </mc:Choice>
                <mc:Fallback>
                  <p:oleObj name="Equation" r:id="rId27" imgW="17748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5206" y="5072074"/>
                          <a:ext cx="312738" cy="312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20"/>
            <p:cNvGraphicFramePr>
              <a:graphicFrameLocks noChangeAspect="1"/>
            </p:cNvGraphicFramePr>
            <p:nvPr/>
          </p:nvGraphicFramePr>
          <p:xfrm>
            <a:off x="4929190" y="6072206"/>
            <a:ext cx="268288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Equation" r:id="rId28" imgW="152280" imgH="164880" progId="Equation.DSMT4">
                    <p:embed/>
                  </p:oleObj>
                </mc:Choice>
                <mc:Fallback>
                  <p:oleObj name="Equation" r:id="rId28" imgW="152280" imgH="1648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90" y="6072206"/>
                          <a:ext cx="268288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21"/>
            <p:cNvGraphicFramePr>
              <a:graphicFrameLocks noChangeAspect="1"/>
            </p:cNvGraphicFramePr>
            <p:nvPr/>
          </p:nvGraphicFramePr>
          <p:xfrm>
            <a:off x="5916876" y="4845594"/>
            <a:ext cx="198428" cy="350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29" imgW="88560" imgH="177480" progId="Equation.DSMT4">
                    <p:embed/>
                  </p:oleObj>
                </mc:Choice>
                <mc:Fallback>
                  <p:oleObj name="Equation" r:id="rId29" imgW="88560" imgH="177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6876" y="4845594"/>
                          <a:ext cx="198428" cy="3508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8" name="矩形 153"/>
            <p:cNvSpPr>
              <a:spLocks noChangeArrowheads="1"/>
            </p:cNvSpPr>
            <p:nvPr/>
          </p:nvSpPr>
          <p:spPr bwMode="auto">
            <a:xfrm>
              <a:off x="5643570" y="641492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④ </a:t>
              </a:r>
            </a:p>
          </p:txBody>
        </p:sp>
      </p:grpSp>
      <p:grpSp>
        <p:nvGrpSpPr>
          <p:cNvPr id="8" name="组合 167"/>
          <p:cNvGrpSpPr>
            <a:grpSpLocks/>
          </p:cNvGrpSpPr>
          <p:nvPr/>
        </p:nvGrpSpPr>
        <p:grpSpPr bwMode="auto">
          <a:xfrm>
            <a:off x="169863" y="1041400"/>
            <a:ext cx="2559050" cy="1989138"/>
            <a:chOff x="170038" y="1054496"/>
            <a:chExt cx="2559322" cy="1987818"/>
          </a:xfrm>
        </p:grpSpPr>
        <p:cxnSp>
          <p:nvCxnSpPr>
            <p:cNvPr id="9269" name="直接连接符 158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70" name="直接连接符 160"/>
            <p:cNvCxnSpPr>
              <a:cxnSpLocks noChangeShapeType="1"/>
            </p:cNvCxnSpPr>
            <p:nvPr/>
          </p:nvCxnSpPr>
          <p:spPr bwMode="auto">
            <a:xfrm rot="10800000" flipV="1">
              <a:off x="214282" y="1054496"/>
              <a:ext cx="2515078" cy="5466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71" name="直接连接符 165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9" name="组合 168"/>
          <p:cNvGrpSpPr>
            <a:grpSpLocks/>
          </p:cNvGrpSpPr>
          <p:nvPr/>
        </p:nvGrpSpPr>
        <p:grpSpPr bwMode="auto">
          <a:xfrm>
            <a:off x="2986088" y="1027112"/>
            <a:ext cx="2559052" cy="1987551"/>
            <a:chOff x="170038" y="1054495"/>
            <a:chExt cx="2559324" cy="1987819"/>
          </a:xfrm>
        </p:grpSpPr>
        <p:cxnSp>
          <p:nvCxnSpPr>
            <p:cNvPr id="9266" name="直接连接符 169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67" name="直接连接符 170"/>
            <p:cNvCxnSpPr>
              <a:cxnSpLocks noChangeShapeType="1"/>
            </p:cNvCxnSpPr>
            <p:nvPr/>
          </p:nvCxnSpPr>
          <p:spPr bwMode="auto">
            <a:xfrm rot="10800000" flipV="1">
              <a:off x="184317" y="1054495"/>
              <a:ext cx="2545045" cy="54457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68" name="直接连接符 171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0" name="组合 172"/>
          <p:cNvGrpSpPr>
            <a:grpSpLocks/>
          </p:cNvGrpSpPr>
          <p:nvPr/>
        </p:nvGrpSpPr>
        <p:grpSpPr bwMode="auto">
          <a:xfrm>
            <a:off x="5827713" y="1014413"/>
            <a:ext cx="2560637" cy="1987550"/>
            <a:chOff x="170038" y="1054496"/>
            <a:chExt cx="2559322" cy="1987818"/>
          </a:xfrm>
        </p:grpSpPr>
        <p:cxnSp>
          <p:nvCxnSpPr>
            <p:cNvPr id="9263" name="直接连接符 173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64" name="直接连接符 174"/>
            <p:cNvCxnSpPr>
              <a:cxnSpLocks noChangeShapeType="1"/>
            </p:cNvCxnSpPr>
            <p:nvPr/>
          </p:nvCxnSpPr>
          <p:spPr bwMode="auto">
            <a:xfrm rot="10800000" flipV="1">
              <a:off x="214282" y="1054496"/>
              <a:ext cx="2515078" cy="5466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65" name="直接连接符 175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1" name="组合 176"/>
          <p:cNvGrpSpPr>
            <a:grpSpLocks/>
          </p:cNvGrpSpPr>
          <p:nvPr/>
        </p:nvGrpSpPr>
        <p:grpSpPr bwMode="auto">
          <a:xfrm>
            <a:off x="327025" y="3959225"/>
            <a:ext cx="2560638" cy="1987550"/>
            <a:chOff x="170038" y="1054496"/>
            <a:chExt cx="2559322" cy="1987818"/>
          </a:xfrm>
        </p:grpSpPr>
        <p:cxnSp>
          <p:nvCxnSpPr>
            <p:cNvPr id="9260" name="直接连接符 177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61" name="直接连接符 178"/>
            <p:cNvCxnSpPr>
              <a:cxnSpLocks noChangeShapeType="1"/>
            </p:cNvCxnSpPr>
            <p:nvPr/>
          </p:nvCxnSpPr>
          <p:spPr bwMode="auto">
            <a:xfrm rot="10800000" flipV="1">
              <a:off x="214282" y="1054496"/>
              <a:ext cx="2515078" cy="5466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62" name="直接连接符 179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2" name="组合 180"/>
          <p:cNvGrpSpPr>
            <a:grpSpLocks/>
          </p:cNvGrpSpPr>
          <p:nvPr/>
        </p:nvGrpSpPr>
        <p:grpSpPr bwMode="auto">
          <a:xfrm>
            <a:off x="4184650" y="3798888"/>
            <a:ext cx="2560639" cy="1987550"/>
            <a:chOff x="170038" y="1054496"/>
            <a:chExt cx="2559323" cy="1987818"/>
          </a:xfrm>
        </p:grpSpPr>
        <p:cxnSp>
          <p:nvCxnSpPr>
            <p:cNvPr id="9257" name="直接连接符 181"/>
            <p:cNvCxnSpPr>
              <a:cxnSpLocks noChangeShapeType="1"/>
            </p:cNvCxnSpPr>
            <p:nvPr/>
          </p:nvCxnSpPr>
          <p:spPr bwMode="auto">
            <a:xfrm rot="16200000" flipH="1">
              <a:off x="-258590" y="2042182"/>
              <a:ext cx="1428760" cy="57150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58" name="直接连接符 182"/>
            <p:cNvCxnSpPr>
              <a:cxnSpLocks noChangeShapeType="1"/>
            </p:cNvCxnSpPr>
            <p:nvPr/>
          </p:nvCxnSpPr>
          <p:spPr bwMode="auto">
            <a:xfrm rot="10800000" flipV="1">
              <a:off x="200183" y="1054496"/>
              <a:ext cx="2529178" cy="558881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9259" name="直接连接符 183"/>
            <p:cNvCxnSpPr>
              <a:cxnSpLocks noChangeShapeType="1"/>
            </p:cNvCxnSpPr>
            <p:nvPr/>
          </p:nvCxnSpPr>
          <p:spPr bwMode="auto">
            <a:xfrm rot="10800000" flipV="1">
              <a:off x="741542" y="1071546"/>
              <a:ext cx="1973070" cy="1970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3" name="组合 199"/>
          <p:cNvGrpSpPr>
            <a:grpSpLocks/>
          </p:cNvGrpSpPr>
          <p:nvPr/>
        </p:nvGrpSpPr>
        <p:grpSpPr bwMode="auto">
          <a:xfrm>
            <a:off x="4184650" y="4071938"/>
            <a:ext cx="2601913" cy="1973262"/>
            <a:chOff x="4185314" y="4071942"/>
            <a:chExt cx="2601264" cy="1973070"/>
          </a:xfrm>
        </p:grpSpPr>
        <p:cxnSp>
          <p:nvCxnSpPr>
            <p:cNvPr id="9251" name="直接连接符 185"/>
            <p:cNvCxnSpPr>
              <a:cxnSpLocks noChangeShapeType="1"/>
            </p:cNvCxnSpPr>
            <p:nvPr/>
          </p:nvCxnSpPr>
          <p:spPr bwMode="auto">
            <a:xfrm flipV="1">
              <a:off x="5286380" y="4071942"/>
              <a:ext cx="1214446" cy="285752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2" name="直接连接符 186"/>
            <p:cNvCxnSpPr>
              <a:cxnSpLocks noChangeAspect="1"/>
            </p:cNvCxnSpPr>
            <p:nvPr/>
          </p:nvCxnSpPr>
          <p:spPr bwMode="auto">
            <a:xfrm rot="16200000" flipH="1">
              <a:off x="6119676" y="4455666"/>
              <a:ext cx="1039500" cy="2772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3" name="直接连接符 188"/>
            <p:cNvCxnSpPr>
              <a:cxnSpLocks noChangeAspect="1"/>
            </p:cNvCxnSpPr>
            <p:nvPr/>
          </p:nvCxnSpPr>
          <p:spPr bwMode="auto">
            <a:xfrm rot="16200000" flipV="1">
              <a:off x="4007413" y="5543111"/>
              <a:ext cx="679803" cy="3240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4" name="直接连接符 191"/>
            <p:cNvCxnSpPr>
              <a:cxnSpLocks noChangeAspect="1"/>
            </p:cNvCxnSpPr>
            <p:nvPr/>
          </p:nvCxnSpPr>
          <p:spPr bwMode="auto">
            <a:xfrm flipV="1">
              <a:off x="4185314" y="4357694"/>
              <a:ext cx="1115318" cy="10152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255" name="直接连接符 194"/>
            <p:cNvCxnSpPr>
              <a:cxnSpLocks/>
            </p:cNvCxnSpPr>
            <p:nvPr/>
          </p:nvCxnSpPr>
          <p:spPr bwMode="auto">
            <a:xfrm flipV="1">
              <a:off x="4500562" y="5786454"/>
              <a:ext cx="1285884" cy="229382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prstDash val="dash"/>
              <a:round/>
              <a:headEnd/>
              <a:tailEnd/>
            </a:ln>
          </p:spPr>
        </p:cxnSp>
        <p:cxnSp>
          <p:nvCxnSpPr>
            <p:cNvPr id="9256" name="直接连接符 197"/>
            <p:cNvCxnSpPr>
              <a:cxnSpLocks/>
            </p:cNvCxnSpPr>
            <p:nvPr/>
          </p:nvCxnSpPr>
          <p:spPr bwMode="auto">
            <a:xfrm flipV="1">
              <a:off x="5786446" y="5072074"/>
              <a:ext cx="1000132" cy="687506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 68"/>
          <p:cNvSpPr>
            <a:spLocks/>
          </p:cNvSpPr>
          <p:nvPr/>
        </p:nvSpPr>
        <p:spPr bwMode="auto">
          <a:xfrm>
            <a:off x="3060700" y="3286125"/>
            <a:ext cx="2225675" cy="1300163"/>
          </a:xfrm>
          <a:custGeom>
            <a:avLst/>
            <a:gdLst>
              <a:gd name="T0" fmla="*/ 642572 w 2225456"/>
              <a:gd name="T1" fmla="*/ 1297462 h 1300839"/>
              <a:gd name="T2" fmla="*/ 1600985 w 2225456"/>
              <a:gd name="T3" fmla="*/ 1091171 h 1300839"/>
              <a:gd name="T4" fmla="*/ 2226547 w 2225456"/>
              <a:gd name="T5" fmla="*/ 0 h 1300839"/>
              <a:gd name="T6" fmla="*/ 304950 w 2225456"/>
              <a:gd name="T7" fmla="*/ 494011 h 1300839"/>
              <a:gd name="T8" fmla="*/ 0 w 2225456"/>
              <a:gd name="T9" fmla="*/ 993453 h 1300839"/>
              <a:gd name="T10" fmla="*/ 642572 w 2225456"/>
              <a:gd name="T11" fmla="*/ 1297462 h 13008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25456"/>
              <a:gd name="T19" fmla="*/ 0 h 1300839"/>
              <a:gd name="T20" fmla="*/ 2225456 w 2225456"/>
              <a:gd name="T21" fmla="*/ 1300839 h 13008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25456" h="1300839">
                <a:moveTo>
                  <a:pt x="642257" y="1300839"/>
                </a:moveTo>
                <a:lnTo>
                  <a:pt x="1600200" y="1094010"/>
                </a:lnTo>
                <a:lnTo>
                  <a:pt x="2225456" y="0"/>
                </a:lnTo>
                <a:lnTo>
                  <a:pt x="304800" y="495296"/>
                </a:lnTo>
                <a:lnTo>
                  <a:pt x="0" y="996039"/>
                </a:lnTo>
                <a:lnTo>
                  <a:pt x="642257" y="1300839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90" name="Rectangle 12"/>
          <p:cNvSpPr>
            <a:spLocks noChangeArrowheads="1"/>
          </p:cNvSpPr>
          <p:nvPr/>
        </p:nvSpPr>
        <p:spPr bwMode="auto">
          <a:xfrm>
            <a:off x="0" y="198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1" name="Rectangle 1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2" name="Rectangle 16"/>
          <p:cNvSpPr>
            <a:spLocks noChangeArrowheads="1"/>
          </p:cNvSpPr>
          <p:nvPr/>
        </p:nvSpPr>
        <p:spPr bwMode="auto">
          <a:xfrm>
            <a:off x="0" y="373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3" name="Rectangle 18"/>
          <p:cNvSpPr>
            <a:spLocks noChangeArrowheads="1"/>
          </p:cNvSpPr>
          <p:nvPr/>
        </p:nvSpPr>
        <p:spPr bwMode="auto">
          <a:xfrm>
            <a:off x="0" y="439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4" name="Rectangle 19"/>
          <p:cNvSpPr>
            <a:spLocks noChangeArrowheads="1"/>
          </p:cNvSpPr>
          <p:nvPr/>
        </p:nvSpPr>
        <p:spPr bwMode="auto">
          <a:xfrm>
            <a:off x="0" y="4613275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100"/>
              <a:t>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571500" y="214313"/>
            <a:ext cx="74882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  </a:t>
            </a:r>
            <a:r>
              <a:rPr lang="en-US" altLang="zh-CN" sz="2400" b="1" dirty="0" smtClean="0"/>
              <a:t>13.</a:t>
            </a:r>
            <a:r>
              <a:rPr lang="zh-CN" altLang="en-US" sz="2400" b="1" dirty="0"/>
              <a:t>正方体</a:t>
            </a:r>
            <a:r>
              <a:rPr lang="en-US" altLang="zh-CN" sz="2400" b="1" dirty="0"/>
              <a:t>ABCD—A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C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D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中，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、分别是</a:t>
            </a:r>
            <a:r>
              <a:rPr lang="en-US" altLang="zh-CN" sz="2400" b="1" dirty="0"/>
              <a:t>AB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 C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的中点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那么正方体的过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的截面图形是  </a:t>
            </a:r>
            <a:r>
              <a:rPr lang="en-US" altLang="zh-CN" sz="2400" b="1" dirty="0"/>
              <a:t>(                )</a:t>
            </a:r>
          </a:p>
          <a:p>
            <a:r>
              <a:rPr lang="en-US" altLang="zh-CN" sz="2400" b="1" dirty="0"/>
              <a:t>    A.</a:t>
            </a:r>
            <a:r>
              <a:rPr lang="zh-CN" altLang="en-US" sz="2400" b="1" dirty="0"/>
              <a:t>三角形                        </a:t>
            </a:r>
            <a:r>
              <a:rPr lang="en-US" altLang="zh-CN" sz="2400" b="1" dirty="0"/>
              <a:t>B.</a:t>
            </a:r>
            <a:r>
              <a:rPr lang="zh-CN" altLang="en-US" sz="2400" b="1" dirty="0"/>
              <a:t>四边形 </a:t>
            </a:r>
          </a:p>
          <a:p>
            <a:r>
              <a:rPr lang="en-US" altLang="zh-CN" sz="2400" b="1" dirty="0"/>
              <a:t>    C.</a:t>
            </a:r>
            <a:r>
              <a:rPr lang="zh-CN" altLang="en-US" sz="2400" b="1" dirty="0"/>
              <a:t>五边形                        </a:t>
            </a:r>
            <a:r>
              <a:rPr lang="en-US" altLang="zh-CN" sz="2400" b="1" dirty="0"/>
              <a:t>D.</a:t>
            </a:r>
            <a:r>
              <a:rPr lang="zh-CN" altLang="en-US" sz="2400" b="1" dirty="0"/>
              <a:t>六边形</a:t>
            </a:r>
          </a:p>
        </p:txBody>
      </p:sp>
      <p:graphicFrame>
        <p:nvGraphicFramePr>
          <p:cNvPr id="396311" name="Object 23"/>
          <p:cNvGraphicFramePr>
            <a:graphicFrameLocks noChangeAspect="1"/>
          </p:cNvGraphicFramePr>
          <p:nvPr/>
        </p:nvGraphicFramePr>
        <p:xfrm>
          <a:off x="2714625" y="1000125"/>
          <a:ext cx="530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000125"/>
                        <a:ext cx="5302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2357438" y="2071688"/>
            <a:ext cx="3175000" cy="2889250"/>
            <a:chOff x="4572000" y="2928934"/>
            <a:chExt cx="3175001" cy="2889250"/>
          </a:xfrm>
        </p:grpSpPr>
        <p:sp>
          <p:nvSpPr>
            <p:cNvPr id="3105" name="AutoShape 24"/>
            <p:cNvSpPr>
              <a:spLocks noChangeArrowheads="1"/>
            </p:cNvSpPr>
            <p:nvPr/>
          </p:nvSpPr>
          <p:spPr bwMode="auto">
            <a:xfrm>
              <a:off x="4933950" y="3360734"/>
              <a:ext cx="2576513" cy="577850"/>
            </a:xfrm>
            <a:prstGeom prst="parallelogram">
              <a:avLst>
                <a:gd name="adj" fmla="val 111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Line 25"/>
            <p:cNvSpPr>
              <a:spLocks noChangeShapeType="1"/>
            </p:cNvSpPr>
            <p:nvPr/>
          </p:nvSpPr>
          <p:spPr bwMode="auto">
            <a:xfrm>
              <a:off x="4933950" y="3940172"/>
              <a:ext cx="0" cy="150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7" name="Line 26"/>
            <p:cNvSpPr>
              <a:spLocks noChangeShapeType="1"/>
            </p:cNvSpPr>
            <p:nvPr/>
          </p:nvSpPr>
          <p:spPr bwMode="auto">
            <a:xfrm>
              <a:off x="6878638" y="3940172"/>
              <a:ext cx="0" cy="150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Line 27"/>
            <p:cNvSpPr>
              <a:spLocks noChangeShapeType="1"/>
            </p:cNvSpPr>
            <p:nvPr/>
          </p:nvSpPr>
          <p:spPr bwMode="auto">
            <a:xfrm>
              <a:off x="7510463" y="3360734"/>
              <a:ext cx="0" cy="150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9" name="Line 28"/>
            <p:cNvSpPr>
              <a:spLocks noChangeShapeType="1"/>
            </p:cNvSpPr>
            <p:nvPr/>
          </p:nvSpPr>
          <p:spPr bwMode="auto">
            <a:xfrm>
              <a:off x="5578475" y="3367084"/>
              <a:ext cx="0" cy="15081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Line 37"/>
            <p:cNvSpPr>
              <a:spLocks noChangeShapeType="1"/>
            </p:cNvSpPr>
            <p:nvPr/>
          </p:nvSpPr>
          <p:spPr bwMode="auto">
            <a:xfrm>
              <a:off x="4932363" y="5448297"/>
              <a:ext cx="1951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1" name="Line 38"/>
            <p:cNvSpPr>
              <a:spLocks noChangeShapeType="1"/>
            </p:cNvSpPr>
            <p:nvPr/>
          </p:nvSpPr>
          <p:spPr bwMode="auto">
            <a:xfrm>
              <a:off x="5621338" y="4867272"/>
              <a:ext cx="188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Line 39"/>
            <p:cNvSpPr>
              <a:spLocks noChangeShapeType="1"/>
            </p:cNvSpPr>
            <p:nvPr/>
          </p:nvSpPr>
          <p:spPr bwMode="auto">
            <a:xfrm flipV="1">
              <a:off x="6892925" y="4872034"/>
              <a:ext cx="631825" cy="577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3" name="Line 40"/>
            <p:cNvSpPr>
              <a:spLocks noChangeShapeType="1"/>
            </p:cNvSpPr>
            <p:nvPr/>
          </p:nvSpPr>
          <p:spPr bwMode="auto">
            <a:xfrm flipV="1">
              <a:off x="4932363" y="4867272"/>
              <a:ext cx="631825" cy="579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5" name="Object 24"/>
            <p:cNvGraphicFramePr>
              <a:graphicFrameLocks noChangeAspect="1"/>
            </p:cNvGraphicFramePr>
            <p:nvPr/>
          </p:nvGraphicFramePr>
          <p:xfrm>
            <a:off x="4716463" y="5448297"/>
            <a:ext cx="33337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0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463" y="5448297"/>
                          <a:ext cx="333375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5"/>
            <p:cNvGraphicFramePr>
              <a:graphicFrameLocks noChangeAspect="1"/>
            </p:cNvGraphicFramePr>
            <p:nvPr/>
          </p:nvGraphicFramePr>
          <p:xfrm>
            <a:off x="4572000" y="3721097"/>
            <a:ext cx="360363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721097"/>
                          <a:ext cx="360363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6"/>
            <p:cNvGraphicFramePr>
              <a:graphicFrameLocks noChangeAspect="1"/>
            </p:cNvGraphicFramePr>
            <p:nvPr/>
          </p:nvGraphicFramePr>
          <p:xfrm>
            <a:off x="6732588" y="5448297"/>
            <a:ext cx="33337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588" y="5448297"/>
                          <a:ext cx="333375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27"/>
            <p:cNvGraphicFramePr>
              <a:graphicFrameLocks noChangeAspect="1"/>
            </p:cNvGraphicFramePr>
            <p:nvPr/>
          </p:nvGraphicFramePr>
          <p:xfrm>
            <a:off x="6516688" y="3936997"/>
            <a:ext cx="360363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88" y="3936997"/>
                          <a:ext cx="360363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28"/>
            <p:cNvGraphicFramePr>
              <a:graphicFrameLocks noChangeAspect="1"/>
            </p:cNvGraphicFramePr>
            <p:nvPr/>
          </p:nvGraphicFramePr>
          <p:xfrm>
            <a:off x="7215188" y="4500559"/>
            <a:ext cx="333375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5188" y="4500559"/>
                          <a:ext cx="333375" cy="388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29"/>
            <p:cNvGraphicFramePr>
              <a:graphicFrameLocks noChangeAspect="1"/>
            </p:cNvGraphicFramePr>
            <p:nvPr/>
          </p:nvGraphicFramePr>
          <p:xfrm>
            <a:off x="5572125" y="4500559"/>
            <a:ext cx="360363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15" imgW="164880" imgH="164880" progId="Equation.DSMT4">
                    <p:embed/>
                  </p:oleObj>
                </mc:Choice>
                <mc:Fallback>
                  <p:oleObj name="Equation" r:id="rId15" imgW="164880" imgH="1648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25" y="4500559"/>
                          <a:ext cx="360363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30"/>
            <p:cNvGraphicFramePr>
              <a:graphicFrameLocks noChangeAspect="1"/>
            </p:cNvGraphicFramePr>
            <p:nvPr/>
          </p:nvGraphicFramePr>
          <p:xfrm>
            <a:off x="7358063" y="2928934"/>
            <a:ext cx="38893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8063" y="2928934"/>
                          <a:ext cx="388938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31"/>
            <p:cNvGraphicFramePr>
              <a:graphicFrameLocks noChangeAspect="1"/>
            </p:cNvGraphicFramePr>
            <p:nvPr/>
          </p:nvGraphicFramePr>
          <p:xfrm>
            <a:off x="5435600" y="2928934"/>
            <a:ext cx="4159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name="Equation" r:id="rId19" imgW="190440" imgH="228600" progId="Equation.DSMT4">
                    <p:embed/>
                  </p:oleObj>
                </mc:Choice>
                <mc:Fallback>
                  <p:oleObj name="Equation" r:id="rId19" imgW="19044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2928934"/>
                          <a:ext cx="415925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32"/>
            <p:cNvGraphicFramePr>
              <a:graphicFrameLocks noChangeAspect="1"/>
            </p:cNvGraphicFramePr>
            <p:nvPr/>
          </p:nvGraphicFramePr>
          <p:xfrm>
            <a:off x="5883275" y="5391147"/>
            <a:ext cx="112713" cy="144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name="Equation" r:id="rId21" imgW="88560" imgH="114120" progId="Equation.DSMT4">
                    <p:embed/>
                  </p:oleObj>
                </mc:Choice>
                <mc:Fallback>
                  <p:oleObj name="Equation" r:id="rId21" imgW="88560" imgH="11412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3275" y="5391147"/>
                          <a:ext cx="112713" cy="144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34"/>
            <p:cNvGraphicFramePr>
              <a:graphicFrameLocks noChangeAspect="1"/>
            </p:cNvGraphicFramePr>
            <p:nvPr/>
          </p:nvGraphicFramePr>
          <p:xfrm>
            <a:off x="5214938" y="5072059"/>
            <a:ext cx="112713" cy="144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name="Equation" r:id="rId23" imgW="88560" imgH="114120" progId="Equation.DSMT4">
                    <p:embed/>
                  </p:oleObj>
                </mc:Choice>
                <mc:Fallback>
                  <p:oleObj name="Equation" r:id="rId23" imgW="88560" imgH="11412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38" y="5072059"/>
                          <a:ext cx="112713" cy="144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35"/>
            <p:cNvGraphicFramePr>
              <a:graphicFrameLocks noChangeAspect="1"/>
            </p:cNvGraphicFramePr>
            <p:nvPr/>
          </p:nvGraphicFramePr>
          <p:xfrm>
            <a:off x="7451725" y="4094159"/>
            <a:ext cx="112713" cy="144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name="Equation" r:id="rId24" imgW="88560" imgH="114120" progId="Equation.DSMT4">
                    <p:embed/>
                  </p:oleObj>
                </mc:Choice>
                <mc:Fallback>
                  <p:oleObj name="Equation" r:id="rId24" imgW="88560" imgH="11412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1725" y="4094159"/>
                          <a:ext cx="112713" cy="144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38"/>
            <p:cNvGraphicFramePr>
              <a:graphicFrameLocks noChangeAspect="1"/>
            </p:cNvGraphicFramePr>
            <p:nvPr/>
          </p:nvGraphicFramePr>
          <p:xfrm>
            <a:off x="5429250" y="5500684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name="Equation" r:id="rId25" imgW="152280" imgH="164880" progId="Equation.DSMT4">
                    <p:embed/>
                  </p:oleObj>
                </mc:Choice>
                <mc:Fallback>
                  <p:oleObj name="Equation" r:id="rId25" imgW="152280" imgH="1648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0" y="5500684"/>
                          <a:ext cx="2921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39"/>
            <p:cNvGraphicFramePr>
              <a:graphicFrameLocks noChangeAspect="1"/>
            </p:cNvGraphicFramePr>
            <p:nvPr/>
          </p:nvGraphicFramePr>
          <p:xfrm>
            <a:off x="5142399" y="5126994"/>
            <a:ext cx="245809" cy="328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name="Equation" r:id="rId27" imgW="152280" imgH="203040" progId="Equation.DSMT4">
                    <p:embed/>
                  </p:oleObj>
                </mc:Choice>
                <mc:Fallback>
                  <p:oleObj name="Equation" r:id="rId27" imgW="152280" imgH="2030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399" y="5126994"/>
                          <a:ext cx="245809" cy="328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7215206" y="3929066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Equation" r:id="rId29" imgW="152280" imgH="152280" progId="Equation.DSMT4">
                    <p:embed/>
                  </p:oleObj>
                </mc:Choice>
                <mc:Fallback>
                  <p:oleObj name="Equation" r:id="rId29" imgW="152280" imgH="1522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5206" y="3929066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14" name="直接连接符 38"/>
            <p:cNvCxnSpPr>
              <a:cxnSpLocks noChangeShapeType="1"/>
            </p:cNvCxnSpPr>
            <p:nvPr/>
          </p:nvCxnSpPr>
          <p:spPr bwMode="auto">
            <a:xfrm flipV="1">
              <a:off x="5929322" y="4143380"/>
              <a:ext cx="1571636" cy="1285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115" name="直接连接符 41"/>
            <p:cNvCxnSpPr>
              <a:cxnSpLocks noChangeShapeType="1"/>
            </p:cNvCxnSpPr>
            <p:nvPr/>
          </p:nvCxnSpPr>
          <p:spPr bwMode="auto">
            <a:xfrm>
              <a:off x="5286380" y="5143512"/>
              <a:ext cx="642942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116" name="直接连接符 42"/>
            <p:cNvCxnSpPr>
              <a:cxnSpLocks noChangeShapeType="1"/>
            </p:cNvCxnSpPr>
            <p:nvPr/>
          </p:nvCxnSpPr>
          <p:spPr bwMode="auto">
            <a:xfrm flipV="1">
              <a:off x="5214942" y="4132494"/>
              <a:ext cx="2286016" cy="100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>
            <a:off x="2071688" y="3808413"/>
            <a:ext cx="242887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 rot="5400000">
            <a:off x="4036219" y="3629819"/>
            <a:ext cx="1571625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51"/>
          <p:cNvCxnSpPr>
            <a:cxnSpLocks noChangeShapeType="1"/>
            <a:stCxn id="3112" idx="0"/>
          </p:cNvCxnSpPr>
          <p:nvPr/>
        </p:nvCxnSpPr>
        <p:spPr bwMode="auto">
          <a:xfrm rot="-5400000" flipH="1" flipV="1">
            <a:off x="3956844" y="4564857"/>
            <a:ext cx="693737" cy="749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>
            <a:off x="1357313" y="3971925"/>
            <a:ext cx="2143125" cy="33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flipV="1">
            <a:off x="3711575" y="4368800"/>
            <a:ext cx="928688" cy="214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5400000">
            <a:off x="2964657" y="3893344"/>
            <a:ext cx="500062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8" name="直接连接符 67"/>
          <p:cNvCxnSpPr>
            <a:cxnSpLocks noChangeShapeType="1"/>
          </p:cNvCxnSpPr>
          <p:nvPr/>
        </p:nvCxnSpPr>
        <p:spPr bwMode="auto">
          <a:xfrm flipV="1">
            <a:off x="2428875" y="3286125"/>
            <a:ext cx="2857500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963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857752" y="2857496"/>
            <a:ext cx="1500198" cy="1428760"/>
          </a:xfrm>
          <a:prstGeom prst="triangle">
            <a:avLst>
              <a:gd name="adj" fmla="val 5086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6715140" y="2857496"/>
            <a:ext cx="785818" cy="1428760"/>
          </a:xfrm>
          <a:prstGeom prst="rt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4857752" y="4929198"/>
            <a:ext cx="1500198" cy="857256"/>
          </a:xfrm>
          <a:prstGeom prst="triangle">
            <a:avLst>
              <a:gd name="adj" fmla="val 5086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6200000" flipH="1">
            <a:off x="4918753" y="3584256"/>
            <a:ext cx="140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72066" y="4286256"/>
          <a:ext cx="198429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88560" imgH="164880" progId="Equation.DSMT4">
                  <p:embed/>
                </p:oleObj>
              </mc:Choice>
              <mc:Fallback>
                <p:oleObj name="Equation" r:id="rId3" imgW="8856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286256"/>
                        <a:ext cx="198429" cy="344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857884" y="4286256"/>
          <a:ext cx="198429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4286256"/>
                        <a:ext cx="198429" cy="344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000892" y="4357694"/>
          <a:ext cx="198429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6" imgW="88560" imgH="164880" progId="Equation.DSMT4">
                  <p:embed/>
                </p:oleObj>
              </mc:Choice>
              <mc:Fallback>
                <p:oleObj name="Equation" r:id="rId6" imgW="88560" imgH="164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4357694"/>
                        <a:ext cx="198429" cy="344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46205" y="3506803"/>
          <a:ext cx="375383" cy="3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205" y="3506803"/>
                        <a:ext cx="375383" cy="3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5786" y="857232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14.</a:t>
            </a:r>
            <a:r>
              <a:rPr lang="zh-CN" altLang="en-US" sz="2400" b="1" dirty="0" smtClean="0"/>
              <a:t>一个几何体的三视图如下，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其中正视图是一个正三角形，</a:t>
            </a:r>
            <a:r>
              <a:rPr lang="zh-CN" altLang="en-US" sz="2400" b="1" dirty="0" smtClean="0"/>
              <a:t>则这个几何体的外接球的表面积为（                   ）</a:t>
            </a:r>
            <a:endParaRPr lang="zh-CN" altLang="en-US" sz="24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00166" y="1857364"/>
          <a:ext cx="4841112" cy="74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9" imgW="2565360" imgH="393480" progId="Equation.DSMT4">
                  <p:embed/>
                </p:oleObj>
              </mc:Choice>
              <mc:Fallback>
                <p:oleObj name="Equation" r:id="rId9" imgW="25653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857364"/>
                        <a:ext cx="4841112" cy="742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143769" y="1214422"/>
          <a:ext cx="500066" cy="54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9" y="1214422"/>
                        <a:ext cx="500066" cy="541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2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四、杂题几例</a:t>
            </a:r>
            <a:endParaRPr lang="zh-CN" altLang="en-US" sz="2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617194" y="4169756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5670902" y="4223756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11834" y="4168654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765542" y="4222654"/>
            <a:ext cx="108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1999681" y="4045015"/>
            <a:ext cx="1358116" cy="79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428728" y="3143248"/>
            <a:ext cx="2393596" cy="2481875"/>
            <a:chOff x="1473790" y="3357562"/>
            <a:chExt cx="2393596" cy="24818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714480" y="4929198"/>
              <a:ext cx="1928826" cy="158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 flipV="1">
              <a:off x="2500298" y="3786190"/>
              <a:ext cx="1357322" cy="92869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1535885" y="3750471"/>
              <a:ext cx="1357322" cy="1000132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6200000" flipV="1">
              <a:off x="1571604" y="5072074"/>
              <a:ext cx="642942" cy="35719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071670" y="4920406"/>
              <a:ext cx="1580428" cy="65173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 flipH="1" flipV="1">
              <a:off x="1397405" y="4246141"/>
              <a:ext cx="2000264" cy="65173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714612" y="3357562"/>
            <a:ext cx="260837" cy="282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3357562"/>
                          <a:ext cx="260837" cy="282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1473790" y="4786322"/>
            <a:ext cx="260837" cy="282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5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790" y="4786322"/>
                          <a:ext cx="260837" cy="282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3607036" y="4846638"/>
            <a:ext cx="2603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6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7036" y="4846638"/>
                          <a:ext cx="26035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1980346" y="5555274"/>
            <a:ext cx="282575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" name="Equation" r:id="rId19" imgW="164880" imgH="164880" progId="Equation.DSMT4">
                    <p:embed/>
                  </p:oleObj>
                </mc:Choice>
                <mc:Fallback>
                  <p:oleObj name="Equation" r:id="rId19" imgW="164880" imgH="1648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346" y="5555274"/>
                          <a:ext cx="282575" cy="284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4" name="直接连接符 53"/>
          <p:cNvCxnSpPr/>
          <p:nvPr/>
        </p:nvCxnSpPr>
        <p:spPr>
          <a:xfrm flipV="1">
            <a:off x="2026608" y="4714884"/>
            <a:ext cx="670112" cy="642942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599214" y="4714884"/>
          <a:ext cx="242898" cy="26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21" imgW="152280" imgH="164880" progId="Equation.DSMT4">
                  <p:embed/>
                </p:oleObj>
              </mc:Choice>
              <mc:Fallback>
                <p:oleObj name="Equation" r:id="rId21" imgW="152280" imgH="164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214" y="4714884"/>
                        <a:ext cx="242898" cy="26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625590" y="4357694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23" imgW="114120" imgH="126720" progId="Equation.DSMT4">
                  <p:embed/>
                </p:oleObj>
              </mc:Choice>
              <mc:Fallback>
                <p:oleObj name="Equation" r:id="rId23" imgW="114120" imgH="1267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90" y="4357694"/>
                        <a:ext cx="114300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2714625" y="4232765"/>
          <a:ext cx="192406" cy="22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32765"/>
                        <a:ext cx="192406" cy="223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/>
          <p:cNvCxnSpPr>
            <a:cxnSpLocks noChangeAspect="1"/>
          </p:cNvCxnSpPr>
          <p:nvPr/>
        </p:nvCxnSpPr>
        <p:spPr>
          <a:xfrm rot="5400000" flipH="1" flipV="1">
            <a:off x="1933275" y="4547379"/>
            <a:ext cx="882000" cy="627923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2697028" y="4406066"/>
            <a:ext cx="883632" cy="300026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 flipV="1">
            <a:off x="1714480" y="4429132"/>
            <a:ext cx="928694" cy="285752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6" idx="0"/>
            <a:endCxn id="6" idx="3"/>
          </p:cNvCxnSpPr>
          <p:nvPr/>
        </p:nvCxnSpPr>
        <p:spPr>
          <a:xfrm flipV="1">
            <a:off x="5594949" y="4929198"/>
            <a:ext cx="0" cy="8572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10" y="214290"/>
          <a:ext cx="7024687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3962160" imgH="1168200" progId="Equation.DSMT4">
                  <p:embed/>
                </p:oleObj>
              </mc:Choice>
              <mc:Fallback>
                <p:oleObj name="Equation" r:id="rId3" imgW="3962160" imgH="1168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14290"/>
                        <a:ext cx="7024687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02215" y="1428717"/>
          <a:ext cx="50006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15" y="1428717"/>
                        <a:ext cx="50006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 rot="5400000">
            <a:off x="4751389" y="3044089"/>
            <a:ext cx="1643074" cy="158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4750595" y="3964785"/>
            <a:ext cx="928694" cy="71438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5107785" y="2893215"/>
            <a:ext cx="1428760" cy="5000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714744" y="2214554"/>
            <a:ext cx="3376622" cy="2824181"/>
            <a:chOff x="3214678" y="3000372"/>
            <a:chExt cx="3376622" cy="282418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500430" y="4643446"/>
              <a:ext cx="2857520" cy="158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6200000" flipH="1">
              <a:off x="3464711" y="4679165"/>
              <a:ext cx="928694" cy="857256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4357686" y="4643446"/>
              <a:ext cx="2000264" cy="928694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H="1">
              <a:off x="5250661" y="3536157"/>
              <a:ext cx="1428760" cy="785818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V="1">
              <a:off x="3500430" y="3214686"/>
              <a:ext cx="2071702" cy="142876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786182" y="3786190"/>
              <a:ext cx="2357454" cy="1214446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5572132" y="3000372"/>
            <a:ext cx="214314" cy="27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7" imgW="139680" imgH="177480" progId="Equation.DSMT4">
                    <p:embed/>
                  </p:oleObj>
                </mc:Choice>
                <mc:Fallback>
                  <p:oleObj name="Equation" r:id="rId7" imgW="139680" imgH="177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3000372"/>
                          <a:ext cx="214314" cy="272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3214678" y="4510088"/>
            <a:ext cx="233363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0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4510088"/>
                          <a:ext cx="233363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357938" y="4500570"/>
            <a:ext cx="233362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938" y="4500570"/>
                          <a:ext cx="233362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4143372" y="5572140"/>
            <a:ext cx="23336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5572140"/>
                          <a:ext cx="233363" cy="252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519380" y="3857628"/>
          <a:ext cx="211135" cy="21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15" imgW="164880" imgH="164880" progId="Equation.DSMT4">
                  <p:embed/>
                </p:oleObj>
              </mc:Choice>
              <mc:Fallback>
                <p:oleObj name="Equation" r:id="rId15" imgW="1648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380" y="3857628"/>
                        <a:ext cx="211135" cy="211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509486" y="307181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17" imgW="114120" imgH="126720" progId="Equation.DSMT4">
                  <p:embed/>
                </p:oleObj>
              </mc:Choice>
              <mc:Fallback>
                <p:oleObj name="Equation" r:id="rId17" imgW="114120" imgH="126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9486" y="3071810"/>
                        <a:ext cx="114300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5573720" y="3143248"/>
            <a:ext cx="1284296" cy="714380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000496" y="3143248"/>
            <a:ext cx="1570048" cy="714380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4392611" y="3608389"/>
            <a:ext cx="1643074" cy="712792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H="1" flipV="1">
            <a:off x="5464975" y="2536025"/>
            <a:ext cx="714380" cy="500066"/>
          </a:xfrm>
          <a:prstGeom prst="line">
            <a:avLst/>
          </a:prstGeom>
          <a:ln w="158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365750" y="2955310"/>
          <a:ext cx="19526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955310"/>
                        <a:ext cx="195263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000496" y="1142984"/>
            <a:ext cx="3890402" cy="4536046"/>
            <a:chOff x="1416050" y="1235756"/>
            <a:chExt cx="3890402" cy="453604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857488" y="1571612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857488" y="4572008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4480" y="2428868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 flipH="1" flipV="1">
              <a:off x="3500430" y="3071810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857620" y="1571612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714480" y="1571612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2357422" y="3929066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 flipH="1" flipV="1">
              <a:off x="1357290" y="3071810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 flipV="1">
              <a:off x="214282" y="3929066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14480" y="5429264"/>
              <a:ext cx="21431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857620" y="4572008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714480" y="4572008"/>
              <a:ext cx="1143008" cy="8572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643174" y="1235756"/>
            <a:ext cx="300398" cy="325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235756"/>
                          <a:ext cx="300398" cy="325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5000628" y="1357298"/>
            <a:ext cx="300398" cy="325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1357298"/>
                          <a:ext cx="300398" cy="325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643306" y="2143116"/>
            <a:ext cx="300038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6" y="2143116"/>
                          <a:ext cx="300038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416050" y="2225675"/>
            <a:ext cx="325438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9" imgW="164880" imgH="164880" progId="Equation.DSMT4">
                    <p:embed/>
                  </p:oleObj>
                </mc:Choice>
                <mc:Fallback>
                  <p:oleObj name="Equation" r:id="rId9" imgW="164880" imgH="1648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050" y="2225675"/>
                          <a:ext cx="325438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832100" y="4198220"/>
            <a:ext cx="350838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11" imgW="177480" imgH="190440" progId="Equation.DSMT4">
                    <p:embed/>
                  </p:oleObj>
                </mc:Choice>
                <mc:Fallback>
                  <p:oleObj name="Equation" r:id="rId11" imgW="177480" imgH="1904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100" y="4198220"/>
                          <a:ext cx="350838" cy="376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4955614" y="4357694"/>
            <a:ext cx="350838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13" imgW="177480" imgH="190440" progId="Equation.DSMT4">
                    <p:embed/>
                  </p:oleObj>
                </mc:Choice>
                <mc:Fallback>
                  <p:oleObj name="Equation" r:id="rId13" imgW="17748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614" y="4357694"/>
                          <a:ext cx="350838" cy="376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3782469" y="5316342"/>
            <a:ext cx="350838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15" imgW="177480" imgH="203040" progId="Equation.DSMT4">
                    <p:embed/>
                  </p:oleObj>
                </mc:Choice>
                <mc:Fallback>
                  <p:oleObj name="Equation" r:id="rId15" imgW="17748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469" y="5316342"/>
                          <a:ext cx="350838" cy="401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471243" y="5395565"/>
            <a:ext cx="37623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17" imgW="190440" imgH="190440" progId="Equation.DSMT4">
                    <p:embed/>
                  </p:oleObj>
                </mc:Choice>
                <mc:Fallback>
                  <p:oleObj name="Equation" r:id="rId17" imgW="1904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243" y="5395565"/>
                          <a:ext cx="376238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 rot="5400000" flipH="1" flipV="1">
              <a:off x="3214678" y="2214554"/>
              <a:ext cx="2428892" cy="1143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844810" y="1571612"/>
              <a:ext cx="2155818" cy="15929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714480" y="4000504"/>
              <a:ext cx="2143140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 flipH="1" flipV="1">
              <a:off x="1147304" y="3731758"/>
              <a:ext cx="2264682" cy="11303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3929058" y="3929066"/>
            <a:ext cx="401638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19" imgW="203040" imgH="164880" progId="Equation.DSMT4">
                    <p:embed/>
                  </p:oleObj>
                </mc:Choice>
                <mc:Fallback>
                  <p:oleObj name="Equation" r:id="rId19" imgW="203040" imgH="1648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58" y="3929066"/>
                          <a:ext cx="401638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2524125" y="2987675"/>
            <a:ext cx="35242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21" imgW="177480" imgH="177480" progId="Equation.DSMT4">
                    <p:embed/>
                  </p:oleObj>
                </mc:Choice>
                <mc:Fallback>
                  <p:oleObj name="Equation" r:id="rId21" imgW="177480" imgH="177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25" y="2987675"/>
                          <a:ext cx="352425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28596" y="285728"/>
          <a:ext cx="4508248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23" imgW="2361960" imgH="711000" progId="Equation.DSMT4">
                  <p:embed/>
                </p:oleObj>
              </mc:Choice>
              <mc:Fallback>
                <p:oleObj name="Equation" r:id="rId23" imgW="2361960" imgH="711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85728"/>
                        <a:ext cx="4508248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5429256" y="3071810"/>
            <a:ext cx="21431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7643834" y="2928934"/>
          <a:ext cx="300398" cy="32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2928934"/>
                        <a:ext cx="300398" cy="325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连接符 48"/>
          <p:cNvCxnSpPr/>
          <p:nvPr/>
        </p:nvCxnSpPr>
        <p:spPr>
          <a:xfrm rot="5400000" flipH="1" flipV="1">
            <a:off x="5875468" y="3634522"/>
            <a:ext cx="228601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971800"/>
            <a:ext cx="41910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5800" y="609600"/>
            <a:ext cx="754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16.</a:t>
            </a:r>
            <a:r>
              <a:rPr lang="zh-CN" altLang="en-US" sz="2400" b="1" dirty="0"/>
              <a:t>正四面体</a:t>
            </a:r>
            <a:r>
              <a:rPr lang="en-US" altLang="zh-CN" sz="2400" b="1" dirty="0"/>
              <a:t>ABCD</a:t>
            </a:r>
            <a:r>
              <a:rPr lang="zh-CN" altLang="en-US" sz="2400" b="1" dirty="0"/>
              <a:t>的棱长为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，棱</a:t>
            </a:r>
            <a:r>
              <a:rPr lang="en-US" altLang="zh-CN" sz="2400" b="1" dirty="0"/>
              <a:t>AB∥</a:t>
            </a:r>
            <a:r>
              <a:rPr lang="zh-CN" altLang="en-US" sz="2400" b="1" dirty="0"/>
              <a:t>平面</a:t>
            </a:r>
            <a:r>
              <a:rPr lang="en-US" altLang="zh-CN" sz="2400" b="1" dirty="0"/>
              <a:t>α</a:t>
            </a:r>
            <a:r>
              <a:rPr lang="zh-CN" altLang="en-US" sz="2400" b="1" dirty="0"/>
              <a:t>，则正四面体上的所有点在平面</a:t>
            </a:r>
            <a:r>
              <a:rPr lang="en-US" altLang="zh-CN" sz="2400" b="1" dirty="0"/>
              <a:t>α</a:t>
            </a:r>
            <a:r>
              <a:rPr lang="zh-CN" altLang="en-US" sz="2400" b="1" dirty="0"/>
              <a:t>内的射影构成的图形面积的取值范围是</a:t>
            </a:r>
            <a:r>
              <a:rPr lang="zh-CN" altLang="en-US" sz="2400" b="1" u="sng" dirty="0"/>
              <a:t>　　           　</a:t>
            </a:r>
            <a:r>
              <a:rPr lang="en-US" altLang="zh-CN" sz="2400" b="1" dirty="0"/>
              <a:t>. 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1371600"/>
          <a:ext cx="1295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4" imgW="520560" imgH="431640" progId="Equation.DSMT4">
                  <p:embed/>
                </p:oleObj>
              </mc:Choice>
              <mc:Fallback>
                <p:oleObj name="Equation" r:id="rId4" imgW="5205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129540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22300" y="533400"/>
          <a:ext cx="55133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2768400" imgH="711000" progId="Equation.DSMT4">
                  <p:embed/>
                </p:oleObj>
              </mc:Choice>
              <mc:Fallback>
                <p:oleObj name="Equation" r:id="rId3" imgW="276840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33400"/>
                        <a:ext cx="551338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66738" y="2133600"/>
          <a:ext cx="54244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2590560" imgH="177480" progId="Equation.DSMT4">
                  <p:embed/>
                </p:oleObj>
              </mc:Choice>
              <mc:Fallback>
                <p:oleObj name="Equation" r:id="rId5" imgW="25905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133600"/>
                        <a:ext cx="54244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495800" y="1524000"/>
          <a:ext cx="37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37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2286000" y="2827338"/>
            <a:ext cx="3105150" cy="2470150"/>
            <a:chOff x="3234" y="2424"/>
            <a:chExt cx="1956" cy="1556"/>
          </a:xfrm>
        </p:grpSpPr>
        <p:sp>
          <p:nvSpPr>
            <p:cNvPr id="12320" name="Line 20"/>
            <p:cNvSpPr>
              <a:spLocks noChangeShapeType="1"/>
            </p:cNvSpPr>
            <p:nvPr/>
          </p:nvSpPr>
          <p:spPr bwMode="auto">
            <a:xfrm>
              <a:off x="3424" y="3748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3"/>
            <p:cNvSpPr>
              <a:spLocks noChangeShapeType="1"/>
            </p:cNvSpPr>
            <p:nvPr/>
          </p:nvSpPr>
          <p:spPr bwMode="auto">
            <a:xfrm flipV="1">
              <a:off x="3424" y="3339"/>
              <a:ext cx="998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26"/>
            <p:cNvSpPr>
              <a:spLocks noChangeShapeType="1"/>
            </p:cNvSpPr>
            <p:nvPr/>
          </p:nvSpPr>
          <p:spPr bwMode="auto">
            <a:xfrm>
              <a:off x="4422" y="3339"/>
              <a:ext cx="59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41"/>
            <p:cNvSpPr>
              <a:spLocks noChangeShapeType="1"/>
            </p:cNvSpPr>
            <p:nvPr/>
          </p:nvSpPr>
          <p:spPr bwMode="auto">
            <a:xfrm>
              <a:off x="4422" y="261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1" name="Object 7"/>
            <p:cNvGraphicFramePr>
              <a:graphicFrameLocks noChangeAspect="1"/>
            </p:cNvGraphicFramePr>
            <p:nvPr/>
          </p:nvGraphicFramePr>
          <p:xfrm>
            <a:off x="4422" y="2424"/>
            <a:ext cx="2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424"/>
                          <a:ext cx="21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8"/>
            <p:cNvGraphicFramePr>
              <a:graphicFrameLocks noChangeAspect="1"/>
            </p:cNvGraphicFramePr>
            <p:nvPr/>
          </p:nvGraphicFramePr>
          <p:xfrm>
            <a:off x="3234" y="3613"/>
            <a:ext cx="23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3613"/>
                          <a:ext cx="233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9"/>
            <p:cNvGraphicFramePr>
              <a:graphicFrameLocks noChangeAspect="1"/>
            </p:cNvGraphicFramePr>
            <p:nvPr/>
          </p:nvGraphicFramePr>
          <p:xfrm>
            <a:off x="4957" y="3657"/>
            <a:ext cx="23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3657"/>
                          <a:ext cx="233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0"/>
            <p:cNvGraphicFramePr>
              <a:graphicFrameLocks noChangeAspect="1"/>
            </p:cNvGraphicFramePr>
            <p:nvPr/>
          </p:nvGraphicFramePr>
          <p:xfrm>
            <a:off x="4313" y="3343"/>
            <a:ext cx="25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15" imgW="177480" imgH="228600" progId="Equation.DSMT4">
                    <p:embed/>
                  </p:oleObj>
                </mc:Choice>
                <mc:Fallback>
                  <p:oleObj name="Equation" r:id="rId15" imgW="177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3343"/>
                          <a:ext cx="251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Line 51"/>
            <p:cNvSpPr>
              <a:spLocks noChangeShapeType="1"/>
            </p:cNvSpPr>
            <p:nvPr/>
          </p:nvSpPr>
          <p:spPr bwMode="auto">
            <a:xfrm flipH="1">
              <a:off x="3424" y="2614"/>
              <a:ext cx="998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52"/>
            <p:cNvSpPr>
              <a:spLocks noChangeShapeType="1"/>
            </p:cNvSpPr>
            <p:nvPr/>
          </p:nvSpPr>
          <p:spPr bwMode="auto">
            <a:xfrm>
              <a:off x="4422" y="2614"/>
              <a:ext cx="59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2286000" y="2827338"/>
            <a:ext cx="2803525" cy="2398712"/>
            <a:chOff x="241" y="2515"/>
            <a:chExt cx="1766" cy="1511"/>
          </a:xfrm>
        </p:grpSpPr>
        <p:sp>
          <p:nvSpPr>
            <p:cNvPr id="12314" name="Line 92"/>
            <p:cNvSpPr>
              <a:spLocks noChangeShapeType="1"/>
            </p:cNvSpPr>
            <p:nvPr/>
          </p:nvSpPr>
          <p:spPr bwMode="auto">
            <a:xfrm>
              <a:off x="885" y="2931"/>
              <a:ext cx="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93"/>
            <p:cNvSpPr>
              <a:spLocks noChangeShapeType="1"/>
            </p:cNvSpPr>
            <p:nvPr/>
          </p:nvSpPr>
          <p:spPr bwMode="auto">
            <a:xfrm flipV="1">
              <a:off x="885" y="2705"/>
              <a:ext cx="544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94"/>
            <p:cNvSpPr>
              <a:spLocks noChangeShapeType="1"/>
            </p:cNvSpPr>
            <p:nvPr/>
          </p:nvSpPr>
          <p:spPr bwMode="auto">
            <a:xfrm>
              <a:off x="1429" y="2705"/>
              <a:ext cx="317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95"/>
            <p:cNvSpPr>
              <a:spLocks noChangeShapeType="1"/>
            </p:cNvSpPr>
            <p:nvPr/>
          </p:nvSpPr>
          <p:spPr bwMode="auto">
            <a:xfrm flipH="1">
              <a:off x="431" y="2931"/>
              <a:ext cx="454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11"/>
            <p:cNvGraphicFramePr>
              <a:graphicFrameLocks noChangeAspect="1"/>
            </p:cNvGraphicFramePr>
            <p:nvPr/>
          </p:nvGraphicFramePr>
          <p:xfrm>
            <a:off x="658" y="2795"/>
            <a:ext cx="21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2795"/>
                          <a:ext cx="215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2"/>
            <p:cNvGraphicFramePr>
              <a:graphicFrameLocks noChangeAspect="1"/>
            </p:cNvGraphicFramePr>
            <p:nvPr/>
          </p:nvGraphicFramePr>
          <p:xfrm>
            <a:off x="1792" y="2841"/>
            <a:ext cx="21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Equation" r:id="rId19" imgW="152280" imgH="164880" progId="Equation.DSMT4">
                    <p:embed/>
                  </p:oleObj>
                </mc:Choice>
                <mc:Fallback>
                  <p:oleObj name="Equation" r:id="rId19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841"/>
                          <a:ext cx="215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3"/>
            <p:cNvGraphicFramePr>
              <a:graphicFrameLocks noChangeAspect="1"/>
            </p:cNvGraphicFramePr>
            <p:nvPr/>
          </p:nvGraphicFramePr>
          <p:xfrm>
            <a:off x="1429" y="2515"/>
            <a:ext cx="2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21" imgW="152280" imgH="177480" progId="Equation.DSMT4">
                    <p:embed/>
                  </p:oleObj>
                </mc:Choice>
                <mc:Fallback>
                  <p:oleObj name="Equation" r:id="rId21" imgW="15228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515"/>
                          <a:ext cx="21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4"/>
            <p:cNvGraphicFramePr>
              <a:graphicFrameLocks noChangeAspect="1"/>
            </p:cNvGraphicFramePr>
            <p:nvPr/>
          </p:nvGraphicFramePr>
          <p:xfrm>
            <a:off x="241" y="3704"/>
            <a:ext cx="23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quation" r:id="rId23" imgW="164880" imgH="228600" progId="Equation.DSMT4">
                    <p:embed/>
                  </p:oleObj>
                </mc:Choice>
                <mc:Fallback>
                  <p:oleObj name="Equation" r:id="rId23" imgW="16488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3704"/>
                          <a:ext cx="233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Line 104"/>
            <p:cNvSpPr>
              <a:spLocks noChangeShapeType="1"/>
            </p:cNvSpPr>
            <p:nvPr/>
          </p:nvSpPr>
          <p:spPr bwMode="auto">
            <a:xfrm flipV="1">
              <a:off x="431" y="2931"/>
              <a:ext cx="1315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05"/>
            <p:cNvSpPr>
              <a:spLocks noChangeShapeType="1"/>
            </p:cNvSpPr>
            <p:nvPr/>
          </p:nvSpPr>
          <p:spPr bwMode="auto">
            <a:xfrm flipH="1">
              <a:off x="431" y="2705"/>
              <a:ext cx="998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2286000" y="2819400"/>
            <a:ext cx="3105150" cy="2470150"/>
            <a:chOff x="3804" y="2151"/>
            <a:chExt cx="1956" cy="1556"/>
          </a:xfrm>
        </p:grpSpPr>
        <p:sp>
          <p:nvSpPr>
            <p:cNvPr id="12308" name="Line 107"/>
            <p:cNvSpPr>
              <a:spLocks noChangeShapeType="1"/>
            </p:cNvSpPr>
            <p:nvPr/>
          </p:nvSpPr>
          <p:spPr bwMode="auto">
            <a:xfrm>
              <a:off x="3994" y="3475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112"/>
            <p:cNvSpPr>
              <a:spLocks noChangeShapeType="1"/>
            </p:cNvSpPr>
            <p:nvPr/>
          </p:nvSpPr>
          <p:spPr bwMode="auto">
            <a:xfrm>
              <a:off x="4992" y="2341"/>
              <a:ext cx="317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15"/>
            <p:cNvSpPr>
              <a:spLocks noChangeShapeType="1"/>
            </p:cNvSpPr>
            <p:nvPr/>
          </p:nvSpPr>
          <p:spPr bwMode="auto">
            <a:xfrm>
              <a:off x="5309" y="2567"/>
              <a:ext cx="273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3" name="Object 15"/>
            <p:cNvGraphicFramePr>
              <a:graphicFrameLocks noChangeAspect="1"/>
            </p:cNvGraphicFramePr>
            <p:nvPr/>
          </p:nvGraphicFramePr>
          <p:xfrm>
            <a:off x="5355" y="2477"/>
            <a:ext cx="21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Equation" r:id="rId25" imgW="152280" imgH="164880" progId="Equation.DSMT4">
                    <p:embed/>
                  </p:oleObj>
                </mc:Choice>
                <mc:Fallback>
                  <p:oleObj name="Equation" r:id="rId25" imgW="15228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" y="2477"/>
                          <a:ext cx="215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16"/>
            <p:cNvGraphicFramePr>
              <a:graphicFrameLocks noChangeAspect="1"/>
            </p:cNvGraphicFramePr>
            <p:nvPr/>
          </p:nvGraphicFramePr>
          <p:xfrm>
            <a:off x="4992" y="2151"/>
            <a:ext cx="2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Equation" r:id="rId27" imgW="152280" imgH="177480" progId="Equation.DSMT4">
                    <p:embed/>
                  </p:oleObj>
                </mc:Choice>
                <mc:Fallback>
                  <p:oleObj name="Equation" r:id="rId27" imgW="15228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151"/>
                          <a:ext cx="21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7"/>
            <p:cNvGraphicFramePr>
              <a:graphicFrameLocks noChangeAspect="1"/>
            </p:cNvGraphicFramePr>
            <p:nvPr/>
          </p:nvGraphicFramePr>
          <p:xfrm>
            <a:off x="3804" y="3340"/>
            <a:ext cx="23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Equation" r:id="rId29" imgW="164880" imgH="228600" progId="Equation.DSMT4">
                    <p:embed/>
                  </p:oleObj>
                </mc:Choice>
                <mc:Fallback>
                  <p:oleObj name="Equation" r:id="rId29" imgW="16488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3340"/>
                          <a:ext cx="233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18"/>
            <p:cNvGraphicFramePr>
              <a:graphicFrameLocks noChangeAspect="1"/>
            </p:cNvGraphicFramePr>
            <p:nvPr/>
          </p:nvGraphicFramePr>
          <p:xfrm>
            <a:off x="5527" y="3384"/>
            <a:ext cx="23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" name="Equation" r:id="rId31" imgW="164880" imgH="228600" progId="Equation.DSMT4">
                    <p:embed/>
                  </p:oleObj>
                </mc:Choice>
                <mc:Fallback>
                  <p:oleObj name="Equation" r:id="rId31" imgW="16488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7" y="3384"/>
                          <a:ext cx="233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Line 122"/>
            <p:cNvSpPr>
              <a:spLocks noChangeShapeType="1"/>
            </p:cNvSpPr>
            <p:nvPr/>
          </p:nvSpPr>
          <p:spPr bwMode="auto">
            <a:xfrm flipV="1">
              <a:off x="3994" y="2567"/>
              <a:ext cx="1315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123"/>
            <p:cNvSpPr>
              <a:spLocks noChangeShapeType="1"/>
            </p:cNvSpPr>
            <p:nvPr/>
          </p:nvSpPr>
          <p:spPr bwMode="auto">
            <a:xfrm flipH="1">
              <a:off x="3994" y="2341"/>
              <a:ext cx="998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24"/>
            <p:cNvSpPr>
              <a:spLocks noChangeShapeType="1"/>
            </p:cNvSpPr>
            <p:nvPr/>
          </p:nvSpPr>
          <p:spPr bwMode="auto">
            <a:xfrm>
              <a:off x="4992" y="2341"/>
              <a:ext cx="59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17691 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32622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28596" y="214290"/>
          <a:ext cx="8461147" cy="23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文档" r:id="rId4" imgW="4332777" imgH="1234468" progId="Word.Document.12">
                  <p:embed/>
                </p:oleObj>
              </mc:Choice>
              <mc:Fallback>
                <p:oleObj name="文档" r:id="rId4" imgW="4332777" imgH="12344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14290"/>
                        <a:ext cx="8461147" cy="2357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print"/>
          <a:srcRect l="1907" r="2719" b="15000"/>
          <a:stretch>
            <a:fillRect/>
          </a:stretch>
        </p:blipFill>
        <p:spPr bwMode="auto">
          <a:xfrm>
            <a:off x="285720" y="2571744"/>
            <a:ext cx="388706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 cstate="print"/>
          <a:srcRect l="3770" t="4000" r="5762" b="20000"/>
          <a:stretch>
            <a:fillRect/>
          </a:stretch>
        </p:blipFill>
        <p:spPr bwMode="auto">
          <a:xfrm>
            <a:off x="4071935" y="1928802"/>
            <a:ext cx="3714776" cy="294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5845358" y="4000504"/>
            <a:ext cx="1428760" cy="48754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H="1" flipV="1">
            <a:off x="5893603" y="2678901"/>
            <a:ext cx="1714512" cy="928694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5582799" y="3262931"/>
            <a:ext cx="773292" cy="67680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5070207" y="3737945"/>
            <a:ext cx="1285884" cy="214314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09900" y="2159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159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15074" y="3965162"/>
          <a:ext cx="308082" cy="33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0" imgW="164880" imgH="177480" progId="Equation.DSMT4">
                  <p:embed/>
                </p:oleObj>
              </mc:Choice>
              <mc:Fallback>
                <p:oleObj name="Equation" r:id="rId10" imgW="1648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965162"/>
                        <a:ext cx="308082" cy="331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46700" y="2868613"/>
          <a:ext cx="3317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12" imgW="177480" imgH="164880" progId="Equation.DSMT4">
                  <p:embed/>
                </p:oleObj>
              </mc:Choice>
              <mc:Fallback>
                <p:oleObj name="Equation" r:id="rId12" imgW="1774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868613"/>
                        <a:ext cx="331788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71472" y="357166"/>
          <a:ext cx="7927524" cy="36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文档" r:id="rId4" imgW="4296733" imgH="1977664" progId="Word.Document.12">
                  <p:embed/>
                </p:oleObj>
              </mc:Choice>
              <mc:Fallback>
                <p:oleObj name="文档" r:id="rId4" imgW="4296733" imgH="197766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57166"/>
                        <a:ext cx="7927524" cy="36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42913" y="285750"/>
          <a:ext cx="697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3136680" imgH="457200" progId="Equation.DSMT4">
                  <p:embed/>
                </p:oleObj>
              </mc:Choice>
              <mc:Fallback>
                <p:oleObj name="Equation" r:id="rId3" imgW="313668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85750"/>
                        <a:ext cx="6972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5072063" y="1214438"/>
            <a:ext cx="3573462" cy="2763837"/>
            <a:chOff x="4301488" y="1571612"/>
            <a:chExt cx="3573147" cy="276384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571376" y="3459156"/>
              <a:ext cx="20016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rot="5400000" flipH="1" flipV="1">
              <a:off x="4785560" y="2673341"/>
              <a:ext cx="157163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571339" y="4030658"/>
              <a:ext cx="20016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 flipH="1" flipV="1">
              <a:off x="3978361" y="2450341"/>
              <a:ext cx="2173295" cy="987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571339" y="3459156"/>
              <a:ext cx="1000037" cy="5715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573000" y="3459156"/>
              <a:ext cx="1000037" cy="571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4985540" y="2443199"/>
              <a:ext cx="2173295" cy="100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5571376" y="1855775"/>
              <a:ext cx="2001661" cy="161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571339" y="2959092"/>
              <a:ext cx="1500055" cy="1071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571376" y="3459156"/>
              <a:ext cx="1001624" cy="5715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 flipV="1">
              <a:off x="6219764" y="3305979"/>
              <a:ext cx="1071566" cy="37779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5571376" y="2959092"/>
              <a:ext cx="1358780" cy="500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52" name="Object 12"/>
            <p:cNvGraphicFramePr>
              <a:graphicFrameLocks noChangeAspect="1"/>
            </p:cNvGraphicFramePr>
            <p:nvPr/>
          </p:nvGraphicFramePr>
          <p:xfrm>
            <a:off x="5286380" y="1571612"/>
            <a:ext cx="317981" cy="344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1571612"/>
                          <a:ext cx="317981" cy="344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4"/>
            <p:cNvGraphicFramePr>
              <a:graphicFrameLocks noChangeAspect="1"/>
            </p:cNvGraphicFramePr>
            <p:nvPr/>
          </p:nvGraphicFramePr>
          <p:xfrm>
            <a:off x="4301488" y="3924304"/>
            <a:ext cx="317981" cy="344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488" y="3924304"/>
                          <a:ext cx="317981" cy="344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7"/>
            <p:cNvGraphicFramePr>
              <a:graphicFrameLocks noChangeAspect="1"/>
            </p:cNvGraphicFramePr>
            <p:nvPr/>
          </p:nvGraphicFramePr>
          <p:xfrm>
            <a:off x="6414148" y="3990980"/>
            <a:ext cx="317981" cy="344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4148" y="3990980"/>
                          <a:ext cx="317981" cy="344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5"/>
            <p:cNvGraphicFramePr>
              <a:graphicFrameLocks noChangeAspect="1"/>
            </p:cNvGraphicFramePr>
            <p:nvPr/>
          </p:nvGraphicFramePr>
          <p:xfrm>
            <a:off x="7557135" y="3258185"/>
            <a:ext cx="3175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7135" y="3258185"/>
                          <a:ext cx="317500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9"/>
            <p:cNvGraphicFramePr>
              <a:graphicFrameLocks noChangeAspect="1"/>
            </p:cNvGraphicFramePr>
            <p:nvPr/>
          </p:nvGraphicFramePr>
          <p:xfrm>
            <a:off x="5390833" y="3421698"/>
            <a:ext cx="344487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0833" y="3421698"/>
                          <a:ext cx="344487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20"/>
            <p:cNvGraphicFramePr>
              <a:graphicFrameLocks noChangeAspect="1"/>
            </p:cNvGraphicFramePr>
            <p:nvPr/>
          </p:nvGraphicFramePr>
          <p:xfrm>
            <a:off x="6929454" y="2668900"/>
            <a:ext cx="319087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2668900"/>
                          <a:ext cx="319087" cy="344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21"/>
            <p:cNvGraphicFramePr>
              <a:graphicFrameLocks noChangeAspect="1"/>
            </p:cNvGraphicFramePr>
            <p:nvPr/>
          </p:nvGraphicFramePr>
          <p:xfrm>
            <a:off x="6095683" y="2755583"/>
            <a:ext cx="346075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5683" y="2755583"/>
                          <a:ext cx="346075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连接符 29"/>
          <p:cNvCxnSpPr>
            <a:cxnSpLocks noChangeAspect="1"/>
          </p:cNvCxnSpPr>
          <p:nvPr/>
        </p:nvCxnSpPr>
        <p:spPr>
          <a:xfrm rot="5400000" flipH="1" flipV="1">
            <a:off x="6665119" y="2226469"/>
            <a:ext cx="541338" cy="19050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23"/>
          <p:cNvGraphicFramePr>
            <a:graphicFrameLocks noChangeAspect="1"/>
          </p:cNvGraphicFramePr>
          <p:nvPr/>
        </p:nvGraphicFramePr>
        <p:xfrm>
          <a:off x="6965950" y="1730375"/>
          <a:ext cx="3460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9" imgW="164880" imgH="177480" progId="Equation.DSMT4">
                  <p:embed/>
                </p:oleObj>
              </mc:Choice>
              <mc:Fallback>
                <p:oleObj name="Equation" r:id="rId19" imgW="16488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1730375"/>
                        <a:ext cx="3460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>
          <a:xfrm flipV="1">
            <a:off x="5357813" y="2071688"/>
            <a:ext cx="1663700" cy="15716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 flipV="1">
            <a:off x="5429250" y="3101975"/>
            <a:ext cx="2903538" cy="5413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6664325" y="3373438"/>
          <a:ext cx="3016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21" imgW="152280" imgH="177480" progId="Equation.DSMT4">
                  <p:embed/>
                </p:oleObj>
              </mc:Choice>
              <mc:Fallback>
                <p:oleObj name="Equation" r:id="rId21" imgW="152280" imgH="177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3373438"/>
                        <a:ext cx="301625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 flipV="1">
            <a:off x="6858000" y="2643188"/>
            <a:ext cx="831850" cy="714375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graphicFrame>
        <p:nvGraphicFramePr>
          <p:cNvPr id="44" name="Object 26"/>
          <p:cNvGraphicFramePr>
            <a:graphicFrameLocks noChangeAspect="1"/>
          </p:cNvGraphicFramePr>
          <p:nvPr/>
        </p:nvGraphicFramePr>
        <p:xfrm>
          <a:off x="571500" y="1500188"/>
          <a:ext cx="30797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23" imgW="1485720" imgH="241200" progId="Equation.DSMT4">
                  <p:embed/>
                </p:oleObj>
              </mc:Choice>
              <mc:Fallback>
                <p:oleObj name="Equation" r:id="rId23" imgW="148572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500188"/>
                        <a:ext cx="30797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3"/>
          <p:cNvGraphicFramePr>
            <a:graphicFrameLocks noChangeAspect="1"/>
          </p:cNvGraphicFramePr>
          <p:nvPr/>
        </p:nvGraphicFramePr>
        <p:xfrm>
          <a:off x="571500" y="2071688"/>
          <a:ext cx="3148013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25" imgW="1612800" imgH="1206360" progId="Equation.DSMT4">
                  <p:embed/>
                </p:oleObj>
              </mc:Choice>
              <mc:Fallback>
                <p:oleObj name="Equation" r:id="rId25" imgW="1612800" imgH="1206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71688"/>
                        <a:ext cx="3148013" cy="235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8"/>
          <p:cNvGraphicFramePr>
            <a:graphicFrameLocks noChangeAspect="1"/>
          </p:cNvGraphicFramePr>
          <p:nvPr/>
        </p:nvGraphicFramePr>
        <p:xfrm>
          <a:off x="428625" y="4500563"/>
          <a:ext cx="2527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27" imgW="1422360" imgH="241200" progId="Equation.DSMT4">
                  <p:embed/>
                </p:oleObj>
              </mc:Choice>
              <mc:Fallback>
                <p:oleObj name="Equation" r:id="rId27" imgW="142236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500563"/>
                        <a:ext cx="2527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5"/>
          <p:cNvGraphicFramePr>
            <a:graphicFrameLocks noChangeAspect="1"/>
          </p:cNvGraphicFramePr>
          <p:nvPr/>
        </p:nvGraphicFramePr>
        <p:xfrm>
          <a:off x="285750" y="5072063"/>
          <a:ext cx="54816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29" imgW="3085920" imgH="393480" progId="Equation.DSMT4">
                  <p:embed/>
                </p:oleObj>
              </mc:Choice>
              <mc:Fallback>
                <p:oleObj name="Equation" r:id="rId29" imgW="308592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072063"/>
                        <a:ext cx="548163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30"/>
          <p:cNvGraphicFramePr>
            <a:graphicFrameLocks noChangeAspect="1"/>
          </p:cNvGraphicFramePr>
          <p:nvPr/>
        </p:nvGraphicFramePr>
        <p:xfrm>
          <a:off x="5929322" y="5072074"/>
          <a:ext cx="2649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1" imgW="1460160" imgH="393480" progId="Equation.DSMT4">
                  <p:embed/>
                </p:oleObj>
              </mc:Choice>
              <mc:Fallback>
                <p:oleObj name="Equation" r:id="rId31" imgW="1460160" imgH="393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5072074"/>
                        <a:ext cx="264953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1"/>
          <p:cNvGraphicFramePr>
            <a:graphicFrameLocks noChangeAspect="1"/>
          </p:cNvGraphicFramePr>
          <p:nvPr/>
        </p:nvGraphicFramePr>
        <p:xfrm>
          <a:off x="428625" y="5929313"/>
          <a:ext cx="21209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3" imgW="1041120" imgH="215640" progId="Equation.DSMT4">
                  <p:embed/>
                </p:oleObj>
              </mc:Choice>
              <mc:Fallback>
                <p:oleObj name="Equation" r:id="rId33" imgW="1041120" imgH="215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929313"/>
                        <a:ext cx="21209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8"/>
          <p:cNvGraphicFramePr>
            <a:graphicFrameLocks noChangeAspect="1"/>
          </p:cNvGraphicFramePr>
          <p:nvPr/>
        </p:nvGraphicFramePr>
        <p:xfrm>
          <a:off x="2857500" y="5929313"/>
          <a:ext cx="22590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35" imgW="1015920" imgH="203040" progId="Equation.DSMT4">
                  <p:embed/>
                </p:oleObj>
              </mc:Choice>
              <mc:Fallback>
                <p:oleObj name="Equation" r:id="rId35" imgW="10159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929313"/>
                        <a:ext cx="22590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>
            <a:cxnSpLocks/>
          </p:cNvCxnSpPr>
          <p:nvPr/>
        </p:nvCxnSpPr>
        <p:spPr>
          <a:xfrm>
            <a:off x="6858016" y="2618130"/>
            <a:ext cx="1500198" cy="512592"/>
          </a:xfrm>
          <a:prstGeom prst="line">
            <a:avLst/>
          </a:prstGeom>
          <a:ln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cxnSpLocks noChangeAspect="1"/>
          </p:cNvCxnSpPr>
          <p:nvPr/>
        </p:nvCxnSpPr>
        <p:spPr>
          <a:xfrm flipV="1">
            <a:off x="6849208" y="2895074"/>
            <a:ext cx="756000" cy="504000"/>
          </a:xfrm>
          <a:prstGeom prst="line">
            <a:avLst/>
          </a:prstGeom>
          <a:ln>
            <a:solidFill>
              <a:srgbClr val="00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7572396" y="2891356"/>
          <a:ext cx="312607" cy="25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37" imgW="203040" imgH="164880" progId="Equation.DSMT4">
                  <p:embed/>
                </p:oleObj>
              </mc:Choice>
              <mc:Fallback>
                <p:oleObj name="Equation" r:id="rId37" imgW="203040" imgH="164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2891356"/>
                        <a:ext cx="312607" cy="253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Object 2"/>
          <p:cNvGraphicFramePr>
            <a:graphicFrameLocks noChangeAspect="1"/>
          </p:cNvGraphicFramePr>
          <p:nvPr/>
        </p:nvGraphicFramePr>
        <p:xfrm>
          <a:off x="500063" y="1785938"/>
          <a:ext cx="4048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785938"/>
                        <a:ext cx="40481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0035" y="571480"/>
          <a:ext cx="7715304" cy="99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3746160" imgH="482400" progId="Equation.DSMT4">
                  <p:embed/>
                </p:oleObj>
              </mc:Choice>
              <mc:Fallback>
                <p:oleObj name="Equation" r:id="rId5" imgW="37461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5" y="571480"/>
                        <a:ext cx="7715304" cy="993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5500688" y="1357313"/>
            <a:ext cx="2994025" cy="2214562"/>
            <a:chOff x="5500688" y="1500174"/>
            <a:chExt cx="2994025" cy="2214578"/>
          </a:xfrm>
        </p:grpSpPr>
        <p:cxnSp>
          <p:nvCxnSpPr>
            <p:cNvPr id="16398" name="直接连接符 7"/>
            <p:cNvCxnSpPr>
              <a:cxnSpLocks noChangeShapeType="1"/>
            </p:cNvCxnSpPr>
            <p:nvPr/>
          </p:nvCxnSpPr>
          <p:spPr bwMode="auto">
            <a:xfrm>
              <a:off x="5857884" y="2714620"/>
              <a:ext cx="2286016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6399" name="直接连接符 11"/>
            <p:cNvCxnSpPr>
              <a:cxnSpLocks noChangeShapeType="1"/>
            </p:cNvCxnSpPr>
            <p:nvPr/>
          </p:nvCxnSpPr>
          <p:spPr bwMode="auto">
            <a:xfrm>
              <a:off x="5857884" y="2714620"/>
              <a:ext cx="1000132" cy="64294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0" name="直接连接符 16"/>
            <p:cNvCxnSpPr>
              <a:cxnSpLocks noChangeShapeType="1"/>
            </p:cNvCxnSpPr>
            <p:nvPr/>
          </p:nvCxnSpPr>
          <p:spPr bwMode="auto">
            <a:xfrm flipV="1">
              <a:off x="6858016" y="2714620"/>
              <a:ext cx="1285884" cy="64294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1" name="直接连接符 19"/>
            <p:cNvCxnSpPr>
              <a:cxnSpLocks noChangeShapeType="1"/>
            </p:cNvCxnSpPr>
            <p:nvPr/>
          </p:nvCxnSpPr>
          <p:spPr bwMode="auto">
            <a:xfrm flipV="1">
              <a:off x="5857884" y="1785926"/>
              <a:ext cx="1214446" cy="928694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2" name="直接连接符 21"/>
            <p:cNvCxnSpPr>
              <a:cxnSpLocks noChangeShapeType="1"/>
            </p:cNvCxnSpPr>
            <p:nvPr/>
          </p:nvCxnSpPr>
          <p:spPr bwMode="auto">
            <a:xfrm>
              <a:off x="7072330" y="1785926"/>
              <a:ext cx="1071570" cy="928694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3" name="直接连接符 23"/>
            <p:cNvCxnSpPr>
              <a:cxnSpLocks noChangeShapeType="1"/>
            </p:cNvCxnSpPr>
            <p:nvPr/>
          </p:nvCxnSpPr>
          <p:spPr bwMode="auto">
            <a:xfrm rot="5400000" flipH="1" flipV="1">
              <a:off x="6179355" y="2464587"/>
              <a:ext cx="1571636" cy="214314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4" name="直接连接符 25"/>
            <p:cNvCxnSpPr>
              <a:cxnSpLocks noChangeShapeType="1"/>
            </p:cNvCxnSpPr>
            <p:nvPr/>
          </p:nvCxnSpPr>
          <p:spPr bwMode="auto">
            <a:xfrm rot="16200000" flipH="1">
              <a:off x="6467074" y="2319744"/>
              <a:ext cx="1143008" cy="5040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7143768" y="1500174"/>
            <a:ext cx="337032" cy="365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8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68" y="1500174"/>
                          <a:ext cx="337032" cy="3651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5500688" y="2584450"/>
            <a:ext cx="33655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name="Equation" r:id="rId9" imgW="152280" imgH="152280" progId="Equation.DSMT4">
                    <p:embed/>
                  </p:oleObj>
                </mc:Choice>
                <mc:Fallback>
                  <p:oleObj name="Equation" r:id="rId9" imgW="152280" imgH="152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88" y="2584450"/>
                          <a:ext cx="336550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6643688" y="3319464"/>
            <a:ext cx="3365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0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3319464"/>
                          <a:ext cx="336550" cy="395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8131175" y="2670175"/>
            <a:ext cx="36353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1" name="Equation" r:id="rId13" imgW="164880" imgH="152280" progId="Equation.DSMT4">
                    <p:embed/>
                  </p:oleObj>
                </mc:Choice>
                <mc:Fallback>
                  <p:oleObj name="Equation" r:id="rId13" imgW="164880" imgH="1522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1175" y="2670175"/>
                          <a:ext cx="363538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586538" y="1681449"/>
            <a:ext cx="33496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2" name="Equation" r:id="rId15" imgW="152280" imgH="152280" progId="Equation.DSMT4">
                    <p:embed/>
                  </p:oleObj>
                </mc:Choice>
                <mc:Fallback>
                  <p:oleObj name="Equation" r:id="rId15" imgW="152280" imgH="1522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6538" y="1681449"/>
                          <a:ext cx="334962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202488" y="3143250"/>
            <a:ext cx="36195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" name="Equation" r:id="rId17" imgW="164880" imgH="152280" progId="Equation.DSMT4">
                    <p:embed/>
                  </p:oleObj>
                </mc:Choice>
                <mc:Fallback>
                  <p:oleObj name="Equation" r:id="rId17" imgW="164880" imgH="1522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2488" y="3143250"/>
                          <a:ext cx="361950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500063" y="2428875"/>
          <a:ext cx="46783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19" imgW="2577960" imgH="393480" progId="Equation.DSMT4">
                  <p:embed/>
                </p:oleObj>
              </mc:Choice>
              <mc:Fallback>
                <p:oleObj name="Equation" r:id="rId19" imgW="257796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428875"/>
                        <a:ext cx="46783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500063" y="3214688"/>
          <a:ext cx="5853112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21" imgW="3225600" imgH="1130040" progId="Equation.DSMT4">
                  <p:embed/>
                </p:oleObj>
              </mc:Choice>
              <mc:Fallback>
                <p:oleObj name="Equation" r:id="rId21" imgW="3225600" imgH="1130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214688"/>
                        <a:ext cx="5853112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500034" y="1214422"/>
            <a:ext cx="42862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4.</a:t>
            </a:r>
            <a:r>
              <a:rPr lang="zh-CN" altLang="en-US" sz="2400" dirty="0">
                <a:latin typeface="Times New Roman" pitchFamily="18" charset="0"/>
              </a:rPr>
              <a:t>如图，在正方体</a:t>
            </a:r>
            <a:r>
              <a:rPr lang="en-US" altLang="zh-CN" sz="2400" dirty="0">
                <a:latin typeface="Times New Roman" pitchFamily="18" charset="0"/>
              </a:rPr>
              <a:t>ABCD—A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中，</a:t>
            </a:r>
            <a:r>
              <a:rPr lang="en-US" altLang="zh-CN" sz="2400" dirty="0">
                <a:latin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F</a:t>
            </a:r>
            <a:r>
              <a:rPr lang="zh-CN" altLang="en-US" sz="2400" dirty="0">
                <a:latin typeface="Times New Roman" pitchFamily="18" charset="0"/>
              </a:rPr>
              <a:t>分别为棱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的中点，则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与截面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ECF</a:t>
            </a:r>
            <a:r>
              <a:rPr lang="zh-CN" altLang="en-US" sz="2400" dirty="0">
                <a:latin typeface="Times New Roman" pitchFamily="18" charset="0"/>
              </a:rPr>
              <a:t>所成的角的正切值是</a:t>
            </a:r>
            <a:r>
              <a:rPr lang="zh-CN" altLang="en-US" sz="2400" u="sng" dirty="0">
                <a:latin typeface="Times New Roman" pitchFamily="18" charset="0"/>
              </a:rPr>
              <a:t>                          </a:t>
            </a:r>
            <a:r>
              <a:rPr lang="zh-CN" altLang="en-US" sz="2400" dirty="0">
                <a:latin typeface="Times New Roman" pitchFamily="18" charset="0"/>
              </a:rPr>
              <a:t> ． </a:t>
            </a:r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>
            <a:off x="5845358" y="1391158"/>
            <a:ext cx="2571768" cy="145381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7845622" y="1391158"/>
            <a:ext cx="571504" cy="144128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8824" name="Freeform 8"/>
          <p:cNvSpPr>
            <a:spLocks/>
          </p:cNvSpPr>
          <p:nvPr/>
        </p:nvSpPr>
        <p:spPr bwMode="auto">
          <a:xfrm>
            <a:off x="6227600" y="1391158"/>
            <a:ext cx="71438" cy="215900"/>
          </a:xfrm>
          <a:custGeom>
            <a:avLst/>
            <a:gdLst>
              <a:gd name="T0" fmla="*/ 0 w 45"/>
              <a:gd name="T1" fmla="*/ 0 h 136"/>
              <a:gd name="T2" fmla="*/ 2147483647 w 45"/>
              <a:gd name="T3" fmla="*/ 2147483647 h 136"/>
              <a:gd name="T4" fmla="*/ 0 w 45"/>
              <a:gd name="T5" fmla="*/ 2147483647 h 136"/>
              <a:gd name="T6" fmla="*/ 0 60000 65536"/>
              <a:gd name="T7" fmla="*/ 0 60000 65536"/>
              <a:gd name="T8" fmla="*/ 0 60000 65536"/>
              <a:gd name="T9" fmla="*/ 0 w 45"/>
              <a:gd name="T10" fmla="*/ 0 h 136"/>
              <a:gd name="T11" fmla="*/ 45 w 4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36">
                <a:moveTo>
                  <a:pt x="0" y="0"/>
                </a:moveTo>
                <a:cubicBezTo>
                  <a:pt x="22" y="11"/>
                  <a:pt x="45" y="23"/>
                  <a:pt x="45" y="46"/>
                </a:cubicBezTo>
                <a:cubicBezTo>
                  <a:pt x="45" y="69"/>
                  <a:pt x="7" y="121"/>
                  <a:pt x="0" y="1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18825" name="Object 9"/>
          <p:cNvGraphicFramePr>
            <a:graphicFrameLocks noChangeAspect="1"/>
          </p:cNvGraphicFramePr>
          <p:nvPr/>
        </p:nvGraphicFramePr>
        <p:xfrm>
          <a:off x="1643042" y="2643182"/>
          <a:ext cx="7191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3" imgW="241200" imgH="215640" progId="Equation.3">
                  <p:embed/>
                </p:oleObj>
              </mc:Choice>
              <mc:Fallback>
                <p:oleObj name="公式" r:id="rId3" imgW="2412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643182"/>
                        <a:ext cx="71913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6"/>
          <p:cNvGraphicFramePr>
            <a:graphicFrameLocks noChangeAspect="1"/>
          </p:cNvGraphicFramePr>
          <p:nvPr/>
        </p:nvGraphicFramePr>
        <p:xfrm>
          <a:off x="785786" y="3429000"/>
          <a:ext cx="344328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1574640" imgH="660240" progId="Equation.DSMT4">
                  <p:embed/>
                </p:oleObj>
              </mc:Choice>
              <mc:Fallback>
                <p:oleObj name="Equation" r:id="rId5" imgW="157464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429000"/>
                        <a:ext cx="3443288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4348" y="214290"/>
            <a:ext cx="521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二、计算方法：等积法（解决点到面的距离、线面角、二面角的平面角）</a:t>
            </a:r>
            <a:endParaRPr lang="zh-CN" altLang="en-US" sz="24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500694" y="500042"/>
            <a:ext cx="3197246" cy="3199487"/>
            <a:chOff x="5715008" y="251891"/>
            <a:chExt cx="3197246" cy="3199487"/>
          </a:xfrm>
        </p:grpSpPr>
        <p:cxnSp>
          <p:nvCxnSpPr>
            <p:cNvPr id="21" name="直接连接符 8"/>
            <p:cNvCxnSpPr>
              <a:cxnSpLocks noChangeShapeType="1"/>
            </p:cNvCxnSpPr>
            <p:nvPr/>
          </p:nvCxnSpPr>
          <p:spPr bwMode="auto">
            <a:xfrm>
              <a:off x="6061967" y="3158246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直接连接符 15"/>
            <p:cNvCxnSpPr>
              <a:cxnSpLocks noChangeShapeType="1"/>
            </p:cNvCxnSpPr>
            <p:nvPr/>
          </p:nvCxnSpPr>
          <p:spPr bwMode="auto">
            <a:xfrm>
              <a:off x="6621010" y="2571937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3" name="直接连接符 16"/>
            <p:cNvCxnSpPr>
              <a:cxnSpLocks noChangeShapeType="1"/>
            </p:cNvCxnSpPr>
            <p:nvPr/>
          </p:nvCxnSpPr>
          <p:spPr bwMode="auto">
            <a:xfrm>
              <a:off x="6621010" y="571480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直接连接符 17"/>
            <p:cNvCxnSpPr>
              <a:cxnSpLocks noChangeShapeType="1"/>
            </p:cNvCxnSpPr>
            <p:nvPr/>
          </p:nvCxnSpPr>
          <p:spPr bwMode="auto">
            <a:xfrm rot="8100000">
              <a:off x="7929532" y="2878142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直接连接符 18"/>
            <p:cNvCxnSpPr>
              <a:cxnSpLocks noChangeShapeType="1"/>
            </p:cNvCxnSpPr>
            <p:nvPr/>
          </p:nvCxnSpPr>
          <p:spPr bwMode="auto">
            <a:xfrm rot="5400000">
              <a:off x="5620781" y="1571709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6" name="直接连接符 19"/>
            <p:cNvCxnSpPr>
              <a:cxnSpLocks noChangeShapeType="1"/>
            </p:cNvCxnSpPr>
            <p:nvPr/>
          </p:nvCxnSpPr>
          <p:spPr bwMode="auto">
            <a:xfrm rot="8100000">
              <a:off x="5929322" y="2864465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7" name="直接连接符 20"/>
            <p:cNvCxnSpPr>
              <a:cxnSpLocks noChangeShapeType="1"/>
            </p:cNvCxnSpPr>
            <p:nvPr/>
          </p:nvCxnSpPr>
          <p:spPr bwMode="auto">
            <a:xfrm rot="8100000">
              <a:off x="5931624" y="859402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直接连接符 21"/>
            <p:cNvCxnSpPr>
              <a:cxnSpLocks noChangeShapeType="1"/>
            </p:cNvCxnSpPr>
            <p:nvPr/>
          </p:nvCxnSpPr>
          <p:spPr bwMode="auto">
            <a:xfrm rot="8100000">
              <a:off x="7929531" y="861705"/>
              <a:ext cx="82077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直接连接符 22"/>
            <p:cNvCxnSpPr>
              <a:cxnSpLocks noChangeShapeType="1"/>
            </p:cNvCxnSpPr>
            <p:nvPr/>
          </p:nvCxnSpPr>
          <p:spPr bwMode="auto">
            <a:xfrm rot="16200000" flipH="1">
              <a:off x="7097383" y="1046493"/>
              <a:ext cx="2000265" cy="1050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0" name="直接连接符 23"/>
            <p:cNvCxnSpPr>
              <a:cxnSpLocks noChangeShapeType="1"/>
            </p:cNvCxnSpPr>
            <p:nvPr/>
          </p:nvCxnSpPr>
          <p:spPr bwMode="auto">
            <a:xfrm rot="5400000">
              <a:off x="5049293" y="2145570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直接连接符 24"/>
            <p:cNvCxnSpPr>
              <a:cxnSpLocks noChangeShapeType="1"/>
            </p:cNvCxnSpPr>
            <p:nvPr/>
          </p:nvCxnSpPr>
          <p:spPr bwMode="auto">
            <a:xfrm>
              <a:off x="6049522" y="1143039"/>
              <a:ext cx="200020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直接连接符 25"/>
            <p:cNvCxnSpPr>
              <a:cxnSpLocks noChangeShapeType="1"/>
            </p:cNvCxnSpPr>
            <p:nvPr/>
          </p:nvCxnSpPr>
          <p:spPr bwMode="auto">
            <a:xfrm rot="5400000">
              <a:off x="7620990" y="1586458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26"/>
            <p:cNvCxnSpPr>
              <a:cxnSpLocks noChangeShapeType="1"/>
            </p:cNvCxnSpPr>
            <p:nvPr/>
          </p:nvCxnSpPr>
          <p:spPr bwMode="auto">
            <a:xfrm rot="5400000">
              <a:off x="7049502" y="2160320"/>
              <a:ext cx="20004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28"/>
            <p:cNvCxnSpPr>
              <a:cxnSpLocks noChangeShapeType="1"/>
            </p:cNvCxnSpPr>
            <p:nvPr/>
          </p:nvCxnSpPr>
          <p:spPr bwMode="auto">
            <a:xfrm rot="10800000" flipV="1">
              <a:off x="6072198" y="571480"/>
              <a:ext cx="1500198" cy="5590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直接连接符 33"/>
            <p:cNvCxnSpPr>
              <a:cxnSpLocks noChangeShapeType="1"/>
            </p:cNvCxnSpPr>
            <p:nvPr/>
          </p:nvCxnSpPr>
          <p:spPr bwMode="auto">
            <a:xfrm rot="10800000" flipV="1">
              <a:off x="7072330" y="2571745"/>
              <a:ext cx="1571636" cy="5716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aphicFrame>
          <p:nvGraphicFramePr>
            <p:cNvPr id="37" name="Object 2"/>
            <p:cNvGraphicFramePr>
              <a:graphicFrameLocks noChangeAspect="1"/>
            </p:cNvGraphicFramePr>
            <p:nvPr/>
          </p:nvGraphicFramePr>
          <p:xfrm>
            <a:off x="5786446" y="3071810"/>
            <a:ext cx="268288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3071810"/>
                          <a:ext cx="268288" cy="290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7500958" y="285728"/>
            <a:ext cx="268281" cy="290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0958" y="285728"/>
                          <a:ext cx="268281" cy="2905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"/>
            <p:cNvGraphicFramePr>
              <a:graphicFrameLocks noChangeAspect="1"/>
            </p:cNvGraphicFramePr>
            <p:nvPr/>
          </p:nvGraphicFramePr>
          <p:xfrm>
            <a:off x="7858148" y="3143248"/>
            <a:ext cx="268288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48" y="3143248"/>
                          <a:ext cx="268288" cy="290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"/>
            <p:cNvGraphicFramePr>
              <a:graphicFrameLocks noChangeAspect="1"/>
            </p:cNvGraphicFramePr>
            <p:nvPr/>
          </p:nvGraphicFramePr>
          <p:xfrm>
            <a:off x="8643966" y="2428868"/>
            <a:ext cx="26828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5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3966" y="2428868"/>
                          <a:ext cx="268288" cy="312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"/>
            <p:cNvGraphicFramePr>
              <a:graphicFrameLocks noChangeAspect="1"/>
            </p:cNvGraphicFramePr>
            <p:nvPr/>
          </p:nvGraphicFramePr>
          <p:xfrm>
            <a:off x="6286512" y="2357430"/>
            <a:ext cx="290513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" name="Equation" r:id="rId15" imgW="164880" imgH="164880" progId="Equation.DSMT4">
                    <p:embed/>
                  </p:oleObj>
                </mc:Choice>
                <mc:Fallback>
                  <p:oleObj name="Equation" r:id="rId15" imgW="164880" imgH="1648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2357430"/>
                          <a:ext cx="290513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"/>
            <p:cNvGraphicFramePr>
              <a:graphicFrameLocks noChangeAspect="1"/>
            </p:cNvGraphicFramePr>
            <p:nvPr/>
          </p:nvGraphicFramePr>
          <p:xfrm>
            <a:off x="5715008" y="100010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7" name="Equation" r:id="rId17" imgW="164880" imgH="228600" progId="Equation.DSMT4">
                    <p:embed/>
                  </p:oleObj>
                </mc:Choice>
                <mc:Fallback>
                  <p:oleObj name="Equation" r:id="rId17" imgW="164880" imgH="2286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8" y="1000108"/>
                          <a:ext cx="290513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"/>
            <p:cNvGraphicFramePr>
              <a:graphicFrameLocks noChangeAspect="1"/>
            </p:cNvGraphicFramePr>
            <p:nvPr/>
          </p:nvGraphicFramePr>
          <p:xfrm>
            <a:off x="8072462" y="100010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8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2462" y="1000108"/>
                          <a:ext cx="290513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"/>
            <p:cNvGraphicFramePr>
              <a:graphicFrameLocks noChangeAspect="1"/>
            </p:cNvGraphicFramePr>
            <p:nvPr/>
          </p:nvGraphicFramePr>
          <p:xfrm>
            <a:off x="8572528" y="285728"/>
            <a:ext cx="312738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9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528" y="285728"/>
                          <a:ext cx="312738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"/>
            <p:cNvGraphicFramePr>
              <a:graphicFrameLocks noChangeAspect="1"/>
            </p:cNvGraphicFramePr>
            <p:nvPr/>
          </p:nvGraphicFramePr>
          <p:xfrm>
            <a:off x="6264232" y="251891"/>
            <a:ext cx="33496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0" name="Equation" r:id="rId23" imgW="190440" imgH="228600" progId="Equation.DSMT4">
                    <p:embed/>
                  </p:oleObj>
                </mc:Choice>
                <mc:Fallback>
                  <p:oleObj name="Equation" r:id="rId23" imgW="190440" imgH="2286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4232" y="251891"/>
                          <a:ext cx="334963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"/>
            <p:cNvGraphicFramePr>
              <a:graphicFrameLocks noChangeAspect="1"/>
            </p:cNvGraphicFramePr>
            <p:nvPr/>
          </p:nvGraphicFramePr>
          <p:xfrm>
            <a:off x="6884466" y="3160865"/>
            <a:ext cx="290512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1" name="Equation" r:id="rId25" imgW="164880" imgH="164880" progId="Equation.DSMT4">
                    <p:embed/>
                  </p:oleObj>
                </mc:Choice>
                <mc:Fallback>
                  <p:oleObj name="Equation" r:id="rId25" imgW="1648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4466" y="3160865"/>
                          <a:ext cx="290512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直接连接符 28"/>
            <p:cNvCxnSpPr>
              <a:cxnSpLocks noChangeShapeType="1"/>
            </p:cNvCxnSpPr>
            <p:nvPr/>
          </p:nvCxnSpPr>
          <p:spPr bwMode="auto">
            <a:xfrm rot="16200000" flipV="1">
              <a:off x="5557761" y="1653731"/>
              <a:ext cx="2003954" cy="100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6845490" y="1416210"/>
            <a:ext cx="1000132" cy="1978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/>
      <p:bldP spid="418822" grpId="0" animBg="1"/>
      <p:bldP spid="418823" grpId="0" animBg="1"/>
      <p:bldP spid="418824" grpId="0" animBg="1"/>
      <p:bldP spid="19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1472" y="214290"/>
          <a:ext cx="7815932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3492360" imgH="1180800" progId="Equation.DSMT4">
                  <p:embed/>
                </p:oleObj>
              </mc:Choice>
              <mc:Fallback>
                <p:oleObj name="Equation" r:id="rId3" imgW="3492360" imgH="1180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14290"/>
                        <a:ext cx="7815932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4155898" y="1651858"/>
            <a:ext cx="4361951" cy="3865608"/>
            <a:chOff x="4155898" y="1651858"/>
            <a:chExt cx="4361951" cy="386560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500826" y="3571876"/>
              <a:ext cx="17145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500826" y="1857364"/>
              <a:ext cx="17145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 flipH="1" flipV="1">
              <a:off x="5644026" y="2714164"/>
              <a:ext cx="1713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 flipH="1" flipV="1">
              <a:off x="7358538" y="2714164"/>
              <a:ext cx="1713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 noChangeAspect="1"/>
            </p:cNvCxnSpPr>
            <p:nvPr/>
          </p:nvCxnSpPr>
          <p:spPr>
            <a:xfrm flipV="1">
              <a:off x="4357686" y="4010029"/>
              <a:ext cx="1571636" cy="12049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357686" y="3571876"/>
              <a:ext cx="3857652" cy="1643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 noChangeAspect="1"/>
            </p:cNvCxnSpPr>
            <p:nvPr/>
          </p:nvCxnSpPr>
          <p:spPr>
            <a:xfrm rot="16200000" flipV="1">
              <a:off x="5715390" y="2636327"/>
              <a:ext cx="2196000" cy="625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904270" y="4034364"/>
              <a:ext cx="12144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500826" y="3571876"/>
              <a:ext cx="571504" cy="4286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</p:cNvCxnSpPr>
            <p:nvPr/>
          </p:nvCxnSpPr>
          <p:spPr>
            <a:xfrm rot="16200000" flipV="1">
              <a:off x="6500826" y="1857364"/>
              <a:ext cx="1714512" cy="1714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rot="5400000" flipH="1" flipV="1">
              <a:off x="5130978" y="2643182"/>
              <a:ext cx="2155666" cy="5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cxnSpLocks noChangeAspect="1"/>
            </p:cNvCxnSpPr>
            <p:nvPr/>
          </p:nvCxnSpPr>
          <p:spPr>
            <a:xfrm flipV="1">
              <a:off x="5929322" y="3571876"/>
              <a:ext cx="581028" cy="4454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6215074" y="1651858"/>
            <a:ext cx="323845" cy="325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8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74" y="1651858"/>
                          <a:ext cx="323845" cy="325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8194004" y="1698244"/>
            <a:ext cx="323845" cy="325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4004" y="1698244"/>
                          <a:ext cx="323845" cy="325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8143875" y="3489325"/>
            <a:ext cx="3238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0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875" y="3489325"/>
                          <a:ext cx="323850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6198644" y="3336403"/>
            <a:ext cx="350838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1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8644" y="3336403"/>
                          <a:ext cx="350838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5584825" y="3794995"/>
            <a:ext cx="3238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4825" y="3794995"/>
                          <a:ext cx="3238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7034561" y="3987974"/>
            <a:ext cx="350837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3" name="Equation" r:id="rId15" imgW="164880" imgH="164880" progId="Equation.DSMT4">
                    <p:embed/>
                  </p:oleObj>
                </mc:Choice>
                <mc:Fallback>
                  <p:oleObj name="Equation" r:id="rId15" imgW="164880" imgH="164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4561" y="3987974"/>
                          <a:ext cx="350837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4155898" y="5193616"/>
            <a:ext cx="3238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898" y="5193616"/>
                          <a:ext cx="3238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连接符 41"/>
          <p:cNvCxnSpPr/>
          <p:nvPr/>
        </p:nvCxnSpPr>
        <p:spPr>
          <a:xfrm flipV="1">
            <a:off x="5916796" y="3559350"/>
            <a:ext cx="2286016" cy="475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5929322" y="3727278"/>
            <a:ext cx="785818" cy="2857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5400000" flipH="1" flipV="1">
            <a:off x="6637439" y="3447789"/>
            <a:ext cx="357190" cy="2017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929322" y="3370088"/>
            <a:ext cx="1000132" cy="64294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761526" y="3584403"/>
          <a:ext cx="263771" cy="21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526" y="3584403"/>
                        <a:ext cx="263771" cy="214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6945313" y="3206750"/>
          <a:ext cx="2957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21" imgW="177480" imgH="177480" progId="Equation.DSMT4">
                  <p:embed/>
                </p:oleObj>
              </mc:Choice>
              <mc:Fallback>
                <p:oleObj name="Equation" r:id="rId21" imgW="17748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206750"/>
                        <a:ext cx="29571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71538" y="214290"/>
          <a:ext cx="6307137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6785776" imgH="2125009" progId="Word.Document.8">
                  <p:embed/>
                </p:oleObj>
              </mc:Choice>
              <mc:Fallback>
                <p:oleObj name="Document" r:id="rId4" imgW="6785776" imgH="21250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14290"/>
                        <a:ext cx="6307137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1" name="Picture 3" descr="D:\2012年\二轮\课标版\二轮·数学·新课标(理科)\8P138.EPS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1714480" y="2071678"/>
            <a:ext cx="600739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 rot="5400000">
            <a:off x="5239994" y="3168300"/>
            <a:ext cx="157163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0800000" flipV="1">
            <a:off x="5059540" y="3941592"/>
            <a:ext cx="953746" cy="558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059672" y="3643314"/>
          <a:ext cx="330194" cy="33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672" y="3643314"/>
                        <a:ext cx="330194" cy="330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130582" y="4538148"/>
            <a:ext cx="1226972" cy="84473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778060" y="4971180"/>
            <a:ext cx="1727038" cy="7858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57554" y="5013162"/>
            <a:ext cx="1428760" cy="3697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30582" y="4525622"/>
            <a:ext cx="2655732" cy="47501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143250" y="5416550"/>
          <a:ext cx="285742" cy="30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10" imgW="164880" imgH="177480" progId="Equation.DSMT4">
                  <p:embed/>
                </p:oleObj>
              </mc:Choice>
              <mc:Fallback>
                <p:oleObj name="Equation" r:id="rId10" imgW="1648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16550"/>
                        <a:ext cx="285742" cy="307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796534" y="4940300"/>
          <a:ext cx="307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12" imgW="177480" imgH="164880" progId="Equation.DSMT4">
                  <p:embed/>
                </p:oleObj>
              </mc:Choice>
              <mc:Fallback>
                <p:oleObj name="Equation" r:id="rId12" imgW="177480" imgH="164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534" y="4940300"/>
                        <a:ext cx="3079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3345028" y="4559482"/>
            <a:ext cx="1643074" cy="81087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 noChangeAspect="1"/>
          </p:cNvCxnSpPr>
          <p:nvPr/>
        </p:nvCxnSpPr>
        <p:spPr>
          <a:xfrm rot="16200000" flipV="1">
            <a:off x="4040560" y="3490396"/>
            <a:ext cx="617892" cy="35222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 noChangeAspect="1"/>
          </p:cNvCxnSpPr>
          <p:nvPr/>
        </p:nvCxnSpPr>
        <p:spPr>
          <a:xfrm rot="16200000" flipV="1">
            <a:off x="3932741" y="3143213"/>
            <a:ext cx="332138" cy="18933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000496" y="3071810"/>
            <a:ext cx="1714512" cy="125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572000" y="3084336"/>
            <a:ext cx="1121674" cy="85725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786182" y="2786058"/>
          <a:ext cx="312607" cy="25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14" imgW="203040" imgH="164880" progId="Equation.DSMT4">
                  <p:embed/>
                </p:oleObj>
              </mc:Choice>
              <mc:Fallback>
                <p:oleObj name="Equation" r:id="rId14" imgW="20304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2786058"/>
                        <a:ext cx="312607" cy="253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734050" y="2990850"/>
          <a:ext cx="2730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16" imgW="177480" imgH="177480" progId="Equation.DSMT4">
                  <p:embed/>
                </p:oleObj>
              </mc:Choice>
              <mc:Fallback>
                <p:oleObj name="Equation" r:id="rId16" imgW="17748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990850"/>
                        <a:ext cx="27305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00034" y="2428868"/>
          <a:ext cx="2143140" cy="50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18" imgW="977760" imgH="228600" progId="Equation.DSMT4">
                  <p:embed/>
                </p:oleObj>
              </mc:Choice>
              <mc:Fallback>
                <p:oleObj name="Equation" r:id="rId18" imgW="9777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428868"/>
                        <a:ext cx="2143140" cy="500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744</Words>
  <Application>Microsoft Office PowerPoint</Application>
  <PresentationFormat>全屏显示(4:3)</PresentationFormat>
  <Paragraphs>57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Arial</vt:lpstr>
      <vt:lpstr>Calibri</vt:lpstr>
      <vt:lpstr>Times New Roman</vt:lpstr>
      <vt:lpstr>Wingdings</vt:lpstr>
      <vt:lpstr>Office 主题</vt:lpstr>
      <vt:lpstr>Equation</vt:lpstr>
      <vt:lpstr>文档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54</cp:revision>
  <dcterms:created xsi:type="dcterms:W3CDTF">2015-04-09T00:30:54Z</dcterms:created>
  <dcterms:modified xsi:type="dcterms:W3CDTF">2016-03-29T04:30:21Z</dcterms:modified>
</cp:coreProperties>
</file>