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1633" r:id="rId2"/>
    <p:sldId id="1520" r:id="rId3"/>
    <p:sldId id="1296" r:id="rId4"/>
    <p:sldId id="1573" r:id="rId5"/>
    <p:sldId id="1638" r:id="rId6"/>
    <p:sldId id="1639" r:id="rId7"/>
    <p:sldId id="1640" r:id="rId8"/>
    <p:sldId id="1641" r:id="rId9"/>
    <p:sldId id="1642" r:id="rId10"/>
    <p:sldId id="1643" r:id="rId11"/>
    <p:sldId id="1588" r:id="rId12"/>
    <p:sldId id="1635" r:id="rId13"/>
    <p:sldId id="1589" r:id="rId14"/>
    <p:sldId id="1590" r:id="rId15"/>
    <p:sldId id="1591" r:id="rId16"/>
    <p:sldId id="1636" r:id="rId17"/>
    <p:sldId id="1637" r:id="rId18"/>
    <p:sldId id="1644" r:id="rId19"/>
    <p:sldId id="1645" r:id="rId20"/>
    <p:sldId id="1646" r:id="rId21"/>
    <p:sldId id="1647" r:id="rId22"/>
    <p:sldId id="1648" r:id="rId23"/>
    <p:sldId id="1592" r:id="rId24"/>
    <p:sldId id="1649" r:id="rId25"/>
    <p:sldId id="1650" r:id="rId26"/>
    <p:sldId id="1651" r:id="rId27"/>
    <p:sldId id="1652" r:id="rId28"/>
    <p:sldId id="1653" r:id="rId29"/>
    <p:sldId id="1654" r:id="rId30"/>
    <p:sldId id="1655" r:id="rId31"/>
    <p:sldId id="1656" r:id="rId32"/>
    <p:sldId id="1657" r:id="rId33"/>
    <p:sldId id="1597" r:id="rId34"/>
    <p:sldId id="1658" r:id="rId35"/>
    <p:sldId id="1634" r:id="rId36"/>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6970" autoAdjust="0"/>
  </p:normalViewPr>
  <p:slideViewPr>
    <p:cSldViewPr>
      <p:cViewPr>
        <p:scale>
          <a:sx n="75" d="100"/>
          <a:sy n="75" d="100"/>
        </p:scale>
        <p:origin x="-1908" y="-77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2017/3/30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2017/3/30</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1415369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descr="E:\张红\2017\大一轮\政治\人教  通用\全书完全的PPT\用图！！！！\wKgBy1Q2RISAKQcJAAj1Pba-lTA5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 y="-882"/>
            <a:ext cx="12189600" cy="686047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28" name="标题 2"/>
          <p:cNvSpPr txBox="1">
            <a:spLocks/>
          </p:cNvSpPr>
          <p:nvPr/>
        </p:nvSpPr>
        <p:spPr>
          <a:xfrm>
            <a:off x="3214886" y="3748322"/>
            <a:ext cx="8666391" cy="1512168"/>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20000"/>
              </a:lnSpc>
            </a:pPr>
            <a:r>
              <a:rPr lang="zh-CN" altLang="en-US" sz="3600" b="1" kern="100" dirty="0">
                <a:solidFill>
                  <a:schemeClr val="tx1">
                    <a:lumMod val="85000"/>
                    <a:lumOff val="15000"/>
                  </a:schemeClr>
                </a:solidFill>
                <a:latin typeface="Times New Roman"/>
                <a:ea typeface="微软雅黑" pitchFamily="34" charset="-122"/>
                <a:cs typeface="Times New Roman"/>
              </a:rPr>
              <a:t>专题一　读懂文言 </a:t>
            </a:r>
            <a:endParaRPr lang="en-US" altLang="zh-CN" sz="3600" b="1" kern="100" dirty="0" smtClean="0">
              <a:solidFill>
                <a:schemeClr val="tx1">
                  <a:lumMod val="85000"/>
                  <a:lumOff val="15000"/>
                </a:schemeClr>
              </a:solidFill>
              <a:latin typeface="Times New Roman"/>
              <a:ea typeface="微软雅黑" pitchFamily="34" charset="-122"/>
              <a:cs typeface="Times New Roman"/>
            </a:endParaRPr>
          </a:p>
          <a:p>
            <a:pPr algn="l">
              <a:lnSpc>
                <a:spcPct val="120000"/>
              </a:lnSpc>
            </a:pPr>
            <a:r>
              <a:rPr lang="en-US" altLang="zh-CN" sz="2800" kern="100" dirty="0" smtClean="0">
                <a:latin typeface="Times New Roman"/>
                <a:ea typeface="华文细黑"/>
                <a:cs typeface="Courier New"/>
              </a:rPr>
              <a:t>                     ——</a:t>
            </a:r>
            <a:r>
              <a:rPr lang="zh-CN" altLang="en-US" sz="2800" kern="100" dirty="0">
                <a:latin typeface="Times New Roman"/>
                <a:ea typeface="华文细黑"/>
                <a:cs typeface="Courier New"/>
              </a:rPr>
              <a:t>整体阅读，把握大意</a:t>
            </a:r>
            <a:endParaRPr lang="zh-CN" altLang="zh-CN" sz="2800" kern="100" dirty="0">
              <a:latin typeface="宋体" pitchFamily="2" charset="-122"/>
              <a:ea typeface="宋体" pitchFamily="2" charset="-122"/>
              <a:cs typeface="Courier New"/>
            </a:endParaRPr>
          </a:p>
        </p:txBody>
      </p:sp>
      <p:sp>
        <p:nvSpPr>
          <p:cNvPr id="12" name="副标题 3"/>
          <p:cNvSpPr txBox="1">
            <a:spLocks/>
          </p:cNvSpPr>
          <p:nvPr/>
        </p:nvSpPr>
        <p:spPr>
          <a:xfrm>
            <a:off x="35486" y="3757579"/>
            <a:ext cx="1388472"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3000" spc="100" dirty="0" smtClean="0">
                <a:solidFill>
                  <a:schemeClr val="tx1">
                    <a:lumMod val="75000"/>
                    <a:lumOff val="25000"/>
                  </a:schemeClr>
                </a:solidFill>
              </a:rPr>
              <a:t>第一章</a:t>
            </a:r>
            <a:endParaRPr lang="zh-CN" altLang="en-US" sz="3000" spc="100" dirty="0">
              <a:solidFill>
                <a:schemeClr val="tx1">
                  <a:lumMod val="75000"/>
                  <a:lumOff val="25000"/>
                </a:schemeClr>
              </a:solidFill>
            </a:endParaRPr>
          </a:p>
        </p:txBody>
      </p:sp>
    </p:spTree>
    <p:extLst>
      <p:ext uri="{BB962C8B-B14F-4D97-AF65-F5344CB8AC3E}">
        <p14:creationId xmlns:p14="http://schemas.microsoft.com/office/powerpoint/2010/main" val="9555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2408" y="877720"/>
            <a:ext cx="10893589" cy="3272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。对于那些一下子理解不出的词语，可以先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过去。整体感知文本时，一般不要在个别词句上多作推敲，以免浪费时间。</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借助。在通读全文、整体感知中碰到问题，善于借助上下文和试题来解决。这是很重要的方法和能力。如果有出处说明或疑难注释，有时也可以借助理解。</a:t>
            </a:r>
            <a:endParaRPr lang="zh-CN" altLang="zh-CN" sz="1050" kern="100" dirty="0">
              <a:effectLst/>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2287237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549798" y="2781722"/>
            <a:ext cx="9163086"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Ⅱ  </a:t>
            </a:r>
            <a:r>
              <a:rPr lang="zh-CN" altLang="en-US" sz="4000" b="1" dirty="0" smtClean="0">
                <a:solidFill>
                  <a:schemeClr val="bg1"/>
                </a:solidFill>
                <a:latin typeface="Times New Roman" pitchFamily="18" charset="0"/>
                <a:ea typeface="微软雅黑" pitchFamily="34" charset="-122"/>
                <a:cs typeface="Times New Roman" pitchFamily="18" charset="0"/>
              </a:rPr>
              <a:t>掌握</a:t>
            </a:r>
            <a:r>
              <a:rPr lang="zh-CN" altLang="en-US" sz="4000" b="1" dirty="0">
                <a:solidFill>
                  <a:schemeClr val="bg1"/>
                </a:solidFill>
                <a:latin typeface="Times New Roman" pitchFamily="18" charset="0"/>
                <a:ea typeface="微软雅黑" pitchFamily="34" charset="-122"/>
                <a:cs typeface="Times New Roman" pitchFamily="18" charset="0"/>
              </a:rPr>
              <a:t>人物传记的文体特点和阅读任务</a:t>
            </a:r>
          </a:p>
        </p:txBody>
      </p:sp>
    </p:spTree>
    <p:extLst>
      <p:ext uri="{BB962C8B-B14F-4D97-AF65-F5344CB8AC3E}">
        <p14:creationId xmlns:p14="http://schemas.microsoft.com/office/powerpoint/2010/main" val="310864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2464" y="812633"/>
            <a:ext cx="11335913" cy="5829517"/>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文体特点</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选文特点</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高考传记类文本一般包括史传文、各类文人笔记及小说中的人物传记。多为四五百字的浅易文言文，命题人对一些疑难生僻的字句都有恰当的处理，或加注释。一般记载几个人，有的人物关系简明，有的人物关系复杂。所选人物不仅有帝王将相，更有普通的清官廉吏、良母孝子、义士隐士、贩夫走卒等。这些人的品格，不外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忠、孝、仁、义、礼、智、信、勇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。选文以叙事为主，含有一定的议论抒情。虽然经过了命题人的删减调整，但不管是一篇还是一段，都有一定的独立性和完整性。</a:t>
            </a:r>
            <a:endParaRPr lang="zh-CN" altLang="zh-CN" sz="1050" kern="100" dirty="0">
              <a:effectLst/>
              <a:latin typeface="宋体"/>
              <a:cs typeface="Courier New"/>
            </a:endParaRPr>
          </a:p>
        </p:txBody>
      </p:sp>
      <p:sp>
        <p:nvSpPr>
          <p:cNvPr id="3" name="矩形 2"/>
          <p:cNvSpPr/>
          <p:nvPr/>
        </p:nvSpPr>
        <p:spPr>
          <a:xfrm>
            <a:off x="422464" y="92553"/>
            <a:ext cx="11335913" cy="687600"/>
          </a:xfrm>
          <a:prstGeom prst="rect">
            <a:avLst/>
          </a:prstGeom>
        </p:spPr>
        <p:txBody>
          <a:bodyPr wrap="square" lIns="121898" tIns="60948" rIns="121898" bIns="60948">
            <a:spAutoFit/>
          </a:bodyPr>
          <a:lstStyle/>
          <a:p>
            <a:pPr algn="just">
              <a:lnSpc>
                <a:spcPct val="150000"/>
              </a:lnSpc>
              <a:spcAft>
                <a:spcPts val="0"/>
              </a:spcAft>
            </a:pPr>
            <a:r>
              <a:rPr lang="zh-CN" altLang="en-US" sz="2800" b="1" kern="100" dirty="0">
                <a:solidFill>
                  <a:srgbClr val="0000FF"/>
                </a:solidFill>
                <a:latin typeface="+mj-ea"/>
                <a:ea typeface="+mj-ea"/>
                <a:cs typeface="Times New Roman"/>
              </a:rPr>
              <a:t>一、文体特点和阅读任务</a:t>
            </a:r>
            <a:endParaRPr lang="zh-CN" altLang="zh-CN" sz="1050" b="1" kern="100" dirty="0">
              <a:solidFill>
                <a:srgbClr val="0000FF"/>
              </a:solidFill>
              <a:effectLst/>
              <a:latin typeface="+mj-ea"/>
              <a:ea typeface="+mj-ea"/>
              <a:cs typeface="Courier New"/>
            </a:endParaRPr>
          </a:p>
        </p:txBody>
      </p:sp>
    </p:spTree>
    <p:extLst>
      <p:ext uri="{BB962C8B-B14F-4D97-AF65-F5344CB8AC3E}">
        <p14:creationId xmlns:p14="http://schemas.microsoft.com/office/powerpoint/2010/main" val="17912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2229" y="370051"/>
            <a:ext cx="11449272" cy="594006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内容特点</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传记一般有下面几部分内容：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人物的基本情况。</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人物的主要事迹。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人物的性格作风。</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人物的性格作风一般分性格、工作作风和生活作风三种情况，多出现在文章结尾，有时也穿插在全文中。要注意以下内容：</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作者的直接评价，</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对其工作作风和生活作风所作的简评性语言，</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从辞色的褒贬看作者的感情倾向</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61057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9501" y="-29998"/>
            <a:ext cx="11679403" cy="6978809"/>
          </a:xfrm>
          <a:prstGeom prst="rect">
            <a:avLst/>
          </a:prstGeom>
        </p:spPr>
        <p:txBody>
          <a:bodyPr wrap="square" lIns="121898" tIns="60948" rIns="121898" bIns="60948">
            <a:spAutoFit/>
          </a:bodyPr>
          <a:lstStyle/>
          <a:p>
            <a:pPr lvl="0" algn="just">
              <a:lnSpc>
                <a:spcPct val="150000"/>
              </a:lnSpc>
            </a:pPr>
            <a:r>
              <a:rPr lang="zh-CN" altLang="zh-CN" sz="2700" kern="100" dirty="0">
                <a:solidFill>
                  <a:prstClr val="black"/>
                </a:solidFill>
                <a:latin typeface="Times New Roman"/>
                <a:ea typeface="华文细黑"/>
                <a:cs typeface="Times New Roman"/>
              </a:rPr>
              <a:t>具体到高考文言文阅读人物传记类文本，一般都包含下列内容：传主的姓名、字号、朝代和籍贯，传主的官职及其变动情况，传主的工作地点及其变动情况，传主的主要政绩、成就、特长、特点，传主生前和死后受到的封赏等</a:t>
            </a:r>
            <a:r>
              <a:rPr lang="zh-CN" altLang="zh-CN" sz="2700" kern="100" dirty="0" smtClean="0">
                <a:solidFill>
                  <a:prstClr val="black"/>
                </a:solidFill>
                <a:latin typeface="Times New Roman"/>
                <a:ea typeface="华文细黑"/>
                <a:cs typeface="Times New Roman"/>
              </a:rPr>
              <a:t>。</a:t>
            </a:r>
            <a:endParaRPr lang="en-US" altLang="zh-CN" sz="2700" kern="100" dirty="0" smtClean="0">
              <a:solidFill>
                <a:prstClr val="black"/>
              </a:solidFill>
              <a:latin typeface="Times New Roman"/>
              <a:ea typeface="华文细黑"/>
              <a:cs typeface="Times New Roman"/>
            </a:endParaRPr>
          </a:p>
          <a:p>
            <a:pPr algn="just">
              <a:lnSpc>
                <a:spcPct val="150000"/>
              </a:lnSpc>
              <a:spcAft>
                <a:spcPts val="0"/>
              </a:spcAft>
            </a:pPr>
            <a:r>
              <a:rPr lang="en-US" altLang="zh-CN" sz="2700" b="1" kern="100" dirty="0">
                <a:latin typeface="Times New Roman"/>
                <a:ea typeface="华文细黑"/>
                <a:cs typeface="Courier New"/>
              </a:rPr>
              <a:t>3.</a:t>
            </a:r>
            <a:r>
              <a:rPr lang="zh-CN" altLang="zh-CN" sz="2700" b="1" kern="100" dirty="0">
                <a:latin typeface="Times New Roman"/>
                <a:ea typeface="华文细黑"/>
                <a:cs typeface="Times New Roman"/>
              </a:rPr>
              <a:t>形式特点</a:t>
            </a:r>
            <a:endParaRPr lang="zh-CN" altLang="zh-CN" sz="2700" b="1"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结构与线索</a:t>
            </a:r>
            <a:endParaRPr lang="zh-CN" altLang="zh-CN" sz="2700" kern="100" dirty="0">
              <a:latin typeface="宋体"/>
              <a:cs typeface="Courier New"/>
            </a:endParaRPr>
          </a:p>
          <a:p>
            <a:pPr algn="just">
              <a:lnSpc>
                <a:spcPct val="150000"/>
              </a:lnSpc>
              <a:spcAft>
                <a:spcPts val="0"/>
              </a:spcAft>
            </a:pPr>
            <a:r>
              <a:rPr lang="zh-CN" altLang="zh-CN" sz="2700" kern="100" dirty="0">
                <a:latin typeface="Times New Roman"/>
                <a:ea typeface="华文细黑"/>
                <a:cs typeface="Times New Roman"/>
              </a:rPr>
              <a:t>高考所选人物传记阅读文本一般呈</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纺锤形</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结构，头尾细，中间粗。开头部分都很简短，主要是对传记主人公</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简称</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传主</a:t>
            </a:r>
            <a:r>
              <a:rPr lang="en-US" altLang="zh-CN" sz="2700" kern="100" dirty="0">
                <a:latin typeface="宋体"/>
                <a:ea typeface="华文细黑"/>
                <a:cs typeface="Times New Roman"/>
              </a:rPr>
              <a:t>”</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基本信息的简单介绍，一般包括传主的姓名、字号、籍贯等，有些还有祖上的简单情况。中间部分是传记的主体部分，一般包括两部分内容：一是作者对传主的评价，包括对传主的功绩、性格、人品等几方面的评价；二是传主的生平履历及主要事迹。结尾部分常交代人物或事件的结局</a:t>
            </a:r>
            <a:r>
              <a:rPr lang="zh-CN" altLang="zh-CN" sz="2700" kern="100" dirty="0" smtClean="0">
                <a:latin typeface="Times New Roman"/>
                <a:ea typeface="华文细黑"/>
                <a:cs typeface="Times New Roman"/>
              </a:rPr>
              <a:t>。</a:t>
            </a:r>
            <a:r>
              <a:rPr lang="en-US" altLang="zh-CN" sz="2700" kern="100" dirty="0" smtClean="0">
                <a:solidFill>
                  <a:prstClr val="black"/>
                </a:solidFill>
                <a:latin typeface="Times New Roman"/>
                <a:ea typeface="华文细黑"/>
                <a:cs typeface="Times New Roman"/>
              </a:rPr>
              <a:t> </a:t>
            </a:r>
            <a:endParaRPr lang="zh-CN" altLang="zh-CN" sz="2700" kern="100" dirty="0">
              <a:solidFill>
                <a:prstClr val="black"/>
              </a:solidFill>
              <a:latin typeface="宋体"/>
              <a:cs typeface="Courier New"/>
            </a:endParaRPr>
          </a:p>
        </p:txBody>
      </p:sp>
    </p:spTree>
    <p:extLst>
      <p:ext uri="{BB962C8B-B14F-4D97-AF65-F5344CB8AC3E}">
        <p14:creationId xmlns:p14="http://schemas.microsoft.com/office/powerpoint/2010/main" val="2566043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7940" y="333450"/>
            <a:ext cx="11002525" cy="585747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通常说来，人物传记类文本中出现的人物主次分明。文段开篇先介绍某个人物的姓名、籍贯、遭遇、经历、官职、品行等，那么这个人物就是选文的主要人物，其他的人物都是为写这个主要人物作的陪衬。人物传记主要通过人物的语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对话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、所做的事件来表现人物的个性特征。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用语</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传记的语言通常凝练概括，间有传神的细节描写，尤其是对传主的评价，或用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春秋笔法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，或用最概括的几个字词点到为止。这些特点告诉我们要细读文本，不放过每一个字。</a:t>
            </a:r>
            <a:endParaRPr lang="zh-CN" altLang="zh-CN" sz="1050" kern="100" dirty="0">
              <a:effectLst/>
              <a:latin typeface="宋体"/>
              <a:cs typeface="Courier New"/>
            </a:endParaRPr>
          </a:p>
        </p:txBody>
      </p:sp>
    </p:spTree>
    <p:extLst>
      <p:ext uri="{BB962C8B-B14F-4D97-AF65-F5344CB8AC3E}">
        <p14:creationId xmlns:p14="http://schemas.microsoft.com/office/powerpoint/2010/main" val="885722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7940" y="591430"/>
            <a:ext cx="11002525"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传记中惯常出现的词语有国名、朝代名、人名、地名、官职名、庙名、谥号及重要的典籍名称。对于这些词语，一方面要平时多积累一些常用语，尤其是官职方面的；另一方面，在阅读时这些文字一般都是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死字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，可以不必理会，更不必拆开硬译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这种做法很危险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还要注意古人的用语习惯，如称人一般只称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王祎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沈通明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通明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904858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74225" y="765498"/>
            <a:ext cx="10893589" cy="391848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阅读任务</a:t>
            </a:r>
            <a:endParaRPr lang="zh-CN" altLang="zh-CN" sz="1050" b="1" kern="100" dirty="0">
              <a:solidFill>
                <a:srgbClr val="0000FF"/>
              </a:solidFill>
              <a:latin typeface="宋体"/>
              <a:cs typeface="Courier New"/>
            </a:endParaRPr>
          </a:p>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明事</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事件是史传文的主体。所谓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明事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要弄清楚作者围绕主要人物写了什么事。如果只写了一件事，就要分析事件的起因、经过和结果。如果是写了几件事，就要了解事件的先后顺序，事件之间是什么关系。弄清楚这些问题，就把握住了文章的主要内容。</a:t>
            </a:r>
            <a:endParaRPr lang="zh-CN" altLang="zh-CN" sz="1050" kern="100" dirty="0">
              <a:effectLst/>
              <a:latin typeface="宋体"/>
              <a:cs typeface="Courier New"/>
            </a:endParaRPr>
          </a:p>
        </p:txBody>
      </p:sp>
    </p:spTree>
    <p:extLst>
      <p:ext uri="{BB962C8B-B14F-4D97-AF65-F5344CB8AC3E}">
        <p14:creationId xmlns:p14="http://schemas.microsoft.com/office/powerpoint/2010/main" val="916852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1502" y="-10096"/>
            <a:ext cx="11563765" cy="6918536"/>
          </a:xfrm>
          <a:prstGeom prst="rect">
            <a:avLst/>
          </a:prstGeom>
        </p:spPr>
        <p:txBody>
          <a:bodyPr wrap="square" lIns="121898" tIns="60948" rIns="121898" bIns="60948">
            <a:spAutoFit/>
          </a:bodyPr>
          <a:lstStyle/>
          <a:p>
            <a:pPr algn="just">
              <a:lnSpc>
                <a:spcPct val="145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知人</a:t>
            </a:r>
            <a:endParaRPr lang="zh-CN" altLang="zh-CN" sz="1050" b="1" kern="100" dirty="0">
              <a:latin typeface="宋体"/>
              <a:cs typeface="Courier New"/>
            </a:endParaRPr>
          </a:p>
          <a:p>
            <a:pPr algn="just">
              <a:lnSpc>
                <a:spcPct val="145000"/>
              </a:lnSpc>
              <a:spcAft>
                <a:spcPts val="0"/>
              </a:spcAft>
            </a:pPr>
            <a:r>
              <a:rPr lang="zh-CN" altLang="zh-CN" sz="2800" kern="100" dirty="0">
                <a:latin typeface="Times New Roman"/>
                <a:ea typeface="华文细黑"/>
                <a:cs typeface="Times New Roman"/>
              </a:rPr>
              <a:t>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知人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要掌握文中所写之人。一是明确文章写的是什么人：谁是主要人物，谁是次要人物，谁是对比人物，谁是陪衬人物等。二是明确人物之间有怎样的关系：主要人物和次要人物的关系，次要人物和次要人物的纠葛，对比人物的可比性，陪衬人物的陪衬点。三是明确这些人是怎样的人，明确作者是怎样评价他们的，并准确地概括人物的性格、品质、品行。考试所选文本，一般思想教育性较强，对考生具有正面影响作用，例如常选岳飞传而不选秦桧传，常选廉吏传而不选佞臣传，所以把握人物的品质、才能、贡献等是完成人物传记阅读的重点。从爱民、善于狱断、交游的魄力、勇力超常、教育风化、荐才、惩恶、勤政、课农桑等方面品评其行为。</a:t>
            </a:r>
            <a:endParaRPr lang="zh-CN" altLang="zh-CN" sz="1050" kern="100" dirty="0">
              <a:effectLst/>
              <a:latin typeface="宋体"/>
              <a:cs typeface="Courier New"/>
            </a:endParaRPr>
          </a:p>
        </p:txBody>
      </p:sp>
    </p:spTree>
    <p:extLst>
      <p:ext uri="{BB962C8B-B14F-4D97-AF65-F5344CB8AC3E}">
        <p14:creationId xmlns:p14="http://schemas.microsoft.com/office/powerpoint/2010/main" val="45495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7720" y="189434"/>
            <a:ext cx="11449272" cy="6275861"/>
          </a:xfrm>
          <a:prstGeom prst="rect">
            <a:avLst/>
          </a:prstGeom>
        </p:spPr>
        <p:txBody>
          <a:bodyPr wrap="square" lIns="121898" tIns="60948" rIns="121898" bIns="60948">
            <a:spAutoFit/>
          </a:bodyPr>
          <a:lstStyle/>
          <a:p>
            <a:pPr algn="just">
              <a:lnSpc>
                <a:spcPct val="150000"/>
              </a:lnSpc>
              <a:spcAft>
                <a:spcPts val="0"/>
              </a:spcAft>
            </a:pPr>
            <a:r>
              <a:rPr lang="en-US" altLang="zh-CN" sz="2700" b="1" kern="100" dirty="0">
                <a:latin typeface="Times New Roman"/>
                <a:ea typeface="华文细黑"/>
                <a:cs typeface="Courier New"/>
              </a:rPr>
              <a:t>3.</a:t>
            </a:r>
            <a:r>
              <a:rPr lang="zh-CN" altLang="zh-CN" sz="2700" b="1" kern="100" dirty="0">
                <a:latin typeface="Times New Roman"/>
                <a:ea typeface="华文细黑"/>
                <a:cs typeface="Times New Roman"/>
              </a:rPr>
              <a:t>辨理</a:t>
            </a:r>
            <a:endParaRPr lang="zh-CN" altLang="zh-CN" sz="2700" b="1" kern="100" dirty="0">
              <a:latin typeface="宋体"/>
              <a:cs typeface="Courier New"/>
            </a:endParaRPr>
          </a:p>
          <a:p>
            <a:pPr algn="just">
              <a:lnSpc>
                <a:spcPct val="150000"/>
              </a:lnSpc>
              <a:spcAft>
                <a:spcPts val="0"/>
              </a:spcAft>
            </a:pPr>
            <a:r>
              <a:rPr lang="zh-CN" altLang="zh-CN" sz="2700" kern="100" dirty="0">
                <a:latin typeface="Times New Roman"/>
                <a:ea typeface="华文细黑"/>
                <a:cs typeface="Times New Roman"/>
              </a:rPr>
              <a:t>所谓</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辨理</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，就是要分析作者借助所叙之事，对人物作出怎样的评价，说明了什么道理。这其实就是分析作者在文中的观点态度。所谓</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理</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，有的是作者明说的，即作者通过议论表明自己的观点态度；有的是借人物之口表达作者的看法；更多的却是在叙事之中透露的，这就需要</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辨理</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。例如《史记》中常有</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太史公曰</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的文字，还有其他文章中的</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异史氏曰</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等，这是作者对人物、对事件的评价，要体味。此外，很多传记类文章还夹杂着一些对事件的议论性、说明性的文字，诸如对人物性格、人物思想的评价，对事件意义及社会影响的评价，对事件情感取向及其简易评价，作者的写作意图及对事件的认识。这些都需要特别注意。</a:t>
            </a:r>
            <a:endParaRPr lang="zh-CN" altLang="zh-CN" sz="2700" kern="100" dirty="0">
              <a:effectLst/>
              <a:latin typeface="宋体"/>
              <a:cs typeface="Courier New"/>
            </a:endParaRPr>
          </a:p>
        </p:txBody>
      </p:sp>
    </p:spTree>
    <p:extLst>
      <p:ext uri="{BB962C8B-B14F-4D97-AF65-F5344CB8AC3E}">
        <p14:creationId xmlns:p14="http://schemas.microsoft.com/office/powerpoint/2010/main" val="3139732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1665" y="1012610"/>
            <a:ext cx="11563765" cy="3641320"/>
          </a:xfrm>
          <a:prstGeom prst="rect">
            <a:avLst/>
          </a:prstGeom>
          <a:solidFill>
            <a:schemeClr val="accent1">
              <a:lumMod val="20000"/>
              <a:lumOff val="80000"/>
            </a:schemeClr>
          </a:solidFill>
        </p:spPr>
        <p:txBody>
          <a:bodyPr wrap="square" lIns="121898" tIns="60948" rIns="121898" bIns="60948">
            <a:spAutoFit/>
          </a:bodyPr>
          <a:lstStyle/>
          <a:p>
            <a:pPr algn="just">
              <a:lnSpc>
                <a:spcPct val="150000"/>
              </a:lnSpc>
              <a:spcAft>
                <a:spcPts val="0"/>
              </a:spcAft>
            </a:pPr>
            <a:endParaRPr lang="zh-CN" altLang="zh-CN" sz="1050" kern="100" dirty="0">
              <a:effectLst/>
              <a:latin typeface="宋体"/>
              <a:cs typeface="Courier New"/>
            </a:endParaRPr>
          </a:p>
        </p:txBody>
      </p:sp>
      <p:sp>
        <p:nvSpPr>
          <p:cNvPr id="4" name="矩形 3"/>
          <p:cNvSpPr/>
          <p:nvPr/>
        </p:nvSpPr>
        <p:spPr>
          <a:xfrm>
            <a:off x="527272" y="1053530"/>
            <a:ext cx="11112550" cy="327215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专题微语</a:t>
            </a:r>
            <a:r>
              <a:rPr lang="en-US" altLang="zh-CN" sz="2800" b="1" kern="100" dirty="0">
                <a:solidFill>
                  <a:srgbClr val="0000FF"/>
                </a:solidFill>
                <a:latin typeface="IPAPANNEW"/>
                <a:ea typeface="华文细黑"/>
                <a:cs typeface="Times New Roman"/>
              </a:rPr>
              <a:t>]</a:t>
            </a:r>
            <a:r>
              <a:rPr lang="zh-CN" altLang="zh-CN" sz="2800" kern="100" dirty="0">
                <a:latin typeface="Times New Roman"/>
                <a:ea typeface="华文细黑"/>
                <a:cs typeface="Times New Roman"/>
              </a:rPr>
              <a:t>　同学们做阅读题，总是轻阅读，重做题。这一点在文言文阅读中表现得尤为突出。其实，文言文也与现代文一样需要整体阅读，把握大意。不知你有没有这样的体验：某次做题，你把所给的文言文读懂了，读透了，题目几乎全部回答正确了。这就是整体阅读之效。文言文整体阅读其实很简单，读了下面的内容，你自然就会明白。</a:t>
            </a:r>
            <a:endParaRPr lang="zh-CN" altLang="zh-CN" sz="2800" kern="100" dirty="0">
              <a:latin typeface="宋体"/>
              <a:cs typeface="Courier New"/>
            </a:endParaRPr>
          </a:p>
        </p:txBody>
      </p:sp>
    </p:spTree>
    <p:extLst>
      <p:ext uri="{BB962C8B-B14F-4D97-AF65-F5344CB8AC3E}">
        <p14:creationId xmlns:p14="http://schemas.microsoft.com/office/powerpoint/2010/main" val="44807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7720" y="189434"/>
            <a:ext cx="11449272"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二、传记阅读实例指导</a:t>
            </a:r>
            <a:endParaRPr lang="zh-CN" altLang="zh-CN" sz="1000" b="1" kern="100" dirty="0">
              <a:solidFill>
                <a:srgbClr val="0000FF"/>
              </a:solidFill>
              <a:latin typeface="+mj-ea"/>
              <a:ea typeface="+mj-ea"/>
              <a:cs typeface="Courier New"/>
            </a:endParaRPr>
          </a:p>
          <a:p>
            <a:pPr algn="just">
              <a:lnSpc>
                <a:spcPct val="150000"/>
              </a:lnSpc>
              <a:spcAft>
                <a:spcPts val="0"/>
              </a:spcAft>
            </a:pPr>
            <a:r>
              <a:rPr lang="zh-CN" altLang="zh-CN" sz="2800" b="1" kern="100" dirty="0">
                <a:latin typeface="Times New Roman"/>
                <a:ea typeface="华文细黑"/>
                <a:cs typeface="Times New Roman"/>
              </a:rPr>
              <a:t>阅读下面的文言文，完成文后题目。</a:t>
            </a:r>
            <a:endParaRPr lang="zh-CN" altLang="zh-CN" sz="1000" b="1" kern="100" dirty="0">
              <a:latin typeface="宋体"/>
              <a:cs typeface="Courier New"/>
            </a:endParaRPr>
          </a:p>
          <a:p>
            <a:pPr indent="718185" algn="just">
              <a:lnSpc>
                <a:spcPct val="150000"/>
              </a:lnSpc>
              <a:spcAft>
                <a:spcPts val="0"/>
              </a:spcAft>
            </a:pPr>
            <a:r>
              <a:rPr lang="zh-CN" altLang="zh-CN" sz="2800" kern="100" dirty="0">
                <a:latin typeface="Times New Roman"/>
                <a:ea typeface="华文细黑"/>
                <a:cs typeface="Times New Roman"/>
              </a:rPr>
              <a:t>殷侑，陈郡人。侑为儿童时，励志力学。及长，通经。</a:t>
            </a:r>
            <a:r>
              <a:rPr lang="zh-CN" altLang="zh-CN" sz="2800" kern="100" dirty="0">
                <a:solidFill>
                  <a:srgbClr val="0000FF"/>
                </a:solidFill>
                <a:latin typeface="Times New Roman"/>
                <a:ea typeface="华文细黑"/>
                <a:cs typeface="Times New Roman"/>
              </a:rPr>
              <a:t>贞元</a:t>
            </a:r>
            <a:r>
              <a:rPr lang="zh-CN" altLang="zh-CN" sz="2800" kern="100" dirty="0">
                <a:latin typeface="Times New Roman"/>
                <a:ea typeface="华文细黑"/>
                <a:cs typeface="Times New Roman"/>
              </a:rPr>
              <a:t>末，以《五经》登第，精于历代沿革礼。</a:t>
            </a:r>
            <a:r>
              <a:rPr lang="zh-CN" altLang="zh-CN" sz="2800" kern="100" dirty="0">
                <a:solidFill>
                  <a:srgbClr val="0000FF"/>
                </a:solidFill>
                <a:latin typeface="Times New Roman"/>
                <a:ea typeface="华文细黑"/>
                <a:cs typeface="Times New Roman"/>
              </a:rPr>
              <a:t>元和</a:t>
            </a:r>
            <a:r>
              <a:rPr lang="zh-CN" altLang="zh-CN" sz="2800" kern="100" dirty="0">
                <a:latin typeface="Times New Roman"/>
                <a:ea typeface="华文细黑"/>
                <a:cs typeface="Times New Roman"/>
              </a:rPr>
              <a:t>中，累为太常博士。时回纥请和亲，朝廷乃命宗正少卿李孝诚奉使宣谕，以侑为副。既至虏庭，可汗初待汉使，盛陈兵甲，欲臣汉使而不答拜。</a:t>
            </a:r>
            <a:r>
              <a:rPr lang="zh-CN" altLang="zh-CN" sz="2800" u="sng" kern="100" dirty="0">
                <a:latin typeface="Times New Roman"/>
                <a:ea typeface="华文细黑"/>
                <a:cs typeface="Times New Roman"/>
              </a:rPr>
              <a:t>侑坚立不动，宣谕毕，可汗责其倨，宣言欲留而不遣。</a:t>
            </a:r>
            <a:r>
              <a:rPr lang="zh-CN" altLang="zh-CN" sz="2800" kern="100" dirty="0">
                <a:latin typeface="Times New Roman"/>
                <a:ea typeface="华文细黑"/>
                <a:cs typeface="Times New Roman"/>
              </a:rPr>
              <a:t>行者皆惧，侑谓虏使曰：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可汗是汉家子婿，欲坐受使臣拜，是可汗失礼，非使臣之倨也。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可汗惮其言，卒不敢逼。迁侑谏议大夫。凡</a:t>
            </a:r>
            <a:r>
              <a:rPr lang="zh-CN" altLang="zh-CN" sz="2800" u="sng" kern="100" dirty="0">
                <a:latin typeface="Times New Roman"/>
                <a:ea typeface="华文细黑"/>
                <a:cs typeface="Times New Roman"/>
              </a:rPr>
              <a:t>朝廷之得失，悉以陈论。以言激切，出为桂管观察使。</a:t>
            </a:r>
            <a:r>
              <a:rPr lang="zh-CN" altLang="zh-CN" sz="2800" kern="100" dirty="0">
                <a:latin typeface="Times New Roman"/>
                <a:ea typeface="华文细黑"/>
                <a:cs typeface="Times New Roman"/>
              </a:rPr>
              <a:t>入为卫尉卿。文宗初即位，沧州李同捷叛，而王廷凑助逆，欲加兵镇州</a:t>
            </a:r>
            <a:r>
              <a:rPr lang="zh-CN" altLang="zh-CN" sz="2800" kern="100" dirty="0" smtClean="0">
                <a:latin typeface="Times New Roman"/>
                <a:ea typeface="华文细黑"/>
                <a:cs typeface="Times New Roman"/>
              </a:rPr>
              <a:t>，</a:t>
            </a:r>
            <a:endParaRPr lang="zh-CN" altLang="zh-CN" sz="1000" kern="100" dirty="0">
              <a:effectLst/>
              <a:latin typeface="宋体"/>
              <a:cs typeface="Courier New"/>
            </a:endParaRPr>
          </a:p>
        </p:txBody>
      </p:sp>
    </p:spTree>
    <p:extLst>
      <p:ext uri="{BB962C8B-B14F-4D97-AF65-F5344CB8AC3E}">
        <p14:creationId xmlns:p14="http://schemas.microsoft.com/office/powerpoint/2010/main" val="411197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0474" y="117426"/>
            <a:ext cx="11563765"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诏五品已上都省集议。时上锐于破贼，宰臣莫敢异议。独侑以廷凑再乱</a:t>
            </a:r>
            <a:r>
              <a:rPr lang="zh-CN" altLang="zh-CN" sz="2800" kern="100" dirty="0">
                <a:solidFill>
                  <a:srgbClr val="0000FF"/>
                </a:solidFill>
                <a:latin typeface="Times New Roman"/>
                <a:ea typeface="华文细黑"/>
                <a:cs typeface="Times New Roman"/>
              </a:rPr>
              <a:t>河朔</a:t>
            </a:r>
            <a:r>
              <a:rPr lang="zh-CN" altLang="zh-CN" sz="2800" kern="100" dirty="0">
                <a:latin typeface="Times New Roman"/>
                <a:ea typeface="华文细黑"/>
                <a:cs typeface="Times New Roman"/>
              </a:rPr>
              <a:t>，虽附凶徒，未甚彰露，宜且含容，专讨同捷。文宗虽不纳，深所嘉之。</a:t>
            </a:r>
            <a:r>
              <a:rPr lang="zh-CN" altLang="zh-CN" sz="2800" kern="100" dirty="0">
                <a:solidFill>
                  <a:srgbClr val="0000FF"/>
                </a:solidFill>
                <a:latin typeface="Times New Roman"/>
                <a:ea typeface="华文细黑"/>
                <a:cs typeface="Times New Roman"/>
              </a:rPr>
              <a:t>大和</a:t>
            </a:r>
            <a:r>
              <a:rPr lang="zh-CN" altLang="zh-CN" sz="2800" kern="100" dirty="0">
                <a:latin typeface="Times New Roman"/>
                <a:ea typeface="华文细黑"/>
                <a:cs typeface="Times New Roman"/>
              </a:rPr>
              <a:t>四年，</a:t>
            </a:r>
            <a:r>
              <a:rPr lang="zh-CN" altLang="zh-CN" sz="2800" kern="100" dirty="0">
                <a:solidFill>
                  <a:srgbClr val="0000FF"/>
                </a:solidFill>
                <a:latin typeface="Times New Roman"/>
                <a:ea typeface="华文细黑"/>
                <a:cs typeface="Times New Roman"/>
              </a:rPr>
              <a:t>加</a:t>
            </a:r>
            <a:r>
              <a:rPr lang="zh-CN" altLang="zh-CN" sz="2800" kern="100" dirty="0">
                <a:latin typeface="Times New Roman"/>
                <a:ea typeface="华文细黑"/>
                <a:cs typeface="Times New Roman"/>
              </a:rPr>
              <a:t>检校工部尚书、沧齐德观察使。时大兵之后，遗骸蔽野，寂无人烟。始至，空城而已。侑攻苦食淡，与士卒同劳苦。周岁之后，流民襁负而归。侑上表请借耕牛三万，以给流民，乃诏度支</a:t>
            </a:r>
            <a:r>
              <a:rPr lang="en-US" altLang="zh-CN" sz="2800" kern="100" baseline="30000" dirty="0">
                <a:latin typeface="宋体"/>
                <a:ea typeface="华文细黑"/>
                <a:cs typeface="Times New Roman"/>
              </a:rPr>
              <a:t>①</a:t>
            </a:r>
            <a:r>
              <a:rPr lang="zh-CN" altLang="zh-CN" sz="2800" kern="100" dirty="0">
                <a:latin typeface="Times New Roman"/>
                <a:ea typeface="华文细黑"/>
                <a:cs typeface="Times New Roman"/>
              </a:rPr>
              <a:t>赐绫绢五万匹，买牛以给之。数年之后，户口滋饶，仓廪盈积，人皆忘亡。</a:t>
            </a:r>
            <a:r>
              <a:rPr lang="zh-CN" altLang="zh-CN" sz="2800" u="wavyHeavy" kern="100" dirty="0">
                <a:uFill>
                  <a:solidFill>
                    <a:srgbClr val="FF0000"/>
                  </a:solidFill>
                </a:uFill>
                <a:latin typeface="Times New Roman"/>
                <a:ea typeface="华文细黑"/>
                <a:cs typeface="Times New Roman"/>
              </a:rPr>
              <a:t>初州兵三万悉取给于度支侑一岁而赋入自赡其半二岁而给用悉周请罢度支给赐而劝课多方民吏胥悦上表请立德政碑</a:t>
            </a:r>
            <a:r>
              <a:rPr lang="zh-CN" altLang="zh-CN" sz="2800" kern="100" dirty="0">
                <a:latin typeface="Times New Roman"/>
                <a:ea typeface="华文细黑"/>
                <a:cs typeface="Times New Roman"/>
              </a:rPr>
              <a:t>以功加检校吏部尚书。六年，入为刑部尚书，充郓曹濮观察等使。自元和末，收复师道十二州为三镇</a:t>
            </a:r>
            <a:r>
              <a:rPr lang="en-US" altLang="zh-CN" sz="2800" kern="100" baseline="30000" dirty="0">
                <a:latin typeface="宋体"/>
                <a:ea typeface="华文细黑"/>
                <a:cs typeface="Times New Roman"/>
              </a:rPr>
              <a:t>②</a:t>
            </a:r>
            <a:r>
              <a:rPr lang="zh-CN" altLang="zh-CN" sz="2800" kern="100" dirty="0">
                <a:latin typeface="Times New Roman"/>
                <a:ea typeface="华文细黑"/>
                <a:cs typeface="Times New Roman"/>
              </a:rPr>
              <a:t>。朝廷务安反侧，征赋所入，尽留赡军，贯缗尺帛，不入王</a:t>
            </a:r>
            <a:r>
              <a:rPr lang="zh-CN" altLang="zh-CN" sz="2800" kern="100" spc="100" dirty="0">
                <a:latin typeface="Times New Roman"/>
                <a:ea typeface="华文细黑"/>
                <a:cs typeface="Times New Roman"/>
              </a:rPr>
              <a:t>府</a:t>
            </a:r>
            <a:r>
              <a:rPr lang="zh-CN" altLang="zh-CN" sz="2800" kern="100" spc="100" dirty="0" smtClean="0">
                <a:latin typeface="Times New Roman"/>
                <a:ea typeface="华文细黑"/>
                <a:cs typeface="Times New Roman"/>
              </a:rPr>
              <a:t>。侑以军赋</a:t>
            </a:r>
            <a:endParaRPr lang="zh-CN" altLang="zh-CN" sz="1000" kern="100" spc="100" dirty="0">
              <a:latin typeface="宋体"/>
              <a:cs typeface="Courier New"/>
            </a:endParaRPr>
          </a:p>
        </p:txBody>
      </p:sp>
    </p:spTree>
    <p:extLst>
      <p:ext uri="{BB962C8B-B14F-4D97-AF65-F5344CB8AC3E}">
        <p14:creationId xmlns:p14="http://schemas.microsoft.com/office/powerpoint/2010/main" val="3196639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4400" y="444873"/>
            <a:ext cx="11335913" cy="5289177"/>
          </a:xfrm>
          <a:prstGeom prst="rect">
            <a:avLst/>
          </a:prstGeom>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有余，赋不上供，非法也，乃上表起大和七年，请岁供两税、</a:t>
            </a:r>
            <a:r>
              <a:rPr lang="zh-CN" altLang="zh-CN" sz="2800" kern="100" dirty="0">
                <a:solidFill>
                  <a:srgbClr val="0000FF"/>
                </a:solidFill>
                <a:latin typeface="Times New Roman"/>
                <a:ea typeface="华文细黑"/>
                <a:cs typeface="Times New Roman"/>
              </a:rPr>
              <a:t>榷酒</a:t>
            </a:r>
            <a:r>
              <a:rPr lang="zh-CN" altLang="zh-CN" sz="2800" kern="100" dirty="0">
                <a:solidFill>
                  <a:prstClr val="black"/>
                </a:solidFill>
                <a:latin typeface="Times New Roman"/>
                <a:ea typeface="华文细黑"/>
                <a:cs typeface="Times New Roman"/>
              </a:rPr>
              <a:t>等钱十五万贯、粟五万硕</a:t>
            </a:r>
            <a:r>
              <a:rPr lang="en-US" altLang="zh-CN" sz="2800" kern="100" baseline="300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a:t>
            </a:r>
            <a:r>
              <a:rPr lang="zh-CN" altLang="zh-CN" sz="2800" kern="100" dirty="0">
                <a:solidFill>
                  <a:srgbClr val="0000FF"/>
                </a:solidFill>
                <a:latin typeface="Times New Roman"/>
                <a:ea typeface="华文细黑"/>
                <a:cs typeface="Times New Roman"/>
              </a:rPr>
              <a:t>开成</a:t>
            </a:r>
            <a:r>
              <a:rPr lang="zh-CN" altLang="zh-CN" sz="2800" kern="100" dirty="0">
                <a:solidFill>
                  <a:prstClr val="black"/>
                </a:solidFill>
                <a:latin typeface="Times New Roman"/>
                <a:ea typeface="华文细黑"/>
                <a:cs typeface="Times New Roman"/>
              </a:rPr>
              <a:t>三年卒，赠司空</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r">
              <a:lnSpc>
                <a:spcPct val="150000"/>
              </a:lnSpc>
            </a:pPr>
            <a:r>
              <a:rPr lang="en-US" altLang="zh-CN" sz="2800" kern="100" dirty="0" smtClean="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选自《旧唐书</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殷侑传》</a:t>
            </a:r>
            <a:r>
              <a:rPr lang="en-US" altLang="zh-CN" sz="2800" kern="100" dirty="0" smtClean="0">
                <a:solidFill>
                  <a:prstClr val="black"/>
                </a:solidFill>
                <a:latin typeface="Times New Roman"/>
                <a:ea typeface="华文细黑"/>
                <a:cs typeface="Courier New"/>
              </a:rPr>
              <a:t>)</a:t>
            </a: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度支：官名。掌管全国财赋的统计与支调。</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三镇：此处指郓、曹、濮三州。</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硕：通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，容量单位。</a:t>
            </a:r>
            <a:endParaRPr lang="zh-CN" altLang="zh-CN" sz="1050" kern="100" dirty="0">
              <a:latin typeface="宋体"/>
              <a:cs typeface="Courier New"/>
            </a:endParaRPr>
          </a:p>
          <a:p>
            <a:pPr algn="just">
              <a:lnSpc>
                <a:spcPct val="150000"/>
              </a:lnSpc>
              <a:spcAft>
                <a:spcPts val="0"/>
              </a:spcAft>
            </a:pPr>
            <a:r>
              <a:rPr lang="zh-CN" altLang="zh-CN" sz="2800" b="1" kern="100" dirty="0">
                <a:latin typeface="Times New Roman"/>
                <a:ea typeface="华文细黑"/>
                <a:cs typeface="Times New Roman"/>
              </a:rPr>
              <a:t>第一时段</a:t>
            </a:r>
            <a:r>
              <a:rPr lang="en-US" altLang="zh-CN" sz="2800" b="1" kern="100" dirty="0">
                <a:latin typeface="Times New Roman"/>
                <a:ea typeface="华文细黑"/>
                <a:cs typeface="Courier New"/>
              </a:rPr>
              <a:t>(8</a:t>
            </a:r>
            <a:r>
              <a:rPr lang="zh-CN" altLang="zh-CN" sz="2800" b="1" kern="100" dirty="0">
                <a:latin typeface="Times New Roman"/>
                <a:ea typeface="华文细黑"/>
                <a:cs typeface="Times New Roman"/>
              </a:rPr>
              <a:t>～</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：读懂文言</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第一步：粗读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浏览全文，看看注释，读读文意概括题。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第二步：细读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明事知人</a:t>
            </a:r>
            <a:r>
              <a:rPr lang="zh-CN" altLang="zh-CN" sz="2800" kern="100" dirty="0" smtClean="0">
                <a:latin typeface="Times New Roman"/>
                <a:ea typeface="华文细黑"/>
                <a:cs typeface="Times New Roman"/>
              </a:rPr>
              <a:t>。</a:t>
            </a:r>
            <a:r>
              <a:rPr lang="en-US" altLang="zh-CN" sz="2800" kern="100" dirty="0" smtClean="0">
                <a:solidFill>
                  <a:prstClr val="black"/>
                </a:solidFill>
                <a:latin typeface="Times New Roman"/>
                <a:ea typeface="华文细黑"/>
                <a:cs typeface="Courier New"/>
              </a:rPr>
              <a:t> </a:t>
            </a:r>
            <a:endParaRPr lang="zh-CN" altLang="zh-CN" sz="1000" kern="100" dirty="0">
              <a:solidFill>
                <a:prstClr val="black"/>
              </a:solidFill>
              <a:latin typeface="宋体"/>
              <a:cs typeface="Courier New"/>
            </a:endParaRPr>
          </a:p>
        </p:txBody>
      </p:sp>
    </p:spTree>
    <p:extLst>
      <p:ext uri="{BB962C8B-B14F-4D97-AF65-F5344CB8AC3E}">
        <p14:creationId xmlns:p14="http://schemas.microsoft.com/office/powerpoint/2010/main" val="1006253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4664" y="405458"/>
            <a:ext cx="1122367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圈点勾画：圈点出显示传主任职时间、地点及所做事情的词语，标明显示传主性格作风的词语。</a:t>
            </a:r>
            <a:endParaRPr lang="zh-CN" altLang="zh-CN" sz="1050" kern="100" dirty="0">
              <a:effectLst/>
              <a:latin typeface="宋体"/>
              <a:cs typeface="Courier New"/>
            </a:endParaRPr>
          </a:p>
        </p:txBody>
      </p:sp>
      <p:sp>
        <p:nvSpPr>
          <p:cNvPr id="7" name="矩形 6"/>
          <p:cNvSpPr/>
          <p:nvPr/>
        </p:nvSpPr>
        <p:spPr>
          <a:xfrm>
            <a:off x="393452" y="1840009"/>
            <a:ext cx="11386607" cy="4564073"/>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365531" y="1773610"/>
            <a:ext cx="11335913" cy="45981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传主事迹方面：</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元和中，任太常博士，为回纥和亲副使，坚立不动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文宗即位，奏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含容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王廷凑，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专讨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李同捷</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大和四年，加检校工部尚书、沧齐德观察使，与士卒同劳共苦，上表请借耕牛</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大和六年，为刑部尚书、郓曹濮观察等使，表奏上供税。</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性格作风方面：励志力学，攻苦食淡，与士卒同劳共苦，竭力恢复民生，颇有政声。</a:t>
            </a:r>
            <a:endParaRPr lang="zh-CN" altLang="zh-CN" sz="1050" kern="100" dirty="0">
              <a:effectLst/>
              <a:latin typeface="宋体"/>
              <a:cs typeface="Courier New"/>
            </a:endParaRPr>
          </a:p>
        </p:txBody>
      </p:sp>
      <p:sp>
        <p:nvSpPr>
          <p:cNvPr id="9" name="TextBox 8"/>
          <p:cNvSpPr txBox="1"/>
          <p:nvPr/>
        </p:nvSpPr>
        <p:spPr>
          <a:xfrm>
            <a:off x="4823935" y="115850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3462794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7" grpId="1" animBg="1"/>
      <p:bldP spid="8" grpId="0"/>
      <p:bldP spid="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4664" y="621482"/>
            <a:ext cx="11223676"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明事知人：概括出殷侑的主要事迹及性格作风。</a:t>
            </a:r>
            <a:endParaRPr lang="zh-CN" altLang="zh-CN" sz="1050" kern="100" dirty="0">
              <a:effectLst/>
              <a:latin typeface="宋体"/>
              <a:cs typeface="Courier New"/>
            </a:endParaRPr>
          </a:p>
        </p:txBody>
      </p:sp>
      <p:sp>
        <p:nvSpPr>
          <p:cNvPr id="7" name="矩形 6"/>
          <p:cNvSpPr/>
          <p:nvPr/>
        </p:nvSpPr>
        <p:spPr>
          <a:xfrm>
            <a:off x="393452" y="1413570"/>
            <a:ext cx="11386607" cy="212917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365531" y="1413570"/>
            <a:ext cx="11335913"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殷侑少年立志，学有所成。奉命出使回纥，坚守气节，不惧威吓。地方反叛，直言劝谏；任职地方，体恤民生，卓有政绩。殷侑性格耿直，敢于直谏；为政能体恤百姓；为外使能坚守气节。</a:t>
            </a:r>
            <a:endParaRPr lang="zh-CN" altLang="zh-CN" sz="1050" kern="100" dirty="0">
              <a:effectLst/>
              <a:latin typeface="宋体"/>
              <a:cs typeface="Courier New"/>
            </a:endParaRPr>
          </a:p>
        </p:txBody>
      </p:sp>
      <p:sp>
        <p:nvSpPr>
          <p:cNvPr id="9" name="TextBox 8"/>
          <p:cNvSpPr txBox="1"/>
          <p:nvPr/>
        </p:nvSpPr>
        <p:spPr>
          <a:xfrm>
            <a:off x="8286217" y="76549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Tree>
    <p:extLst>
      <p:ext uri="{BB962C8B-B14F-4D97-AF65-F5344CB8AC3E}">
        <p14:creationId xmlns:p14="http://schemas.microsoft.com/office/powerpoint/2010/main" val="2128151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7" grpId="1" animBg="1"/>
      <p:bldP spid="8" grpId="0"/>
      <p:bldP spid="8"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126461" y="4104784"/>
            <a:ext cx="11603629" cy="1230849"/>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06801" y="117426"/>
            <a:ext cx="11679403" cy="658639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latin typeface="Times New Roman"/>
                <a:ea typeface="华文细黑"/>
                <a:cs typeface="Times New Roman"/>
              </a:rPr>
              <a:t>第二时段</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约</a:t>
            </a:r>
            <a:r>
              <a:rPr lang="en-US" altLang="zh-CN" sz="2800" b="1" kern="100" dirty="0">
                <a:latin typeface="Times New Roman"/>
                <a:ea typeface="华文细黑"/>
                <a:cs typeface="Courier New"/>
              </a:rPr>
              <a:t>10</a:t>
            </a:r>
            <a:r>
              <a:rPr lang="zh-CN" altLang="zh-CN" sz="2800" b="1" kern="100" dirty="0">
                <a:latin typeface="Times New Roman"/>
                <a:ea typeface="华文细黑"/>
                <a:cs typeface="Times New Roman"/>
              </a:rPr>
              <a:t>分钟</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：做题验证</a:t>
            </a:r>
            <a:endParaRPr lang="zh-CN" altLang="zh-CN" sz="1050" b="1"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下列对文中画波浪线部分的断句，正确的一项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初</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州兵三万</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悉取给于度支</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侑一岁而赋入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自赡其半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二岁而给用</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悉</a:t>
            </a:r>
            <a:r>
              <a:rPr lang="zh-CN" altLang="zh-CN" sz="2800" kern="100" dirty="0" smtClean="0">
                <a:latin typeface="Times New Roman"/>
                <a:ea typeface="华文细黑"/>
                <a:cs typeface="Times New Roman"/>
              </a:rPr>
              <a:t>周</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请</a:t>
            </a:r>
            <a:r>
              <a:rPr lang="zh-CN" altLang="zh-CN" sz="2800" kern="100" dirty="0">
                <a:latin typeface="Times New Roman"/>
                <a:ea typeface="华文细黑"/>
                <a:cs typeface="Times New Roman"/>
              </a:rPr>
              <a:t>罢</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度支给赐而劝课多方</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民吏胥悦</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上表请立德政碑</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初</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州兵三万</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悉取给于度支</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侑一岁而赋入自赡其半</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二岁而给用悉</a:t>
            </a:r>
            <a:r>
              <a:rPr lang="zh-CN" altLang="zh-CN" sz="2800" kern="100" dirty="0" smtClean="0">
                <a:latin typeface="Times New Roman"/>
                <a:ea typeface="华文细黑"/>
                <a:cs typeface="Times New Roman"/>
              </a:rPr>
              <a:t>周</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请</a:t>
            </a:r>
            <a:r>
              <a:rPr lang="zh-CN" altLang="zh-CN" sz="2800" kern="100" dirty="0">
                <a:latin typeface="Times New Roman"/>
                <a:ea typeface="华文细黑"/>
                <a:cs typeface="Times New Roman"/>
              </a:rPr>
              <a:t>罢</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度支给赐而劝课</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多方民吏胥悦</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上表请立德政碑</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初</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州兵三万</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悉取给于度支</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侑一岁而赋入自赡其半</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二岁而给用悉周</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请</a:t>
            </a:r>
            <a:r>
              <a:rPr lang="zh-CN" altLang="zh-CN" sz="2800" kern="100" dirty="0">
                <a:latin typeface="IPAPANNEW"/>
                <a:ea typeface="华文细黑"/>
                <a:cs typeface="Times New Roman"/>
              </a:rPr>
              <a:t>罢度支给赐</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而劝课多方</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民吏胥悦</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上表请立德政碑</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初</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州兵三万</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悉取给于度支</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侑一岁而赋入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自赡其半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二岁而给用</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悉</a:t>
            </a:r>
            <a:r>
              <a:rPr lang="zh-CN" altLang="zh-CN" sz="2800" kern="100" dirty="0" smtClean="0">
                <a:latin typeface="Times New Roman"/>
                <a:ea typeface="华文细黑"/>
                <a:cs typeface="Times New Roman"/>
              </a:rPr>
              <a:t>周</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请</a:t>
            </a:r>
            <a:r>
              <a:rPr lang="zh-CN" altLang="zh-CN" sz="2800" kern="100" dirty="0">
                <a:latin typeface="Times New Roman"/>
                <a:ea typeface="华文细黑"/>
                <a:cs typeface="Times New Roman"/>
              </a:rPr>
              <a:t>罢</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度支给赐而劝课</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多方民吏胥悦</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上表请立德政碑</a:t>
            </a:r>
            <a:r>
              <a:rPr lang="en-US" altLang="zh-CN" sz="2800" kern="100" dirty="0">
                <a:latin typeface="IPAPANNEW"/>
                <a:ea typeface="华文细黑"/>
                <a:cs typeface="Times New Roman"/>
              </a:rPr>
              <a:t>/</a:t>
            </a:r>
            <a:endParaRPr lang="zh-CN" altLang="zh-CN" sz="1050" kern="100" dirty="0">
              <a:effectLst/>
              <a:latin typeface="宋体"/>
              <a:cs typeface="Courier New"/>
            </a:endParaRPr>
          </a:p>
        </p:txBody>
      </p:sp>
      <p:sp>
        <p:nvSpPr>
          <p:cNvPr id="9" name="TextBox 8"/>
          <p:cNvSpPr txBox="1"/>
          <p:nvPr/>
        </p:nvSpPr>
        <p:spPr>
          <a:xfrm>
            <a:off x="8430233" y="92703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TextBox 9">
            <a:hlinkClick r:id="rId2" action="ppaction://hlinksldjump"/>
          </p:cNvPr>
          <p:cNvSpPr txBox="1"/>
          <p:nvPr/>
        </p:nvSpPr>
        <p:spPr>
          <a:xfrm>
            <a:off x="9510353" y="92703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3487206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1" grpId="0" animBg="1"/>
      <p:bldP spid="11" grpId="1"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393452" y="1413570"/>
            <a:ext cx="11386607" cy="212917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21649" y="1413570"/>
            <a:ext cx="11223676" cy="1979492"/>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标点应为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初，州兵三万，悉取给于度支。侑一岁而赋入自赡其半，二岁而给用悉周，请罢度支给赐。而劝课多方，民吏胥悦，上表请立德政碑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418068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353058" y="2185338"/>
            <a:ext cx="11086846" cy="1230849"/>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7421" y="97106"/>
            <a:ext cx="1122367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spc="-100" dirty="0">
                <a:latin typeface="Times New Roman"/>
                <a:ea typeface="华文细黑"/>
                <a:cs typeface="Times New Roman"/>
              </a:rPr>
              <a:t>下列对文中</a:t>
            </a:r>
            <a:r>
              <a:rPr lang="zh-CN" altLang="zh-CN" sz="2800" kern="100" spc="-100" dirty="0" smtClean="0">
                <a:latin typeface="Times New Roman"/>
                <a:ea typeface="华文细黑"/>
                <a:cs typeface="Times New Roman"/>
              </a:rPr>
              <a:t>加</a:t>
            </a:r>
            <a:r>
              <a:rPr lang="zh-CN" altLang="en-US" sz="2800" kern="100" spc="-100" dirty="0" smtClean="0">
                <a:latin typeface="Times New Roman"/>
                <a:ea typeface="华文细黑"/>
                <a:cs typeface="Times New Roman"/>
              </a:rPr>
              <a:t>颜色</a:t>
            </a:r>
            <a:r>
              <a:rPr lang="zh-CN" altLang="zh-CN" sz="2800" kern="100" spc="-100" dirty="0" smtClean="0">
                <a:latin typeface="Times New Roman"/>
                <a:ea typeface="华文细黑"/>
                <a:cs typeface="Times New Roman"/>
              </a:rPr>
              <a:t>词语</a:t>
            </a:r>
            <a:r>
              <a:rPr lang="zh-CN" altLang="zh-CN" sz="2800" kern="100" spc="-100" dirty="0">
                <a:latin typeface="Times New Roman"/>
                <a:ea typeface="华文细黑"/>
                <a:cs typeface="Times New Roman"/>
              </a:rPr>
              <a:t>的相关内容的解说，不正确的一项</a:t>
            </a:r>
            <a:r>
              <a:rPr lang="zh-CN" altLang="zh-CN" sz="2800" kern="100" spc="-100" dirty="0" smtClean="0">
                <a:latin typeface="Times New Roman"/>
                <a:ea typeface="华文细黑"/>
                <a:cs typeface="Times New Roman"/>
              </a:rPr>
              <a:t>是</a:t>
            </a:r>
            <a:endParaRPr lang="en-US" altLang="zh-CN" sz="2800" kern="100" spc="-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年号是我国封建王朝用来纪年的名号，文中的贞元、元和、大和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开</a:t>
            </a:r>
            <a:r>
              <a:rPr lang="zh-CN" altLang="zh-CN" sz="2800" kern="100" dirty="0">
                <a:latin typeface="Times New Roman"/>
                <a:ea typeface="华文细黑"/>
                <a:cs typeface="Times New Roman"/>
              </a:rPr>
              <a:t>成都是皇帝年号。</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河朔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朔漠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朔风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都是指北方；</a:t>
            </a:r>
            <a:r>
              <a:rPr lang="zh-CN" altLang="zh-CN" sz="2800" kern="100" dirty="0" smtClean="0">
                <a:latin typeface="Times New Roman"/>
                <a:ea typeface="华文细黑"/>
                <a:cs typeface="Times New Roman"/>
              </a:rPr>
              <a:t>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外</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还指农历每月的最后一天。</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加封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的意思，即在官员原来的官衔上增加某种荣誉</a:t>
            </a:r>
            <a:r>
              <a:rPr lang="zh-CN" altLang="zh-CN" sz="2800" kern="100" dirty="0" smtClean="0">
                <a:latin typeface="Times New Roman"/>
                <a:ea typeface="华文细黑"/>
                <a:cs typeface="Times New Roman"/>
              </a:rPr>
              <a:t>称</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号</a:t>
            </a:r>
            <a:r>
              <a:rPr lang="zh-CN" altLang="zh-CN" sz="2800" kern="100" dirty="0">
                <a:latin typeface="Times New Roman"/>
                <a:ea typeface="华文细黑"/>
                <a:cs typeface="Times New Roman"/>
              </a:rPr>
              <a:t>，一般可以享受一些特权。</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的意思是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专营、专卖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榷酒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是我国封建政权实行</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酒类</a:t>
            </a:r>
            <a:r>
              <a:rPr lang="zh-CN" altLang="zh-CN" sz="2800" kern="100" dirty="0">
                <a:latin typeface="Times New Roman"/>
                <a:ea typeface="华文细黑"/>
                <a:cs typeface="Times New Roman"/>
              </a:rPr>
              <a:t>专卖以增加国家财政收入的制度。</a:t>
            </a:r>
            <a:endParaRPr lang="zh-CN" altLang="zh-CN" sz="1050" kern="100" dirty="0">
              <a:effectLst/>
              <a:latin typeface="宋体"/>
              <a:cs typeface="Courier New"/>
            </a:endParaRPr>
          </a:p>
        </p:txBody>
      </p:sp>
      <p:sp>
        <p:nvSpPr>
          <p:cNvPr id="9" name="TextBox 8"/>
          <p:cNvSpPr txBox="1"/>
          <p:nvPr/>
        </p:nvSpPr>
        <p:spPr>
          <a:xfrm>
            <a:off x="9783907" y="30297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TextBox 9"/>
          <p:cNvSpPr txBox="1"/>
          <p:nvPr/>
        </p:nvSpPr>
        <p:spPr>
          <a:xfrm>
            <a:off x="10864027" y="30297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
        <p:nvSpPr>
          <p:cNvPr id="7" name="矩形 6"/>
          <p:cNvSpPr/>
          <p:nvPr/>
        </p:nvSpPr>
        <p:spPr>
          <a:xfrm>
            <a:off x="352578" y="5952430"/>
            <a:ext cx="11273868" cy="717144"/>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324406" y="5858463"/>
            <a:ext cx="11223676"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还指农历每月的第一天。</a:t>
            </a:r>
            <a:endParaRPr lang="zh-CN" altLang="zh-CN" sz="1050" kern="100" dirty="0">
              <a:effectLst/>
              <a:latin typeface="宋体"/>
              <a:cs typeface="Courier New"/>
            </a:endParaRPr>
          </a:p>
        </p:txBody>
      </p:sp>
    </p:spTree>
    <p:extLst>
      <p:ext uri="{BB962C8B-B14F-4D97-AF65-F5344CB8AC3E}">
        <p14:creationId xmlns:p14="http://schemas.microsoft.com/office/powerpoint/2010/main" val="3145660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3" restart="whenNotActive" fill="hold" evtFilter="cancelBubble" nodeType="interactiveSeq">
                <p:stCondLst>
                  <p:cond evt="onClick" delay="0">
                    <p:tgtEl>
                      <p:spTgt spid="10"/>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1" grpId="0" animBg="1"/>
      <p:bldP spid="11" grpId="1" animBg="1"/>
      <p:bldP spid="7" grpId="0" animBg="1"/>
      <p:bldP spid="7" grpId="1" animBg="1"/>
      <p:bldP spid="8" grpId="0"/>
      <p:bldP spid="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4"/>
          <p:cNvSpPr txBox="1"/>
          <p:nvPr/>
        </p:nvSpPr>
        <p:spPr>
          <a:xfrm>
            <a:off x="262558" y="3485662"/>
            <a:ext cx="11652386" cy="1230849"/>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262558" y="242584"/>
            <a:ext cx="11563765" cy="6355562"/>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3.</a:t>
            </a:r>
            <a:r>
              <a:rPr lang="zh-CN" altLang="zh-CN" sz="2700" kern="100" dirty="0">
                <a:latin typeface="Times New Roman"/>
                <a:ea typeface="华文细黑"/>
                <a:cs typeface="Times New Roman"/>
              </a:rPr>
              <a:t>下列对原文有关内容的概括和分析，不正确的一项</a:t>
            </a:r>
            <a:r>
              <a:rPr lang="zh-CN" altLang="zh-CN" sz="2700" kern="100" dirty="0" smtClean="0">
                <a:latin typeface="Times New Roman"/>
                <a:ea typeface="华文细黑"/>
                <a:cs typeface="Times New Roman"/>
              </a:rPr>
              <a:t>是</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殷侑少年立志，学有所成。他儿时即立志努力学习，长大以后通晓经学</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精通</a:t>
            </a:r>
            <a:r>
              <a:rPr lang="zh-CN" altLang="zh-CN" sz="2700" kern="100" dirty="0">
                <a:latin typeface="Times New Roman"/>
                <a:ea typeface="华文细黑"/>
                <a:cs typeface="Times New Roman"/>
              </a:rPr>
              <a:t>历代礼制沿革，贞元末年科举登第，后多次升职，任太常博士。</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B.</a:t>
            </a:r>
            <a:r>
              <a:rPr lang="zh-CN" altLang="zh-CN" sz="2700" kern="100" spc="-100" dirty="0">
                <a:latin typeface="Times New Roman"/>
                <a:ea typeface="华文细黑"/>
                <a:cs typeface="Times New Roman"/>
              </a:rPr>
              <a:t>殷侑坚守气节，不惧威吓。在奉命出使回纥时，面对回纥可汗的盛兵以待</a:t>
            </a:r>
            <a:r>
              <a:rPr lang="zh-CN" altLang="zh-CN" sz="2700" kern="100" spc="-100" dirty="0" smtClean="0">
                <a:latin typeface="Times New Roman"/>
                <a:ea typeface="华文细黑"/>
                <a:cs typeface="Times New Roman"/>
              </a:rPr>
              <a:t>和</a:t>
            </a:r>
            <a:endParaRPr lang="en-US" altLang="zh-CN" sz="2700" kern="100" spc="-100" dirty="0" smtClean="0">
              <a:latin typeface="Times New Roman"/>
              <a:ea typeface="华文细黑"/>
              <a:cs typeface="Times New Roman"/>
            </a:endParaRPr>
          </a:p>
          <a:p>
            <a:pPr algn="just">
              <a:lnSpc>
                <a:spcPct val="150000"/>
              </a:lnSpc>
              <a:spcAft>
                <a:spcPts val="0"/>
              </a:spcAft>
            </a:pPr>
            <a:r>
              <a:rPr lang="en-US" altLang="zh-CN" sz="2700" kern="100" spc="-100" dirty="0">
                <a:latin typeface="Times New Roman"/>
                <a:ea typeface="华文细黑"/>
                <a:cs typeface="Times New Roman"/>
              </a:rPr>
              <a:t> </a:t>
            </a:r>
            <a:r>
              <a:rPr lang="en-US" altLang="zh-CN" sz="2700" kern="100" spc="-100" dirty="0" smtClean="0">
                <a:latin typeface="Times New Roman"/>
                <a:ea typeface="华文细黑"/>
                <a:cs typeface="Times New Roman"/>
              </a:rPr>
              <a:t>   </a:t>
            </a:r>
            <a:r>
              <a:rPr lang="zh-CN" altLang="zh-CN" sz="2700" kern="100" spc="-100" dirty="0" smtClean="0">
                <a:latin typeface="Times New Roman"/>
                <a:ea typeface="华文细黑"/>
                <a:cs typeface="Times New Roman"/>
              </a:rPr>
              <a:t>无理</a:t>
            </a:r>
            <a:r>
              <a:rPr lang="zh-CN" altLang="zh-CN" sz="2700" kern="100" spc="-100" dirty="0">
                <a:latin typeface="Times New Roman"/>
                <a:ea typeface="华文细黑"/>
                <a:cs typeface="Times New Roman"/>
              </a:rPr>
              <a:t>要求，他毫不畏惧，直言可汗的失礼之处，最终使可汗不敢威胁。</a:t>
            </a:r>
            <a:endParaRPr lang="zh-CN" altLang="zh-CN" sz="2700" kern="100" spc="-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殷侑性格耿直，敢于进谏。文宗即位不久就有地方反叛，当时皇上一</a:t>
            </a:r>
            <a:r>
              <a:rPr lang="zh-CN" altLang="zh-CN" sz="2700" kern="100" dirty="0" smtClean="0">
                <a:latin typeface="Times New Roman"/>
                <a:ea typeface="华文细黑"/>
                <a:cs typeface="Times New Roman"/>
              </a:rPr>
              <a:t>心想</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spc="-100" dirty="0" smtClean="0">
                <a:latin typeface="Times New Roman"/>
                <a:ea typeface="华文细黑"/>
                <a:cs typeface="Times New Roman"/>
              </a:rPr>
              <a:t>打败</a:t>
            </a:r>
            <a:r>
              <a:rPr lang="zh-CN" altLang="zh-CN" sz="2700" kern="100" spc="-100" dirty="0">
                <a:latin typeface="Times New Roman"/>
                <a:ea typeface="华文细黑"/>
                <a:cs typeface="Times New Roman"/>
              </a:rPr>
              <a:t>叛贼，宰相也不敢有异议，唯独殷侑直言进谏，认为应对叛贼宽大为怀。</a:t>
            </a:r>
            <a:endParaRPr lang="zh-CN" altLang="zh-CN" sz="2700" kern="100" spc="-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殷侑体恤民情，颇有政声。在任沧齐德观察使时，面对当地民生凋敝的</a:t>
            </a:r>
            <a:r>
              <a:rPr lang="zh-CN" altLang="zh-CN" sz="2700" kern="100" dirty="0" smtClean="0">
                <a:latin typeface="Times New Roman"/>
                <a:ea typeface="华文细黑"/>
                <a:cs typeface="Times New Roman"/>
              </a:rPr>
              <a:t>情</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形</a:t>
            </a:r>
            <a:r>
              <a:rPr lang="zh-CN" altLang="zh-CN" sz="2700" kern="100" dirty="0">
                <a:latin typeface="Times New Roman"/>
                <a:ea typeface="华文细黑"/>
                <a:cs typeface="Times New Roman"/>
              </a:rPr>
              <a:t>，他和士卒同甘共苦，竭力恢复民生，数年之后，粮丰仓实，百姓</a:t>
            </a:r>
            <a:r>
              <a:rPr lang="zh-CN" altLang="zh-CN" sz="2700" kern="100" dirty="0" smtClean="0">
                <a:latin typeface="Times New Roman"/>
                <a:ea typeface="华文细黑"/>
                <a:cs typeface="Times New Roman"/>
              </a:rPr>
              <a:t>安居</a:t>
            </a:r>
            <a:endParaRPr lang="en-US" altLang="zh-CN" sz="2700" kern="100" dirty="0" smtClean="0">
              <a:latin typeface="Times New Roman"/>
              <a:ea typeface="华文细黑"/>
              <a:cs typeface="Times New Roman"/>
            </a:endParaRPr>
          </a:p>
          <a:p>
            <a:pPr algn="just">
              <a:lnSpc>
                <a:spcPct val="150000"/>
              </a:lnSpc>
              <a:spcAft>
                <a:spcPts val="0"/>
              </a:spcAft>
            </a:pPr>
            <a:r>
              <a:rPr lang="en-US" altLang="zh-CN" sz="2700" kern="100" dirty="0">
                <a:latin typeface="Times New Roman"/>
                <a:ea typeface="华文细黑"/>
                <a:cs typeface="Times New Roman"/>
              </a:rPr>
              <a:t> </a:t>
            </a:r>
            <a:r>
              <a:rPr lang="en-US" altLang="zh-CN" sz="2700" kern="100" dirty="0" smtClean="0">
                <a:latin typeface="Times New Roman"/>
                <a:ea typeface="华文细黑"/>
                <a:cs typeface="Times New Roman"/>
              </a:rPr>
              <a:t>   </a:t>
            </a:r>
            <a:r>
              <a:rPr lang="zh-CN" altLang="zh-CN" sz="2700" kern="100" dirty="0" smtClean="0">
                <a:latin typeface="Times New Roman"/>
                <a:ea typeface="华文细黑"/>
                <a:cs typeface="Times New Roman"/>
              </a:rPr>
              <a:t>乐业</a:t>
            </a:r>
            <a:r>
              <a:rPr lang="zh-CN" altLang="zh-CN" sz="2700" kern="100" dirty="0">
                <a:latin typeface="Times New Roman"/>
                <a:ea typeface="华文细黑"/>
                <a:cs typeface="Times New Roman"/>
              </a:rPr>
              <a:t>。</a:t>
            </a:r>
            <a:endParaRPr lang="zh-CN" altLang="zh-CN" sz="2700" kern="100" dirty="0">
              <a:effectLst/>
              <a:latin typeface="宋体"/>
              <a:cs typeface="Courier New"/>
            </a:endParaRPr>
          </a:p>
        </p:txBody>
      </p:sp>
      <p:sp>
        <p:nvSpPr>
          <p:cNvPr id="9" name="TextBox 8"/>
          <p:cNvSpPr txBox="1"/>
          <p:nvPr/>
        </p:nvSpPr>
        <p:spPr>
          <a:xfrm>
            <a:off x="8604817" y="35698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TextBox 9">
            <a:hlinkClick r:id="rId2" action="ppaction://hlinksldjump"/>
          </p:cNvPr>
          <p:cNvSpPr txBox="1"/>
          <p:nvPr/>
        </p:nvSpPr>
        <p:spPr>
          <a:xfrm>
            <a:off x="9684937" y="35698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解析</a:t>
            </a:r>
          </a:p>
        </p:txBody>
      </p:sp>
    </p:spTree>
    <p:extLst>
      <p:ext uri="{BB962C8B-B14F-4D97-AF65-F5344CB8AC3E}">
        <p14:creationId xmlns:p14="http://schemas.microsoft.com/office/powerpoint/2010/main" val="4028715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1" grpId="0" animBg="1"/>
      <p:bldP spid="11"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406574" y="1162743"/>
            <a:ext cx="11273868" cy="1690987"/>
          </a:xfrm>
          <a:prstGeom prst="rect">
            <a:avLst/>
          </a:prstGeom>
          <a:solidFill>
            <a:schemeClr val="accent1">
              <a:lumMod val="20000"/>
              <a:lumOff val="80000"/>
            </a:schemeClr>
          </a:solidFill>
        </p:spPr>
        <p:txBody>
          <a:bodyPr wrap="square">
            <a:spAutoFit/>
          </a:bodyPr>
          <a:lstStyle/>
          <a:p>
            <a:pPr algn="just">
              <a:lnSpc>
                <a:spcPct val="150000"/>
              </a:lnSpc>
              <a:spcAft>
                <a:spcPts val="0"/>
              </a:spcAft>
            </a:pPr>
            <a:endParaRPr lang="zh-CN" altLang="zh-CN" sz="1050" kern="100" dirty="0">
              <a:effectLst/>
              <a:latin typeface="宋体"/>
              <a:cs typeface="Courier New"/>
            </a:endParaRPr>
          </a:p>
        </p:txBody>
      </p:sp>
      <p:sp>
        <p:nvSpPr>
          <p:cNvPr id="8" name="矩形 7"/>
          <p:cNvSpPr/>
          <p:nvPr/>
        </p:nvSpPr>
        <p:spPr>
          <a:xfrm>
            <a:off x="421649" y="1269554"/>
            <a:ext cx="11223676"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认为应对叛贼宽大为怀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理解有误，原文是说殷侑主张对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助逆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的王廷凑宽容，而对李同捷则要专力讨伐。</a:t>
            </a:r>
            <a:endParaRPr lang="zh-CN" altLang="zh-CN" sz="1050" kern="100" dirty="0">
              <a:effectLst/>
              <a:latin typeface="宋体"/>
              <a:cs typeface="Courier New"/>
            </a:endParaRPr>
          </a:p>
        </p:txBody>
      </p:sp>
    </p:spTree>
    <p:extLst>
      <p:ext uri="{BB962C8B-B14F-4D97-AF65-F5344CB8AC3E}">
        <p14:creationId xmlns:p14="http://schemas.microsoft.com/office/powerpoint/2010/main" val="2464470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2381984" y="2469687"/>
            <a:ext cx="64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2385898" y="1946467"/>
            <a:ext cx="5149468" cy="523220"/>
          </a:xfrm>
          <a:prstGeom prst="rect">
            <a:avLst/>
          </a:prstGeom>
          <a:noFill/>
        </p:spPr>
        <p:txBody>
          <a:bodyPr wrap="square" rtlCol="0">
            <a:spAutoFit/>
          </a:bodyPr>
          <a:lstStyle/>
          <a:p>
            <a:r>
              <a:rPr lang="en-US" altLang="zh-CN" sz="2800" b="1" smtClean="0">
                <a:solidFill>
                  <a:srgbClr val="3114AC"/>
                </a:solidFill>
                <a:latin typeface="Times New Roman" pitchFamily="18" charset="0"/>
                <a:ea typeface="微软雅黑" pitchFamily="34" charset="-122"/>
                <a:cs typeface="Times New Roman" pitchFamily="18" charset="0"/>
              </a:rPr>
              <a:t>Ⅰ  </a:t>
            </a:r>
            <a:r>
              <a:rPr lang="zh-CN" altLang="en-US" sz="2800" b="1" dirty="0" smtClean="0">
                <a:solidFill>
                  <a:srgbClr val="3114AC"/>
                </a:solidFill>
                <a:latin typeface="Times New Roman" pitchFamily="18" charset="0"/>
                <a:ea typeface="微软雅黑" pitchFamily="34" charset="-122"/>
                <a:cs typeface="Times New Roman" pitchFamily="18" charset="0"/>
              </a:rPr>
              <a:t>掌握整体阅读的方法和步骤</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2381984" y="3501764"/>
            <a:ext cx="64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2385898" y="2978582"/>
            <a:ext cx="6445612"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掌握人物传记的文体特点和阅读任务</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4664" y="45418"/>
            <a:ext cx="1122367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把文中画横线的句子翻译成现代汉语。</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侑坚立不动，宣谕毕，可汗责其倨，宣言欲留而不遣。</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译文：</a:t>
            </a:r>
            <a:r>
              <a:rPr lang="en-US" altLang="zh-CN" sz="2800" kern="100" dirty="0" smtClean="0">
                <a:latin typeface="Times New Roman"/>
                <a:ea typeface="华文细黑"/>
                <a:cs typeface="Courier New"/>
              </a:rPr>
              <a:t>_______________________________________________________ </a:t>
            </a:r>
          </a:p>
          <a:p>
            <a:pPr algn="just">
              <a:lnSpc>
                <a:spcPct val="150000"/>
              </a:lnSpc>
            </a:pPr>
            <a:r>
              <a:rPr lang="en-US" altLang="zh-CN" sz="2800" kern="100" dirty="0" smtClean="0">
                <a:latin typeface="Times New Roman"/>
                <a:ea typeface="华文细黑"/>
                <a:cs typeface="Courier New"/>
              </a:rPr>
              <a:t>_____________________________________________________________ </a:t>
            </a:r>
            <a:endParaRPr lang="en-US" altLang="zh-CN" sz="2800" kern="100" dirty="0">
              <a:latin typeface="Times New Roman"/>
              <a:ea typeface="华文细黑"/>
              <a:cs typeface="Courier New"/>
            </a:endParaRPr>
          </a:p>
          <a:p>
            <a:pPr algn="just">
              <a:lnSpc>
                <a:spcPct val="150000"/>
              </a:lnSpc>
            </a:pPr>
            <a:r>
              <a:rPr lang="en-US" altLang="zh-CN" sz="2800" kern="100" dirty="0" smtClean="0">
                <a:latin typeface="Times New Roman"/>
                <a:ea typeface="华文细黑"/>
                <a:cs typeface="Courier New"/>
              </a:rPr>
              <a:t>_________________________________________ </a:t>
            </a:r>
          </a:p>
          <a:p>
            <a:pPr algn="just">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凡朝廷之得失，悉以陈论。以言激切，出为桂管观察使。</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译文：</a:t>
            </a:r>
            <a:r>
              <a:rPr lang="en-US" altLang="zh-CN" sz="2800" kern="100" dirty="0" smtClean="0">
                <a:latin typeface="Times New Roman"/>
                <a:ea typeface="华文细黑"/>
                <a:cs typeface="Courier New"/>
              </a:rPr>
              <a:t>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_______________________________________________________________________________________________</a:t>
            </a:r>
            <a:endParaRPr lang="zh-CN" altLang="zh-CN" sz="1050" kern="100" dirty="0">
              <a:effectLst/>
              <a:latin typeface="宋体"/>
              <a:cs typeface="Courier New"/>
            </a:endParaRPr>
          </a:p>
        </p:txBody>
      </p:sp>
      <p:sp>
        <p:nvSpPr>
          <p:cNvPr id="8" name="矩形 7"/>
          <p:cNvSpPr/>
          <p:nvPr/>
        </p:nvSpPr>
        <p:spPr>
          <a:xfrm>
            <a:off x="368866" y="1225827"/>
            <a:ext cx="11223676"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殷</a:t>
            </a:r>
            <a:r>
              <a:rPr lang="zh-CN" altLang="zh-CN" sz="2800" kern="100" dirty="0">
                <a:solidFill>
                  <a:srgbClr val="C00000"/>
                </a:solidFill>
                <a:latin typeface="Times New Roman"/>
                <a:ea typeface="华文细黑"/>
                <a:cs typeface="Times New Roman"/>
              </a:rPr>
              <a:t>侑一直站立着不动，</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直到</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宣布朝廷的旨意完毕，可汗责备他傲慢，扬言要扣留他而不让他回朝。</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得分点：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宣谕</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，宣布命令，晓谕；</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倨</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，傲慢；</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宣言</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，扬言，宣扬</a:t>
            </a:r>
            <a:r>
              <a:rPr lang="en-US" altLang="zh-CN" sz="2800" kern="100" dirty="0">
                <a:solidFill>
                  <a:srgbClr val="C00000"/>
                </a:solidFill>
                <a:latin typeface="Times New Roman"/>
                <a:ea typeface="华文细黑"/>
                <a:cs typeface="Courier New"/>
              </a:rPr>
              <a:t>)</a:t>
            </a:r>
            <a:endParaRPr lang="zh-CN" altLang="zh-CN" sz="1050" kern="100" dirty="0">
              <a:solidFill>
                <a:srgbClr val="C00000"/>
              </a:solidFill>
              <a:effectLst/>
              <a:latin typeface="宋体"/>
              <a:cs typeface="Courier New"/>
            </a:endParaRPr>
          </a:p>
        </p:txBody>
      </p:sp>
      <p:sp>
        <p:nvSpPr>
          <p:cNvPr id="10" name="矩形 9"/>
          <p:cNvSpPr/>
          <p:nvPr/>
        </p:nvSpPr>
        <p:spPr>
          <a:xfrm>
            <a:off x="397147" y="3764961"/>
            <a:ext cx="11223676"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solidFill>
                  <a:srgbClr val="C00000"/>
                </a:solidFill>
                <a:latin typeface="Times New Roman"/>
                <a:ea typeface="华文细黑"/>
                <a:cs typeface="Times New Roman"/>
              </a:rPr>
              <a:t>            </a:t>
            </a:r>
            <a:r>
              <a:rPr lang="zh-CN" altLang="zh-CN" sz="2800" kern="100" dirty="0" smtClean="0">
                <a:solidFill>
                  <a:srgbClr val="C00000"/>
                </a:solidFill>
                <a:latin typeface="Times New Roman"/>
                <a:ea typeface="华文细黑"/>
                <a:cs typeface="Times New Roman"/>
              </a:rPr>
              <a:t>凡是</a:t>
            </a:r>
            <a:r>
              <a:rPr lang="zh-CN" altLang="zh-CN" sz="2800" kern="100" dirty="0">
                <a:solidFill>
                  <a:srgbClr val="C00000"/>
                </a:solidFill>
                <a:latin typeface="Times New Roman"/>
                <a:ea typeface="华文细黑"/>
                <a:cs typeface="Times New Roman"/>
              </a:rPr>
              <a:t>有关朝廷的得失，殷侑全都加以陈述论奏。</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终</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因言辞激烈切直，而被调出京城任桂管观察使。</a:t>
            </a:r>
            <a:r>
              <a:rPr lang="en-US" altLang="zh-CN" sz="2800" kern="100" dirty="0">
                <a:solidFill>
                  <a:srgbClr val="C00000"/>
                </a:solidFill>
                <a:latin typeface="Times New Roman"/>
                <a:ea typeface="华文细黑"/>
                <a:cs typeface="Courier New"/>
              </a:rPr>
              <a:t>(</a:t>
            </a:r>
            <a:r>
              <a:rPr lang="zh-CN" altLang="zh-CN" sz="2800" kern="100" dirty="0">
                <a:solidFill>
                  <a:srgbClr val="C00000"/>
                </a:solidFill>
                <a:latin typeface="Times New Roman"/>
                <a:ea typeface="华文细黑"/>
                <a:cs typeface="Times New Roman"/>
              </a:rPr>
              <a:t>得分点：</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悉</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，都，全；第二个</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以</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，因，因为；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出</a:t>
            </a:r>
            <a:r>
              <a:rPr lang="en-US" altLang="zh-CN" sz="2800" kern="100" dirty="0">
                <a:solidFill>
                  <a:srgbClr val="C00000"/>
                </a:solidFill>
                <a:latin typeface="宋体"/>
                <a:ea typeface="华文细黑"/>
                <a:cs typeface="Times New Roman"/>
              </a:rPr>
              <a:t>”</a:t>
            </a:r>
            <a:r>
              <a:rPr lang="zh-CN" altLang="zh-CN" sz="2800" kern="100" dirty="0">
                <a:solidFill>
                  <a:srgbClr val="C00000"/>
                </a:solidFill>
                <a:latin typeface="Times New Roman"/>
                <a:ea typeface="华文细黑"/>
                <a:cs typeface="Times New Roman"/>
              </a:rPr>
              <a:t>，出任，一般指京官外调</a:t>
            </a:r>
            <a:r>
              <a:rPr lang="en-US" altLang="zh-CN" sz="2800" kern="100" dirty="0">
                <a:solidFill>
                  <a:srgbClr val="C00000"/>
                </a:solidFill>
                <a:latin typeface="Times New Roman"/>
                <a:ea typeface="华文细黑"/>
                <a:cs typeface="Courier New"/>
              </a:rPr>
              <a:t>)</a:t>
            </a:r>
            <a:endParaRPr lang="zh-CN" altLang="zh-CN" sz="1050" kern="100" dirty="0">
              <a:solidFill>
                <a:srgbClr val="C00000"/>
              </a:solidFill>
              <a:effectLst/>
              <a:latin typeface="宋体"/>
              <a:cs typeface="Courier New"/>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1779" y="5904700"/>
            <a:ext cx="3066035" cy="950897"/>
          </a:xfrm>
          <a:prstGeom prst="rect">
            <a:avLst/>
          </a:prstGeom>
        </p:spPr>
      </p:pic>
      <p:sp>
        <p:nvSpPr>
          <p:cNvPr id="13" name="TextBox 12">
            <a:hlinkClick r:id="rId3" action="ppaction://hlinksldjump"/>
          </p:cNvPr>
          <p:cNvSpPr txBox="1"/>
          <p:nvPr/>
        </p:nvSpPr>
        <p:spPr>
          <a:xfrm>
            <a:off x="6743278" y="623810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pic>
        <p:nvPicPr>
          <p:cNvPr id="14" name="图片 13">
            <a:hlinkClick r:id="rId4" action="ppaction://hlinksldjump"/>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87440" y="6255027"/>
            <a:ext cx="602973" cy="602973"/>
          </a:xfrm>
          <a:prstGeom prst="rect">
            <a:avLst/>
          </a:prstGeom>
        </p:spPr>
      </p:pic>
    </p:spTree>
    <p:extLst>
      <p:ext uri="{BB962C8B-B14F-4D97-AF65-F5344CB8AC3E}">
        <p14:creationId xmlns:p14="http://schemas.microsoft.com/office/powerpoint/2010/main" val="1780590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8" grpId="0"/>
      <p:bldP spid="8" grpId="1"/>
      <p:bldP spid="10" grpId="0"/>
      <p:bldP spid="10" grpId="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447925" y="107999"/>
            <a:ext cx="11335913" cy="658639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殷侑，陈郡人。殷侑年幼时，立志努力学习。等到长大成人，通晓经书。贞元末年，凭借精通《五经》科举登第，他精通历代礼制沿革。元和年间，多次升迁后任太常博士。当时回纥请求和亲，朝廷于是命令宗正少卿李孝诚奉命出使宣布朝廷的旨意，让殷侑任副职。到达回纥的朝堂后，可汗起初接待殷侑一行唐朝使者时，摆出了大量手持兵器的士兵，还要唐朝使者向他称臣而且他也不予答拜。殷侑一直站立着不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直到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宣布朝廷的旨意完毕，可汗责备他傲慢，扬言要扣留他而不让他</a:t>
            </a:r>
            <a:r>
              <a:rPr lang="zh-CN" altLang="zh-CN" sz="2800" kern="100" spc="100" dirty="0">
                <a:latin typeface="Times New Roman"/>
                <a:ea typeface="华文细黑"/>
                <a:cs typeface="Times New Roman"/>
              </a:rPr>
              <a:t>回朝。同行的人都很恐惧，殷侑对回纥的使者说：</a:t>
            </a:r>
            <a:r>
              <a:rPr lang="en-US" altLang="zh-CN" sz="2800" kern="100" spc="100" dirty="0">
                <a:latin typeface="宋体"/>
                <a:ea typeface="华文细黑"/>
                <a:cs typeface="Times New Roman"/>
              </a:rPr>
              <a:t>“</a:t>
            </a:r>
            <a:r>
              <a:rPr lang="zh-CN" altLang="zh-CN" sz="2800" kern="100" spc="100" dirty="0">
                <a:latin typeface="Times New Roman"/>
                <a:ea typeface="华文细黑"/>
                <a:cs typeface="Times New Roman"/>
              </a:rPr>
              <a:t>可汗是我们唐朝的女婿，要坐着接受唐朝使臣的礼拜，是可汗失礼，而不是</a:t>
            </a:r>
            <a:r>
              <a:rPr lang="zh-CN" altLang="zh-CN" sz="2800" kern="100" dirty="0">
                <a:latin typeface="Times New Roman"/>
                <a:ea typeface="华文细黑"/>
                <a:cs typeface="Times New Roman"/>
              </a:rPr>
              <a:t>我们使臣傲慢。</a:t>
            </a:r>
            <a:r>
              <a:rPr lang="en-US" altLang="zh-CN" sz="2800" kern="100" dirty="0">
                <a:latin typeface="宋体"/>
                <a:ea typeface="华文细黑"/>
                <a:cs typeface="Times New Roman"/>
              </a:rPr>
              <a:t>”</a:t>
            </a:r>
            <a:r>
              <a:rPr lang="zh-CN" altLang="zh-CN" sz="2800" kern="100" spc="100" dirty="0">
                <a:latin typeface="Times New Roman"/>
                <a:ea typeface="华文细黑"/>
                <a:cs typeface="Times New Roman"/>
              </a:rPr>
              <a:t>可汗畏惧他的直言，最终不敢威胁。后来殷侑升任谏议大夫</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66136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319804" y="83760"/>
            <a:ext cx="11449272" cy="650380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凡是</a:t>
            </a:r>
            <a:r>
              <a:rPr lang="zh-CN" altLang="zh-CN" sz="2800" kern="100" dirty="0">
                <a:latin typeface="Times New Roman"/>
                <a:ea typeface="华文细黑"/>
                <a:cs typeface="Times New Roman"/>
              </a:rPr>
              <a:t>有关朝廷的得失，殷侑全都加以陈述论奏。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因言辞激烈切直，而被调出京城任桂管观察使。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后又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召入任卫尉卿。文宗即位不久，沧州李同捷叛乱，而王廷凑也帮助叛逆者，打算派兵攻打镇州，</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文宗</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诏叫五品以上官员到都省共同商议对策。当时皇上坚决要打败叛贼，宰相不敢有异议。唯独殷侑认为王廷凑在河朔再次叛乱，虽然他依附凶恶之徒，但仍没有明显的表露，朝廷应暂且宽容，专力讨伐李同捷。文宗</a:t>
            </a:r>
            <a:r>
              <a:rPr lang="zh-CN" altLang="zh-CN" sz="2800" kern="100" spc="-100" dirty="0">
                <a:latin typeface="Times New Roman"/>
                <a:ea typeface="华文细黑"/>
                <a:cs typeface="Times New Roman"/>
              </a:rPr>
              <a:t>虽未采纳殷侑的建议，但是还很赞赏他。大和四年，加授他检校工部尚书、</a:t>
            </a:r>
            <a:r>
              <a:rPr lang="zh-CN" altLang="zh-CN" sz="2800" kern="100" dirty="0">
                <a:latin typeface="Times New Roman"/>
                <a:ea typeface="华文细黑"/>
                <a:cs typeface="Times New Roman"/>
              </a:rPr>
              <a:t>沧齐德观察使。当时大的战乱之后，遗弃的尸骸遍野，荒寂没有人烟。殷侑刚到任，只有一座空城而已。殷侑过艰苦的生活，吃清淡的食物，和士卒同劳共苦。一年以后，流民们用襁褓背负婴孩返回。殷侑上表</a:t>
            </a:r>
            <a:r>
              <a:rPr lang="zh-CN" altLang="zh-CN" sz="2800" kern="100" dirty="0" smtClean="0">
                <a:latin typeface="Times New Roman"/>
                <a:ea typeface="华文细黑"/>
                <a:cs typeface="Times New Roman"/>
              </a:rPr>
              <a:t>请</a:t>
            </a:r>
            <a:endParaRPr lang="zh-CN" altLang="zh-CN" sz="1050" kern="100" dirty="0">
              <a:latin typeface="宋体"/>
              <a:cs typeface="Courier New"/>
            </a:endParaRPr>
          </a:p>
        </p:txBody>
      </p:sp>
    </p:spTree>
    <p:extLst>
      <p:ext uri="{BB962C8B-B14F-4D97-AF65-F5344CB8AC3E}">
        <p14:creationId xmlns:p14="http://schemas.microsoft.com/office/powerpoint/2010/main" val="1524660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406574" y="155768"/>
            <a:ext cx="11449272"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求借贷耕牛三万头，来提供给流民，于是皇帝下诏度支赐给他绫绢五万匹，用来购买耕牛供给流民。数年之后，这一带人口增长，粮食还有了盈余，人们也都不再逃亡了。当初，这里有州兵三万，全部靠度支供应给养。殷侑治理一年而赋税的收入就能自己供应给养的一半，两年后给养费用全部自给自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殷侑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请求度支停止供给。殷侑还多方面鼓励百姓耕地种田，当地的百姓和官吏都很高兴，上表请求为他立德政碑。因功加授检校吏部尚书。六年，殷侑被召入授任刑部尚书，充任郓曹濮观察等使。自从元和末年以来，朝廷收复了李师道十二州，又将其分为三个藩镇。因朝廷致力于安抚不驯服的官兵，所以将赋税的收入，全部留</a:t>
            </a:r>
            <a:r>
              <a:rPr lang="zh-CN" altLang="zh-CN" sz="2800" kern="100" spc="40" dirty="0">
                <a:latin typeface="Times New Roman"/>
                <a:ea typeface="华文细黑"/>
                <a:cs typeface="Times New Roman"/>
              </a:rPr>
              <a:t>在地方用于供养其军队，连一贯钱一尺帛，也不上交朝廷。殷侑认为</a:t>
            </a:r>
            <a:r>
              <a:rPr lang="zh-CN" altLang="zh-CN" sz="2800" kern="100" spc="40" dirty="0" smtClean="0">
                <a:latin typeface="Times New Roman"/>
                <a:ea typeface="华文细黑"/>
                <a:cs typeface="Times New Roman"/>
              </a:rPr>
              <a:t>除</a:t>
            </a:r>
            <a:endParaRPr lang="zh-CN" altLang="zh-CN" sz="1050" kern="100" spc="40" dirty="0">
              <a:latin typeface="宋体"/>
              <a:cs typeface="Courier New"/>
            </a:endParaRPr>
          </a:p>
        </p:txBody>
      </p:sp>
    </p:spTree>
    <p:extLst>
      <p:ext uri="{BB962C8B-B14F-4D97-AF65-F5344CB8AC3E}">
        <p14:creationId xmlns:p14="http://schemas.microsoft.com/office/powerpoint/2010/main" val="4149249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406574" y="719643"/>
            <a:ext cx="11223676" cy="2062079"/>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smtClean="0">
                <a:latin typeface="Times New Roman"/>
                <a:ea typeface="华文细黑"/>
                <a:cs typeface="Times New Roman"/>
              </a:rPr>
              <a:t>军需</a:t>
            </a:r>
            <a:r>
              <a:rPr lang="zh-CN" altLang="zh-CN" sz="2800" kern="100" dirty="0">
                <a:latin typeface="Times New Roman"/>
                <a:ea typeface="华文细黑"/>
                <a:cs typeface="Times New Roman"/>
              </a:rPr>
              <a:t>之外财物有多余，却仍不上交赋税，那就是非法行为，于是上表请求自大和七年起，每年向上交纳两税、榷酒等钱十五万贯、粟米五万石。开成三年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殷侑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去世，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朝廷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追赠他司空的官衔。</a:t>
            </a:r>
            <a:endParaRPr lang="zh-CN" altLang="zh-CN" sz="1050" kern="100" dirty="0">
              <a:latin typeface="宋体"/>
              <a:cs typeface="Courier New"/>
            </a:endParaRPr>
          </a:p>
        </p:txBody>
      </p:sp>
      <p:pic>
        <p:nvPicPr>
          <p:cNvPr id="9" name="图片 8">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7440" y="6255027"/>
            <a:ext cx="602973" cy="602973"/>
          </a:xfrm>
          <a:prstGeom prst="rect">
            <a:avLst/>
          </a:prstGeom>
        </p:spPr>
      </p:pic>
    </p:spTree>
    <p:extLst>
      <p:ext uri="{BB962C8B-B14F-4D97-AF65-F5344CB8AC3E}">
        <p14:creationId xmlns:p14="http://schemas.microsoft.com/office/powerpoint/2010/main" val="241739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 descr="E:\张红\2017\大一轮\政治\人教  通用\全书完全的PPT\用图！！！！\wKgBy1Q2RISAKQcJAAj1Pba-lTA5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 y="-882"/>
            <a:ext cx="12189600" cy="6860470"/>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29" name="矩形 28"/>
          <p:cNvSpPr/>
          <p:nvPr/>
        </p:nvSpPr>
        <p:spPr>
          <a:xfrm>
            <a:off x="4005856"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30" name="标题 1"/>
          <p:cNvSpPr txBox="1">
            <a:spLocks/>
          </p:cNvSpPr>
          <p:nvPr/>
        </p:nvSpPr>
        <p:spPr>
          <a:xfrm>
            <a:off x="2825216"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24108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435">
                                          <p:stCondLst>
                                            <p:cond delay="0"/>
                                          </p:stCondLst>
                                        </p:cTn>
                                        <p:tgtEl>
                                          <p:spTgt spid="30"/>
                                        </p:tgtEl>
                                      </p:cBhvr>
                                    </p:animEffect>
                                    <p:anim calcmode="lin" valueType="num">
                                      <p:cBhvr>
                                        <p:cTn id="8" dur="1367"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0"/>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0"/>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0"/>
                                        </p:tgtEl>
                                        <p:attrNameLst>
                                          <p:attrName>ppt_y</p:attrName>
                                        </p:attrNameLst>
                                      </p:cBhvr>
                                      <p:tavLst>
                                        <p:tav tm="0" fmla="#ppt_y-sin(pi*$)/81">
                                          <p:val>
                                            <p:fltVal val="0"/>
                                          </p:val>
                                        </p:tav>
                                        <p:tav tm="100000">
                                          <p:val>
                                            <p:fltVal val="1"/>
                                          </p:val>
                                        </p:tav>
                                      </p:tavLst>
                                    </p:anim>
                                    <p:animScale>
                                      <p:cBhvr>
                                        <p:cTn id="13" dur="20">
                                          <p:stCondLst>
                                            <p:cond delay="487"/>
                                          </p:stCondLst>
                                        </p:cTn>
                                        <p:tgtEl>
                                          <p:spTgt spid="30"/>
                                        </p:tgtEl>
                                      </p:cBhvr>
                                      <p:to x="100000" y="60000"/>
                                    </p:animScale>
                                    <p:animScale>
                                      <p:cBhvr>
                                        <p:cTn id="14" dur="124" decel="50000">
                                          <p:stCondLst>
                                            <p:cond delay="507"/>
                                          </p:stCondLst>
                                        </p:cTn>
                                        <p:tgtEl>
                                          <p:spTgt spid="30"/>
                                        </p:tgtEl>
                                      </p:cBhvr>
                                      <p:to x="100000" y="100000"/>
                                    </p:animScale>
                                    <p:animScale>
                                      <p:cBhvr>
                                        <p:cTn id="15" dur="20">
                                          <p:stCondLst>
                                            <p:cond delay="984"/>
                                          </p:stCondLst>
                                        </p:cTn>
                                        <p:tgtEl>
                                          <p:spTgt spid="30"/>
                                        </p:tgtEl>
                                      </p:cBhvr>
                                      <p:to x="100000" y="80000"/>
                                    </p:animScale>
                                    <p:animScale>
                                      <p:cBhvr>
                                        <p:cTn id="16" dur="124" decel="50000">
                                          <p:stCondLst>
                                            <p:cond delay="1004"/>
                                          </p:stCondLst>
                                        </p:cTn>
                                        <p:tgtEl>
                                          <p:spTgt spid="30"/>
                                        </p:tgtEl>
                                      </p:cBhvr>
                                      <p:to x="100000" y="100000"/>
                                    </p:animScale>
                                    <p:animScale>
                                      <p:cBhvr>
                                        <p:cTn id="17" dur="20">
                                          <p:stCondLst>
                                            <p:cond delay="1231"/>
                                          </p:stCondLst>
                                        </p:cTn>
                                        <p:tgtEl>
                                          <p:spTgt spid="30"/>
                                        </p:tgtEl>
                                      </p:cBhvr>
                                      <p:to x="100000" y="90000"/>
                                    </p:animScale>
                                    <p:animScale>
                                      <p:cBhvr>
                                        <p:cTn id="18" dur="124" decel="50000">
                                          <p:stCondLst>
                                            <p:cond delay="1251"/>
                                          </p:stCondLst>
                                        </p:cTn>
                                        <p:tgtEl>
                                          <p:spTgt spid="30"/>
                                        </p:tgtEl>
                                      </p:cBhvr>
                                      <p:to x="100000" y="100000"/>
                                    </p:animScale>
                                    <p:animScale>
                                      <p:cBhvr>
                                        <p:cTn id="19" dur="20">
                                          <p:stCondLst>
                                            <p:cond delay="1356"/>
                                          </p:stCondLst>
                                        </p:cTn>
                                        <p:tgtEl>
                                          <p:spTgt spid="30"/>
                                        </p:tgtEl>
                                      </p:cBhvr>
                                      <p:to x="100000" y="95000"/>
                                    </p:animScale>
                                    <p:animScale>
                                      <p:cBhvr>
                                        <p:cTn id="20" dur="124" decel="50000">
                                          <p:stCondLst>
                                            <p:cond delay="1376"/>
                                          </p:stCondLst>
                                        </p:cTn>
                                        <p:tgtEl>
                                          <p:spTgt spid="3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66922" y="2853730"/>
            <a:ext cx="6854762"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a:t>
            </a:r>
            <a:r>
              <a:rPr lang="zh-CN" altLang="en-US" sz="4000" b="1" dirty="0">
                <a:solidFill>
                  <a:schemeClr val="bg1"/>
                </a:solidFill>
                <a:latin typeface="Times New Roman" pitchFamily="18" charset="0"/>
                <a:ea typeface="微软雅黑" pitchFamily="34" charset="-122"/>
                <a:cs typeface="Times New Roman" pitchFamily="18" charset="0"/>
              </a:rPr>
              <a:t>掌握整体阅读的方法和步骤</a:t>
            </a:r>
          </a:p>
        </p:txBody>
      </p:sp>
    </p:spTree>
    <p:extLst>
      <p:ext uri="{BB962C8B-B14F-4D97-AF65-F5344CB8AC3E}">
        <p14:creationId xmlns:p14="http://schemas.microsoft.com/office/powerpoint/2010/main" val="247829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1309768"/>
            <a:ext cx="11223676" cy="3272154"/>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看整体</a:t>
            </a:r>
            <a:endParaRPr lang="zh-CN" altLang="zh-CN" sz="280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文言文阅读不仅要关注一字一词一句，还要关注文章的整体，看文章整体写了什么内容，哪些人、哪些事、什么性格品质，这些都是要先把握住的。不要急于做题，不要急于破解哪个词、哪句话，首先要弄清文章整体的内容及行文特点，这是整体阅读的核心内容之一</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478582" y="452911"/>
            <a:ext cx="11223676" cy="68760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一、建立正确的阅读观</a:t>
            </a:r>
            <a:r>
              <a:rPr lang="en-US" altLang="zh-CN" sz="2800" b="1" kern="100" dirty="0">
                <a:solidFill>
                  <a:srgbClr val="0000FF"/>
                </a:solidFill>
                <a:latin typeface="+mj-ea"/>
                <a:ea typeface="+mj-ea"/>
                <a:cs typeface="Courier New"/>
              </a:rPr>
              <a:t>——</a:t>
            </a:r>
            <a:r>
              <a:rPr lang="zh-CN" altLang="zh-CN" sz="2800" b="1" kern="100" dirty="0">
                <a:solidFill>
                  <a:srgbClr val="0000FF"/>
                </a:solidFill>
                <a:latin typeface="+mj-ea"/>
                <a:ea typeface="+mj-ea"/>
                <a:cs typeface="Times New Roman"/>
              </a:rPr>
              <a:t>整体阅读</a:t>
            </a:r>
            <a:endParaRPr lang="zh-CN" altLang="zh-CN" sz="1050" b="1" kern="100" dirty="0">
              <a:solidFill>
                <a:srgbClr val="0000FF"/>
              </a:solidFill>
              <a:effectLst/>
              <a:latin typeface="+mj-ea"/>
              <a:ea typeface="+mj-ea"/>
              <a:cs typeface="Courier New"/>
            </a:endParaRPr>
          </a:p>
        </p:txBody>
      </p:sp>
    </p:spTree>
    <p:extLst>
      <p:ext uri="{BB962C8B-B14F-4D97-AF65-F5344CB8AC3E}">
        <p14:creationId xmlns:p14="http://schemas.microsoft.com/office/powerpoint/2010/main" val="102615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0590" y="449155"/>
            <a:ext cx="11112550" cy="4564815"/>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smtClean="0">
                <a:latin typeface="Times New Roman"/>
                <a:ea typeface="华文细黑"/>
                <a:cs typeface="Courier New"/>
              </a:rPr>
              <a:t>2</a:t>
            </a:r>
            <a:r>
              <a:rPr lang="en-US" altLang="zh-CN" sz="2800" b="1" kern="100" dirty="0">
                <a:latin typeface="Times New Roman"/>
                <a:ea typeface="华文细黑"/>
                <a:cs typeface="Courier New"/>
              </a:rPr>
              <a:t>.</a:t>
            </a:r>
            <a:r>
              <a:rPr lang="zh-CN" altLang="zh-CN" sz="2800" b="1" kern="100" dirty="0">
                <a:latin typeface="Times New Roman"/>
                <a:ea typeface="华文细黑"/>
                <a:cs typeface="Times New Roman"/>
              </a:rPr>
              <a:t>整体看</a:t>
            </a:r>
            <a:endParaRPr lang="zh-CN" altLang="zh-CN" sz="280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不要以为阅读完文本材料，就算整体把握了。文本本身固然重要，但标题、尾注、试题这些内容也绝不可忽视，它们是整体把握文意、解决疑难的重要辅助内容。整体看，就是先抓住文本本身；其次，看标题、选文出处、尾注及题目，看这些项目为整体把握提供了哪些或明或暗的辅助信息。总之，就是要看标题，看正文，看出处，看注释，看试题。全都看完了，才能整体把握文意。</a:t>
            </a:r>
            <a:endParaRPr lang="zh-CN" altLang="zh-CN" sz="2800" kern="100" dirty="0">
              <a:effectLst/>
              <a:latin typeface="宋体"/>
              <a:cs typeface="Courier New"/>
            </a:endParaRPr>
          </a:p>
        </p:txBody>
      </p:sp>
    </p:spTree>
    <p:extLst>
      <p:ext uri="{BB962C8B-B14F-4D97-AF65-F5344CB8AC3E}">
        <p14:creationId xmlns:p14="http://schemas.microsoft.com/office/powerpoint/2010/main" val="1098274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9501" y="19103"/>
            <a:ext cx="11679403" cy="68683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二、阅读方法和步骤</a:t>
            </a:r>
            <a:endParaRPr lang="zh-CN" altLang="zh-CN" sz="1050" b="1" kern="100" dirty="0">
              <a:solidFill>
                <a:srgbClr val="0000FF"/>
              </a:solidFill>
              <a:effectLst/>
              <a:latin typeface="+mj-ea"/>
              <a:ea typeface="+mj-ea"/>
              <a:cs typeface="Courier New"/>
            </a:endParaRPr>
          </a:p>
        </p:txBody>
      </p:sp>
      <p:sp>
        <p:nvSpPr>
          <p:cNvPr id="3" name="矩形 2"/>
          <p:cNvSpPr/>
          <p:nvPr/>
        </p:nvSpPr>
        <p:spPr>
          <a:xfrm>
            <a:off x="219501" y="700425"/>
            <a:ext cx="11679403" cy="6083692"/>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阅读方法</a:t>
            </a:r>
            <a:endParaRPr lang="zh-CN" altLang="zh-CN" sz="1050" b="1"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勾画圈点法：边阅读，边画出人名、地名、时间词、事件起讫词语及文中评议性词句，画出较难理解的词句等，同时思考总结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何人何时何事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等内容。</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主线阅读法：阅读时牢牢抓住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什么人什么时候什么地方做过什么事，事情的结果怎样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这条主线来筛选信息，划分层次，把握内容提要。</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借题解文法：要借的这个题就是每卷必有的文意概括题。所给四个选项均是命题人对文意的概括，其中只有一项不正确，即使这个不正确项，也不是全不正确，错误只在个别词语上。这样，该题绝大部分正确文意便是我们读懂内容最好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拐杖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，一定要借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此题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而解文。</a:t>
            </a:r>
            <a:endParaRPr lang="zh-CN" altLang="zh-CN" sz="1050" kern="100" dirty="0">
              <a:effectLst/>
              <a:latin typeface="宋体"/>
              <a:cs typeface="Courier New"/>
            </a:endParaRPr>
          </a:p>
        </p:txBody>
      </p:sp>
    </p:spTree>
    <p:extLst>
      <p:ext uri="{BB962C8B-B14F-4D97-AF65-F5344CB8AC3E}">
        <p14:creationId xmlns:p14="http://schemas.microsoft.com/office/powerpoint/2010/main" val="2016759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57940" y="621482"/>
            <a:ext cx="11002525" cy="391848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以文解文法：就是借用文章中的话来理解。文章中的诸多因素存在着一种互相制约、互相阐释的关系，这是读者解文的一种依据，阅读时仔细发掘，前后文会给你帮助。</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以注解文法：命题者往往会给一些注释，这些注释往往能给解文、解题带来很大帮助。考试时同学们千万不要对其视而不见，一定要充分利用才行。</a:t>
            </a:r>
            <a:endParaRPr lang="zh-CN" altLang="zh-CN" sz="1050" kern="100" dirty="0">
              <a:effectLst/>
              <a:latin typeface="宋体"/>
              <a:cs typeface="Courier New"/>
            </a:endParaRPr>
          </a:p>
        </p:txBody>
      </p:sp>
    </p:spTree>
    <p:extLst>
      <p:ext uri="{BB962C8B-B14F-4D97-AF65-F5344CB8AC3E}">
        <p14:creationId xmlns:p14="http://schemas.microsoft.com/office/powerpoint/2010/main" val="4158214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02927" y="405458"/>
            <a:ext cx="11112550" cy="5857477"/>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阅读步骤</a:t>
            </a:r>
            <a:endParaRPr lang="zh-CN" altLang="zh-CN" sz="1050" b="1"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第一步：粗读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浏览全文，看看注释，读读文意概括题。</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第二步：细读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明事知人辨理。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圈画。对于一些重要信息和可能干扰阅读理解的文字要圈画出来。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重要信息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主要指传记中传主的姓名、官职、事迹等情况，议论性散文中还包括表明观点的词语。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可能干扰阅读理解的文字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主要指文中的一些名词术语，如人名、地名、官职名、官府宫廷名、科举考试和官职升降专用术语，这些词语往往有特别含义，如果误以为是普通词语，那就会在理解上出差错。</a:t>
            </a:r>
            <a:endParaRPr lang="zh-CN" altLang="zh-CN" sz="1050" kern="100" dirty="0">
              <a:effectLst/>
              <a:latin typeface="宋体"/>
              <a:cs typeface="Courier New"/>
            </a:endParaRPr>
          </a:p>
        </p:txBody>
      </p:sp>
    </p:spTree>
    <p:extLst>
      <p:ext uri="{BB962C8B-B14F-4D97-AF65-F5344CB8AC3E}">
        <p14:creationId xmlns:p14="http://schemas.microsoft.com/office/powerpoint/2010/main" val="581882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5860</TotalTime>
  <Words>4441</Words>
  <Application>Microsoft Office PowerPoint</Application>
  <PresentationFormat>自定义</PresentationFormat>
  <Paragraphs>131</Paragraphs>
  <Slides>35</Slides>
  <Notes>0</Notes>
  <HiddenSlides>6</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3593</cp:revision>
  <dcterms:created xsi:type="dcterms:W3CDTF">2014-11-27T01:03:00Z</dcterms:created>
  <dcterms:modified xsi:type="dcterms:W3CDTF">2017-03-30T07:29:53Z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