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handoutMasterIdLst>
    <p:handoutMasterId r:id="rId103"/>
  </p:handoutMasterIdLst>
  <p:sldIdLst>
    <p:sldId id="1359" r:id="rId2"/>
    <p:sldId id="856" r:id="rId3"/>
    <p:sldId id="1562" r:id="rId4"/>
    <p:sldId id="1377" r:id="rId5"/>
    <p:sldId id="1520" r:id="rId6"/>
    <p:sldId id="1521" r:id="rId7"/>
    <p:sldId id="1522" r:id="rId8"/>
    <p:sldId id="1563" r:id="rId9"/>
    <p:sldId id="1564" r:id="rId10"/>
    <p:sldId id="1565" r:id="rId11"/>
    <p:sldId id="1566" r:id="rId12"/>
    <p:sldId id="1385" r:id="rId13"/>
    <p:sldId id="1524" r:id="rId14"/>
    <p:sldId id="1523" r:id="rId15"/>
    <p:sldId id="1388" r:id="rId16"/>
    <p:sldId id="1525" r:id="rId17"/>
    <p:sldId id="1526" r:id="rId18"/>
    <p:sldId id="1567" r:id="rId19"/>
    <p:sldId id="1568" r:id="rId20"/>
    <p:sldId id="1527" r:id="rId21"/>
    <p:sldId id="1569" r:id="rId22"/>
    <p:sldId id="1391" r:id="rId23"/>
    <p:sldId id="1571" r:id="rId24"/>
    <p:sldId id="1570" r:id="rId25"/>
    <p:sldId id="1572" r:id="rId26"/>
    <p:sldId id="1573" r:id="rId27"/>
    <p:sldId id="1528" r:id="rId28"/>
    <p:sldId id="1529" r:id="rId29"/>
    <p:sldId id="1530" r:id="rId30"/>
    <p:sldId id="1574" r:id="rId31"/>
    <p:sldId id="1575" r:id="rId32"/>
    <p:sldId id="1531" r:id="rId33"/>
    <p:sldId id="1533" r:id="rId34"/>
    <p:sldId id="1576" r:id="rId35"/>
    <p:sldId id="1534" r:id="rId36"/>
    <p:sldId id="1532" r:id="rId37"/>
    <p:sldId id="1535" r:id="rId38"/>
    <p:sldId id="1536" r:id="rId39"/>
    <p:sldId id="1537" r:id="rId40"/>
    <p:sldId id="1538" r:id="rId41"/>
    <p:sldId id="1577" r:id="rId42"/>
    <p:sldId id="1578" r:id="rId43"/>
    <p:sldId id="1394" r:id="rId44"/>
    <p:sldId id="1406" r:id="rId45"/>
    <p:sldId id="1407" r:id="rId46"/>
    <p:sldId id="1408" r:id="rId47"/>
    <p:sldId id="1579" r:id="rId48"/>
    <p:sldId id="1580" r:id="rId49"/>
    <p:sldId id="1581" r:id="rId50"/>
    <p:sldId id="1409" r:id="rId51"/>
    <p:sldId id="1539" r:id="rId52"/>
    <p:sldId id="1419" r:id="rId53"/>
    <p:sldId id="1582" r:id="rId54"/>
    <p:sldId id="1434" r:id="rId55"/>
    <p:sldId id="1541" r:id="rId56"/>
    <p:sldId id="1439" r:id="rId57"/>
    <p:sldId id="1542" r:id="rId58"/>
    <p:sldId id="1583" r:id="rId59"/>
    <p:sldId id="1584" r:id="rId60"/>
    <p:sldId id="1441" r:id="rId61"/>
    <p:sldId id="1543" r:id="rId62"/>
    <p:sldId id="1544" r:id="rId63"/>
    <p:sldId id="1545" r:id="rId64"/>
    <p:sldId id="1602" r:id="rId65"/>
    <p:sldId id="1587" r:id="rId66"/>
    <p:sldId id="1457" r:id="rId67"/>
    <p:sldId id="1442" r:id="rId68"/>
    <p:sldId id="1444" r:id="rId69"/>
    <p:sldId id="1546" r:id="rId70"/>
    <p:sldId id="1547" r:id="rId71"/>
    <p:sldId id="1548" r:id="rId72"/>
    <p:sldId id="1549" r:id="rId73"/>
    <p:sldId id="1550" r:id="rId74"/>
    <p:sldId id="1588" r:id="rId75"/>
    <p:sldId id="1590" r:id="rId76"/>
    <p:sldId id="1589" r:id="rId77"/>
    <p:sldId id="1551" r:id="rId78"/>
    <p:sldId id="1552" r:id="rId79"/>
    <p:sldId id="1553" r:id="rId80"/>
    <p:sldId id="1554" r:id="rId81"/>
    <p:sldId id="1591" r:id="rId82"/>
    <p:sldId id="1592" r:id="rId83"/>
    <p:sldId id="1474" r:id="rId84"/>
    <p:sldId id="1555" r:id="rId85"/>
    <p:sldId id="1476" r:id="rId86"/>
    <p:sldId id="1593" r:id="rId87"/>
    <p:sldId id="1556" r:id="rId88"/>
    <p:sldId id="1594" r:id="rId89"/>
    <p:sldId id="1557" r:id="rId90"/>
    <p:sldId id="1595" r:id="rId91"/>
    <p:sldId id="1559" r:id="rId92"/>
    <p:sldId id="1596" r:id="rId93"/>
    <p:sldId id="1561" r:id="rId94"/>
    <p:sldId id="1601" r:id="rId95"/>
    <p:sldId id="1597" r:id="rId96"/>
    <p:sldId id="1598" r:id="rId97"/>
    <p:sldId id="1479" r:id="rId98"/>
    <p:sldId id="1599" r:id="rId99"/>
    <p:sldId id="1600" r:id="rId100"/>
    <p:sldId id="1519" r:id="rId101"/>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6848" autoAdjust="0"/>
  </p:normalViewPr>
  <p:slideViewPr>
    <p:cSldViewPr>
      <p:cViewPr>
        <p:scale>
          <a:sx n="66" d="100"/>
          <a:sy n="66" d="100"/>
        </p:scale>
        <p:origin x="-1286" y="-46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33</a:t>
            </a:fld>
            <a:endParaRPr lang="zh-CN" altLang="en-US"/>
          </a:p>
        </p:txBody>
      </p:sp>
    </p:spTree>
    <p:extLst>
      <p:ext uri="{BB962C8B-B14F-4D97-AF65-F5344CB8AC3E}">
        <p14:creationId xmlns:p14="http://schemas.microsoft.com/office/powerpoint/2010/main" val="240213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51</a:t>
            </a:fld>
            <a:endParaRPr lang="zh-CN" altLang="en-US"/>
          </a:p>
        </p:txBody>
      </p:sp>
    </p:spTree>
    <p:extLst>
      <p:ext uri="{BB962C8B-B14F-4D97-AF65-F5344CB8AC3E}">
        <p14:creationId xmlns:p14="http://schemas.microsoft.com/office/powerpoint/2010/main" val="75527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73</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76</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87</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88</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90</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92</a:t>
            </a:fld>
            <a:endParaRPr lang="zh-CN" altLang="en-US"/>
          </a:p>
        </p:txBody>
      </p:sp>
    </p:spTree>
    <p:extLst>
      <p:ext uri="{BB962C8B-B14F-4D97-AF65-F5344CB8AC3E}">
        <p14:creationId xmlns:p14="http://schemas.microsoft.com/office/powerpoint/2010/main" val="1459484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96</a:t>
            </a:fld>
            <a:endParaRPr lang="zh-CN" altLang="en-US"/>
          </a:p>
        </p:txBody>
      </p:sp>
    </p:spTree>
    <p:extLst>
      <p:ext uri="{BB962C8B-B14F-4D97-AF65-F5344CB8AC3E}">
        <p14:creationId xmlns:p14="http://schemas.microsoft.com/office/powerpoint/2010/main" val="361901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A师阁\23825833_14323030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16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标题 2"/>
          <p:cNvSpPr txBox="1">
            <a:spLocks/>
          </p:cNvSpPr>
          <p:nvPr/>
        </p:nvSpPr>
        <p:spPr>
          <a:xfrm>
            <a:off x="3286895" y="3789834"/>
            <a:ext cx="7379830"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专题二　真题精练</a:t>
            </a:r>
          </a:p>
          <a:p>
            <a:pPr algn="r">
              <a:lnSpc>
                <a:spcPct val="150000"/>
              </a:lnSpc>
            </a:pP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 </a:t>
            </a: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精做课标真题，把握复习方向</a:t>
            </a:r>
          </a:p>
        </p:txBody>
      </p:sp>
      <p:sp>
        <p:nvSpPr>
          <p:cNvPr id="12" name="副标题 3"/>
          <p:cNvSpPr txBox="1">
            <a:spLocks/>
          </p:cNvSpPr>
          <p:nvPr/>
        </p:nvSpPr>
        <p:spPr>
          <a:xfrm>
            <a:off x="10513" y="3676174"/>
            <a:ext cx="1512212"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3400" smtClean="0">
                <a:solidFill>
                  <a:schemeClr val="tx1">
                    <a:lumMod val="75000"/>
                    <a:lumOff val="25000"/>
                  </a:schemeClr>
                </a:solidFill>
                <a:latin typeface="+mn-ea"/>
              </a:rPr>
              <a:t>第</a:t>
            </a:r>
            <a:r>
              <a:rPr lang="zh-CN" altLang="en-US" sz="3400">
                <a:solidFill>
                  <a:schemeClr val="tx1">
                    <a:lumMod val="75000"/>
                    <a:lumOff val="25000"/>
                  </a:schemeClr>
                </a:solidFill>
                <a:latin typeface="+mn-ea"/>
              </a:rPr>
              <a:t>二</a:t>
            </a:r>
            <a:r>
              <a:rPr lang="zh-CN" altLang="en-US" sz="3400" smtClean="0">
                <a:solidFill>
                  <a:schemeClr val="tx1">
                    <a:lumMod val="75000"/>
                    <a:lumOff val="25000"/>
                  </a:schemeClr>
                </a:solidFill>
                <a:latin typeface="+mn-ea"/>
              </a:rPr>
              <a:t>章</a:t>
            </a:r>
            <a:endParaRPr lang="en-US" altLang="zh-CN" sz="3400" dirty="0" smtClean="0">
              <a:solidFill>
                <a:schemeClr val="tx1">
                  <a:lumMod val="75000"/>
                  <a:lumOff val="25000"/>
                </a:schemeClr>
              </a:solidFill>
              <a:latin typeface="+mn-ea"/>
            </a:endParaRPr>
          </a:p>
        </p:txBody>
      </p:sp>
      <p:grpSp>
        <p:nvGrpSpPr>
          <p:cNvPr id="13" name="组合 12"/>
          <p:cNvGrpSpPr/>
          <p:nvPr/>
        </p:nvGrpSpPr>
        <p:grpSpPr>
          <a:xfrm>
            <a:off x="1466492" y="3650010"/>
            <a:ext cx="1440612" cy="1536473"/>
            <a:chOff x="1466492" y="3650010"/>
            <a:chExt cx="1440612" cy="1536473"/>
          </a:xfrm>
        </p:grpSpPr>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250878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477466"/>
            <a:ext cx="11449272"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相关链接</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自传和传人，本是性质类似的著述，除了因为作者立场的不同，因而有必要的区别以外，原来没有很大的差异。但是在西洋文学里，常会发生分类的麻烦。我们则传叙二字连用指明同类的文学。同时因为古代的用法，传人曰传，自叙曰叙，这种分别的观念，是一种原有的观念，所以传叙文学，包括叙、传在内，丝毫不感觉牵强。</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朱东润《关于传叙文学的几个名词》</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440902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dministrator\Desktop\A师阁\23825833_143230308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16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477466"/>
            <a:ext cx="1144927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朱先生确是有儒家风度的学者，一身正气，因此他所选择的传主对象，差不多都是关心国计民生的有为之士。他强调关切现实，拯救危亡，尊崇气节与品格。这都是可以理解的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傅璇琮《理性的思索和情感的倾注</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读</a:t>
            </a:r>
            <a:r>
              <a:rPr lang="zh-CN" altLang="zh-CN" sz="2800" kern="100" dirty="0">
                <a:latin typeface="Times New Roman"/>
                <a:ea typeface="华文细黑"/>
                <a:cs typeface="Times New Roman"/>
              </a:rPr>
              <a:t>朱东润先生史传文学随想》</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334566" y="3141762"/>
            <a:ext cx="11449272" cy="19794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圈点勾画：边阅读边圈点勾画出交代传主事迹、行为、贡献、成就等内容及作者的评价性文字的词句。</a:t>
            </a:r>
            <a:endParaRPr lang="zh-CN" altLang="zh-CN" sz="1050" kern="100" dirty="0">
              <a:effectLst/>
              <a:latin typeface="宋体"/>
              <a:cs typeface="Courier New"/>
            </a:endParaRPr>
          </a:p>
        </p:txBody>
      </p:sp>
    </p:spTree>
    <p:extLst>
      <p:ext uri="{BB962C8B-B14F-4D97-AF65-F5344CB8AC3E}">
        <p14:creationId xmlns:p14="http://schemas.microsoft.com/office/powerpoint/2010/main" val="1600254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47746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理清事实：朱东润是怎样走上传记文学研究之路的？</a:t>
            </a:r>
            <a:endParaRPr lang="zh-CN" altLang="zh-CN" sz="1050" kern="100" dirty="0">
              <a:effectLst/>
              <a:latin typeface="宋体"/>
              <a:cs typeface="Courier New"/>
            </a:endParaRPr>
          </a:p>
        </p:txBody>
      </p:sp>
      <p:sp>
        <p:nvSpPr>
          <p:cNvPr id="8" name="矩形 7"/>
          <p:cNvSpPr/>
          <p:nvPr/>
        </p:nvSpPr>
        <p:spPr>
          <a:xfrm>
            <a:off x="262558" y="3532078"/>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概括形象：朱东润是怎样的一位学者？</a:t>
            </a:r>
            <a:endParaRPr lang="zh-CN" altLang="zh-CN" sz="1050" kern="100" dirty="0">
              <a:effectLst/>
              <a:latin typeface="宋体"/>
              <a:cs typeface="Courier New"/>
            </a:endParaRPr>
          </a:p>
        </p:txBody>
      </p:sp>
      <p:sp>
        <p:nvSpPr>
          <p:cNvPr id="12" name="TextBox 11"/>
          <p:cNvSpPr txBox="1"/>
          <p:nvPr/>
        </p:nvSpPr>
        <p:spPr>
          <a:xfrm>
            <a:off x="8889989" y="6491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矩形 13"/>
          <p:cNvSpPr/>
          <p:nvPr/>
        </p:nvSpPr>
        <p:spPr>
          <a:xfrm>
            <a:off x="397338" y="1258438"/>
            <a:ext cx="11162246" cy="2031325"/>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朱东润出生在一个失业店员的家庭，</a:t>
            </a:r>
            <a:r>
              <a:rPr lang="en-US" altLang="zh-CN" sz="2800" kern="100" dirty="0" smtClean="0">
                <a:latin typeface="Times New Roman"/>
                <a:ea typeface="华文细黑"/>
                <a:cs typeface="Courier New"/>
              </a:rPr>
              <a:t>21</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23</a:t>
            </a:r>
            <a:r>
              <a:rPr lang="zh-CN" altLang="zh-CN" sz="2800" kern="100" dirty="0" smtClean="0">
                <a:latin typeface="Times New Roman"/>
                <a:ea typeface="华文细黑"/>
                <a:cs typeface="Times New Roman"/>
              </a:rPr>
              <a:t>岁担任中学教师，</a:t>
            </a:r>
            <a:r>
              <a:rPr lang="en-US" altLang="zh-CN" sz="2800" kern="100" dirty="0" smtClean="0">
                <a:latin typeface="Times New Roman"/>
                <a:ea typeface="华文细黑"/>
                <a:cs typeface="Courier New"/>
              </a:rPr>
              <a:t>34</a:t>
            </a:r>
            <a:r>
              <a:rPr lang="zh-CN" altLang="zh-CN" sz="2800" kern="100" dirty="0" smtClean="0">
                <a:latin typeface="Times New Roman"/>
                <a:ea typeface="华文细黑"/>
                <a:cs typeface="Times New Roman"/>
              </a:rPr>
              <a:t>岁</a:t>
            </a:r>
            <a:r>
              <a:rPr lang="zh-CN" altLang="zh-CN" sz="2800" kern="100" dirty="0">
                <a:latin typeface="Times New Roman"/>
                <a:ea typeface="华文细黑"/>
                <a:cs typeface="Times New Roman"/>
              </a:rPr>
              <a:t>时成为武汉大学教师，因为对传记文学感兴趣，从此走上了传记文学研</a:t>
            </a:r>
            <a:endParaRPr lang="en-US" altLang="zh-CN" sz="2800" kern="100" dirty="0">
              <a:latin typeface="Times New Roman"/>
              <a:ea typeface="华文细黑"/>
              <a:cs typeface="Times New Roman"/>
            </a:endParaRPr>
          </a:p>
          <a:p>
            <a:pPr lvl="0" algn="just">
              <a:lnSpc>
                <a:spcPct val="150000"/>
              </a:lnSpc>
            </a:pPr>
            <a:r>
              <a:rPr lang="zh-CN" altLang="zh-CN" sz="2800" kern="100" dirty="0">
                <a:latin typeface="Times New Roman"/>
                <a:ea typeface="华文细黑"/>
                <a:cs typeface="Times New Roman"/>
              </a:rPr>
              <a:t>究之路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p:cNvSpPr txBox="1"/>
          <p:nvPr/>
        </p:nvSpPr>
        <p:spPr>
          <a:xfrm>
            <a:off x="6824522" y="37835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矩形 15"/>
          <p:cNvSpPr/>
          <p:nvPr/>
        </p:nvSpPr>
        <p:spPr>
          <a:xfrm>
            <a:off x="405568" y="4431642"/>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朱东润是中国古典文学研究家、传记文学作家。他总是出于现实关</a:t>
            </a:r>
            <a:r>
              <a:rPr lang="zh-CN" altLang="zh-CN" sz="2800" kern="100" dirty="0">
                <a:latin typeface="Times New Roman"/>
                <a:ea typeface="华文细黑"/>
                <a:cs typeface="Times New Roman"/>
              </a:rPr>
              <a:t>怀来选择传主，关切现实，尊崇气节与品格。他一身正气</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240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3" restart="whenNotActive" fill="hold" evtFilter="cancelBubble" nodeType="interactiveSeq">
                <p:stCondLst>
                  <p:cond evt="onClick" delay="0">
                    <p:tgtEl>
                      <p:spTgt spid="1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4" grpId="0" animBg="1"/>
      <p:bldP spid="14"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05312" y="477466"/>
            <a:ext cx="11563765"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把握评价：在这篇自传里，朱东润对自己的传记文学研究是如何评价的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0" name="TextBox 9"/>
          <p:cNvSpPr txBox="1"/>
          <p:nvPr/>
        </p:nvSpPr>
        <p:spPr>
          <a:xfrm>
            <a:off x="334566" y="142691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矩形 10"/>
          <p:cNvSpPr/>
          <p:nvPr/>
        </p:nvSpPr>
        <p:spPr>
          <a:xfrm>
            <a:off x="359498" y="2057119"/>
            <a:ext cx="11386607"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朱东润认为自己能献身传记文学，多少与兴趣有关。传记的问题主</a:t>
            </a:r>
            <a:r>
              <a:rPr lang="zh-CN" altLang="zh-CN" sz="2800" kern="100" dirty="0">
                <a:latin typeface="Times New Roman"/>
                <a:ea typeface="华文细黑"/>
                <a:cs typeface="Times New Roman"/>
              </a:rPr>
              <a:t>要是如何刻画传主和如何表现传主的优缺点。选择传主，应选那些关心国计民生的有为之士</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26293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262558" y="4622248"/>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4" name="文本框 14"/>
          <p:cNvSpPr txBox="1"/>
          <p:nvPr/>
        </p:nvSpPr>
        <p:spPr>
          <a:xfrm>
            <a:off x="262558" y="2431498"/>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42813"/>
            <a:ext cx="11449272" cy="621171"/>
          </a:xfrm>
          <a:prstGeom prst="rect">
            <a:avLst/>
          </a:prstGeom>
        </p:spPr>
        <p:txBody>
          <a:bodyPr wrap="square" lIns="121898" tIns="60948" rIns="121898" bIns="60948">
            <a:spAutoFit/>
          </a:bodyPr>
          <a:lstStyle/>
          <a:p>
            <a:pPr lvl="0" algn="just">
              <a:lnSpc>
                <a:spcPct val="140000"/>
              </a:lnSpc>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Times New Roman"/>
              </a:rPr>
              <a:t>(</a:t>
            </a:r>
            <a:r>
              <a:rPr lang="zh-CN" altLang="zh-CN" sz="2600" b="1" kern="100" dirty="0">
                <a:latin typeface="Times New Roman"/>
                <a:ea typeface="华文细黑"/>
                <a:cs typeface="Times New Roman"/>
              </a:rPr>
              <a:t>约</a:t>
            </a:r>
            <a:r>
              <a:rPr lang="en-US" altLang="zh-CN" sz="2600" b="1" kern="100" dirty="0">
                <a:latin typeface="Times New Roman"/>
                <a:ea typeface="华文细黑"/>
                <a:cs typeface="Times New Roman"/>
              </a:rPr>
              <a:t>15</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Times New Roman"/>
              </a:rPr>
              <a:t>)</a:t>
            </a:r>
            <a:r>
              <a:rPr lang="zh-CN" altLang="zh-CN" sz="2600" b="1" kern="100" dirty="0">
                <a:latin typeface="Times New Roman"/>
                <a:ea typeface="华文细黑"/>
                <a:cs typeface="Times New Roman"/>
              </a:rPr>
              <a:t>：真题训练</a:t>
            </a:r>
          </a:p>
        </p:txBody>
      </p:sp>
      <p:sp>
        <p:nvSpPr>
          <p:cNvPr id="5" name="矩形 4"/>
          <p:cNvSpPr/>
          <p:nvPr/>
        </p:nvSpPr>
        <p:spPr>
          <a:xfrm>
            <a:off x="262558" y="621482"/>
            <a:ext cx="11449272" cy="6284773"/>
          </a:xfrm>
          <a:prstGeom prst="rect">
            <a:avLst/>
          </a:prstGeom>
        </p:spPr>
        <p:txBody>
          <a:bodyPr wrap="square" lIns="121898" tIns="60948" rIns="121898" bIns="60948">
            <a:spAutoFit/>
          </a:bodyPr>
          <a:lstStyle/>
          <a:p>
            <a:pPr algn="just">
              <a:lnSpc>
                <a:spcPct val="140000"/>
              </a:lnSpc>
              <a:spcAft>
                <a:spcPts val="0"/>
              </a:spcAft>
            </a:pPr>
            <a:r>
              <a:rPr lang="en-US" altLang="zh-CN" sz="2600" kern="100" dirty="0" smtClean="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下列对材料有关内容的分析和概括，最恰当的两项是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当年有所大学的中文系开传记研究课，课程内容却是韩愈、柳宗元的古文</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朱东润</a:t>
            </a:r>
            <a:r>
              <a:rPr lang="zh-CN" altLang="zh-CN" sz="2600" kern="100" dirty="0">
                <a:latin typeface="Times New Roman"/>
                <a:ea typeface="华文细黑"/>
                <a:cs typeface="Times New Roman"/>
              </a:rPr>
              <a:t>就是因为这件事决心献身传记文学的研究。</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我的命运是作为沙子而到中文系开课的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，这样的表述与其说写出了</a:t>
            </a:r>
            <a:r>
              <a:rPr lang="zh-CN" altLang="zh-CN" sz="2600" kern="100" dirty="0" smtClean="0">
                <a:latin typeface="Times New Roman"/>
                <a:ea typeface="华文细黑"/>
                <a:cs typeface="Times New Roman"/>
              </a:rPr>
              <a:t>自己</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过去</a:t>
            </a:r>
            <a:r>
              <a:rPr lang="zh-CN" altLang="zh-CN" sz="2600" kern="100" dirty="0">
                <a:latin typeface="Times New Roman"/>
                <a:ea typeface="华文细黑"/>
                <a:cs typeface="Times New Roman"/>
              </a:rPr>
              <a:t>的经历，不如说反映了朱东润写自传时的心态。</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朱东润虽然认可国外的传记文学，但却担心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穿新鞋走老路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，因此拒绝</a:t>
            </a:r>
            <a:r>
              <a:rPr lang="zh-CN" altLang="zh-CN" sz="2600" kern="100" dirty="0" smtClean="0">
                <a:latin typeface="Times New Roman"/>
                <a:ea typeface="华文细黑"/>
                <a:cs typeface="Times New Roman"/>
              </a:rPr>
              <a:t>把</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近代</a:t>
            </a:r>
            <a:r>
              <a:rPr lang="zh-CN" altLang="zh-CN" sz="2600" kern="100" dirty="0">
                <a:latin typeface="Times New Roman"/>
                <a:ea typeface="华文细黑"/>
                <a:cs typeface="Times New Roman"/>
              </a:rPr>
              <a:t>人推崇的《维多利亚女王传》作为写作范本。</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出于自己的现实关怀来选择传主，是朱东润传记文学创作的一贯原则。</a:t>
            </a:r>
            <a:r>
              <a:rPr lang="zh-CN" altLang="zh-CN" sz="2600" kern="100" dirty="0" smtClean="0">
                <a:latin typeface="Times New Roman"/>
                <a:ea typeface="华文细黑"/>
                <a:cs typeface="Times New Roman"/>
              </a:rPr>
              <a:t>有</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学者</a:t>
            </a:r>
            <a:r>
              <a:rPr lang="zh-CN" altLang="zh-CN" sz="2600" kern="100" dirty="0">
                <a:latin typeface="Times New Roman"/>
                <a:ea typeface="华文细黑"/>
                <a:cs typeface="Times New Roman"/>
              </a:rPr>
              <a:t>总体上对此表示理解，但在态度上略有保留。</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朱东润虽然认为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传叙文学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的说法更加科学，但为了避免常会发生的</a:t>
            </a:r>
            <a:r>
              <a:rPr lang="zh-CN" altLang="zh-CN" sz="2600" kern="100" dirty="0" smtClean="0">
                <a:latin typeface="Times New Roman"/>
                <a:ea typeface="华文细黑"/>
                <a:cs typeface="Times New Roman"/>
              </a:rPr>
              <a:t>分类</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麻烦</a:t>
            </a:r>
            <a:r>
              <a:rPr lang="zh-CN" altLang="zh-CN" sz="2600" kern="100" dirty="0">
                <a:latin typeface="Times New Roman"/>
                <a:ea typeface="华文细黑"/>
                <a:cs typeface="Times New Roman"/>
              </a:rPr>
              <a:t>，还是在自传中采用了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传记文学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a:t>
            </a:r>
            <a:endParaRPr lang="zh-CN" altLang="zh-CN" sz="2600" kern="100" dirty="0">
              <a:effectLst/>
              <a:latin typeface="宋体"/>
              <a:cs typeface="Courier New"/>
            </a:endParaRPr>
          </a:p>
        </p:txBody>
      </p:sp>
      <p:sp>
        <p:nvSpPr>
          <p:cNvPr id="7" name="TextBox 6"/>
          <p:cNvSpPr txBox="1"/>
          <p:nvPr/>
        </p:nvSpPr>
        <p:spPr>
          <a:xfrm>
            <a:off x="8358225" y="77316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63761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477466"/>
            <a:ext cx="11679403"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________________________________________________________________</a:t>
            </a:r>
            <a:r>
              <a:rPr lang="en-US" altLang="zh-CN" sz="2800" kern="100" dirty="0" smtClean="0">
                <a:latin typeface="Times New Roman"/>
                <a:ea typeface="华文细黑"/>
                <a:cs typeface="Courier New"/>
              </a:rPr>
              <a:t>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a:p>
            <a:pPr algn="just">
              <a:lnSpc>
                <a:spcPct val="150000"/>
              </a:lnSpc>
            </a:pPr>
            <a:r>
              <a:rPr lang="en-US" altLang="zh-CN" sz="2800" kern="100" dirty="0" smtClean="0">
                <a:latin typeface="Times New Roman"/>
                <a:ea typeface="华文细黑"/>
                <a:cs typeface="Courier New"/>
              </a:rPr>
              <a:t>________</a:t>
            </a:r>
            <a:endParaRPr lang="en-US" altLang="zh-CN" sz="2800" kern="100" dirty="0">
              <a:latin typeface="Times New Roman"/>
              <a:ea typeface="华文细黑"/>
              <a:cs typeface="Courier New"/>
            </a:endParaRPr>
          </a:p>
        </p:txBody>
      </p:sp>
      <p:sp>
        <p:nvSpPr>
          <p:cNvPr id="2" name="矩形 1"/>
          <p:cNvSpPr/>
          <p:nvPr/>
        </p:nvSpPr>
        <p:spPr>
          <a:xfrm>
            <a:off x="2431314" y="386874"/>
            <a:ext cx="9523971" cy="738664"/>
          </a:xfrm>
          <a:prstGeom prst="rect">
            <a:avLst/>
          </a:prstGeom>
        </p:spPr>
        <p:txBody>
          <a:bodyPr>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朱东润就是因为这件事决心献身传记文学的</a:t>
            </a:r>
            <a:r>
              <a:rPr lang="zh-CN" altLang="zh-CN" sz="2800" kern="100" dirty="0" smtClean="0">
                <a:solidFill>
                  <a:srgbClr val="C00000"/>
                </a:solidFill>
                <a:latin typeface="Times New Roman"/>
                <a:ea typeface="华文细黑"/>
                <a:cs typeface="Times New Roman"/>
              </a:rPr>
              <a:t>研</a:t>
            </a:r>
            <a:r>
              <a:rPr lang="zh-CN" altLang="zh-CN" sz="2800" kern="100" dirty="0">
                <a:solidFill>
                  <a:srgbClr val="C00000"/>
                </a:solidFill>
                <a:latin typeface="Times New Roman"/>
                <a:ea typeface="华文细黑"/>
                <a:cs typeface="Times New Roman"/>
              </a:rPr>
              <a:t>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a:t>
            </a:r>
            <a:endParaRPr lang="zh-CN" altLang="zh-CN" sz="1050" kern="100" dirty="0">
              <a:solidFill>
                <a:srgbClr val="C00000"/>
              </a:solidFill>
              <a:effectLst/>
              <a:latin typeface="宋体"/>
              <a:cs typeface="Courier New"/>
            </a:endParaRPr>
          </a:p>
        </p:txBody>
      </p:sp>
      <p:sp>
        <p:nvSpPr>
          <p:cNvPr id="5" name="矩形 4"/>
          <p:cNvSpPr/>
          <p:nvPr/>
        </p:nvSpPr>
        <p:spPr>
          <a:xfrm>
            <a:off x="303678" y="1092594"/>
            <a:ext cx="11572430" cy="4616648"/>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原文</a:t>
            </a:r>
            <a:r>
              <a:rPr lang="zh-CN" altLang="zh-CN" sz="2800" kern="100" dirty="0">
                <a:solidFill>
                  <a:srgbClr val="C00000"/>
                </a:solidFill>
                <a:latin typeface="Times New Roman"/>
                <a:ea typeface="华文细黑"/>
                <a:cs typeface="Times New Roman"/>
              </a:rPr>
              <a:t>不符，原文是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可是这一项多少和我的兴趣有关，这就决定了我对于传记文学献身的意图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，由此可见作者献身传记文学是因为兴趣，而不是因为开了韩柳文的课。</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因此拒绝</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的说法过于绝对，文中的表述是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不免令人有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穿新鞋走老路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的戒心</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，并没有说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拒绝把近代人推崇的《维多利亚女王传》作为写作范本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Times New Roman"/>
                <a:ea typeface="华文细黑"/>
                <a:cs typeface="Courier New"/>
              </a:rPr>
              <a:t>E</a:t>
            </a:r>
            <a:r>
              <a:rPr lang="zh-CN" altLang="zh-CN" sz="2800" kern="100" dirty="0">
                <a:solidFill>
                  <a:srgbClr val="C00000"/>
                </a:solidFill>
                <a:latin typeface="Times New Roman"/>
                <a:ea typeface="华文细黑"/>
                <a:cs typeface="Times New Roman"/>
              </a:rPr>
              <a:t>项原文中，作者关于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传叙文学</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传记文学</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的解说，只是词语的辨析，不是在说专业实践中的具体运用。</a:t>
            </a:r>
            <a:endParaRPr lang="zh-CN" altLang="zh-CN" sz="1050" kern="100" dirty="0">
              <a:solidFill>
                <a:srgbClr val="C00000"/>
              </a:solidFill>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365930"/>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朱东润的传记文学观是如何形成的？请结合材料简要分析。</a:t>
            </a:r>
            <a:endParaRPr lang="zh-CN" altLang="zh-CN" sz="1050" kern="100" dirty="0">
              <a:effectLst/>
              <a:latin typeface="宋体"/>
              <a:cs typeface="Courier New"/>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9" name="矩形 8"/>
          <p:cNvSpPr/>
          <p:nvPr/>
        </p:nvSpPr>
        <p:spPr>
          <a:xfrm>
            <a:off x="262558" y="1035058"/>
            <a:ext cx="11449272"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解题思路：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10" name="矩形 9"/>
          <p:cNvSpPr/>
          <p:nvPr/>
        </p:nvSpPr>
        <p:spPr>
          <a:xfrm>
            <a:off x="2148033" y="935230"/>
            <a:ext cx="9619213" cy="738664"/>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分析朱东润的传记观是如何形成的，要结合朱东润在理论</a:t>
            </a:r>
            <a:r>
              <a:rPr lang="zh-CN" altLang="zh-CN" sz="2800" kern="100" dirty="0" smtClean="0">
                <a:solidFill>
                  <a:srgbClr val="C00000"/>
                </a:solidFill>
                <a:latin typeface="Times New Roman"/>
                <a:ea typeface="华文细黑"/>
                <a:cs typeface="Times New Roman"/>
              </a:rPr>
              <a:t>研</a:t>
            </a:r>
            <a:endParaRPr lang="en-US" altLang="zh-CN" sz="2800" kern="100" dirty="0" smtClean="0">
              <a:solidFill>
                <a:srgbClr val="C00000"/>
              </a:solidFill>
              <a:latin typeface="Times New Roman"/>
              <a:ea typeface="华文细黑"/>
              <a:cs typeface="Times New Roman"/>
            </a:endParaRPr>
          </a:p>
        </p:txBody>
      </p:sp>
      <p:sp>
        <p:nvSpPr>
          <p:cNvPr id="12" name="矩形 11"/>
          <p:cNvSpPr/>
          <p:nvPr/>
        </p:nvSpPr>
        <p:spPr>
          <a:xfrm>
            <a:off x="290266" y="1579177"/>
            <a:ext cx="11409907" cy="389266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究方面的努力和具体实践进行分析。首先要确定答题区域，仔细分析该答题区域，找出最切题的语句作答即可。如第四、八、九段中，广泛阅读《史记》《汉书》《约翰逊博士传》《维多利亚女王传》等古今中外的传记作品，并对它们之间的异同进行比较。第六段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相关链接</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中对史传、别传、传叙等文学的分辨。第十一段，亲自给张居正写传以进行传记写作实践</a:t>
            </a:r>
            <a:r>
              <a:rPr lang="zh-CN" altLang="zh-CN" sz="2800" kern="100" dirty="0" smtClean="0">
                <a:solidFill>
                  <a:srgbClr val="C00000"/>
                </a:solidFill>
                <a:latin typeface="Times New Roman"/>
                <a:ea typeface="华文细黑"/>
                <a:cs typeface="Times New Roman"/>
              </a:rPr>
              <a:t>等等。</a:t>
            </a:r>
            <a:endParaRPr lang="en-US" altLang="zh-CN" sz="28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676573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0" grpId="0"/>
      <p:bldP spid="10" grpId="1"/>
      <p:bldP spid="12" grpId="0"/>
      <p:bldP spid="1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11" name="矩形 10"/>
          <p:cNvSpPr/>
          <p:nvPr/>
        </p:nvSpPr>
        <p:spPr>
          <a:xfrm>
            <a:off x="262558" y="621482"/>
            <a:ext cx="11449272"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a:t>
            </a:r>
          </a:p>
        </p:txBody>
      </p:sp>
      <p:sp>
        <p:nvSpPr>
          <p:cNvPr id="4" name="矩形 3"/>
          <p:cNvSpPr/>
          <p:nvPr/>
        </p:nvSpPr>
        <p:spPr>
          <a:xfrm>
            <a:off x="2074150" y="533843"/>
            <a:ext cx="9619208" cy="738664"/>
          </a:xfrm>
          <a:prstGeom prst="rect">
            <a:avLst/>
          </a:prstGeom>
        </p:spPr>
        <p:txBody>
          <a:bodyPr>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广泛阅读古今中外的传记作品，如《史记》《汉书》《</a:t>
            </a:r>
            <a:r>
              <a:rPr lang="zh-CN" altLang="zh-CN" sz="2800" kern="100" dirty="0" smtClean="0">
                <a:solidFill>
                  <a:srgbClr val="C00000"/>
                </a:solidFill>
                <a:latin typeface="Times New Roman"/>
                <a:ea typeface="华文细黑"/>
                <a:cs typeface="Times New Roman"/>
              </a:rPr>
              <a:t>约</a:t>
            </a:r>
            <a:endParaRPr lang="zh-CN" altLang="zh-CN" sz="2800" kern="100" dirty="0">
              <a:solidFill>
                <a:srgbClr val="C00000"/>
              </a:solidFill>
              <a:effectLst/>
              <a:latin typeface="宋体"/>
              <a:cs typeface="Courier New"/>
            </a:endParaRPr>
          </a:p>
        </p:txBody>
      </p:sp>
      <p:sp>
        <p:nvSpPr>
          <p:cNvPr id="13" name="矩形 12"/>
          <p:cNvSpPr/>
          <p:nvPr/>
        </p:nvSpPr>
        <p:spPr>
          <a:xfrm>
            <a:off x="334566" y="1197546"/>
            <a:ext cx="11296939" cy="265260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翰逊博士传》《维多利亚女王传》等，并比较它们的异同；</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深入研究传记文学理论，辨析不同概念，如阅读莫洛亚的传记文学理论，分辨史传、别传、自传、传叙文学等；</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进行传记文学写作实践，如给张居正写传</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
        <p:nvSpPr>
          <p:cNvPr id="14" name="矩形 13"/>
          <p:cNvSpPr/>
          <p:nvPr/>
        </p:nvSpPr>
        <p:spPr>
          <a:xfrm>
            <a:off x="291509" y="3896063"/>
            <a:ext cx="11449272"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15" name="矩形 14"/>
          <p:cNvSpPr/>
          <p:nvPr/>
        </p:nvSpPr>
        <p:spPr>
          <a:xfrm>
            <a:off x="2171710" y="3959678"/>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16" name="矩形 15"/>
          <p:cNvSpPr/>
          <p:nvPr/>
        </p:nvSpPr>
        <p:spPr>
          <a:xfrm>
            <a:off x="2256045" y="4625530"/>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391313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P spid="13" grpId="0"/>
      <p:bldP spid="13" grpId="1"/>
      <p:bldP spid="15" grpId="0"/>
      <p:bldP spid="15" grpId="1"/>
      <p:bldP spid="16" grpId="0"/>
      <p:bldP spid="1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26590"/>
            <a:ext cx="11449272" cy="647332"/>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作为带有学术性质的自传，本文有什么特点？请简要回答。</a:t>
            </a:r>
            <a:endParaRPr lang="zh-CN" altLang="zh-CN" sz="2600" kern="100" dirty="0">
              <a:effectLst/>
              <a:latin typeface="宋体"/>
              <a:cs typeface="Courier New"/>
            </a:endParaRPr>
          </a:p>
        </p:txBody>
      </p:sp>
      <p:sp>
        <p:nvSpPr>
          <p:cNvPr id="9" name="矩形 8"/>
          <p:cNvSpPr/>
          <p:nvPr/>
        </p:nvSpPr>
        <p:spPr>
          <a:xfrm>
            <a:off x="262558" y="575302"/>
            <a:ext cx="11449272" cy="5724620"/>
          </a:xfrm>
          <a:prstGeom prst="rect">
            <a:avLst/>
          </a:prstGeom>
        </p:spPr>
        <p:txBody>
          <a:bodyPr wrap="square" lIns="121898" tIns="60948" rIns="121898" bIns="60948">
            <a:spAutoFit/>
          </a:bodyPr>
          <a:lstStyle/>
          <a:p>
            <a:pPr algn="just">
              <a:lnSpc>
                <a:spcPct val="140000"/>
              </a:lnSpc>
              <a:spcAft>
                <a:spcPts val="0"/>
              </a:spcAft>
            </a:pPr>
            <a:r>
              <a:rPr lang="zh-CN" altLang="zh-CN" sz="2600" kern="100" dirty="0">
                <a:latin typeface="Times New Roman"/>
                <a:ea typeface="华文细黑"/>
                <a:cs typeface="Times New Roman"/>
              </a:rPr>
              <a:t>解题思路：</a:t>
            </a:r>
            <a:r>
              <a:rPr lang="en-US" altLang="zh-CN" sz="2600" kern="100" dirty="0" smtClean="0">
                <a:latin typeface="Times New Roman"/>
                <a:ea typeface="华文细黑"/>
                <a:cs typeface="Courier New"/>
              </a:rPr>
              <a:t>_________________________________________________________</a:t>
            </a:r>
          </a:p>
          <a:p>
            <a:pPr algn="just">
              <a:lnSpc>
                <a:spcPct val="14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zh-CN" sz="2600" kern="100" dirty="0">
              <a:effectLst/>
              <a:latin typeface="宋体"/>
              <a:cs typeface="Courier New"/>
            </a:endParaRPr>
          </a:p>
        </p:txBody>
      </p:sp>
      <p:sp>
        <p:nvSpPr>
          <p:cNvPr id="3" name="矩形 2"/>
          <p:cNvSpPr/>
          <p:nvPr/>
        </p:nvSpPr>
        <p:spPr>
          <a:xfrm>
            <a:off x="1946450" y="507172"/>
            <a:ext cx="9152349" cy="585738"/>
          </a:xfrm>
          <a:prstGeom prst="rect">
            <a:avLst/>
          </a:prstGeom>
        </p:spPr>
        <p:txBody>
          <a:bodyPr>
            <a:spAutoFit/>
          </a:bodyPr>
          <a:lstStyle/>
          <a:p>
            <a:pPr algn="just">
              <a:lnSpc>
                <a:spcPct val="140000"/>
              </a:lnSpc>
              <a:spcAft>
                <a:spcPts val="0"/>
              </a:spcAft>
            </a:pPr>
            <a:r>
              <a:rPr lang="zh-CN" altLang="zh-CN" sz="2600" kern="100" dirty="0">
                <a:solidFill>
                  <a:srgbClr val="C00000"/>
                </a:solidFill>
                <a:latin typeface="Times New Roman"/>
                <a:ea typeface="华文细黑"/>
                <a:cs typeface="Times New Roman"/>
              </a:rPr>
              <a:t>阅读传记，不仅要关注其内容，也应关注其形式。考查传记</a:t>
            </a:r>
            <a:r>
              <a:rPr lang="zh-CN" altLang="zh-CN" sz="2600" kern="100" dirty="0" smtClean="0">
                <a:solidFill>
                  <a:srgbClr val="C00000"/>
                </a:solidFill>
                <a:latin typeface="Times New Roman"/>
                <a:ea typeface="华文细黑"/>
                <a:cs typeface="Times New Roman"/>
              </a:rPr>
              <a:t>形</a:t>
            </a:r>
            <a:endParaRPr lang="zh-CN" altLang="zh-CN" sz="2600" kern="100" dirty="0">
              <a:solidFill>
                <a:srgbClr val="C00000"/>
              </a:solidFill>
              <a:effectLst/>
              <a:latin typeface="宋体"/>
              <a:cs typeface="Courier New"/>
            </a:endParaRPr>
          </a:p>
        </p:txBody>
      </p:sp>
      <p:sp>
        <p:nvSpPr>
          <p:cNvPr id="11" name="矩形 10"/>
          <p:cNvSpPr/>
          <p:nvPr/>
        </p:nvSpPr>
        <p:spPr>
          <a:xfrm>
            <a:off x="262558" y="1097830"/>
            <a:ext cx="11409907" cy="5067798"/>
          </a:xfrm>
          <a:prstGeom prst="rect">
            <a:avLst/>
          </a:prstGeom>
        </p:spPr>
        <p:txBody>
          <a:bodyPr>
            <a:spAutoFit/>
          </a:bodyPr>
          <a:lstStyle/>
          <a:p>
            <a:pPr lvl="0" algn="just">
              <a:lnSpc>
                <a:spcPct val="140000"/>
              </a:lnSpc>
            </a:pPr>
            <a:r>
              <a:rPr lang="zh-CN" altLang="zh-CN" sz="2600" kern="100" dirty="0">
                <a:solidFill>
                  <a:srgbClr val="C00000"/>
                </a:solidFill>
                <a:latin typeface="Times New Roman"/>
                <a:ea typeface="华文细黑"/>
                <a:cs typeface="Times New Roman"/>
              </a:rPr>
              <a:t>式的问法是：本文有什么特点。所谓文章的特点就是指文章是如何选材组材、谋篇布局、遣词造句的。因为是首考，故题干作了提示：带有学术性质的自传。虽然就这几个字，暗示的信息却不少。</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自传</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自然是第一人称叙述，</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自传</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的内容是</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带有学术性质</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本文作为一篇带有学术性质的自传，突出特点之一就是偏重学术经历，介绍了自己的传记文学观及其形成过程。文章的开头与结尾，将自己的生平与学术结合起来，尤其是为张居正写传原因的解说，结合当时的社会背景和自己家庭的情况，更是呈现出学术背后的家国情怀。在行文方面，语言平易自然，穿插</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怎么会在传记研究这个总题下面开韩柳文呢？</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我写谁呢？</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等口语，语言平白如话，就像面对面闲谈一样</a:t>
            </a:r>
            <a:r>
              <a:rPr lang="zh-CN" altLang="zh-CN" sz="2600" kern="100" dirty="0" smtClean="0">
                <a:solidFill>
                  <a:srgbClr val="C00000"/>
                </a:solidFill>
                <a:latin typeface="Times New Roman"/>
                <a:ea typeface="华文细黑"/>
                <a:cs typeface="Times New Roman"/>
              </a:rPr>
              <a:t>。</a:t>
            </a:r>
            <a:endParaRPr lang="en-US" altLang="zh-CN" sz="2600" kern="100" dirty="0" smtClean="0">
              <a:solidFill>
                <a:srgbClr val="C00000"/>
              </a:solidFill>
              <a:latin typeface="Times New Roman"/>
              <a:ea typeface="华文细黑"/>
              <a:cs typeface="Times New Roman"/>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44572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p:bldP spid="3" grpId="1"/>
      <p:bldP spid="11" grpId="0"/>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7" name="矩形 6"/>
          <p:cNvSpPr/>
          <p:nvPr/>
        </p:nvSpPr>
        <p:spPr>
          <a:xfrm>
            <a:off x="262558" y="575627"/>
            <a:ext cx="11449272"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a:t>
            </a:r>
            <a:endParaRPr lang="zh-CN" altLang="zh-CN" sz="2800" kern="100" dirty="0">
              <a:effectLst/>
              <a:latin typeface="宋体"/>
              <a:cs typeface="Courier New"/>
            </a:endParaRPr>
          </a:p>
        </p:txBody>
      </p:sp>
      <p:sp>
        <p:nvSpPr>
          <p:cNvPr id="3" name="矩形 2"/>
          <p:cNvSpPr/>
          <p:nvPr/>
        </p:nvSpPr>
        <p:spPr>
          <a:xfrm>
            <a:off x="2067502" y="503619"/>
            <a:ext cx="9469295" cy="738664"/>
          </a:xfrm>
          <a:prstGeom prst="rect">
            <a:avLst/>
          </a:prstGeom>
        </p:spPr>
        <p:txBody>
          <a:bodyPr>
            <a:spAutoFit/>
          </a:bodyPr>
          <a:lstStyle/>
          <a:p>
            <a:pPr algn="just">
              <a:lnSpc>
                <a:spcPct val="150000"/>
              </a:lnSpc>
              <a:spcAft>
                <a:spcPts val="0"/>
              </a:spcAft>
            </a:pPr>
            <a:r>
              <a:rPr lang="en-US" altLang="zh-CN" sz="2800" kern="100" dirty="0" smtClean="0">
                <a:solidFill>
                  <a:srgbClr val="C00000"/>
                </a:solidFill>
                <a:latin typeface="宋体"/>
                <a:ea typeface="华文细黑"/>
                <a:cs typeface="Times New Roman"/>
              </a:rPr>
              <a:t>①</a:t>
            </a:r>
            <a:r>
              <a:rPr lang="zh-CN" altLang="zh-CN" sz="2800" kern="100" dirty="0" smtClean="0">
                <a:solidFill>
                  <a:srgbClr val="C00000"/>
                </a:solidFill>
                <a:latin typeface="Times New Roman"/>
                <a:ea typeface="华文细黑"/>
                <a:cs typeface="Times New Roman"/>
              </a:rPr>
              <a:t>偏重学术经历，主要写自己的传记文学观及其形成过程；</a:t>
            </a:r>
            <a:endParaRPr lang="zh-CN" altLang="zh-CN" sz="2800" kern="100" dirty="0">
              <a:solidFill>
                <a:srgbClr val="C00000"/>
              </a:solidFill>
              <a:effectLst/>
              <a:latin typeface="宋体"/>
              <a:cs typeface="Courier New"/>
            </a:endParaRPr>
          </a:p>
        </p:txBody>
      </p:sp>
      <p:sp>
        <p:nvSpPr>
          <p:cNvPr id="10" name="矩形 9"/>
          <p:cNvSpPr/>
          <p:nvPr/>
        </p:nvSpPr>
        <p:spPr>
          <a:xfrm>
            <a:off x="262558" y="1132837"/>
            <a:ext cx="11409907" cy="1307346"/>
          </a:xfrm>
          <a:prstGeom prst="rect">
            <a:avLst/>
          </a:prstGeom>
        </p:spPr>
        <p:txBody>
          <a:bodyPr>
            <a:spAutoFit/>
          </a:bodyPr>
          <a:lstStyle/>
          <a:p>
            <a:pPr lvl="0" algn="just">
              <a:lnSpc>
                <a:spcPct val="150000"/>
              </a:lnSpc>
            </a:pP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写生平与写学术二者交融，呈现学术背后的家国情怀</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pP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行文平易自然，穿插使用口语，就像和老朋友闲谈一样</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
        <p:nvSpPr>
          <p:cNvPr id="11" name="矩形 10"/>
          <p:cNvSpPr/>
          <p:nvPr/>
        </p:nvSpPr>
        <p:spPr>
          <a:xfrm>
            <a:off x="262558" y="2493690"/>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12" name="矩形 11"/>
          <p:cNvSpPr/>
          <p:nvPr/>
        </p:nvSpPr>
        <p:spPr>
          <a:xfrm>
            <a:off x="2140785" y="2561980"/>
            <a:ext cx="365677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分析文本特色</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特点</a:t>
            </a:r>
            <a:r>
              <a:rPr lang="en-US" altLang="zh-CN" sz="2800" kern="100" dirty="0">
                <a:solidFill>
                  <a:srgbClr val="C00000"/>
                </a:solidFill>
                <a:latin typeface="Times New Roman"/>
                <a:ea typeface="华文细黑"/>
                <a:cs typeface="Times New Roman"/>
              </a:rPr>
              <a:t>)</a:t>
            </a:r>
            <a:r>
              <a:rPr lang="zh-CN" altLang="zh-CN" sz="2800" kern="100" dirty="0">
                <a:solidFill>
                  <a:srgbClr val="C00000"/>
                </a:solidFill>
                <a:latin typeface="Times New Roman"/>
                <a:ea typeface="华文细黑"/>
                <a:cs typeface="Times New Roman"/>
              </a:rPr>
              <a:t>题</a:t>
            </a:r>
            <a:endParaRPr lang="zh-CN" altLang="en-US" sz="2800" kern="100" dirty="0">
              <a:solidFill>
                <a:srgbClr val="C00000"/>
              </a:solidFill>
              <a:latin typeface="Times New Roman"/>
              <a:ea typeface="华文细黑"/>
              <a:cs typeface="Times New Roman"/>
            </a:endParaRPr>
          </a:p>
        </p:txBody>
      </p:sp>
      <p:sp>
        <p:nvSpPr>
          <p:cNvPr id="13" name="矩形 12"/>
          <p:cNvSpPr/>
          <p:nvPr/>
        </p:nvSpPr>
        <p:spPr>
          <a:xfrm>
            <a:off x="2187920" y="3223197"/>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C—(3)</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799818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p:bldP spid="3" grpId="1"/>
      <p:bldP spid="10" grpId="0"/>
      <p:bldP spid="10" grpId="1"/>
      <p:bldP spid="12" grpId="0"/>
      <p:bldP spid="12" grpId="1"/>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0298" y="410613"/>
            <a:ext cx="11500473" cy="5827493"/>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阅读和评价中外实用类文本。了解新闻、传记、报告、科普文章的文体基本特征和主要表现手法。阅读实用类文本，应注重真实性和实用性，准确解读文本，筛选整合信息，分析思想内容、构成要素和语言特色，评价文本的社会功用，探讨文本反映的人生价值和时代精神。</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理解　</a:t>
            </a:r>
            <a:r>
              <a:rPr lang="en-US" altLang="zh-CN" sz="2800" kern="100" dirty="0">
                <a:solidFill>
                  <a:prstClr val="black"/>
                </a:solidFill>
                <a:latin typeface="Times New Roman"/>
                <a:ea typeface="华文细黑"/>
                <a:cs typeface="Courier New"/>
              </a:rPr>
              <a:t>B</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理解文中重要概念的含义；</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理解文中重要句子的含意。</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分析综合　</a:t>
            </a:r>
            <a:r>
              <a:rPr lang="en-US" altLang="zh-CN" sz="2800" kern="100" dirty="0">
                <a:solidFill>
                  <a:prstClr val="black"/>
                </a:solidFill>
                <a:latin typeface="Times New Roman"/>
                <a:ea typeface="华文细黑"/>
                <a:cs typeface="Courier New"/>
              </a:rPr>
              <a:t>C</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筛选并整合文中信息；</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分析语言特色，把握文章结构，概括中心意思；</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分析文本的文体特征和主要表现手法。</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189434"/>
            <a:ext cx="1167940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朱东润认为传记文学作品应如何刻画和评价传主？你是否同意他的观点？请结合材料说明理由。</a:t>
            </a:r>
            <a:endParaRPr lang="zh-CN" altLang="zh-CN" sz="1050" kern="100" dirty="0">
              <a:effectLst/>
              <a:latin typeface="宋体"/>
              <a:cs typeface="Courier New"/>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7" name="矩形 6"/>
          <p:cNvSpPr/>
          <p:nvPr/>
        </p:nvSpPr>
        <p:spPr>
          <a:xfrm>
            <a:off x="262558" y="1472516"/>
            <a:ext cx="11449272"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解题思路：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8" name="矩形 7"/>
          <p:cNvSpPr/>
          <p:nvPr/>
        </p:nvSpPr>
        <p:spPr>
          <a:xfrm>
            <a:off x="2124209" y="1364616"/>
            <a:ext cx="9659629" cy="738664"/>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题干两问，一是朱东润对传记文学作品如何刻画和评价传</a:t>
            </a:r>
            <a:r>
              <a:rPr lang="zh-CN" altLang="zh-CN" sz="2800" kern="100" dirty="0" smtClean="0">
                <a:solidFill>
                  <a:srgbClr val="C00000"/>
                </a:solidFill>
                <a:latin typeface="Times New Roman"/>
                <a:ea typeface="华文细黑"/>
                <a:cs typeface="Times New Roman"/>
              </a:rPr>
              <a:t>主</a:t>
            </a:r>
            <a:endParaRPr lang="zh-CN" altLang="zh-CN" sz="2800" kern="100" dirty="0">
              <a:solidFill>
                <a:srgbClr val="C00000"/>
              </a:solidFill>
              <a:effectLst/>
              <a:latin typeface="宋体"/>
              <a:cs typeface="Courier New"/>
            </a:endParaRPr>
          </a:p>
        </p:txBody>
      </p:sp>
      <p:sp>
        <p:nvSpPr>
          <p:cNvPr id="10" name="矩形 9"/>
          <p:cNvSpPr/>
          <p:nvPr/>
        </p:nvSpPr>
        <p:spPr>
          <a:xfrm>
            <a:off x="272451" y="2043170"/>
            <a:ext cx="11457851" cy="397031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的观点，即对朱东润的传记文学观的归纳；二是你是否同意他的观点，其实是要求对朱东润的观点进行简单的评析。对这两个问题进行探究，要深入阅读文本，把握住文章的写作主旨，并能准确筛选重要信息，抓住要点，并结合自己的理解作出客观公正的评价。须注意的是，文本后面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相关链接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不能忽略，尤其是题干已指明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结合材料</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，答题时应将这一内容结合进来</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010937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8" grpId="0"/>
      <p:bldP spid="8" grpId="1"/>
      <p:bldP spid="10" grpId="0"/>
      <p:bldP spid="1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2558" y="129575"/>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__________</a:t>
            </a:r>
            <a:r>
              <a:rPr lang="en-US" altLang="zh-CN" sz="2800" kern="100" dirty="0" smtClean="0">
                <a:latin typeface="Times New Roman"/>
                <a:ea typeface="华文细黑"/>
                <a:cs typeface="Courier New"/>
              </a:rPr>
              <a:t>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10" name="矩形 9"/>
          <p:cNvSpPr/>
          <p:nvPr/>
        </p:nvSpPr>
        <p:spPr>
          <a:xfrm>
            <a:off x="329173" y="21910"/>
            <a:ext cx="11344407" cy="5909310"/>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答第一问，重在分析概括传主传记文学观的内</a:t>
            </a:r>
            <a:r>
              <a:rPr lang="zh-CN" altLang="zh-CN" sz="2800" kern="100" dirty="0" smtClean="0">
                <a:solidFill>
                  <a:srgbClr val="C00000"/>
                </a:solidFill>
                <a:latin typeface="Times New Roman"/>
                <a:ea typeface="华文细黑"/>
                <a:cs typeface="Times New Roman"/>
              </a:rPr>
              <a:t>容</a:t>
            </a:r>
            <a:r>
              <a:rPr lang="zh-CN" altLang="zh-CN" sz="2800" kern="100" dirty="0">
                <a:solidFill>
                  <a:srgbClr val="C00000"/>
                </a:solidFill>
                <a:latin typeface="Times New Roman"/>
                <a:ea typeface="华文细黑"/>
                <a:cs typeface="Times New Roman"/>
              </a:rPr>
              <a:t>。内容包括</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刻画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评价</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两个方面。朱东润的传记文学观集中在文本的中间部分，围绕传记文学如何刻画和评价传主这一问题展开了一系列的探讨，作者比较了中国古代传记和外国传记在刻画人物方面的优缺点。主要集中在如何描写刻画传主，对传主的优缺点应如何表现这两个问题上。朱东润在分析阐述自己对这些问题的认识时，一是通过对中国古代传记文学作品的分析比较，认为古人所写的传、行状、神道碑</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这类作品，主要是对于死者的歌颂，对于近代传记文学是没有什么用处的</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，朱东润认为中国古代的</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别传</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这类作品写得都很生动，没有那些阿谀奉承之辞，</a:t>
            </a:r>
            <a:endParaRPr lang="en-US" altLang="zh-CN" sz="2800" kern="100" dirty="0" smtClean="0">
              <a:solidFill>
                <a:srgbClr val="C00000"/>
              </a:solidFill>
              <a:latin typeface="Times New Roman"/>
              <a:ea typeface="华文细黑"/>
              <a:cs typeface="Times New Roman"/>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87923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10" grpId="0"/>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97754"/>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11" name="矩形 10"/>
          <p:cNvSpPr/>
          <p:nvPr/>
        </p:nvSpPr>
        <p:spPr>
          <a:xfrm>
            <a:off x="306858" y="125937"/>
            <a:ext cx="11449272" cy="5857477"/>
          </a:xfrm>
          <a:prstGeom prst="rect">
            <a:avLst/>
          </a:prstGeom>
        </p:spPr>
        <p:txBody>
          <a:bodyPr wrap="square" lIns="121898" tIns="60948" rIns="121898" bIns="60948">
            <a:spAutoFit/>
          </a:bodyPr>
          <a:lstStyle/>
          <a:p>
            <a:pPr algn="just">
              <a:lnSpc>
                <a:spcPct val="150000"/>
              </a:lnSpc>
            </a:pPr>
            <a:r>
              <a:rPr lang="zh-CN" altLang="zh-CN" sz="2800" kern="100" dirty="0">
                <a:solidFill>
                  <a:srgbClr val="C00000"/>
                </a:solidFill>
                <a:latin typeface="Times New Roman"/>
                <a:ea typeface="华文细黑"/>
                <a:cs typeface="Times New Roman"/>
              </a:rPr>
              <a:t>而且是信笔直书，对于传主的错误和缺陷，</a:t>
            </a:r>
            <a:r>
              <a:rPr lang="zh-CN" altLang="zh-CN" sz="2800" kern="100" dirty="0" smtClean="0">
                <a:solidFill>
                  <a:srgbClr val="C00000"/>
                </a:solidFill>
                <a:latin typeface="Times New Roman"/>
                <a:ea typeface="华文细黑"/>
                <a:cs typeface="Times New Roman"/>
              </a:rPr>
              <a:t>都是</a:t>
            </a:r>
            <a:r>
              <a:rPr lang="zh-CN" altLang="zh-CN" sz="2800" kern="100" dirty="0">
                <a:solidFill>
                  <a:srgbClr val="C00000"/>
                </a:solidFill>
                <a:latin typeface="Times New Roman"/>
                <a:ea typeface="华文细黑"/>
                <a:cs typeface="Times New Roman"/>
              </a:rPr>
              <a:t>全部奉陈</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。通过对</a:t>
            </a:r>
            <a:r>
              <a:rPr lang="zh-CN" altLang="zh-CN" sz="2800" kern="100" dirty="0" smtClean="0">
                <a:solidFill>
                  <a:srgbClr val="C00000"/>
                </a:solidFill>
                <a:latin typeface="Times New Roman"/>
                <a:ea typeface="华文细黑"/>
                <a:cs typeface="Times New Roman"/>
              </a:rPr>
              <a:t>中国古代传记文学作品的辨析，朱东润认为对于传主的描写刻画，要信笔直书，全面评价传主的优缺点，不能仅仅是歌颂。二是对国外传记文学写作方法的探讨，朱东润认为，罗马时代的勃路塔克，</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所着重的是相互比较而很少对于传主的刻画，因此我们只能看到一个大略而看不到入情入理的细致的分析</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。而</a:t>
            </a:r>
            <a:r>
              <a:rPr lang="zh-CN" altLang="zh-CN" sz="2800" kern="100" dirty="0">
                <a:solidFill>
                  <a:srgbClr val="C00000"/>
                </a:solidFill>
                <a:latin typeface="Times New Roman"/>
                <a:ea typeface="华文细黑"/>
                <a:cs typeface="Times New Roman"/>
              </a:rPr>
              <a:t>像英国的《约翰逊博士传》，虽然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细致是到了一个登峰造极的地位，但是的确也难免有些琐碎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。《维多利亚女王传》也是刻画不够细致，和中国文人传统的做法是一样的。由此可见，朱东润认为，应该入情入理细致刻画传主的个性，但是应该避免琐碎</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5010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11" grpId="0"/>
      <p:bldP spid="11"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89434"/>
            <a:ext cx="11449272"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__________</a:t>
            </a:r>
            <a:r>
              <a:rPr lang="en-US" altLang="zh-CN" sz="2800" kern="100" dirty="0" smtClean="0">
                <a:latin typeface="Times New Roman"/>
                <a:ea typeface="华文细黑"/>
                <a:cs typeface="Courier New"/>
              </a:rPr>
              <a:t>__________________________________________________</a:t>
            </a:r>
          </a:p>
          <a:p>
            <a:pPr algn="just">
              <a:lnSpc>
                <a:spcPct val="14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11" name="矩形 10"/>
          <p:cNvSpPr/>
          <p:nvPr/>
        </p:nvSpPr>
        <p:spPr>
          <a:xfrm>
            <a:off x="306858" y="108190"/>
            <a:ext cx="11449272" cy="608369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solidFill>
                  <a:srgbClr val="C00000"/>
                </a:solidFill>
                <a:latin typeface="Times New Roman"/>
                <a:ea typeface="华文细黑"/>
                <a:cs typeface="Times New Roman"/>
              </a:rPr>
              <a:t>答第二问的关键是如何给出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理由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。如果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同意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，则应顺着朱东润的思路说，有两个角度：一是简单说明朱东润的观点如何言之有故，持之成理；二是简单说明按照朱东润的观点写出来的传记有什么好处。前者是由因及果，后者是由果及因。</a:t>
            </a:r>
            <a:endParaRPr lang="zh-CN" altLang="zh-CN" sz="1050" kern="100" dirty="0">
              <a:solidFill>
                <a:srgbClr val="C00000"/>
              </a:solidFill>
              <a:latin typeface="宋体"/>
              <a:cs typeface="Courier New"/>
            </a:endParaRPr>
          </a:p>
          <a:p>
            <a:pPr algn="just">
              <a:lnSpc>
                <a:spcPct val="140000"/>
              </a:lnSpc>
              <a:spcAft>
                <a:spcPts val="0"/>
              </a:spcAft>
            </a:pPr>
            <a:r>
              <a:rPr lang="zh-CN" altLang="zh-CN" sz="2800" kern="100" dirty="0">
                <a:solidFill>
                  <a:srgbClr val="C00000"/>
                </a:solidFill>
                <a:latin typeface="Times New Roman"/>
                <a:ea typeface="华文细黑"/>
                <a:cs typeface="Times New Roman"/>
              </a:rPr>
              <a:t>考生如果不同意朱东润的观点，也可以从两个角度说明理由：一是说明朱东润的观点只是一家之言，其理论前提值得讨论；二是说明朱东润的观点应用到传记写作的具体实践时，会有一些不足。前者是正面说理由，后者是反面说、假设说。后者是考生容易做到的。如若过于强调</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细致</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入情入理</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，则可能因史料不足而导致不够客观甚至矫揉造作；如过于强调</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全面评价</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则有可能无法凸显个性等。</a:t>
            </a:r>
            <a:endParaRPr lang="zh-CN" altLang="zh-CN" sz="1050" kern="100" dirty="0">
              <a:solidFill>
                <a:srgbClr val="C00000"/>
              </a:solidFill>
              <a:effectLst/>
              <a:latin typeface="宋体"/>
              <a:cs typeface="Courier New"/>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996255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317" y="266629"/>
            <a:ext cx="11563765" cy="6124729"/>
          </a:xfrm>
          <a:prstGeom prst="rect">
            <a:avLst/>
          </a:prstGeom>
        </p:spPr>
        <p:txBody>
          <a:bodyPr wrap="square" lIns="121898" tIns="60948" rIns="121898" bIns="60948">
            <a:spAutoFit/>
          </a:bodyPr>
          <a:lstStyle/>
          <a:p>
            <a:pPr algn="just">
              <a:lnSpc>
                <a:spcPct val="150000"/>
              </a:lnSpc>
              <a:spcAft>
                <a:spcPts val="0"/>
              </a:spcAft>
            </a:pPr>
            <a:r>
              <a:rPr lang="zh-CN" altLang="zh-CN" sz="2600" kern="100" dirty="0">
                <a:latin typeface="Times New Roman"/>
                <a:ea typeface="华文细黑"/>
                <a:cs typeface="Times New Roman"/>
              </a:rPr>
              <a:t>形成答案</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3" name="矩形 2"/>
          <p:cNvSpPr/>
          <p:nvPr/>
        </p:nvSpPr>
        <p:spPr>
          <a:xfrm>
            <a:off x="1990750" y="196501"/>
            <a:ext cx="9659629" cy="692497"/>
          </a:xfrm>
          <a:prstGeom prst="rect">
            <a:avLst/>
          </a:prstGeom>
        </p:spPr>
        <p:txBody>
          <a:bodyPr>
            <a:spAutoFit/>
          </a:bodyPr>
          <a:lstStyle/>
          <a:p>
            <a:pPr algn="just">
              <a:lnSpc>
                <a:spcPct val="15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第一问</a:t>
            </a:r>
            <a:r>
              <a:rPr lang="en-US" altLang="zh-CN" sz="2600" kern="100" dirty="0">
                <a:solidFill>
                  <a:srgbClr val="C00000"/>
                </a:solidFill>
                <a:latin typeface="Times New Roman"/>
                <a:ea typeface="华文细黑"/>
                <a:cs typeface="Courier New"/>
              </a:rPr>
              <a:t>)</a:t>
            </a:r>
            <a:r>
              <a:rPr lang="en-US" altLang="zh-CN" sz="2600" kern="100" dirty="0">
                <a:solidFill>
                  <a:srgbClr val="C00000"/>
                </a:solidFill>
                <a:latin typeface="宋体"/>
                <a:ea typeface="华文细黑"/>
                <a:cs typeface="Times New Roman"/>
              </a:rPr>
              <a:t>①</a:t>
            </a:r>
            <a:r>
              <a:rPr lang="zh-CN" altLang="zh-CN" sz="2600" kern="100" dirty="0">
                <a:solidFill>
                  <a:srgbClr val="C00000"/>
                </a:solidFill>
                <a:latin typeface="Times New Roman"/>
                <a:ea typeface="华文细黑"/>
                <a:cs typeface="Times New Roman"/>
              </a:rPr>
              <a:t>应该入情入理地细致刻画传主的个性。如果只</a:t>
            </a:r>
            <a:r>
              <a:rPr lang="zh-CN" altLang="zh-CN" sz="2600" kern="100" dirty="0" smtClean="0">
                <a:solidFill>
                  <a:srgbClr val="C00000"/>
                </a:solidFill>
                <a:latin typeface="Times New Roman"/>
                <a:ea typeface="华文细黑"/>
                <a:cs typeface="Times New Roman"/>
              </a:rPr>
              <a:t>重</a:t>
            </a:r>
            <a:r>
              <a:rPr lang="zh-CN" altLang="zh-CN" sz="2600" kern="100" dirty="0">
                <a:solidFill>
                  <a:srgbClr val="C00000"/>
                </a:solidFill>
                <a:latin typeface="Times New Roman"/>
                <a:ea typeface="华文细黑"/>
                <a:cs typeface="Times New Roman"/>
              </a:rPr>
              <a:t>比较，</a:t>
            </a:r>
            <a:endParaRPr lang="zh-CN" altLang="zh-CN" sz="2600" kern="100" dirty="0">
              <a:solidFill>
                <a:srgbClr val="C00000"/>
              </a:solidFill>
              <a:effectLst/>
              <a:latin typeface="宋体"/>
              <a:cs typeface="Courier New"/>
            </a:endParaRPr>
          </a:p>
        </p:txBody>
      </p:sp>
      <p:sp>
        <p:nvSpPr>
          <p:cNvPr id="8" name="矩形 7"/>
          <p:cNvSpPr/>
          <p:nvPr/>
        </p:nvSpPr>
        <p:spPr>
          <a:xfrm>
            <a:off x="334566" y="742977"/>
            <a:ext cx="11457851" cy="5493812"/>
          </a:xfrm>
          <a:prstGeom prst="rect">
            <a:avLst/>
          </a:prstGeom>
        </p:spPr>
        <p:txBody>
          <a:bodyPr>
            <a:spAutoFit/>
          </a:bodyPr>
          <a:lstStyle/>
          <a:p>
            <a:pPr lvl="0" algn="just">
              <a:lnSpc>
                <a:spcPct val="150000"/>
              </a:lnSpc>
            </a:pPr>
            <a:r>
              <a:rPr lang="zh-CN" altLang="zh-CN" sz="2600" kern="100" dirty="0" smtClean="0">
                <a:solidFill>
                  <a:srgbClr val="C00000"/>
                </a:solidFill>
                <a:latin typeface="Times New Roman"/>
                <a:ea typeface="华文细黑"/>
                <a:cs typeface="Times New Roman"/>
              </a:rPr>
              <a:t>就</a:t>
            </a:r>
            <a:r>
              <a:rPr lang="zh-CN" altLang="zh-CN" sz="2600" kern="100" dirty="0">
                <a:solidFill>
                  <a:srgbClr val="C00000"/>
                </a:solidFill>
                <a:latin typeface="Times New Roman"/>
                <a:ea typeface="华文细黑"/>
                <a:cs typeface="Times New Roman"/>
              </a:rPr>
              <a:t>看不清传主的个性，而要是像《维多利亚女王传》那样就不够细致，像《约翰逊博士传》那样细致则难免琐碎。</a:t>
            </a:r>
            <a:r>
              <a:rPr lang="en-US" altLang="zh-CN" sz="2600" kern="100" dirty="0">
                <a:solidFill>
                  <a:srgbClr val="C00000"/>
                </a:solidFill>
                <a:latin typeface="宋体"/>
                <a:ea typeface="华文细黑"/>
                <a:cs typeface="Times New Roman"/>
              </a:rPr>
              <a:t>②</a:t>
            </a:r>
            <a:r>
              <a:rPr lang="zh-CN" altLang="zh-CN" sz="2600" kern="100" dirty="0">
                <a:solidFill>
                  <a:srgbClr val="C00000"/>
                </a:solidFill>
                <a:latin typeface="Times New Roman"/>
                <a:ea typeface="华文细黑"/>
                <a:cs typeface="Times New Roman"/>
              </a:rPr>
              <a:t>应该信笔直书，全面评价传主的优缺点。要是像有些古代文人的作品那样只是歌颂死者，就不是传记文学。</a:t>
            </a:r>
            <a:endParaRPr lang="zh-CN" altLang="zh-CN" sz="2600" kern="100" dirty="0">
              <a:solidFill>
                <a:srgbClr val="C00000"/>
              </a:solidFill>
              <a:latin typeface="宋体"/>
              <a:cs typeface="Courier New"/>
            </a:endParaRPr>
          </a:p>
          <a:p>
            <a:pPr lvl="0" algn="just">
              <a:lnSpc>
                <a:spcPct val="150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第二问</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观点一：同意</a:t>
            </a:r>
            <a:r>
              <a:rPr lang="zh-CN" altLang="zh-CN" sz="2600" kern="100" dirty="0" smtClean="0">
                <a:solidFill>
                  <a:srgbClr val="C00000"/>
                </a:solidFill>
                <a:latin typeface="Times New Roman"/>
                <a:ea typeface="华文细黑"/>
                <a:cs typeface="Times New Roman"/>
              </a:rPr>
              <a:t>。</a:t>
            </a:r>
            <a:r>
              <a:rPr lang="en-US" altLang="zh-CN" sz="2600" kern="100" dirty="0" smtClean="0">
                <a:solidFill>
                  <a:srgbClr val="C00000"/>
                </a:solidFill>
                <a:latin typeface="宋体"/>
                <a:ea typeface="华文细黑"/>
                <a:cs typeface="Times New Roman"/>
              </a:rPr>
              <a:t>①</a:t>
            </a:r>
            <a:r>
              <a:rPr lang="zh-CN" altLang="zh-CN" sz="2600" kern="100" dirty="0">
                <a:solidFill>
                  <a:srgbClr val="C00000"/>
                </a:solidFill>
                <a:latin typeface="Times New Roman"/>
                <a:ea typeface="华文细黑"/>
                <a:cs typeface="Times New Roman"/>
              </a:rPr>
              <a:t>只有入情入理地细致刻画传主的个性，才能给人深刻的印象，且具有可读性；</a:t>
            </a:r>
            <a:r>
              <a:rPr lang="en-US" altLang="zh-CN" sz="2600" kern="100" dirty="0">
                <a:solidFill>
                  <a:srgbClr val="C00000"/>
                </a:solidFill>
                <a:latin typeface="宋体"/>
                <a:ea typeface="华文细黑"/>
                <a:cs typeface="Times New Roman"/>
              </a:rPr>
              <a:t>②</a:t>
            </a:r>
            <a:r>
              <a:rPr lang="zh-CN" altLang="zh-CN" sz="2600" kern="100" dirty="0">
                <a:solidFill>
                  <a:srgbClr val="C00000"/>
                </a:solidFill>
                <a:latin typeface="Times New Roman"/>
                <a:ea typeface="华文细黑"/>
                <a:cs typeface="Times New Roman"/>
              </a:rPr>
              <a:t>人无完人，只有全面评价传主的优缺点，才能给读者一个完整的人物形象。</a:t>
            </a:r>
            <a:endParaRPr lang="zh-CN" altLang="zh-CN" sz="2600" kern="100" dirty="0">
              <a:solidFill>
                <a:srgbClr val="C00000"/>
              </a:solidFill>
              <a:latin typeface="宋体"/>
              <a:cs typeface="Courier New"/>
            </a:endParaRPr>
          </a:p>
          <a:p>
            <a:pPr lvl="0" algn="just">
              <a:lnSpc>
                <a:spcPct val="150000"/>
              </a:lnSpc>
            </a:pPr>
            <a:r>
              <a:rPr lang="zh-CN" altLang="zh-CN" sz="2600" kern="100" dirty="0">
                <a:solidFill>
                  <a:srgbClr val="C00000"/>
                </a:solidFill>
                <a:latin typeface="Times New Roman"/>
                <a:ea typeface="华文细黑"/>
                <a:cs typeface="Times New Roman"/>
              </a:rPr>
              <a:t>观点二：不同意</a:t>
            </a:r>
            <a:r>
              <a:rPr lang="zh-CN" altLang="zh-CN" sz="2600" kern="100" dirty="0" smtClean="0">
                <a:solidFill>
                  <a:srgbClr val="C00000"/>
                </a:solidFill>
                <a:latin typeface="Times New Roman"/>
                <a:ea typeface="华文细黑"/>
                <a:cs typeface="Times New Roman"/>
              </a:rPr>
              <a:t>。</a:t>
            </a:r>
            <a:r>
              <a:rPr lang="en-US" altLang="zh-CN" sz="2600" kern="100" dirty="0" smtClean="0">
                <a:solidFill>
                  <a:srgbClr val="C00000"/>
                </a:solidFill>
                <a:latin typeface="宋体"/>
                <a:ea typeface="华文细黑"/>
                <a:cs typeface="Times New Roman"/>
              </a:rPr>
              <a:t>①</a:t>
            </a:r>
            <a:r>
              <a:rPr lang="zh-CN" altLang="zh-CN" sz="2600" kern="100" dirty="0">
                <a:solidFill>
                  <a:srgbClr val="C00000"/>
                </a:solidFill>
                <a:latin typeface="Times New Roman"/>
                <a:ea typeface="华文细黑"/>
                <a:cs typeface="Times New Roman"/>
              </a:rPr>
              <a:t>细致刻画个性需要史料支撑，如果史料不足而仍然强调这一点，就会导致不够客观，显得矫揉造作；</a:t>
            </a:r>
            <a:r>
              <a:rPr lang="en-US" altLang="zh-CN" sz="2600" kern="100" dirty="0">
                <a:solidFill>
                  <a:srgbClr val="C00000"/>
                </a:solidFill>
                <a:latin typeface="宋体"/>
                <a:ea typeface="华文细黑"/>
                <a:cs typeface="Times New Roman"/>
              </a:rPr>
              <a:t>②</a:t>
            </a:r>
            <a:r>
              <a:rPr lang="zh-CN" altLang="zh-CN" sz="2600" kern="100" dirty="0">
                <a:solidFill>
                  <a:srgbClr val="C00000"/>
                </a:solidFill>
                <a:latin typeface="Times New Roman"/>
                <a:ea typeface="华文细黑"/>
                <a:cs typeface="Times New Roman"/>
              </a:rPr>
              <a:t>追求全面评价传主的优缺点，不能有效凸显传主的个性</a:t>
            </a:r>
            <a:r>
              <a:rPr lang="zh-CN" altLang="zh-CN" sz="2600" kern="100" dirty="0" smtClean="0">
                <a:solidFill>
                  <a:srgbClr val="C00000"/>
                </a:solidFill>
                <a:latin typeface="Times New Roman"/>
                <a:ea typeface="华文细黑"/>
                <a:cs typeface="Times New Roman"/>
              </a:rPr>
              <a:t>。</a:t>
            </a:r>
            <a:endParaRPr lang="en-US" altLang="zh-CN" sz="2600" kern="100" dirty="0" smtClean="0">
              <a:solidFill>
                <a:srgbClr val="C00000"/>
              </a:solidFill>
              <a:latin typeface="Times New Roman"/>
              <a:ea typeface="华文细黑"/>
              <a:cs typeface="Times New Roman"/>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07733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8" grpId="0"/>
      <p:bldP spid="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621482"/>
            <a:ext cx="1144927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_____________________________</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对应考点：</a:t>
            </a:r>
            <a:r>
              <a:rPr lang="en-US" altLang="zh-CN" sz="2800" kern="100" dirty="0" smtClean="0">
                <a:latin typeface="Times New Roman"/>
                <a:ea typeface="华文细黑"/>
                <a:cs typeface="Times New Roman"/>
              </a:rPr>
              <a:t>_________________</a:t>
            </a:r>
            <a:endParaRPr lang="zh-CN" altLang="zh-CN" sz="1050" kern="100" dirty="0">
              <a:effectLst/>
              <a:latin typeface="宋体"/>
              <a:cs typeface="Courier New"/>
            </a:endParaRPr>
          </a:p>
        </p:txBody>
      </p:sp>
      <p:sp>
        <p:nvSpPr>
          <p:cNvPr id="2" name="矩形 1"/>
          <p:cNvSpPr/>
          <p:nvPr/>
        </p:nvSpPr>
        <p:spPr>
          <a:xfrm>
            <a:off x="2162474" y="702034"/>
            <a:ext cx="521168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信息筛选概括题、个性化解读题</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2171710" y="1322398"/>
            <a:ext cx="2720617"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r>
              <a:rPr lang="en-US" altLang="zh-CN" sz="2800" kern="100" dirty="0" smtClean="0">
                <a:solidFill>
                  <a:srgbClr val="C00000"/>
                </a:solidFill>
                <a:latin typeface="Times New Roman"/>
                <a:ea typeface="华文细黑"/>
                <a:cs typeface="Times New Roman"/>
              </a:rPr>
              <a:t>)      F</a:t>
            </a:r>
            <a:r>
              <a:rPr lang="en-US" altLang="zh-CN" sz="2800" kern="100" dirty="0">
                <a:solidFill>
                  <a:srgbClr val="C00000"/>
                </a:solidFill>
                <a:latin typeface="Times New Roman"/>
                <a:ea typeface="华文细黑"/>
                <a:cs typeface="Times New Roman"/>
              </a:rPr>
              <a:t>—(3)</a:t>
            </a:r>
            <a:endParaRPr lang="zh-CN" altLang="en-US" sz="2800" kern="100" dirty="0">
              <a:solidFill>
                <a:srgbClr val="C00000"/>
              </a:solidFill>
              <a:latin typeface="Times New Roman"/>
              <a:ea typeface="华文细黑"/>
              <a:cs typeface="Times New Roman"/>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482147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365930"/>
            <a:ext cx="11449272" cy="687600"/>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a:t>
            </a:r>
            <a:r>
              <a:rPr lang="en-US" altLang="zh-CN" sz="2800" b="1" kern="100" dirty="0">
                <a:solidFill>
                  <a:srgbClr val="0000FF"/>
                </a:solidFill>
                <a:latin typeface="Times New Roman" pitchFamily="18" charset="0"/>
                <a:ea typeface="Times New Roman" pitchFamily="18" charset="0"/>
                <a:cs typeface="Times New Roman" pitchFamily="18" charset="0"/>
              </a:rPr>
              <a:t>(2015·</a:t>
            </a:r>
            <a:r>
              <a:rPr lang="zh-CN" altLang="zh-CN" sz="2800" b="1" kern="100" dirty="0">
                <a:solidFill>
                  <a:srgbClr val="0000FF"/>
                </a:solidFill>
                <a:latin typeface="Times New Roman" pitchFamily="18" charset="0"/>
                <a:ea typeface="+mj-ea"/>
                <a:cs typeface="Times New Roman" pitchFamily="18" charset="0"/>
              </a:rPr>
              <a:t>全国</a:t>
            </a:r>
            <a:r>
              <a:rPr lang="en-US" altLang="zh-CN" sz="2800" b="1" kern="100" dirty="0">
                <a:solidFill>
                  <a:srgbClr val="0000FF"/>
                </a:solidFill>
                <a:latin typeface="Times New Roman" pitchFamily="18" charset="0"/>
                <a:ea typeface="Times New Roman" pitchFamily="18" charset="0"/>
                <a:cs typeface="Times New Roman" pitchFamily="18" charset="0"/>
              </a:rPr>
              <a:t>Ⅱ)</a:t>
            </a:r>
            <a:r>
              <a:rPr lang="zh-CN" altLang="zh-CN" sz="2800" b="1" kern="100" dirty="0">
                <a:solidFill>
                  <a:srgbClr val="0000FF"/>
                </a:solidFill>
                <a:latin typeface="+mj-ea"/>
                <a:ea typeface="+mj-ea"/>
                <a:cs typeface="Times New Roman"/>
              </a:rPr>
              <a:t>阅读下面的文字，完成文后题目。</a:t>
            </a:r>
          </a:p>
        </p:txBody>
      </p:sp>
      <p:sp>
        <p:nvSpPr>
          <p:cNvPr id="11" name="矩形 10"/>
          <p:cNvSpPr/>
          <p:nvPr/>
        </p:nvSpPr>
        <p:spPr>
          <a:xfrm>
            <a:off x="334566" y="1026960"/>
            <a:ext cx="11449272" cy="529373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将军赋采薇</a:t>
            </a:r>
          </a:p>
          <a:p>
            <a:pPr indent="718185" algn="just">
              <a:lnSpc>
                <a:spcPct val="150000"/>
              </a:lnSpc>
              <a:spcAft>
                <a:spcPts val="0"/>
              </a:spcAft>
            </a:pPr>
            <a:r>
              <a:rPr lang="zh-CN" altLang="zh-CN" sz="2800" kern="100" dirty="0">
                <a:latin typeface="Times New Roman"/>
                <a:ea typeface="华文细黑"/>
                <a:cs typeface="Times New Roman"/>
              </a:rPr>
              <a:t>戴安澜任第</a:t>
            </a:r>
            <a:r>
              <a:rPr lang="en-US" altLang="zh-CN" sz="2800" kern="100" dirty="0">
                <a:latin typeface="Times New Roman"/>
                <a:ea typeface="华文细黑"/>
                <a:cs typeface="Courier New"/>
              </a:rPr>
              <a:t>73</a:t>
            </a:r>
            <a:r>
              <a:rPr lang="zh-CN" altLang="zh-CN" sz="2800" kern="100" dirty="0">
                <a:latin typeface="Times New Roman"/>
                <a:ea typeface="华文细黑"/>
                <a:cs typeface="Times New Roman"/>
              </a:rPr>
              <a:t>旅旅长后，回顾多年对日作战的经验教训，认定要取得胜利必须依靠部属努力，而部属的旺盛士气来自他们的爱国热情。他特意抄录民族英雄岳飞的《满江红》和文天祥的《过零丁洋》，印发给各级官兵背诵吟唱，激发大家精忠报国的爱国热忱。</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为了抗战大业，戴安澜摒弃党派成见，团结爱国人士。《自由报》记者宗祺仁前来采访，与他彻夜讨论时局，探讨国共合作抗日的未来，两人很快成为莫逆之交。这时有人提醒戴安澜，说宗是共产党，须</a:t>
            </a:r>
            <a:r>
              <a:rPr lang="zh-CN" altLang="zh-CN" sz="2800" kern="100" dirty="0" smtClean="0">
                <a:latin typeface="Times New Roman"/>
                <a:ea typeface="华文细黑"/>
                <a:cs typeface="Times New Roman"/>
              </a:rPr>
              <a:t>多加</a:t>
            </a:r>
            <a:endParaRPr lang="zh-CN" altLang="zh-CN" sz="1050" kern="100" dirty="0">
              <a:effectLst/>
              <a:latin typeface="宋体"/>
              <a:cs typeface="Courier New"/>
            </a:endParaRPr>
          </a:p>
        </p:txBody>
      </p:sp>
    </p:spTree>
    <p:extLst>
      <p:ext uri="{BB962C8B-B14F-4D97-AF65-F5344CB8AC3E}">
        <p14:creationId xmlns:p14="http://schemas.microsoft.com/office/powerpoint/2010/main" val="1373956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89434"/>
            <a:ext cx="11449272" cy="658639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提防。他坦然答道：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现在是国共合作抗战，何防之有？宗是否共产党我不知道，我只知道他是新闻记者，写过许多真实感人的报道，有卓越的见解。我们正缺少这样的爱国志士。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几天后，他还把自己的军事著作交给宗祺仁修改并题词</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太平洋战争爆发后，中国决定派远征军赴缅甸对日作战。当命令到达时，已升任第</a:t>
            </a:r>
            <a:r>
              <a:rPr lang="en-US" altLang="zh-CN" sz="2800" kern="100" dirty="0">
                <a:latin typeface="Times New Roman"/>
                <a:ea typeface="华文细黑"/>
                <a:cs typeface="Courier New"/>
              </a:rPr>
              <a:t>200</a:t>
            </a:r>
            <a:r>
              <a:rPr lang="zh-CN" altLang="zh-CN" sz="2800" kern="100" dirty="0">
                <a:latin typeface="Times New Roman"/>
                <a:ea typeface="华文细黑"/>
                <a:cs typeface="Times New Roman"/>
              </a:rPr>
              <a:t>师师长的戴安澜高唱《满江红》，并向官兵宣讲诸葛亮远征的事迹，以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鞠躬尽瘁，死而后已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的精神激励官兵。赴缅途中，他激情满怀，赋《远征》二首以明志。其一云：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万里旌旗耀眼开，王师出境岛夷摧。扬鞭遥指花如许，诸葛前身今又来。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其二云：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策马奔车走八荒，远征功业迈秦皇。澄清宇宙安黎庶，先挽长弓射夕阳。</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07228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42059"/>
            <a:ext cx="11449272" cy="5940063"/>
          </a:xfrm>
          <a:prstGeom prst="rect">
            <a:avLst/>
          </a:prstGeom>
        </p:spPr>
        <p:txBody>
          <a:bodyPr wrap="square" lIns="121898" tIns="60948" rIns="121898" bIns="60948">
            <a:spAutoFit/>
          </a:bodyPr>
          <a:lstStyle/>
          <a:p>
            <a:pPr lvl="0" algn="just">
              <a:lnSpc>
                <a:spcPct val="150000"/>
              </a:lnSpc>
            </a:pPr>
            <a:r>
              <a:rPr lang="zh-CN" altLang="zh-CN" sz="2800" kern="100" dirty="0">
                <a:latin typeface="Times New Roman"/>
                <a:ea typeface="华文细黑"/>
                <a:cs typeface="Times New Roman"/>
              </a:rPr>
              <a:t>入缅不久，日军主力迫近东瓜，军长杜聿明决定集中主力击溃日军。戴安澜立下誓言：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此次远征，系唐明以来扬国威之盛举，虽战至一兵一卒，也必死守东瓜。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这时，英军突然撤走，我方援军未至，形势危急，戴安澜决心以身报国。他宣布：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本师长立遗嘱在先：如果师长战死，以副师长代之；副师长战死，参谋长代之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以此类推，各级皆然。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他给夫人王荷馨写了绝命家书：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余此次奉命固守东瓜，因上面大计未定，与后方联络过远，敌人行动又快，现在孤军奋斗，决以全部牺牲报国家养育。为国家战死，事极光荣。所念者，你们母子今后生活，当更痛苦。望你珍重，并爱护诸儿，侍奉老母</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老父在皖，可不必呈闻。</a:t>
            </a:r>
            <a:r>
              <a:rPr lang="en-US" altLang="zh-CN" sz="2800" kern="100" dirty="0">
                <a:latin typeface="宋体"/>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706405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298043"/>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面对日军发动步兵、炮兵和空军联合进攻，狂轰滥炸，施放毒气，戴安澜率部同仇敌忾，顽强战斗，抗击四倍于己的日军长达十余日。中印缅战区美军司令兼中国战区统帅部参谋长史迪威表示：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近代立功异域，扬中华声威者，以戴将军为第一人。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日本人战后回忆时也承认：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该部队自始至终战斗意志旺盛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虽是敌军，但令人佩服！自司令官饭田中将以下各将官无不赞叹其勇气。</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东瓜保卫战虽然给予日军沉重打击，但因盟军失利，缅北战局急转直下，腹背受敌的远征军被迫突围。这时，英国要求远征军申请难民身份，以便英国军队收容。戴安澜发誓：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我戴某人宁愿与日寇战死，</a:t>
            </a:r>
            <a:r>
              <a:rPr lang="zh-CN" altLang="zh-CN" sz="2800" kern="100" dirty="0" smtClean="0">
                <a:latin typeface="Times New Roman"/>
                <a:ea typeface="华文细黑"/>
                <a:cs typeface="Times New Roman"/>
              </a:rPr>
              <a:t>绝</a:t>
            </a:r>
            <a:endParaRPr lang="en-US" altLang="zh-CN" sz="2800" kern="100" dirty="0" smtClean="0">
              <a:latin typeface="宋体"/>
              <a:ea typeface="华文细黑"/>
              <a:cs typeface="Times New Roman"/>
            </a:endParaRPr>
          </a:p>
        </p:txBody>
      </p:sp>
    </p:spTree>
    <p:extLst>
      <p:ext uri="{BB962C8B-B14F-4D97-AF65-F5344CB8AC3E}">
        <p14:creationId xmlns:p14="http://schemas.microsoft.com/office/powerpoint/2010/main" val="195702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80851"/>
            <a:ext cx="11449272" cy="327566"/>
          </a:xfrm>
          <a:prstGeom prst="rect">
            <a:avLst/>
          </a:prstGeom>
        </p:spPr>
        <p:txBody>
          <a:bodyPr wrap="square" lIns="121898" tIns="60948" rIns="121898" bIns="60948">
            <a:spAutoFit/>
          </a:bodyPr>
          <a:lstStyle/>
          <a:p>
            <a:pPr lvl="0" algn="just">
              <a:lnSpc>
                <a:spcPct val="150000"/>
              </a:lnSpc>
            </a:pPr>
            <a:endParaRPr lang="zh-CN" altLang="zh-CN" sz="1050" kern="100" dirty="0">
              <a:latin typeface="宋体"/>
              <a:cs typeface="Courier New"/>
            </a:endParaRPr>
          </a:p>
        </p:txBody>
      </p:sp>
      <p:sp>
        <p:nvSpPr>
          <p:cNvPr id="3" name="矩形 2"/>
          <p:cNvSpPr/>
          <p:nvPr/>
        </p:nvSpPr>
        <p:spPr>
          <a:xfrm>
            <a:off x="340298" y="837438"/>
            <a:ext cx="11500473" cy="3888500"/>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鉴赏评价　</a:t>
            </a:r>
            <a:r>
              <a:rPr lang="en-US" altLang="zh-CN" sz="2800" kern="100" dirty="0">
                <a:solidFill>
                  <a:prstClr val="black"/>
                </a:solidFill>
                <a:latin typeface="Times New Roman"/>
                <a:ea typeface="华文细黑"/>
                <a:cs typeface="Courier New"/>
              </a:rPr>
              <a:t>D</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评价文本的主要观点和基本倾向；</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评价文本产生的社会价值和影响；</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对文本的某种特色作深度的思考和判断。</a:t>
            </a:r>
            <a:endParaRPr lang="en-US"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探究　</a:t>
            </a:r>
            <a:r>
              <a:rPr lang="en-US" altLang="zh-CN" sz="2800" kern="100" dirty="0">
                <a:solidFill>
                  <a:prstClr val="black"/>
                </a:solidFill>
                <a:latin typeface="Times New Roman"/>
                <a:ea typeface="华文细黑"/>
                <a:cs typeface="Courier New"/>
              </a:rPr>
              <a:t>F</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从不同角度和层面发掘文本反映的人生价值和时代精神；</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探讨作者的写作背景和写作意图；</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探究文本中的某些问题，提出自己的见解。</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66229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665179"/>
            <a:ext cx="11449272" cy="4564815"/>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不苟且偷生。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于是率部进入缅北野人山，向祖国方向艰难跋涉。就在部队到达离祖国最近的一条公路时，突遭日军伏击，他立即命令分散突围。激战中，戴安澜胸腹中弹。时值缅甸雨季，大雨滂沱，部队既要突破日军堵击，还需忍饥挨饿，穿越荒山密林</a:t>
            </a:r>
            <a:r>
              <a:rPr lang="zh-CN" altLang="zh-CN" sz="2800" kern="100" dirty="0" smtClean="0">
                <a:solidFill>
                  <a:prstClr val="black"/>
                </a:solidFill>
                <a:latin typeface="Times New Roman"/>
                <a:ea typeface="华文细黑"/>
                <a:cs typeface="Times New Roman"/>
              </a:rPr>
              <a:t>。</a:t>
            </a:r>
            <a:r>
              <a:rPr lang="en-US" altLang="zh-CN" sz="2800" kern="100" dirty="0" smtClean="0">
                <a:latin typeface="Times New Roman"/>
                <a:ea typeface="华文细黑"/>
                <a:cs typeface="Courier New"/>
              </a:rPr>
              <a:t>1942</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26</a:t>
            </a:r>
            <a:r>
              <a:rPr lang="zh-CN" altLang="zh-CN" sz="2800" kern="100" dirty="0">
                <a:latin typeface="Times New Roman"/>
                <a:ea typeface="华文细黑"/>
                <a:cs typeface="Times New Roman"/>
              </a:rPr>
              <a:t>日，他们行至缅北茅邦村，戴安澜伤势恶化，以身殉国，年仅</a:t>
            </a:r>
            <a:r>
              <a:rPr lang="en-US" altLang="zh-CN" sz="2800" kern="100" dirty="0">
                <a:latin typeface="Times New Roman"/>
                <a:ea typeface="华文细黑"/>
                <a:cs typeface="Courier New"/>
              </a:rPr>
              <a:t>38</a:t>
            </a:r>
            <a:r>
              <a:rPr lang="zh-CN" altLang="zh-CN" sz="2800" kern="100" dirty="0">
                <a:latin typeface="Times New Roman"/>
                <a:ea typeface="华文细黑"/>
                <a:cs typeface="Times New Roman"/>
              </a:rPr>
              <a:t>岁。弥留之际，参谋长问他下一步的行动路线，这时他已不能说话，手指地图，示意部队从莫洛过瑞丽江向北回国，又让人扶着他面向祖国注视许久，安然而逝</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633208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26379" y="42883"/>
            <a:ext cx="11796197" cy="6758749"/>
          </a:xfrm>
          <a:prstGeom prst="rect">
            <a:avLst/>
          </a:prstGeom>
        </p:spPr>
        <p:txBody>
          <a:bodyPr wrap="square" lIns="121898" tIns="60948" rIns="121898" bIns="60948">
            <a:spAutoFit/>
          </a:bodyPr>
          <a:lstStyle/>
          <a:p>
            <a:pPr lvl="0" indent="720000" algn="just">
              <a:lnSpc>
                <a:spcPct val="140000"/>
              </a:lnSpc>
            </a:pPr>
            <a:r>
              <a:rPr lang="zh-CN" altLang="zh-CN" sz="2800" kern="100" dirty="0">
                <a:solidFill>
                  <a:prstClr val="black"/>
                </a:solidFill>
                <a:latin typeface="Times New Roman"/>
                <a:ea typeface="华文细黑"/>
                <a:cs typeface="Times New Roman"/>
              </a:rPr>
              <a:t>戴安澜牺牲后，遗体由官兵抬回国内。渡过瑞丽江后，乃将遗体</a:t>
            </a:r>
            <a:r>
              <a:rPr lang="zh-CN" altLang="zh-CN" sz="2800" kern="100" dirty="0" smtClean="0">
                <a:solidFill>
                  <a:prstClr val="black"/>
                </a:solidFill>
                <a:latin typeface="Times New Roman"/>
                <a:ea typeface="华文细黑"/>
                <a:cs typeface="Times New Roman"/>
              </a:rPr>
              <a:t>火化</a:t>
            </a:r>
            <a:r>
              <a:rPr lang="zh-CN" altLang="zh-CN" sz="2800" kern="100" dirty="0">
                <a:solidFill>
                  <a:prstClr val="black"/>
                </a:solidFill>
                <a:latin typeface="Times New Roman"/>
                <a:ea typeface="华文细黑"/>
                <a:cs typeface="Times New Roman"/>
              </a:rPr>
              <a:t>，骨灰装入小木箱，以马驮载。这一情景感动了沿途民众，一位老</a:t>
            </a:r>
            <a:r>
              <a:rPr lang="zh-CN" altLang="zh-CN" sz="2800" kern="100" dirty="0" smtClean="0">
                <a:solidFill>
                  <a:prstClr val="black"/>
                </a:solidFill>
                <a:latin typeface="Times New Roman"/>
                <a:ea typeface="华文细黑"/>
                <a:cs typeface="Times New Roman"/>
              </a:rPr>
              <a:t>华</a:t>
            </a:r>
            <a:r>
              <a:rPr lang="zh-CN" altLang="zh-CN" sz="2800" kern="100" dirty="0" smtClean="0">
                <a:latin typeface="Times New Roman"/>
                <a:ea typeface="华文细黑"/>
                <a:cs typeface="Times New Roman"/>
              </a:rPr>
              <a:t>侨痛心地说：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寿材这么小，怎能配得上将军的英名与地位？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随即捐出自备的楠木寿材。腾冲县长率全县父老乡亲</a:t>
            </a:r>
            <a:r>
              <a:rPr lang="en-US" altLang="zh-CN" sz="2800" kern="100" dirty="0" smtClean="0">
                <a:latin typeface="Times New Roman"/>
                <a:ea typeface="华文细黑"/>
                <a:cs typeface="Courier New"/>
              </a:rPr>
              <a:t>20</a:t>
            </a:r>
            <a:r>
              <a:rPr lang="zh-CN" altLang="zh-CN" sz="2800" kern="100" dirty="0" smtClean="0">
                <a:latin typeface="Times New Roman"/>
                <a:ea typeface="华文细黑"/>
                <a:cs typeface="Times New Roman"/>
              </a:rPr>
              <a:t>万人，沿街跪迎将军灵车。随后，国民政府追赠戴安澜为陆军中将，美国总统罗斯福追授戴安澜懋绩勋章。国民政府在广西全州举行安葬仪式，中共领袖毛泽东派人送来挽诗：</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外侮需人御，将军赋采薇。师称机械化，勇夺虎罴威。浴血东瓜守，驱倭棠吉归。沙场竟殒命，壮志也无违。</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周恩来、朱德等也敬献挽词、挽联。新中国成立后，中央人民政府追认戴安澜为革命烈士，并以毛泽东主席的名义向遗属颁发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革命牺牲军人家属光荣纪念证</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lvl="0" indent="720000" algn="r">
              <a:lnSpc>
                <a:spcPct val="140000"/>
              </a:lnSpc>
            </a:pP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摘编自茅海建主编《国民党抗战殉国将领》等</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528974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297405"/>
            <a:ext cx="11449272"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人我之际要看得平，平则不忮；功名之际要看得淡，淡则不求；生死之际要看得破，破则不惧。人能不忮不求不惧，则无往而非乐境，而生气盎然矣</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戴安澜赠部属各官长题词</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军人一般以彪悍为荣，但是戴安澜与众不同，他多才多艺，熟读文史，精通琴棋书画。如果不是因为战乱和外敌入侵，他很有可能成为一位儒雅名士，但国家危难却把他的命运引上另外一条路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戴复东等《我们的父亲戴安澜》</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5491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317804"/>
            <a:ext cx="11449272" cy="26265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圈点勾画：边阅读边圈点勾画出交代传主事迹、行为、贡献、成就等内容及作者的评价性文字的词句。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理清事实：概括戴安澜将军的事迹及贡献。</a:t>
            </a:r>
            <a:endParaRPr lang="zh-CN" altLang="zh-CN" sz="1050" kern="100" dirty="0">
              <a:effectLst/>
              <a:latin typeface="宋体"/>
              <a:cs typeface="Courier New"/>
            </a:endParaRPr>
          </a:p>
        </p:txBody>
      </p:sp>
      <p:sp>
        <p:nvSpPr>
          <p:cNvPr id="7" name="TextBox 6"/>
          <p:cNvSpPr txBox="1"/>
          <p:nvPr/>
        </p:nvSpPr>
        <p:spPr>
          <a:xfrm>
            <a:off x="7512601" y="243091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31001" y="3069754"/>
            <a:ext cx="11273868" cy="25958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戴安澜任旅长后，抄录《满江红》《过零丁洋》诗供官兵背诵吟唱，</a:t>
            </a:r>
            <a:r>
              <a:rPr lang="zh-CN" altLang="zh-CN" sz="2800" kern="100" dirty="0">
                <a:latin typeface="Times New Roman"/>
                <a:ea typeface="华文细黑"/>
                <a:cs typeface="Times New Roman"/>
              </a:rPr>
              <a:t>激发爱国热情，团结爱国记者。太平洋战争爆发后，作为师长奉命赴缅对日作战。途中赋诗明志，与日寇浴血奋战，固守东瓜十余日。</a:t>
            </a:r>
            <a:r>
              <a:rPr lang="en-US" altLang="zh-CN" sz="2800" kern="100" dirty="0">
                <a:latin typeface="Times New Roman"/>
                <a:ea typeface="华文细黑"/>
                <a:cs typeface="Courier New"/>
              </a:rPr>
              <a:t>1942</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月牺牲在归国途中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036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0" grpId="0" animBg="1"/>
      <p:bldP spid="1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5827" y="25220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概括形象：戴安澜是怎样的一位将军？</a:t>
            </a:r>
            <a:endParaRPr lang="zh-CN" altLang="zh-CN" sz="1050" kern="100" dirty="0">
              <a:effectLst/>
              <a:latin typeface="宋体"/>
              <a:cs typeface="Courier New"/>
            </a:endParaRPr>
          </a:p>
        </p:txBody>
      </p:sp>
      <p:sp>
        <p:nvSpPr>
          <p:cNvPr id="7" name="矩形 6"/>
          <p:cNvSpPr/>
          <p:nvPr/>
        </p:nvSpPr>
        <p:spPr>
          <a:xfrm>
            <a:off x="334566" y="3353263"/>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把握评价：作者对戴安澜将军作出了怎样的评价？</a:t>
            </a:r>
            <a:endParaRPr lang="zh-CN" altLang="zh-CN" sz="1050" kern="100" dirty="0">
              <a:effectLst/>
              <a:latin typeface="宋体"/>
              <a:cs typeface="Courier New"/>
            </a:endParaRPr>
          </a:p>
        </p:txBody>
      </p:sp>
      <p:sp>
        <p:nvSpPr>
          <p:cNvPr id="15" name="TextBox 14"/>
          <p:cNvSpPr txBox="1"/>
          <p:nvPr/>
        </p:nvSpPr>
        <p:spPr>
          <a:xfrm>
            <a:off x="6852230" y="42393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矩形 15"/>
          <p:cNvSpPr/>
          <p:nvPr/>
        </p:nvSpPr>
        <p:spPr>
          <a:xfrm>
            <a:off x="478582" y="1130251"/>
            <a:ext cx="11273868"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戴安澜是一位著名的抗日爱国将领。他精忠报国，以死明志；他英</a:t>
            </a:r>
            <a:r>
              <a:rPr lang="zh-CN" altLang="zh-CN" sz="2800" kern="100" dirty="0">
                <a:latin typeface="Times New Roman"/>
                <a:ea typeface="华文细黑"/>
                <a:cs typeface="Times New Roman"/>
              </a:rPr>
              <a:t>勇善战，指挥若定；他为人平和，不求功名；临危不惧，胸怀坦荡；他关爱家人，侠骨柔肠；他多才多艺，熟读文史，精通文学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7" name="TextBox 16"/>
          <p:cNvSpPr txBox="1"/>
          <p:nvPr/>
        </p:nvSpPr>
        <p:spPr>
          <a:xfrm>
            <a:off x="8615486" y="35441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8" name="矩形 17"/>
          <p:cNvSpPr/>
          <p:nvPr/>
        </p:nvSpPr>
        <p:spPr>
          <a:xfrm>
            <a:off x="478582" y="4212646"/>
            <a:ext cx="11273868"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作者认为他是一位赤心报国的抗日将领，又是一位关爱家人、勇于</a:t>
            </a:r>
            <a:r>
              <a:rPr lang="zh-CN" altLang="zh-CN" sz="2800" kern="100" dirty="0">
                <a:latin typeface="Times New Roman"/>
                <a:ea typeface="华文细黑"/>
                <a:cs typeface="Times New Roman"/>
              </a:rPr>
              <a:t>担当的侠士，是一位文武双全的儒雅将军；并对他的抗日精神和贡献作出了高度评价</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17372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6" grpId="0" animBg="1"/>
      <p:bldP spid="16" grpId="1" animBg="1"/>
      <p:bldP spid="18" grpId="0" animBg="1"/>
      <p:bldP spid="1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31076" y="5669402"/>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4" name="文本框 14"/>
          <p:cNvSpPr txBox="1"/>
          <p:nvPr/>
        </p:nvSpPr>
        <p:spPr>
          <a:xfrm>
            <a:off x="231076" y="4547682"/>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31076" y="-10308"/>
            <a:ext cx="11679403" cy="6844927"/>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约</a:t>
            </a:r>
            <a:r>
              <a:rPr lang="en-US" altLang="zh-CN" sz="2600" b="1" kern="100" dirty="0">
                <a:latin typeface="Times New Roman"/>
                <a:ea typeface="华文细黑"/>
                <a:cs typeface="Courier New"/>
              </a:rPr>
              <a:t>15</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：真题训练</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戴安澜自幼对岳飞的《满江红》、文天祥的《过零丁洋》等诗篇</a:t>
            </a:r>
            <a:r>
              <a:rPr lang="zh-CN" altLang="zh-CN" sz="2600" kern="100" dirty="0" smtClean="0">
                <a:latin typeface="Times New Roman"/>
                <a:ea typeface="华文细黑"/>
                <a:cs typeface="Times New Roman"/>
              </a:rPr>
              <a:t>熟读成</a:t>
            </a:r>
            <a:r>
              <a:rPr lang="zh-CN" altLang="zh-CN" sz="2600" kern="100" dirty="0">
                <a:latin typeface="Times New Roman"/>
                <a:ea typeface="华文细黑"/>
                <a:cs typeface="Times New Roman"/>
              </a:rPr>
              <a:t>诵</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常常</a:t>
            </a:r>
            <a:r>
              <a:rPr lang="zh-CN" altLang="zh-CN" sz="2600" kern="100" dirty="0">
                <a:latin typeface="Times New Roman"/>
                <a:ea typeface="华文细黑"/>
                <a:cs typeface="Times New Roman"/>
              </a:rPr>
              <a:t>手自笔录并吟唱，以此激发自己和官兵的爱国热忱。</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在给夫人王荷馨的家书中，戴安澜表明了为国战死的决心，认为这</a:t>
            </a:r>
            <a:r>
              <a:rPr lang="zh-CN" altLang="zh-CN" sz="2600" kern="100" dirty="0" smtClean="0">
                <a:latin typeface="Times New Roman"/>
                <a:ea typeface="华文细黑"/>
                <a:cs typeface="Times New Roman"/>
              </a:rPr>
              <a:t>是军人的</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极</a:t>
            </a:r>
            <a:r>
              <a:rPr lang="zh-CN" altLang="zh-CN" sz="2600" kern="100" dirty="0">
                <a:latin typeface="Times New Roman"/>
                <a:ea typeface="华文细黑"/>
                <a:cs typeface="Times New Roman"/>
              </a:rPr>
              <a:t>大光荣，唯一放心不下的，就是妻子儿女日后的生活</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面对形势急转直下、腹背受敌的困境，戴安澜坚决不同意要他申请</a:t>
            </a:r>
            <a:r>
              <a:rPr lang="zh-CN" altLang="zh-CN" sz="2600" kern="100" dirty="0" smtClean="0">
                <a:latin typeface="Times New Roman"/>
                <a:ea typeface="华文细黑"/>
                <a:cs typeface="Times New Roman"/>
              </a:rPr>
              <a:t>难民身份</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以便</a:t>
            </a:r>
            <a:r>
              <a:rPr lang="zh-CN" altLang="zh-CN" sz="2600" kern="100" dirty="0">
                <a:latin typeface="Times New Roman"/>
                <a:ea typeface="华文细黑"/>
                <a:cs typeface="Times New Roman"/>
              </a:rPr>
              <a:t>英国军队收容的提议，奋而率部突围，与日寇死战。</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戴安澜从缅甸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马革裹尸还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的情景，感动了沿途无数民众，有人</a:t>
            </a:r>
            <a:r>
              <a:rPr lang="zh-CN" altLang="zh-CN" sz="2600" kern="100" dirty="0" smtClean="0">
                <a:latin typeface="Times New Roman"/>
                <a:ea typeface="华文细黑"/>
                <a:cs typeface="Times New Roman"/>
              </a:rPr>
              <a:t>献出楠木</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寿材</a:t>
            </a:r>
            <a:r>
              <a:rPr lang="zh-CN" altLang="zh-CN" sz="2600" kern="100" dirty="0">
                <a:latin typeface="Times New Roman"/>
                <a:ea typeface="华文细黑"/>
                <a:cs typeface="Times New Roman"/>
              </a:rPr>
              <a:t>抚慰英灵，也曾出现万人空巷跪迎灵车的盛况</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E.</a:t>
            </a:r>
            <a:r>
              <a:rPr lang="zh-CN" altLang="zh-CN" sz="2600" kern="100" spc="50" dirty="0">
                <a:solidFill>
                  <a:prstClr val="black"/>
                </a:solidFill>
                <a:latin typeface="Times New Roman"/>
                <a:ea typeface="华文细黑"/>
                <a:cs typeface="Times New Roman"/>
              </a:rPr>
              <a:t>戴安澜临危受命，率第</a:t>
            </a:r>
            <a:r>
              <a:rPr lang="en-US" altLang="zh-CN" sz="2600" kern="100" spc="50" dirty="0">
                <a:solidFill>
                  <a:prstClr val="black"/>
                </a:solidFill>
                <a:latin typeface="Times New Roman"/>
                <a:ea typeface="华文细黑"/>
                <a:cs typeface="Courier New"/>
              </a:rPr>
              <a:t>200</a:t>
            </a:r>
            <a:r>
              <a:rPr lang="zh-CN" altLang="zh-CN" sz="2600" kern="100" spc="50" dirty="0">
                <a:solidFill>
                  <a:prstClr val="black"/>
                </a:solidFill>
                <a:latin typeface="Times New Roman"/>
                <a:ea typeface="华文细黑"/>
                <a:cs typeface="Times New Roman"/>
              </a:rPr>
              <a:t>师官兵驰援缅甸，固守东瓜，收复棠吉，</a:t>
            </a:r>
            <a:r>
              <a:rPr lang="zh-CN" altLang="zh-CN" sz="2600" kern="100" spc="50" dirty="0" smtClean="0">
                <a:solidFill>
                  <a:prstClr val="black"/>
                </a:solidFill>
                <a:latin typeface="Times New Roman"/>
                <a:ea typeface="华文细黑"/>
                <a:cs typeface="Times New Roman"/>
              </a:rPr>
              <a:t>以浴血</a:t>
            </a:r>
            <a:endParaRPr lang="en-US" altLang="zh-CN" sz="2600" kern="100" spc="50" dirty="0" smtClean="0">
              <a:solidFill>
                <a:prstClr val="black"/>
              </a:solidFill>
              <a:latin typeface="Times New Roman"/>
              <a:ea typeface="华文细黑"/>
              <a:cs typeface="Times New Roman"/>
            </a:endParaRPr>
          </a:p>
          <a:p>
            <a:pPr lvl="0" algn="just">
              <a:lnSpc>
                <a:spcPct val="1400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沙场</a:t>
            </a:r>
            <a:r>
              <a:rPr lang="zh-CN" altLang="zh-CN" sz="2600" kern="100" dirty="0">
                <a:solidFill>
                  <a:prstClr val="black"/>
                </a:solidFill>
                <a:latin typeface="Times New Roman"/>
                <a:ea typeface="华文细黑"/>
                <a:cs typeface="Times New Roman"/>
              </a:rPr>
              <a:t>、为国捐躯的壮举，谱写了抗日救国的新《采薇》</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7" name="TextBox 6"/>
          <p:cNvSpPr txBox="1"/>
          <p:nvPr/>
        </p:nvSpPr>
        <p:spPr>
          <a:xfrm>
            <a:off x="8297792" y="66343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27192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P spid="4" grpId="0" animBg="1"/>
      <p:bldP spid="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0459" y="826715"/>
            <a:ext cx="11679403"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________________________________________________________________</a:t>
            </a:r>
            <a:r>
              <a:rPr lang="en-US" altLang="zh-CN" sz="2800" kern="100" dirty="0" smtClean="0">
                <a:latin typeface="Times New Roman"/>
                <a:ea typeface="华文细黑"/>
                <a:cs typeface="Courier New"/>
              </a:rPr>
              <a:t>_________________________</a:t>
            </a:r>
            <a:endParaRPr lang="en-US" altLang="zh-CN" sz="2800" kern="100" dirty="0">
              <a:latin typeface="Times New Roman"/>
              <a:ea typeface="华文细黑"/>
              <a:cs typeface="Courier New"/>
            </a:endParaRPr>
          </a:p>
        </p:txBody>
      </p:sp>
      <p:sp>
        <p:nvSpPr>
          <p:cNvPr id="2" name="矩形 1"/>
          <p:cNvSpPr/>
          <p:nvPr/>
        </p:nvSpPr>
        <p:spPr>
          <a:xfrm>
            <a:off x="2510241" y="777073"/>
            <a:ext cx="9492168" cy="738664"/>
          </a:xfrm>
          <a:prstGeom prst="rect">
            <a:avLst/>
          </a:prstGeom>
        </p:spPr>
        <p:txBody>
          <a:bodyPr wrap="square">
            <a:spAutoFit/>
          </a:bodyPr>
          <a:lstStyle/>
          <a:p>
            <a:pPr algn="just">
              <a:lnSpc>
                <a:spcPct val="150000"/>
              </a:lnSpc>
              <a:spcAft>
                <a:spcPts val="0"/>
              </a:spcAft>
            </a:pPr>
            <a:r>
              <a:rPr lang="en-US" altLang="zh-CN" sz="2800" kern="100" spc="-100" dirty="0" smtClean="0">
                <a:solidFill>
                  <a:srgbClr val="C00000"/>
                </a:solidFill>
                <a:latin typeface="Times New Roman"/>
                <a:ea typeface="华文细黑"/>
                <a:cs typeface="Courier New"/>
              </a:rPr>
              <a:t>A</a:t>
            </a:r>
            <a:r>
              <a:rPr lang="zh-CN" altLang="zh-CN" sz="2800" kern="100" spc="-100" dirty="0">
                <a:solidFill>
                  <a:srgbClr val="C00000"/>
                </a:solidFill>
                <a:latin typeface="Times New Roman"/>
                <a:ea typeface="华文细黑"/>
                <a:cs typeface="Times New Roman"/>
              </a:rPr>
              <a:t>项</a:t>
            </a:r>
            <a:r>
              <a:rPr lang="en-US" altLang="zh-CN" sz="2800" kern="100" spc="-100" dirty="0">
                <a:solidFill>
                  <a:srgbClr val="C00000"/>
                </a:solidFill>
                <a:latin typeface="宋体"/>
                <a:ea typeface="华文细黑"/>
                <a:cs typeface="Times New Roman"/>
              </a:rPr>
              <a:t>“</a:t>
            </a:r>
            <a:r>
              <a:rPr lang="zh-CN" altLang="zh-CN" sz="2800" kern="100" spc="-100" dirty="0">
                <a:solidFill>
                  <a:srgbClr val="C00000"/>
                </a:solidFill>
                <a:latin typeface="Times New Roman"/>
                <a:ea typeface="华文细黑"/>
                <a:cs typeface="Times New Roman"/>
              </a:rPr>
              <a:t>戴安澜自幼对岳飞的《满江红》</a:t>
            </a:r>
            <a:r>
              <a:rPr lang="zh-CN" altLang="zh-CN" sz="2800" kern="100" spc="-1000" dirty="0">
                <a:solidFill>
                  <a:srgbClr val="C00000"/>
                </a:solidFill>
                <a:latin typeface="Times New Roman"/>
                <a:ea typeface="华文细黑"/>
                <a:cs typeface="Times New Roman"/>
              </a:rPr>
              <a:t>、</a:t>
            </a:r>
            <a:r>
              <a:rPr lang="zh-CN" altLang="zh-CN" sz="2800" kern="100" spc="-100" dirty="0">
                <a:solidFill>
                  <a:srgbClr val="C00000"/>
                </a:solidFill>
                <a:latin typeface="Times New Roman"/>
                <a:ea typeface="华文细黑"/>
                <a:cs typeface="Times New Roman"/>
              </a:rPr>
              <a:t>文天祥</a:t>
            </a:r>
            <a:r>
              <a:rPr lang="zh-CN" altLang="zh-CN" sz="2800" kern="100" spc="-100" dirty="0" smtClean="0">
                <a:solidFill>
                  <a:srgbClr val="C00000"/>
                </a:solidFill>
                <a:latin typeface="Times New Roman"/>
                <a:ea typeface="华文细黑"/>
                <a:cs typeface="Times New Roman"/>
              </a:rPr>
              <a:t>的</a:t>
            </a:r>
            <a:r>
              <a:rPr lang="zh-CN" altLang="zh-CN" sz="2800" kern="100" spc="-100" dirty="0">
                <a:solidFill>
                  <a:srgbClr val="C00000"/>
                </a:solidFill>
                <a:latin typeface="Times New Roman"/>
                <a:ea typeface="华文细黑"/>
                <a:cs typeface="Times New Roman"/>
              </a:rPr>
              <a:t>《过零丁洋》</a:t>
            </a:r>
            <a:endParaRPr lang="zh-CN" altLang="zh-CN" sz="1050" kern="100" spc="-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98462" y="1396037"/>
            <a:ext cx="11639246" cy="3323987"/>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等</a:t>
            </a:r>
            <a:r>
              <a:rPr lang="zh-CN" altLang="zh-CN" sz="2800" kern="100" dirty="0">
                <a:solidFill>
                  <a:srgbClr val="C00000"/>
                </a:solidFill>
                <a:latin typeface="Times New Roman"/>
                <a:ea typeface="华文细黑"/>
                <a:cs typeface="Times New Roman"/>
              </a:rPr>
              <a:t>诗篇熟读成诵</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错，属无中生有。</a:t>
            </a:r>
            <a:r>
              <a:rPr lang="en-US" altLang="zh-CN" sz="2800" kern="100" dirty="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唯一放心不下的，就是妻子儿女日后的生活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不恰当，原文为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所念者，你们母子今后生活，当更痛苦。望你珍重，并爱护诸儿，侍奉老母。老父在皖，可不必呈闻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奋而率部突围，与日寇死战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错，原文为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于是率部进入缅北野人山，向祖国方向艰难跋涉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139505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3"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2"/>
      <p:bldP spid="2" grpId="3"/>
      <p:bldP spid="4" grpId="0"/>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63890"/>
            <a:ext cx="1144927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有人说《自由报》记者宗祺仁是共产党，提醒戴安澜多加提防，他却回答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何防之有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，这是为什么？请结合材料，分析戴安澜这样回答的理由。</a:t>
            </a:r>
            <a:endParaRPr lang="zh-CN" altLang="zh-CN" sz="1050" kern="100" dirty="0">
              <a:effectLst/>
              <a:latin typeface="宋体"/>
              <a:cs typeface="Courier New"/>
            </a:endParaRPr>
          </a:p>
        </p:txBody>
      </p:sp>
      <p:sp>
        <p:nvSpPr>
          <p:cNvPr id="3" name="矩形 2"/>
          <p:cNvSpPr/>
          <p:nvPr/>
        </p:nvSpPr>
        <p:spPr>
          <a:xfrm>
            <a:off x="248451" y="1989634"/>
            <a:ext cx="11679403" cy="4647402"/>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a:t>
            </a:r>
          </a:p>
          <a:p>
            <a:pPr algn="just">
              <a:lnSpc>
                <a:spcPct val="150000"/>
              </a:lnSpc>
            </a:pPr>
            <a:r>
              <a:rPr lang="en-US" altLang="zh-CN" sz="2800" kern="100" dirty="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4" name="矩形 3"/>
          <p:cNvSpPr/>
          <p:nvPr/>
        </p:nvSpPr>
        <p:spPr>
          <a:xfrm>
            <a:off x="2039128" y="1880682"/>
            <a:ext cx="9839529" cy="656846"/>
          </a:xfrm>
          <a:prstGeom prst="rect">
            <a:avLst/>
          </a:prstGeom>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本题问</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为什么</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，可用由果溯因法，即根据文中的相关</a:t>
            </a:r>
            <a:r>
              <a:rPr lang="zh-CN" altLang="zh-CN" sz="2800" kern="100" dirty="0" smtClean="0">
                <a:solidFill>
                  <a:srgbClr val="C00000"/>
                </a:solidFill>
                <a:latin typeface="Times New Roman"/>
                <a:ea typeface="华文细黑"/>
                <a:cs typeface="Times New Roman"/>
              </a:rPr>
              <a:t>结论</a:t>
            </a:r>
            <a:endParaRPr lang="en-US" altLang="zh-CN" sz="2800" kern="100" dirty="0" smtClean="0">
              <a:solidFill>
                <a:srgbClr val="C00000"/>
              </a:solidFill>
              <a:latin typeface="Times New Roman"/>
              <a:ea typeface="华文细黑"/>
              <a:cs typeface="Times New Roman"/>
            </a:endParaRPr>
          </a:p>
        </p:txBody>
      </p:sp>
      <p:sp>
        <p:nvSpPr>
          <p:cNvPr id="6" name="矩形 5"/>
          <p:cNvSpPr/>
          <p:nvPr/>
        </p:nvSpPr>
        <p:spPr>
          <a:xfrm>
            <a:off x="365487" y="2520756"/>
            <a:ext cx="11457851" cy="3970318"/>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或者</a:t>
            </a:r>
            <a:r>
              <a:rPr lang="zh-CN" altLang="zh-CN" sz="2800" kern="100" dirty="0">
                <a:solidFill>
                  <a:srgbClr val="C00000"/>
                </a:solidFill>
                <a:latin typeface="Times New Roman"/>
                <a:ea typeface="华文细黑"/>
                <a:cs typeface="Times New Roman"/>
              </a:rPr>
              <a:t>观点，找出导致其结论出现的原因或者支撑该观点的论据。首先要找到结论在文章中的位置，戴安澜为什么回答</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何防之有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，可在文章的第二段找到相关信息，再结合一些重要词语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为了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坦然答道</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及对文章内容的分析，发现得出这一结论的原因有两点，筛选后可概括作答。分析整合信息可得出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作为莫逆之交，只应相互敬重，不能彼此防备</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这一原因</a:t>
            </a:r>
            <a:r>
              <a:rPr lang="zh-CN" altLang="zh-CN" sz="2800" kern="100" dirty="0" smtClean="0">
                <a:solidFill>
                  <a:srgbClr val="C00000"/>
                </a:solidFill>
                <a:latin typeface="Times New Roman"/>
                <a:ea typeface="华文细黑"/>
                <a:cs typeface="Times New Roman"/>
              </a:rPr>
              <a:t>。</a:t>
            </a:r>
            <a:endParaRPr lang="zh-CN" altLang="zh-CN" sz="2800" kern="100" dirty="0">
              <a:solidFill>
                <a:srgbClr val="C00000"/>
              </a:solidFill>
              <a:latin typeface="宋体"/>
              <a:cs typeface="Courier New"/>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98712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6" grpId="0"/>
      <p:bldP spid="6"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a:t>
            </a:r>
          </a:p>
          <a:p>
            <a:pPr algn="just">
              <a:lnSpc>
                <a:spcPct val="150000"/>
              </a:lnSpc>
            </a:pP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038685" y="370394"/>
            <a:ext cx="9587090" cy="738664"/>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国难当头，应以民族大义为重，戮力同心，共赴国难</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306080" y="1036938"/>
            <a:ext cx="11457851" cy="1302408"/>
          </a:xfrm>
          <a:prstGeom prst="rect">
            <a:avLst/>
          </a:prstGeom>
        </p:spPr>
        <p:txBody>
          <a:bodyPr>
            <a:spAutoFit/>
          </a:bodyPr>
          <a:lstStyle/>
          <a:p>
            <a:pPr lvl="0" algn="just">
              <a:lnSpc>
                <a:spcPct val="150000"/>
              </a:lnSpc>
            </a:pP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宗的见解卓越，报道真实感人，是少有的爱国志士</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pPr>
            <a:r>
              <a:rPr lang="en-US" altLang="zh-CN" sz="2800" kern="100" dirty="0" smtClean="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作为莫逆之交，只应相互敬重，不能彼此防备。</a:t>
            </a:r>
            <a:endParaRPr lang="zh-CN" altLang="zh-CN" sz="1050" kern="100" dirty="0">
              <a:solidFill>
                <a:srgbClr val="C00000"/>
              </a:solidFill>
              <a:latin typeface="宋体"/>
              <a:cs typeface="Courier New"/>
            </a:endParaRPr>
          </a:p>
        </p:txBody>
      </p:sp>
      <p:sp>
        <p:nvSpPr>
          <p:cNvPr id="9" name="矩形 8"/>
          <p:cNvSpPr/>
          <p:nvPr/>
        </p:nvSpPr>
        <p:spPr>
          <a:xfrm>
            <a:off x="248451" y="2430918"/>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3" name="矩形 2"/>
          <p:cNvSpPr/>
          <p:nvPr/>
        </p:nvSpPr>
        <p:spPr>
          <a:xfrm>
            <a:off x="2151358" y="2502926"/>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84037" y="3150998"/>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707365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477466"/>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戴安澜率第</a:t>
            </a:r>
            <a:r>
              <a:rPr lang="en-US" altLang="zh-CN" sz="2800" kern="100" dirty="0">
                <a:latin typeface="Times New Roman"/>
                <a:ea typeface="华文细黑"/>
                <a:cs typeface="Courier New"/>
              </a:rPr>
              <a:t>200</a:t>
            </a:r>
            <a:r>
              <a:rPr lang="zh-CN" altLang="zh-CN" sz="2800" kern="100" dirty="0">
                <a:latin typeface="Times New Roman"/>
                <a:ea typeface="华文细黑"/>
                <a:cs typeface="Times New Roman"/>
              </a:rPr>
              <a:t>师赴缅途中，曾赋《远征》二首以明志。诗中涉及哪些历史人物的事迹，又表达了什么志向？请结合材料，谈谈你的理解。</a:t>
            </a:r>
            <a:endParaRPr lang="zh-CN" altLang="zh-CN" sz="1000" kern="100" dirty="0">
              <a:effectLst/>
              <a:latin typeface="宋体"/>
              <a:cs typeface="Courier New"/>
            </a:endParaRPr>
          </a:p>
        </p:txBody>
      </p:sp>
      <p:sp>
        <p:nvSpPr>
          <p:cNvPr id="3" name="矩形 2"/>
          <p:cNvSpPr/>
          <p:nvPr/>
        </p:nvSpPr>
        <p:spPr>
          <a:xfrm>
            <a:off x="248451" y="1804608"/>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043904" y="1738889"/>
            <a:ext cx="9869214" cy="738664"/>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先审准题，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事迹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志向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题眼</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。涉及的历史</a:t>
            </a:r>
            <a:r>
              <a:rPr lang="zh-CN" altLang="zh-CN" sz="2800" kern="100" dirty="0" smtClean="0">
                <a:solidFill>
                  <a:srgbClr val="C00000"/>
                </a:solidFill>
                <a:latin typeface="Times New Roman"/>
                <a:ea typeface="华文细黑"/>
                <a:cs typeface="Times New Roman"/>
              </a:rPr>
              <a:t>人物</a:t>
            </a:r>
            <a:endParaRPr lang="zh-CN" altLang="zh-CN" sz="2800" kern="100" dirty="0">
              <a:solidFill>
                <a:srgbClr val="C00000"/>
              </a:solidFill>
              <a:effectLst/>
              <a:latin typeface="宋体"/>
              <a:cs typeface="Courier New"/>
            </a:endParaRPr>
          </a:p>
        </p:txBody>
      </p:sp>
      <p:sp>
        <p:nvSpPr>
          <p:cNvPr id="5" name="矩形 4"/>
          <p:cNvSpPr/>
          <p:nvPr/>
        </p:nvSpPr>
        <p:spPr>
          <a:xfrm>
            <a:off x="325987" y="2367664"/>
            <a:ext cx="11457851" cy="1953676"/>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诗中已点明。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志向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能从诗中读出，如</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王师</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岛夷摧</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安黎庶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等，也能从戴将军写诗的情境读出。难点是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历史人物的事迹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，需要结合具体诗句及自己的文史积累概括出来</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550561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233734"/>
            <a:ext cx="11449272" cy="687600"/>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0000FF"/>
                </a:solidFill>
                <a:latin typeface="+mj-ea"/>
                <a:ea typeface="+mj-ea"/>
                <a:cs typeface="Times New Roman"/>
              </a:rPr>
              <a:t>一、</a:t>
            </a:r>
            <a:r>
              <a:rPr lang="en-US" altLang="zh-CN" sz="2800" b="1" kern="100" dirty="0">
                <a:solidFill>
                  <a:srgbClr val="0000FF"/>
                </a:solidFill>
                <a:latin typeface="Times New Roman" pitchFamily="18" charset="0"/>
                <a:ea typeface="Times New Roman" pitchFamily="18" charset="0"/>
                <a:cs typeface="Times New Roman" pitchFamily="18" charset="0"/>
              </a:rPr>
              <a:t>(2015·</a:t>
            </a:r>
            <a:r>
              <a:rPr lang="zh-CN" altLang="zh-CN" sz="2800" b="1" kern="100" dirty="0">
                <a:solidFill>
                  <a:srgbClr val="0000FF"/>
                </a:solidFill>
                <a:latin typeface="Times New Roman" pitchFamily="18" charset="0"/>
                <a:ea typeface="+mj-ea"/>
                <a:cs typeface="Times New Roman" pitchFamily="18" charset="0"/>
              </a:rPr>
              <a:t>全国</a:t>
            </a:r>
            <a:r>
              <a:rPr lang="en-US" altLang="zh-CN" sz="2800" b="1" kern="100" dirty="0">
                <a:solidFill>
                  <a:srgbClr val="0000FF"/>
                </a:solidFill>
                <a:latin typeface="Times New Roman" pitchFamily="18" charset="0"/>
                <a:ea typeface="Times New Roman" pitchFamily="18" charset="0"/>
                <a:cs typeface="Times New Roman" pitchFamily="18" charset="0"/>
              </a:rPr>
              <a:t>Ⅰ)</a:t>
            </a:r>
            <a:r>
              <a:rPr lang="zh-CN" altLang="zh-CN" sz="2800" b="1" kern="100" dirty="0">
                <a:solidFill>
                  <a:srgbClr val="0000FF"/>
                </a:solidFill>
                <a:latin typeface="+mj-ea"/>
                <a:ea typeface="+mj-ea"/>
                <a:cs typeface="Times New Roman"/>
              </a:rPr>
              <a:t>阅读下面的文字，完成文后题目。</a:t>
            </a:r>
          </a:p>
        </p:txBody>
      </p:sp>
      <p:sp>
        <p:nvSpPr>
          <p:cNvPr id="12" name="矩形 11"/>
          <p:cNvSpPr/>
          <p:nvPr/>
        </p:nvSpPr>
        <p:spPr>
          <a:xfrm>
            <a:off x="262558" y="981522"/>
            <a:ext cx="11449272" cy="529373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朱东润自传</a:t>
            </a:r>
          </a:p>
          <a:p>
            <a:pPr indent="718185" algn="just">
              <a:lnSpc>
                <a:spcPct val="150000"/>
              </a:lnSpc>
              <a:spcAft>
                <a:spcPts val="0"/>
              </a:spcAft>
            </a:pPr>
            <a:r>
              <a:rPr lang="en-US" altLang="zh-CN" sz="2800" kern="100" dirty="0">
                <a:latin typeface="Times New Roman"/>
                <a:ea typeface="华文细黑"/>
                <a:cs typeface="Courier New"/>
              </a:rPr>
              <a:t>1896</a:t>
            </a:r>
            <a:r>
              <a:rPr lang="zh-CN" altLang="zh-CN" sz="2800" kern="100" dirty="0">
                <a:latin typeface="Times New Roman"/>
                <a:ea typeface="华文细黑"/>
                <a:cs typeface="Times New Roman"/>
              </a:rPr>
              <a:t>年我出生在江苏泰兴一个失业店员的家庭，早年生活艰苦，所受的教育也存在着一定的波折。</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岁我到梧州担任广西第二中学的外语教师，</a:t>
            </a:r>
            <a:r>
              <a:rPr lang="en-US" altLang="zh-CN" sz="2800" kern="100" dirty="0">
                <a:latin typeface="Times New Roman"/>
                <a:ea typeface="华文细黑"/>
                <a:cs typeface="Courier New"/>
              </a:rPr>
              <a:t>23</a:t>
            </a:r>
            <a:r>
              <a:rPr lang="zh-CN" altLang="zh-CN" sz="2800" kern="100" dirty="0">
                <a:latin typeface="Times New Roman"/>
                <a:ea typeface="华文细黑"/>
                <a:cs typeface="Times New Roman"/>
              </a:rPr>
              <a:t>岁调任南通师范学校教师。</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1929</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间，我到武汉大学担任外语讲师，从此我就成为大学教师。那时武汉大学的文学院长是闻一多教授，他看到中文系的教师实在太复杂，总想来一些变动。用近年的说法，这叫作掺沙子。我的命运是作为沙子而到中文系开课的。</a:t>
            </a:r>
            <a:endParaRPr lang="zh-CN" altLang="zh-CN" sz="1050" kern="100" dirty="0">
              <a:effectLst/>
              <a:latin typeface="宋体"/>
              <a:cs typeface="Courier New"/>
            </a:endParaRPr>
          </a:p>
        </p:txBody>
      </p:sp>
    </p:spTree>
    <p:extLst>
      <p:ext uri="{BB962C8B-B14F-4D97-AF65-F5344CB8AC3E}">
        <p14:creationId xmlns:p14="http://schemas.microsoft.com/office/powerpoint/2010/main" val="103779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________________</a:t>
            </a:r>
            <a:endParaRPr lang="en-US" altLang="zh-CN" sz="2800" kern="100" dirty="0">
              <a:latin typeface="Times New Roman"/>
              <a:ea typeface="华文细黑"/>
              <a:cs typeface="Courier New"/>
            </a:endParaRPr>
          </a:p>
        </p:txBody>
      </p:sp>
      <p:sp>
        <p:nvSpPr>
          <p:cNvPr id="2" name="矩形 1"/>
          <p:cNvSpPr/>
          <p:nvPr/>
        </p:nvSpPr>
        <p:spPr>
          <a:xfrm>
            <a:off x="2169066" y="407338"/>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第一首借诸葛亮远征平定蛮夷的事迹，说明自己率领的</a:t>
            </a:r>
            <a:r>
              <a:rPr lang="zh-CN" altLang="zh-CN" sz="2800" kern="100" dirty="0" smtClean="0">
                <a:solidFill>
                  <a:srgbClr val="C00000"/>
                </a:solidFill>
                <a:latin typeface="Times New Roman"/>
                <a:ea typeface="华文细黑"/>
                <a:cs typeface="Times New Roman"/>
              </a:rPr>
              <a:t>是</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42212" y="1012071"/>
            <a:ext cx="11572430" cy="194873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正义之师、威武之师，表达了荡平敌寇、解民于倒悬的信念</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pPr>
            <a:r>
              <a:rPr lang="en-US" altLang="zh-CN" sz="2800" kern="100" dirty="0" smtClean="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第二首借秦始皇开拓疆土的事迹，表达超越秦皇、弘扬国威的壮志，抒发了澄清宇宙、安抚黎庶的气概。</a:t>
            </a:r>
            <a:endParaRPr lang="zh-CN" altLang="zh-CN" sz="1050" kern="100" dirty="0">
              <a:solidFill>
                <a:srgbClr val="C00000"/>
              </a:solidFill>
              <a:latin typeface="宋体"/>
              <a:cs typeface="Courier New"/>
            </a:endParaRPr>
          </a:p>
        </p:txBody>
      </p:sp>
      <p:sp>
        <p:nvSpPr>
          <p:cNvPr id="6" name="矩形 5"/>
          <p:cNvSpPr/>
          <p:nvPr/>
        </p:nvSpPr>
        <p:spPr>
          <a:xfrm>
            <a:off x="248451" y="3050439"/>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3" name="矩形 2"/>
          <p:cNvSpPr/>
          <p:nvPr/>
        </p:nvSpPr>
        <p:spPr>
          <a:xfrm>
            <a:off x="2097822" y="3123290"/>
            <a:ext cx="5929828"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探究文中的某个问题及个性化解读题</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2217890" y="3768790"/>
            <a:ext cx="1164101"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F—(3)</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531074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4" grpId="0"/>
      <p:bldP spid="4" grpId="1"/>
      <p:bldP spid="3" grpId="0"/>
      <p:bldP spid="3"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34566" y="161726"/>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作为著名的抗日爱国将领，戴安澜不仅深受国人爱戴，甚至连敌人也不得不佩服，其中必有内在原因。请结合材料具体分析。</a:t>
            </a:r>
            <a:endParaRPr lang="zh-CN" altLang="zh-CN" sz="1050" kern="100" dirty="0">
              <a:effectLst/>
              <a:latin typeface="宋体"/>
              <a:cs typeface="Courier New"/>
            </a:endParaRPr>
          </a:p>
        </p:txBody>
      </p:sp>
      <p:sp>
        <p:nvSpPr>
          <p:cNvPr id="3" name="矩形 2"/>
          <p:cNvSpPr/>
          <p:nvPr/>
        </p:nvSpPr>
        <p:spPr>
          <a:xfrm>
            <a:off x="248451" y="1432042"/>
            <a:ext cx="11679403" cy="5293733"/>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endParaRPr lang="en-US" altLang="zh-CN" sz="2800" kern="100" dirty="0">
              <a:latin typeface="Times New Roman"/>
              <a:ea typeface="华文细黑"/>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043904" y="1376969"/>
            <a:ext cx="9869214" cy="656846"/>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审题先要抓住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题眼</a:t>
            </a:r>
            <a:r>
              <a:rPr lang="en-US" altLang="zh-CN" sz="2800" kern="100" dirty="0">
                <a:solidFill>
                  <a:srgbClr val="C00000"/>
                </a:solidFill>
                <a:latin typeface="宋体"/>
                <a:ea typeface="华文细黑"/>
                <a:cs typeface="Times New Roman"/>
              </a:rPr>
              <a:t>”</a:t>
            </a:r>
            <a:r>
              <a:rPr lang="en-US" altLang="zh-CN" sz="2800" kern="100" dirty="0">
                <a:solidFill>
                  <a:srgbClr val="C00000"/>
                </a:solidFill>
                <a:latin typeface="Times New Roman"/>
                <a:ea typeface="华文细黑"/>
                <a:cs typeface="Courier New"/>
              </a:rPr>
              <a:t>——</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内在原因</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，即内在的精神品质</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5" name="矩形 4"/>
          <p:cNvSpPr/>
          <p:nvPr/>
        </p:nvSpPr>
        <p:spPr>
          <a:xfrm>
            <a:off x="325987" y="1996508"/>
            <a:ext cx="11457851" cy="4534062"/>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然后梳理传主的主要事迹来概括其精神品质。文本记叙了戴将军鼓舞士兵士气；摒弃党派成见，团结爱国人士；勇赴国难，视死如归；给妻子写绝命家书；浴血奋战，以身殉国的主要事迹，从这些事迹中可概括出传主的精神品质。从文本最后一段，民众、国民政府、美国总统、中共领袖对戴安澜的态度也可概括出戴安澜的精神品质。最后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相关链接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中可提炼出戴将军淡泊功名等品质。组织答案时可按照爱国、军事、为人及对待家人等方面展开。</a:t>
            </a:r>
            <a:endParaRPr lang="zh-CN" altLang="zh-CN" sz="1050" kern="100" dirty="0">
              <a:solidFill>
                <a:srgbClr val="C00000"/>
              </a:solidFill>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772687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5" grpId="0"/>
      <p:bldP spid="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______________</a:t>
            </a:r>
            <a:endParaRPr lang="en-US" altLang="zh-CN" sz="2800" kern="100" dirty="0">
              <a:latin typeface="Times New Roman"/>
              <a:ea typeface="华文细黑"/>
              <a:cs typeface="Courier New"/>
            </a:endParaRPr>
          </a:p>
        </p:txBody>
      </p:sp>
      <p:sp>
        <p:nvSpPr>
          <p:cNvPr id="2" name="矩形 1"/>
          <p:cNvSpPr/>
          <p:nvPr/>
        </p:nvSpPr>
        <p:spPr>
          <a:xfrm>
            <a:off x="2097058" y="407338"/>
            <a:ext cx="9492168" cy="738664"/>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超越党派利益，献身正义事业，血酬壮志，精忠报国</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4" name="矩形 3"/>
          <p:cNvSpPr/>
          <p:nvPr/>
        </p:nvSpPr>
        <p:spPr>
          <a:xfrm>
            <a:off x="223358" y="1021498"/>
            <a:ext cx="11572430" cy="2031325"/>
          </a:xfrm>
          <a:prstGeom prst="rect">
            <a:avLst/>
          </a:prstGeom>
        </p:spPr>
        <p:txBody>
          <a:bodyPr>
            <a:spAutoFit/>
          </a:bodyPr>
          <a:lstStyle/>
          <a:p>
            <a:pPr lvl="0" algn="just">
              <a:lnSpc>
                <a:spcPct val="150000"/>
              </a:lnSpc>
            </a:pPr>
            <a:r>
              <a:rPr lang="en-US" altLang="zh-CN" sz="2800" kern="100" dirty="0">
                <a:solidFill>
                  <a:srgbClr val="C00000"/>
                </a:solidFill>
                <a:latin typeface="宋体"/>
                <a:ea typeface="华文细黑"/>
                <a:cs typeface="Times New Roman"/>
              </a:rPr>
              <a:t>②</a:t>
            </a:r>
            <a:r>
              <a:rPr lang="zh-CN" altLang="zh-CN" sz="2800" kern="100" dirty="0" smtClean="0">
                <a:solidFill>
                  <a:srgbClr val="C00000"/>
                </a:solidFill>
                <a:latin typeface="Times New Roman"/>
                <a:ea typeface="华文细黑"/>
                <a:cs typeface="Times New Roman"/>
              </a:rPr>
              <a:t>为人</a:t>
            </a:r>
            <a:r>
              <a:rPr lang="zh-CN" altLang="zh-CN" sz="2800" kern="100" dirty="0">
                <a:solidFill>
                  <a:srgbClr val="C00000"/>
                </a:solidFill>
                <a:latin typeface="Times New Roman"/>
                <a:ea typeface="华文细黑"/>
                <a:cs typeface="Times New Roman"/>
              </a:rPr>
              <a:t>平和，不求功名，临危不惧，胸怀坦荡；</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关爱家人，情真意切，侠骨柔肠，勇于担当；</a:t>
            </a:r>
            <a:r>
              <a:rPr lang="en-US" altLang="zh-CN" sz="2800" kern="100" dirty="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身为军人，熟读文史，精通琴棋书画，兼具文韬武略；</a:t>
            </a:r>
            <a:r>
              <a:rPr lang="en-US" altLang="zh-CN" sz="2800" kern="100" dirty="0">
                <a:solidFill>
                  <a:srgbClr val="C00000"/>
                </a:solidFill>
                <a:latin typeface="宋体"/>
                <a:ea typeface="华文细黑"/>
                <a:cs typeface="Times New Roman"/>
              </a:rPr>
              <a:t>⑤</a:t>
            </a:r>
            <a:r>
              <a:rPr lang="zh-CN" altLang="zh-CN" sz="2800" kern="100" dirty="0">
                <a:solidFill>
                  <a:srgbClr val="C00000"/>
                </a:solidFill>
                <a:latin typeface="Times New Roman"/>
                <a:ea typeface="华文细黑"/>
                <a:cs typeface="Times New Roman"/>
              </a:rPr>
              <a:t>英勇善战，指挥若定，治军有方，视死如归。</a:t>
            </a:r>
            <a:endParaRPr lang="zh-CN" altLang="zh-CN" sz="1050" kern="100" dirty="0">
              <a:solidFill>
                <a:srgbClr val="C00000"/>
              </a:solidFill>
              <a:latin typeface="宋体"/>
              <a:cs typeface="Courier New"/>
            </a:endParaRPr>
          </a:p>
        </p:txBody>
      </p:sp>
      <p:sp>
        <p:nvSpPr>
          <p:cNvPr id="6" name="矩形 5"/>
          <p:cNvSpPr/>
          <p:nvPr/>
        </p:nvSpPr>
        <p:spPr>
          <a:xfrm>
            <a:off x="248451" y="3050439"/>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3" name="矩形 2"/>
          <p:cNvSpPr/>
          <p:nvPr/>
        </p:nvSpPr>
        <p:spPr>
          <a:xfrm>
            <a:off x="2097822" y="3123290"/>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探究传主的人格魅力题</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2217890" y="3768790"/>
            <a:ext cx="1164101"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55552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8542" y="-40723"/>
            <a:ext cx="11449272" cy="687600"/>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三</a:t>
            </a:r>
            <a:r>
              <a:rPr lang="zh-CN" altLang="zh-CN" sz="2800" b="1" kern="100" dirty="0" smtClean="0">
                <a:solidFill>
                  <a:srgbClr val="0000FF"/>
                </a:solidFill>
                <a:latin typeface="+mj-ea"/>
                <a:ea typeface="+mj-ea"/>
                <a:cs typeface="Times New Roman"/>
              </a:rPr>
              <a:t>、</a:t>
            </a:r>
            <a:r>
              <a:rPr lang="en-US" altLang="zh-CN" sz="2800" b="1" kern="100" dirty="0" smtClean="0">
                <a:solidFill>
                  <a:srgbClr val="0000FF"/>
                </a:solidFill>
                <a:latin typeface="Times New Roman" pitchFamily="18" charset="0"/>
                <a:ea typeface="Times New Roman" pitchFamily="18" charset="0"/>
                <a:cs typeface="Times New Roman" pitchFamily="18" charset="0"/>
              </a:rPr>
              <a:t>(2016·</a:t>
            </a:r>
            <a:r>
              <a:rPr lang="zh-CN" altLang="zh-CN" sz="2800" b="1" kern="100" dirty="0" smtClean="0">
                <a:solidFill>
                  <a:srgbClr val="0000FF"/>
                </a:solidFill>
                <a:latin typeface="Times New Roman" pitchFamily="18" charset="0"/>
                <a:ea typeface="+mj-ea"/>
                <a:cs typeface="Times New Roman" pitchFamily="18" charset="0"/>
              </a:rPr>
              <a:t>全国甲</a:t>
            </a:r>
            <a:r>
              <a:rPr lang="en-US" altLang="zh-CN" sz="2800" b="1" kern="100" dirty="0" smtClean="0">
                <a:solidFill>
                  <a:srgbClr val="0000FF"/>
                </a:solidFill>
                <a:latin typeface="Times New Roman" pitchFamily="18" charset="0"/>
                <a:ea typeface="Times New Roman" pitchFamily="18" charset="0"/>
                <a:cs typeface="Times New Roman" pitchFamily="18" charset="0"/>
              </a:rPr>
              <a:t>)</a:t>
            </a:r>
            <a:r>
              <a:rPr lang="zh-CN" altLang="zh-CN" sz="2800" b="1" kern="100" dirty="0" smtClean="0">
                <a:solidFill>
                  <a:srgbClr val="0000FF"/>
                </a:solidFill>
                <a:latin typeface="+mj-ea"/>
                <a:ea typeface="+mj-ea"/>
                <a:cs typeface="Times New Roman"/>
              </a:rPr>
              <a:t>阅读</a:t>
            </a:r>
            <a:r>
              <a:rPr lang="zh-CN" altLang="zh-CN" sz="2800" b="1" kern="100" dirty="0">
                <a:solidFill>
                  <a:srgbClr val="0000FF"/>
                </a:solidFill>
                <a:latin typeface="+mj-ea"/>
                <a:ea typeface="+mj-ea"/>
                <a:cs typeface="Times New Roman"/>
              </a:rPr>
              <a:t>下面的文字，完成文后题目。</a:t>
            </a:r>
          </a:p>
        </p:txBody>
      </p:sp>
      <p:sp>
        <p:nvSpPr>
          <p:cNvPr id="11" name="矩形 10"/>
          <p:cNvSpPr/>
          <p:nvPr/>
        </p:nvSpPr>
        <p:spPr>
          <a:xfrm>
            <a:off x="118047" y="586757"/>
            <a:ext cx="11796197" cy="6293750"/>
          </a:xfrm>
          <a:prstGeom prst="rect">
            <a:avLst/>
          </a:prstGeom>
        </p:spPr>
        <p:txBody>
          <a:bodyPr wrap="square" lIns="121898" tIns="60948" rIns="121898" bIns="60948">
            <a:spAutoFit/>
          </a:bodyPr>
          <a:lstStyle/>
          <a:p>
            <a:pPr algn="ctr">
              <a:lnSpc>
                <a:spcPct val="145000"/>
              </a:lnSpc>
              <a:spcAft>
                <a:spcPts val="0"/>
              </a:spcAft>
            </a:pPr>
            <a:r>
              <a:rPr lang="zh-CN" altLang="zh-CN" sz="2800" b="1" kern="100" dirty="0">
                <a:latin typeface="Times New Roman"/>
                <a:ea typeface="华文细黑"/>
                <a:cs typeface="Times New Roman"/>
              </a:rPr>
              <a:t>吴文俊的数学世界</a:t>
            </a:r>
          </a:p>
          <a:p>
            <a:pPr lvl="0" indent="720000" algn="just">
              <a:lnSpc>
                <a:spcPct val="145000"/>
              </a:lnSpc>
            </a:pPr>
            <a:r>
              <a:rPr lang="zh-CN" altLang="zh-CN" sz="2800" kern="100" dirty="0" smtClean="0">
                <a:latin typeface="Times New Roman"/>
                <a:ea typeface="华文细黑"/>
                <a:cs typeface="Times New Roman"/>
              </a:rPr>
              <a:t>吴文俊小学时成绩平平，也没有显示出独特的数学才华，初中时数学甚至得过零分，高中时最喜欢的是物理而非数学，但他从小就对读书有浓厚兴趣，初中时国文成绩一直不错。尽管高三时物理得了满分，但教物理的赵贻经老师却看出了他的数学潜力，力荐他入数学系。正始中学决定，吴文俊必须报考数学系，才能得到每年一百块大洋的奖学金，加之他父母又不放心独子离开上海，吴文俊就进了上海交大数学系。所谓</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知之不如好之，好之不如乐之</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，吴文俊向来是以兴趣为先导来读书的。因为他对物理有兴趣，甚至一度想要转系。是大三时教数学的武</a:t>
            </a:r>
            <a:r>
              <a:rPr lang="zh-CN" altLang="zh-CN" sz="2800" kern="100" dirty="0">
                <a:solidFill>
                  <a:prstClr val="black"/>
                </a:solidFill>
                <a:latin typeface="Times New Roman"/>
                <a:ea typeface="华文细黑"/>
                <a:cs typeface="Times New Roman"/>
              </a:rPr>
              <a:t>崇林老师帮助他摆脱了专业上的困惑，使他认识到数学的巨大魅力</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22655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09" y="477466"/>
            <a:ext cx="11449272" cy="5857477"/>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1940</a:t>
            </a:r>
            <a:r>
              <a:rPr lang="zh-CN" altLang="zh-CN" sz="2800" kern="100" dirty="0">
                <a:latin typeface="Times New Roman"/>
                <a:ea typeface="华文细黑"/>
                <a:cs typeface="Times New Roman"/>
              </a:rPr>
              <a:t>年，吴文俊从交大毕业，先后在育英中学、培真中学担任数学教员，直到</a:t>
            </a:r>
            <a:r>
              <a:rPr lang="en-US" altLang="zh-CN" sz="2800" kern="100" dirty="0">
                <a:latin typeface="Times New Roman"/>
                <a:ea typeface="华文细黑"/>
                <a:cs typeface="Courier New"/>
              </a:rPr>
              <a:t>1946</a:t>
            </a:r>
            <a:r>
              <a:rPr lang="zh-CN" altLang="zh-CN" sz="2800" kern="100" dirty="0">
                <a:latin typeface="Times New Roman"/>
                <a:ea typeface="华文细黑"/>
                <a:cs typeface="Times New Roman"/>
              </a:rPr>
              <a:t>年见到了影响他一生的恩师陈省身，他才由一个普通的中学数学老师成为数学研究所的专业研究员。对于吴文俊的数学研究，他的学生高小山总结说：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吴先生做拓扑研究，一下子就能抓住核心问题，为代数拓扑学的兴起做出了影响深远的贡献。他从事机器定理证明也是这样，极其敏锐地看出了信息时代数学的发展趋势，他的研究受到中国古代数学的启发，汲取了中国传统数学的养分。使用吴先生的方法，几乎所有数学定理的证明，都可以由计算机来完成，从而让人类把精力放到更加宏观的层面上去思考问题。</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9671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63890"/>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对吴文俊来说，虽然最初选择数学是被动的，但综观其一生，数学已逐渐成为他生命的一部分。从事数学研究，吴文俊特别强调数学思维。他说：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创新，就要独立思考，就不能总是跟着人家亦步亦趋，当然开始的时候参考借鉴也是必要的。牛顿就说过，他之所以获得成功，因为他站在巨人的肩膀上，才能看得远。所以不能忽略学习，可是除了学习之外，还要能够独立思考，这是创新的必要条件。现在摆在中国面前的是，数学就要靠下一代、下下代在创新方面取得巨大成功，中华民族才可以得到复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吴文俊自己的经历就是很好的例子。他在数学上的一系列成就，特别是他运用机械化思想来考察数学，发现了数学的不同侧面，并建立了新的模式，这全得益于他的独辟蹊径。</a:t>
            </a:r>
            <a:endParaRPr lang="zh-CN" altLang="zh-CN" sz="1050" kern="100" dirty="0">
              <a:effectLst/>
              <a:latin typeface="宋体"/>
              <a:cs typeface="Courier New"/>
            </a:endParaRPr>
          </a:p>
        </p:txBody>
      </p:sp>
    </p:spTree>
    <p:extLst>
      <p:ext uri="{BB962C8B-B14F-4D97-AF65-F5344CB8AC3E}">
        <p14:creationId xmlns:p14="http://schemas.microsoft.com/office/powerpoint/2010/main" val="4126577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522904"/>
            <a:ext cx="1144927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对我国的数学基础教育，吴文俊也颇有心得。我国中学生多次在国际奥数竞赛中获奖，被当作我国数学教育成功的证明，但吴文俊更赞同丘成桐的观点：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奥数应该是一种建立在兴趣之上的研究性、高层次学习，中国的奥数学习过分关注海量题目，直接与考试、竞赛挂钩，对系统学习数学不利。作为基础学科，应着重引导学习的兴趣，不应当过分追求功利。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吴文俊同样清醒地认识到：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竞赛获奖固然可贵，但也不能看得过重。因为它不能代表学生对数学的深度理解，也不能有效地训练数学思维。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他认为，数学教育更重要的是培养数学的思维方式。</a:t>
            </a:r>
            <a:endParaRPr lang="zh-CN" altLang="zh-CN" sz="1050" kern="100" dirty="0">
              <a:effectLst/>
              <a:latin typeface="宋体"/>
              <a:cs typeface="Courier New"/>
            </a:endParaRPr>
          </a:p>
        </p:txBody>
      </p:sp>
    </p:spTree>
    <p:extLst>
      <p:ext uri="{BB962C8B-B14F-4D97-AF65-F5344CB8AC3E}">
        <p14:creationId xmlns:p14="http://schemas.microsoft.com/office/powerpoint/2010/main" val="4086405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870" y="1165873"/>
            <a:ext cx="11112550" cy="3920105"/>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有人曾揶揄数学家迂腐，吴文俊不但不迂腐，而且兴趣广泛，内心充满童趣。他说：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我是个想怎样就怎样的人，想玩就玩，想工作了就会安安静静地工作，从不多想。</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他喜欢看电影、读历史小说，也喜欢看围棋比赛。老伴说他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贪玩</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，他却说：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读历史书籍、看历史影片，</a:t>
            </a:r>
            <a:r>
              <a:rPr lang="zh-CN" altLang="zh-CN" sz="2800" kern="100" spc="-50" dirty="0">
                <a:solidFill>
                  <a:prstClr val="black"/>
                </a:solidFill>
                <a:latin typeface="Times New Roman"/>
                <a:ea typeface="华文细黑"/>
                <a:cs typeface="Times New Roman"/>
              </a:rPr>
              <a:t>帮助了我的学术研究；看围棋比赛，更培养了我的全局观念和战略眼光。</a:t>
            </a:r>
            <a:r>
              <a:rPr lang="en-US" altLang="zh-CN" sz="2800" kern="100" spc="-50" dirty="0" smtClean="0">
                <a:solidFill>
                  <a:prstClr val="black"/>
                </a:solidFill>
                <a:latin typeface="宋体"/>
                <a:ea typeface="华文细黑"/>
                <a:cs typeface="Times New Roman"/>
              </a:rPr>
              <a:t>”</a:t>
            </a:r>
            <a:endParaRPr lang="en-US" altLang="zh-CN" sz="1050" kern="100" spc="-50" dirty="0">
              <a:solidFill>
                <a:prstClr val="black"/>
              </a:solidFill>
              <a:latin typeface="宋体"/>
              <a:cs typeface="Courier New"/>
            </a:endParaRPr>
          </a:p>
        </p:txBody>
      </p:sp>
    </p:spTree>
    <p:extLst>
      <p:ext uri="{BB962C8B-B14F-4D97-AF65-F5344CB8AC3E}">
        <p14:creationId xmlns:p14="http://schemas.microsoft.com/office/powerpoint/2010/main" val="124010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522135"/>
            <a:ext cx="11449272" cy="5211915"/>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吴文俊</a:t>
            </a:r>
            <a:r>
              <a:rPr lang="en-US" altLang="zh-CN" sz="2800" kern="100" dirty="0">
                <a:solidFill>
                  <a:prstClr val="black"/>
                </a:solidFill>
                <a:latin typeface="Times New Roman"/>
                <a:ea typeface="华文细黑"/>
                <a:cs typeface="Courier New"/>
              </a:rPr>
              <a:t>37</a:t>
            </a:r>
            <a:r>
              <a:rPr lang="zh-CN" altLang="zh-CN" sz="2800" kern="100" dirty="0">
                <a:solidFill>
                  <a:prstClr val="black"/>
                </a:solidFill>
                <a:latin typeface="Times New Roman"/>
                <a:ea typeface="华文细黑"/>
                <a:cs typeface="Times New Roman"/>
              </a:rPr>
              <a:t>岁时就获得了国家自然科学一等奖，四十多年后，他再次获得国家最高科技奖。如此长的学术生命，在数学界是非常罕见的。当记者提出疑问时，吴文俊反问道：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我为什么不能保持这么长的学术生命？</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在他看来，学术生命是能够终生保持的，很多人做不到，那是</a:t>
            </a:r>
            <a:r>
              <a:rPr lang="zh-CN" altLang="zh-CN" sz="2800" kern="100" dirty="0" smtClean="0">
                <a:solidFill>
                  <a:prstClr val="black"/>
                </a:solidFill>
                <a:latin typeface="Times New Roman"/>
                <a:ea typeface="华文细黑"/>
                <a:cs typeface="Times New Roman"/>
              </a:rPr>
              <a:t>他们自己的问题，应该自我反省。他特别强调研究数学要下扎实的功夫。他说：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外国许多数学家，尽管有的我非常佩服，可是我并不认同他们靠所谓巧思妙想研究数学的办法。应该根据客观实际具体分析，一切以事实为主。这是我主要的想法。</a:t>
            </a:r>
            <a:r>
              <a:rPr lang="en-US" altLang="zh-CN" sz="2800" kern="100" dirty="0" smtClean="0">
                <a:solidFill>
                  <a:prstClr val="black"/>
                </a:solidFill>
                <a:latin typeface="宋体"/>
                <a:ea typeface="华文细黑"/>
                <a:cs typeface="Times New Roman"/>
              </a:rPr>
              <a:t>”</a:t>
            </a:r>
            <a:r>
              <a:rPr lang="zh-CN" altLang="zh-CN" sz="1050" kern="100" dirty="0" smtClean="0">
                <a:solidFill>
                  <a:prstClr val="black"/>
                </a:solidFill>
                <a:latin typeface="宋体"/>
                <a:cs typeface="Courier New"/>
              </a:rPr>
              <a:t> </a:t>
            </a: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摘编自柯琳娟《吴文俊传》</a:t>
            </a:r>
            <a:r>
              <a:rPr lang="en-US" altLang="zh-CN" sz="2800" kern="100" dirty="0">
                <a:solidFill>
                  <a:prstClr val="black"/>
                </a:solidFill>
                <a:latin typeface="Times New Roman"/>
                <a:ea typeface="华文细黑"/>
                <a:cs typeface="Courier New"/>
              </a:rPr>
              <a:t>)</a:t>
            </a:r>
          </a:p>
        </p:txBody>
      </p:sp>
    </p:spTree>
    <p:extLst>
      <p:ext uri="{BB962C8B-B14F-4D97-AF65-F5344CB8AC3E}">
        <p14:creationId xmlns:p14="http://schemas.microsoft.com/office/powerpoint/2010/main" val="223720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263" y="98954"/>
            <a:ext cx="11563765"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1974</a:t>
            </a:r>
            <a:r>
              <a:rPr lang="zh-CN" altLang="zh-CN" sz="2800" kern="100" dirty="0">
                <a:latin typeface="Times New Roman"/>
                <a:ea typeface="华文细黑"/>
                <a:cs typeface="Times New Roman"/>
              </a:rPr>
              <a:t>年，吴文俊转向中国数学史研究，从中得到启发，开创了具有中国传统数学特点的数学机械化之路。他提出的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吴方法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，继承和发扬了中国古代数学基于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计算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的传统，与通常基于逻辑的方法根本不同，首次实现了高效的几何定理自动证明。国际机器证明研究领域的权威人物</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穆尔说：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在吴文俊之前，机械化的几何定理证明处于黑暗时期，而吴的工作给整个领域带来光明。</a:t>
            </a:r>
            <a:r>
              <a:rPr lang="en-US" altLang="zh-CN" sz="2800" kern="100" dirty="0" smtClean="0">
                <a:latin typeface="宋体"/>
                <a:ea typeface="华文细黑"/>
                <a:cs typeface="Times New Roman"/>
              </a:rPr>
              <a:t>”</a:t>
            </a: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黄婷、邱德胜《数学大师：华罗庚、陈省身、吴文俊》</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一般说来，吴教授的工作，都是独辟蹊径，不袭前人，富有创造性的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陈省身为吴文俊颁发杰出科学家奖时的评语</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308000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558" y="63890"/>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大约是</a:t>
            </a:r>
            <a:r>
              <a:rPr lang="en-US" altLang="zh-CN" sz="2800" kern="100" dirty="0">
                <a:latin typeface="Times New Roman"/>
                <a:ea typeface="华文细黑"/>
                <a:cs typeface="Courier New"/>
              </a:rPr>
              <a:t>1939</a:t>
            </a:r>
            <a:r>
              <a:rPr lang="zh-CN" altLang="zh-CN" sz="2800" kern="100" dirty="0">
                <a:latin typeface="Times New Roman"/>
                <a:ea typeface="华文细黑"/>
                <a:cs typeface="Times New Roman"/>
              </a:rPr>
              <a:t>年吧，一所内迁的大学的中文系在学年开始，出现了传记研究这一个课，其下注明本年开韩柳文。传记文学也好，韩柳文学也不妨，但是怎么会在传记研究这个总题下面开韩柳文呢？在当时的大学里，出现的怪事不少，可是这一项多少和我的兴趣有关，这就决定了我对于传记文学献身的意图。</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四库全书总目》有传记类，指出《晏子春秋》为传之祖，《孔子三朝记》为记之祖，这是三百年前的看法，现在用不上了。有人说《史记》《汉书》为传记之祖，这个也用不上。《史》《汉》有互见法，对于一个人的评价，常常需要通读全书多卷，才能得其大略。可是在传记文学里，一个传主只有一本书，必须在这本书里把对他的评价全部交代。</a:t>
            </a:r>
            <a:endParaRPr lang="zh-CN" altLang="zh-CN" sz="1050" kern="100" dirty="0">
              <a:effectLst/>
              <a:latin typeface="宋体"/>
              <a:cs typeface="Courier New"/>
            </a:endParaRPr>
          </a:p>
        </p:txBody>
      </p:sp>
    </p:spTree>
    <p:extLst>
      <p:ext uri="{BB962C8B-B14F-4D97-AF65-F5344CB8AC3E}">
        <p14:creationId xmlns:p14="http://schemas.microsoft.com/office/powerpoint/2010/main" val="839030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392" y="45418"/>
            <a:ext cx="11563765" cy="2465010"/>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圈点勾画：边阅读边圈点勾画出交代传主事迹、行为、贡献、成就等内容及作者的评价性文字的词句。</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理清事实：概括吴文俊的数学研究经历及贡献。</a:t>
            </a:r>
            <a:endParaRPr lang="zh-CN" altLang="zh-CN" sz="1050" kern="100" dirty="0">
              <a:effectLst/>
              <a:latin typeface="宋体"/>
              <a:cs typeface="Courier New"/>
            </a:endParaRPr>
          </a:p>
        </p:txBody>
      </p:sp>
      <p:sp>
        <p:nvSpPr>
          <p:cNvPr id="8" name="TextBox 7"/>
          <p:cNvSpPr txBox="1"/>
          <p:nvPr/>
        </p:nvSpPr>
        <p:spPr>
          <a:xfrm>
            <a:off x="8214209" y="196001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378866" y="2639377"/>
            <a:ext cx="11386607" cy="3644909"/>
          </a:xfrm>
          <a:prstGeom prst="rect">
            <a:avLst/>
          </a:prstGeom>
          <a:solidFill>
            <a:schemeClr val="accent1">
              <a:lumMod val="20000"/>
              <a:lumOff val="80000"/>
            </a:schemeClr>
          </a:solidFill>
        </p:spPr>
        <p:txBody>
          <a:bodyPr wrap="square">
            <a:spAutoFit/>
          </a:bodyPr>
          <a:lstStyle/>
          <a:p>
            <a:pPr lvl="0" algn="just">
              <a:lnSpc>
                <a:spcPct val="140000"/>
              </a:lnSpc>
            </a:pPr>
            <a:r>
              <a:rPr lang="zh-CN" altLang="zh-CN" sz="2800" kern="100" dirty="0" smtClean="0">
                <a:latin typeface="Times New Roman"/>
                <a:ea typeface="华文细黑"/>
                <a:cs typeface="Times New Roman"/>
              </a:rPr>
              <a:t>吴文俊中学时代喜欢物理，但却进入上海交大数学系，是武崇林老</a:t>
            </a:r>
            <a:r>
              <a:rPr lang="zh-CN" altLang="zh-CN" sz="2800" kern="100" dirty="0">
                <a:latin typeface="Times New Roman"/>
                <a:ea typeface="华文细黑"/>
                <a:cs typeface="Times New Roman"/>
              </a:rPr>
              <a:t>师让他认识到数学的巨大魅力。毕业后担任数学教员，直到</a:t>
            </a:r>
            <a:r>
              <a:rPr lang="en-US" altLang="zh-CN" sz="2800" kern="100" dirty="0">
                <a:latin typeface="Times New Roman"/>
                <a:ea typeface="华文细黑"/>
                <a:cs typeface="Courier New"/>
              </a:rPr>
              <a:t>1946</a:t>
            </a:r>
            <a:r>
              <a:rPr lang="zh-CN" altLang="zh-CN" sz="2800" kern="100" dirty="0">
                <a:latin typeface="Times New Roman"/>
                <a:ea typeface="华文细黑"/>
                <a:cs typeface="Times New Roman"/>
              </a:rPr>
              <a:t>年见到了他的恩师陈省身，才成为一名数学专业研究员。他研究数学，特别强调数学思维，强调创新和独立思考。他提出了用计算机实现数学定理证明的方法，做出了影响深远的贡献；在数学史研究中，他开创了具有中国传统数学特点的数学机械化之路。</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多岁时获得了国家最高科技奖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626959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0" grpId="0" animBg="1"/>
      <p:bldP spid="1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5392" y="437938"/>
            <a:ext cx="11563765"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概括形象：吴文俊是怎样的一位数学家？</a:t>
            </a:r>
            <a:endParaRPr lang="zh-CN" altLang="zh-CN" sz="1050" kern="100" dirty="0">
              <a:effectLst/>
              <a:latin typeface="宋体"/>
              <a:cs typeface="Courier New"/>
            </a:endParaRPr>
          </a:p>
        </p:txBody>
      </p:sp>
      <p:sp>
        <p:nvSpPr>
          <p:cNvPr id="9" name="矩形 8"/>
          <p:cNvSpPr/>
          <p:nvPr/>
        </p:nvSpPr>
        <p:spPr>
          <a:xfrm>
            <a:off x="235392" y="2961190"/>
            <a:ext cx="11563765"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把握评价：作者对吴文俊作出了怎样的评价？</a:t>
            </a:r>
            <a:endParaRPr lang="zh-CN" altLang="zh-CN" sz="1050" kern="100" dirty="0">
              <a:effectLst/>
              <a:latin typeface="宋体"/>
              <a:cs typeface="Courier New"/>
            </a:endParaRPr>
          </a:p>
        </p:txBody>
      </p:sp>
      <p:sp>
        <p:nvSpPr>
          <p:cNvPr id="13" name="TextBox 12"/>
          <p:cNvSpPr txBox="1"/>
          <p:nvPr/>
        </p:nvSpPr>
        <p:spPr>
          <a:xfrm>
            <a:off x="7175326" y="6214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矩形 13"/>
          <p:cNvSpPr/>
          <p:nvPr/>
        </p:nvSpPr>
        <p:spPr>
          <a:xfrm>
            <a:off x="343802" y="1290998"/>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吴文俊是一位数学造诣极深，有突出贡献的数学家，他的研究极具</a:t>
            </a:r>
            <a:r>
              <a:rPr lang="zh-CN" altLang="zh-CN" sz="2800" kern="100" dirty="0">
                <a:latin typeface="Times New Roman"/>
                <a:ea typeface="华文细黑"/>
                <a:cs typeface="Times New Roman"/>
              </a:rPr>
              <a:t>创新性和创造性。同时他兴趣广泛，充满童趣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p:cNvSpPr txBox="1"/>
          <p:nvPr/>
        </p:nvSpPr>
        <p:spPr>
          <a:xfrm>
            <a:off x="7832634" y="315206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矩形 15"/>
          <p:cNvSpPr/>
          <p:nvPr/>
        </p:nvSpPr>
        <p:spPr>
          <a:xfrm>
            <a:off x="343802" y="3818634"/>
            <a:ext cx="11162246"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作者对吴文俊在数学研究上取得的成果高度赞扬，肯定了他勇于创</a:t>
            </a:r>
            <a:r>
              <a:rPr lang="zh-CN" altLang="zh-CN" sz="2800" kern="100" spc="-100" dirty="0">
                <a:latin typeface="Times New Roman"/>
                <a:ea typeface="华文细黑"/>
                <a:cs typeface="Times New Roman"/>
              </a:rPr>
              <a:t>新、独辟蹊径的学术精神；对他广泛的爱好和长久的学术生命表示了钦佩</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168706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3" restart="whenNotActive" fill="hold" evtFilter="cancelBubble" nodeType="interactiveSeq">
                <p:stCondLst>
                  <p:cond evt="onClick" delay="0">
                    <p:tgtEl>
                      <p:spTgt spid="1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4" grpId="0" animBg="1"/>
      <p:bldP spid="14" grpId="1" animBg="1"/>
      <p:bldP spid="16" grpId="0" animBg="1"/>
      <p:bldP spid="16"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199537" y="5715702"/>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5" name="文本框 14"/>
          <p:cNvSpPr txBox="1"/>
          <p:nvPr/>
        </p:nvSpPr>
        <p:spPr>
          <a:xfrm>
            <a:off x="199537" y="2419124"/>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199537" y="51677"/>
            <a:ext cx="11679403" cy="7013242"/>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约</a:t>
            </a:r>
            <a:r>
              <a:rPr lang="en-US" altLang="zh-CN" sz="2600" b="1" kern="100" dirty="0">
                <a:latin typeface="Times New Roman"/>
                <a:ea typeface="华文细黑"/>
                <a:cs typeface="Courier New"/>
              </a:rPr>
              <a:t>15</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：真题训练</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在上海交大读书期间，吴文俊因为对数学不感兴趣，曾一度想转到</a:t>
            </a:r>
            <a:r>
              <a:rPr lang="zh-CN" altLang="zh-CN" sz="2600" kern="100" dirty="0" smtClean="0">
                <a:latin typeface="Times New Roman"/>
                <a:ea typeface="华文细黑"/>
                <a:cs typeface="Times New Roman"/>
              </a:rPr>
              <a:t>物理系，</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后来</a:t>
            </a:r>
            <a:r>
              <a:rPr lang="zh-CN" altLang="zh-CN" sz="2600" kern="100" dirty="0">
                <a:latin typeface="Times New Roman"/>
                <a:ea typeface="华文细黑"/>
                <a:cs typeface="Times New Roman"/>
              </a:rPr>
              <a:t>遇见一位高明的数学老师武崇林，他才打消了转系念头。</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spc="100" dirty="0">
                <a:latin typeface="Times New Roman"/>
                <a:ea typeface="华文细黑"/>
                <a:cs typeface="Times New Roman"/>
              </a:rPr>
              <a:t>吴文俊清楚地看到信息时代数学的发展趋势，受到中国古代数学的</a:t>
            </a:r>
            <a:r>
              <a:rPr lang="zh-CN" altLang="zh-CN" sz="2600" kern="100" spc="100" dirty="0" smtClean="0">
                <a:latin typeface="Times New Roman"/>
                <a:ea typeface="华文细黑"/>
                <a:cs typeface="Times New Roman"/>
              </a:rPr>
              <a:t>启发，</a:t>
            </a:r>
            <a:endParaRPr lang="en-US" altLang="zh-CN" sz="2600" kern="100" spc="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提出了用计算机实现数学定理证明的方法，做出了影响深远的贡献。</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吴文俊能够清醒地认识到中国数学研究领域存在的主要问题，期待</a:t>
            </a:r>
            <a:r>
              <a:rPr lang="zh-CN" altLang="zh-CN" sz="2600" kern="100" dirty="0" smtClean="0">
                <a:latin typeface="Times New Roman"/>
                <a:ea typeface="华文细黑"/>
                <a:cs typeface="Times New Roman"/>
              </a:rPr>
              <a:t>着</a:t>
            </a:r>
            <a:r>
              <a:rPr lang="zh-CN" altLang="zh-CN" sz="2600" kern="100" spc="-100" dirty="0" smtClean="0">
                <a:latin typeface="Times New Roman"/>
                <a:ea typeface="华文细黑"/>
                <a:cs typeface="Times New Roman"/>
              </a:rPr>
              <a:t>未来的</a:t>
            </a:r>
            <a:endParaRPr lang="en-US" altLang="zh-CN" sz="2600" kern="100" spc="-100" dirty="0" smtClean="0">
              <a:latin typeface="Times New Roman"/>
              <a:ea typeface="华文细黑"/>
              <a:cs typeface="Times New Roman"/>
            </a:endParaRPr>
          </a:p>
          <a:p>
            <a:pPr algn="just">
              <a:lnSpc>
                <a:spcPct val="140000"/>
              </a:lnSpc>
              <a:spcAft>
                <a:spcPts val="0"/>
              </a:spcAft>
            </a:pPr>
            <a:r>
              <a:rPr lang="en-US" altLang="zh-CN" sz="2600" kern="100" spc="-100" dirty="0">
                <a:latin typeface="Times New Roman"/>
                <a:ea typeface="华文细黑"/>
                <a:cs typeface="Times New Roman"/>
              </a:rPr>
              <a:t> </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中国</a:t>
            </a:r>
            <a:r>
              <a:rPr lang="zh-CN" altLang="zh-CN" sz="2600" kern="100" spc="-100" dirty="0">
                <a:latin typeface="Times New Roman"/>
                <a:ea typeface="华文细黑"/>
                <a:cs typeface="Times New Roman"/>
              </a:rPr>
              <a:t>数学家开拓创新，取得巨大成就，从而实现中华民族的复兴</a:t>
            </a:r>
            <a:r>
              <a:rPr lang="zh-CN" altLang="zh-CN" sz="2600" kern="100" spc="-100" dirty="0" smtClean="0">
                <a:latin typeface="Times New Roman"/>
                <a:ea typeface="华文细黑"/>
                <a:cs typeface="Times New Roman"/>
              </a:rPr>
              <a:t>。</a:t>
            </a:r>
            <a:endParaRPr lang="en-US" altLang="zh-CN" sz="2600" kern="100" spc="-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外国不少数学家只靠巧思妙想研究数学，尽管名气很大，吴文俊</a:t>
            </a:r>
            <a:r>
              <a:rPr lang="zh-CN" altLang="zh-CN" sz="2600" kern="100" dirty="0" smtClean="0">
                <a:latin typeface="Times New Roman"/>
                <a:ea typeface="华文细黑"/>
                <a:cs typeface="Times New Roman"/>
              </a:rPr>
              <a:t>却并不认同</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他们</a:t>
            </a:r>
            <a:r>
              <a:rPr lang="zh-CN" altLang="zh-CN" sz="2600" kern="100" dirty="0">
                <a:latin typeface="Times New Roman"/>
                <a:ea typeface="华文细黑"/>
                <a:cs typeface="Times New Roman"/>
              </a:rPr>
              <a:t>的研究成果，而是坚持用自己以客观为主的方法研究数学</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E.</a:t>
            </a:r>
            <a:r>
              <a:rPr lang="zh-CN" altLang="zh-CN" sz="2600" kern="100" spc="100" dirty="0">
                <a:latin typeface="Times New Roman"/>
                <a:ea typeface="华文细黑"/>
                <a:cs typeface="Times New Roman"/>
              </a:rPr>
              <a:t>吴文俊在拓扑学、机器定理证明、数学机械化等领域都取得了很多</a:t>
            </a:r>
            <a:r>
              <a:rPr lang="zh-CN" altLang="zh-CN" sz="2600" kern="100" spc="100" dirty="0" smtClean="0">
                <a:latin typeface="Times New Roman"/>
                <a:ea typeface="华文细黑"/>
                <a:cs typeface="Times New Roman"/>
              </a:rPr>
              <a:t>独创性</a:t>
            </a:r>
            <a:endParaRPr lang="en-US" altLang="zh-CN" sz="2600" kern="100" spc="100" dirty="0" smtClean="0">
              <a:latin typeface="Times New Roman"/>
              <a:ea typeface="华文细黑"/>
              <a:cs typeface="Times New Roman"/>
            </a:endParaRPr>
          </a:p>
          <a:p>
            <a:pPr algn="just">
              <a:lnSpc>
                <a:spcPct val="140000"/>
              </a:lnSpc>
              <a:spcAft>
                <a:spcPts val="0"/>
              </a:spcAft>
            </a:pPr>
            <a:r>
              <a:rPr lang="en-US" altLang="zh-CN" sz="2600" kern="100" spc="100" dirty="0">
                <a:latin typeface="Times New Roman"/>
                <a:ea typeface="华文细黑"/>
                <a:cs typeface="Times New Roman"/>
              </a:rPr>
              <a:t> </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成果</a:t>
            </a:r>
            <a:r>
              <a:rPr lang="zh-CN" altLang="zh-CN" sz="2600" kern="100" spc="100" dirty="0">
                <a:latin typeface="Times New Roman"/>
                <a:ea typeface="华文细黑"/>
                <a:cs typeface="Times New Roman"/>
              </a:rPr>
              <a:t>，</a:t>
            </a:r>
            <a:r>
              <a:rPr lang="zh-CN" altLang="zh-CN" sz="2600" kern="100" dirty="0">
                <a:latin typeface="Times New Roman"/>
                <a:ea typeface="华文细黑"/>
                <a:cs typeface="Times New Roman"/>
              </a:rPr>
              <a:t>获得了国际数学界同行的高度认可与评价</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 name="TextBox 6"/>
          <p:cNvSpPr txBox="1"/>
          <p:nvPr/>
        </p:nvSpPr>
        <p:spPr>
          <a:xfrm>
            <a:off x="8297792" y="7328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40391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P spid="5" grpId="0" animBg="1"/>
      <p:bldP spid="5"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996" y="333450"/>
            <a:ext cx="11679403"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________________________________________________________________</a:t>
            </a:r>
            <a:r>
              <a:rPr lang="en-US" altLang="zh-CN" sz="2800" kern="100" dirty="0" smtClean="0">
                <a:latin typeface="Times New Roman"/>
                <a:ea typeface="华文细黑"/>
                <a:cs typeface="Courier New"/>
              </a:rPr>
              <a:t>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5" name="矩形 4"/>
          <p:cNvSpPr/>
          <p:nvPr/>
        </p:nvSpPr>
        <p:spPr>
          <a:xfrm>
            <a:off x="2568579" y="261442"/>
            <a:ext cx="9213005" cy="656846"/>
          </a:xfrm>
          <a:prstGeom prst="rect">
            <a:avLst/>
          </a:prstGeom>
        </p:spPr>
        <p:txBody>
          <a:bodyPr wrap="square">
            <a:spAutoFit/>
          </a:bodyPr>
          <a:lstStyle/>
          <a:p>
            <a:pPr algn="just">
              <a:lnSpc>
                <a:spcPct val="150000"/>
              </a:lnSpc>
              <a:spcAft>
                <a:spcPts val="0"/>
              </a:spcAft>
            </a:pPr>
            <a:r>
              <a:rPr lang="en-US" altLang="zh-CN" sz="2800" kern="100" spc="50" dirty="0" smtClean="0">
                <a:solidFill>
                  <a:srgbClr val="C00000"/>
                </a:solidFill>
                <a:latin typeface="Times New Roman"/>
                <a:ea typeface="华文细黑"/>
                <a:cs typeface="Courier New"/>
              </a:rPr>
              <a:t>A</a:t>
            </a:r>
            <a:r>
              <a:rPr lang="zh-CN" altLang="zh-CN" sz="2800" kern="100" spc="50" dirty="0">
                <a:solidFill>
                  <a:srgbClr val="C00000"/>
                </a:solidFill>
                <a:latin typeface="Times New Roman"/>
                <a:ea typeface="华文细黑"/>
                <a:cs typeface="Times New Roman"/>
              </a:rPr>
              <a:t>项</a:t>
            </a:r>
            <a:r>
              <a:rPr lang="en-US" altLang="zh-CN" sz="2800" kern="100" spc="50" dirty="0">
                <a:solidFill>
                  <a:srgbClr val="C00000"/>
                </a:solidFill>
                <a:latin typeface="宋体"/>
                <a:ea typeface="华文细黑"/>
                <a:cs typeface="Times New Roman"/>
              </a:rPr>
              <a:t>“</a:t>
            </a:r>
            <a:r>
              <a:rPr lang="zh-CN" altLang="zh-CN" sz="2800" kern="100" spc="50" dirty="0">
                <a:solidFill>
                  <a:srgbClr val="C00000"/>
                </a:solidFill>
                <a:latin typeface="Times New Roman"/>
                <a:ea typeface="华文细黑"/>
                <a:cs typeface="Times New Roman"/>
              </a:rPr>
              <a:t>后来遇见一位高明的数学老师武崇林，他才</a:t>
            </a:r>
            <a:r>
              <a:rPr lang="zh-CN" altLang="zh-CN" sz="2800" kern="100" spc="50" dirty="0" smtClean="0">
                <a:solidFill>
                  <a:srgbClr val="C00000"/>
                </a:solidFill>
                <a:latin typeface="Times New Roman"/>
                <a:ea typeface="华文细黑"/>
                <a:cs typeface="Times New Roman"/>
              </a:rPr>
              <a:t>打</a:t>
            </a:r>
            <a:r>
              <a:rPr lang="zh-CN" altLang="zh-CN" sz="2800" kern="100" spc="50" dirty="0">
                <a:solidFill>
                  <a:srgbClr val="C00000"/>
                </a:solidFill>
                <a:latin typeface="Times New Roman"/>
                <a:ea typeface="华文细黑"/>
                <a:cs typeface="Times New Roman"/>
              </a:rPr>
              <a:t>消了</a:t>
            </a:r>
            <a:endParaRPr lang="zh-CN" altLang="zh-CN" sz="1050" kern="100" spc="50" dirty="0">
              <a:solidFill>
                <a:srgbClr val="C00000"/>
              </a:solidFill>
              <a:effectLst/>
              <a:latin typeface="宋体"/>
              <a:cs typeface="Courier New"/>
            </a:endParaRPr>
          </a:p>
        </p:txBody>
      </p:sp>
      <p:sp>
        <p:nvSpPr>
          <p:cNvPr id="6" name="矩形 5"/>
          <p:cNvSpPr/>
          <p:nvPr/>
        </p:nvSpPr>
        <p:spPr>
          <a:xfrm>
            <a:off x="301937" y="907634"/>
            <a:ext cx="11572430" cy="5262979"/>
          </a:xfrm>
          <a:prstGeom prst="rect">
            <a:avLst/>
          </a:prstGeom>
        </p:spPr>
        <p:txBody>
          <a:bodyPr>
            <a:spAutoFit/>
          </a:bodyPr>
          <a:lstStyle/>
          <a:p>
            <a:pPr algn="just">
              <a:lnSpc>
                <a:spcPct val="150000"/>
              </a:lnSpc>
              <a:spcAft>
                <a:spcPts val="0"/>
              </a:spcAft>
            </a:pPr>
            <a:r>
              <a:rPr lang="zh-CN" altLang="zh-CN" sz="2800" kern="100" dirty="0" smtClean="0">
                <a:solidFill>
                  <a:srgbClr val="C00000"/>
                </a:solidFill>
                <a:latin typeface="Times New Roman"/>
                <a:ea typeface="华文细黑"/>
                <a:cs typeface="Times New Roman"/>
              </a:rPr>
              <a:t>转系</a:t>
            </a:r>
            <a:r>
              <a:rPr lang="zh-CN" altLang="zh-CN" sz="2800" kern="100" dirty="0">
                <a:solidFill>
                  <a:srgbClr val="C00000"/>
                </a:solidFill>
                <a:latin typeface="Times New Roman"/>
                <a:ea typeface="华文细黑"/>
                <a:cs typeface="Times New Roman"/>
              </a:rPr>
              <a:t>念头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说法不恰当，文中只是说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是大三时教数学的武崇林老师帮助他摆脱了专业上的困惑，使他认识到数学的巨大魅力</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，并未说使他打消转系念头。</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期待着未来的中国数学家开拓创新，取得巨大成就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错将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创新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成就</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分割开来理解，应为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在创新方面取得巨大成功</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Times New Roman"/>
                <a:ea typeface="华文细黑"/>
                <a:cs typeface="Courier New"/>
              </a:rPr>
              <a:t>D</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吴文俊却并不认同他们的研究成果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错误，应为吴文俊</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并不认同他们靠所谓巧思妙想研究数学的方法</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坚持用自己以客观为主的方法研究数学</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不确切，文中表述为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应该根据客观实际具体分析，一切以事实为主。这是我主要的想法</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474595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p:bldP spid="5"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05458"/>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吴文俊的数学研究为什么能够取得创造性成果？请结合材料简要分析。</a:t>
            </a:r>
            <a:endParaRPr lang="zh-CN" altLang="zh-CN" sz="1050" kern="100" dirty="0">
              <a:effectLst/>
              <a:latin typeface="宋体"/>
              <a:cs typeface="Courier New"/>
            </a:endParaRPr>
          </a:p>
        </p:txBody>
      </p:sp>
      <p:sp>
        <p:nvSpPr>
          <p:cNvPr id="3" name="矩形 2"/>
          <p:cNvSpPr/>
          <p:nvPr/>
        </p:nvSpPr>
        <p:spPr>
          <a:xfrm>
            <a:off x="248451" y="1064694"/>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4" name="矩形 3"/>
          <p:cNvSpPr/>
          <p:nvPr/>
        </p:nvSpPr>
        <p:spPr>
          <a:xfrm>
            <a:off x="2108938" y="972286"/>
            <a:ext cx="9282714" cy="738664"/>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题干问的是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吴文俊的数学研究为什么能够取得创造性</a:t>
            </a:r>
            <a:r>
              <a:rPr lang="zh-CN" altLang="zh-CN" sz="2800" kern="100" dirty="0" smtClean="0">
                <a:solidFill>
                  <a:srgbClr val="C00000"/>
                </a:solidFill>
                <a:latin typeface="Times New Roman"/>
                <a:ea typeface="华文细黑"/>
                <a:cs typeface="Times New Roman"/>
              </a:rPr>
              <a:t>成</a:t>
            </a:r>
            <a:endParaRPr lang="zh-CN" altLang="zh-CN" sz="2800" kern="100" dirty="0">
              <a:solidFill>
                <a:srgbClr val="C00000"/>
              </a:solidFill>
              <a:effectLst/>
              <a:latin typeface="宋体"/>
              <a:cs typeface="Courier New"/>
            </a:endParaRPr>
          </a:p>
        </p:txBody>
      </p:sp>
      <p:sp>
        <p:nvSpPr>
          <p:cNvPr id="7" name="矩形 6"/>
          <p:cNvSpPr/>
          <p:nvPr/>
        </p:nvSpPr>
        <p:spPr>
          <a:xfrm>
            <a:off x="326669" y="1610480"/>
            <a:ext cx="11572430" cy="1953676"/>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。作答时，应先根据</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吴文俊的数学研究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创造性成果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进行回文定位。可以从主观和客观两个角度来作答。主观角度主要是他自身看待问题的角度和研究问题的方法，客观角度主要是他遇到的良师</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12340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134766" y="425810"/>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不蹈袭前人，不盲从权威，能够独辟蹊径；</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具有扎实</a:t>
            </a:r>
            <a:r>
              <a:rPr lang="zh-CN" altLang="zh-CN" sz="2800" kern="100" dirty="0" smtClean="0">
                <a:solidFill>
                  <a:srgbClr val="C00000"/>
                </a:solidFill>
                <a:latin typeface="Times New Roman"/>
                <a:ea typeface="华文细黑"/>
                <a:cs typeface="Times New Roman"/>
              </a:rPr>
              <a:t>功</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130240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底、全局观念和战略眼光，善于抓住事物的本质；</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学术视野广阔，注重人文修养。</a:t>
            </a:r>
            <a:endParaRPr lang="zh-CN" altLang="zh-CN" sz="1050" kern="100" dirty="0">
              <a:solidFill>
                <a:srgbClr val="C00000"/>
              </a:solidFill>
              <a:latin typeface="宋体"/>
              <a:cs typeface="Courier New"/>
            </a:endParaRPr>
          </a:p>
        </p:txBody>
      </p:sp>
      <p:sp>
        <p:nvSpPr>
          <p:cNvPr id="8" name="矩形 7"/>
          <p:cNvSpPr/>
          <p:nvPr/>
        </p:nvSpPr>
        <p:spPr>
          <a:xfrm>
            <a:off x="248451" y="2403210"/>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105178" y="2484454"/>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16294" y="3139190"/>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49806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744" y="519182"/>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对我国的数学基础教育，吴文俊有哪些心得？请结合材料简要概括。</a:t>
            </a:r>
            <a:endParaRPr lang="zh-CN" altLang="zh-CN" sz="1050" kern="100" dirty="0">
              <a:effectLst/>
              <a:latin typeface="宋体"/>
              <a:cs typeface="Courier New"/>
            </a:endParaRPr>
          </a:p>
        </p:txBody>
      </p:sp>
      <p:sp>
        <p:nvSpPr>
          <p:cNvPr id="3" name="矩形 2"/>
          <p:cNvSpPr/>
          <p:nvPr/>
        </p:nvSpPr>
        <p:spPr>
          <a:xfrm>
            <a:off x="248451" y="1181140"/>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4" name="矩形 3"/>
          <p:cNvSpPr/>
          <p:nvPr/>
        </p:nvSpPr>
        <p:spPr>
          <a:xfrm>
            <a:off x="2048319" y="1108166"/>
            <a:ext cx="9619211" cy="738664"/>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根据</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我国的数学基础教育</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，可定位到第四段。段首</a:t>
            </a:r>
            <a:r>
              <a:rPr lang="zh-CN" altLang="zh-CN" sz="2800" kern="100" dirty="0" smtClean="0">
                <a:solidFill>
                  <a:srgbClr val="C00000"/>
                </a:solidFill>
                <a:latin typeface="Times New Roman"/>
                <a:ea typeface="华文细黑"/>
                <a:cs typeface="Times New Roman"/>
              </a:rPr>
              <a:t>一句</a:t>
            </a:r>
            <a:endParaRPr lang="zh-CN" altLang="zh-CN" sz="2800" kern="100" dirty="0">
              <a:solidFill>
                <a:srgbClr val="C00000"/>
              </a:solidFill>
              <a:effectLst/>
              <a:latin typeface="宋体"/>
              <a:cs typeface="Courier New"/>
            </a:endParaRPr>
          </a:p>
        </p:txBody>
      </p:sp>
      <p:sp>
        <p:nvSpPr>
          <p:cNvPr id="7" name="矩形 6"/>
          <p:cNvSpPr/>
          <p:nvPr/>
        </p:nvSpPr>
        <p:spPr>
          <a:xfrm>
            <a:off x="245966" y="1748535"/>
            <a:ext cx="11639246" cy="1953676"/>
          </a:xfrm>
          <a:prstGeom prst="rect">
            <a:avLst/>
          </a:prstGeom>
        </p:spPr>
        <p:txBody>
          <a:bodyPr>
            <a:spAutoFit/>
          </a:bodyPr>
          <a:lstStyle/>
          <a:p>
            <a:pPr lvl="0" algn="just">
              <a:lnSpc>
                <a:spcPct val="150000"/>
              </a:lnSpc>
            </a:pP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对我国的数学基础教育，吴文俊也颇有心得</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总领全段，答案自然在这一段。作答时，需要对吴文俊的具体话语进行筛选、归类、提炼加工，分成条理表达出来即可</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825628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7" grpId="0"/>
      <p:bldP spid="7"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053522" y="407338"/>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基础教育应着重引导学生深入学习、探究的兴趣；</a:t>
            </a:r>
            <a:r>
              <a:rPr lang="en-US" altLang="zh-CN" sz="2800" kern="100" dirty="0">
                <a:solidFill>
                  <a:srgbClr val="C00000"/>
                </a:solidFill>
                <a:latin typeface="宋体"/>
                <a:ea typeface="华文细黑"/>
                <a:cs typeface="Times New Roman"/>
              </a:rPr>
              <a:t>②</a:t>
            </a:r>
            <a:r>
              <a:rPr lang="zh-CN" altLang="zh-CN" sz="2800" kern="100" dirty="0" smtClean="0">
                <a:solidFill>
                  <a:srgbClr val="C00000"/>
                </a:solidFill>
                <a:latin typeface="Times New Roman"/>
                <a:ea typeface="华文细黑"/>
                <a:cs typeface="Times New Roman"/>
              </a:rPr>
              <a:t>数学</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194873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教育要有利于系统学习和深入理解数学，而不是海量题目训练和追求竞赛获奖；</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现行奥数教学方法太功利，且无法引导学生深入理解和训练数学思维。</a:t>
            </a:r>
            <a:endParaRPr lang="zh-CN" altLang="zh-CN" sz="1050" kern="100" dirty="0">
              <a:solidFill>
                <a:srgbClr val="C00000"/>
              </a:solidFill>
              <a:latin typeface="宋体"/>
              <a:cs typeface="Courier New"/>
            </a:endParaRPr>
          </a:p>
        </p:txBody>
      </p:sp>
      <p:sp>
        <p:nvSpPr>
          <p:cNvPr id="8" name="矩形 7"/>
          <p:cNvSpPr/>
          <p:nvPr/>
        </p:nvSpPr>
        <p:spPr>
          <a:xfrm>
            <a:off x="248451" y="3016218"/>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44286" y="3085654"/>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25530" y="3744842"/>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49100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744" y="519182"/>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作为一位杰出的数学家，吴文俊对物理学、文学艺术等也有广泛的兴趣。请结合材料，就兴趣广泛与专业研究的关系进行分析。</a:t>
            </a:r>
            <a:endParaRPr lang="zh-CN" altLang="zh-CN" sz="1050" kern="100" dirty="0">
              <a:effectLst/>
              <a:latin typeface="宋体"/>
              <a:cs typeface="Courier New"/>
            </a:endParaRPr>
          </a:p>
        </p:txBody>
      </p:sp>
      <p:sp>
        <p:nvSpPr>
          <p:cNvPr id="3" name="矩形 2"/>
          <p:cNvSpPr/>
          <p:nvPr/>
        </p:nvSpPr>
        <p:spPr>
          <a:xfrm>
            <a:off x="248451" y="1873512"/>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4" name="矩形 3"/>
          <p:cNvSpPr/>
          <p:nvPr/>
        </p:nvSpPr>
        <p:spPr>
          <a:xfrm>
            <a:off x="2048319" y="1784132"/>
            <a:ext cx="9619211"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本题属关系型探究。根据题干，关键词为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兴趣广泛</a:t>
            </a:r>
            <a:r>
              <a:rPr lang="en-US" altLang="zh-CN" sz="2800" kern="100" dirty="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专</a:t>
            </a:r>
            <a:endParaRPr lang="zh-CN" altLang="zh-CN" sz="1050" kern="100" dirty="0">
              <a:solidFill>
                <a:srgbClr val="C00000"/>
              </a:solidFill>
              <a:effectLst/>
              <a:latin typeface="宋体"/>
              <a:cs typeface="Courier New"/>
            </a:endParaRPr>
          </a:p>
        </p:txBody>
      </p:sp>
      <p:sp>
        <p:nvSpPr>
          <p:cNvPr id="7" name="矩形 6"/>
          <p:cNvSpPr/>
          <p:nvPr/>
        </p:nvSpPr>
        <p:spPr>
          <a:xfrm>
            <a:off x="245966" y="2440907"/>
            <a:ext cx="11639246" cy="259506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业研究</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关系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然后回文定位，在文中找到他兴趣广泛的事例，然后分析这些广泛的兴趣与专业研究之间的关系。但这二者散布在全文中，零碎具体不系统，需要将这些归纳概括出来，不过，像其中的科学与人文交融，物理对数学的帮助，以及长久学术生命等，概括出来较难。</a:t>
            </a:r>
            <a:endParaRPr lang="zh-CN" altLang="zh-CN" sz="1050" kern="100" dirty="0">
              <a:solidFill>
                <a:srgbClr val="C00000"/>
              </a:solidFill>
              <a:latin typeface="宋体"/>
              <a:cs typeface="Courier New"/>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606840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P spid="7" grpId="0"/>
      <p:bldP spid="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335474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053522" y="407338"/>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吴文俊广泛的阅读面，为日后的专业研究奠定了基础，</a:t>
            </a:r>
            <a:r>
              <a:rPr lang="zh-CN" altLang="zh-CN" sz="2800" kern="100" dirty="0" smtClean="0">
                <a:solidFill>
                  <a:srgbClr val="C00000"/>
                </a:solidFill>
                <a:latin typeface="Times New Roman"/>
                <a:ea typeface="华文细黑"/>
                <a:cs typeface="Times New Roman"/>
              </a:rPr>
              <a:t>也</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259506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有助于科学与人文交融理念的形成；</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物理与数学本来就关系密切，吴文俊对物理的兴趣，为他的数学研究提供了便利条件；</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吴文俊兴趣广泛，视野开阔，使他的思维活跃，能够融会贯通，富有创造性；</a:t>
            </a:r>
            <a:r>
              <a:rPr lang="en-US" altLang="zh-CN" sz="2800" kern="100" dirty="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吴文俊富有生活情趣，心胸开阔，能够保持罕见长久的学术生命。</a:t>
            </a:r>
            <a:endParaRPr lang="zh-CN" altLang="zh-CN" sz="1050" kern="100" dirty="0">
              <a:solidFill>
                <a:srgbClr val="C00000"/>
              </a:solidFill>
              <a:latin typeface="宋体"/>
              <a:cs typeface="Courier New"/>
            </a:endParaRPr>
          </a:p>
        </p:txBody>
      </p:sp>
      <p:sp>
        <p:nvSpPr>
          <p:cNvPr id="8" name="矩形 7"/>
          <p:cNvSpPr/>
          <p:nvPr/>
        </p:nvSpPr>
        <p:spPr>
          <a:xfrm>
            <a:off x="248451" y="3752047"/>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44286" y="3821483"/>
            <a:ext cx="521168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探究文中的问题及个性化解读题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34766" y="4471435"/>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F—(3)</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41060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62558" y="308621"/>
            <a:ext cx="11449272"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是不是古人所作的传、行状、神道碑这一类的作品对于近代传记文学的写作有什么帮助呢？也不尽然。古代文人的这类作品，主要是对于死者的歌颂，对于近代传记文学是没有什么用处的。这些作品，毕竟不是传记文学。</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除了史家和文人的作品以外，是不是还有值得提出的呢？有的，这便是所谓别传。别传的名称，可能不是作者的自称而是后人认为有别于正史，因此称为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。有些简单一些，也可称为传叙。这类作品写得都很生动，没有那些阿谀奉承之辞，而且是信笔直书，对于传主的错误和缺陷，都是全部奉陈。</a:t>
            </a:r>
            <a:endParaRPr lang="zh-CN" altLang="zh-CN" sz="1050" kern="100" dirty="0">
              <a:effectLst/>
              <a:latin typeface="宋体"/>
              <a:cs typeface="Courier New"/>
            </a:endParaRPr>
          </a:p>
        </p:txBody>
      </p:sp>
    </p:spTree>
    <p:extLst>
      <p:ext uri="{BB962C8B-B14F-4D97-AF65-F5344CB8AC3E}">
        <p14:creationId xmlns:p14="http://schemas.microsoft.com/office/powerpoint/2010/main" val="3986339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8975" y="767374"/>
            <a:ext cx="11679403" cy="594006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寻找属于自己的句子</a:t>
            </a:r>
          </a:p>
          <a:p>
            <a:pPr indent="718185" algn="just">
              <a:lnSpc>
                <a:spcPct val="150000"/>
              </a:lnSpc>
              <a:spcAft>
                <a:spcPts val="0"/>
              </a:spcAft>
            </a:pPr>
            <a:r>
              <a:rPr lang="en-US" altLang="zh-CN" sz="2800" kern="100" dirty="0">
                <a:latin typeface="Times New Roman"/>
                <a:ea typeface="华文细黑"/>
                <a:cs typeface="Courier New"/>
              </a:rPr>
              <a:t>1942</a:t>
            </a:r>
            <a:r>
              <a:rPr lang="zh-CN" altLang="zh-CN" sz="2800" kern="100" dirty="0">
                <a:latin typeface="Times New Roman"/>
                <a:ea typeface="华文细黑"/>
                <a:cs typeface="Times New Roman"/>
              </a:rPr>
              <a:t>年夏，陈忠实出生在陕西农村。上中学时，陈忠实读赵树理的《三里湾》和柳青的《创业史》，得到滋养，萌发了文学梦。也许是好事多磨，</a:t>
            </a:r>
            <a:r>
              <a:rPr lang="en-US" altLang="zh-CN" sz="2800" kern="100" dirty="0">
                <a:latin typeface="Times New Roman"/>
                <a:ea typeface="华文细黑"/>
                <a:cs typeface="Courier New"/>
              </a:rPr>
              <a:t>1962</a:t>
            </a:r>
            <a:r>
              <a:rPr lang="zh-CN" altLang="zh-CN" sz="2800" kern="100" dirty="0">
                <a:latin typeface="Times New Roman"/>
                <a:ea typeface="华文细黑"/>
                <a:cs typeface="Times New Roman"/>
              </a:rPr>
              <a:t>年高中毕业后，他未能如愿上大学读中文系。这个</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岁的青年，常常一个人坐在家乡的灞河边，想着文学，想着寻找属于自己的句子。</a:t>
            </a:r>
            <a:endParaRPr lang="zh-CN" altLang="zh-CN" sz="1050" kern="100" dirty="0">
              <a:latin typeface="宋体"/>
              <a:cs typeface="Courier New"/>
            </a:endParaRPr>
          </a:p>
          <a:p>
            <a:pPr indent="718185" algn="just">
              <a:lnSpc>
                <a:spcPct val="150000"/>
              </a:lnSpc>
              <a:spcAft>
                <a:spcPts val="0"/>
              </a:spcAft>
            </a:pPr>
            <a:r>
              <a:rPr lang="zh-CN" altLang="zh-CN" sz="2800" kern="100" spc="-100" dirty="0">
                <a:latin typeface="Times New Roman"/>
                <a:ea typeface="华文细黑"/>
                <a:cs typeface="Times New Roman"/>
              </a:rPr>
              <a:t>三年之后，陈忠实的散文《夜过流沙沟》在</a:t>
            </a:r>
            <a:r>
              <a:rPr lang="en-US" altLang="zh-CN" sz="2800" kern="100" spc="-100" dirty="0">
                <a:latin typeface="Times New Roman"/>
                <a:ea typeface="华文细黑"/>
                <a:cs typeface="Courier New"/>
              </a:rPr>
              <a:t>1965</a:t>
            </a:r>
            <a:r>
              <a:rPr lang="zh-CN" altLang="zh-CN" sz="2800" kern="100" spc="-100" dirty="0">
                <a:latin typeface="Times New Roman"/>
                <a:ea typeface="华文细黑"/>
                <a:cs typeface="Times New Roman"/>
              </a:rPr>
              <a:t>年</a:t>
            </a:r>
            <a:r>
              <a:rPr lang="en-US" altLang="zh-CN" sz="2800" kern="100" spc="-100" dirty="0">
                <a:latin typeface="Times New Roman"/>
                <a:ea typeface="华文细黑"/>
                <a:cs typeface="Courier New"/>
              </a:rPr>
              <a:t>3</a:t>
            </a:r>
            <a:r>
              <a:rPr lang="zh-CN" altLang="zh-CN" sz="2800" kern="100" spc="-100" dirty="0">
                <a:latin typeface="Times New Roman"/>
                <a:ea typeface="华文细黑"/>
                <a:cs typeface="Times New Roman"/>
              </a:rPr>
              <a:t>月</a:t>
            </a:r>
            <a:r>
              <a:rPr lang="en-US" altLang="zh-CN" sz="2800" kern="100" spc="-100" dirty="0">
                <a:latin typeface="Times New Roman"/>
                <a:ea typeface="华文细黑"/>
                <a:cs typeface="Courier New"/>
              </a:rPr>
              <a:t>8</a:t>
            </a:r>
            <a:r>
              <a:rPr lang="zh-CN" altLang="zh-CN" sz="2800" kern="100" spc="-100" dirty="0">
                <a:latin typeface="Times New Roman"/>
                <a:ea typeface="华文细黑"/>
                <a:cs typeface="Times New Roman"/>
              </a:rPr>
              <a:t>日的《西安晚报》</a:t>
            </a:r>
            <a:r>
              <a:rPr lang="zh-CN" altLang="zh-CN" sz="2800" kern="100" dirty="0">
                <a:latin typeface="Times New Roman"/>
                <a:ea typeface="华文细黑"/>
                <a:cs typeface="Times New Roman"/>
              </a:rPr>
              <a:t>文艺副刊上发表，他的文学生涯由此正式开始。但直到</a:t>
            </a:r>
            <a:r>
              <a:rPr lang="en-US" altLang="zh-CN" sz="2800" kern="100" dirty="0">
                <a:latin typeface="Times New Roman"/>
                <a:ea typeface="华文细黑"/>
                <a:cs typeface="Courier New"/>
              </a:rPr>
              <a:t>1979</a:t>
            </a:r>
            <a:r>
              <a:rPr lang="zh-CN" altLang="zh-CN" sz="2800" kern="100" dirty="0">
                <a:latin typeface="Times New Roman"/>
                <a:ea typeface="华文细黑"/>
                <a:cs typeface="Times New Roman"/>
              </a:rPr>
              <a:t>年</a:t>
            </a:r>
            <a:r>
              <a:rPr lang="zh-CN" altLang="zh-CN" sz="2800" kern="100" dirty="0" smtClean="0">
                <a:latin typeface="Times New Roman"/>
                <a:ea typeface="华文细黑"/>
                <a:cs typeface="Times New Roman"/>
              </a:rPr>
              <a:t>小</a:t>
            </a:r>
            <a:r>
              <a:rPr lang="zh-CN" altLang="zh-CN" sz="2800" kern="100" dirty="0">
                <a:solidFill>
                  <a:prstClr val="black"/>
                </a:solidFill>
                <a:latin typeface="Times New Roman"/>
                <a:ea typeface="华文细黑"/>
                <a:cs typeface="Times New Roman"/>
              </a:rPr>
              <a:t>说《信任》</a:t>
            </a:r>
            <a:r>
              <a:rPr lang="zh-CN" altLang="zh-CN" sz="2800" kern="100" spc="100" dirty="0">
                <a:solidFill>
                  <a:prstClr val="black"/>
                </a:solidFill>
                <a:latin typeface="Times New Roman"/>
                <a:ea typeface="华文细黑"/>
                <a:cs typeface="Times New Roman"/>
              </a:rPr>
              <a:t>获得全国优秀短篇小说奖，他才确立了文学上的自信。他感觉自己不再是一个文学爱好者和业余作者了</a:t>
            </a:r>
            <a:r>
              <a:rPr lang="zh-CN" altLang="zh-CN" sz="2800" kern="100" spc="100" dirty="0" smtClean="0">
                <a:solidFill>
                  <a:prstClr val="black"/>
                </a:solidFill>
                <a:latin typeface="Times New Roman"/>
                <a:ea typeface="华文细黑"/>
                <a:cs typeface="Times New Roman"/>
              </a:rPr>
              <a:t>。</a:t>
            </a:r>
            <a:r>
              <a:rPr lang="zh-CN" altLang="zh-CN" sz="2800" kern="100" spc="100" dirty="0">
                <a:solidFill>
                  <a:prstClr val="black"/>
                </a:solidFill>
                <a:latin typeface="Times New Roman"/>
                <a:ea typeface="华文细黑"/>
                <a:cs typeface="Times New Roman"/>
              </a:rPr>
              <a:t>是年</a:t>
            </a:r>
            <a:r>
              <a:rPr lang="en-US" altLang="zh-CN" sz="2800" kern="100" spc="100" dirty="0">
                <a:solidFill>
                  <a:prstClr val="black"/>
                </a:solidFill>
                <a:latin typeface="Times New Roman"/>
                <a:ea typeface="华文细黑"/>
                <a:cs typeface="Courier New"/>
              </a:rPr>
              <a:t>9</a:t>
            </a:r>
            <a:r>
              <a:rPr lang="zh-CN" altLang="zh-CN" sz="2800" kern="100" spc="100" dirty="0">
                <a:solidFill>
                  <a:prstClr val="black"/>
                </a:solidFill>
                <a:latin typeface="Times New Roman"/>
                <a:ea typeface="华文细黑"/>
                <a:cs typeface="Times New Roman"/>
              </a:rPr>
              <a:t>月</a:t>
            </a:r>
            <a:r>
              <a:rPr lang="en-US" altLang="zh-CN" sz="2800" kern="100" spc="100" dirty="0">
                <a:solidFill>
                  <a:prstClr val="black"/>
                </a:solidFill>
                <a:latin typeface="Times New Roman"/>
                <a:ea typeface="华文细黑"/>
                <a:cs typeface="Courier New"/>
              </a:rPr>
              <a:t>25</a:t>
            </a:r>
            <a:r>
              <a:rPr lang="zh-CN" altLang="zh-CN" sz="2800" kern="100" spc="100" dirty="0">
                <a:solidFill>
                  <a:prstClr val="black"/>
                </a:solidFill>
                <a:latin typeface="Times New Roman"/>
                <a:ea typeface="华文细黑"/>
                <a:cs typeface="Times New Roman"/>
              </a:rPr>
              <a:t>日，他加入中国作家协会。</a:t>
            </a:r>
            <a:endParaRPr lang="zh-CN" altLang="zh-CN" sz="1050" kern="100" spc="100" dirty="0">
              <a:effectLst/>
              <a:latin typeface="宋体"/>
              <a:cs typeface="Courier New"/>
            </a:endParaRPr>
          </a:p>
        </p:txBody>
      </p:sp>
      <p:sp>
        <p:nvSpPr>
          <p:cNvPr id="3" name="矩形 2"/>
          <p:cNvSpPr/>
          <p:nvPr/>
        </p:nvSpPr>
        <p:spPr>
          <a:xfrm>
            <a:off x="178975" y="97877"/>
            <a:ext cx="11449272"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四、</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全国乙</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endParaRPr lang="zh-CN" altLang="zh-CN" sz="1050" b="1" kern="100" dirty="0">
              <a:solidFill>
                <a:srgbClr val="0000FF"/>
              </a:solidFill>
              <a:effectLst/>
              <a:latin typeface="+mj-ea"/>
              <a:ea typeface="+mj-ea"/>
              <a:cs typeface="Courier New"/>
            </a:endParaRPr>
          </a:p>
        </p:txBody>
      </p:sp>
    </p:spTree>
    <p:extLst>
      <p:ext uri="{BB962C8B-B14F-4D97-AF65-F5344CB8AC3E}">
        <p14:creationId xmlns:p14="http://schemas.microsoft.com/office/powerpoint/2010/main" val="359948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115" y="393201"/>
            <a:ext cx="11679403" cy="5940063"/>
          </a:xfrm>
          <a:prstGeom prst="rect">
            <a:avLst/>
          </a:prstGeom>
        </p:spPr>
        <p:txBody>
          <a:bodyPr wrap="square" lIns="121898" tIns="60948" rIns="121898" bIns="60948">
            <a:spAutoFit/>
          </a:bodyPr>
          <a:lstStyle/>
          <a:p>
            <a:pPr lvl="0" algn="just">
              <a:lnSpc>
                <a:spcPct val="150000"/>
              </a:lnSpc>
            </a:pPr>
            <a:r>
              <a:rPr lang="zh-CN" altLang="zh-CN" sz="2800" kern="100" spc="-100" dirty="0" smtClean="0">
                <a:solidFill>
                  <a:prstClr val="black"/>
                </a:solidFill>
                <a:latin typeface="Times New Roman"/>
                <a:ea typeface="华文细黑"/>
                <a:cs typeface="Times New Roman"/>
              </a:rPr>
              <a:t>又</a:t>
            </a:r>
            <a:r>
              <a:rPr lang="zh-CN" altLang="zh-CN" sz="2800" kern="100" spc="-100" dirty="0">
                <a:solidFill>
                  <a:prstClr val="black"/>
                </a:solidFill>
                <a:latin typeface="Times New Roman"/>
                <a:ea typeface="华文细黑"/>
                <a:cs typeface="Times New Roman"/>
              </a:rPr>
              <a:t>一个三年之后，陈忠实</a:t>
            </a:r>
            <a:r>
              <a:rPr lang="en-US" altLang="zh-CN" sz="2800" kern="100" spc="-100" dirty="0">
                <a:solidFill>
                  <a:prstClr val="black"/>
                </a:solidFill>
                <a:latin typeface="Times New Roman"/>
                <a:ea typeface="华文细黑"/>
                <a:cs typeface="Courier New"/>
              </a:rPr>
              <a:t>40</a:t>
            </a:r>
            <a:r>
              <a:rPr lang="zh-CN" altLang="zh-CN" sz="2800" kern="100" spc="-100" dirty="0">
                <a:solidFill>
                  <a:prstClr val="black"/>
                </a:solidFill>
                <a:latin typeface="Times New Roman"/>
                <a:ea typeface="华文细黑"/>
                <a:cs typeface="Times New Roman"/>
              </a:rPr>
              <a:t>岁，他的第一个短篇小说集《乡村》出版，赢得</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小柳青</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的名声，工作单位也换成陕西省作家协会，他终于是一名专业作家了</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indent="720000" algn="just">
              <a:lnSpc>
                <a:spcPct val="150000"/>
              </a:lnSpc>
            </a:pPr>
            <a:r>
              <a:rPr lang="zh-CN" altLang="zh-CN" sz="2800" kern="100" dirty="0" smtClean="0">
                <a:latin typeface="Times New Roman"/>
                <a:ea typeface="华文细黑"/>
                <a:cs typeface="Times New Roman"/>
              </a:rPr>
              <a:t>随着年岁的增长和时代的变化，陈忠实越来越觉得要从赵树理、柳青的文学中剥离出来。他将这个愿望写进了小说《蓝袍先生》中。小说写于</a:t>
            </a:r>
            <a:r>
              <a:rPr lang="en-US" altLang="zh-CN" sz="2800" kern="100" dirty="0" smtClean="0">
                <a:latin typeface="Times New Roman"/>
                <a:ea typeface="华文细黑"/>
                <a:cs typeface="Courier New"/>
              </a:rPr>
              <a:t>1985</a:t>
            </a:r>
            <a:r>
              <a:rPr lang="zh-CN" altLang="zh-CN" sz="2800" kern="100" dirty="0" smtClean="0">
                <a:latin typeface="Times New Roman"/>
                <a:ea typeface="华文细黑"/>
                <a:cs typeface="Times New Roman"/>
              </a:rPr>
              <a:t>年，一个认知作者的标志性年份。这年的最后</a:t>
            </a:r>
            <a:r>
              <a:rPr lang="en-US" altLang="zh-CN" sz="2800" kern="100" dirty="0" smtClean="0">
                <a:latin typeface="Times New Roman"/>
                <a:ea typeface="华文细黑"/>
                <a:cs typeface="Courier New"/>
              </a:rPr>
              <a:t>10</a:t>
            </a:r>
            <a:r>
              <a:rPr lang="zh-CN" altLang="zh-CN" sz="2800" kern="100" dirty="0" smtClean="0">
                <a:latin typeface="Times New Roman"/>
                <a:ea typeface="华文细黑"/>
                <a:cs typeface="Times New Roman"/>
              </a:rPr>
              <a:t>天，他随中国作家代表团出访泰国。第一次走出国门的陈忠实特意置办了一套质地不</a:t>
            </a:r>
            <a:r>
              <a:rPr lang="zh-CN" altLang="zh-CN" sz="2800" kern="100" dirty="0" smtClean="0">
                <a:solidFill>
                  <a:prstClr val="black"/>
                </a:solidFill>
                <a:latin typeface="Times New Roman"/>
                <a:ea typeface="华文细黑"/>
                <a:cs typeface="Times New Roman"/>
              </a:rPr>
              <a:t>错的西装。当他第一次穿上西装打上领带站在穿衣镜前的时候，脑海里浮现出刚完成</a:t>
            </a:r>
            <a:r>
              <a:rPr lang="zh-CN" altLang="zh-CN" sz="2800" kern="100" spc="-100" dirty="0" smtClean="0">
                <a:solidFill>
                  <a:prstClr val="black"/>
                </a:solidFill>
                <a:latin typeface="Times New Roman"/>
                <a:ea typeface="华文细黑"/>
                <a:cs typeface="Times New Roman"/>
              </a:rPr>
              <a:t>的小说的主人公蓝袍先生。蓝袍先生多年以来一直穿着蓝色长袍，受到同学</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1331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115" y="166284"/>
            <a:ext cx="11679403" cy="658639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讥笑以后才脱下蓝袍，换上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列宁装</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。陈忠实认为那是摆脱封建残余桎梏、获得精神解放的象征。脱下穿了几十年的中山装、换上西装的那一刻，他切实意识到自己就是蓝袍先生。</a:t>
            </a:r>
            <a:endParaRPr lang="en-US" altLang="zh-CN" sz="1050" kern="100" dirty="0">
              <a:solidFill>
                <a:prstClr val="black"/>
              </a:solidFill>
              <a:latin typeface="宋体"/>
              <a:cs typeface="Courier New"/>
            </a:endParaRPr>
          </a:p>
          <a:p>
            <a:pPr lvl="0" indent="720000" algn="just">
              <a:lnSpc>
                <a:spcPct val="150000"/>
              </a:lnSpc>
            </a:pPr>
            <a:r>
              <a:rPr lang="en-US" altLang="zh-CN" sz="2800" kern="100" dirty="0" smtClean="0">
                <a:latin typeface="Times New Roman"/>
                <a:ea typeface="华文细黑"/>
                <a:cs typeface="Courier New"/>
              </a:rPr>
              <a:t>1985</a:t>
            </a:r>
            <a:r>
              <a:rPr lang="zh-CN" altLang="zh-CN" sz="2800" kern="100" dirty="0" smtClean="0">
                <a:latin typeface="Times New Roman"/>
                <a:ea typeface="华文细黑"/>
                <a:cs typeface="Times New Roman"/>
              </a:rPr>
              <a:t>年的泰国之行让陈忠实深受刺激，他联想起家乡人自嘲的称呼。相比那些见多识广的城市人，他们把自己称作</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乡棒</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。游逛在曼谷的超市大楼，看着五颜六色、各式各样的服装，作家觉得眼花缭乱。那一刻，他觉得不仅自己是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乡棒</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，教他观察服装的北京作家郑万隆也是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乡棒</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。面对世界，</a:t>
            </a:r>
            <a:r>
              <a:rPr lang="en-US" altLang="zh-CN" sz="2800" kern="100" dirty="0">
                <a:solidFill>
                  <a:prstClr val="black"/>
                </a:solidFill>
                <a:latin typeface="Times New Roman"/>
                <a:ea typeface="华文细黑"/>
                <a:cs typeface="Courier New"/>
              </a:rPr>
              <a:t>1985</a:t>
            </a:r>
            <a:r>
              <a:rPr lang="zh-CN" altLang="zh-CN" sz="2800" kern="100" dirty="0">
                <a:solidFill>
                  <a:prstClr val="black"/>
                </a:solidFill>
                <a:latin typeface="Times New Roman"/>
                <a:ea typeface="华文细黑"/>
                <a:cs typeface="Times New Roman"/>
              </a:rPr>
              <a:t>年的中国人大都是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乡棒</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。他痛感自己需要从什么地方剥离出来，将自己彻底打开，不仅要在生活上打开自己，更重要的是要在思想上打开自己</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65504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1868" y="298043"/>
            <a:ext cx="11796197" cy="5940063"/>
          </a:xfrm>
          <a:prstGeom prst="rect">
            <a:avLst/>
          </a:prstGeom>
        </p:spPr>
        <p:txBody>
          <a:bodyPr wrap="square" lIns="121898" tIns="60948" rIns="121898" bIns="60948">
            <a:spAutoFit/>
          </a:bodyPr>
          <a:lstStyle/>
          <a:p>
            <a:pPr lvl="0" indent="720000" algn="just">
              <a:lnSpc>
                <a:spcPct val="150000"/>
              </a:lnSpc>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剥离的愿望中，陈忠实认识到必须写一部史诗般的长篇小说，才能在文学上确立自己。这时，各种新近阅读过的长篇小说萦绕心头，作家备感困惑，又备受启发。马尔克斯《百年孤独》的结构像网一样迷幻，王蒙《活动变人形》的结构自然随意，却俨然大手笔，张炜《古船》的结构完全不同，有一种精心设计的刻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而结构背后似乎还有更深的东西。陈忠实最终发现，不是作家先别出心裁弄出一个新颖骇俗的结构来，而是先要有对人物的深刻体验</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寻找到能够充分</a:t>
            </a:r>
            <a:r>
              <a:rPr lang="zh-CN" altLang="zh-CN" sz="2800" kern="100" dirty="0" smtClean="0">
                <a:latin typeface="Times New Roman"/>
                <a:ea typeface="华文细黑"/>
                <a:cs typeface="Times New Roman"/>
              </a:rPr>
              <a:t>描</a:t>
            </a:r>
            <a:r>
              <a:rPr lang="zh-CN" altLang="zh-CN" sz="2800" kern="100" dirty="0">
                <a:latin typeface="Times New Roman"/>
                <a:ea typeface="华文细黑"/>
                <a:cs typeface="Times New Roman"/>
              </a:rPr>
              <a:t>写人物独特的</a:t>
            </a:r>
            <a:r>
              <a:rPr lang="zh-CN" altLang="zh-CN" sz="2800" kern="100" dirty="0" smtClean="0">
                <a:latin typeface="Times New Roman"/>
                <a:ea typeface="华文细黑"/>
                <a:cs typeface="Times New Roman"/>
              </a:rPr>
              <a:t>生</a:t>
            </a:r>
            <a:r>
              <a:rPr lang="zh-CN" altLang="zh-CN" sz="2800" kern="100" dirty="0">
                <a:solidFill>
                  <a:prstClr val="black"/>
                </a:solidFill>
                <a:latin typeface="Times New Roman"/>
                <a:ea typeface="华文细黑"/>
                <a:cs typeface="Times New Roman"/>
              </a:rPr>
              <a:t>活和生命体验的恰当途径，结构方式自然就出现了。恰巧此时兴起的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文化心理结构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学说给了他决定性的影响。他相信，人的心理结构主要是由理念支撑的</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74755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293" y="-49740"/>
            <a:ext cx="11796197" cy="6919306"/>
          </a:xfrm>
          <a:prstGeom prst="rect">
            <a:avLst/>
          </a:prstGeom>
        </p:spPr>
        <p:txBody>
          <a:bodyPr wrap="square" lIns="121898" tIns="60948" rIns="121898" bIns="60948">
            <a:spAutoFit/>
          </a:bodyPr>
          <a:lstStyle/>
          <a:p>
            <a:pPr lvl="0" algn="just">
              <a:lnSpc>
                <a:spcPct val="145000"/>
              </a:lnSpc>
            </a:pPr>
            <a:r>
              <a:rPr lang="zh-CN" altLang="zh-CN" sz="2800" kern="100" dirty="0">
                <a:solidFill>
                  <a:prstClr val="black"/>
                </a:solidFill>
                <a:latin typeface="Times New Roman"/>
                <a:ea typeface="华文细黑"/>
                <a:cs typeface="Times New Roman"/>
              </a:rPr>
              <a:t>而结构一旦形成，就会决定一个人的思想、道德和行为，决定一个人性格的内核。如果心理结构受到社会冲击，人就将遭遇深层的痛苦，乃至毁灭。陈忠实感到自己终于从信奉多年的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典型性格</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说中剥离出来，仿佛悟得天机，茅塞顿开。多年以后，作家回忆往事，认为自己就是在</a:t>
            </a:r>
            <a:r>
              <a:rPr lang="en-US" altLang="zh-CN" sz="2800" kern="100" dirty="0">
                <a:solidFill>
                  <a:prstClr val="black"/>
                </a:solidFill>
                <a:latin typeface="Times New Roman"/>
                <a:ea typeface="华文细黑"/>
                <a:cs typeface="Courier New"/>
              </a:rPr>
              <a:t>1985</a:t>
            </a:r>
            <a:r>
              <a:rPr lang="zh-CN" altLang="zh-CN" sz="2800" kern="100" dirty="0">
                <a:solidFill>
                  <a:prstClr val="black"/>
                </a:solidFill>
                <a:latin typeface="Times New Roman"/>
                <a:ea typeface="华文细黑"/>
                <a:cs typeface="Times New Roman"/>
              </a:rPr>
              <a:t>年开始重建自我，争取实现对生活的独特发现和独立表述的。</a:t>
            </a:r>
            <a:endParaRPr lang="en-US" altLang="zh-CN" sz="2800" kern="100" dirty="0">
              <a:solidFill>
                <a:prstClr val="black"/>
              </a:solidFill>
              <a:latin typeface="Times New Roman"/>
              <a:ea typeface="华文细黑"/>
              <a:cs typeface="Times New Roman"/>
            </a:endParaRPr>
          </a:p>
          <a:p>
            <a:pPr lvl="0" indent="718185" algn="just">
              <a:lnSpc>
                <a:spcPct val="145000"/>
              </a:lnSpc>
            </a:pPr>
            <a:r>
              <a:rPr lang="zh-CN" altLang="zh-CN" sz="2800" kern="100" dirty="0">
                <a:solidFill>
                  <a:prstClr val="black"/>
                </a:solidFill>
                <a:latin typeface="Times New Roman"/>
                <a:ea typeface="华文细黑"/>
                <a:cs typeface="Times New Roman"/>
              </a:rPr>
              <a:t>陈忠实后来寻找到了什么是人所共知的，</a:t>
            </a:r>
            <a:r>
              <a:rPr lang="en-US" altLang="zh-CN" sz="2800" kern="100" dirty="0">
                <a:solidFill>
                  <a:prstClr val="black"/>
                </a:solidFill>
                <a:latin typeface="Times New Roman"/>
                <a:ea typeface="华文细黑"/>
                <a:cs typeface="Courier New"/>
              </a:rPr>
              <a:t>1992</a:t>
            </a:r>
            <a:r>
              <a:rPr lang="zh-CN" altLang="zh-CN" sz="2800" kern="100" dirty="0">
                <a:solidFill>
                  <a:prstClr val="black"/>
                </a:solidFill>
                <a:latin typeface="Times New Roman"/>
                <a:ea typeface="华文细黑"/>
                <a:cs typeface="Times New Roman"/>
              </a:rPr>
              <a:t>年开始在《当代》杂</a:t>
            </a:r>
            <a:endParaRPr lang="zh-CN" altLang="zh-CN" sz="1050" kern="100" dirty="0">
              <a:solidFill>
                <a:prstClr val="black"/>
              </a:solidFill>
              <a:latin typeface="宋体"/>
              <a:cs typeface="Courier New"/>
            </a:endParaRPr>
          </a:p>
          <a:p>
            <a:pPr lvl="0" algn="just">
              <a:lnSpc>
                <a:spcPct val="145000"/>
              </a:lnSpc>
            </a:pPr>
            <a:r>
              <a:rPr lang="zh-CN" altLang="zh-CN" sz="2800" kern="100" dirty="0">
                <a:solidFill>
                  <a:prstClr val="black"/>
                </a:solidFill>
                <a:latin typeface="Times New Roman"/>
                <a:ea typeface="华文细黑"/>
                <a:cs typeface="Times New Roman"/>
              </a:rPr>
              <a:t>志连载的长篇小说《白鹿原》已经成为我们的文学经典，他在中国当代文坛的位置也随之奠定。此后，功成名就的作家继续在文学的园地里辛勤耕耘，寻找属于自己的句子。</a:t>
            </a:r>
            <a:endParaRPr lang="en-US" altLang="zh-CN" sz="1050" kern="100" dirty="0">
              <a:solidFill>
                <a:prstClr val="black"/>
              </a:solidFill>
              <a:latin typeface="宋体"/>
              <a:cs typeface="Courier New"/>
            </a:endParaRPr>
          </a:p>
          <a:p>
            <a:pPr lvl="0" indent="718185" algn="just">
              <a:lnSpc>
                <a:spcPct val="145000"/>
              </a:lnSpc>
            </a:pP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年春天，陈忠实走了，属于陈忠实的句子永留人间。</a:t>
            </a:r>
            <a:endParaRPr lang="zh-CN" altLang="zh-CN" sz="1050" kern="100" dirty="0">
              <a:solidFill>
                <a:prstClr val="black"/>
              </a:solidFill>
              <a:latin typeface="宋体"/>
              <a:cs typeface="Courier New"/>
            </a:endParaRPr>
          </a:p>
          <a:p>
            <a:pPr lvl="0" indent="718185" algn="r">
              <a:lnSpc>
                <a:spcPct val="145000"/>
              </a:lnSpc>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摘编自陈忠实《寻找属于自己的句子》、李清霞《陈忠实年表》等</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613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5330" y="73126"/>
            <a:ext cx="11449272" cy="6801838"/>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陈忠实的《白鹿原》是上世纪</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年代中国长篇小说创作的重要收获之一，能够反映那一时期小说艺术所达到的最高水平。把这部作品放在整个</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世纪中国文学的大格局里考量，无论就其思想容量还是就其审美境界而言，都有其独特的、无可取代的地位。即使与当代世界小说创作中的那些著名作品比，《白鹿原》也应该说是独树一帜的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4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何西来《关于〈白鹿原〉及其评论》</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陈忠实常讲，创作到了一定阶段，不一定是拼生活，拼艺术，而是拼人格。好一个拼人格！这正是作家自身博大的人格魅力的反映。这就不难理解他最终被公认为描摹巨大民族悲剧的圣手，成为当代中国文学的大家</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李满星《陈忠实：回首六十五载风雨人生》</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5333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5330" y="62010"/>
            <a:ext cx="11449272" cy="327215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圈点勾画：边阅读边圈点勾画出交代传主事迹、行为、贡献、成就等内容及作者的评价性文字的词句。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理清事实：陈忠实是如何一步步不断突破自我最终奠定在中国当代文坛中的地位的？</a:t>
            </a:r>
            <a:endParaRPr lang="zh-CN" altLang="zh-CN" sz="1050" kern="100" dirty="0">
              <a:effectLst/>
              <a:latin typeface="宋体"/>
              <a:cs typeface="Courier New"/>
            </a:endParaRPr>
          </a:p>
        </p:txBody>
      </p:sp>
      <p:sp>
        <p:nvSpPr>
          <p:cNvPr id="8" name="TextBox 7"/>
          <p:cNvSpPr txBox="1"/>
          <p:nvPr/>
        </p:nvSpPr>
        <p:spPr>
          <a:xfrm>
            <a:off x="3026570" y="28148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380639" y="3459382"/>
            <a:ext cx="11386607" cy="3241400"/>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陈忠实中学时代就做着自己的文学梦。</a:t>
            </a:r>
            <a:r>
              <a:rPr lang="en-US" altLang="zh-CN" sz="2800" kern="100" dirty="0" smtClean="0">
                <a:latin typeface="Times New Roman"/>
                <a:ea typeface="华文细黑"/>
                <a:cs typeface="Courier New"/>
              </a:rPr>
              <a:t>1965</a:t>
            </a:r>
            <a:r>
              <a:rPr lang="zh-CN" altLang="zh-CN" sz="2800" kern="100" dirty="0" smtClean="0">
                <a:latin typeface="Times New Roman"/>
                <a:ea typeface="华文细黑"/>
                <a:cs typeface="Times New Roman"/>
              </a:rPr>
              <a:t>年发表散文《夜过流沙</a:t>
            </a:r>
            <a:r>
              <a:rPr lang="zh-CN" altLang="zh-CN" sz="2800" kern="100" dirty="0">
                <a:latin typeface="Times New Roman"/>
                <a:ea typeface="华文细黑"/>
                <a:cs typeface="Times New Roman"/>
              </a:rPr>
              <a:t>沟》开始自己的文学创作生涯。</a:t>
            </a:r>
            <a:r>
              <a:rPr lang="en-US" altLang="zh-CN" sz="2800" kern="100" dirty="0">
                <a:latin typeface="Times New Roman"/>
                <a:ea typeface="华文细黑"/>
                <a:cs typeface="Courier New"/>
              </a:rPr>
              <a:t>1979</a:t>
            </a:r>
            <a:r>
              <a:rPr lang="zh-CN" altLang="zh-CN" sz="2800" kern="100" dirty="0">
                <a:latin typeface="Times New Roman"/>
                <a:ea typeface="华文细黑"/>
                <a:cs typeface="Times New Roman"/>
              </a:rPr>
              <a:t>年，随着小说《信任》获奖及小说集《乡村》出版，终于成为一名专业作家。</a:t>
            </a:r>
            <a:r>
              <a:rPr lang="en-US" altLang="zh-CN" sz="2800" kern="100" dirty="0">
                <a:latin typeface="Times New Roman"/>
                <a:ea typeface="华文细黑"/>
                <a:cs typeface="Courier New"/>
              </a:rPr>
              <a:t>1985</a:t>
            </a:r>
            <a:r>
              <a:rPr lang="zh-CN" altLang="zh-CN" sz="2800" kern="100" dirty="0">
                <a:latin typeface="Times New Roman"/>
                <a:ea typeface="华文细黑"/>
                <a:cs typeface="Times New Roman"/>
              </a:rPr>
              <a:t>年泰国之行及小说《蓝袍先生》的创作，标志着他自己在创作上的成功突破。</a:t>
            </a:r>
            <a:r>
              <a:rPr lang="en-US" altLang="zh-CN" sz="2800" kern="100" dirty="0">
                <a:latin typeface="Times New Roman"/>
                <a:ea typeface="华文细黑"/>
                <a:cs typeface="Courier New"/>
              </a:rPr>
              <a:t>1992</a:t>
            </a:r>
            <a:r>
              <a:rPr lang="zh-CN" altLang="zh-CN" sz="2800" kern="100" dirty="0">
                <a:latin typeface="Times New Roman"/>
                <a:ea typeface="华文细黑"/>
                <a:cs typeface="Times New Roman"/>
              </a:rPr>
              <a:t>年长篇小说</a:t>
            </a:r>
            <a:r>
              <a:rPr lang="zh-CN" altLang="zh-CN" sz="2800" kern="100" spc="-50" dirty="0">
                <a:latin typeface="Times New Roman"/>
                <a:ea typeface="华文细黑"/>
                <a:cs typeface="Times New Roman"/>
              </a:rPr>
              <a:t>《白鹿原》的发表，奠定了他在中国当代文坛中的地位</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3505031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0" grpId="0" animBg="1"/>
      <p:bldP spid="10"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189434"/>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概括形象：陈忠实是怎样的一位作家？</a:t>
            </a:r>
            <a:endParaRPr lang="zh-CN" altLang="zh-CN" sz="1050" kern="100" dirty="0">
              <a:effectLst/>
              <a:latin typeface="宋体"/>
              <a:cs typeface="Courier New"/>
            </a:endParaRPr>
          </a:p>
        </p:txBody>
      </p:sp>
      <p:sp>
        <p:nvSpPr>
          <p:cNvPr id="13" name="矩形 12"/>
          <p:cNvSpPr/>
          <p:nvPr/>
        </p:nvSpPr>
        <p:spPr>
          <a:xfrm>
            <a:off x="262558" y="3294955"/>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把握评价：作者对陈忠实作出了怎样的评价？</a:t>
            </a:r>
            <a:endParaRPr lang="zh-CN" altLang="zh-CN" sz="1050" kern="100" dirty="0">
              <a:effectLst/>
              <a:latin typeface="宋体"/>
              <a:cs typeface="Courier New"/>
            </a:endParaRPr>
          </a:p>
        </p:txBody>
      </p:sp>
      <p:sp>
        <p:nvSpPr>
          <p:cNvPr id="15" name="TextBox 14"/>
          <p:cNvSpPr txBox="1"/>
          <p:nvPr/>
        </p:nvSpPr>
        <p:spPr>
          <a:xfrm>
            <a:off x="6752514" y="39689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16" name="矩形 15"/>
          <p:cNvSpPr/>
          <p:nvPr/>
        </p:nvSpPr>
        <p:spPr>
          <a:xfrm>
            <a:off x="447198" y="999994"/>
            <a:ext cx="11273868"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陈忠实是当代文坛中的大家，他创作的《白鹿原》是当代文学的经</a:t>
            </a:r>
            <a:r>
              <a:rPr lang="zh-CN" altLang="zh-CN" sz="2800" kern="100" dirty="0">
                <a:latin typeface="Times New Roman"/>
                <a:ea typeface="华文细黑"/>
                <a:cs typeface="Times New Roman"/>
              </a:rPr>
              <a:t>典。他热爱文学，在创作中不断学习，尤其是不断创新，勇于打破自我，不断提升思想境界，获得对人和生命的独特理解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7" name="TextBox 16"/>
          <p:cNvSpPr txBox="1"/>
          <p:nvPr/>
        </p:nvSpPr>
        <p:spPr>
          <a:xfrm>
            <a:off x="7814162" y="348394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18" name="矩形 17"/>
          <p:cNvSpPr/>
          <p:nvPr/>
        </p:nvSpPr>
        <p:spPr>
          <a:xfrm>
            <a:off x="447198" y="4145351"/>
            <a:ext cx="11273868"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作者认为陈忠实是当代文坛中的大家，他的长篇小说《白鹿原》是</a:t>
            </a:r>
            <a:r>
              <a:rPr lang="zh-CN" altLang="zh-CN" sz="2800" kern="100" dirty="0">
                <a:latin typeface="Times New Roman"/>
                <a:ea typeface="华文细黑"/>
                <a:cs typeface="Times New Roman"/>
              </a:rPr>
              <a:t>当代文学的经典。他在文学创作中不断学习，不断创新，不断突破自我的精神值得肯定和赞扬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61770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3" restart="whenNotActive" fill="hold" evtFilter="cancelBubble" nodeType="interactiveSeq">
                <p:stCondLst>
                  <p:cond evt="onClick" delay="0">
                    <p:tgtEl>
                      <p:spTgt spid="1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6" grpId="0" animBg="1"/>
      <p:bldP spid="16" grpId="1" animBg="1"/>
      <p:bldP spid="18" grpId="0" animBg="1"/>
      <p:bldP spid="1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212770" y="4556214"/>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5" name="文本框 14"/>
          <p:cNvSpPr txBox="1"/>
          <p:nvPr/>
        </p:nvSpPr>
        <p:spPr>
          <a:xfrm>
            <a:off x="212770" y="1257979"/>
            <a:ext cx="11532917"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12770" y="12842"/>
            <a:ext cx="11679403" cy="6844927"/>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约</a:t>
            </a:r>
            <a:r>
              <a:rPr lang="en-US" altLang="zh-CN" sz="2600" b="1" kern="100" dirty="0">
                <a:latin typeface="Times New Roman"/>
                <a:ea typeface="华文细黑"/>
                <a:cs typeface="Courier New"/>
              </a:rPr>
              <a:t>15</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：真题训练</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赵树理《三里湾》和柳青《创业史》是陈忠实最初的文学营养，使他</a:t>
            </a:r>
            <a:r>
              <a:rPr lang="zh-CN" altLang="zh-CN" sz="2600" kern="100" dirty="0" smtClean="0">
                <a:latin typeface="Times New Roman"/>
                <a:ea typeface="华文细黑"/>
                <a:cs typeface="Times New Roman"/>
              </a:rPr>
              <a:t>萌发了</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文学</a:t>
            </a:r>
            <a:r>
              <a:rPr lang="zh-CN" altLang="zh-CN" sz="2600" kern="100" dirty="0">
                <a:latin typeface="Times New Roman"/>
                <a:ea typeface="华文细黑"/>
                <a:cs typeface="Times New Roman"/>
              </a:rPr>
              <a:t>梦，后来则成为他创作上必须突破的对象。</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小说《信任》获得全国优秀短篇小说奖，使陈忠实在文学上确立了</a:t>
            </a:r>
            <a:r>
              <a:rPr lang="zh-CN" altLang="zh-CN" sz="2600" kern="100" dirty="0" smtClean="0">
                <a:latin typeface="Times New Roman"/>
                <a:ea typeface="华文细黑"/>
                <a:cs typeface="Times New Roman"/>
              </a:rPr>
              <a:t>自信心，</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是他从业余作者走向专业作家的重要转折。</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陈忠实认为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面对世界，</a:t>
            </a:r>
            <a:r>
              <a:rPr lang="en-US" altLang="zh-CN" sz="2600" kern="100" dirty="0">
                <a:latin typeface="Times New Roman"/>
                <a:ea typeface="华文细黑"/>
                <a:cs typeface="Courier New"/>
              </a:rPr>
              <a:t>1985</a:t>
            </a:r>
            <a:r>
              <a:rPr lang="zh-CN" altLang="zh-CN" sz="2600" kern="100" dirty="0">
                <a:latin typeface="Times New Roman"/>
                <a:ea typeface="华文细黑"/>
                <a:cs typeface="Times New Roman"/>
              </a:rPr>
              <a:t>年的中国人大都是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乡棒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a:t>
            </a:r>
            <a:r>
              <a:rPr lang="zh-CN" altLang="zh-CN" sz="2600" kern="100" dirty="0" smtClean="0">
                <a:latin typeface="Times New Roman"/>
                <a:ea typeface="华文细黑"/>
                <a:cs typeface="Times New Roman"/>
              </a:rPr>
              <a:t>与其说是他</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一种觉悟，不如说是他受刺激后的错误判断。</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陈忠实善于学习前人并感知时代，不仅拼生活、拼艺术，而且拼人格</a:t>
            </a:r>
            <a:r>
              <a:rPr lang="zh-CN" altLang="zh-CN" sz="2600" kern="100" dirty="0" smtClean="0">
                <a:latin typeface="Times New Roman"/>
                <a:ea typeface="华文细黑"/>
                <a:cs typeface="Times New Roman"/>
              </a:rPr>
              <a:t>，不断</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地</a:t>
            </a:r>
            <a:r>
              <a:rPr lang="zh-CN" altLang="zh-CN" sz="2600" kern="100" dirty="0">
                <a:latin typeface="Times New Roman"/>
                <a:ea typeface="华文细黑"/>
                <a:cs typeface="Times New Roman"/>
              </a:rPr>
              <a:t>提升思想境界，获得对人和生命的独特理解</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E.</a:t>
            </a:r>
            <a:r>
              <a:rPr lang="zh-CN" altLang="zh-CN" sz="2600" kern="100" dirty="0">
                <a:solidFill>
                  <a:prstClr val="black"/>
                </a:solidFill>
                <a:latin typeface="Times New Roman"/>
                <a:ea typeface="华文细黑"/>
                <a:cs typeface="Times New Roman"/>
              </a:rPr>
              <a:t>从发表第一篇作品到被人称为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小柳青</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，再到被人称为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当代中国</a:t>
            </a:r>
            <a:r>
              <a:rPr lang="zh-CN" altLang="zh-CN" sz="2600" kern="100" dirty="0" smtClean="0">
                <a:solidFill>
                  <a:prstClr val="black"/>
                </a:solidFill>
                <a:latin typeface="Times New Roman"/>
                <a:ea typeface="华文细黑"/>
                <a:cs typeface="Times New Roman"/>
              </a:rPr>
              <a:t>文学的</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大家</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，陈忠实的整个文学生涯可谓一帆风顺</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7" name="TextBox 6"/>
          <p:cNvSpPr txBox="1"/>
          <p:nvPr/>
        </p:nvSpPr>
        <p:spPr>
          <a:xfrm>
            <a:off x="8309367" y="70250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3271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P spid="5" grpId="0" animBg="1"/>
      <p:bldP spid="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979642"/>
            <a:ext cx="11679403"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428997" y="909514"/>
            <a:ext cx="9492168" cy="656846"/>
          </a:xfrm>
          <a:prstGeom prst="rect">
            <a:avLst/>
          </a:prstGeom>
        </p:spPr>
        <p:txBody>
          <a:bodyPr wrap="square">
            <a:spAutoFit/>
          </a:bodyPr>
          <a:lstStyle/>
          <a:p>
            <a:pPr>
              <a:lnSpc>
                <a:spcPct val="150000"/>
              </a:lnSpc>
              <a:spcAft>
                <a:spcPts val="0"/>
              </a:spcAft>
            </a:pPr>
            <a:r>
              <a:rPr lang="en-US" altLang="zh-CN" sz="2800" kern="100" dirty="0" smtClean="0">
                <a:solidFill>
                  <a:srgbClr val="C00000"/>
                </a:solidFill>
                <a:latin typeface="Times New Roman"/>
                <a:ea typeface="华文细黑"/>
                <a:cs typeface="Courier New"/>
              </a:rPr>
              <a:t>B</a:t>
            </a:r>
            <a:r>
              <a:rPr lang="zh-CN" altLang="zh-CN" sz="2800" kern="100" dirty="0">
                <a:solidFill>
                  <a:srgbClr val="C00000"/>
                </a:solidFill>
                <a:latin typeface="Times New Roman"/>
                <a:ea typeface="华文细黑"/>
                <a:cs typeface="Times New Roman"/>
              </a:rPr>
              <a:t>项从文中第二段的表述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工作单位也换成陕西省</a:t>
            </a:r>
            <a:r>
              <a:rPr lang="zh-CN" altLang="zh-CN" sz="2800" kern="100" dirty="0" smtClean="0">
                <a:solidFill>
                  <a:srgbClr val="C00000"/>
                </a:solidFill>
                <a:latin typeface="Times New Roman"/>
                <a:ea typeface="华文细黑"/>
                <a:cs typeface="Times New Roman"/>
              </a:rPr>
              <a:t>作</a:t>
            </a:r>
            <a:r>
              <a:rPr lang="zh-CN" altLang="zh-CN" sz="2800" kern="100" dirty="0">
                <a:solidFill>
                  <a:srgbClr val="C00000"/>
                </a:solidFill>
                <a:latin typeface="Times New Roman"/>
                <a:ea typeface="华文细黑"/>
                <a:cs typeface="Times New Roman"/>
              </a:rPr>
              <a:t>家协会，</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555706"/>
            <a:ext cx="11572430" cy="3323987"/>
          </a:xfrm>
          <a:prstGeom prst="rect">
            <a:avLst/>
          </a:prstGeom>
        </p:spPr>
        <p:txBody>
          <a:bodyPr>
            <a:spAutoFit/>
          </a:bodyPr>
          <a:lstStyle/>
          <a:p>
            <a:pPr lvl="0" algn="just">
              <a:lnSpc>
                <a:spcPct val="150000"/>
              </a:lnSpc>
            </a:pPr>
            <a:r>
              <a:rPr lang="zh-CN" altLang="zh-CN" sz="2800" kern="100" smtClean="0">
                <a:solidFill>
                  <a:srgbClr val="C00000"/>
                </a:solidFill>
                <a:latin typeface="Times New Roman"/>
                <a:ea typeface="华文细黑"/>
                <a:cs typeface="Times New Roman"/>
              </a:rPr>
              <a:t>他</a:t>
            </a:r>
            <a:r>
              <a:rPr lang="zh-CN" altLang="zh-CN" sz="2800" kern="100" dirty="0">
                <a:solidFill>
                  <a:srgbClr val="C00000"/>
                </a:solidFill>
                <a:latin typeface="Times New Roman"/>
                <a:ea typeface="华文细黑"/>
                <a:cs typeface="Times New Roman"/>
              </a:rPr>
              <a:t>终于是一名专业作家了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，可见陈忠实</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从业余作者走向专业作家的重要转折</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应该是他第一个短篇小说集《乡村》的出版。</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不如说是他受刺激后的错误判断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于文无据。</a:t>
            </a:r>
            <a:r>
              <a:rPr lang="en-US" altLang="zh-CN" sz="2800" kern="100" dirty="0">
                <a:solidFill>
                  <a:srgbClr val="C00000"/>
                </a:solidFill>
                <a:latin typeface="Times New Roman"/>
                <a:ea typeface="华文细黑"/>
                <a:cs typeface="Courier New"/>
              </a:rPr>
              <a:t>E</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陈忠实的整个文学生涯可谓一帆风顺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分析错误，陈忠实的文学生涯经历了好多曲折和磨难，这从他不断寻找和剥离的经历中可以看出。</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55625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189434"/>
            <a:ext cx="11679403"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是不是可以从国外吸收传记文学的写作方法呢？当然可以，而且有此必要。但是不能没有一个抉择。罗马时代的勃路塔克是最好的了，但是他的时代和我们相去太远，而且他的那部大作，所着重的是相互比较而很少对于传主的刻画，因此我们只能看到一个大略而看不到入情入理的细致的分析。</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英国的《约翰逊博士传》是传记文学中的不朽名作，英国人把它推重到极高的地位。这部书的细致是到了一个登峰造极的地位，但是的确也难免有些琐碎。而且由于约翰逊并不处于当时的政治中心，其人也并不能代表英国的一般人物，所以这部作品不是我们必须模仿的范本。</a:t>
            </a:r>
            <a:endParaRPr lang="zh-CN" altLang="zh-CN" sz="1050" kern="100" dirty="0">
              <a:effectLst/>
              <a:latin typeface="宋体"/>
              <a:cs typeface="Courier New"/>
            </a:endParaRPr>
          </a:p>
        </p:txBody>
      </p:sp>
    </p:spTree>
    <p:extLst>
      <p:ext uri="{BB962C8B-B14F-4D97-AF65-F5344CB8AC3E}">
        <p14:creationId xmlns:p14="http://schemas.microsoft.com/office/powerpoint/2010/main" val="3673422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563482"/>
            <a:ext cx="1167940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为什么说</a:t>
            </a:r>
            <a:r>
              <a:rPr lang="en-US" altLang="zh-CN" sz="2800" kern="100" dirty="0">
                <a:latin typeface="Times New Roman"/>
                <a:ea typeface="华文细黑"/>
                <a:cs typeface="Courier New"/>
              </a:rPr>
              <a:t>1985</a:t>
            </a:r>
            <a:r>
              <a:rPr lang="zh-CN" altLang="zh-CN" sz="2800" kern="100" dirty="0">
                <a:latin typeface="Times New Roman"/>
                <a:ea typeface="华文细黑"/>
                <a:cs typeface="Times New Roman"/>
              </a:rPr>
              <a:t>年是认知陈忠实的标志性年份？请结合材料简要概括。</a:t>
            </a:r>
            <a:endParaRPr lang="zh-CN" altLang="zh-CN" sz="1050" kern="100" dirty="0">
              <a:effectLst/>
              <a:latin typeface="宋体"/>
              <a:cs typeface="Courier New"/>
            </a:endParaRPr>
          </a:p>
        </p:txBody>
      </p:sp>
      <p:sp>
        <p:nvSpPr>
          <p:cNvPr id="3" name="矩形 2"/>
          <p:cNvSpPr/>
          <p:nvPr/>
        </p:nvSpPr>
        <p:spPr>
          <a:xfrm>
            <a:off x="248451" y="1181140"/>
            <a:ext cx="11679403" cy="4001071"/>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4" name="矩形 3"/>
          <p:cNvSpPr/>
          <p:nvPr/>
        </p:nvSpPr>
        <p:spPr>
          <a:xfrm>
            <a:off x="2048319" y="1108166"/>
            <a:ext cx="9619211"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题干指向明确，答题时先要锁定区间，再提取关键词，</a:t>
            </a:r>
            <a:r>
              <a:rPr lang="zh-CN" altLang="zh-CN" sz="2800" kern="100" dirty="0" smtClean="0">
                <a:solidFill>
                  <a:srgbClr val="C00000"/>
                </a:solidFill>
                <a:latin typeface="Times New Roman"/>
                <a:ea typeface="华文细黑"/>
                <a:cs typeface="Times New Roman"/>
              </a:rPr>
              <a:t>然后</a:t>
            </a:r>
            <a:endParaRPr lang="zh-CN" altLang="zh-CN" sz="1050" kern="100" dirty="0">
              <a:solidFill>
                <a:srgbClr val="C00000"/>
              </a:solidFill>
              <a:effectLst/>
              <a:latin typeface="宋体"/>
              <a:cs typeface="Courier New"/>
            </a:endParaRPr>
          </a:p>
        </p:txBody>
      </p:sp>
      <p:sp>
        <p:nvSpPr>
          <p:cNvPr id="5" name="矩形 4"/>
          <p:cNvSpPr/>
          <p:nvPr/>
        </p:nvSpPr>
        <p:spPr>
          <a:xfrm>
            <a:off x="245966" y="1748535"/>
            <a:ext cx="11639246" cy="3241400"/>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分条作答。涉及题干意思的是原文的三至五段，其中包含了三部分内容：一是创作《蓝袍先生》，使自己从赵树理、柳青的创作文学中剥离出来，确定自己的风格。二是泰国之行，使他从家乡剥离出来，从思想与认识上打开自己。三是多年后的回忆，意识到自己是在</a:t>
            </a:r>
            <a:r>
              <a:rPr lang="en-US" altLang="zh-CN" sz="2800" kern="100" dirty="0">
                <a:solidFill>
                  <a:srgbClr val="C00000"/>
                </a:solidFill>
                <a:latin typeface="Times New Roman"/>
                <a:ea typeface="华文细黑"/>
                <a:cs typeface="Courier New"/>
              </a:rPr>
              <a:t>1985</a:t>
            </a:r>
            <a:r>
              <a:rPr lang="zh-CN" altLang="zh-CN" sz="2800" kern="100" dirty="0">
                <a:solidFill>
                  <a:srgbClr val="C00000"/>
                </a:solidFill>
                <a:latin typeface="Times New Roman"/>
                <a:ea typeface="华文细黑"/>
                <a:cs typeface="Times New Roman"/>
              </a:rPr>
              <a:t>年开始重建自我的。概括时要从认识与思想、确立文学地位、重建自我三个方面进行。</a:t>
            </a:r>
            <a:endParaRPr lang="zh-CN" altLang="zh-CN" sz="1050" kern="100" dirty="0">
              <a:solidFill>
                <a:srgbClr val="C00000"/>
              </a:solidFill>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84976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P spid="5" grpId="0"/>
      <p:bldP spid="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197538" y="407338"/>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他意识到要像自己笔下的蓝袍先生一样接受时代的变化</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194873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在生活和思想上打开自己；</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他认识到必须写出史诗般的长篇小说，才能在文学上确立自己的位置；</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他认为自己是在</a:t>
            </a:r>
            <a:r>
              <a:rPr lang="en-US" altLang="zh-CN" sz="2800" kern="100" dirty="0">
                <a:solidFill>
                  <a:srgbClr val="C00000"/>
                </a:solidFill>
                <a:latin typeface="Times New Roman"/>
                <a:ea typeface="华文细黑"/>
                <a:cs typeface="Courier New"/>
              </a:rPr>
              <a:t>1985</a:t>
            </a:r>
            <a:r>
              <a:rPr lang="zh-CN" altLang="zh-CN" sz="2800" kern="100" dirty="0">
                <a:solidFill>
                  <a:srgbClr val="C00000"/>
                </a:solidFill>
                <a:latin typeface="Times New Roman"/>
                <a:ea typeface="华文细黑"/>
                <a:cs typeface="Times New Roman"/>
              </a:rPr>
              <a:t>年开始重建自我，产生对生活的独特理解和表述的。</a:t>
            </a:r>
            <a:endParaRPr lang="zh-CN" altLang="zh-CN" sz="1050" kern="100" dirty="0">
              <a:solidFill>
                <a:srgbClr val="C00000"/>
              </a:solidFill>
              <a:latin typeface="宋体"/>
              <a:cs typeface="Courier New"/>
            </a:endParaRPr>
          </a:p>
        </p:txBody>
      </p:sp>
      <p:sp>
        <p:nvSpPr>
          <p:cNvPr id="8" name="矩形 7"/>
          <p:cNvSpPr/>
          <p:nvPr/>
        </p:nvSpPr>
        <p:spPr>
          <a:xfrm>
            <a:off x="248451" y="3069754"/>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a:t>
            </a:r>
            <a:endParaRPr lang="zh-CN" altLang="zh-CN" sz="1050" kern="100" dirty="0">
              <a:effectLst/>
              <a:latin typeface="宋体"/>
              <a:cs typeface="Courier New"/>
            </a:endParaRPr>
          </a:p>
        </p:txBody>
      </p:sp>
      <p:sp>
        <p:nvSpPr>
          <p:cNvPr id="3" name="矩形 2"/>
          <p:cNvSpPr/>
          <p:nvPr/>
        </p:nvSpPr>
        <p:spPr>
          <a:xfrm>
            <a:off x="2173863" y="3141762"/>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56329" y="3798378"/>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04021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2273" y="307622"/>
            <a:ext cx="11679403"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3.</a:t>
            </a:r>
            <a:r>
              <a:rPr lang="zh-CN" altLang="zh-CN" sz="2800" kern="100" spc="-100" dirty="0">
                <a:latin typeface="Times New Roman"/>
                <a:ea typeface="华文细黑"/>
                <a:cs typeface="Times New Roman"/>
              </a:rPr>
              <a:t>文中认为</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属于陈忠实的句子永留人间</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，为什么？请结合材料简要分析。</a:t>
            </a:r>
            <a:endParaRPr lang="zh-CN" altLang="zh-CN" sz="1050" kern="100" spc="-100" dirty="0">
              <a:effectLst/>
              <a:latin typeface="宋体"/>
              <a:cs typeface="Courier New"/>
            </a:endParaRPr>
          </a:p>
        </p:txBody>
      </p:sp>
      <p:sp>
        <p:nvSpPr>
          <p:cNvPr id="8" name="矩形 7"/>
          <p:cNvSpPr/>
          <p:nvPr/>
        </p:nvSpPr>
        <p:spPr>
          <a:xfrm>
            <a:off x="248451" y="1010196"/>
            <a:ext cx="11679403" cy="5293733"/>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a:t>
            </a:r>
          </a:p>
        </p:txBody>
      </p:sp>
      <p:sp>
        <p:nvSpPr>
          <p:cNvPr id="9" name="矩形 8"/>
          <p:cNvSpPr/>
          <p:nvPr/>
        </p:nvSpPr>
        <p:spPr>
          <a:xfrm>
            <a:off x="2018458" y="937222"/>
            <a:ext cx="9523971"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解答此题，首先要进行题干转换，明确答题方向。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属于</a:t>
            </a:r>
            <a:r>
              <a:rPr lang="zh-CN" altLang="zh-CN" sz="2800" kern="100" dirty="0" smtClean="0">
                <a:solidFill>
                  <a:srgbClr val="C00000"/>
                </a:solidFill>
                <a:latin typeface="Times New Roman"/>
                <a:ea typeface="华文细黑"/>
                <a:cs typeface="Times New Roman"/>
              </a:rPr>
              <a:t>陈</a:t>
            </a:r>
            <a:endParaRPr lang="zh-CN" altLang="zh-CN" sz="1050" kern="100" dirty="0">
              <a:solidFill>
                <a:srgbClr val="C00000"/>
              </a:solidFill>
              <a:effectLst/>
              <a:latin typeface="宋体"/>
              <a:cs typeface="Courier New"/>
            </a:endParaRPr>
          </a:p>
        </p:txBody>
      </p:sp>
      <p:sp>
        <p:nvSpPr>
          <p:cNvPr id="10" name="矩形 9"/>
          <p:cNvSpPr/>
          <p:nvPr/>
        </p:nvSpPr>
        <p:spPr>
          <a:xfrm>
            <a:off x="294350" y="1577591"/>
            <a:ext cx="11524006" cy="4534062"/>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忠实的句子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是指陈忠实的文学作品。</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永留人间</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指其文学作品具有永久的艺术魅力。因此答题的方向是：思考为什么陈忠实的文学作品能够具有永久的艺术魅力。答题时要从陈忠实的文学作品特点、地位、价值等方面进行思考。能够反映陈忠实文学作品地位的内容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相关链接</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中，如《白鹿原》</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能够反映那一时期小说艺术所达到的最高水平</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在整个</a:t>
            </a:r>
            <a:r>
              <a:rPr lang="en-US" altLang="zh-CN" sz="2800" kern="100" dirty="0">
                <a:solidFill>
                  <a:srgbClr val="C00000"/>
                </a:solidFill>
                <a:latin typeface="Times New Roman"/>
                <a:ea typeface="华文细黑"/>
                <a:cs typeface="Courier New"/>
              </a:rPr>
              <a:t>20</a:t>
            </a:r>
            <a:r>
              <a:rPr lang="zh-CN" altLang="zh-CN" sz="2800" kern="100" dirty="0">
                <a:solidFill>
                  <a:srgbClr val="C00000"/>
                </a:solidFill>
                <a:latin typeface="Times New Roman"/>
                <a:ea typeface="华文细黑"/>
                <a:cs typeface="Times New Roman"/>
              </a:rPr>
              <a:t>世纪中国文学的大格局里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有其独特的、无可取代的地位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独树一帜的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715438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p:bldP spid="9" grpId="1"/>
      <p:bldP spid="10" grpId="0"/>
      <p:bldP spid="10"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a:t>
            </a:r>
            <a:endParaRPr lang="en-US" altLang="zh-CN" sz="2800" kern="100" dirty="0">
              <a:latin typeface="Times New Roman"/>
              <a:ea typeface="华文细黑"/>
              <a:cs typeface="Courier New"/>
            </a:endParaRPr>
          </a:p>
        </p:txBody>
      </p:sp>
      <p:sp>
        <p:nvSpPr>
          <p:cNvPr id="2" name="矩形 1"/>
          <p:cNvSpPr/>
          <p:nvPr/>
        </p:nvSpPr>
        <p:spPr>
          <a:xfrm>
            <a:off x="2107058" y="398102"/>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他的小说艺术达到了当时的最高水平，</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他的文学作品</a:t>
            </a:r>
            <a:r>
              <a:rPr lang="zh-CN" altLang="zh-CN" sz="2800" kern="100" dirty="0" smtClean="0">
                <a:solidFill>
                  <a:srgbClr val="C00000"/>
                </a:solidFill>
                <a:latin typeface="Times New Roman"/>
                <a:ea typeface="华文细黑"/>
                <a:cs typeface="Times New Roman"/>
              </a:rPr>
              <a:t>的</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130240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思想容量和审美境界在</a:t>
            </a:r>
            <a:r>
              <a:rPr lang="en-US" altLang="zh-CN" sz="2800" kern="100" dirty="0">
                <a:solidFill>
                  <a:srgbClr val="C00000"/>
                </a:solidFill>
                <a:latin typeface="Times New Roman"/>
                <a:ea typeface="华文细黑"/>
                <a:cs typeface="Courier New"/>
              </a:rPr>
              <a:t>20</a:t>
            </a:r>
            <a:r>
              <a:rPr lang="zh-CN" altLang="zh-CN" sz="2800" kern="100" dirty="0">
                <a:solidFill>
                  <a:srgbClr val="C00000"/>
                </a:solidFill>
                <a:latin typeface="Times New Roman"/>
                <a:ea typeface="华文细黑"/>
                <a:cs typeface="Times New Roman"/>
              </a:rPr>
              <a:t>世纪中国是无可取代的，</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他的作品是当代世界文学中独树一帜的文学经典。</a:t>
            </a:r>
            <a:endParaRPr lang="zh-CN" altLang="zh-CN" sz="1050" kern="100" dirty="0">
              <a:solidFill>
                <a:srgbClr val="C00000"/>
              </a:solidFill>
              <a:latin typeface="宋体"/>
              <a:cs typeface="Courier New"/>
            </a:endParaRPr>
          </a:p>
        </p:txBody>
      </p:sp>
      <p:sp>
        <p:nvSpPr>
          <p:cNvPr id="8" name="矩形 7"/>
          <p:cNvSpPr/>
          <p:nvPr/>
        </p:nvSpPr>
        <p:spPr>
          <a:xfrm>
            <a:off x="248451" y="2421682"/>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97822" y="2500354"/>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23650" y="3141762"/>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664450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2273" y="117426"/>
            <a:ext cx="1167940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陈忠实的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剥离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寻找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是什么关系？有哪些表现？请结合材料详细说明。</a:t>
            </a:r>
            <a:endParaRPr lang="zh-CN" altLang="zh-CN" sz="1050" kern="100" dirty="0">
              <a:effectLst/>
              <a:latin typeface="宋体"/>
              <a:cs typeface="Courier New"/>
            </a:endParaRPr>
          </a:p>
        </p:txBody>
      </p:sp>
      <p:sp>
        <p:nvSpPr>
          <p:cNvPr id="8" name="矩形 7"/>
          <p:cNvSpPr/>
          <p:nvPr/>
        </p:nvSpPr>
        <p:spPr>
          <a:xfrm>
            <a:off x="248451" y="1368356"/>
            <a:ext cx="11679403" cy="4647402"/>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9" name="矩形 8"/>
          <p:cNvSpPr/>
          <p:nvPr/>
        </p:nvSpPr>
        <p:spPr>
          <a:xfrm>
            <a:off x="2018458" y="1295382"/>
            <a:ext cx="9523971" cy="656077"/>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题干有两问。作答第一问，要理解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的意义</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10" name="矩形 9"/>
          <p:cNvSpPr/>
          <p:nvPr/>
        </p:nvSpPr>
        <p:spPr>
          <a:xfrm>
            <a:off x="294350" y="1935751"/>
            <a:ext cx="11524006" cy="3887731"/>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并理解二者之间的关系；关于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的内容，需要紧密联系文本相关内容进行概括和总结。第二问是对文本内容的概括和总结，</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哪些表现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可知需从多角度、多层次进行概括总结，</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结合材料详细说明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，要求概括后还要有一定的解析说明。首先梳理陈忠实的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，材料中讲了陈忠实的三个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从赵树理、柳青的文学中剥离出来；</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从封建残余桎梏中剥离出来，在生活上打开自己，更</a:t>
            </a:r>
            <a:r>
              <a:rPr lang="zh-CN" altLang="zh-CN" sz="2800" kern="100" dirty="0" smtClean="0">
                <a:solidFill>
                  <a:srgbClr val="C00000"/>
                </a:solidFill>
                <a:latin typeface="Times New Roman"/>
                <a:ea typeface="华文细黑"/>
                <a:cs typeface="Times New Roman"/>
              </a:rPr>
              <a:t>重要</a:t>
            </a:r>
            <a:endParaRPr lang="zh-CN" altLang="zh-CN" sz="1050" kern="100" dirty="0">
              <a:solidFill>
                <a:srgbClr val="C00000"/>
              </a:solidFill>
              <a:latin typeface="宋体"/>
              <a:cs typeface="Courier New"/>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1643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p:bldP spid="9" grpId="1"/>
      <p:bldP spid="10" grpId="0"/>
      <p:bldP spid="10"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8451" y="324214"/>
            <a:ext cx="1167940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2800" kern="100" dirty="0">
              <a:latin typeface="Times New Roman"/>
              <a:ea typeface="华文细黑"/>
              <a:cs typeface="Courier New"/>
            </a:endParaRPr>
          </a:p>
        </p:txBody>
      </p:sp>
      <p:sp>
        <p:nvSpPr>
          <p:cNvPr id="10" name="矩形 9"/>
          <p:cNvSpPr/>
          <p:nvPr/>
        </p:nvSpPr>
        <p:spPr>
          <a:xfrm>
            <a:off x="294350" y="261442"/>
            <a:ext cx="11524006" cy="5826723"/>
          </a:xfrm>
          <a:prstGeom prst="rect">
            <a:avLst/>
          </a:prstGeom>
        </p:spPr>
        <p:txBody>
          <a:bodyPr>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的是要在思想上打开自己，获得精神解放；</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从侍奉多年的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典型性格</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说中剥离出来，争取实现对生活的独特发现和独立表述，写一部史诗般的长篇小说，在文学上确立自己。陈忠实又在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什么呢？材料第五段讲了他在寻找新的创作结构、寻找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能够充分描写人物独特的生活和生命体验的恰当途径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，并寻找到了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文化心理结构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学说，最后实现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对生活的独特发现和独立表述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，写出确立自己文学地位的作品。因此</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的关系是相辅相成、相互促进的，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促成</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必须先</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。答题时首先要依据文本内容确定二者的关系，然后再用文本内容论证观点</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344411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10" grpId="0"/>
      <p:bldP spid="10"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4001071"/>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________________________</a:t>
            </a:r>
            <a:endParaRPr lang="en-US" altLang="zh-CN" sz="2800" kern="100" dirty="0">
              <a:latin typeface="Times New Roman"/>
              <a:ea typeface="华文细黑"/>
              <a:cs typeface="Courier New"/>
            </a:endParaRPr>
          </a:p>
        </p:txBody>
      </p:sp>
      <p:sp>
        <p:nvSpPr>
          <p:cNvPr id="2" name="矩形 1"/>
          <p:cNvSpPr/>
          <p:nvPr/>
        </p:nvSpPr>
        <p:spPr>
          <a:xfrm>
            <a:off x="2107058" y="398102"/>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剥离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寻找</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是辩证关系。剥离的结果带来寻找的</a:t>
            </a:r>
            <a:r>
              <a:rPr lang="zh-CN" altLang="zh-CN" sz="2800" kern="100" dirty="0" smtClean="0">
                <a:solidFill>
                  <a:srgbClr val="C00000"/>
                </a:solidFill>
                <a:latin typeface="Times New Roman"/>
                <a:ea typeface="华文细黑"/>
                <a:cs typeface="Times New Roman"/>
              </a:rPr>
              <a:t>可</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53530"/>
            <a:ext cx="11572430" cy="3241400"/>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能，而寻找的冲动激发剥离的愿望</a:t>
            </a:r>
            <a:r>
              <a:rPr lang="zh-CN" altLang="zh-CN" sz="2800" kern="100" dirty="0" smtClean="0">
                <a:solidFill>
                  <a:srgbClr val="C00000"/>
                </a:solidFill>
                <a:latin typeface="Times New Roman"/>
                <a:ea typeface="华文细黑"/>
                <a:cs typeface="Times New Roman"/>
              </a:rPr>
              <a:t>。</a:t>
            </a:r>
            <a:r>
              <a:rPr lang="en-US" altLang="zh-CN" sz="2800" kern="100" dirty="0" smtClean="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从赵树理和柳青的文学中剥离，寻找到马尔克斯、王蒙等新的文学营养；</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从中山装所代表的时代精神中剥离，寻找到西装所代表的面对世界的契机；</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从</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典型性格</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说中剥离，寻找到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文化心理结构</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学说；</a:t>
            </a:r>
            <a:r>
              <a:rPr lang="en-US" altLang="zh-CN" sz="2800" kern="100" dirty="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从自身已有的文学成就中剥离，寻找到新的文学高度，写出了文学巨著。</a:t>
            </a:r>
            <a:endParaRPr lang="zh-CN" altLang="zh-CN" sz="1050" kern="100" dirty="0">
              <a:solidFill>
                <a:srgbClr val="C00000"/>
              </a:solidFill>
              <a:latin typeface="宋体"/>
              <a:cs typeface="Courier New"/>
            </a:endParaRPr>
          </a:p>
        </p:txBody>
      </p:sp>
      <p:sp>
        <p:nvSpPr>
          <p:cNvPr id="8" name="矩形 7"/>
          <p:cNvSpPr/>
          <p:nvPr/>
        </p:nvSpPr>
        <p:spPr>
          <a:xfrm>
            <a:off x="248451" y="4365898"/>
            <a:ext cx="11679403"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97822" y="4444570"/>
            <a:ext cx="521168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探究文中的问题及个性化解读题</a:t>
            </a:r>
          </a:p>
        </p:txBody>
      </p:sp>
      <p:sp>
        <p:nvSpPr>
          <p:cNvPr id="4" name="矩形 3"/>
          <p:cNvSpPr/>
          <p:nvPr/>
        </p:nvSpPr>
        <p:spPr>
          <a:xfrm>
            <a:off x="2123650" y="5085978"/>
            <a:ext cx="1204176"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F—(1)</a:t>
            </a:r>
            <a:endParaRPr lang="zh-CN" altLang="zh-CN"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33797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909514"/>
            <a:ext cx="11679403" cy="529373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一代通儒顾炎武</a:t>
            </a:r>
          </a:p>
          <a:p>
            <a:pPr indent="718185" algn="just">
              <a:lnSpc>
                <a:spcPct val="150000"/>
              </a:lnSpc>
              <a:spcAft>
                <a:spcPts val="0"/>
              </a:spcAft>
            </a:pPr>
            <a:r>
              <a:rPr lang="zh-CN" altLang="zh-CN" sz="2800" kern="100" dirty="0">
                <a:latin typeface="Times New Roman"/>
                <a:ea typeface="华文细黑"/>
                <a:cs typeface="Times New Roman"/>
              </a:rPr>
              <a:t>顾炎武从科举制度桎梏中挣脱出来后，便一改旧习，自誓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能文不为文人，能讲不为讲师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，力倡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君子之为学，以明道也，以救世也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了一抒山河壮怀、广交天下贤哲，也为了摆脱纠缠，躲避豪绅叶方恒的陷害，他以游为隐，将家事稍作安排，便只身出游。最初往来于山东、北京、江苏、浙江之间，自康熙元年起，其游踪扩至河北、河南、山西、陕西。以友人所赠二马二骡载书自随，南北往返，风尘仆仆，行万里路，读万卷书，把自己的后半生献给了著述事业。顾炎武每到一处，必考察当地</a:t>
            </a:r>
            <a:r>
              <a:rPr lang="zh-CN" altLang="zh-CN" sz="2800" kern="100" dirty="0" smtClean="0">
                <a:latin typeface="Times New Roman"/>
                <a:ea typeface="华文细黑"/>
                <a:cs typeface="Times New Roman"/>
              </a:rPr>
              <a:t>风土</a:t>
            </a:r>
            <a:endParaRPr lang="zh-CN" altLang="zh-CN" sz="1050" kern="100" dirty="0">
              <a:effectLst/>
              <a:latin typeface="宋体"/>
              <a:cs typeface="Courier New"/>
            </a:endParaRPr>
          </a:p>
        </p:txBody>
      </p:sp>
      <p:sp>
        <p:nvSpPr>
          <p:cNvPr id="3" name="矩形 2"/>
          <p:cNvSpPr/>
          <p:nvPr/>
        </p:nvSpPr>
        <p:spPr>
          <a:xfrm>
            <a:off x="248451" y="189434"/>
            <a:ext cx="11679403" cy="687600"/>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五、</a:t>
            </a:r>
            <a:r>
              <a:rPr lang="en-US" altLang="zh-CN" sz="2800" b="1" kern="100" dirty="0">
                <a:solidFill>
                  <a:srgbClr val="0000FF"/>
                </a:solidFill>
                <a:latin typeface="Times New Roman" pitchFamily="18" charset="0"/>
                <a:ea typeface="Times New Roman" pitchFamily="18" charset="0"/>
                <a:cs typeface="Times New Roman" pitchFamily="18" charset="0"/>
              </a:rPr>
              <a:t>(2016·</a:t>
            </a:r>
            <a:r>
              <a:rPr lang="zh-CN" altLang="zh-CN" sz="2800" b="1" kern="100" dirty="0">
                <a:solidFill>
                  <a:srgbClr val="0000FF"/>
                </a:solidFill>
                <a:latin typeface="Times New Roman" pitchFamily="18" charset="0"/>
                <a:ea typeface="+mj-ea"/>
                <a:cs typeface="Times New Roman" pitchFamily="18" charset="0"/>
              </a:rPr>
              <a:t>全国丙</a:t>
            </a:r>
            <a:r>
              <a:rPr lang="en-US" altLang="zh-CN" sz="2800" b="1" kern="100" dirty="0">
                <a:solidFill>
                  <a:srgbClr val="0000FF"/>
                </a:solidFill>
                <a:latin typeface="Times New Roman" pitchFamily="18" charset="0"/>
                <a:ea typeface="Times New Roman" pitchFamily="18" charset="0"/>
                <a:cs typeface="Times New Roman" pitchFamily="18" charset="0"/>
              </a:rPr>
              <a:t>)</a:t>
            </a:r>
            <a:r>
              <a:rPr lang="zh-CN" altLang="zh-CN" sz="2800" b="1" kern="100" dirty="0">
                <a:solidFill>
                  <a:srgbClr val="0000FF"/>
                </a:solidFill>
                <a:latin typeface="+mj-ea"/>
                <a:ea typeface="+mj-ea"/>
                <a:cs typeface="Times New Roman"/>
              </a:rPr>
              <a:t>阅读下面的文字，完成文后题目。</a:t>
            </a:r>
          </a:p>
        </p:txBody>
      </p:sp>
    </p:spTree>
    <p:extLst>
      <p:ext uri="{BB962C8B-B14F-4D97-AF65-F5344CB8AC3E}">
        <p14:creationId xmlns:p14="http://schemas.microsoft.com/office/powerpoint/2010/main" val="264775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0196" y="765498"/>
            <a:ext cx="11335913" cy="3918484"/>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人情、山川地理，如与平日所闻不符，便打开书卷验证。旅途中则在鞍上默诵诸经注疏，偶有遗忘，就翻书温习。据他在《书〈为顾宁人征天下书籍启〉后》回忆，自己曾临泰山，谒十三陵，登恒山，抵太原，</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往来曲折二三万里，所览书又得万余卷</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。他把所搜集到的地理文献资料一分为二，将有关水利、贡赋、经济、军事部分，编为《天下郡国利病书》；有关地理沿革、建制、山川、名胜部分，则编为《肇域志》。</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4034976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666920"/>
            <a:ext cx="11679403" cy="5211146"/>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《日知录》是顾炎武的一部读书札记，最能代表他的严谨笃实与学术创新，也反映了他一贯不愿</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速于成书，躁于求名</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的治学品格。全书共三十二卷，以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明学术，正人心，拨乱世，以兴太平之事</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为宗旨，体现</a:t>
            </a:r>
            <a:endParaRPr lang="zh-CN" altLang="zh-CN" sz="1050" kern="100" dirty="0">
              <a:solidFill>
                <a:prstClr val="black"/>
              </a:solidFill>
              <a:latin typeface="宋体"/>
              <a:cs typeface="Courier New"/>
            </a:endParaRPr>
          </a:p>
          <a:p>
            <a:pPr lvl="0" algn="just">
              <a:lnSpc>
                <a:spcPct val="150000"/>
              </a:lnSpc>
            </a:pPr>
            <a:r>
              <a:rPr lang="zh-CN" altLang="zh-CN" sz="2800" kern="100" dirty="0" smtClean="0">
                <a:solidFill>
                  <a:prstClr val="black"/>
                </a:solidFill>
                <a:latin typeface="Times New Roman"/>
                <a:ea typeface="华文细黑"/>
                <a:cs typeface="Times New Roman"/>
              </a:rPr>
              <a:t>了他的学术、政治思想。康熙九年初刻八卷本刊行后，他又不断增改，至康熙十五年，已得手稿二十余卷。顾炎武在该书的题记中说，他从小读书，</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每有所得，辄记之。其有不合，时复改定</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。一旦发现前人著述中已有类似论说，一律删去。积三十余年，编成此书。取《论语》子夏之言，命名为《日知录》，供后人研讨。</a:t>
            </a:r>
            <a:endParaRPr lang="en-US" altLang="zh-CN" sz="1050" kern="100" dirty="0" smtClean="0">
              <a:solidFill>
                <a:prstClr val="black"/>
              </a:solidFill>
              <a:latin typeface="宋体"/>
              <a:cs typeface="Courier New"/>
            </a:endParaRPr>
          </a:p>
        </p:txBody>
      </p:sp>
    </p:spTree>
    <p:extLst>
      <p:ext uri="{BB962C8B-B14F-4D97-AF65-F5344CB8AC3E}">
        <p14:creationId xmlns:p14="http://schemas.microsoft.com/office/powerpoint/2010/main" val="4032543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915" y="226035"/>
            <a:ext cx="11679403"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是不是我国已经翻译过来的《维多利亚女王传》可以作为范本呢？应当说是可以，由于作者着墨无多，处处显得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颊上三毫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的风神。可是中国文人相传的做法，正是走的一样的道路，所以无论近代人怎么推崇这部作品，总还不免令人有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穿新鞋走老路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的戒心。</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国内外的作品读过一些，也读过法国评论家莫洛亚的传记文学理论，是不是对于传记文学就算有些认识呢？不算，在自己没有动手创作之前，就不能算是认识</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这时是</a:t>
            </a:r>
            <a:r>
              <a:rPr lang="en-US" altLang="zh-CN" sz="2800" kern="100" dirty="0">
                <a:latin typeface="Times New Roman"/>
                <a:ea typeface="华文细黑"/>
                <a:cs typeface="Courier New"/>
              </a:rPr>
              <a:t>1940</a:t>
            </a:r>
            <a:r>
              <a:rPr lang="zh-CN" altLang="zh-CN" sz="2800" kern="100" dirty="0">
                <a:latin typeface="Times New Roman"/>
                <a:ea typeface="华文细黑"/>
                <a:cs typeface="Times New Roman"/>
              </a:rPr>
              <a:t>年左右，中国正在艰苦抗战，我只身独处，住在四川乐山的郊区，每周得进城到学校上课，生活也很艰苦。家乡已经陷落了，</a:t>
            </a:r>
            <a:r>
              <a:rPr lang="zh-CN" altLang="zh-CN" sz="2800" kern="100" dirty="0" smtClean="0">
                <a:latin typeface="Times New Roman"/>
                <a:ea typeface="华文细黑"/>
                <a:cs typeface="Times New Roman"/>
              </a:rPr>
              <a:t>妻室</a:t>
            </a:r>
            <a:endParaRPr lang="zh-CN" altLang="zh-CN" sz="1050" kern="100" dirty="0">
              <a:latin typeface="宋体"/>
              <a:cs typeface="Courier New"/>
            </a:endParaRPr>
          </a:p>
        </p:txBody>
      </p:sp>
    </p:spTree>
    <p:extLst>
      <p:ext uri="{BB962C8B-B14F-4D97-AF65-F5344CB8AC3E}">
        <p14:creationId xmlns:p14="http://schemas.microsoft.com/office/powerpoint/2010/main" val="88042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447700"/>
            <a:ext cx="11679403" cy="5862414"/>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顾炎武把《论语》中的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博学于文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行己有耻</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作为自己的治学宗旨和处世之道，虚怀若谷，严于律己，注重友情。在他看来，为学不日进则日退，独学无友则孤陋难成。交友是益学进道的重要途径，古人学有所得，未尝不求同志之人，所以，寻友交友构成他为学生涯的重要组成部分。</a:t>
            </a:r>
            <a:endParaRPr lang="zh-CN" altLang="zh-CN" sz="1050" kern="100" dirty="0">
              <a:solidFill>
                <a:prstClr val="black"/>
              </a:solidFill>
              <a:latin typeface="宋体"/>
              <a:cs typeface="Courier New"/>
            </a:endParaRPr>
          </a:p>
          <a:p>
            <a:pPr lvl="0" algn="just">
              <a:lnSpc>
                <a:spcPct val="150000"/>
              </a:lnSpc>
            </a:pPr>
            <a:r>
              <a:rPr lang="zh-CN" altLang="zh-CN" sz="2800" kern="100" dirty="0" smtClean="0">
                <a:solidFill>
                  <a:prstClr val="black"/>
                </a:solidFill>
                <a:latin typeface="Times New Roman"/>
                <a:ea typeface="华文细黑"/>
                <a:cs typeface="Times New Roman"/>
              </a:rPr>
              <a:t>在为学交友过程中，他始终推友之长，虚己待人，以友为师，其高尚品格足为后世楷模。他晚年所撰《广师》，从学术视野、学术贡献、博闻强记、文风雅正、治学态度等方面，对同时代的十位</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同学之士</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加以称许。其弟子潘耒在《日知录》序中，盛赞其师足迹半天下，所至交其天下贤豪长者。天下无贤不肖，皆知先生为通儒。</a:t>
            </a:r>
            <a:endParaRPr lang="en-US"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035553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6270" y="155768"/>
            <a:ext cx="11563765" cy="6586394"/>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顾炎武一生，始终关注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国家治乱之源，生民根本之计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，早年奔走国事，中年谋求匡复，即使暮年独居北方，依旧念念不忘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东土饥荒</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江南水旱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。直到逝世前，病魔缠身，他仍然以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救民水火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为己任。他主张，天生豪杰必有所任，</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拯斯人于涂炭，为万世开太平</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zh-CN" altLang="zh-CN" sz="2800" kern="100" dirty="0" smtClean="0">
                <a:solidFill>
                  <a:prstClr val="black"/>
                </a:solidFill>
                <a:latin typeface="Times New Roman"/>
                <a:ea typeface="华文细黑"/>
                <a:cs typeface="Times New Roman"/>
              </a:rPr>
              <a:t>正是自己的责任。顾炎武对国家民族前途命运的关注，有其特定的原因，今天看来固然有一定的局限性，但是对于一个旧时代的思想家和学者来说，却是难能可贵的。面对明清交替的现实，顾炎武从历史反思中得出结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保天下者，匹夫之贱与有责焉。</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后世学者将他的这一思想归纳为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天下兴亡，匹夫有责</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，成为我们中华民族爱国主义传统的一个重要组成部分，是颇有道理的。</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摘编自陈祖武《顾炎武评传》</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24981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126662"/>
            <a:ext cx="11679403"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顾炎武</a:t>
            </a:r>
            <a:r>
              <a:rPr lang="en-US" altLang="zh-CN" sz="2800" kern="100" dirty="0">
                <a:latin typeface="Times New Roman"/>
                <a:ea typeface="华文细黑"/>
                <a:cs typeface="Courier New"/>
              </a:rPr>
              <a:t>(1613—1682)</a:t>
            </a:r>
            <a:r>
              <a:rPr lang="zh-CN" altLang="zh-CN" sz="2800" kern="100" dirty="0">
                <a:latin typeface="Times New Roman"/>
                <a:ea typeface="华文细黑"/>
                <a:cs typeface="Times New Roman"/>
              </a:rPr>
              <a:t>，明清之际思想家、学者。初名绛，字宁人，学者称亭林先生。江苏昆山人。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遍游华北，所至访问风俗，搜集材料，学问广博，于国家典制、郡邑掌故、天文仪象、河漕、兵农以及经史百家、音韵训诂之学，都有研究。晚年治经侧重考证，开清代朴学风气。反对空谈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心、理、性、命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经世致用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的实际学问。著作有《日知录》《天下郡国利病书》《肇域志》《音学五书》《顾亭林诗文集》等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摘自《辞海》第六版</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我生平最敬慕亭林先生为人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深信他不但是经师，而且是人师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梁启超《中国近三百年学术史》</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000191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477466"/>
            <a:ext cx="11223676" cy="26265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：读懂文本</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圈点勾画：边阅读边圈点勾画出交代传主事迹、行为、贡献、成就等内容及作者的评价性文字的词句。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理清事实：概括顾炎武的学术生涯和著述。</a:t>
            </a:r>
            <a:endParaRPr lang="zh-CN" altLang="zh-CN" sz="1050" kern="100" dirty="0">
              <a:effectLst/>
              <a:latin typeface="宋体"/>
              <a:cs typeface="Courier New"/>
            </a:endParaRPr>
          </a:p>
        </p:txBody>
      </p:sp>
      <p:sp>
        <p:nvSpPr>
          <p:cNvPr id="8" name="TextBox 7"/>
          <p:cNvSpPr txBox="1"/>
          <p:nvPr/>
        </p:nvSpPr>
        <p:spPr>
          <a:xfrm>
            <a:off x="7553838" y="25656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87818" y="3267306"/>
            <a:ext cx="11162246" cy="1307346"/>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顾炎武在科举失败后便只身出游，足迹半天下，广泛交友，到处</a:t>
            </a:r>
            <a:r>
              <a:rPr lang="zh-CN" altLang="zh-CN" sz="2800" kern="100" dirty="0">
                <a:latin typeface="Times New Roman"/>
                <a:ea typeface="华文细黑"/>
                <a:cs typeface="Times New Roman"/>
              </a:rPr>
              <a:t>考察，著有《日知录》《天下郡国利病书》《肇域志》等</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140768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342686"/>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概括形象：顾炎武是怎样的一位思想家、学者？</a:t>
            </a:r>
            <a:endParaRPr lang="zh-CN" altLang="zh-CN" sz="1050" kern="100" dirty="0">
              <a:effectLst/>
              <a:latin typeface="宋体"/>
              <a:cs typeface="Courier New"/>
            </a:endParaRPr>
          </a:p>
        </p:txBody>
      </p:sp>
      <p:sp>
        <p:nvSpPr>
          <p:cNvPr id="11" name="矩形 10"/>
          <p:cNvSpPr/>
          <p:nvPr/>
        </p:nvSpPr>
        <p:spPr>
          <a:xfrm>
            <a:off x="375356" y="3393238"/>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把握评价：作者对顾炎武作出了怎样的评价？</a:t>
            </a:r>
            <a:endParaRPr lang="zh-CN" altLang="zh-CN" sz="1050" kern="100" dirty="0">
              <a:effectLst/>
              <a:latin typeface="宋体"/>
              <a:cs typeface="Courier New"/>
            </a:endParaRPr>
          </a:p>
        </p:txBody>
      </p:sp>
      <p:sp>
        <p:nvSpPr>
          <p:cNvPr id="14" name="TextBox 13"/>
          <p:cNvSpPr txBox="1"/>
          <p:nvPr/>
        </p:nvSpPr>
        <p:spPr>
          <a:xfrm>
            <a:off x="8286217" y="5356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5" name="矩形 14"/>
          <p:cNvSpPr/>
          <p:nvPr/>
        </p:nvSpPr>
        <p:spPr>
          <a:xfrm>
            <a:off x="455605" y="1193023"/>
            <a:ext cx="11386607" cy="1948739"/>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顾炎武是明末</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清初著名思想家、学者，更拥有强烈的家国情怀。</a:t>
            </a:r>
            <a:r>
              <a:rPr lang="zh-CN" altLang="zh-CN" sz="2800" kern="100" dirty="0">
                <a:latin typeface="Times New Roman"/>
                <a:ea typeface="华文细黑"/>
                <a:cs typeface="Times New Roman"/>
              </a:rPr>
              <a:t>他一生始终关心国家百姓，主张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天下兴亡，匹夫有责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。他治学严谨笃实，</a:t>
            </a:r>
            <a:r>
              <a:rPr lang="zh-CN" altLang="zh-CN" sz="2800" kern="100" spc="-50" dirty="0">
                <a:latin typeface="Times New Roman"/>
                <a:ea typeface="华文细黑"/>
                <a:cs typeface="Times New Roman"/>
              </a:rPr>
              <a:t>注重</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经世致用</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，开清代朴学风气。他虚怀若谷，严于律己，注重友情</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
        <p:nvSpPr>
          <p:cNvPr id="16" name="TextBox 15"/>
          <p:cNvSpPr txBox="1"/>
          <p:nvPr/>
        </p:nvSpPr>
        <p:spPr>
          <a:xfrm>
            <a:off x="7895406" y="357678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7" name="矩形 16"/>
          <p:cNvSpPr/>
          <p:nvPr/>
        </p:nvSpPr>
        <p:spPr>
          <a:xfrm>
            <a:off x="455605" y="4287626"/>
            <a:ext cx="11386607" cy="130240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作者高度赞扬了顾炎武的爱国情怀，总结了他的治学特点并肯定</a:t>
            </a:r>
            <a:r>
              <a:rPr lang="zh-CN" altLang="zh-CN" sz="2800" kern="100" dirty="0">
                <a:latin typeface="Times New Roman"/>
                <a:ea typeface="华文细黑"/>
                <a:cs typeface="Times New Roman"/>
              </a:rPr>
              <a:t>了他</a:t>
            </a:r>
            <a:r>
              <a:rPr lang="zh-CN" altLang="zh-CN" sz="2800" kern="100" dirty="0" smtClean="0">
                <a:latin typeface="Times New Roman"/>
                <a:ea typeface="华文细黑"/>
                <a:cs typeface="Times New Roman"/>
              </a:rPr>
              <a:t>的</a:t>
            </a:r>
            <a:r>
              <a:rPr lang="zh-CN" altLang="zh-CN" sz="2800" kern="100" spc="-50" dirty="0" smtClean="0">
                <a:latin typeface="Times New Roman"/>
                <a:ea typeface="华文细黑"/>
                <a:cs typeface="Times New Roman"/>
              </a:rPr>
              <a:t>学术成就。同时高度评价了他虚怀若谷、严于律己、注重友情的人格魅力。</a:t>
            </a:r>
            <a:endParaRPr lang="zh-CN" altLang="zh-CN" sz="1050" kern="100" spc="-50" dirty="0">
              <a:latin typeface="宋体"/>
              <a:cs typeface="Courier New"/>
            </a:endParaRPr>
          </a:p>
        </p:txBody>
      </p:sp>
    </p:spTree>
    <p:extLst>
      <p:ext uri="{BB962C8B-B14F-4D97-AF65-F5344CB8AC3E}">
        <p14:creationId xmlns:p14="http://schemas.microsoft.com/office/powerpoint/2010/main" val="1674475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13" restart="whenNotActive" fill="hold" evtFilter="cancelBubble" nodeType="interactiveSeq">
                <p:stCondLst>
                  <p:cond evt="onClick" delay="0">
                    <p:tgtEl>
                      <p:spTgt spid="16"/>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5" grpId="0" animBg="1"/>
      <p:bldP spid="15" grpId="1" animBg="1"/>
      <p:bldP spid="17" grpId="0" animBg="1"/>
      <p:bldP spid="17"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158573" y="4556214"/>
            <a:ext cx="11764728"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5" name="文本框 14"/>
          <p:cNvSpPr txBox="1"/>
          <p:nvPr/>
        </p:nvSpPr>
        <p:spPr>
          <a:xfrm>
            <a:off x="158573" y="2355275"/>
            <a:ext cx="11764728" cy="105392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158573" y="10693"/>
            <a:ext cx="11914159" cy="6844927"/>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latin typeface="Times New Roman"/>
                <a:ea typeface="华文细黑"/>
                <a:cs typeface="Times New Roman"/>
              </a:rPr>
              <a:t>第二时段</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约</a:t>
            </a:r>
            <a:r>
              <a:rPr lang="en-US" altLang="zh-CN" sz="2600" b="1" kern="100" dirty="0">
                <a:latin typeface="Times New Roman"/>
                <a:ea typeface="华文细黑"/>
                <a:cs typeface="Courier New"/>
              </a:rPr>
              <a:t>15</a:t>
            </a:r>
            <a:r>
              <a:rPr lang="zh-CN" altLang="zh-CN" sz="2600" b="1" kern="100" dirty="0">
                <a:latin typeface="Times New Roman"/>
                <a:ea typeface="华文细黑"/>
                <a:cs typeface="Times New Roman"/>
              </a:rPr>
              <a:t>分钟</a:t>
            </a:r>
            <a:r>
              <a:rPr lang="en-US" altLang="zh-CN" sz="2600" b="1" kern="100" dirty="0">
                <a:latin typeface="Times New Roman"/>
                <a:ea typeface="华文细黑"/>
                <a:cs typeface="Courier New"/>
              </a:rPr>
              <a:t>)</a:t>
            </a:r>
            <a:r>
              <a:rPr lang="zh-CN" altLang="zh-CN" sz="2600" b="1" kern="100" dirty="0">
                <a:latin typeface="Times New Roman"/>
                <a:ea typeface="华文细黑"/>
                <a:cs typeface="Times New Roman"/>
              </a:rPr>
              <a:t>：真题训练</a:t>
            </a:r>
            <a:endParaRPr lang="zh-CN" altLang="zh-CN" sz="2600" b="1"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顾炎武之所以不顾家庭，离家出游，固然有躲避豪绅陷害、以</a:t>
            </a:r>
            <a:r>
              <a:rPr lang="zh-CN" altLang="zh-CN" sz="2600" kern="100" dirty="0" smtClean="0">
                <a:latin typeface="Times New Roman"/>
                <a:ea typeface="华文细黑"/>
                <a:cs typeface="Times New Roman"/>
              </a:rPr>
              <a:t>游为隐的</a:t>
            </a:r>
            <a:r>
              <a:rPr lang="zh-CN" altLang="zh-CN" sz="2600" kern="100" dirty="0">
                <a:latin typeface="Times New Roman"/>
                <a:ea typeface="华文细黑"/>
                <a:cs typeface="Times New Roman"/>
              </a:rPr>
              <a:t>因素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更重要的还是为了实现他一抒山河壮怀、广交天下贤哲</a:t>
            </a:r>
            <a:r>
              <a:rPr lang="zh-CN" altLang="zh-CN" sz="2600" kern="100" dirty="0" smtClean="0">
                <a:latin typeface="Times New Roman"/>
                <a:ea typeface="华文细黑"/>
                <a:cs typeface="Times New Roman"/>
              </a:rPr>
              <a:t>的理想</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顾炎武以二马二骡载书自随，沿途考察人文地理，验证文献记载，</a:t>
            </a:r>
            <a:r>
              <a:rPr lang="zh-CN" altLang="zh-CN" sz="2600" kern="100" dirty="0" smtClean="0">
                <a:latin typeface="Times New Roman"/>
                <a:ea typeface="华文细黑"/>
                <a:cs typeface="Times New Roman"/>
              </a:rPr>
              <a:t>搜集著述</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材料</a:t>
            </a:r>
            <a:r>
              <a:rPr lang="zh-CN" altLang="zh-CN" sz="2600" kern="100" dirty="0">
                <a:latin typeface="Times New Roman"/>
                <a:ea typeface="华文细黑"/>
                <a:cs typeface="Times New Roman"/>
              </a:rPr>
              <a:t>，把行万里路与读万卷书结合在一起，大大开阔了他的</a:t>
            </a:r>
            <a:r>
              <a:rPr lang="zh-CN" altLang="zh-CN" sz="2600" kern="100" dirty="0" smtClean="0">
                <a:latin typeface="Times New Roman"/>
                <a:ea typeface="华文细黑"/>
                <a:cs typeface="Times New Roman"/>
              </a:rPr>
              <a:t>学术</a:t>
            </a:r>
            <a:r>
              <a:rPr lang="zh-CN" altLang="zh-CN" sz="2600" kern="100" dirty="0">
                <a:latin typeface="Times New Roman"/>
                <a:ea typeface="华文细黑"/>
                <a:cs typeface="Times New Roman"/>
              </a:rPr>
              <a:t>视野。</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顾炎武南北往返，在二三万里的旅途中，览书万余卷，写成</a:t>
            </a:r>
            <a:r>
              <a:rPr lang="zh-CN" altLang="zh-CN" sz="2600" kern="100" dirty="0" smtClean="0">
                <a:latin typeface="Times New Roman"/>
                <a:ea typeface="华文细黑"/>
                <a:cs typeface="Times New Roman"/>
              </a:rPr>
              <a:t>《日知录》《天下</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郡国利病书》</a:t>
            </a:r>
            <a:r>
              <a:rPr lang="zh-CN" altLang="zh-CN" sz="2600" kern="100" dirty="0">
                <a:latin typeface="Times New Roman"/>
                <a:ea typeface="华文细黑"/>
                <a:cs typeface="Times New Roman"/>
              </a:rPr>
              <a:t>《肇域志》《音学五书》等著作，终成一代大家</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顾炎武足迹半天下，广交贤豪长者，又在《广师》中对十位</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同学</a:t>
            </a:r>
            <a:r>
              <a:rPr lang="zh-CN" altLang="zh-CN" sz="2600" kern="100" dirty="0" smtClean="0">
                <a:solidFill>
                  <a:prstClr val="black"/>
                </a:solidFill>
                <a:latin typeface="Times New Roman"/>
                <a:ea typeface="华文细黑"/>
                <a:cs typeface="Times New Roman"/>
              </a:rPr>
              <a:t>之士</a:t>
            </a:r>
            <a:r>
              <a:rPr lang="en-US" altLang="zh-CN" sz="2600" kern="100" dirty="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推崇</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备至</a:t>
            </a:r>
            <a:r>
              <a:rPr lang="zh-CN" altLang="zh-CN" sz="2600" kern="100" dirty="0">
                <a:solidFill>
                  <a:prstClr val="black"/>
                </a:solidFill>
                <a:latin typeface="Times New Roman"/>
                <a:ea typeface="华文细黑"/>
                <a:cs typeface="Times New Roman"/>
              </a:rPr>
              <a:t>。他的弟子潘耒称赞他，天下无贤不肖，无不知道</a:t>
            </a:r>
            <a:r>
              <a:rPr lang="zh-CN" altLang="zh-CN" sz="2600" kern="100" dirty="0" smtClean="0">
                <a:solidFill>
                  <a:prstClr val="black"/>
                </a:solidFill>
                <a:latin typeface="Times New Roman"/>
                <a:ea typeface="华文细黑"/>
                <a:cs typeface="Times New Roman"/>
              </a:rPr>
              <a:t>顾炎武</a:t>
            </a:r>
            <a:r>
              <a:rPr lang="zh-CN" altLang="zh-CN" sz="2600" kern="100" dirty="0">
                <a:solidFill>
                  <a:prstClr val="black"/>
                </a:solidFill>
                <a:latin typeface="Times New Roman"/>
                <a:ea typeface="华文细黑"/>
                <a:cs typeface="Times New Roman"/>
              </a:rPr>
              <a:t>为通儒。</a:t>
            </a:r>
            <a:endParaRPr lang="zh-CN" altLang="zh-CN" sz="2600" kern="100" dirty="0">
              <a:solidFill>
                <a:prstClr val="black"/>
              </a:solidFill>
              <a:latin typeface="宋体"/>
              <a:cs typeface="Courier New"/>
            </a:endParaRPr>
          </a:p>
          <a:p>
            <a:pPr lvl="0" algn="just">
              <a:lnSpc>
                <a:spcPct val="140000"/>
              </a:lnSpc>
            </a:pPr>
            <a:r>
              <a:rPr lang="en-US" altLang="zh-CN" sz="2600" kern="100" dirty="0">
                <a:solidFill>
                  <a:prstClr val="black"/>
                </a:solidFill>
                <a:latin typeface="Times New Roman"/>
                <a:ea typeface="华文细黑"/>
                <a:cs typeface="Courier New"/>
              </a:rPr>
              <a:t>E.</a:t>
            </a:r>
            <a:r>
              <a:rPr lang="zh-CN" altLang="zh-CN" sz="2600" kern="100" dirty="0">
                <a:solidFill>
                  <a:prstClr val="black"/>
                </a:solidFill>
                <a:latin typeface="Times New Roman"/>
                <a:ea typeface="华文细黑"/>
                <a:cs typeface="Times New Roman"/>
              </a:rPr>
              <a:t>顾炎武一生奔走，始终以豪杰自视，虽没有完全实现他</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救民水火</a:t>
            </a:r>
            <a:r>
              <a:rPr lang="en-US" altLang="zh-CN" sz="2600" kern="100" dirty="0" smtClean="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兴</a:t>
            </a:r>
            <a:r>
              <a:rPr lang="zh-CN" altLang="zh-CN" sz="2600" kern="100" dirty="0" smtClean="0">
                <a:solidFill>
                  <a:prstClr val="black"/>
                </a:solidFill>
                <a:latin typeface="Times New Roman"/>
                <a:ea typeface="华文细黑"/>
                <a:cs typeface="Times New Roman"/>
              </a:rPr>
              <a:t>太平</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之</a:t>
            </a:r>
            <a:r>
              <a:rPr lang="zh-CN" altLang="zh-CN" sz="2600" kern="100" dirty="0">
                <a:solidFill>
                  <a:prstClr val="black"/>
                </a:solidFill>
                <a:latin typeface="Times New Roman"/>
                <a:ea typeface="华文细黑"/>
                <a:cs typeface="Times New Roman"/>
              </a:rPr>
              <a:t>事</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的雄心壮志，但唯其如此，才成就了他的著述事业</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
        <p:nvSpPr>
          <p:cNvPr id="7" name="TextBox 6"/>
          <p:cNvSpPr txBox="1"/>
          <p:nvPr/>
        </p:nvSpPr>
        <p:spPr>
          <a:xfrm>
            <a:off x="8309367" y="70250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76611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P spid="5" grpId="0" animBg="1"/>
      <p:bldP spid="5"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8451" y="122069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答案及理由：</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a:t>
            </a:r>
          </a:p>
        </p:txBody>
      </p:sp>
      <p:sp>
        <p:nvSpPr>
          <p:cNvPr id="9" name="矩形 8"/>
          <p:cNvSpPr/>
          <p:nvPr/>
        </p:nvSpPr>
        <p:spPr>
          <a:xfrm>
            <a:off x="2410525" y="1197546"/>
            <a:ext cx="9492168" cy="738664"/>
          </a:xfrm>
          <a:prstGeom prst="rect">
            <a:avLst/>
          </a:prstGeom>
        </p:spPr>
        <p:txBody>
          <a:bodyPr wrap="square">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Courier New"/>
              </a:rPr>
              <a:t>A</a:t>
            </a:r>
            <a:r>
              <a:rPr lang="zh-CN" altLang="zh-CN" sz="2800" kern="100" dirty="0">
                <a:solidFill>
                  <a:srgbClr val="C00000"/>
                </a:solidFill>
                <a:latin typeface="Times New Roman"/>
                <a:ea typeface="华文细黑"/>
                <a:cs typeface="Times New Roman"/>
              </a:rPr>
              <a:t>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顾炎武之所以不顾家庭</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与原文第一段</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将</a:t>
            </a:r>
            <a:r>
              <a:rPr lang="zh-CN" altLang="zh-CN" sz="2800" kern="100" dirty="0" smtClean="0">
                <a:solidFill>
                  <a:srgbClr val="C00000"/>
                </a:solidFill>
                <a:latin typeface="Times New Roman"/>
                <a:ea typeface="华文细黑"/>
                <a:cs typeface="Times New Roman"/>
              </a:rPr>
              <a:t>家</a:t>
            </a:r>
            <a:r>
              <a:rPr lang="zh-CN" altLang="zh-CN" sz="2800" kern="100" dirty="0">
                <a:solidFill>
                  <a:srgbClr val="C00000"/>
                </a:solidFill>
                <a:latin typeface="Times New Roman"/>
                <a:ea typeface="华文细黑"/>
                <a:cs typeface="Times New Roman"/>
              </a:rPr>
              <a:t>事稍作</a:t>
            </a:r>
            <a:endParaRPr lang="zh-CN" altLang="zh-CN" sz="1050" kern="100" dirty="0">
              <a:solidFill>
                <a:srgbClr val="C00000"/>
              </a:solidFill>
              <a:effectLst/>
              <a:latin typeface="宋体"/>
              <a:cs typeface="Courier New"/>
            </a:endParaRPr>
          </a:p>
        </p:txBody>
      </p:sp>
      <p:sp>
        <p:nvSpPr>
          <p:cNvPr id="11" name="矩形 10"/>
          <p:cNvSpPr/>
          <p:nvPr/>
        </p:nvSpPr>
        <p:spPr>
          <a:xfrm>
            <a:off x="288392" y="1834502"/>
            <a:ext cx="11572430" cy="1303177"/>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安排</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表述不同。</a:t>
            </a:r>
            <a:r>
              <a:rPr lang="en-US" altLang="zh-CN" sz="2800" kern="100" dirty="0">
                <a:solidFill>
                  <a:srgbClr val="C00000"/>
                </a:solidFill>
                <a:latin typeface="Times New Roman"/>
                <a:ea typeface="华文细黑"/>
                <a:cs typeface="Courier New"/>
              </a:rPr>
              <a:t>C</a:t>
            </a:r>
            <a:r>
              <a:rPr lang="zh-CN" altLang="zh-CN" sz="2800" kern="100" dirty="0">
                <a:solidFill>
                  <a:srgbClr val="C00000"/>
                </a:solidFill>
                <a:latin typeface="Times New Roman"/>
                <a:ea typeface="华文细黑"/>
                <a:cs typeface="Times New Roman"/>
              </a:rPr>
              <a:t>项《日知录》和《音学五书》不是在南北往返，行万</a:t>
            </a:r>
            <a:r>
              <a:rPr lang="zh-CN" altLang="zh-CN" sz="2800" kern="100" spc="-100" dirty="0">
                <a:solidFill>
                  <a:srgbClr val="C00000"/>
                </a:solidFill>
                <a:latin typeface="Times New Roman"/>
                <a:ea typeface="华文细黑"/>
                <a:cs typeface="Times New Roman"/>
              </a:rPr>
              <a:t>里路时写成的。</a:t>
            </a:r>
            <a:r>
              <a:rPr lang="en-US" altLang="zh-CN" sz="2800" kern="100" spc="-100" dirty="0">
                <a:solidFill>
                  <a:srgbClr val="C00000"/>
                </a:solidFill>
                <a:latin typeface="Times New Roman"/>
                <a:ea typeface="华文细黑"/>
                <a:cs typeface="Courier New"/>
              </a:rPr>
              <a:t>E</a:t>
            </a:r>
            <a:r>
              <a:rPr lang="zh-CN" altLang="zh-CN" sz="2800" kern="100" spc="-100" dirty="0">
                <a:solidFill>
                  <a:srgbClr val="C00000"/>
                </a:solidFill>
                <a:latin typeface="Times New Roman"/>
                <a:ea typeface="华文细黑"/>
                <a:cs typeface="Times New Roman"/>
              </a:rPr>
              <a:t>项</a:t>
            </a:r>
            <a:r>
              <a:rPr lang="en-US" altLang="zh-CN" sz="2800" kern="100" spc="-100" dirty="0">
                <a:solidFill>
                  <a:srgbClr val="C00000"/>
                </a:solidFill>
                <a:latin typeface="宋体"/>
                <a:ea typeface="华文细黑"/>
                <a:cs typeface="Times New Roman"/>
              </a:rPr>
              <a:t>“</a:t>
            </a:r>
            <a:r>
              <a:rPr lang="zh-CN" altLang="zh-CN" sz="2800" kern="100" spc="-100" dirty="0">
                <a:solidFill>
                  <a:srgbClr val="C00000"/>
                </a:solidFill>
                <a:latin typeface="Times New Roman"/>
                <a:ea typeface="华文细黑"/>
                <a:cs typeface="Times New Roman"/>
              </a:rPr>
              <a:t>唯其如此，才成就了他的著述事业</a:t>
            </a:r>
            <a:r>
              <a:rPr lang="en-US" altLang="zh-CN" sz="2800" kern="100" spc="-100" dirty="0">
                <a:solidFill>
                  <a:srgbClr val="C00000"/>
                </a:solidFill>
                <a:latin typeface="宋体"/>
                <a:ea typeface="华文细黑"/>
                <a:cs typeface="Times New Roman"/>
              </a:rPr>
              <a:t>”</a:t>
            </a:r>
            <a:r>
              <a:rPr lang="zh-CN" altLang="zh-CN" sz="2800" kern="100" spc="-100" dirty="0">
                <a:solidFill>
                  <a:srgbClr val="C00000"/>
                </a:solidFill>
                <a:latin typeface="Times New Roman"/>
                <a:ea typeface="华文细黑"/>
                <a:cs typeface="Times New Roman"/>
              </a:rPr>
              <a:t>因果关系不恰当。</a:t>
            </a:r>
            <a:endParaRPr lang="zh-CN" altLang="zh-CN" sz="1050" kern="100" spc="-100" dirty="0">
              <a:solidFill>
                <a:srgbClr val="C00000"/>
              </a:solidFill>
              <a:latin typeface="宋体"/>
              <a:cs typeface="Courier New"/>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590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p:bldP spid="9" grpId="1"/>
      <p:bldP spid="11" grpId="0"/>
      <p:bldP spid="11"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1808695"/>
            <a:ext cx="11679403" cy="3277283"/>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a:t>
            </a:r>
          </a:p>
        </p:txBody>
      </p:sp>
      <p:sp>
        <p:nvSpPr>
          <p:cNvPr id="2" name="矩形 1"/>
          <p:cNvSpPr/>
          <p:nvPr/>
        </p:nvSpPr>
        <p:spPr>
          <a:xfrm>
            <a:off x="2188302" y="1731978"/>
            <a:ext cx="9213005" cy="656077"/>
          </a:xfrm>
          <a:prstGeom prst="rect">
            <a:avLst/>
          </a:prstGeom>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答此题，首先要明确答题区间在文章第二段。第二段写</a:t>
            </a:r>
            <a:r>
              <a:rPr lang="zh-CN" altLang="zh-CN" sz="2800" kern="100" dirty="0" smtClean="0">
                <a:solidFill>
                  <a:srgbClr val="C00000"/>
                </a:solidFill>
                <a:latin typeface="Times New Roman"/>
                <a:ea typeface="华文细黑"/>
                <a:cs typeface="Times New Roman"/>
              </a:rPr>
              <a:t>了</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305642" y="2374688"/>
            <a:ext cx="11457851" cy="259506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《日知录》成书过程中顾炎武的思考及做法。抓住</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严谨笃实与学术创新</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不愿</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速于成书，躁于求名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的治学品格</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不断增改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一旦发现前人著述中已有类似论说，一律删去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供后人研讨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等关键语句，分类概括即可得出答案。</a:t>
            </a:r>
            <a:endParaRPr lang="zh-CN" altLang="zh-CN" sz="1050" kern="100" dirty="0">
              <a:solidFill>
                <a:srgbClr val="C00000"/>
              </a:solidFill>
              <a:latin typeface="宋体"/>
              <a:cs typeface="Courier New"/>
            </a:endParaRPr>
          </a:p>
        </p:txBody>
      </p:sp>
      <p:sp>
        <p:nvSpPr>
          <p:cNvPr id="8" name="矩形 7"/>
          <p:cNvSpPr/>
          <p:nvPr/>
        </p:nvSpPr>
        <p:spPr>
          <a:xfrm>
            <a:off x="248451" y="505261"/>
            <a:ext cx="1167940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从《日知录》的成书过程来看，顾炎武治学有什么特点？请结合材料简要概括。</a:t>
            </a:r>
            <a:endParaRPr lang="zh-CN" altLang="zh-CN" sz="1050" kern="100" dirty="0">
              <a:effectLst/>
              <a:latin typeface="宋体"/>
              <a:cs typeface="Courier New"/>
            </a:endParaRPr>
          </a:p>
        </p:txBody>
      </p:sp>
    </p:spTree>
    <p:extLst>
      <p:ext uri="{BB962C8B-B14F-4D97-AF65-F5344CB8AC3E}">
        <p14:creationId xmlns:p14="http://schemas.microsoft.com/office/powerpoint/2010/main" val="229787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a:t>
            </a:r>
          </a:p>
        </p:txBody>
      </p:sp>
      <p:sp>
        <p:nvSpPr>
          <p:cNvPr id="2" name="矩形 1"/>
          <p:cNvSpPr/>
          <p:nvPr/>
        </p:nvSpPr>
        <p:spPr>
          <a:xfrm>
            <a:off x="2053522" y="407338"/>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坚持独立思考，注重学术创新，从不蹈袭前人；</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积少</a:t>
            </a:r>
            <a:r>
              <a:rPr lang="zh-CN" altLang="zh-CN" sz="2800" kern="100" dirty="0" smtClean="0">
                <a:solidFill>
                  <a:srgbClr val="C00000"/>
                </a:solidFill>
                <a:latin typeface="Times New Roman"/>
                <a:ea typeface="华文细黑"/>
                <a:cs typeface="Times New Roman"/>
              </a:rPr>
              <a:t>成</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44294"/>
            <a:ext cx="11572430" cy="130240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多，不断增改，务本求真；</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严谨笃实，勤勉治学，持论公允，留待后人检验。</a:t>
            </a:r>
            <a:endParaRPr lang="zh-CN" altLang="zh-CN" sz="1050" kern="100" dirty="0">
              <a:solidFill>
                <a:srgbClr val="C00000"/>
              </a:solidFill>
              <a:latin typeface="宋体"/>
              <a:cs typeface="Courier New"/>
            </a:endParaRPr>
          </a:p>
        </p:txBody>
      </p:sp>
      <p:sp>
        <p:nvSpPr>
          <p:cNvPr id="8" name="矩形 7"/>
          <p:cNvSpPr/>
          <p:nvPr/>
        </p:nvSpPr>
        <p:spPr>
          <a:xfrm>
            <a:off x="248451" y="2412446"/>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25814" y="2465982"/>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25530" y="3141762"/>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r>
              <a:rPr lang="en-US" altLang="zh-CN" sz="2800" kern="100" dirty="0" smtClean="0">
                <a:solidFill>
                  <a:srgbClr val="C00000"/>
                </a:solidFill>
                <a:latin typeface="Times New Roman"/>
                <a:ea typeface="华文细黑"/>
                <a:cs typeface="Times New Roman"/>
              </a:rPr>
              <a:t>)</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313484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12457"/>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梁启超生平最敬慕顾炎武的为人，认为他不但是经学大师，而且是世人楷模。这是为什么？请结合材料简要分析。</a:t>
            </a:r>
            <a:endParaRPr lang="zh-CN" altLang="zh-CN" sz="1050" kern="100" dirty="0">
              <a:effectLst/>
              <a:latin typeface="宋体"/>
              <a:cs typeface="Courier New"/>
            </a:endParaRPr>
          </a:p>
        </p:txBody>
      </p:sp>
      <p:sp>
        <p:nvSpPr>
          <p:cNvPr id="3" name="矩形 2"/>
          <p:cNvSpPr/>
          <p:nvPr/>
        </p:nvSpPr>
        <p:spPr>
          <a:xfrm>
            <a:off x="256828" y="1808695"/>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_____________________________________________________</a:t>
            </a:r>
            <a:endParaRPr lang="en-US" altLang="zh-CN" sz="2800" kern="100" dirty="0" smtClean="0">
              <a:latin typeface="Times New Roman"/>
              <a:ea typeface="华文细黑"/>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a:t>
            </a:r>
          </a:p>
        </p:txBody>
      </p:sp>
      <p:sp>
        <p:nvSpPr>
          <p:cNvPr id="4" name="矩形 3"/>
          <p:cNvSpPr/>
          <p:nvPr/>
        </p:nvSpPr>
        <p:spPr>
          <a:xfrm>
            <a:off x="2057097" y="1731978"/>
            <a:ext cx="9492168" cy="661015"/>
          </a:xfrm>
          <a:prstGeom prst="rect">
            <a:avLst/>
          </a:prstGeom>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解答此题要抓住题干中梁启超对顾炎武评价的两个方面</a:t>
            </a:r>
            <a:r>
              <a:rPr lang="zh-CN" altLang="zh-CN" sz="2800" kern="100" dirty="0" smtClean="0">
                <a:solidFill>
                  <a:srgbClr val="C00000"/>
                </a:solidFill>
                <a:latin typeface="Times New Roman"/>
                <a:ea typeface="华文细黑"/>
                <a:cs typeface="Times New Roman"/>
              </a:rPr>
              <a:t>，一</a:t>
            </a:r>
            <a:endParaRPr lang="en-US" altLang="zh-CN" sz="2800" kern="100" dirty="0" smtClean="0">
              <a:solidFill>
                <a:srgbClr val="C00000"/>
              </a:solidFill>
              <a:latin typeface="Times New Roman"/>
              <a:ea typeface="华文细黑"/>
              <a:cs typeface="Times New Roman"/>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7" name="矩形 6"/>
          <p:cNvSpPr/>
          <p:nvPr/>
        </p:nvSpPr>
        <p:spPr>
          <a:xfrm>
            <a:off x="314019" y="2374688"/>
            <a:ext cx="11457851" cy="1948739"/>
          </a:xfrm>
          <a:prstGeom prst="rect">
            <a:avLst/>
          </a:prstGeom>
        </p:spPr>
        <p:txBody>
          <a:bodyPr>
            <a:spAutoFit/>
          </a:bodyPr>
          <a:lstStyle/>
          <a:p>
            <a:pPr lvl="0" algn="just">
              <a:lnSpc>
                <a:spcPct val="150000"/>
              </a:lnSpc>
            </a:pPr>
            <a:r>
              <a:rPr lang="zh-CN" altLang="zh-CN" sz="2800" kern="100" dirty="0" smtClean="0">
                <a:solidFill>
                  <a:srgbClr val="C00000"/>
                </a:solidFill>
                <a:latin typeface="Times New Roman"/>
                <a:ea typeface="华文细黑"/>
                <a:cs typeface="Times New Roman"/>
              </a:rPr>
              <a:t>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经学大师</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，一是</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世人楷模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。所以原因要分别从学术和为人处世对后人影响的角度来分析。学术方面的影响在文章第三段和</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相关链接</a:t>
            </a: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，为人处世的影响在文章第三段。</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77924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p:bldP spid="4"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393108"/>
            <a:ext cx="11449272" cy="3919254"/>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儿女，一家八口，正在死亡线上挣扎。我决心把研读的各种传记作为范本，自己也写出一本来。我写谁呢？我考虑了好久，最后决定写明代的张居正。第一，因为他能把一个充满内忧外患的国家拯救出来，为垂亡的明王朝延长了七十年的寿命。第二，因为他不顾个人的安危和世人的唾骂，终于完成历史赋予他的使命。他不是没有缺点的，但是无论他有多大的缺点，他是唯一能够拯救那个时代的人物。</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有删改</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31548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062079"/>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____</a:t>
            </a:r>
          </a:p>
        </p:txBody>
      </p:sp>
      <p:sp>
        <p:nvSpPr>
          <p:cNvPr id="2" name="矩形 1"/>
          <p:cNvSpPr/>
          <p:nvPr/>
        </p:nvSpPr>
        <p:spPr>
          <a:xfrm>
            <a:off x="2053522" y="407338"/>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推重</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博学于文</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行己有耻</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的古训，谦虚谨慎，严</a:t>
            </a:r>
            <a:r>
              <a:rPr lang="zh-CN" altLang="zh-CN" sz="2800" kern="100" dirty="0" smtClean="0">
                <a:solidFill>
                  <a:srgbClr val="C00000"/>
                </a:solidFill>
                <a:latin typeface="Times New Roman"/>
                <a:ea typeface="华文细黑"/>
                <a:cs typeface="Times New Roman"/>
              </a:rPr>
              <a:t>于</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44294"/>
            <a:ext cx="11572430" cy="1302408"/>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律己；</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经世致用，学问广博，开一代学术风气；</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善于推人之长，以友为师，虚怀若谷，博采众长。</a:t>
            </a:r>
            <a:endParaRPr lang="zh-CN" altLang="zh-CN" sz="1050" kern="100" dirty="0">
              <a:solidFill>
                <a:srgbClr val="C00000"/>
              </a:solidFill>
              <a:latin typeface="宋体"/>
              <a:cs typeface="Courier New"/>
            </a:endParaRPr>
          </a:p>
        </p:txBody>
      </p:sp>
      <p:sp>
        <p:nvSpPr>
          <p:cNvPr id="8" name="矩形 7"/>
          <p:cNvSpPr/>
          <p:nvPr/>
        </p:nvSpPr>
        <p:spPr>
          <a:xfrm>
            <a:off x="248451" y="2412446"/>
            <a:ext cx="11679403"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25814" y="2465982"/>
            <a:ext cx="3057247"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信息筛选和概括题</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2125530" y="3141762"/>
            <a:ext cx="1202573"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C—(1</a:t>
            </a:r>
            <a:r>
              <a:rPr lang="en-US" altLang="zh-CN" sz="2800" kern="100" dirty="0" smtClean="0">
                <a:solidFill>
                  <a:srgbClr val="C00000"/>
                </a:solidFill>
                <a:latin typeface="Times New Roman"/>
                <a:ea typeface="华文细黑"/>
                <a:cs typeface="Times New Roman"/>
              </a:rPr>
              <a:t>)</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968884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45134"/>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后人将顾炎武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保天下者，匹夫之贱与有责焉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归纳为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天下兴亡，匹夫有责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。请结合材料及相关知识，谈谈你对这一观点的看法。</a:t>
            </a:r>
            <a:endParaRPr lang="zh-CN" altLang="zh-CN" sz="1050" kern="100" dirty="0">
              <a:effectLst/>
              <a:latin typeface="宋体"/>
              <a:cs typeface="Courier New"/>
            </a:endParaRPr>
          </a:p>
        </p:txBody>
      </p:sp>
      <p:sp>
        <p:nvSpPr>
          <p:cNvPr id="3" name="矩形 2"/>
          <p:cNvSpPr/>
          <p:nvPr/>
        </p:nvSpPr>
        <p:spPr>
          <a:xfrm>
            <a:off x="256828" y="1513380"/>
            <a:ext cx="11679403" cy="4647402"/>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解题思路</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_____________________________________________________</a:t>
            </a:r>
            <a:endParaRPr lang="en-US" altLang="zh-CN" sz="2800" kern="100" dirty="0" smtClean="0">
              <a:latin typeface="Times New Roman"/>
              <a:ea typeface="华文细黑"/>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4" name="矩形 3"/>
          <p:cNvSpPr/>
          <p:nvPr/>
        </p:nvSpPr>
        <p:spPr>
          <a:xfrm>
            <a:off x="2057097" y="1436663"/>
            <a:ext cx="9492168" cy="656077"/>
          </a:xfrm>
          <a:prstGeom prst="rect">
            <a:avLst/>
          </a:prstGeom>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这是一道探究题。需要在分析顾炎武为什么提出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保天下者</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effectLst/>
              <a:latin typeface="宋体"/>
              <a:cs typeface="Courier New"/>
            </a:endParaRPr>
          </a:p>
        </p:txBody>
      </p:sp>
      <p:sp>
        <p:nvSpPr>
          <p:cNvPr id="7" name="矩形 6"/>
          <p:cNvSpPr/>
          <p:nvPr/>
        </p:nvSpPr>
        <p:spPr>
          <a:xfrm>
            <a:off x="314019" y="2080888"/>
            <a:ext cx="11457851" cy="3887731"/>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匹夫之贱与有责焉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这一结论的基础上，谈谈后世学者将之归纳为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天下兴亡，匹夫有责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这句话在当今的意义。顾炎武提出这个主张主要在文章最后一段，源于对国家民族前途命运的关注，而这些都因为顾炎武有深深的爱国情怀。即便到了今天，这句话依然有指导意义，肩负民族责任，弘扬爱国精神，正是当今社会的主旋律之一。青年学生更应把这样的精神落实在行动上。</a:t>
            </a:r>
            <a:endParaRPr lang="zh-CN" altLang="zh-CN" sz="1050" kern="100" dirty="0">
              <a:solidFill>
                <a:srgbClr val="C00000"/>
              </a:solidFill>
              <a:latin typeface="宋体"/>
              <a:cs typeface="Courier New"/>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117545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p:bldP spid="4" grpId="1"/>
      <p:bldP spid="7" grpId="0"/>
      <p:bldP spid="7"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8451" y="477466"/>
            <a:ext cx="11679403" cy="270841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latin typeface="Times New Roman"/>
                <a:ea typeface="华文细黑"/>
                <a:cs typeface="Times New Roman"/>
              </a:rPr>
              <a:t>形成答案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a:t>
            </a:r>
          </a:p>
          <a:p>
            <a:pPr algn="just">
              <a:lnSpc>
                <a:spcPct val="150000"/>
              </a:lnSpc>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_______________________</a:t>
            </a:r>
          </a:p>
        </p:txBody>
      </p:sp>
      <p:sp>
        <p:nvSpPr>
          <p:cNvPr id="2" name="矩形 1"/>
          <p:cNvSpPr/>
          <p:nvPr/>
        </p:nvSpPr>
        <p:spPr>
          <a:xfrm>
            <a:off x="2053522" y="407338"/>
            <a:ext cx="9492168" cy="656077"/>
          </a:xfrm>
          <a:prstGeom prst="rect">
            <a:avLst/>
          </a:prstGeom>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顾炎武具有强烈的家国情怀和忧国忧民意识；</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在</a:t>
            </a:r>
            <a:r>
              <a:rPr lang="zh-CN" altLang="zh-CN" sz="2800" kern="100" dirty="0" smtClean="0">
                <a:solidFill>
                  <a:srgbClr val="C00000"/>
                </a:solidFill>
                <a:latin typeface="Times New Roman"/>
                <a:ea typeface="华文细黑"/>
                <a:cs typeface="Times New Roman"/>
              </a:rPr>
              <a:t>顾炎武</a:t>
            </a:r>
            <a:endParaRPr lang="zh-CN" altLang="zh-CN" sz="1050" kern="100" dirty="0">
              <a:solidFill>
                <a:srgbClr val="C00000"/>
              </a:solidFill>
              <a:effectLst/>
              <a:latin typeface="宋体"/>
              <a:cs typeface="Courier New"/>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6" name="矩形 5"/>
          <p:cNvSpPr/>
          <p:nvPr/>
        </p:nvSpPr>
        <p:spPr>
          <a:xfrm>
            <a:off x="288392" y="1044294"/>
            <a:ext cx="11572430" cy="1948739"/>
          </a:xfrm>
          <a:prstGeom prst="rect">
            <a:avLst/>
          </a:prstGeom>
        </p:spPr>
        <p:txBody>
          <a:bodyPr>
            <a:spAutoFit/>
          </a:bodyPr>
          <a:lstStyle/>
          <a:p>
            <a:pPr lvl="0" algn="just">
              <a:lnSpc>
                <a:spcPct val="150000"/>
              </a:lnSpc>
            </a:pPr>
            <a:r>
              <a:rPr lang="zh-CN" altLang="zh-CN" sz="2800" kern="100" dirty="0">
                <a:solidFill>
                  <a:srgbClr val="C00000"/>
                </a:solidFill>
                <a:latin typeface="Times New Roman"/>
                <a:ea typeface="华文细黑"/>
                <a:cs typeface="Times New Roman"/>
              </a:rPr>
              <a:t>看来，普通人的命运与国家民族的命运是紧密联系在一起的；</a:t>
            </a:r>
            <a:r>
              <a:rPr lang="en-US" altLang="zh-CN" sz="2800" kern="100" dirty="0">
                <a:solidFill>
                  <a:srgbClr val="C00000"/>
                </a:solidFill>
                <a:latin typeface="宋体"/>
                <a:ea typeface="华文细黑"/>
                <a:cs typeface="Times New Roman"/>
              </a:rPr>
              <a:t>③“</a:t>
            </a:r>
            <a:r>
              <a:rPr lang="zh-CN" altLang="zh-CN" sz="2800" kern="100" dirty="0">
                <a:solidFill>
                  <a:srgbClr val="C00000"/>
                </a:solidFill>
                <a:latin typeface="Times New Roman"/>
                <a:ea typeface="华文细黑"/>
                <a:cs typeface="Times New Roman"/>
              </a:rPr>
              <a:t>天下兴亡，匹夫有责</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是对我国爱国主义传统的自然引申与合理发展；</a:t>
            </a:r>
            <a:r>
              <a:rPr lang="en-US" altLang="zh-CN" sz="2800" kern="100" dirty="0">
                <a:solidFill>
                  <a:srgbClr val="C00000"/>
                </a:solidFill>
                <a:latin typeface="宋体"/>
                <a:ea typeface="华文细黑"/>
                <a:cs typeface="Times New Roman"/>
              </a:rPr>
              <a:t>④</a:t>
            </a:r>
            <a:r>
              <a:rPr lang="zh-CN" altLang="zh-CN" sz="2800" kern="100" dirty="0">
                <a:solidFill>
                  <a:srgbClr val="C00000"/>
                </a:solidFill>
                <a:latin typeface="Times New Roman"/>
                <a:ea typeface="华文细黑"/>
                <a:cs typeface="Times New Roman"/>
              </a:rPr>
              <a:t>这一观点具有积极意义，教育后人要勇于担当、爱国奉献。</a:t>
            </a:r>
            <a:endParaRPr lang="zh-CN" altLang="zh-CN" sz="1050" kern="100" dirty="0">
              <a:solidFill>
                <a:srgbClr val="C00000"/>
              </a:solidFill>
              <a:latin typeface="宋体"/>
              <a:cs typeface="Courier New"/>
            </a:endParaRPr>
          </a:p>
        </p:txBody>
      </p:sp>
      <p:sp>
        <p:nvSpPr>
          <p:cNvPr id="8" name="矩形 7"/>
          <p:cNvSpPr/>
          <p:nvPr/>
        </p:nvSpPr>
        <p:spPr>
          <a:xfrm>
            <a:off x="248451" y="3069754"/>
            <a:ext cx="11679403" cy="141574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题型归类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_______________________________</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对应考点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a:t>
            </a:r>
            <a:endParaRPr lang="zh-CN" altLang="zh-CN" sz="1050" kern="100" dirty="0">
              <a:effectLst/>
              <a:latin typeface="宋体"/>
              <a:cs typeface="Courier New"/>
            </a:endParaRPr>
          </a:p>
        </p:txBody>
      </p:sp>
      <p:sp>
        <p:nvSpPr>
          <p:cNvPr id="3" name="矩形 2"/>
          <p:cNvSpPr/>
          <p:nvPr/>
        </p:nvSpPr>
        <p:spPr>
          <a:xfrm>
            <a:off x="2025814" y="3141762"/>
            <a:ext cx="5570756"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探究传主的人生价值和时代精神题</a:t>
            </a:r>
          </a:p>
        </p:txBody>
      </p:sp>
      <p:sp>
        <p:nvSpPr>
          <p:cNvPr id="4" name="矩形 3"/>
          <p:cNvSpPr/>
          <p:nvPr/>
        </p:nvSpPr>
        <p:spPr>
          <a:xfrm>
            <a:off x="2125530" y="3817542"/>
            <a:ext cx="1204176" cy="523220"/>
          </a:xfrm>
          <a:prstGeom prst="rect">
            <a:avLst/>
          </a:prstGeom>
        </p:spPr>
        <p:txBody>
          <a:bodyPr wrap="none">
            <a:spAutoFit/>
          </a:bodyPr>
          <a:lstStyle/>
          <a:p>
            <a:r>
              <a:rPr lang="en-US" altLang="zh-CN" sz="2800" kern="100" dirty="0">
                <a:solidFill>
                  <a:srgbClr val="C00000"/>
                </a:solidFill>
                <a:latin typeface="Times New Roman"/>
                <a:ea typeface="华文细黑"/>
                <a:cs typeface="Times New Roman"/>
              </a:rPr>
              <a:t>F—(1)</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7139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6" grpId="0"/>
      <p:bldP spid="6" grpId="1"/>
      <p:bldP spid="3" grpId="0"/>
      <p:bldP spid="3" grpId="1"/>
      <p:bldP spid="4" grpId="0"/>
      <p:bldP spid="4"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304545"/>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在完成课标卷真题训练的基础上，认真思考课标卷实用类文本阅读的命题特点和规律，完成下表。</a:t>
            </a:r>
            <a:endParaRPr lang="zh-CN" altLang="zh-CN" sz="1050" kern="100" dirty="0">
              <a:effectLst/>
              <a:latin typeface="宋体"/>
              <a:cs typeface="Courier New"/>
            </a:endParaRPr>
          </a:p>
        </p:txBody>
      </p:sp>
      <p:grpSp>
        <p:nvGrpSpPr>
          <p:cNvPr id="7" name="Group 19"/>
          <p:cNvGrpSpPr>
            <a:grpSpLocks/>
          </p:cNvGrpSpPr>
          <p:nvPr/>
        </p:nvGrpSpPr>
        <p:grpSpPr bwMode="auto">
          <a:xfrm rot="1947776">
            <a:off x="165500" y="401708"/>
            <a:ext cx="1575646" cy="852136"/>
            <a:chOff x="-19367" y="0"/>
            <a:chExt cx="427964" cy="504056"/>
          </a:xfrm>
        </p:grpSpPr>
        <p:grpSp>
          <p:nvGrpSpPr>
            <p:cNvPr id="8" name="Group 20"/>
            <p:cNvGrpSpPr>
              <a:grpSpLocks/>
            </p:cNvGrpSpPr>
            <p:nvPr/>
          </p:nvGrpSpPr>
          <p:grpSpPr bwMode="auto">
            <a:xfrm rot="19665152">
              <a:off x="0" y="0"/>
              <a:ext cx="408597" cy="504056"/>
              <a:chOff x="0" y="0"/>
              <a:chExt cx="423990" cy="504056"/>
            </a:xfrm>
          </p:grpSpPr>
          <p:sp>
            <p:nvSpPr>
              <p:cNvPr id="10"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11"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9"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Tree>
    <p:extLst>
      <p:ext uri="{BB962C8B-B14F-4D97-AF65-F5344CB8AC3E}">
        <p14:creationId xmlns:p14="http://schemas.microsoft.com/office/powerpoint/2010/main" val="4116244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05260577"/>
              </p:ext>
            </p:extLst>
          </p:nvPr>
        </p:nvGraphicFramePr>
        <p:xfrm>
          <a:off x="478582" y="261442"/>
          <a:ext cx="11593288" cy="5760640"/>
        </p:xfrm>
        <a:graphic>
          <a:graphicData uri="http://schemas.openxmlformats.org/drawingml/2006/table">
            <a:tbl>
              <a:tblPr/>
              <a:tblGrid>
                <a:gridCol w="1584176"/>
                <a:gridCol w="4968552"/>
                <a:gridCol w="1512168"/>
                <a:gridCol w="3528392"/>
              </a:tblGrid>
              <a:tr h="372727">
                <a:tc>
                  <a:txBody>
                    <a:bodyPr/>
                    <a:lstStyle/>
                    <a:p>
                      <a:pPr algn="ctr">
                        <a:lnSpc>
                          <a:spcPct val="150000"/>
                        </a:lnSpc>
                        <a:spcAft>
                          <a:spcPts val="0"/>
                        </a:spcAft>
                      </a:pPr>
                      <a:r>
                        <a:rPr lang="zh-CN" sz="2800" kern="100" baseline="0" dirty="0">
                          <a:effectLst/>
                          <a:latin typeface="Times New Roman"/>
                          <a:ea typeface="华文细黑"/>
                          <a:cs typeface="Times New Roman"/>
                        </a:rPr>
                        <a:t>主要题型</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题型特点</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对应考点</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2800" kern="100" baseline="0" noProof="0" dirty="0" smtClean="0">
                          <a:solidFill>
                            <a:schemeClr val="tx1"/>
                          </a:solidFill>
                          <a:effectLst/>
                          <a:latin typeface="Times New Roman"/>
                          <a:ea typeface="华文细黑"/>
                          <a:cs typeface="Times New Roman"/>
                        </a:rPr>
                        <a:t>选文特点</a:t>
                      </a:r>
                      <a:endParaRPr lang="zh-CN" sz="2800" kern="100" baseline="0" dirty="0">
                        <a:solidFill>
                          <a:schemeClr val="tx1"/>
                        </a:solidFill>
                        <a:effectLst/>
                        <a:latin typeface="Times New Roman"/>
                        <a:ea typeface="华文细黑"/>
                        <a:cs typeface="Times New Roman"/>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20560">
                <a:tc>
                  <a:txBody>
                    <a:bodyPr/>
                    <a:lstStyle/>
                    <a:p>
                      <a:pPr indent="79200" algn="ctr">
                        <a:lnSpc>
                          <a:spcPct val="150000"/>
                        </a:lnSpc>
                        <a:spcAft>
                          <a:spcPts val="0"/>
                        </a:spcAft>
                      </a:pPr>
                      <a:r>
                        <a:rPr lang="zh-CN" sz="2800" kern="100" baseline="0" dirty="0" smtClean="0">
                          <a:effectLst/>
                          <a:latin typeface="Times New Roman"/>
                          <a:ea typeface="华文细黑"/>
                          <a:cs typeface="Times New Roman"/>
                        </a:rPr>
                        <a:t>多项</a:t>
                      </a:r>
                      <a:endParaRPr lang="en-US" altLang="zh-CN" sz="2800" kern="100" baseline="0" dirty="0" smtClean="0">
                        <a:effectLst/>
                        <a:latin typeface="Times New Roman"/>
                        <a:ea typeface="华文细黑"/>
                        <a:cs typeface="Times New Roman"/>
                      </a:endParaRPr>
                    </a:p>
                    <a:p>
                      <a:pPr indent="79200" algn="ctr">
                        <a:lnSpc>
                          <a:spcPct val="150000"/>
                        </a:lnSpc>
                        <a:spcAft>
                          <a:spcPts val="0"/>
                        </a:spcAft>
                      </a:pPr>
                      <a:r>
                        <a:rPr lang="zh-CN" sz="2800" kern="100" baseline="0" dirty="0" smtClean="0">
                          <a:effectLst/>
                          <a:latin typeface="Times New Roman"/>
                          <a:ea typeface="华文细黑"/>
                          <a:cs typeface="Times New Roman"/>
                        </a:rPr>
                        <a:t>选择题</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endParaRPr lang="en-US" altLang="zh-CN" sz="2800" kern="100" baseline="0" dirty="0" smtClean="0">
                        <a:effectLst/>
                        <a:latin typeface="宋体"/>
                        <a:cs typeface="Courier New"/>
                      </a:endParaRPr>
                    </a:p>
                    <a:p>
                      <a:pPr indent="79200" algn="l">
                        <a:lnSpc>
                          <a:spcPct val="150000"/>
                        </a:lnSpc>
                        <a:spcAft>
                          <a:spcPts val="0"/>
                        </a:spcAft>
                      </a:pPr>
                      <a:endParaRPr lang="en-US" altLang="zh-CN" sz="2800" kern="100" baseline="0" dirty="0" smtClean="0">
                        <a:effectLst/>
                        <a:latin typeface="宋体"/>
                        <a:cs typeface="Courier New"/>
                      </a:endParaRPr>
                    </a:p>
                    <a:p>
                      <a:pPr indent="79200" algn="l">
                        <a:lnSpc>
                          <a:spcPct val="150000"/>
                        </a:lnSpc>
                        <a:spcAft>
                          <a:spcPts val="0"/>
                        </a:spcAft>
                      </a:pPr>
                      <a:endParaRPr lang="en-US" altLang="zh-CN" sz="2800" kern="100" baseline="0" dirty="0" smtClean="0">
                        <a:effectLst/>
                        <a:latin typeface="宋体"/>
                        <a:cs typeface="Courier New"/>
                      </a:endParaRPr>
                    </a:p>
                    <a:p>
                      <a:pPr indent="79200" algn="l">
                        <a:lnSpc>
                          <a:spcPct val="150000"/>
                        </a:lnSpc>
                        <a:spcAft>
                          <a:spcPts val="0"/>
                        </a:spcAft>
                      </a:pPr>
                      <a:endParaRPr lang="en-US" altLang="zh-CN" sz="2800" kern="100" baseline="0" dirty="0" smtClean="0">
                        <a:effectLst/>
                        <a:latin typeface="宋体"/>
                        <a:cs typeface="Courier New"/>
                      </a:endParaRPr>
                    </a:p>
                    <a:p>
                      <a:pPr indent="79200" algn="l">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altLang="zh-CN" sz="2800" kern="100" baseline="0" dirty="0" smtClean="0">
                          <a:effectLst/>
                          <a:latin typeface="Times New Roman"/>
                          <a:ea typeface="华文细黑"/>
                          <a:cs typeface="Times New Roman"/>
                        </a:rPr>
                        <a:t>从实用类文本角度看，</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全选</a:t>
                      </a:r>
                      <a:r>
                        <a:rPr lang="en-US" altLang="zh-CN" sz="2800" kern="100" baseline="0" dirty="0" smtClean="0">
                          <a:effectLst/>
                          <a:latin typeface="Times New Roman"/>
                          <a:ea typeface="华文细黑"/>
                          <a:cs typeface="Times New Roman"/>
                        </a:rPr>
                        <a:t>_____</a:t>
                      </a:r>
                      <a:r>
                        <a:rPr lang="zh-CN" altLang="zh-CN" sz="2800" kern="100" baseline="0" dirty="0" smtClean="0">
                          <a:effectLst/>
                          <a:latin typeface="Times New Roman"/>
                          <a:ea typeface="华文细黑"/>
                          <a:cs typeface="Times New Roman"/>
                        </a:rPr>
                        <a:t>文体。</a:t>
                      </a:r>
                      <a:endParaRPr lang="zh-CN" altLang="zh-CN" sz="2800" kern="100" baseline="0" dirty="0" smtClean="0">
                        <a:effectLst/>
                        <a:latin typeface="宋体"/>
                        <a:cs typeface="Courier New"/>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从传主身份看，传主</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altLang="zh-CN" sz="2800" kern="100" baseline="0" dirty="0" smtClean="0">
                          <a:effectLst/>
                          <a:latin typeface="Times New Roman"/>
                          <a:ea typeface="华文细黑"/>
                          <a:cs typeface="Times New Roman"/>
                        </a:rPr>
                        <a:t>多为</a:t>
                      </a:r>
                      <a:r>
                        <a:rPr lang="en-US" altLang="zh-CN" sz="2800" kern="100" baseline="0" dirty="0" smtClean="0">
                          <a:effectLst/>
                          <a:latin typeface="Times New Roman"/>
                          <a:ea typeface="华文细黑"/>
                          <a:cs typeface="Times New Roman"/>
                        </a:rPr>
                        <a:t>______________</a:t>
                      </a:r>
                    </a:p>
                    <a:p>
                      <a:pPr indent="79200" algn="l">
                        <a:lnSpc>
                          <a:spcPct val="150000"/>
                        </a:lnSpc>
                        <a:spcAft>
                          <a:spcPts val="0"/>
                        </a:spcAft>
                      </a:pPr>
                      <a:r>
                        <a:rPr lang="en-US" altLang="zh-CN" sz="2800" kern="100" baseline="0" dirty="0" smtClean="0">
                          <a:effectLst/>
                          <a:latin typeface="Times New Roman"/>
                          <a:ea typeface="华文细黑"/>
                          <a:cs typeface="Times New Roman"/>
                        </a:rPr>
                        <a:t>__________________</a:t>
                      </a:r>
                    </a:p>
                    <a:p>
                      <a:pPr indent="79200" algn="l">
                        <a:lnSpc>
                          <a:spcPct val="150000"/>
                        </a:lnSpc>
                        <a:spcAft>
                          <a:spcPts val="0"/>
                        </a:spcAft>
                      </a:pPr>
                      <a:r>
                        <a:rPr lang="en-US" altLang="zh-CN" sz="2800" kern="100" baseline="0" dirty="0" smtClean="0">
                          <a:effectLst/>
                          <a:latin typeface="Times New Roman"/>
                          <a:ea typeface="华文细黑"/>
                          <a:cs typeface="Times New Roman"/>
                        </a:rPr>
                        <a:t>________________</a:t>
                      </a:r>
                      <a:r>
                        <a:rPr lang="zh-CN" altLang="zh-CN" sz="2800" kern="100" baseline="0" dirty="0" smtClean="0">
                          <a:effectLst/>
                          <a:latin typeface="Times New Roman"/>
                          <a:ea typeface="华文细黑"/>
                          <a:cs typeface="Times New Roman"/>
                        </a:rPr>
                        <a:t>。</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2078815" y="797395"/>
            <a:ext cx="5056550" cy="5180387"/>
          </a:xfrm>
          <a:prstGeom prst="rect">
            <a:avLst/>
          </a:prstGeom>
        </p:spPr>
        <p:txBody>
          <a:bodyPr>
            <a:spAutoFit/>
          </a:bodyPr>
          <a:lstStyle/>
          <a:p>
            <a:pPr lvl="0">
              <a:lnSpc>
                <a:spcPct val="150000"/>
              </a:lnSpc>
            </a:pPr>
            <a:r>
              <a:rPr lang="zh-CN" altLang="en-US" sz="2800" kern="100" dirty="0">
                <a:solidFill>
                  <a:srgbClr val="C00000"/>
                </a:solidFill>
                <a:latin typeface="Times New Roman"/>
                <a:ea typeface="华文细黑"/>
                <a:cs typeface="Times New Roman"/>
              </a:rPr>
              <a:t>主要考查筛选相关信息</a:t>
            </a:r>
            <a:r>
              <a:rPr lang="zh-CN" altLang="en-US" sz="2800" kern="100" dirty="0" smtClean="0">
                <a:solidFill>
                  <a:srgbClr val="C00000"/>
                </a:solidFill>
                <a:latin typeface="Times New Roman"/>
                <a:ea typeface="华文细黑"/>
                <a:cs typeface="Times New Roman"/>
              </a:rPr>
              <a:t>及分析</a:t>
            </a:r>
            <a:r>
              <a:rPr lang="zh-CN" altLang="en-US" sz="2800" kern="100" dirty="0">
                <a:solidFill>
                  <a:srgbClr val="C00000"/>
                </a:solidFill>
                <a:latin typeface="Times New Roman"/>
                <a:ea typeface="华文细黑"/>
                <a:cs typeface="Times New Roman"/>
              </a:rPr>
              <a:t>概括内容要点</a:t>
            </a:r>
            <a:r>
              <a:rPr lang="zh-CN" altLang="en-US" sz="2800" kern="100" dirty="0" smtClean="0">
                <a:solidFill>
                  <a:srgbClr val="C00000"/>
                </a:solidFill>
                <a:latin typeface="Times New Roman"/>
                <a:ea typeface="华文细黑"/>
                <a:cs typeface="Times New Roman"/>
              </a:rPr>
              <a:t>的能力。五</a:t>
            </a:r>
            <a:r>
              <a:rPr lang="zh-CN" altLang="en-US" sz="2800" kern="100" dirty="0">
                <a:solidFill>
                  <a:srgbClr val="C00000"/>
                </a:solidFill>
                <a:latin typeface="Times New Roman"/>
                <a:ea typeface="华文细黑"/>
                <a:cs typeface="Times New Roman"/>
              </a:rPr>
              <a:t>个选项中有两项是最</a:t>
            </a:r>
            <a:r>
              <a:rPr lang="zh-CN" altLang="en-US" sz="2800" kern="100" dirty="0" smtClean="0">
                <a:solidFill>
                  <a:srgbClr val="C00000"/>
                </a:solidFill>
                <a:latin typeface="Times New Roman"/>
                <a:ea typeface="华文细黑"/>
                <a:cs typeface="Times New Roman"/>
              </a:rPr>
              <a:t>恰当的，其中有一</a:t>
            </a:r>
            <a:r>
              <a:rPr lang="zh-CN" altLang="en-US" sz="2800" kern="100" dirty="0">
                <a:solidFill>
                  <a:srgbClr val="C00000"/>
                </a:solidFill>
                <a:latin typeface="Times New Roman"/>
                <a:ea typeface="华文细黑"/>
                <a:cs typeface="Times New Roman"/>
              </a:rPr>
              <a:t>项是对</a:t>
            </a:r>
            <a:r>
              <a:rPr lang="zh-CN" altLang="en-US" sz="2800" kern="100" dirty="0" smtClean="0">
                <a:solidFill>
                  <a:srgbClr val="C00000"/>
                </a:solidFill>
                <a:latin typeface="Times New Roman"/>
                <a:ea typeface="华文细黑"/>
                <a:cs typeface="Times New Roman"/>
              </a:rPr>
              <a:t>全文</a:t>
            </a:r>
            <a:r>
              <a:rPr lang="zh-CN" altLang="en-US" sz="2800" kern="100" dirty="0">
                <a:solidFill>
                  <a:srgbClr val="C00000"/>
                </a:solidFill>
                <a:latin typeface="Times New Roman"/>
                <a:ea typeface="华文细黑"/>
                <a:cs typeface="Times New Roman"/>
              </a:rPr>
              <a:t>内容的概括与总结，</a:t>
            </a:r>
            <a:r>
              <a:rPr lang="zh-CN" altLang="en-US" sz="2800" kern="100" dirty="0" smtClean="0">
                <a:solidFill>
                  <a:srgbClr val="C00000"/>
                </a:solidFill>
                <a:latin typeface="Times New Roman"/>
                <a:ea typeface="华文细黑"/>
                <a:cs typeface="Times New Roman"/>
              </a:rPr>
              <a:t>一般</a:t>
            </a:r>
            <a:r>
              <a:rPr lang="zh-CN" altLang="en-US" sz="2800" kern="100" dirty="0">
                <a:solidFill>
                  <a:srgbClr val="C00000"/>
                </a:solidFill>
                <a:latin typeface="Times New Roman"/>
                <a:ea typeface="华文细黑"/>
                <a:cs typeface="Times New Roman"/>
              </a:rPr>
              <a:t>为</a:t>
            </a:r>
            <a:r>
              <a:rPr lang="en-US" altLang="zh-CN" sz="2800" kern="100" dirty="0">
                <a:solidFill>
                  <a:srgbClr val="C00000"/>
                </a:solidFill>
                <a:latin typeface="Times New Roman"/>
                <a:ea typeface="华文细黑"/>
                <a:cs typeface="Courier New"/>
              </a:rPr>
              <a:t>E</a:t>
            </a:r>
            <a:r>
              <a:rPr lang="zh-CN" altLang="en-US" sz="2800" kern="100" dirty="0">
                <a:solidFill>
                  <a:srgbClr val="C00000"/>
                </a:solidFill>
                <a:latin typeface="Times New Roman"/>
                <a:ea typeface="华文细黑"/>
                <a:cs typeface="Times New Roman"/>
              </a:rPr>
              <a:t>项</a:t>
            </a:r>
            <a:r>
              <a:rPr lang="zh-CN" altLang="en-US" sz="2800" kern="100" dirty="0" smtClean="0">
                <a:solidFill>
                  <a:srgbClr val="C00000"/>
                </a:solidFill>
                <a:latin typeface="Times New Roman"/>
                <a:ea typeface="华文细黑"/>
                <a:cs typeface="Times New Roman"/>
              </a:rPr>
              <a:t>，其</a:t>
            </a:r>
            <a:r>
              <a:rPr lang="zh-CN" altLang="en-US" sz="2800" kern="100" dirty="0">
                <a:solidFill>
                  <a:srgbClr val="C00000"/>
                </a:solidFill>
                <a:latin typeface="Times New Roman"/>
                <a:ea typeface="华文细黑"/>
                <a:cs typeface="Times New Roman"/>
              </a:rPr>
              <a:t>分值</a:t>
            </a:r>
            <a:r>
              <a:rPr lang="zh-CN" altLang="en-US" sz="2800" kern="100" dirty="0" smtClean="0">
                <a:solidFill>
                  <a:srgbClr val="C00000"/>
                </a:solidFill>
                <a:latin typeface="Times New Roman"/>
                <a:ea typeface="华文细黑"/>
                <a:cs typeface="Times New Roman"/>
              </a:rPr>
              <a:t>最</a:t>
            </a:r>
            <a:endParaRPr lang="en-US" altLang="zh-CN" sz="2800" kern="100" dirty="0" smtClean="0">
              <a:solidFill>
                <a:srgbClr val="C00000"/>
              </a:solidFill>
              <a:latin typeface="Times New Roman"/>
              <a:ea typeface="华文细黑"/>
              <a:cs typeface="Times New Roman"/>
            </a:endParaRPr>
          </a:p>
          <a:p>
            <a:pPr lvl="0">
              <a:lnSpc>
                <a:spcPct val="150000"/>
              </a:lnSpc>
            </a:pPr>
            <a:r>
              <a:rPr lang="zh-CN" altLang="en-US" sz="2800" kern="100" dirty="0" smtClean="0">
                <a:solidFill>
                  <a:srgbClr val="C00000"/>
                </a:solidFill>
                <a:latin typeface="Times New Roman"/>
                <a:ea typeface="华文细黑"/>
                <a:cs typeface="Times New Roman"/>
              </a:rPr>
              <a:t>高</a:t>
            </a:r>
            <a:r>
              <a:rPr lang="zh-CN" altLang="en-US" sz="2800" kern="100" dirty="0">
                <a:solidFill>
                  <a:srgbClr val="C00000"/>
                </a:solidFill>
                <a:latin typeface="Times New Roman"/>
                <a:ea typeface="华文细黑"/>
                <a:cs typeface="Times New Roman"/>
              </a:rPr>
              <a:t>。</a:t>
            </a:r>
            <a:r>
              <a:rPr lang="zh-CN" altLang="en-US" sz="2800" kern="100" dirty="0" smtClean="0">
                <a:solidFill>
                  <a:srgbClr val="C00000"/>
                </a:solidFill>
                <a:latin typeface="Times New Roman"/>
                <a:ea typeface="华文细黑"/>
                <a:cs typeface="Times New Roman"/>
              </a:rPr>
              <a:t>另有</a:t>
            </a:r>
            <a:r>
              <a:rPr lang="zh-CN" altLang="en-US" sz="2800" kern="100" dirty="0">
                <a:solidFill>
                  <a:srgbClr val="C00000"/>
                </a:solidFill>
                <a:latin typeface="Times New Roman"/>
                <a:ea typeface="华文细黑"/>
                <a:cs typeface="Times New Roman"/>
              </a:rPr>
              <a:t>一项有对有错。另有</a:t>
            </a:r>
            <a:r>
              <a:rPr lang="zh-CN" altLang="en-US" sz="2800" kern="100" dirty="0" smtClean="0">
                <a:solidFill>
                  <a:srgbClr val="C00000"/>
                </a:solidFill>
                <a:latin typeface="Times New Roman"/>
                <a:ea typeface="华文细黑"/>
                <a:cs typeface="Times New Roman"/>
              </a:rPr>
              <a:t>两项全错</a:t>
            </a:r>
            <a:r>
              <a:rPr lang="zh-CN" altLang="en-US" sz="2800" kern="100" dirty="0">
                <a:solidFill>
                  <a:srgbClr val="C00000"/>
                </a:solidFill>
                <a:latin typeface="Times New Roman"/>
                <a:ea typeface="华文细黑"/>
                <a:cs typeface="Times New Roman"/>
              </a:rPr>
              <a:t>。错误点多且细</a:t>
            </a:r>
            <a:r>
              <a:rPr lang="zh-CN" altLang="en-US" sz="2800" kern="100" dirty="0" smtClean="0">
                <a:solidFill>
                  <a:srgbClr val="C00000"/>
                </a:solidFill>
                <a:latin typeface="Times New Roman"/>
                <a:ea typeface="华文细黑"/>
                <a:cs typeface="Times New Roman"/>
              </a:rPr>
              <a:t>且小</a:t>
            </a:r>
            <a:r>
              <a:rPr lang="zh-CN" altLang="en-US" sz="2800" kern="100" dirty="0">
                <a:solidFill>
                  <a:srgbClr val="C00000"/>
                </a:solidFill>
                <a:latin typeface="Times New Roman"/>
                <a:ea typeface="华文细黑"/>
                <a:cs typeface="Times New Roman"/>
              </a:rPr>
              <a:t>，需认真阅读原文</a:t>
            </a:r>
            <a:r>
              <a:rPr lang="zh-CN" altLang="en-US"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
        <p:nvSpPr>
          <p:cNvPr id="12" name="矩形 11"/>
          <p:cNvSpPr/>
          <p:nvPr/>
        </p:nvSpPr>
        <p:spPr>
          <a:xfrm>
            <a:off x="7130387" y="2486083"/>
            <a:ext cx="1403855" cy="1384995"/>
          </a:xfrm>
          <a:prstGeom prst="rect">
            <a:avLst/>
          </a:prstGeom>
        </p:spPr>
        <p:txBody>
          <a:bodyPr>
            <a:spAutoFit/>
          </a:bodyPr>
          <a:lstStyle/>
          <a:p>
            <a:pPr lvl="0" indent="79200" algn="ctr">
              <a:lnSpc>
                <a:spcPct val="150000"/>
              </a:lnSpc>
            </a:pPr>
            <a:r>
              <a:rPr lang="en-US" altLang="zh-CN" sz="2800" kern="100" dirty="0">
                <a:solidFill>
                  <a:srgbClr val="C00000"/>
                </a:solidFill>
                <a:latin typeface="Times New Roman"/>
                <a:ea typeface="华文细黑"/>
                <a:cs typeface="Courier New"/>
              </a:rPr>
              <a:t>C—(1) </a:t>
            </a:r>
            <a:endParaRPr lang="zh-CN" altLang="en-US" sz="2800" kern="100" dirty="0">
              <a:solidFill>
                <a:srgbClr val="C00000"/>
              </a:solidFill>
              <a:latin typeface="宋体"/>
              <a:cs typeface="Courier New"/>
            </a:endParaRPr>
          </a:p>
          <a:p>
            <a:pPr lvl="0" indent="79200" algn="ctr">
              <a:lnSpc>
                <a:spcPct val="150000"/>
              </a:lnSpc>
            </a:pPr>
            <a:r>
              <a:rPr lang="en-US" altLang="zh-CN" sz="2800" kern="100" dirty="0">
                <a:solidFill>
                  <a:srgbClr val="C00000"/>
                </a:solidFill>
                <a:latin typeface="Times New Roman"/>
                <a:ea typeface="华文细黑"/>
                <a:cs typeface="Courier New"/>
              </a:rPr>
              <a:t>C—(2)</a:t>
            </a:r>
            <a:endParaRPr lang="zh-CN" altLang="en-US" dirty="0">
              <a:solidFill>
                <a:srgbClr val="C00000"/>
              </a:solidFill>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7" name="矩形 6"/>
          <p:cNvSpPr/>
          <p:nvPr/>
        </p:nvSpPr>
        <p:spPr>
          <a:xfrm>
            <a:off x="9384529" y="2240722"/>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传记</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8624913" y="3351734"/>
            <a:ext cx="3373873" cy="2031325"/>
          </a:xfrm>
          <a:prstGeom prst="rect">
            <a:avLst/>
          </a:prstGeom>
        </p:spPr>
        <p:txBody>
          <a:bodyPr wrap="square">
            <a:spAutoFit/>
          </a:bodyPr>
          <a:lstStyle/>
          <a:p>
            <a:pPr indent="79200">
              <a:lnSpc>
                <a:spcPct val="150000"/>
              </a:lnSpc>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现</a:t>
            </a:r>
            <a:r>
              <a:rPr lang="zh-CN" altLang="zh-CN" sz="2800" kern="100" dirty="0">
                <a:solidFill>
                  <a:srgbClr val="C00000"/>
                </a:solidFill>
                <a:latin typeface="Times New Roman"/>
                <a:ea typeface="华文细黑"/>
                <a:cs typeface="Times New Roman"/>
              </a:rPr>
              <a:t>当代著名人物，</a:t>
            </a:r>
            <a:r>
              <a:rPr lang="zh-CN" altLang="zh-CN" sz="2800" kern="100" dirty="0" smtClean="0">
                <a:solidFill>
                  <a:srgbClr val="C00000"/>
                </a:solidFill>
                <a:latin typeface="Times New Roman"/>
                <a:ea typeface="华文细黑"/>
                <a:cs typeface="Times New Roman"/>
              </a:rPr>
              <a:t>如科学家</a:t>
            </a:r>
            <a:r>
              <a:rPr lang="zh-CN" altLang="zh-CN" sz="2800" kern="100" dirty="0">
                <a:solidFill>
                  <a:srgbClr val="C00000"/>
                </a:solidFill>
                <a:latin typeface="Times New Roman"/>
                <a:ea typeface="华文细黑"/>
                <a:cs typeface="Times New Roman"/>
              </a:rPr>
              <a:t>、实业家、</a:t>
            </a:r>
            <a:r>
              <a:rPr lang="zh-CN" altLang="zh-CN" sz="2800" kern="100" dirty="0" smtClean="0">
                <a:solidFill>
                  <a:srgbClr val="C00000"/>
                </a:solidFill>
                <a:latin typeface="Times New Roman"/>
                <a:ea typeface="华文细黑"/>
                <a:cs typeface="Times New Roman"/>
              </a:rPr>
              <a:t>军事家</a:t>
            </a:r>
            <a:r>
              <a:rPr lang="zh-CN" altLang="zh-CN" sz="2800" kern="100" dirty="0">
                <a:solidFill>
                  <a:srgbClr val="C00000"/>
                </a:solidFill>
                <a:latin typeface="Times New Roman"/>
                <a:ea typeface="华文细黑"/>
                <a:cs typeface="Times New Roman"/>
              </a:rPr>
              <a:t>、学者等</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72216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12" grpId="0"/>
      <p:bldP spid="12" grpId="1"/>
      <p:bldP spid="7" grpId="0"/>
      <p:bldP spid="7" grpId="1"/>
      <p:bldP spid="8" grpId="0"/>
      <p:bldP spid="8"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934291279"/>
              </p:ext>
            </p:extLst>
          </p:nvPr>
        </p:nvGraphicFramePr>
        <p:xfrm>
          <a:off x="118542" y="117426"/>
          <a:ext cx="11881319" cy="5832648"/>
        </p:xfrm>
        <a:graphic>
          <a:graphicData uri="http://schemas.openxmlformats.org/drawingml/2006/table">
            <a:tbl>
              <a:tblPr/>
              <a:tblGrid>
                <a:gridCol w="1656183"/>
                <a:gridCol w="5616624"/>
                <a:gridCol w="1152128"/>
                <a:gridCol w="3456384"/>
              </a:tblGrid>
              <a:tr h="4328688">
                <a:tc>
                  <a:txBody>
                    <a:bodyPr/>
                    <a:lstStyle/>
                    <a:p>
                      <a:pPr indent="79200" algn="ctr">
                        <a:lnSpc>
                          <a:spcPct val="150000"/>
                        </a:lnSpc>
                        <a:spcAft>
                          <a:spcPts val="0"/>
                        </a:spcAft>
                      </a:pPr>
                      <a:r>
                        <a:rPr lang="zh-CN" sz="2800" kern="100" baseline="0" dirty="0">
                          <a:effectLst/>
                          <a:latin typeface="Times New Roman"/>
                          <a:ea typeface="华文细黑"/>
                          <a:cs typeface="Times New Roman"/>
                        </a:rPr>
                        <a:t>信息</a:t>
                      </a:r>
                      <a:r>
                        <a:rPr lang="zh-CN" sz="2800" kern="100" baseline="0" dirty="0" smtClean="0">
                          <a:effectLst/>
                          <a:latin typeface="Times New Roman"/>
                          <a:ea typeface="华文细黑"/>
                          <a:cs typeface="Times New Roman"/>
                        </a:rPr>
                        <a:t>筛选和</a:t>
                      </a:r>
                      <a:r>
                        <a:rPr lang="zh-CN" sz="2800" kern="100" baseline="0" dirty="0">
                          <a:effectLst/>
                          <a:latin typeface="Times New Roman"/>
                          <a:ea typeface="华文细黑"/>
                          <a:cs typeface="Times New Roman"/>
                        </a:rPr>
                        <a:t>概括题</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79200" algn="l">
                        <a:lnSpc>
                          <a:spcPct val="150000"/>
                        </a:lnSpc>
                        <a:spcAft>
                          <a:spcPts val="0"/>
                        </a:spcAft>
                      </a:pPr>
                      <a:r>
                        <a:rPr lang="zh-CN" altLang="zh-CN" sz="2800" kern="100" baseline="0" dirty="0" smtClean="0">
                          <a:effectLst/>
                          <a:latin typeface="Times New Roman"/>
                          <a:ea typeface="华文细黑"/>
                          <a:cs typeface="Times New Roman"/>
                        </a:rPr>
                        <a:t>从实用类文本角度看，全选</a:t>
                      </a:r>
                      <a:r>
                        <a:rPr lang="en-US" altLang="zh-CN" sz="2800" kern="100" baseline="0" dirty="0" smtClean="0">
                          <a:effectLst/>
                          <a:latin typeface="Times New Roman"/>
                          <a:ea typeface="华文细黑"/>
                          <a:cs typeface="Times New Roman"/>
                        </a:rPr>
                        <a:t>_____</a:t>
                      </a:r>
                      <a:r>
                        <a:rPr lang="zh-CN" altLang="zh-CN" sz="2800" kern="100" baseline="0" dirty="0" smtClean="0">
                          <a:effectLst/>
                          <a:latin typeface="Times New Roman"/>
                          <a:ea typeface="华文细黑"/>
                          <a:cs typeface="Times New Roman"/>
                        </a:rPr>
                        <a:t>文体。从传主身份看，传主多为</a:t>
                      </a:r>
                      <a:r>
                        <a:rPr lang="en-US" altLang="zh-CN" sz="2800" kern="100" baseline="0" dirty="0" smtClean="0">
                          <a:effectLst/>
                          <a:latin typeface="Times New Roman"/>
                          <a:ea typeface="华文细黑"/>
                          <a:cs typeface="Times New Roman"/>
                        </a:rPr>
                        <a:t>________________________________________________</a:t>
                      </a:r>
                      <a:r>
                        <a:rPr lang="zh-CN" altLang="zh-CN" sz="2800" kern="100" baseline="0" dirty="0" smtClean="0">
                          <a:effectLst/>
                          <a:latin typeface="Times New Roman"/>
                          <a:ea typeface="华文细黑"/>
                          <a:cs typeface="Times New Roman"/>
                        </a:rPr>
                        <a:t>。</a:t>
                      </a:r>
                      <a:endParaRPr lang="zh-CN" altLang="zh-CN" sz="2800" kern="100" baseline="0" dirty="0" smtClean="0">
                        <a:effectLst/>
                        <a:latin typeface="宋体"/>
                        <a:cs typeface="Courier New"/>
                      </a:endParaRPr>
                    </a:p>
                    <a:p>
                      <a:pPr indent="79200" algn="ctr">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3960">
                <a:tc>
                  <a:txBody>
                    <a:bodyPr/>
                    <a:lstStyle/>
                    <a:p>
                      <a:pPr indent="79200" algn="ctr">
                        <a:lnSpc>
                          <a:spcPct val="150000"/>
                        </a:lnSpc>
                        <a:spcAft>
                          <a:spcPts val="0"/>
                        </a:spcAft>
                      </a:pPr>
                      <a:r>
                        <a:rPr lang="zh-CN" sz="2800" kern="100" baseline="0" dirty="0">
                          <a:effectLst/>
                          <a:latin typeface="Times New Roman"/>
                          <a:ea typeface="华文细黑"/>
                          <a:cs typeface="Times New Roman"/>
                        </a:rPr>
                        <a:t>分析</a:t>
                      </a:r>
                      <a:r>
                        <a:rPr lang="zh-CN" sz="2800" kern="100" baseline="0" dirty="0" smtClean="0">
                          <a:effectLst/>
                          <a:latin typeface="Times New Roman"/>
                          <a:ea typeface="华文细黑"/>
                          <a:cs typeface="Times New Roman"/>
                        </a:rPr>
                        <a:t>文本特点</a:t>
                      </a:r>
                      <a:r>
                        <a:rPr lang="zh-CN" sz="2800" kern="100" baseline="0" dirty="0">
                          <a:effectLst/>
                          <a:latin typeface="Times New Roman"/>
                          <a:ea typeface="华文细黑"/>
                          <a:cs typeface="Times New Roman"/>
                        </a:rPr>
                        <a:t>题　</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79200" algn="ctr">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矩形 1"/>
          <p:cNvSpPr/>
          <p:nvPr/>
        </p:nvSpPr>
        <p:spPr>
          <a:xfrm>
            <a:off x="1747018" y="-17354"/>
            <a:ext cx="5707307" cy="4424228"/>
          </a:xfrm>
          <a:prstGeom prst="rect">
            <a:avLst/>
          </a:prstGeom>
        </p:spPr>
        <p:txBody>
          <a:bodyPr wrap="square">
            <a:spAutoFit/>
          </a:bodyPr>
          <a:lstStyle/>
          <a:p>
            <a:pPr lvl="0">
              <a:lnSpc>
                <a:spcPct val="150000"/>
              </a:lnSpc>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Times New Roman"/>
                <a:ea typeface="华文细黑"/>
                <a:cs typeface="Times New Roman"/>
              </a:rPr>
              <a:t>或筛选概括传主在其领域内的成就与</a:t>
            </a:r>
            <a:r>
              <a:rPr lang="zh-CN" altLang="en-US" sz="2800" kern="100" spc="-50" dirty="0">
                <a:solidFill>
                  <a:srgbClr val="C00000"/>
                </a:solidFill>
                <a:latin typeface="Times New Roman"/>
                <a:ea typeface="华文细黑"/>
                <a:cs typeface="Times New Roman"/>
              </a:rPr>
              <a:t>特点</a:t>
            </a:r>
            <a:r>
              <a:rPr lang="zh-CN" altLang="en-US" sz="2800" kern="100" spc="-50" dirty="0" smtClean="0">
                <a:solidFill>
                  <a:srgbClr val="C00000"/>
                </a:solidFill>
                <a:latin typeface="Times New Roman"/>
                <a:ea typeface="华文细黑"/>
                <a:cs typeface="Times New Roman"/>
              </a:rPr>
              <a:t>，或</a:t>
            </a:r>
            <a:r>
              <a:rPr lang="zh-CN" altLang="en-US" sz="2800" kern="100" spc="-50" dirty="0">
                <a:solidFill>
                  <a:srgbClr val="C00000"/>
                </a:solidFill>
                <a:latin typeface="Times New Roman"/>
                <a:ea typeface="华文细黑"/>
                <a:cs typeface="Times New Roman"/>
              </a:rPr>
              <a:t>分析概括取得成就、贡献的原因</a:t>
            </a:r>
            <a:r>
              <a:rPr lang="zh-CN" altLang="en-US" sz="2800" kern="100" spc="-50" dirty="0" smtClean="0">
                <a:solidFill>
                  <a:srgbClr val="C00000"/>
                </a:solidFill>
                <a:latin typeface="Times New Roman"/>
                <a:ea typeface="华文细黑"/>
                <a:cs typeface="Times New Roman"/>
              </a:rPr>
              <a:t>。</a:t>
            </a:r>
            <a:endParaRPr lang="en-US" altLang="zh-CN" sz="2800" kern="100" spc="-50" dirty="0" smtClean="0">
              <a:solidFill>
                <a:srgbClr val="C00000"/>
              </a:solidFill>
              <a:latin typeface="Times New Roman"/>
              <a:ea typeface="华文细黑"/>
              <a:cs typeface="Times New Roman"/>
            </a:endParaRPr>
          </a:p>
          <a:p>
            <a:pPr lvl="0">
              <a:lnSpc>
                <a:spcPct val="150000"/>
              </a:lnSpc>
            </a:pPr>
            <a:r>
              <a:rPr lang="en-US" altLang="zh-CN" sz="2800" kern="100" dirty="0" smtClean="0">
                <a:solidFill>
                  <a:srgbClr val="C00000"/>
                </a:solidFill>
                <a:latin typeface="宋体"/>
                <a:ea typeface="华文细黑"/>
                <a:cs typeface="Times New Roman"/>
              </a:rPr>
              <a:t>②</a:t>
            </a:r>
            <a:r>
              <a:rPr lang="zh-CN" altLang="en-US" sz="2800" kern="100" dirty="0">
                <a:solidFill>
                  <a:srgbClr val="C00000"/>
                </a:solidFill>
                <a:latin typeface="Times New Roman"/>
                <a:ea typeface="华文细黑"/>
                <a:cs typeface="Times New Roman"/>
              </a:rPr>
              <a:t>多为局部段落的阅读、分析</a:t>
            </a:r>
            <a:r>
              <a:rPr lang="zh-CN" altLang="en-US"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nSpc>
                <a:spcPct val="150000"/>
              </a:lnSpc>
            </a:pPr>
            <a:r>
              <a:rPr lang="en-US" altLang="zh-CN" sz="2800" kern="100" dirty="0" smtClean="0">
                <a:solidFill>
                  <a:srgbClr val="C00000"/>
                </a:solidFill>
                <a:latin typeface="宋体"/>
                <a:ea typeface="华文细黑"/>
                <a:cs typeface="Times New Roman"/>
              </a:rPr>
              <a:t>③</a:t>
            </a:r>
            <a:r>
              <a:rPr lang="zh-CN" altLang="en-US" sz="2800" kern="100" dirty="0">
                <a:solidFill>
                  <a:srgbClr val="C00000"/>
                </a:solidFill>
                <a:latin typeface="Times New Roman"/>
                <a:ea typeface="华文细黑"/>
                <a:cs typeface="Times New Roman"/>
              </a:rPr>
              <a:t>阅读要求精细，分析概括程度高，</a:t>
            </a:r>
            <a:r>
              <a:rPr lang="zh-CN" altLang="en-US" sz="2800" kern="100" dirty="0" smtClean="0">
                <a:solidFill>
                  <a:srgbClr val="C00000"/>
                </a:solidFill>
                <a:latin typeface="Times New Roman"/>
                <a:ea typeface="华文细黑"/>
                <a:cs typeface="Times New Roman"/>
              </a:rPr>
              <a:t>要有</a:t>
            </a:r>
            <a:r>
              <a:rPr lang="en-US" altLang="zh-CN" sz="2800" kern="100" dirty="0" smtClean="0">
                <a:solidFill>
                  <a:srgbClr val="C00000"/>
                </a:solidFill>
                <a:latin typeface="宋体"/>
                <a:ea typeface="华文细黑"/>
                <a:cs typeface="Times New Roman"/>
              </a:rPr>
              <a:t>“</a:t>
            </a:r>
            <a:r>
              <a:rPr lang="zh-CN" altLang="en-US" sz="2800" kern="100" dirty="0" smtClean="0">
                <a:solidFill>
                  <a:srgbClr val="C00000"/>
                </a:solidFill>
                <a:latin typeface="Times New Roman"/>
                <a:ea typeface="华文细黑"/>
                <a:cs typeface="Times New Roman"/>
              </a:rPr>
              <a:t>面</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有</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点</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，有</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事</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有</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理</a:t>
            </a:r>
            <a:r>
              <a:rPr lang="en-US" altLang="zh-CN" sz="2800" kern="100" dirty="0">
                <a:solidFill>
                  <a:srgbClr val="C00000"/>
                </a:solidFill>
                <a:latin typeface="宋体"/>
                <a:ea typeface="华文细黑"/>
                <a:cs typeface="Times New Roman"/>
              </a:rPr>
              <a:t>”</a:t>
            </a:r>
            <a:r>
              <a:rPr lang="zh-CN" altLang="en-US" sz="2800" kern="100" dirty="0">
                <a:solidFill>
                  <a:srgbClr val="C00000"/>
                </a:solidFill>
                <a:latin typeface="Times New Roman"/>
                <a:ea typeface="华文细黑"/>
                <a:cs typeface="Times New Roman"/>
              </a:rPr>
              <a:t>。</a:t>
            </a:r>
            <a:endParaRPr lang="zh-CN" altLang="en-US" dirty="0">
              <a:solidFill>
                <a:srgbClr val="C00000"/>
              </a:solidFill>
            </a:endParaRPr>
          </a:p>
        </p:txBody>
      </p:sp>
      <p:sp>
        <p:nvSpPr>
          <p:cNvPr id="5" name="矩形 4"/>
          <p:cNvSpPr/>
          <p:nvPr/>
        </p:nvSpPr>
        <p:spPr>
          <a:xfrm>
            <a:off x="7352392" y="1308378"/>
            <a:ext cx="1205434" cy="1384995"/>
          </a:xfrm>
          <a:prstGeom prst="rect">
            <a:avLst/>
          </a:prstGeom>
        </p:spPr>
        <p:txBody>
          <a:bodyPr>
            <a:spAutoFit/>
          </a:bodyPr>
          <a:lstStyle/>
          <a:p>
            <a:pPr lvl="0" indent="79200" algn="ctr">
              <a:lnSpc>
                <a:spcPct val="150000"/>
              </a:lnSpc>
            </a:pPr>
            <a:r>
              <a:rPr lang="en-US" altLang="zh-CN" sz="2800" kern="100" dirty="0" smtClean="0">
                <a:solidFill>
                  <a:srgbClr val="C00000"/>
                </a:solidFill>
                <a:latin typeface="Times New Roman"/>
                <a:ea typeface="华文细黑"/>
                <a:cs typeface="Courier New"/>
              </a:rPr>
              <a:t>C—(1) </a:t>
            </a:r>
            <a:endParaRPr lang="zh-CN" altLang="en-US" sz="2800" kern="100" dirty="0" smtClean="0">
              <a:solidFill>
                <a:srgbClr val="C00000"/>
              </a:solidFill>
              <a:latin typeface="宋体"/>
              <a:cs typeface="Courier New"/>
            </a:endParaRPr>
          </a:p>
          <a:p>
            <a:pPr lvl="0" indent="79200" algn="ctr">
              <a:lnSpc>
                <a:spcPct val="150000"/>
              </a:lnSpc>
            </a:pPr>
            <a:r>
              <a:rPr lang="en-US" altLang="zh-CN" sz="2800" kern="100" dirty="0" smtClean="0">
                <a:solidFill>
                  <a:srgbClr val="C00000"/>
                </a:solidFill>
                <a:latin typeface="Times New Roman"/>
                <a:ea typeface="华文细黑"/>
                <a:cs typeface="Courier New"/>
              </a:rPr>
              <a:t>C—(2)</a:t>
            </a:r>
            <a:endParaRPr lang="zh-CN" altLang="en-US" dirty="0">
              <a:solidFill>
                <a:srgbClr val="C00000"/>
              </a:solidFill>
            </a:endParaRPr>
          </a:p>
        </p:txBody>
      </p:sp>
      <p:sp>
        <p:nvSpPr>
          <p:cNvPr id="7" name="矩形 6"/>
          <p:cNvSpPr/>
          <p:nvPr/>
        </p:nvSpPr>
        <p:spPr>
          <a:xfrm>
            <a:off x="1711954" y="4519150"/>
            <a:ext cx="5256584" cy="1384995"/>
          </a:xfrm>
          <a:prstGeom prst="rect">
            <a:avLst/>
          </a:prstGeom>
        </p:spPr>
        <p:txBody>
          <a:bodyPr wrap="square">
            <a:spAutoFit/>
          </a:bodyPr>
          <a:lstStyle/>
          <a:p>
            <a:pPr lvl="0" indent="79200">
              <a:lnSpc>
                <a:spcPct val="150000"/>
              </a:lnSpc>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Times New Roman"/>
                <a:ea typeface="华文细黑"/>
                <a:cs typeface="Times New Roman"/>
              </a:rPr>
              <a:t>主要分析文本的文体基本特征。</a:t>
            </a:r>
            <a:endParaRPr lang="zh-CN" altLang="en-US" sz="2800" kern="100" dirty="0">
              <a:solidFill>
                <a:srgbClr val="C00000"/>
              </a:solidFill>
              <a:latin typeface="宋体"/>
              <a:cs typeface="Courier New"/>
            </a:endParaRPr>
          </a:p>
          <a:p>
            <a:pPr lvl="0" indent="79200">
              <a:lnSpc>
                <a:spcPct val="150000"/>
              </a:lnSpc>
            </a:pPr>
            <a:r>
              <a:rPr lang="en-US" altLang="zh-CN" sz="2800" kern="100" dirty="0">
                <a:solidFill>
                  <a:srgbClr val="C00000"/>
                </a:solidFill>
                <a:latin typeface="宋体"/>
                <a:ea typeface="华文细黑"/>
                <a:cs typeface="Times New Roman"/>
              </a:rPr>
              <a:t>②</a:t>
            </a:r>
            <a:r>
              <a:rPr lang="zh-CN" altLang="en-US" sz="2800" kern="100" dirty="0">
                <a:solidFill>
                  <a:srgbClr val="C00000"/>
                </a:solidFill>
                <a:latin typeface="Times New Roman"/>
                <a:ea typeface="华文细黑"/>
                <a:cs typeface="Times New Roman"/>
              </a:rPr>
              <a:t>有一定难度，属轮考点</a:t>
            </a:r>
            <a:r>
              <a:rPr lang="zh-CN" altLang="en-US"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p:txBody>
      </p:sp>
      <p:sp>
        <p:nvSpPr>
          <p:cNvPr id="9" name="矩形 8"/>
          <p:cNvSpPr/>
          <p:nvPr/>
        </p:nvSpPr>
        <p:spPr>
          <a:xfrm>
            <a:off x="7247334" y="4779474"/>
            <a:ext cx="1282722" cy="656846"/>
          </a:xfrm>
          <a:prstGeom prst="rect">
            <a:avLst/>
          </a:prstGeom>
        </p:spPr>
        <p:txBody>
          <a:bodyPr wrap="none">
            <a:spAutoFit/>
          </a:bodyPr>
          <a:lstStyle/>
          <a:p>
            <a:pPr lvl="0" indent="79200" algn="ctr">
              <a:lnSpc>
                <a:spcPct val="150000"/>
              </a:lnSpc>
            </a:pPr>
            <a:r>
              <a:rPr lang="en-US" altLang="zh-CN" sz="2800" kern="100" dirty="0">
                <a:solidFill>
                  <a:srgbClr val="C00000"/>
                </a:solidFill>
                <a:latin typeface="Times New Roman"/>
                <a:ea typeface="华文细黑"/>
                <a:cs typeface="Courier New"/>
              </a:rPr>
              <a:t>C—(3)</a:t>
            </a:r>
            <a:endParaRPr lang="zh-CN" altLang="en-US" sz="2800" kern="100" dirty="0">
              <a:solidFill>
                <a:srgbClr val="C00000"/>
              </a:solidFill>
              <a:latin typeface="宋体"/>
              <a:cs typeface="Courier New"/>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8" name="矩形 7"/>
          <p:cNvSpPr/>
          <p:nvPr/>
        </p:nvSpPr>
        <p:spPr>
          <a:xfrm>
            <a:off x="9266150" y="1448634"/>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传记</a:t>
            </a:r>
            <a:endParaRPr lang="zh-CN" altLang="en-US" sz="2800" kern="100" dirty="0">
              <a:solidFill>
                <a:srgbClr val="C00000"/>
              </a:solidFill>
              <a:latin typeface="Times New Roman"/>
              <a:ea typeface="华文细黑"/>
              <a:cs typeface="Times New Roman"/>
            </a:endParaRPr>
          </a:p>
        </p:txBody>
      </p:sp>
      <p:sp>
        <p:nvSpPr>
          <p:cNvPr id="11" name="矩形 10"/>
          <p:cNvSpPr/>
          <p:nvPr/>
        </p:nvSpPr>
        <p:spPr>
          <a:xfrm>
            <a:off x="8504626" y="2596590"/>
            <a:ext cx="3711260" cy="2031325"/>
          </a:xfrm>
          <a:prstGeom prst="rect">
            <a:avLst/>
          </a:prstGeom>
        </p:spPr>
        <p:txBody>
          <a:bodyPr wrap="square">
            <a:spAutoFit/>
          </a:bodyPr>
          <a:lstStyle/>
          <a:p>
            <a:pPr>
              <a:lnSpc>
                <a:spcPct val="150000"/>
              </a:lnSpc>
            </a:pPr>
            <a:r>
              <a:rPr lang="zh-CN" altLang="zh-CN" sz="2800" kern="100" dirty="0" smtClean="0">
                <a:solidFill>
                  <a:srgbClr val="C00000"/>
                </a:solidFill>
                <a:latin typeface="Times New Roman"/>
                <a:ea typeface="华文细黑"/>
                <a:cs typeface="Times New Roman"/>
              </a:rPr>
              <a:t>现</a:t>
            </a:r>
            <a:r>
              <a:rPr lang="zh-CN" altLang="zh-CN" sz="2800" kern="100" dirty="0">
                <a:solidFill>
                  <a:srgbClr val="C00000"/>
                </a:solidFill>
                <a:latin typeface="Times New Roman"/>
                <a:ea typeface="华文细黑"/>
                <a:cs typeface="Times New Roman"/>
              </a:rPr>
              <a:t>当代著名</a:t>
            </a:r>
            <a:r>
              <a:rPr lang="zh-CN" altLang="zh-CN" sz="2800" kern="100" dirty="0" smtClean="0">
                <a:solidFill>
                  <a:srgbClr val="C00000"/>
                </a:solidFill>
                <a:latin typeface="Times New Roman"/>
                <a:ea typeface="华文细黑"/>
                <a:cs typeface="Times New Roman"/>
              </a:rPr>
              <a:t>人物如科学家</a:t>
            </a:r>
            <a:r>
              <a:rPr lang="zh-CN" altLang="zh-CN" sz="2800" kern="100" dirty="0">
                <a:solidFill>
                  <a:srgbClr val="C00000"/>
                </a:solidFill>
                <a:latin typeface="Times New Roman"/>
                <a:ea typeface="华文细黑"/>
                <a:cs typeface="Times New Roman"/>
              </a:rPr>
              <a:t>、</a:t>
            </a:r>
            <a:r>
              <a:rPr lang="zh-CN" altLang="zh-CN" sz="2800" kern="100" dirty="0" smtClean="0">
                <a:solidFill>
                  <a:srgbClr val="C00000"/>
                </a:solidFill>
                <a:latin typeface="Times New Roman"/>
                <a:ea typeface="华文细黑"/>
                <a:cs typeface="Times New Roman"/>
              </a:rPr>
              <a:t>实业家、军事家</a:t>
            </a:r>
            <a:r>
              <a:rPr lang="zh-CN" altLang="zh-CN" sz="2800" kern="100" dirty="0">
                <a:solidFill>
                  <a:srgbClr val="C00000"/>
                </a:solidFill>
                <a:latin typeface="Times New Roman"/>
                <a:ea typeface="华文细黑"/>
                <a:cs typeface="Times New Roman"/>
              </a:rPr>
              <a:t>、学者等</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965760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p:bldP spid="2" grpId="1"/>
      <p:bldP spid="5" grpId="0"/>
      <p:bldP spid="5" grpId="1"/>
      <p:bldP spid="7" grpId="0"/>
      <p:bldP spid="7" grpId="1"/>
      <p:bldP spid="9" grpId="0"/>
      <p:bldP spid="9"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490437438"/>
              </p:ext>
            </p:extLst>
          </p:nvPr>
        </p:nvGraphicFramePr>
        <p:xfrm>
          <a:off x="478583" y="477466"/>
          <a:ext cx="11017223" cy="4536504"/>
        </p:xfrm>
        <a:graphic>
          <a:graphicData uri="http://schemas.openxmlformats.org/drawingml/2006/table">
            <a:tbl>
              <a:tblPr/>
              <a:tblGrid>
                <a:gridCol w="1080120"/>
                <a:gridCol w="4968551"/>
                <a:gridCol w="1152128"/>
                <a:gridCol w="3816424"/>
              </a:tblGrid>
              <a:tr h="4536504">
                <a:tc>
                  <a:txBody>
                    <a:bodyPr/>
                    <a:lstStyle/>
                    <a:p>
                      <a:pPr algn="ctr">
                        <a:lnSpc>
                          <a:spcPct val="150000"/>
                        </a:lnSpc>
                        <a:spcAft>
                          <a:spcPts val="0"/>
                        </a:spcAft>
                      </a:pPr>
                      <a:r>
                        <a:rPr lang="zh-CN" sz="2800" kern="100" baseline="0" dirty="0" smtClean="0">
                          <a:effectLst/>
                          <a:latin typeface="Times New Roman"/>
                          <a:ea typeface="华文细黑"/>
                          <a:cs typeface="Times New Roman"/>
                        </a:rPr>
                        <a:t>探</a:t>
                      </a:r>
                      <a:endParaRPr lang="en-US" altLang="zh-CN" sz="2800" kern="100" baseline="0" dirty="0" smtClean="0">
                        <a:effectLst/>
                        <a:latin typeface="Times New Roman"/>
                        <a:ea typeface="华文细黑"/>
                        <a:cs typeface="Times New Roman"/>
                      </a:endParaRPr>
                    </a:p>
                    <a:p>
                      <a:pPr algn="ctr">
                        <a:lnSpc>
                          <a:spcPct val="150000"/>
                        </a:lnSpc>
                        <a:spcAft>
                          <a:spcPts val="0"/>
                        </a:spcAft>
                      </a:pPr>
                      <a:r>
                        <a:rPr lang="zh-CN" sz="2800" kern="100" baseline="0" dirty="0" smtClean="0">
                          <a:effectLst/>
                          <a:latin typeface="Times New Roman"/>
                          <a:ea typeface="华文细黑"/>
                          <a:cs typeface="Times New Roman"/>
                        </a:rPr>
                        <a:t>究</a:t>
                      </a:r>
                      <a:endParaRPr lang="en-US" altLang="zh-CN" sz="2800" kern="100" baseline="0" dirty="0" smtClean="0">
                        <a:effectLst/>
                        <a:latin typeface="Times New Roman"/>
                        <a:ea typeface="华文细黑"/>
                        <a:cs typeface="Times New Roman"/>
                      </a:endParaRPr>
                    </a:p>
                    <a:p>
                      <a:pPr algn="ctr">
                        <a:lnSpc>
                          <a:spcPct val="150000"/>
                        </a:lnSpc>
                        <a:spcAft>
                          <a:spcPts val="0"/>
                        </a:spcAft>
                      </a:pPr>
                      <a:r>
                        <a:rPr lang="zh-CN" sz="2800" kern="100" baseline="0" dirty="0" smtClean="0">
                          <a:effectLst/>
                          <a:latin typeface="Times New Roman"/>
                          <a:ea typeface="华文细黑"/>
                          <a:cs typeface="Times New Roman"/>
                        </a:rPr>
                        <a:t>题</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ctr">
                        <a:lnSpc>
                          <a:spcPct val="150000"/>
                        </a:lnSpc>
                        <a:spcAft>
                          <a:spcPts val="0"/>
                        </a:spcAft>
                      </a:pP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9200" algn="l">
                        <a:lnSpc>
                          <a:spcPct val="150000"/>
                        </a:lnSpc>
                        <a:spcAft>
                          <a:spcPts val="0"/>
                        </a:spcAft>
                      </a:pPr>
                      <a:r>
                        <a:rPr lang="zh-CN" sz="2800" kern="100" baseline="0" dirty="0" smtClean="0">
                          <a:effectLst/>
                          <a:latin typeface="Times New Roman"/>
                          <a:ea typeface="华文细黑"/>
                          <a:cs typeface="Times New Roman"/>
                        </a:rPr>
                        <a:t>从实用类文本角度看，</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全选</a:t>
                      </a:r>
                      <a:r>
                        <a:rPr lang="en-US" altLang="zh-CN" sz="2800" kern="100" baseline="0" dirty="0" smtClean="0">
                          <a:effectLst/>
                          <a:latin typeface="Times New Roman"/>
                          <a:ea typeface="华文细黑"/>
                          <a:cs typeface="Times New Roman"/>
                        </a:rPr>
                        <a:t>_____</a:t>
                      </a:r>
                      <a:r>
                        <a:rPr lang="zh-CN" sz="2800" kern="100" baseline="0" dirty="0" smtClean="0">
                          <a:effectLst/>
                          <a:latin typeface="Times New Roman"/>
                          <a:ea typeface="华文细黑"/>
                          <a:cs typeface="Times New Roman"/>
                        </a:rPr>
                        <a:t>文体。</a:t>
                      </a:r>
                      <a:endParaRPr lang="zh-CN" sz="2800" kern="100" baseline="0" dirty="0" smtClean="0">
                        <a:effectLst/>
                        <a:latin typeface="宋体"/>
                        <a:cs typeface="Courier New"/>
                      </a:endParaRPr>
                    </a:p>
                    <a:p>
                      <a:pPr indent="79200" algn="l">
                        <a:lnSpc>
                          <a:spcPct val="150000"/>
                        </a:lnSpc>
                        <a:spcAft>
                          <a:spcPts val="0"/>
                        </a:spcAft>
                      </a:pPr>
                      <a:r>
                        <a:rPr lang="zh-CN" sz="2800" kern="100" baseline="0" dirty="0" smtClean="0">
                          <a:effectLst/>
                          <a:latin typeface="Times New Roman"/>
                          <a:ea typeface="华文细黑"/>
                          <a:cs typeface="Times New Roman"/>
                        </a:rPr>
                        <a:t>从传主身份看，传主多</a:t>
                      </a:r>
                      <a:endParaRPr lang="en-US" altLang="zh-CN" sz="2800" kern="100" baseline="0" dirty="0" smtClean="0">
                        <a:effectLst/>
                        <a:latin typeface="Times New Roman"/>
                        <a:ea typeface="华文细黑"/>
                        <a:cs typeface="Times New Roman"/>
                      </a:endParaRPr>
                    </a:p>
                    <a:p>
                      <a:pPr indent="79200" algn="l">
                        <a:lnSpc>
                          <a:spcPct val="150000"/>
                        </a:lnSpc>
                        <a:spcAft>
                          <a:spcPts val="0"/>
                        </a:spcAft>
                      </a:pPr>
                      <a:r>
                        <a:rPr lang="zh-CN" sz="2800" kern="100" baseline="0" dirty="0" smtClean="0">
                          <a:effectLst/>
                          <a:latin typeface="Times New Roman"/>
                          <a:ea typeface="华文细黑"/>
                          <a:cs typeface="Times New Roman"/>
                        </a:rPr>
                        <a:t>为</a:t>
                      </a:r>
                      <a:r>
                        <a:rPr lang="en-US" altLang="zh-CN" sz="2800" kern="100" baseline="0" dirty="0" smtClean="0">
                          <a:effectLst/>
                          <a:latin typeface="Times New Roman"/>
                          <a:ea typeface="华文细黑"/>
                          <a:cs typeface="Times New Roman"/>
                        </a:rPr>
                        <a:t>__________________</a:t>
                      </a:r>
                    </a:p>
                    <a:p>
                      <a:pPr indent="79200" algn="l">
                        <a:lnSpc>
                          <a:spcPct val="150000"/>
                        </a:lnSpc>
                        <a:spcAft>
                          <a:spcPts val="0"/>
                        </a:spcAft>
                      </a:pPr>
                      <a:r>
                        <a:rPr lang="en-US" altLang="zh-CN" sz="2800" kern="100" baseline="0" dirty="0" smtClean="0">
                          <a:effectLst/>
                          <a:latin typeface="Times New Roman"/>
                          <a:ea typeface="华文细黑"/>
                          <a:cs typeface="Times New Roman"/>
                        </a:rPr>
                        <a:t>____________________</a:t>
                      </a:r>
                    </a:p>
                    <a:p>
                      <a:pPr indent="79200" algn="l">
                        <a:lnSpc>
                          <a:spcPct val="150000"/>
                        </a:lnSpc>
                        <a:spcAft>
                          <a:spcPts val="0"/>
                        </a:spcAft>
                      </a:pPr>
                      <a:r>
                        <a:rPr lang="en-US" altLang="zh-CN" sz="2800" kern="100" baseline="0" dirty="0" smtClean="0">
                          <a:effectLst/>
                          <a:latin typeface="Times New Roman"/>
                          <a:ea typeface="华文细黑"/>
                          <a:cs typeface="Times New Roman"/>
                        </a:rPr>
                        <a:t>__________</a:t>
                      </a:r>
                      <a:r>
                        <a:rPr lang="zh-CN" sz="2800" kern="100" baseline="0" dirty="0" smtClean="0">
                          <a:effectLst/>
                          <a:latin typeface="Times New Roman"/>
                          <a:ea typeface="华文细黑"/>
                          <a:cs typeface="Times New Roman"/>
                        </a:rPr>
                        <a:t>。</a:t>
                      </a:r>
                      <a:endParaRPr lang="zh-CN" sz="2800" kern="100" baseline="0" dirty="0">
                        <a:effectLst/>
                        <a:latin typeface="宋体"/>
                        <a:cs typeface="Courier New"/>
                      </a:endParaRPr>
                    </a:p>
                  </a:txBody>
                  <a:tcPr marL="9900" marR="99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
        <p:nvSpPr>
          <p:cNvPr id="2" name="矩形 1"/>
          <p:cNvSpPr/>
          <p:nvPr/>
        </p:nvSpPr>
        <p:spPr>
          <a:xfrm>
            <a:off x="8506534" y="1547658"/>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传记</a:t>
            </a:r>
            <a:endParaRPr lang="zh-CN" altLang="en-US" sz="2800" kern="100" dirty="0">
              <a:solidFill>
                <a:srgbClr val="C00000"/>
              </a:solidFill>
              <a:latin typeface="Times New Roman"/>
              <a:ea typeface="华文细黑"/>
              <a:cs typeface="Times New Roman"/>
            </a:endParaRPr>
          </a:p>
        </p:txBody>
      </p:sp>
      <p:sp>
        <p:nvSpPr>
          <p:cNvPr id="4" name="矩形 3"/>
          <p:cNvSpPr/>
          <p:nvPr/>
        </p:nvSpPr>
        <p:spPr>
          <a:xfrm>
            <a:off x="7607374" y="2676141"/>
            <a:ext cx="3820997" cy="2031325"/>
          </a:xfrm>
          <a:prstGeom prst="rect">
            <a:avLst/>
          </a:prstGeom>
        </p:spPr>
        <p:txBody>
          <a:bodyPr>
            <a:spAutoFit/>
          </a:bodyPr>
          <a:lstStyle/>
          <a:p>
            <a:pPr indent="79200">
              <a:lnSpc>
                <a:spcPct val="150000"/>
              </a:lnSpc>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现</a:t>
            </a:r>
            <a:r>
              <a:rPr lang="zh-CN" altLang="zh-CN" sz="2800" kern="100" dirty="0">
                <a:solidFill>
                  <a:srgbClr val="C00000"/>
                </a:solidFill>
                <a:latin typeface="Times New Roman"/>
                <a:ea typeface="华文细黑"/>
                <a:cs typeface="Times New Roman"/>
              </a:rPr>
              <a:t>当代著名人物，如</a:t>
            </a:r>
            <a:endParaRPr lang="en-US" altLang="zh-CN" sz="2800" kern="100" dirty="0">
              <a:solidFill>
                <a:srgbClr val="C00000"/>
              </a:solidFill>
              <a:latin typeface="Times New Roman"/>
              <a:ea typeface="华文细黑"/>
              <a:cs typeface="Times New Roman"/>
            </a:endParaRPr>
          </a:p>
          <a:p>
            <a:pPr indent="79200">
              <a:lnSpc>
                <a:spcPct val="150000"/>
              </a:lnSpc>
            </a:pPr>
            <a:r>
              <a:rPr lang="zh-CN" altLang="zh-CN" sz="2800" kern="100" dirty="0">
                <a:solidFill>
                  <a:srgbClr val="C00000"/>
                </a:solidFill>
                <a:latin typeface="Times New Roman"/>
                <a:ea typeface="华文细黑"/>
                <a:cs typeface="Times New Roman"/>
              </a:rPr>
              <a:t>科学家、实业家、军事</a:t>
            </a:r>
            <a:endParaRPr lang="en-US" altLang="zh-CN" sz="2800" kern="100" dirty="0">
              <a:solidFill>
                <a:srgbClr val="C00000"/>
              </a:solidFill>
              <a:latin typeface="Times New Roman"/>
              <a:ea typeface="华文细黑"/>
              <a:cs typeface="Times New Roman"/>
            </a:endParaRPr>
          </a:p>
          <a:p>
            <a:pPr indent="79200">
              <a:lnSpc>
                <a:spcPct val="150000"/>
              </a:lnSpc>
            </a:pPr>
            <a:r>
              <a:rPr lang="zh-CN" altLang="zh-CN" sz="2800" kern="100" dirty="0">
                <a:solidFill>
                  <a:srgbClr val="C00000"/>
                </a:solidFill>
                <a:latin typeface="Times New Roman"/>
                <a:ea typeface="华文细黑"/>
                <a:cs typeface="Times New Roman"/>
              </a:rPr>
              <a:t>家、学者等</a:t>
            </a:r>
            <a:endParaRPr lang="zh-CN" altLang="en-US" sz="2800" kern="100" dirty="0">
              <a:solidFill>
                <a:srgbClr val="C00000"/>
              </a:solidFill>
              <a:latin typeface="Times New Roman"/>
              <a:ea typeface="华文细黑"/>
              <a:cs typeface="Times New Roman"/>
            </a:endParaRPr>
          </a:p>
        </p:txBody>
      </p:sp>
      <p:sp>
        <p:nvSpPr>
          <p:cNvPr id="13" name="矩形 12"/>
          <p:cNvSpPr/>
          <p:nvPr/>
        </p:nvSpPr>
        <p:spPr>
          <a:xfrm>
            <a:off x="83478" y="5190466"/>
            <a:ext cx="9092995"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主要题型学生用书要打出来，选文特点打出画横线文字。</a:t>
            </a:r>
            <a:r>
              <a:rPr lang="en-US" altLang="zh-CN" sz="2800" kern="100" spc="-100" dirty="0">
                <a:latin typeface="Times New Roman"/>
                <a:ea typeface="华文细黑"/>
                <a:cs typeface="Courier New"/>
              </a:rPr>
              <a:t>)</a:t>
            </a:r>
            <a:endParaRPr lang="zh-CN" altLang="zh-CN" sz="1050" kern="100" spc="-100" dirty="0">
              <a:effectLst/>
              <a:latin typeface="宋体"/>
              <a:cs typeface="Courier New"/>
            </a:endParaRPr>
          </a:p>
        </p:txBody>
      </p:sp>
      <p:sp>
        <p:nvSpPr>
          <p:cNvPr id="6" name="矩形 5"/>
          <p:cNvSpPr/>
          <p:nvPr/>
        </p:nvSpPr>
        <p:spPr>
          <a:xfrm>
            <a:off x="1558702" y="425030"/>
            <a:ext cx="5035393" cy="4616648"/>
          </a:xfrm>
          <a:prstGeom prst="rect">
            <a:avLst/>
          </a:prstGeom>
        </p:spPr>
        <p:txBody>
          <a:bodyPr>
            <a:spAutoFit/>
          </a:bodyPr>
          <a:lstStyle/>
          <a:p>
            <a:pPr lvl="0">
              <a:lnSpc>
                <a:spcPct val="150000"/>
              </a:lnSpc>
            </a:pPr>
            <a:r>
              <a:rPr lang="en-US" altLang="zh-CN" sz="2800" kern="100" dirty="0">
                <a:solidFill>
                  <a:srgbClr val="C00000"/>
                </a:solidFill>
                <a:latin typeface="宋体"/>
                <a:ea typeface="华文细黑"/>
                <a:cs typeface="Times New Roman"/>
              </a:rPr>
              <a:t>①</a:t>
            </a:r>
            <a:r>
              <a:rPr lang="zh-CN" altLang="en-US" sz="2800" kern="100" dirty="0">
                <a:solidFill>
                  <a:srgbClr val="C00000"/>
                </a:solidFill>
                <a:latin typeface="Times New Roman"/>
                <a:ea typeface="华文细黑"/>
                <a:cs typeface="Times New Roman"/>
              </a:rPr>
              <a:t>紧扣传主，或探究其人生价</a:t>
            </a:r>
            <a:endParaRPr lang="en-US" altLang="zh-CN" sz="2800" kern="100" dirty="0">
              <a:solidFill>
                <a:srgbClr val="C00000"/>
              </a:solidFill>
              <a:latin typeface="Times New Roman"/>
              <a:ea typeface="华文细黑"/>
              <a:cs typeface="Times New Roman"/>
            </a:endParaRPr>
          </a:p>
          <a:p>
            <a:pPr lvl="0">
              <a:lnSpc>
                <a:spcPct val="150000"/>
              </a:lnSpc>
            </a:pPr>
            <a:r>
              <a:rPr lang="zh-CN" altLang="en-US" sz="2800" kern="100" dirty="0">
                <a:solidFill>
                  <a:srgbClr val="C00000"/>
                </a:solidFill>
                <a:latin typeface="Times New Roman"/>
                <a:ea typeface="华文细黑"/>
                <a:cs typeface="Times New Roman"/>
              </a:rPr>
              <a:t>值和时代精神，或探究其中的</a:t>
            </a:r>
            <a:endParaRPr lang="en-US" altLang="zh-CN" sz="2800" kern="100" dirty="0">
              <a:solidFill>
                <a:srgbClr val="C00000"/>
              </a:solidFill>
              <a:latin typeface="Times New Roman"/>
              <a:ea typeface="华文细黑"/>
              <a:cs typeface="Times New Roman"/>
            </a:endParaRPr>
          </a:p>
          <a:p>
            <a:pPr lvl="0">
              <a:lnSpc>
                <a:spcPct val="150000"/>
              </a:lnSpc>
            </a:pPr>
            <a:r>
              <a:rPr lang="zh-CN" altLang="en-US" sz="2800" kern="100" dirty="0">
                <a:solidFill>
                  <a:srgbClr val="C00000"/>
                </a:solidFill>
                <a:latin typeface="Times New Roman"/>
                <a:ea typeface="华文细黑"/>
                <a:cs typeface="Times New Roman"/>
              </a:rPr>
              <a:t>疑难问题。</a:t>
            </a:r>
            <a:endParaRPr lang="zh-CN" altLang="en-US" sz="2800" kern="100" dirty="0">
              <a:solidFill>
                <a:srgbClr val="C00000"/>
              </a:solidFill>
              <a:latin typeface="宋体"/>
              <a:cs typeface="Courier New"/>
            </a:endParaRPr>
          </a:p>
          <a:p>
            <a:pPr lvl="0">
              <a:lnSpc>
                <a:spcPct val="150000"/>
              </a:lnSpc>
            </a:pPr>
            <a:r>
              <a:rPr lang="en-US" altLang="zh-CN" sz="2800" kern="100" dirty="0">
                <a:solidFill>
                  <a:srgbClr val="C00000"/>
                </a:solidFill>
                <a:latin typeface="宋体"/>
                <a:ea typeface="华文细黑"/>
                <a:cs typeface="Times New Roman"/>
              </a:rPr>
              <a:t>②</a:t>
            </a:r>
            <a:r>
              <a:rPr lang="zh-CN" altLang="en-US" sz="2800" kern="100" dirty="0">
                <a:solidFill>
                  <a:srgbClr val="C00000"/>
                </a:solidFill>
                <a:latin typeface="Times New Roman"/>
                <a:ea typeface="华文细黑"/>
                <a:cs typeface="Times New Roman"/>
              </a:rPr>
              <a:t>要求紧紧扣住文本材料，进</a:t>
            </a:r>
            <a:endParaRPr lang="en-US" altLang="zh-CN" sz="2800" kern="100" dirty="0">
              <a:solidFill>
                <a:srgbClr val="C00000"/>
              </a:solidFill>
              <a:latin typeface="Times New Roman"/>
              <a:ea typeface="华文细黑"/>
              <a:cs typeface="Times New Roman"/>
            </a:endParaRPr>
          </a:p>
          <a:p>
            <a:pPr lvl="0">
              <a:lnSpc>
                <a:spcPct val="150000"/>
              </a:lnSpc>
            </a:pPr>
            <a:r>
              <a:rPr lang="zh-CN" altLang="en-US" sz="2800" kern="100" dirty="0">
                <a:solidFill>
                  <a:srgbClr val="C00000"/>
                </a:solidFill>
                <a:latin typeface="Times New Roman"/>
                <a:ea typeface="华文细黑"/>
                <a:cs typeface="Times New Roman"/>
              </a:rPr>
              <a:t>行多角度、多层次思考和探究。</a:t>
            </a:r>
            <a:endParaRPr lang="zh-CN" altLang="en-US" sz="2800" kern="100" dirty="0">
              <a:solidFill>
                <a:srgbClr val="C00000"/>
              </a:solidFill>
              <a:latin typeface="宋体"/>
              <a:cs typeface="Courier New"/>
            </a:endParaRPr>
          </a:p>
          <a:p>
            <a:pPr lvl="0">
              <a:lnSpc>
                <a:spcPct val="150000"/>
              </a:lnSpc>
            </a:pPr>
            <a:r>
              <a:rPr lang="en-US" altLang="zh-CN" sz="2800" kern="100" dirty="0">
                <a:solidFill>
                  <a:srgbClr val="C00000"/>
                </a:solidFill>
                <a:latin typeface="宋体"/>
                <a:ea typeface="华文细黑"/>
                <a:cs typeface="Times New Roman"/>
              </a:rPr>
              <a:t>③</a:t>
            </a:r>
            <a:r>
              <a:rPr lang="zh-CN" altLang="en-US" sz="2800" kern="100" dirty="0">
                <a:solidFill>
                  <a:srgbClr val="C00000"/>
                </a:solidFill>
                <a:latin typeface="Times New Roman"/>
                <a:ea typeface="华文细黑"/>
                <a:cs typeface="Times New Roman"/>
              </a:rPr>
              <a:t>分值高，答题文字量大，形</a:t>
            </a:r>
            <a:endParaRPr lang="en-US" altLang="zh-CN" sz="2800" kern="100" dirty="0">
              <a:solidFill>
                <a:srgbClr val="C00000"/>
              </a:solidFill>
              <a:latin typeface="Times New Roman"/>
              <a:ea typeface="华文细黑"/>
              <a:cs typeface="Times New Roman"/>
            </a:endParaRPr>
          </a:p>
          <a:p>
            <a:pPr lvl="0">
              <a:lnSpc>
                <a:spcPct val="150000"/>
              </a:lnSpc>
            </a:pPr>
            <a:r>
              <a:rPr lang="zh-CN" altLang="en-US" sz="2800" kern="100" dirty="0">
                <a:solidFill>
                  <a:srgbClr val="C00000"/>
                </a:solidFill>
                <a:latin typeface="Times New Roman"/>
                <a:ea typeface="华文细黑"/>
                <a:cs typeface="Times New Roman"/>
              </a:rPr>
              <a:t>式像个小论文。</a:t>
            </a:r>
            <a:endParaRPr lang="zh-CN" altLang="en-US" dirty="0">
              <a:solidFill>
                <a:srgbClr val="C00000"/>
              </a:solidFill>
            </a:endParaRPr>
          </a:p>
        </p:txBody>
      </p:sp>
      <p:sp>
        <p:nvSpPr>
          <p:cNvPr id="8" name="矩形 7"/>
          <p:cNvSpPr/>
          <p:nvPr/>
        </p:nvSpPr>
        <p:spPr>
          <a:xfrm>
            <a:off x="6464712" y="1773610"/>
            <a:ext cx="1205434" cy="1384995"/>
          </a:xfrm>
          <a:prstGeom prst="rect">
            <a:avLst/>
          </a:prstGeom>
        </p:spPr>
        <p:txBody>
          <a:bodyPr>
            <a:spAutoFit/>
          </a:bodyPr>
          <a:lstStyle/>
          <a:p>
            <a:pPr lvl="0" indent="79200" algn="ctr">
              <a:lnSpc>
                <a:spcPct val="150000"/>
              </a:lnSpc>
            </a:pPr>
            <a:r>
              <a:rPr lang="en-US" altLang="zh-CN" sz="2800" kern="100" dirty="0">
                <a:solidFill>
                  <a:srgbClr val="C00000"/>
                </a:solidFill>
                <a:latin typeface="Times New Roman"/>
                <a:ea typeface="华文细黑"/>
                <a:cs typeface="Courier New"/>
              </a:rPr>
              <a:t>F—(1) </a:t>
            </a:r>
            <a:endParaRPr lang="zh-CN" altLang="en-US" sz="2800" kern="100" dirty="0">
              <a:solidFill>
                <a:srgbClr val="C00000"/>
              </a:solidFill>
              <a:latin typeface="宋体"/>
              <a:cs typeface="Courier New"/>
            </a:endParaRPr>
          </a:p>
          <a:p>
            <a:pPr lvl="0" indent="79200" algn="ctr">
              <a:lnSpc>
                <a:spcPct val="150000"/>
              </a:lnSpc>
            </a:pPr>
            <a:r>
              <a:rPr lang="en-US" altLang="zh-CN" sz="2800" kern="100" dirty="0" smtClean="0">
                <a:solidFill>
                  <a:srgbClr val="C00000"/>
                </a:solidFill>
                <a:latin typeface="Times New Roman"/>
                <a:ea typeface="华文细黑"/>
                <a:cs typeface="Courier New"/>
              </a:rPr>
              <a:t>F—(3)</a:t>
            </a:r>
            <a:endParaRPr lang="zh-CN" altLang="en-US" sz="2800" kern="100" dirty="0">
              <a:solidFill>
                <a:srgbClr val="C00000"/>
              </a:solidFill>
              <a:latin typeface="宋体"/>
              <a:cs typeface="Courier New"/>
            </a:endParaRPr>
          </a:p>
        </p:txBody>
      </p:sp>
    </p:spTree>
    <p:extLst>
      <p:ext uri="{BB962C8B-B14F-4D97-AF65-F5344CB8AC3E}">
        <p14:creationId xmlns:p14="http://schemas.microsoft.com/office/powerpoint/2010/main" val="3109196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P spid="8" grpId="0"/>
      <p:bldP spid="8"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09946"/>
            <a:ext cx="1144927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课标卷实用类文本阅读考查方面的特点对于我们复习备考来说有何启示？</a:t>
            </a:r>
            <a:endParaRPr lang="zh-CN" altLang="zh-CN" sz="1050" kern="100" spc="-100" dirty="0">
              <a:effectLst/>
              <a:latin typeface="宋体"/>
              <a:cs typeface="Courier New"/>
            </a:endParaRPr>
          </a:p>
        </p:txBody>
      </p:sp>
      <p:sp>
        <p:nvSpPr>
          <p:cNvPr id="4" name="TextBox 3">
            <a:hlinkClick r:id="rId2" action="ppaction://hlinksldjump"/>
          </p:cNvPr>
          <p:cNvSpPr txBox="1"/>
          <p:nvPr/>
        </p:nvSpPr>
        <p:spPr>
          <a:xfrm>
            <a:off x="335456" y="135098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140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46772" y="482621"/>
            <a:ext cx="11387202" cy="58274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适应变化。</a:t>
            </a:r>
            <a:r>
              <a:rPr lang="en-US" altLang="zh-CN" sz="2800" kern="100" dirty="0">
                <a:latin typeface="Times New Roman"/>
                <a:ea typeface="华文细黑"/>
                <a:cs typeface="Courier New"/>
              </a:rPr>
              <a:t>2017</a:t>
            </a:r>
            <a:r>
              <a:rPr lang="zh-CN" altLang="zh-CN" sz="2800" kern="100" dirty="0">
                <a:latin typeface="Times New Roman"/>
                <a:ea typeface="华文细黑"/>
                <a:cs typeface="Times New Roman"/>
              </a:rPr>
              <a:t>年《考试说明》把它列为必考题，且题量减少一题，但阅读量没有减少，体现了要扩大阅读量的命题要求。因此，要适应这一变化要求，训练我们阅读的速度和精读、细读能力，提高我们答题思考快速、全面、准确的品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充分揣摩文字，把整体把握与局部品读结合起来。课标卷实用类文本一直考查传记，而传记结构相对固定，文字浅显易懂，且近几年命题稍浅，因此不少考生选传记阅读而非文学类文本阅读。但是，不能因为文字浅而浅阅读，既要学会整体把握文本，整体思考，又要注意局部文字的细读。</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的探究题就是一个很好</a:t>
            </a:r>
            <a:r>
              <a:rPr lang="zh-CN" altLang="zh-CN" sz="2800" kern="100" dirty="0" smtClean="0">
                <a:latin typeface="Times New Roman"/>
                <a:ea typeface="华文细黑"/>
                <a:cs typeface="Times New Roman"/>
              </a:rPr>
              <a:t>的</a:t>
            </a:r>
            <a:endParaRPr lang="en-US" altLang="zh-CN" sz="1050" kern="100" dirty="0">
              <a:latin typeface="宋体"/>
              <a:cs typeface="Courier New"/>
            </a:endParaRPr>
          </a:p>
        </p:txBody>
      </p:sp>
    </p:spTree>
    <p:extLst>
      <p:ext uri="{BB962C8B-B14F-4D97-AF65-F5344CB8AC3E}">
        <p14:creationId xmlns:p14="http://schemas.microsoft.com/office/powerpoint/2010/main" val="1923721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89836" y="827628"/>
            <a:ext cx="11501074" cy="3970318"/>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导向：要深入文本、细读文本，充分挖掘。因此，要强化精读文本、准确把握文本细节的能力，要提高在理解文句和深入分析文意的基础上精确筛选信息、准确概括内容要点的能力</a:t>
            </a:r>
            <a:r>
              <a:rPr lang="zh-CN" altLang="zh-CN" sz="2800" kern="100" dirty="0" smtClean="0">
                <a:solidFill>
                  <a:prstClr val="black"/>
                </a:solidFill>
                <a:latin typeface="Times New Roman"/>
                <a:ea typeface="华文细黑"/>
                <a:cs typeface="Times New Roman"/>
              </a:rPr>
              <a:t>。</a:t>
            </a:r>
            <a:endParaRPr lang="en-US" altLang="zh-CN" sz="1050" kern="100" dirty="0" smtClean="0">
              <a:solidFill>
                <a:prstClr val="black"/>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围绕题型作针对性训练。课标卷的题型基本是稳定的，其中主观题也相对稳定。训练时完全可以以阅读为前提，以题型为主线，掌握各题型的答题要领，学会精准答题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04794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6239</TotalTime>
  <Words>13610</Words>
  <Application>Microsoft Office PowerPoint</Application>
  <PresentationFormat>自定义</PresentationFormat>
  <Paragraphs>528</Paragraphs>
  <Slides>100</Slides>
  <Notes>9</Notes>
  <HiddenSlides>2</HiddenSlides>
  <MMClips>0</MMClips>
  <ScaleCrop>false</ScaleCrop>
  <HeadingPairs>
    <vt:vector size="4" baseType="variant">
      <vt:variant>
        <vt:lpstr>主题</vt:lpstr>
      </vt:variant>
      <vt:variant>
        <vt:i4>1</vt:i4>
      </vt:variant>
      <vt:variant>
        <vt:lpstr>幻灯片标题</vt:lpstr>
      </vt:variant>
      <vt:variant>
        <vt:i4>100</vt:i4>
      </vt:variant>
    </vt:vector>
  </HeadingPairs>
  <TitlesOfParts>
    <vt:vector size="101"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4105</cp:revision>
  <dcterms:created xsi:type="dcterms:W3CDTF">2014-11-27T01:03:00Z</dcterms:created>
  <dcterms:modified xsi:type="dcterms:W3CDTF">2017-03-24T02:29:20Z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