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1520" r:id="rId2"/>
    <p:sldId id="856" r:id="rId3"/>
    <p:sldId id="1521" r:id="rId4"/>
    <p:sldId id="1556" r:id="rId5"/>
    <p:sldId id="1557" r:id="rId6"/>
    <p:sldId id="1558" r:id="rId7"/>
    <p:sldId id="1559" r:id="rId8"/>
    <p:sldId id="1560" r:id="rId9"/>
    <p:sldId id="1561" r:id="rId10"/>
    <p:sldId id="1563" r:id="rId11"/>
    <p:sldId id="1388" r:id="rId12"/>
    <p:sldId id="1562" r:id="rId13"/>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4" autoAdjust="0"/>
    <p:restoredTop sz="96727" autoAdjust="0"/>
  </p:normalViewPr>
  <p:slideViewPr>
    <p:cSldViewPr>
      <p:cViewPr varScale="1">
        <p:scale>
          <a:sx n="81" d="100"/>
          <a:sy n="81" d="100"/>
        </p:scale>
        <p:origin x="-667" y="-72"/>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2017/3/23</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A师阁\22681715_105907265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6140"/>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0" name="标题 2"/>
          <p:cNvSpPr txBox="1">
            <a:spLocks/>
          </p:cNvSpPr>
          <p:nvPr/>
        </p:nvSpPr>
        <p:spPr>
          <a:xfrm>
            <a:off x="3177344" y="4010577"/>
            <a:ext cx="8831945" cy="787369"/>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en-US" sz="4200" b="1" kern="100" dirty="0" smtClean="0">
                <a:solidFill>
                  <a:schemeClr val="tx1">
                    <a:lumMod val="85000"/>
                    <a:lumOff val="15000"/>
                  </a:schemeClr>
                </a:solidFill>
                <a:latin typeface="Times New Roman"/>
                <a:ea typeface="微软雅黑" pitchFamily="34" charset="-122"/>
                <a:cs typeface="Times New Roman"/>
              </a:rPr>
              <a:t>微专题一    实用</a:t>
            </a:r>
            <a:r>
              <a:rPr lang="zh-CN" altLang="en-US" sz="4200" b="1" kern="100" dirty="0">
                <a:solidFill>
                  <a:schemeClr val="tx1">
                    <a:lumMod val="85000"/>
                    <a:lumOff val="15000"/>
                  </a:schemeClr>
                </a:solidFill>
                <a:latin typeface="Times New Roman"/>
                <a:ea typeface="微软雅黑" pitchFamily="34" charset="-122"/>
                <a:cs typeface="Times New Roman"/>
              </a:rPr>
              <a:t>类文本阅读答题策略</a:t>
            </a:r>
            <a:endParaRPr lang="zh-CN" altLang="zh-CN" sz="4200" b="1" kern="100" dirty="0">
              <a:solidFill>
                <a:schemeClr val="tx1">
                  <a:lumMod val="85000"/>
                  <a:lumOff val="15000"/>
                </a:schemeClr>
              </a:solidFill>
              <a:latin typeface="Times New Roman"/>
              <a:ea typeface="微软雅黑" pitchFamily="34" charset="-122"/>
              <a:cs typeface="Times New Roman"/>
            </a:endParaRPr>
          </a:p>
        </p:txBody>
      </p:sp>
      <p:grpSp>
        <p:nvGrpSpPr>
          <p:cNvPr id="12" name="组合 11"/>
          <p:cNvGrpSpPr/>
          <p:nvPr/>
        </p:nvGrpSpPr>
        <p:grpSpPr>
          <a:xfrm>
            <a:off x="1466492" y="3650010"/>
            <a:ext cx="1440612" cy="1536473"/>
            <a:chOff x="1466492" y="3650010"/>
            <a:chExt cx="1440612" cy="1536473"/>
          </a:xfrm>
        </p:grpSpPr>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
        <p:nvSpPr>
          <p:cNvPr id="15" name="副标题 3"/>
          <p:cNvSpPr txBox="1">
            <a:spLocks/>
          </p:cNvSpPr>
          <p:nvPr/>
        </p:nvSpPr>
        <p:spPr>
          <a:xfrm>
            <a:off x="10513" y="3676174"/>
            <a:ext cx="1512212" cy="133927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3400" dirty="0" smtClean="0">
                <a:solidFill>
                  <a:schemeClr val="tx1">
                    <a:lumMod val="75000"/>
                    <a:lumOff val="25000"/>
                  </a:schemeClr>
                </a:solidFill>
                <a:latin typeface="+mn-ea"/>
              </a:rPr>
              <a:t>第二章</a:t>
            </a:r>
            <a:endParaRPr lang="en-US" altLang="zh-CN" sz="3400" dirty="0" smtClean="0">
              <a:solidFill>
                <a:schemeClr val="tx1">
                  <a:lumMod val="75000"/>
                  <a:lumOff val="25000"/>
                </a:schemeClr>
              </a:solidFill>
              <a:latin typeface="+mn-ea"/>
            </a:endParaRPr>
          </a:p>
        </p:txBody>
      </p:sp>
    </p:spTree>
    <p:extLst>
      <p:ext uri="{BB962C8B-B14F-4D97-AF65-F5344CB8AC3E}">
        <p14:creationId xmlns:p14="http://schemas.microsoft.com/office/powerpoint/2010/main" val="94828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197546"/>
            <a:ext cx="11478502" cy="3918484"/>
          </a:xfrm>
          <a:prstGeom prst="rect">
            <a:avLst/>
          </a:prstGeom>
        </p:spPr>
        <p:txBody>
          <a:bodyPr wrap="square" lIns="121898" tIns="60948" rIns="121898" bIns="60948">
            <a:spAutoFit/>
          </a:bodyPr>
          <a:lstStyle/>
          <a:p>
            <a:pPr lvl="0" algn="just">
              <a:lnSpc>
                <a:spcPct val="150000"/>
              </a:lnSpc>
            </a:pPr>
            <a:r>
              <a:rPr lang="zh-CN" altLang="zh-CN" sz="2800" kern="100" dirty="0" smtClean="0">
                <a:latin typeface="Times New Roman"/>
                <a:ea typeface="华文细黑"/>
                <a:cs typeface="Times New Roman"/>
              </a:rPr>
              <a:t>第四</a:t>
            </a:r>
            <a:r>
              <a:rPr lang="zh-CN" altLang="zh-CN" sz="2800" kern="100" dirty="0">
                <a:latin typeface="Times New Roman"/>
                <a:ea typeface="华文细黑"/>
                <a:cs typeface="Times New Roman"/>
              </a:rPr>
              <a:t>步：踩好点，注意分条作答。答题不踩点、东拉西扯、庞杂无序是考场上考生得分低的主要原因。答题过程中要先仔细审读题目要求，再结合文本材料弄清楚该题应该包含几个得分点，然后踩点答题</a:t>
            </a:r>
            <a:r>
              <a:rPr lang="zh-CN" altLang="zh-CN" sz="2800" kern="100" dirty="0" smtClean="0">
                <a:latin typeface="Times New Roman"/>
                <a:ea typeface="华文细黑"/>
                <a:cs typeface="Times New Roman"/>
              </a:rPr>
              <a:t>。切记</a:t>
            </a:r>
            <a:r>
              <a:rPr lang="zh-CN" altLang="zh-CN" sz="2800" kern="100" dirty="0">
                <a:latin typeface="Times New Roman"/>
                <a:ea typeface="华文细黑"/>
                <a:cs typeface="Times New Roman"/>
              </a:rPr>
              <a:t>：问什么答什么，怎么问就怎么答，分条作答。考生要有审题意识，要根据关键词确定踩分点的基本方向。日常训练要养成对题目中的关键</a:t>
            </a:r>
            <a:r>
              <a:rPr lang="zh-CN" altLang="zh-CN" sz="2800" kern="100" spc="40" dirty="0">
                <a:latin typeface="Times New Roman"/>
                <a:ea typeface="华文细黑"/>
                <a:cs typeface="Times New Roman"/>
              </a:rPr>
              <a:t>词进行勾画的习惯，以提高对试题中关键词的敏感度</a:t>
            </a:r>
            <a:r>
              <a:rPr lang="zh-CN" altLang="zh-CN" sz="2800" kern="100" spc="40" dirty="0" smtClean="0">
                <a:latin typeface="Times New Roman"/>
                <a:ea typeface="华文细黑"/>
                <a:cs typeface="Times New Roman"/>
              </a:rPr>
              <a:t>。</a:t>
            </a:r>
            <a:r>
              <a:rPr lang="zh-CN" altLang="zh-CN" sz="2800" spc="40" dirty="0">
                <a:latin typeface="华文细黑" pitchFamily="2" charset="-122"/>
                <a:ea typeface="华文细黑" pitchFamily="2" charset="-122"/>
              </a:rPr>
              <a:t>答案</a:t>
            </a:r>
            <a:r>
              <a:rPr lang="zh-CN" altLang="zh-CN" sz="2800" spc="40" dirty="0" smtClean="0">
                <a:latin typeface="华文细黑" pitchFamily="2" charset="-122"/>
                <a:ea typeface="华文细黑" pitchFamily="2" charset="-122"/>
              </a:rPr>
              <a:t>要</a:t>
            </a:r>
            <a:r>
              <a:rPr lang="zh-CN" altLang="zh-CN" sz="2800" spc="40" dirty="0">
                <a:latin typeface="华文细黑" pitchFamily="2" charset="-122"/>
                <a:ea typeface="华文细黑" pitchFamily="2" charset="-122"/>
              </a:rPr>
              <a:t>做到</a:t>
            </a:r>
            <a:r>
              <a:rPr lang="en-US" altLang="zh-CN" sz="2800" spc="40" dirty="0">
                <a:latin typeface="宋体" pitchFamily="2" charset="-122"/>
                <a:ea typeface="宋体" pitchFamily="2" charset="-122"/>
              </a:rPr>
              <a:t>“</a:t>
            </a:r>
            <a:r>
              <a:rPr lang="zh-CN" altLang="zh-CN" sz="2800" spc="40" dirty="0" smtClean="0">
                <a:latin typeface="华文细黑" pitchFamily="2" charset="-122"/>
                <a:ea typeface="华文细黑" pitchFamily="2" charset="-122"/>
              </a:rPr>
              <a:t>三</a:t>
            </a:r>
            <a:r>
              <a:rPr lang="zh-CN" altLang="zh-CN" sz="2800" kern="100" dirty="0">
                <a:solidFill>
                  <a:prstClr val="black"/>
                </a:solidFill>
                <a:latin typeface="Times New Roman"/>
                <a:ea typeface="华文细黑"/>
                <a:cs typeface="Times New Roman"/>
              </a:rPr>
              <a:t>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a:t>
            </a:r>
            <a:endParaRPr lang="en-US" altLang="zh-CN" sz="2800" kern="100" spc="40" dirty="0" smtClean="0">
              <a:latin typeface="华文细黑" pitchFamily="2" charset="-122"/>
              <a:ea typeface="华文细黑" pitchFamily="2" charset="-122"/>
              <a:cs typeface="Times New Roman"/>
            </a:endParaRPr>
          </a:p>
        </p:txBody>
      </p:sp>
    </p:spTree>
    <p:extLst>
      <p:ext uri="{BB962C8B-B14F-4D97-AF65-F5344CB8AC3E}">
        <p14:creationId xmlns:p14="http://schemas.microsoft.com/office/powerpoint/2010/main" val="1653758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6270" y="522135"/>
            <a:ext cx="11563765" cy="5293733"/>
          </a:xfrm>
          <a:prstGeom prst="rect">
            <a:avLst/>
          </a:prstGeom>
        </p:spPr>
        <p:txBody>
          <a:bodyPr wrap="square" lIns="121898" tIns="60948" rIns="121898" bIns="60948">
            <a:spAutoFit/>
          </a:bodyPr>
          <a:lstStyle/>
          <a:p>
            <a:pPr algn="just">
              <a:lnSpc>
                <a:spcPct val="150000"/>
              </a:lnSpc>
              <a:spcAft>
                <a:spcPts val="0"/>
              </a:spcAft>
            </a:pPr>
            <a:r>
              <a:rPr lang="zh-CN" altLang="zh-CN" sz="2800" kern="100" spc="-100" dirty="0" smtClean="0">
                <a:latin typeface="Times New Roman"/>
                <a:ea typeface="华文细黑"/>
                <a:cs typeface="Times New Roman"/>
              </a:rPr>
              <a:t>段落</a:t>
            </a:r>
            <a:r>
              <a:rPr lang="zh-CN" altLang="zh-CN" sz="2800" kern="100" spc="-100" dirty="0">
                <a:latin typeface="Times New Roman"/>
                <a:ea typeface="华文细黑"/>
                <a:cs typeface="Times New Roman"/>
              </a:rPr>
              <a:t>化、序号化、要点化。阅卷教师总是寻找考生的得分点</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见点得分</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a:t>
            </a:r>
            <a:r>
              <a:rPr lang="zh-CN" altLang="zh-CN" sz="2800" kern="100" dirty="0">
                <a:latin typeface="Times New Roman"/>
                <a:ea typeface="华文细黑"/>
                <a:cs typeface="Times New Roman"/>
              </a:rPr>
              <a:t>而考生的得分点又与该题赋分紧密联系，考生要有得分点意识，按赋分踩点答题，分条陈述。基于踩点给分的考虑，我们提倡考生在答题范围</a:t>
            </a:r>
            <a:r>
              <a:rPr lang="zh-CN" altLang="zh-CN" sz="2800" kern="100" spc="-100" dirty="0">
                <a:latin typeface="Times New Roman"/>
                <a:ea typeface="华文细黑"/>
                <a:cs typeface="Times New Roman"/>
              </a:rPr>
              <a:t>之内尽量多答，因为多答不扣分，少答不给分，但多答不是庞杂无序的多，</a:t>
            </a:r>
            <a:r>
              <a:rPr lang="zh-CN" altLang="zh-CN" sz="2800" kern="100" dirty="0">
                <a:latin typeface="Times New Roman"/>
                <a:ea typeface="华文细黑"/>
                <a:cs typeface="Times New Roman"/>
              </a:rPr>
              <a:t>不是漫天瞎蒙的多，而是要求把得分点答全，把每个要点答充分。因为高考阅卷中得分点大于踩分点的情况并不鲜见，例如命题者给定的答案要点是</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个</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个踩分点，答出</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点即给满分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，但根据文本我们可以归纳出</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个甚至更多答题要点，这种情况不是没有。</a:t>
            </a:r>
            <a:endParaRPr lang="zh-CN" altLang="zh-CN" sz="1050" kern="100" dirty="0">
              <a:effectLst/>
              <a:latin typeface="宋体"/>
              <a:cs typeface="Courier New"/>
            </a:endParaRPr>
          </a:p>
        </p:txBody>
      </p:sp>
    </p:spTree>
    <p:extLst>
      <p:ext uri="{BB962C8B-B14F-4D97-AF65-F5344CB8AC3E}">
        <p14:creationId xmlns:p14="http://schemas.microsoft.com/office/powerpoint/2010/main" val="776158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Users\Administrator\Desktop\A师阁\22681715_105907265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6140"/>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7" name="组合 16"/>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3591205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0298" y="1405851"/>
            <a:ext cx="11500473" cy="2600007"/>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专题微语</a:t>
            </a:r>
            <a:r>
              <a:rPr lang="en-US" altLang="zh-CN" sz="2800" b="1" kern="100" dirty="0">
                <a:solidFill>
                  <a:srgbClr val="0000FF"/>
                </a:solidFill>
                <a:latin typeface="IPAPANNEW"/>
                <a:ea typeface="华文细黑"/>
                <a:cs typeface="Times New Roman"/>
              </a:rPr>
              <a:t>]</a:t>
            </a:r>
            <a:r>
              <a:rPr lang="zh-CN" altLang="zh-CN" sz="2800" kern="100" dirty="0">
                <a:solidFill>
                  <a:prstClr val="black"/>
                </a:solidFill>
                <a:latin typeface="Times New Roman"/>
                <a:ea typeface="华文细黑"/>
                <a:cs typeface="Times New Roman"/>
              </a:rPr>
              <a:t>　实用类文本阅读虽说同样是现代文阅读，但还是有别于论述类文本阅读和文学类文本阅读。当然，高考命题更是特色鲜明。那么实用类文本在答题上有没有独特性，就像小说四级概念答题法那样呢？确实存在，但只能是大致的，缺少规律的，这里归纳出来，仅供考生参考</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5593" y="837506"/>
            <a:ext cx="11679403" cy="464740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宋体"/>
                <a:ea typeface="微软雅黑"/>
                <a:cs typeface="Times New Roman"/>
              </a:rPr>
              <a:t>一、所有的答题都贯穿一条红</a:t>
            </a:r>
            <a:r>
              <a:rPr lang="zh-CN" altLang="zh-CN" sz="2800" b="1" kern="100" dirty="0" smtClean="0">
                <a:solidFill>
                  <a:srgbClr val="0000FF"/>
                </a:solidFill>
                <a:latin typeface="宋体"/>
                <a:ea typeface="微软雅黑"/>
                <a:cs typeface="Times New Roman"/>
              </a:rPr>
              <a:t>线</a:t>
            </a:r>
            <a:r>
              <a:rPr lang="en-US" altLang="zh-CN" sz="2800" b="1" kern="100" dirty="0" smtClean="0">
                <a:solidFill>
                  <a:srgbClr val="0000FF"/>
                </a:solidFill>
                <a:latin typeface="Times New Roman" pitchFamily="18" charset="0"/>
                <a:ea typeface="微软雅黑"/>
                <a:cs typeface="Times New Roman" pitchFamily="18" charset="0"/>
              </a:rPr>
              <a:t>——</a:t>
            </a:r>
            <a:r>
              <a:rPr lang="zh-CN" altLang="zh-CN" sz="2800" b="1" kern="100" dirty="0" smtClean="0">
                <a:solidFill>
                  <a:srgbClr val="0000FF"/>
                </a:solidFill>
                <a:latin typeface="宋体"/>
                <a:ea typeface="微软雅黑"/>
                <a:cs typeface="Times New Roman"/>
              </a:rPr>
              <a:t>筛选</a:t>
            </a:r>
            <a:r>
              <a:rPr lang="zh-CN" altLang="zh-CN" sz="2800" b="1" kern="100" dirty="0">
                <a:solidFill>
                  <a:srgbClr val="0000FF"/>
                </a:solidFill>
                <a:latin typeface="宋体"/>
                <a:ea typeface="微软雅黑"/>
                <a:cs typeface="Times New Roman"/>
              </a:rPr>
              <a:t>信息</a:t>
            </a:r>
          </a:p>
          <a:p>
            <a:pPr algn="just">
              <a:lnSpc>
                <a:spcPct val="150000"/>
              </a:lnSpc>
              <a:spcAft>
                <a:spcPts val="0"/>
              </a:spcAft>
            </a:pPr>
            <a:r>
              <a:rPr lang="zh-CN" altLang="zh-CN" sz="2800" kern="100" spc="-50" dirty="0">
                <a:latin typeface="Times New Roman"/>
                <a:ea typeface="华文细黑"/>
                <a:cs typeface="Times New Roman"/>
              </a:rPr>
              <a:t>课标卷实用类文本阅读共设</a:t>
            </a:r>
            <a:r>
              <a:rPr lang="en-US" altLang="zh-CN" sz="2800" kern="100" spc="-50" dirty="0">
                <a:latin typeface="Times New Roman"/>
                <a:ea typeface="华文细黑"/>
                <a:cs typeface="Courier New"/>
              </a:rPr>
              <a:t>3</a:t>
            </a:r>
            <a:r>
              <a:rPr lang="zh-CN" altLang="zh-CN" sz="2800" kern="100" spc="-50" dirty="0">
                <a:latin typeface="Times New Roman"/>
                <a:ea typeface="华文细黑"/>
                <a:cs typeface="Times New Roman"/>
              </a:rPr>
              <a:t>题，无论是关乎文本总体感知、理解能力考查</a:t>
            </a:r>
            <a:r>
              <a:rPr lang="zh-CN" altLang="zh-CN" sz="2800" kern="100" dirty="0">
                <a:latin typeface="Times New Roman"/>
                <a:ea typeface="华文细黑"/>
                <a:cs typeface="Times New Roman"/>
              </a:rPr>
              <a:t>的第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题，还是基于文本分析、概括能力考查的第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题，以及侧重文本探究能力考查的第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题，试题题干上总会有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结合材料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这样的要求，也就是说，都有一根红线贯穿，这根红线就是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筛选文中信息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。从课标卷考查情况看，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筛选文中信息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主要包括文章的基本观点以及最能表达文章主旨和作者写作意图的语句等。第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题属于浅层、快速、综合性的信息筛选</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459143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3704" y="909514"/>
            <a:ext cx="11563765" cy="4647402"/>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题目设计注重每个选项对材料的总体分析和概括，同时也引导考生注意材料中的一些细节与材料总体的关系。这在一定程度上真实</a:t>
            </a:r>
            <a:r>
              <a:rPr lang="zh-CN" altLang="zh-CN" sz="2800" kern="100" dirty="0" smtClean="0">
                <a:solidFill>
                  <a:prstClr val="black"/>
                </a:solidFill>
                <a:latin typeface="Times New Roman"/>
                <a:ea typeface="华文细黑"/>
                <a:cs typeface="Times New Roman"/>
              </a:rPr>
              <a:t>地</a:t>
            </a:r>
            <a:r>
              <a:rPr lang="zh-CN" altLang="zh-CN" sz="2800" kern="100" dirty="0" smtClean="0">
                <a:solidFill>
                  <a:prstClr val="black"/>
                </a:solidFill>
                <a:latin typeface="Times New Roman"/>
                <a:ea typeface="华文细黑"/>
                <a:cs typeface="Times New Roman"/>
              </a:rPr>
              <a:t>反映了考生对文本的理解程度，是对文本理解层级的全面考查。第</a:t>
            </a:r>
            <a:r>
              <a:rPr lang="en-US" altLang="zh-CN" sz="2800" kern="100" dirty="0" smtClean="0">
                <a:solidFill>
                  <a:prstClr val="black"/>
                </a:solidFill>
                <a:latin typeface="Times New Roman"/>
                <a:ea typeface="华文细黑"/>
                <a:cs typeface="Courier New"/>
              </a:rPr>
              <a:t>2</a:t>
            </a:r>
            <a:r>
              <a:rPr lang="zh-CN" altLang="zh-CN" sz="2800" kern="100" dirty="0" smtClean="0">
                <a:solidFill>
                  <a:prstClr val="black"/>
                </a:solidFill>
                <a:latin typeface="Times New Roman"/>
                <a:ea typeface="华文细黑"/>
                <a:cs typeface="Times New Roman"/>
              </a:rPr>
              <a:t>题属于归纳、概括性的信息筛选，需要深入理解文本内涵，筛选能力要求上了一个台阶。第</a:t>
            </a:r>
            <a:r>
              <a:rPr lang="en-US" altLang="zh-CN" sz="2800" kern="100" dirty="0" smtClean="0">
                <a:solidFill>
                  <a:prstClr val="black"/>
                </a:solidFill>
                <a:latin typeface="Times New Roman"/>
                <a:ea typeface="华文细黑"/>
                <a:cs typeface="Courier New"/>
              </a:rPr>
              <a:t>3</a:t>
            </a:r>
            <a:r>
              <a:rPr lang="zh-CN" altLang="zh-CN" sz="2800" kern="100" dirty="0" smtClean="0">
                <a:solidFill>
                  <a:prstClr val="black"/>
                </a:solidFill>
                <a:latin typeface="Times New Roman"/>
                <a:ea typeface="华文细黑"/>
                <a:cs typeface="Times New Roman"/>
              </a:rPr>
              <a:t>题属于鉴赏评价性的信息筛选，要在深入理解文本的基础上提出自己的见解，不但要求深入筛选，还要有知识的迁移能力。总之，三道题</a:t>
            </a:r>
            <a:r>
              <a:rPr lang="en-US" altLang="zh-CN" sz="2800" kern="100" dirty="0" smtClean="0">
                <a:solidFill>
                  <a:prstClr val="black"/>
                </a:solidFill>
                <a:latin typeface="Times New Roman"/>
                <a:ea typeface="华文细黑"/>
                <a:cs typeface="Courier New"/>
              </a:rPr>
              <a:t>12</a:t>
            </a:r>
            <a:r>
              <a:rPr lang="zh-CN" altLang="zh-CN" sz="2800" kern="100" dirty="0" smtClean="0">
                <a:solidFill>
                  <a:prstClr val="black"/>
                </a:solidFill>
                <a:latin typeface="Times New Roman"/>
                <a:ea typeface="华文细黑"/>
                <a:cs typeface="Times New Roman"/>
              </a:rPr>
              <a:t>分的文本阅读，</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筛选</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这条红线一以贯之。</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490923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1608" y="333450"/>
            <a:ext cx="11593287"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spc="-100" dirty="0">
                <a:solidFill>
                  <a:srgbClr val="0000FF"/>
                </a:solidFill>
                <a:latin typeface="宋体"/>
                <a:ea typeface="微软雅黑"/>
                <a:cs typeface="Times New Roman"/>
              </a:rPr>
              <a:t>二、答题坚持两项原则：忠于原文而不照搬原文，踩点答题而不过度答题</a:t>
            </a:r>
          </a:p>
          <a:p>
            <a:pPr algn="just">
              <a:lnSpc>
                <a:spcPct val="150000"/>
              </a:lnSpc>
            </a:pPr>
            <a:r>
              <a:rPr lang="zh-CN" altLang="zh-CN" sz="2800" kern="100" dirty="0">
                <a:latin typeface="Times New Roman"/>
                <a:ea typeface="华文细黑"/>
                <a:cs typeface="Times New Roman"/>
              </a:rPr>
              <a:t>对于实用类文本的考查，无论是设置问题还是拟订答案，命题人总是会依据文本呈现的内容以及呈现的方式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量体裁衣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考生组织答案时一定要忠于原文，要善于运用文中的关键词、关键句作答；同时文中相关信息的呈现又不可能是显豁的，更多则是隐性的暗示，所以考生又不能一字不差地摘录原文。事实上，在答题过程中，很多考生只是机械地摘录原文句子。摘录的句子中固然含有答案所需要的内容，但往往不是从命题者提出问题的角度来回答的，如此，你的答案自然就不到位，</a:t>
            </a:r>
            <a:r>
              <a:rPr lang="zh-CN" altLang="zh-CN" sz="2800" kern="100" spc="-50" dirty="0">
                <a:latin typeface="Times New Roman"/>
                <a:ea typeface="华文细黑"/>
                <a:cs typeface="Times New Roman"/>
              </a:rPr>
              <a:t>甚至答非所问</a:t>
            </a:r>
            <a:r>
              <a:rPr lang="zh-CN" altLang="zh-CN" sz="2800" kern="100" spc="-50" dirty="0" smtClean="0">
                <a:latin typeface="Times New Roman"/>
                <a:ea typeface="华文细黑"/>
                <a:cs typeface="Times New Roman"/>
              </a:rPr>
              <a:t>。</a:t>
            </a:r>
            <a:r>
              <a:rPr lang="zh-CN" altLang="zh-CN" sz="2800" kern="100" spc="-50" dirty="0">
                <a:latin typeface="Times New Roman"/>
                <a:ea typeface="华文细黑"/>
                <a:cs typeface="Times New Roman"/>
              </a:rPr>
              <a:t>一般说来，</a:t>
            </a:r>
            <a:r>
              <a:rPr lang="zh-CN" altLang="zh-CN" sz="2800" kern="100" dirty="0">
                <a:latin typeface="Times New Roman"/>
                <a:ea typeface="华文细黑"/>
                <a:cs typeface="Times New Roman"/>
              </a:rPr>
              <a:t>答案</a:t>
            </a:r>
            <a:r>
              <a:rPr lang="zh-CN" altLang="zh-CN" sz="2800" kern="100" spc="-50" dirty="0">
                <a:latin typeface="Times New Roman"/>
                <a:ea typeface="华文细黑"/>
                <a:cs typeface="Times New Roman"/>
              </a:rPr>
              <a:t>中涉及的一些关键词语</a:t>
            </a:r>
            <a:r>
              <a:rPr lang="zh-CN" altLang="zh-CN" sz="2800" kern="100" spc="-50" dirty="0" smtClean="0">
                <a:latin typeface="Times New Roman"/>
                <a:ea typeface="华文细黑"/>
                <a:cs typeface="Times New Roman"/>
              </a:rPr>
              <a:t>、</a:t>
            </a:r>
            <a:r>
              <a:rPr lang="zh-CN" altLang="zh-CN" sz="2800" kern="100" spc="-50" dirty="0">
                <a:latin typeface="Times New Roman"/>
                <a:ea typeface="华文细黑"/>
                <a:cs typeface="Times New Roman"/>
              </a:rPr>
              <a:t>句子就在原文中，</a:t>
            </a:r>
            <a:endParaRPr lang="zh-CN" altLang="zh-CN" sz="2800" kern="100" spc="-50" dirty="0">
              <a:latin typeface="宋体"/>
              <a:cs typeface="Courier New"/>
            </a:endParaRPr>
          </a:p>
        </p:txBody>
      </p:sp>
    </p:spTree>
    <p:extLst>
      <p:ext uri="{BB962C8B-B14F-4D97-AF65-F5344CB8AC3E}">
        <p14:creationId xmlns:p14="http://schemas.microsoft.com/office/powerpoint/2010/main" val="1889199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17426"/>
            <a:ext cx="11478502" cy="658639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考生应以这些重要的信息为抓手，结合题干要求进行有效的筛选、重组，这样组织起来的答案，一般就与标准答案接近了。如果将文中的重要词句弃之不用，脱离文本，另起炉灶，完全用自己的话去回答，那无异于缘木求鱼。另一方面我们还要防止过度答题。一些考生因怕漏掉答题要点而坚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多答总比少答好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的想法，天真地以为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漫天撒网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便可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重点捕鱼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，过度答题，写出的答案让阅卷老师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二次筛选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，这是不明智的做法。它足以让阅卷老师怀疑你的筛选、归纳能力，你的答案即便有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真东西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，却淹没在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汪洋大海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中。正确的做法是抓住题干要求，根据赋分答题，分条答题，踩点答题。关于踩点答题，下文有具体阐述，这里不赘述了。</a:t>
            </a:r>
            <a:endParaRPr lang="zh-CN" altLang="zh-CN" sz="1050" kern="100" dirty="0">
              <a:effectLst/>
              <a:latin typeface="宋体"/>
              <a:cs typeface="Courier New"/>
            </a:endParaRPr>
          </a:p>
        </p:txBody>
      </p:sp>
    </p:spTree>
    <p:extLst>
      <p:ext uri="{BB962C8B-B14F-4D97-AF65-F5344CB8AC3E}">
        <p14:creationId xmlns:p14="http://schemas.microsoft.com/office/powerpoint/2010/main" val="56784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500" y="798616"/>
            <a:ext cx="11252330" cy="4647402"/>
          </a:xfrm>
          <a:prstGeom prst="rect">
            <a:avLst/>
          </a:prstGeom>
        </p:spPr>
        <p:txBody>
          <a:bodyPr wrap="square" lIns="121898" tIns="60948" rIns="121898" bIns="60948">
            <a:spAutoFit/>
          </a:bodyPr>
          <a:lstStyle/>
          <a:p>
            <a:pPr algn="just">
              <a:lnSpc>
                <a:spcPct val="150000"/>
              </a:lnSpc>
            </a:pPr>
            <a:r>
              <a:rPr lang="zh-CN" altLang="zh-CN" sz="2800" b="1" kern="100" spc="-100" dirty="0" smtClean="0">
                <a:solidFill>
                  <a:srgbClr val="0000FF"/>
                </a:solidFill>
                <a:latin typeface="宋体"/>
                <a:ea typeface="微软雅黑"/>
                <a:cs typeface="Times New Roman"/>
              </a:rPr>
              <a:t>三、答题遵循四个步骤</a:t>
            </a:r>
          </a:p>
          <a:p>
            <a:pPr algn="just">
              <a:lnSpc>
                <a:spcPct val="150000"/>
              </a:lnSpc>
              <a:spcAft>
                <a:spcPts val="0"/>
              </a:spcAft>
            </a:pPr>
            <a:r>
              <a:rPr lang="zh-CN" altLang="zh-CN" sz="2800" kern="100" dirty="0" smtClean="0">
                <a:latin typeface="Times New Roman"/>
                <a:ea typeface="华文细黑"/>
                <a:cs typeface="Times New Roman"/>
              </a:rPr>
              <a:t>第一步：审题干，明确答题内容。题干往往引导答题方向，具有多种暗示。比如区域暗示、思路暗示、要点暗示等。领会暗示、提取关键词是答题要务。例如</a:t>
            </a:r>
            <a:r>
              <a:rPr lang="en-US" altLang="zh-CN" sz="2800" kern="100" dirty="0" smtClean="0">
                <a:latin typeface="Times New Roman"/>
                <a:ea typeface="华文细黑"/>
                <a:cs typeface="Courier New"/>
              </a:rPr>
              <a:t>2015</a:t>
            </a:r>
            <a:r>
              <a:rPr lang="zh-CN" altLang="zh-CN" sz="2800" kern="100" dirty="0" smtClean="0">
                <a:latin typeface="Times New Roman"/>
                <a:ea typeface="华文细黑"/>
                <a:cs typeface="Times New Roman"/>
              </a:rPr>
              <a:t>年全国卷</a:t>
            </a:r>
            <a:r>
              <a:rPr lang="en-US" altLang="zh-CN" sz="2800" kern="100" dirty="0" smtClean="0">
                <a:latin typeface="宋体"/>
                <a:ea typeface="华文细黑"/>
                <a:cs typeface="Times New Roman"/>
              </a:rPr>
              <a:t>Ⅰ</a:t>
            </a:r>
            <a:r>
              <a:rPr lang="zh-CN" altLang="zh-CN" sz="2800" kern="100" dirty="0" smtClean="0">
                <a:latin typeface="Times New Roman"/>
                <a:ea typeface="华文细黑"/>
                <a:cs typeface="Times New Roman"/>
              </a:rPr>
              <a:t>第</a:t>
            </a:r>
            <a:r>
              <a:rPr lang="en-US" altLang="zh-CN" sz="2800" kern="100" dirty="0" smtClean="0">
                <a:latin typeface="Times New Roman"/>
                <a:ea typeface="华文细黑"/>
                <a:cs typeface="Courier New"/>
              </a:rPr>
              <a:t>12</a:t>
            </a:r>
            <a:r>
              <a:rPr lang="zh-CN" altLang="zh-CN" sz="2800" kern="100" dirty="0" smtClean="0">
                <a:latin typeface="Times New Roman"/>
                <a:ea typeface="华文细黑"/>
                <a:cs typeface="Times New Roman"/>
              </a:rPr>
              <a:t>题</a:t>
            </a: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题：</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朱东润的传记文学观是如何形成的？请结合材料简要分析。</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如何形成</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就暗示了传主朱东润的文学观的形成有一个过程，考生要重点答出这个过程，而不能简单地答出传主的传记文学观</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299391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6775" y="1090548"/>
            <a:ext cx="11364853" cy="3923422"/>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第二步：划区间，锁定信息来源。在明确题干的主要信息后，就要带着题干所涉及的内容到原文中寻找信息区间，看相关内容是在哪一段或</a:t>
            </a:r>
            <a:r>
              <a:rPr lang="zh-CN" altLang="zh-CN" sz="2800" kern="100" dirty="0" smtClean="0">
                <a:solidFill>
                  <a:prstClr val="black"/>
                </a:solidFill>
                <a:latin typeface="Times New Roman"/>
                <a:ea typeface="华文细黑"/>
                <a:cs typeface="Times New Roman"/>
              </a:rPr>
              <a:t>哪</a:t>
            </a:r>
            <a:r>
              <a:rPr lang="zh-CN" altLang="zh-CN" sz="2800" kern="100" dirty="0" smtClean="0">
                <a:solidFill>
                  <a:prstClr val="black"/>
                </a:solidFill>
                <a:latin typeface="Times New Roman"/>
                <a:ea typeface="华文细黑"/>
                <a:cs typeface="Times New Roman"/>
              </a:rPr>
              <a:t>几段，然后进行定位阅读。例如</a:t>
            </a:r>
            <a:r>
              <a:rPr lang="en-US" altLang="zh-CN" sz="2800" kern="100" dirty="0" smtClean="0">
                <a:solidFill>
                  <a:prstClr val="black"/>
                </a:solidFill>
                <a:latin typeface="Times New Roman"/>
                <a:ea typeface="华文细黑"/>
                <a:cs typeface="Courier New"/>
              </a:rPr>
              <a:t>2016</a:t>
            </a:r>
            <a:r>
              <a:rPr lang="zh-CN" altLang="zh-CN" sz="2800" kern="100" dirty="0" smtClean="0">
                <a:solidFill>
                  <a:prstClr val="black"/>
                </a:solidFill>
                <a:latin typeface="Times New Roman"/>
                <a:ea typeface="华文细黑"/>
                <a:cs typeface="Times New Roman"/>
              </a:rPr>
              <a:t>年全国乙卷第</a:t>
            </a:r>
            <a:r>
              <a:rPr lang="en-US" altLang="zh-CN" sz="2800" kern="100" dirty="0" smtClean="0">
                <a:solidFill>
                  <a:prstClr val="black"/>
                </a:solidFill>
                <a:latin typeface="Times New Roman"/>
                <a:ea typeface="华文细黑"/>
                <a:cs typeface="Courier New"/>
              </a:rPr>
              <a:t>12</a:t>
            </a:r>
            <a:r>
              <a:rPr lang="zh-CN" altLang="zh-CN" sz="2800" kern="100" dirty="0" smtClean="0">
                <a:solidFill>
                  <a:prstClr val="black"/>
                </a:solidFill>
                <a:latin typeface="Times New Roman"/>
                <a:ea typeface="华文细黑"/>
                <a:cs typeface="Times New Roman"/>
              </a:rPr>
              <a:t>题</a:t>
            </a:r>
            <a:r>
              <a:rPr lang="en-US" altLang="zh-CN" sz="2800" kern="100" dirty="0" smtClean="0">
                <a:solidFill>
                  <a:prstClr val="black"/>
                </a:solidFill>
                <a:latin typeface="Times New Roman"/>
                <a:ea typeface="华文细黑"/>
                <a:cs typeface="Courier New"/>
              </a:rPr>
              <a:t>(2)</a:t>
            </a:r>
            <a:r>
              <a:rPr lang="zh-CN" altLang="zh-CN" sz="2800" kern="100" dirty="0" smtClean="0">
                <a:solidFill>
                  <a:prstClr val="black"/>
                </a:solidFill>
                <a:latin typeface="Times New Roman"/>
                <a:ea typeface="华文细黑"/>
                <a:cs typeface="Times New Roman"/>
              </a:rPr>
              <a:t>题：</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为什么说</a:t>
            </a:r>
            <a:r>
              <a:rPr lang="en-US" altLang="zh-CN" sz="2800" kern="100" dirty="0" smtClean="0">
                <a:solidFill>
                  <a:prstClr val="black"/>
                </a:solidFill>
                <a:latin typeface="Times New Roman"/>
                <a:ea typeface="华文细黑"/>
                <a:cs typeface="Courier New"/>
              </a:rPr>
              <a:t>1985</a:t>
            </a:r>
            <a:r>
              <a:rPr lang="zh-CN" altLang="zh-CN" sz="2800" kern="100" dirty="0" smtClean="0">
                <a:solidFill>
                  <a:prstClr val="black"/>
                </a:solidFill>
                <a:latin typeface="Times New Roman"/>
                <a:ea typeface="华文细黑"/>
                <a:cs typeface="Times New Roman"/>
              </a:rPr>
              <a:t>年是认知陈忠实的标志性年份？请结合材料简要概括。</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考生只要抓住</a:t>
            </a:r>
            <a:r>
              <a:rPr lang="en-US" altLang="zh-CN" sz="2800" kern="100" dirty="0" smtClean="0">
                <a:solidFill>
                  <a:prstClr val="black"/>
                </a:solidFill>
                <a:latin typeface="宋体"/>
                <a:ea typeface="华文细黑"/>
                <a:cs typeface="Times New Roman"/>
              </a:rPr>
              <a:t>“</a:t>
            </a:r>
            <a:r>
              <a:rPr lang="en-US" altLang="zh-CN" sz="2800" kern="100" dirty="0" smtClean="0">
                <a:solidFill>
                  <a:prstClr val="black"/>
                </a:solidFill>
                <a:latin typeface="Times New Roman"/>
                <a:ea typeface="华文细黑"/>
                <a:cs typeface="Courier New"/>
              </a:rPr>
              <a:t>1985</a:t>
            </a:r>
            <a:r>
              <a:rPr lang="zh-CN" altLang="zh-CN" sz="2800" kern="100" dirty="0" smtClean="0">
                <a:solidFill>
                  <a:prstClr val="black"/>
                </a:solidFill>
                <a:latin typeface="Times New Roman"/>
                <a:ea typeface="华文细黑"/>
                <a:cs typeface="Times New Roman"/>
              </a:rPr>
              <a:t>年</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这个关键词，寻找它所出现的段落，就知道答题区间为文章第三、四、五段。</a:t>
            </a:r>
            <a:endParaRPr lang="en-US" altLang="zh-CN" sz="2800" kern="1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2352928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4787" y="399483"/>
            <a:ext cx="11709220" cy="5857477"/>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第三步：善筛选，重视归纳整合。找出答题区间后，要在相关阅读区间内对材料信息进行搜索阅读，逐句、逐段提取关键词，对相同信息进行整合，对不同信息进行归类，不得重复，不得遗漏。例如</a:t>
            </a:r>
            <a:r>
              <a:rPr lang="en-US" altLang="zh-CN" sz="2800" kern="100" dirty="0">
                <a:solidFill>
                  <a:prstClr val="black"/>
                </a:solidFill>
                <a:latin typeface="Times New Roman"/>
                <a:ea typeface="华文细黑"/>
                <a:cs typeface="Courier New"/>
              </a:rPr>
              <a:t>2015</a:t>
            </a:r>
            <a:r>
              <a:rPr lang="zh-CN" altLang="zh-CN" sz="2800" kern="100" dirty="0">
                <a:solidFill>
                  <a:prstClr val="black"/>
                </a:solidFill>
                <a:latin typeface="Times New Roman"/>
                <a:ea typeface="华文细黑"/>
                <a:cs typeface="Times New Roman"/>
              </a:rPr>
              <a:t>年全国卷</a:t>
            </a:r>
            <a:r>
              <a:rPr lang="en-US" altLang="zh-CN" sz="2800" kern="100" dirty="0">
                <a:solidFill>
                  <a:prstClr val="black"/>
                </a:solidFill>
                <a:latin typeface="宋体"/>
                <a:ea typeface="华文细黑"/>
                <a:cs typeface="Times New Roman"/>
              </a:rPr>
              <a:t>Ⅱ</a:t>
            </a:r>
            <a:r>
              <a:rPr lang="zh-CN" altLang="zh-CN" sz="2800" kern="100" dirty="0">
                <a:solidFill>
                  <a:prstClr val="black"/>
                </a:solidFill>
                <a:latin typeface="Times New Roman"/>
                <a:ea typeface="华文细黑"/>
                <a:cs typeface="Times New Roman"/>
              </a:rPr>
              <a:t>第</a:t>
            </a:r>
            <a:r>
              <a:rPr lang="en-US" altLang="zh-CN" sz="2800" kern="100" dirty="0">
                <a:solidFill>
                  <a:prstClr val="black"/>
                </a:solidFill>
                <a:latin typeface="Times New Roman"/>
                <a:ea typeface="华文细黑"/>
                <a:cs typeface="Courier New"/>
              </a:rPr>
              <a:t>12</a:t>
            </a:r>
            <a:r>
              <a:rPr lang="zh-CN" altLang="zh-CN" sz="2800" kern="100" dirty="0">
                <a:solidFill>
                  <a:prstClr val="black"/>
                </a:solidFill>
                <a:latin typeface="Times New Roman"/>
                <a:ea typeface="华文细黑"/>
                <a:cs typeface="Times New Roman"/>
              </a:rPr>
              <a:t>题</a:t>
            </a: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题：</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有人说《自由报》记者宗祺仁是共产党，提醒戴安澜</a:t>
            </a:r>
            <a:r>
              <a:rPr lang="zh-CN" altLang="zh-CN" sz="2800" kern="100" spc="50" dirty="0">
                <a:solidFill>
                  <a:prstClr val="black"/>
                </a:solidFill>
                <a:latin typeface="Times New Roman"/>
                <a:ea typeface="华文细黑"/>
                <a:cs typeface="Times New Roman"/>
              </a:rPr>
              <a:t>多加提防，他却回答</a:t>
            </a:r>
            <a:r>
              <a:rPr lang="en-US" altLang="zh-CN" sz="2800" kern="100" spc="50" dirty="0">
                <a:solidFill>
                  <a:prstClr val="black"/>
                </a:solidFill>
                <a:latin typeface="宋体"/>
                <a:ea typeface="华文细黑"/>
                <a:cs typeface="Times New Roman"/>
              </a:rPr>
              <a:t>‘</a:t>
            </a:r>
            <a:r>
              <a:rPr lang="zh-CN" altLang="zh-CN" sz="2800" kern="100" spc="50" dirty="0">
                <a:solidFill>
                  <a:prstClr val="black"/>
                </a:solidFill>
                <a:latin typeface="Times New Roman"/>
                <a:ea typeface="华文细黑"/>
                <a:cs typeface="Times New Roman"/>
              </a:rPr>
              <a:t>何防之有</a:t>
            </a:r>
            <a:r>
              <a:rPr lang="en-US" altLang="zh-CN" sz="2800" kern="100" spc="50" dirty="0">
                <a:solidFill>
                  <a:prstClr val="black"/>
                </a:solidFill>
                <a:latin typeface="宋体"/>
                <a:ea typeface="华文细黑"/>
                <a:cs typeface="Times New Roman"/>
              </a:rPr>
              <a:t>’</a:t>
            </a:r>
            <a:r>
              <a:rPr lang="zh-CN" altLang="zh-CN" sz="2800" kern="100" spc="50" dirty="0">
                <a:solidFill>
                  <a:prstClr val="black"/>
                </a:solidFill>
                <a:latin typeface="Times New Roman"/>
                <a:ea typeface="华文细黑"/>
                <a:cs typeface="Times New Roman"/>
              </a:rPr>
              <a:t>，这是为什么？请结合材料，分析</a:t>
            </a:r>
            <a:r>
              <a:rPr lang="zh-CN" altLang="zh-CN" sz="2800" kern="100" spc="50" dirty="0" smtClean="0">
                <a:solidFill>
                  <a:prstClr val="black"/>
                </a:solidFill>
                <a:latin typeface="Times New Roman"/>
                <a:ea typeface="华文细黑"/>
                <a:cs typeface="Times New Roman"/>
              </a:rPr>
              <a:t>戴</a:t>
            </a:r>
            <a:r>
              <a:rPr lang="zh-CN" altLang="zh-CN" sz="2800" kern="100" dirty="0" smtClean="0">
                <a:solidFill>
                  <a:prstClr val="black"/>
                </a:solidFill>
                <a:latin typeface="Times New Roman"/>
                <a:ea typeface="华文细黑"/>
                <a:cs typeface="Times New Roman"/>
              </a:rPr>
              <a:t>安澜这样回答的理由。</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这个问题的答题区间就在第二段，该段</a:t>
            </a:r>
            <a:r>
              <a:rPr lang="en-US" altLang="zh-CN" sz="2800" kern="100" dirty="0" smtClean="0">
                <a:solidFill>
                  <a:prstClr val="black"/>
                </a:solidFill>
                <a:latin typeface="Times New Roman"/>
                <a:ea typeface="华文细黑"/>
                <a:cs typeface="Courier New"/>
              </a:rPr>
              <a:t>5</a:t>
            </a:r>
            <a:r>
              <a:rPr lang="zh-CN" altLang="zh-CN" sz="2800" kern="100" dirty="0" smtClean="0">
                <a:solidFill>
                  <a:prstClr val="black"/>
                </a:solidFill>
                <a:latin typeface="Times New Roman"/>
                <a:ea typeface="华文细黑"/>
                <a:cs typeface="Times New Roman"/>
              </a:rPr>
              <a:t>句话，第</a:t>
            </a:r>
            <a:r>
              <a:rPr lang="en-US" altLang="zh-CN" sz="2800" kern="100" dirty="0" smtClean="0">
                <a:solidFill>
                  <a:prstClr val="black"/>
                </a:solidFill>
                <a:latin typeface="Times New Roman"/>
                <a:ea typeface="华文细黑"/>
                <a:cs typeface="Courier New"/>
              </a:rPr>
              <a:t>1</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2</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4</a:t>
            </a:r>
            <a:r>
              <a:rPr lang="zh-CN" altLang="zh-CN" sz="2800" kern="100" dirty="0" smtClean="0">
                <a:solidFill>
                  <a:prstClr val="black"/>
                </a:solidFill>
                <a:latin typeface="Times New Roman"/>
                <a:ea typeface="华文细黑"/>
                <a:cs typeface="Times New Roman"/>
              </a:rPr>
              <a:t>句都是答题信息源。第</a:t>
            </a:r>
            <a:r>
              <a:rPr lang="en-US" altLang="zh-CN" sz="2800" kern="100" dirty="0" smtClean="0">
                <a:solidFill>
                  <a:prstClr val="black"/>
                </a:solidFill>
                <a:latin typeface="Times New Roman"/>
                <a:ea typeface="华文细黑"/>
                <a:cs typeface="Courier New"/>
              </a:rPr>
              <a:t>1</a:t>
            </a:r>
            <a:r>
              <a:rPr lang="zh-CN" altLang="zh-CN" sz="2800" kern="100" dirty="0" smtClean="0">
                <a:solidFill>
                  <a:prstClr val="black"/>
                </a:solidFill>
                <a:latin typeface="Times New Roman"/>
                <a:ea typeface="华文细黑"/>
                <a:cs typeface="Times New Roman"/>
              </a:rPr>
              <a:t>句说国共合作，共同抗战。第</a:t>
            </a:r>
            <a:r>
              <a:rPr lang="en-US" altLang="zh-CN" sz="2800" kern="100" dirty="0" smtClean="0">
                <a:solidFill>
                  <a:prstClr val="black"/>
                </a:solidFill>
                <a:latin typeface="Times New Roman"/>
                <a:ea typeface="华文细黑"/>
                <a:cs typeface="Courier New"/>
              </a:rPr>
              <a:t>2</a:t>
            </a:r>
            <a:r>
              <a:rPr lang="zh-CN" altLang="zh-CN" sz="2800" kern="100" dirty="0" smtClean="0">
                <a:solidFill>
                  <a:prstClr val="black"/>
                </a:solidFill>
                <a:latin typeface="Times New Roman"/>
                <a:ea typeface="华文细黑"/>
                <a:cs typeface="Times New Roman"/>
              </a:rPr>
              <a:t>句说二人志趣相投，成为莫逆之交。第</a:t>
            </a:r>
            <a:r>
              <a:rPr lang="en-US" altLang="zh-CN" sz="2800" kern="100" dirty="0" smtClean="0">
                <a:solidFill>
                  <a:prstClr val="black"/>
                </a:solidFill>
                <a:latin typeface="Times New Roman"/>
                <a:ea typeface="华文细黑"/>
                <a:cs typeface="Courier New"/>
              </a:rPr>
              <a:t>4</a:t>
            </a:r>
            <a:r>
              <a:rPr lang="zh-CN" altLang="zh-CN" sz="2800" kern="100" dirty="0" smtClean="0">
                <a:solidFill>
                  <a:prstClr val="black"/>
                </a:solidFill>
                <a:latin typeface="Times New Roman"/>
                <a:ea typeface="华文细黑"/>
                <a:cs typeface="Times New Roman"/>
              </a:rPr>
              <a:t>句说宗祺仁有卓越的见解，报道真实感人。筛选归纳出这三点其实就是</a:t>
            </a:r>
            <a:r>
              <a:rPr lang="zh-CN" altLang="zh-CN" sz="2800" kern="100" dirty="0" smtClean="0">
                <a:latin typeface="Times New Roman"/>
                <a:ea typeface="华文细黑"/>
                <a:cs typeface="Times New Roman"/>
              </a:rPr>
              <a:t>答案</a:t>
            </a:r>
            <a:r>
              <a:rPr lang="zh-CN" altLang="zh-CN" sz="2800" kern="100" dirty="0" smtClean="0">
                <a:solidFill>
                  <a:prstClr val="black"/>
                </a:solidFill>
                <a:latin typeface="Times New Roman"/>
                <a:ea typeface="华文细黑"/>
                <a:cs typeface="Times New Roman"/>
              </a:rPr>
              <a:t>。</a:t>
            </a:r>
            <a:endParaRPr lang="en-US" altLang="zh-CN" sz="1050" kern="100" dirty="0" smtClean="0">
              <a:solidFill>
                <a:prstClr val="black"/>
              </a:solidFill>
              <a:latin typeface="宋体"/>
              <a:cs typeface="Courier New"/>
            </a:endParaRPr>
          </a:p>
        </p:txBody>
      </p:sp>
    </p:spTree>
    <p:extLst>
      <p:ext uri="{BB962C8B-B14F-4D97-AF65-F5344CB8AC3E}">
        <p14:creationId xmlns:p14="http://schemas.microsoft.com/office/powerpoint/2010/main" val="3817401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5942</TotalTime>
  <Words>1391</Words>
  <Application>Microsoft Office PowerPoint</Application>
  <PresentationFormat>自定义</PresentationFormat>
  <Paragraphs>17</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3713</cp:revision>
  <dcterms:created xsi:type="dcterms:W3CDTF">2014-11-27T01:03:00Z</dcterms:created>
  <dcterms:modified xsi:type="dcterms:W3CDTF">2017-03-23T07:44:07Z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