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65" r:id="rId3"/>
    <p:sldId id="262" r:id="rId4"/>
    <p:sldId id="296" r:id="rId5"/>
    <p:sldId id="392" r:id="rId6"/>
    <p:sldId id="299" r:id="rId7"/>
    <p:sldId id="326" r:id="rId8"/>
    <p:sldId id="390" r:id="rId9"/>
    <p:sldId id="303" r:id="rId10"/>
    <p:sldId id="347" r:id="rId11"/>
    <p:sldId id="394" r:id="rId12"/>
    <p:sldId id="393" r:id="rId13"/>
    <p:sldId id="319" r:id="rId14"/>
    <p:sldId id="357" r:id="rId15"/>
    <p:sldId id="359" r:id="rId16"/>
    <p:sldId id="382" r:id="rId17"/>
    <p:sldId id="389" r:id="rId18"/>
    <p:sldId id="391" r:id="rId19"/>
    <p:sldId id="25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57" autoAdjust="0"/>
  </p:normalViewPr>
  <p:slideViewPr>
    <p:cSldViewPr snapToGrid="0">
      <p:cViewPr>
        <p:scale>
          <a:sx n="75" d="100"/>
          <a:sy n="75" d="100"/>
        </p:scale>
        <p:origin x="-1914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030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529828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3" y="63445"/>
            <a:ext cx="120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国　殇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6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燕歌行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200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登柳州城楼寄漳汀封连四州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菩萨蛮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0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般涉调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•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哨遍　高祖还乡</a:t>
            </a: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3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1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49" r:id="rId8"/>
    <p:sldLayoutId id="2147483651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2645" y="2583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第三单元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595593" y="3257769"/>
            <a:ext cx="7494307" cy="10618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63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因声求气  </a:t>
            </a:r>
            <a:r>
              <a:rPr lang="zh-CN" altLang="en-US" sz="63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吟咏诗韵</a:t>
            </a:r>
            <a:endParaRPr lang="zh-CN" altLang="en-US" sz="63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468" y="171686"/>
            <a:ext cx="11764932" cy="582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二、中心主旨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是一首七律，是一首抒情诗。柳州是当时柳宗元的被贬地。漳、汀、封、连四州是因参加革新同时被贬的其他四位朋友的被贬地。诗中写作者登楼远望、怀念挚友之情，充满着愤郁不平的感慨。赋中有比，情景交融，楚楚动人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愁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是此诗的情感基调，像苍茫的海天，像曲折的江流，弥漫全诗，但是作者的愁思因何而起呢？这首诗托景抒怀，通过登柳州城楼所见景物的描写，曲折地谴责了当时朝廷保守势力对革新人士的打击和迫害，委婉地表达了诗人由此而生的悲愤心情和对同贬友人们的深切怀念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33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468" y="184386"/>
            <a:ext cx="11764932" cy="582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三、写作特色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．借景抒情，情景交融。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当诗人登上柳州城楼，纵目远望，视线所及的客观之景，是无所不包的。然而，最触动情怀的却是他摄入诗中的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芙蓉水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薜荔墙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，这里的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芙蓉水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薜荔墙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显然是另有深意的。爱国诗人屈原在《离骚》中经常拿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芙蓉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薜荔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这些花草来形容自身的志行高洁，柳宗元如此写景，暗含了对自我品格的肯定；而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芙蓉水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遭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惊风乱飐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薜荔墙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受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密雨斜侵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，也正切合了柳宗元遭谗受谤被贬谪的境遇。诗人选取这两个景物入诗，正是主、客观融合、统一的表现。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998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468" y="476486"/>
            <a:ext cx="11764932" cy="511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．感情真挚，委婉含蓄。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诗人与刘禹锡等四位友人，一同遭受贬逐，又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共来百越文身地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，天各一方。既是这样，彼此就应音书频寄，常来常往，音讯不断才是。可是，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犹自音书滞一乡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，音信阻隔，竟不能相互慰藉。这茫茫愁思，真不知如何排遣得了。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犹自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二字，表现了诗人对友人们的殷切怀念之情。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全诗构思精妙，抒情委婉深沉，把一腔难于言说的思想感情婉转托出，含蓄蕴藉。情调虽较低沉，却富感染力量，是一首情景交融的佳作。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9" name="组合 8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0" name="椭圆 9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燕尾形 10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32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562" y="616347"/>
            <a:ext cx="11764838" cy="5638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一、名句赏析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小山重叠金明灭。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【赏析】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意思是：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早晨醒来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画眉有深有浅，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额黄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”</a:t>
            </a: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有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明有暗。小山，唐代女子好画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小山眉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，过了一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夜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眉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黛深浅不匀，如山峰重叠之状。金，指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额黄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唐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女子又好在额部涂上黄色，谓之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额黄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，过夜后其色有明有暗。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鬓云欲度香腮雪。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【赏析】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意思是：耳边的乱发披在雪白的脸上。鬓云，鬓发浓密如云。度，飞越，这里是纷披的意思。雪，白净如雪。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099" name="Picture 3" descr="C:\Users\Administrator\Desktop\语文图\14 (4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3" b="6222"/>
          <a:stretch/>
        </p:blipFill>
        <p:spPr bwMode="auto">
          <a:xfrm>
            <a:off x="9291636" y="800099"/>
            <a:ext cx="2671763" cy="287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62" y="51986"/>
            <a:ext cx="11701338" cy="619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二、中心主旨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这是温庭筠写的十五首《菩萨蛮》中的第一首。写一个闺中女子从起床、梳洗、画眉、簪花、照镜，以至穿衣的一系列动作，从中表现一个独处的贵族女子极度爱美，又无限幽怨的形象。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三、写作特色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．笔法细腻，形象鲜明动人。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懒起画蛾眉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，写女主人公懒洋洋地起床、慢悠悠地画眉梳妆的情态。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画蛾眉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应是表现女主人公一种爱美的感情和那种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为悦己者容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的心态，但一个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懒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字把她此时此地那种迷惘若失的情态传达了出来，女主人公萧疏的意态在娇慵之状的描写中跃然纸上。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弄妆梳洗迟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中的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弄妆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，是反复摆弄欣赏的意思，它把女主人公千回百转，极度爱美，又无限幽怨的情态表现了出来。而一个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迟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字，既呼应了前面的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懒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字，又进而渲染了女主人公无情无绪的神态。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93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020" y="81553"/>
            <a:ext cx="117880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．运用白描手法而又辞藻绮丽。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这首词纯熟地运用了白描手法。词人正像一个高明的导演，通过一架摄像机客观地摄录下女主人公起床后的一系列动作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似乎不动一点感情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也不作任何旁白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但是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只要我们细细地体味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词人无疑是匠心独运地选取了一些能够表现题旨的镜头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只是表达得非常委婉含蓄而已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辞藻绮丽是本词的一个显著特色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它在某种程度上又是温词的缺憾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王国维曾经不十分恭维地说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“‘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画屏金鹧鸪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’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飞卿语也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其词品似之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但从另一角度说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非如此不足以体现温词的细腻深曲之处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也不足以造出温词绮丽凄迷的意境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温词的绮丽并不仅仅是简单的辞藻堆砌和铺陈</a:t>
            </a:r>
            <a:r>
              <a:rPr lang="zh-CN" altLang="zh-CN" sz="24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而是词人感情和心态的一种艺术表现方法。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．反衬手法。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词中成功地运用了反衬手法。如：鹧鸪双双，反衬人物的孤独；容貌服饰的描写，反衬人物内心的寂寞空虚。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7" name="椭圆 6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燕尾形 7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0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762" y="578247"/>
            <a:ext cx="11891838" cy="573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一、名句赏析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spc="-90" dirty="0"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400" kern="100" spc="-70" dirty="0">
                <a:latin typeface="+mn-ea"/>
                <a:cs typeface="Times New Roman"/>
              </a:rPr>
              <a:t>[</a:t>
            </a:r>
            <a:r>
              <a:rPr lang="zh-CN" altLang="zh-CN" sz="2400" kern="100" spc="-70" dirty="0">
                <a:latin typeface="IPAPANNEW"/>
                <a:ea typeface="微软雅黑"/>
                <a:cs typeface="Times New Roman"/>
              </a:rPr>
              <a:t>耍孩儿</a:t>
            </a:r>
            <a:r>
              <a:rPr lang="en-US" altLang="zh-CN" sz="2400" kern="100" spc="-70" dirty="0">
                <a:latin typeface="+mn-ea"/>
                <a:cs typeface="Times New Roman"/>
              </a:rPr>
              <a:t>]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瞎王留引定火乔男女，胡踢蹬吹笛擂鼓。见一彪人马</a:t>
            </a:r>
            <a:r>
              <a:rPr lang="zh-CN" altLang="zh-CN" sz="2400" kern="100" spc="-70" dirty="0" smtClean="0">
                <a:latin typeface="Times New Roman"/>
                <a:ea typeface="微软雅黑"/>
                <a:cs typeface="Times New Roman"/>
              </a:rPr>
              <a:t>到庄</a:t>
            </a:r>
            <a:endParaRPr lang="en-US" altLang="zh-CN" sz="2400" kern="100" spc="-7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spc="-70" dirty="0" smtClean="0">
                <a:latin typeface="Times New Roman"/>
                <a:ea typeface="微软雅黑"/>
                <a:cs typeface="Times New Roman"/>
              </a:rPr>
              <a:t>门</a:t>
            </a:r>
            <a:r>
              <a:rPr lang="zh-CN" altLang="zh-CN" sz="2400" kern="100" spc="-4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70" dirty="0" smtClean="0">
                <a:latin typeface="Times New Roman"/>
                <a:ea typeface="微软雅黑"/>
                <a:cs typeface="Times New Roman"/>
              </a:rPr>
              <a:t>匹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头里几面旗舒</a:t>
            </a:r>
            <a:r>
              <a:rPr lang="zh-CN" altLang="zh-CN" sz="2400" kern="100" spc="-4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一面旗白胡阑套住个迎霜兔</a:t>
            </a:r>
            <a:r>
              <a:rPr lang="zh-CN" altLang="zh-CN" sz="2400" kern="100" spc="-4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一面旗</a:t>
            </a:r>
            <a:r>
              <a:rPr lang="zh-CN" altLang="zh-CN" sz="2400" kern="100" spc="-70" dirty="0" smtClean="0">
                <a:latin typeface="Times New Roman"/>
                <a:ea typeface="微软雅黑"/>
                <a:cs typeface="Times New Roman"/>
              </a:rPr>
              <a:t>红曲连打</a:t>
            </a:r>
            <a:endParaRPr lang="en-US" altLang="zh-CN" sz="2400" kern="100" spc="-7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spc="-90" dirty="0" smtClean="0">
                <a:latin typeface="Times New Roman"/>
                <a:ea typeface="微软雅黑"/>
                <a:cs typeface="Times New Roman"/>
              </a:rPr>
              <a:t>着个毕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月乌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一面旗鸡学舞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一面旗狗生双翅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一面旗蛇缠葫芦</a:t>
            </a:r>
            <a:r>
              <a:rPr lang="zh-CN" altLang="zh-CN" sz="24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kern="100" spc="-9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400" kern="100" spc="-9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spc="-5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【赏析】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　这一段借乡民不</a:t>
            </a:r>
            <a:r>
              <a:rPr lang="zh-CN" altLang="zh-CN" sz="2400" kern="100" spc="-30" dirty="0">
                <a:latin typeface="Times New Roman"/>
                <a:ea typeface="微软雅黑"/>
                <a:cs typeface="Times New Roman"/>
              </a:rPr>
              <a:t>懂的心理和口吻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30" dirty="0">
                <a:latin typeface="Times New Roman"/>
                <a:ea typeface="微软雅黑"/>
                <a:cs typeface="Times New Roman"/>
              </a:rPr>
              <a:t>对皇帝认为无上</a:t>
            </a:r>
            <a:r>
              <a:rPr lang="zh-CN" altLang="zh-CN" sz="2400" kern="100" spc="-30" dirty="0" smtClean="0">
                <a:latin typeface="Times New Roman"/>
                <a:ea typeface="微软雅黑"/>
                <a:cs typeface="Times New Roman"/>
              </a:rPr>
              <a:t>尊贵</a:t>
            </a:r>
            <a:endParaRPr lang="en-US" altLang="zh-CN" sz="2400" kern="100" spc="-3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spc="-5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什么月旗、日旗、凤旗、</a:t>
            </a:r>
            <a:r>
              <a:rPr lang="zh-CN" altLang="zh-CN" sz="2400" kern="100" spc="-30" dirty="0">
                <a:latin typeface="Times New Roman"/>
                <a:ea typeface="微软雅黑"/>
                <a:cs typeface="Times New Roman"/>
              </a:rPr>
              <a:t>飞虎旗、龙旗进行了讽刺揶揄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spc="-30" dirty="0">
                <a:latin typeface="Times New Roman"/>
                <a:ea typeface="微软雅黑"/>
                <a:cs typeface="Times New Roman"/>
              </a:rPr>
              <a:t>对</a:t>
            </a:r>
            <a:r>
              <a:rPr lang="zh-CN" altLang="zh-CN" sz="2400" kern="100" spc="-30" dirty="0" smtClean="0">
                <a:latin typeface="Times New Roman"/>
                <a:ea typeface="微软雅黑"/>
                <a:cs typeface="Times New Roman"/>
              </a:rPr>
              <a:t>帝王</a:t>
            </a:r>
            <a:endParaRPr lang="en-US" altLang="zh-CN" sz="2400" kern="100" spc="-3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铺张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阔绰的排场进行了挖苦，十分有趣，令人嬉笑不止。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二、中心主旨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全篇是叙述高祖还乡这件事，毫不留情地揭露了刘邦的可笑和可鄙的本来面目。流露出了作者对刘邦式人物形象的蔑视、斥责的感情，表现了人民群众敢于向强大统治者挑战的精神。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124" name="Picture 4" descr="C:\Users\Administrator\Desktop\语文图\14 (5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/>
          <a:stretch/>
        </p:blipFill>
        <p:spPr bwMode="auto">
          <a:xfrm>
            <a:off x="9157179" y="1270029"/>
            <a:ext cx="2831621" cy="241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12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912" y="23931"/>
            <a:ext cx="11783888" cy="6235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三、写作特色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．结构严谨，层次分明。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全文八支曲子分为三层意思：先写社长告示，乡民被迫迎驾的忙乱情景；接着又对刘邦的极其奢华的仪仗队进行嘲笑和讽刺；最后嘲讽刘邦的骄傲丑态及揭他的老底，数落他的无赖行径，表示对他的蔑视。全篇浑然一体，错落有致，有一气呵成之感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全篇是叙述高祖还乡这件事，也用简洁的笔调，勾画了社长、王乡老、赵忙郎等几个人物，在描述还乡的过程中，还通过一个农民对这件事的观察、解释，刻画出一个性格豪爽、奔放、粗犷、朴素、无所畏惧的农民形象，构成了这篇作品在写作上的特色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．语言诙谐、幽默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使用口语、俚语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比如用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白胡阑套住个迎霜兔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红曲连打着个毕月乌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鸡学舞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狗生双翅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蛇缠葫芦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等一系列幽默诙谐的语言来描写月、日、凤、虎、龙五面旗，这就富有讽刺的意味。元曲最大的特点是使用口语、俚语，读起来明白、流畅、生动，与唐诗宋词用语力求典雅完全不同。由于口语运用得好，人物性格显得特别鲜明清晰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112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12" y="290631"/>
            <a:ext cx="11692746" cy="570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．动作传神。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本篇全文不足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500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字，但却塑造出了一些栩栩如生的人物形象。比如，作品主人公的形象之所以能呼之欲出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使人如见其人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如闻其声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如见其面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就是由于作者善于运用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猛可里抬头觑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觑多时认得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险气破我胸脯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等一连串传神的动作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和运用了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你身须姓刘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你妻须姓吕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把你两家儿根脚从头数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等个性化的语言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汉高祖刘邦的形象也就是如此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那大汉下的车</a:t>
            </a:r>
            <a:r>
              <a:rPr lang="zh-CN" altLang="zh-CN" sz="27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众人施礼数</a:t>
            </a:r>
            <a:r>
              <a:rPr lang="en-US" altLang="zh-CN" sz="2700" kern="100" dirty="0" smtClean="0">
                <a:latin typeface="宋体"/>
                <a:ea typeface="微软雅黑"/>
                <a:cs typeface="Times New Roman"/>
              </a:rPr>
              <a:t>” 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那大汉觑得人如无物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那大汉挪身着手扶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强秤了麻三秤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偷量了豆几斛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等等传神的动作，才使人们不仅看到他今天那非常骄傲的模样，而且还看到了他过去的无赖行径，他的形象使人难以忘却。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9" name="组合 8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0" name="椭圆 9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燕尾形 10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56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3300" y="2241306"/>
            <a:ext cx="5242592" cy="418585"/>
          </a:xfrm>
          <a:prstGeom prst="rect">
            <a:avLst/>
          </a:prstGeom>
          <a:noFill/>
          <a:ln w="12700" cap="flat" cmpd="sng" algn="ctr">
            <a:solidFill>
              <a:srgbClr val="F05425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3453299" y="2241306"/>
            <a:ext cx="416391" cy="418585"/>
          </a:xfrm>
          <a:prstGeom prst="rect">
            <a:avLst/>
          </a:prstGeom>
          <a:solidFill>
            <a:srgbClr val="F05425"/>
          </a:solidFill>
          <a:ln w="12700" cap="flat" cmpd="sng" algn="ctr">
            <a:solidFill>
              <a:srgbClr val="F0542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6" name="TextBox 37">
            <a:hlinkClick r:id="rId2" action="ppaction://hlinksldjump"/>
          </p:cNvPr>
          <p:cNvSpPr txBox="1"/>
          <p:nvPr/>
        </p:nvSpPr>
        <p:spPr>
          <a:xfrm>
            <a:off x="3888494" y="2184936"/>
            <a:ext cx="4947097" cy="523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国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殇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60719" y="3142899"/>
            <a:ext cx="5242592" cy="432048"/>
          </a:xfrm>
          <a:prstGeom prst="rect">
            <a:avLst/>
          </a:prstGeom>
          <a:noFill/>
          <a:ln w="12700" cap="flat" cmpd="sng" algn="ctr">
            <a:solidFill>
              <a:srgbClr val="F05425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10" name="矩形 9">
            <a:hlinkClick r:id="rId3" action="ppaction://hlinksldjump"/>
          </p:cNvPr>
          <p:cNvSpPr/>
          <p:nvPr/>
        </p:nvSpPr>
        <p:spPr>
          <a:xfrm>
            <a:off x="3460718" y="3142899"/>
            <a:ext cx="416391" cy="432048"/>
          </a:xfrm>
          <a:prstGeom prst="rect">
            <a:avLst/>
          </a:prstGeom>
          <a:solidFill>
            <a:srgbClr val="F05425"/>
          </a:solidFill>
          <a:ln w="12700" cap="flat" cmpd="sng" algn="ctr">
            <a:solidFill>
              <a:srgbClr val="F0542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11" name="TextBox 37">
            <a:hlinkClick r:id="rId3" action="ppaction://hlinksldjump"/>
          </p:cNvPr>
          <p:cNvSpPr txBox="1"/>
          <p:nvPr/>
        </p:nvSpPr>
        <p:spPr>
          <a:xfrm>
            <a:off x="3881400" y="3099691"/>
            <a:ext cx="494709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燕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歌行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68138" y="4038205"/>
            <a:ext cx="5242592" cy="432048"/>
          </a:xfrm>
          <a:prstGeom prst="rect">
            <a:avLst/>
          </a:prstGeom>
          <a:noFill/>
          <a:ln w="12700" cap="flat" cmpd="sng" algn="ctr">
            <a:solidFill>
              <a:srgbClr val="F05425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" name="矩形 13">
            <a:hlinkClick r:id="rId4" action="ppaction://hlinksldjump"/>
          </p:cNvPr>
          <p:cNvSpPr/>
          <p:nvPr/>
        </p:nvSpPr>
        <p:spPr>
          <a:xfrm>
            <a:off x="3468137" y="4038205"/>
            <a:ext cx="416391" cy="432048"/>
          </a:xfrm>
          <a:prstGeom prst="rect">
            <a:avLst/>
          </a:prstGeom>
          <a:solidFill>
            <a:srgbClr val="F05425"/>
          </a:solidFill>
          <a:ln w="12700" cap="flat" cmpd="sng" algn="ctr">
            <a:solidFill>
              <a:srgbClr val="F0542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15" name="TextBox 37">
            <a:hlinkClick r:id="rId4" action="ppaction://hlinksldjump"/>
          </p:cNvPr>
          <p:cNvSpPr txBox="1"/>
          <p:nvPr/>
        </p:nvSpPr>
        <p:spPr>
          <a:xfrm>
            <a:off x="3888819" y="3994997"/>
            <a:ext cx="494709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登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柳州城楼寄漳汀封连四州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82309" y="4944397"/>
            <a:ext cx="5242592" cy="432048"/>
          </a:xfrm>
          <a:prstGeom prst="rect">
            <a:avLst/>
          </a:prstGeom>
          <a:noFill/>
          <a:ln w="12700" cap="flat" cmpd="sng" algn="ctr">
            <a:solidFill>
              <a:srgbClr val="F05425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8" name="矩形 17">
            <a:hlinkClick r:id="rId5" action="ppaction://hlinksldjump"/>
          </p:cNvPr>
          <p:cNvSpPr/>
          <p:nvPr/>
        </p:nvSpPr>
        <p:spPr>
          <a:xfrm>
            <a:off x="3482308" y="4944397"/>
            <a:ext cx="416391" cy="432048"/>
          </a:xfrm>
          <a:prstGeom prst="rect">
            <a:avLst/>
          </a:prstGeom>
          <a:solidFill>
            <a:srgbClr val="F05425"/>
          </a:solidFill>
          <a:ln w="12700" cap="flat" cmpd="sng" algn="ctr">
            <a:solidFill>
              <a:srgbClr val="F0542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4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19" name="TextBox 37">
            <a:hlinkClick r:id="rId5" action="ppaction://hlinksldjump"/>
          </p:cNvPr>
          <p:cNvSpPr txBox="1"/>
          <p:nvPr/>
        </p:nvSpPr>
        <p:spPr>
          <a:xfrm>
            <a:off x="3917503" y="4899375"/>
            <a:ext cx="494709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菩萨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蛮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占位符 3"/>
          <p:cNvSpPr txBox="1">
            <a:spLocks/>
          </p:cNvSpPr>
          <p:nvPr/>
        </p:nvSpPr>
        <p:spPr>
          <a:xfrm>
            <a:off x="2625483" y="809201"/>
            <a:ext cx="7033754" cy="74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 smtClean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推荐作品</a:t>
            </a:r>
            <a:endParaRPr lang="zh-CN" altLang="en-US" sz="4500" dirty="0">
              <a:solidFill>
                <a:srgbClr val="FC6204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82309" y="5846097"/>
            <a:ext cx="5242592" cy="432048"/>
          </a:xfrm>
          <a:prstGeom prst="rect">
            <a:avLst/>
          </a:prstGeom>
          <a:noFill/>
          <a:ln w="12700" cap="flat" cmpd="sng" algn="ctr">
            <a:solidFill>
              <a:srgbClr val="F05425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2" name="矩形 21">
            <a:hlinkClick r:id="rId6" action="ppaction://hlinksldjump"/>
          </p:cNvPr>
          <p:cNvSpPr/>
          <p:nvPr/>
        </p:nvSpPr>
        <p:spPr>
          <a:xfrm>
            <a:off x="3482308" y="5846097"/>
            <a:ext cx="416391" cy="432048"/>
          </a:xfrm>
          <a:prstGeom prst="rect">
            <a:avLst/>
          </a:prstGeom>
          <a:solidFill>
            <a:srgbClr val="F05425"/>
          </a:solidFill>
          <a:ln w="12700" cap="flat" cmpd="sng" algn="ctr">
            <a:solidFill>
              <a:srgbClr val="F0542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rPr>
              <a:t>5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roadway" pitchFamily="82" charset="0"/>
              <a:ea typeface="微软雅黑"/>
            </a:endParaRPr>
          </a:p>
        </p:txBody>
      </p:sp>
      <p:sp>
        <p:nvSpPr>
          <p:cNvPr id="23" name="TextBox 37">
            <a:hlinkClick r:id="rId6" action="ppaction://hlinksldjump"/>
          </p:cNvPr>
          <p:cNvSpPr txBox="1"/>
          <p:nvPr/>
        </p:nvSpPr>
        <p:spPr>
          <a:xfrm>
            <a:off x="3917503" y="5801075"/>
            <a:ext cx="494709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般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涉调</a:t>
            </a:r>
            <a:r>
              <a:rPr lang="en-US" altLang="zh-CN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•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哨</a:t>
            </a:r>
            <a:r>
              <a:rPr lang="zh-CN" altLang="en-US" sz="2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遍</a:t>
            </a:r>
            <a:r>
              <a:rPr lang="zh-CN" altLang="zh-CN" sz="2800" dirty="0"/>
              <a:t>　</a:t>
            </a:r>
            <a:r>
              <a:rPr lang="zh-CN" altLang="en-US" sz="28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高祖</a:t>
            </a:r>
            <a:r>
              <a:rPr lang="zh-CN" alt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还乡</a:t>
            </a:r>
          </a:p>
        </p:txBody>
      </p:sp>
    </p:spTree>
    <p:extLst>
      <p:ext uri="{BB962C8B-B14F-4D97-AF65-F5344CB8AC3E}">
        <p14:creationId xmlns:p14="http://schemas.microsoft.com/office/powerpoint/2010/main" val="34745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8410" y="588971"/>
            <a:ext cx="11927196" cy="5672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一、名句赏析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旌蔽日兮敌若云，矢交坠兮士争先。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【赏析】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意思是：旌旗遮蔽了日光，敌人像云一样涌上来，两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军相射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箭纷纷坠落在阵地上，将士奋勇向前。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出不入兮往不反，平原忽兮路超远。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【赏析】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意思是：战士们视死如归，出征以后就不打算生还，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阵亡者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尸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弃原野，灵魂想返回故乡，而路途遥远。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二、中心主旨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沙场上，战士们冲锋陷阵，奋勇杀敌，一个个倒在血泊之中；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为国捐躯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英灵，飘散在遥远的原野上，不能回归故乡。全诗极力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描写卫国壮士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们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在战斗中勇武不屈的英雄气概和视死如归的献身精神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。这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是一曲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洋溢着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爱国精神的祭歌。我们从楚人悲壮的祭歌声中，感受到中华民族精神中千百年来不变的坚毅和刚强。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7" name="Picture 3" descr="C:\Users\Administrator\Desktop\语文图\14 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4"/>
          <a:stretch/>
        </p:blipFill>
        <p:spPr bwMode="auto">
          <a:xfrm>
            <a:off x="9840792" y="1238249"/>
            <a:ext cx="2202114" cy="395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5" y="44114"/>
            <a:ext cx="11649875" cy="618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三、写作特色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．渲染、夸张手法。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描写战斗场面，作者用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车错毂兮短兵接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凌余阵兮躐余行，左骖殪兮右刃伤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等句，极力渲染战斗的激烈和残酷。用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旌蔽日兮敌若云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天时怼兮威灵怒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，极力夸张敌军之强和战斗的残酷。这些渲染和夸张，有力地衬托了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矢交坠兮士争先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援玉枹兮击鸣鼓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等句，从而突出了战士们英勇刚强的气概。在后面的讴歌中，作者以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出不入兮往不反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渲染战士远离家乡投入战斗的爱国决心，以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带长剑兮挟秦弓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渲染战士身首分离但死犹不屈的顽强精神，接着又以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诚既勇兮又以武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等句加以点染，充分表达了作者对战士们由衷的赞颂和悼念。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4375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925" y="158414"/>
            <a:ext cx="11752380" cy="585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．格调高昂悲壮。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．描写、抒情相结合。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先具体描写战士们在激烈战斗中的勇敢顽强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终因敌强我弱而英勇牺牲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突出了战士们为保卫祖国而顽强战斗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不怕牺牲的爱国形象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为下文讴歌悼念做了铺垫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下文以抒情的笔法对战士们勇武刚强的气概和义无反顾的爱国精神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进行了热烈的歌颂和深情的悼念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使战士们的爱国形象进一步升华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显得更加富有光彩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没有前者的描写做铺垫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下文讴歌便成了无本之木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有了后者的抒情讴歌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前者描写的形象便如锦上添花</a:t>
            </a:r>
            <a:r>
              <a:rPr lang="zh-CN" altLang="zh-CN" sz="2800" kern="100" spc="-9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光彩熠熠。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7" name="椭圆 6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燕尾形 7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68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4377" y="589579"/>
            <a:ext cx="11794423" cy="5733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一、名句赏析</a:t>
            </a:r>
            <a:endParaRPr lang="zh-CN" altLang="zh-CN" sz="26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战士军前半死生，美人帐下犹歌舞！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【赏析】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意思是：战士们奋力迎敌，杀得昏天黑地，不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辨</a:t>
            </a: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死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生。将帅们还在军帐中观看美人歌舞，不能身先士卒。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二、中心主旨</a:t>
            </a:r>
            <a:endParaRPr lang="zh-CN" altLang="zh-CN" sz="26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全诗以非常浓缩的笔墨，写了一个战役的全过程：第一层八句写出师，第二层八句写战败，第三层八句写被围，第四层四句写死斗的结局。生动展现了从慷慨应征、转战绝域到战败被围、短兵相接等一系列边塞战争的激烈场面。歌颂了广大士兵奋勇杀敌、不图名利的高尚精神，谴责了将帅的骄纵荒淫，揭露了军中苦乐不均的现象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1" name="Picture 3" descr="C:\Users\Administrator\Desktop\语文图\14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72" y="795739"/>
            <a:ext cx="2798128" cy="261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7291" y="461498"/>
            <a:ext cx="11753409" cy="511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三、写作特色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．对比手法。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从大段落来看，出兵时的金鼓震天和战败后的困苦凄凉形成鲜明的对比。从贯穿全篇的描写来看，士兵的效命死节和将军的恃宠贪功形成对比。士兵的辛苦久战、室家分离和将军的临战失职、纵情声色形成对比。结尾提出李广，又是古今对比。对比手法的运用，使诗歌寓意深刻。此外，诗歌用韵四句一转，显出跳跃奔放的气势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277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991" y="194798"/>
            <a:ext cx="11753409" cy="582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．铺垫与衬托。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spc="-50" dirty="0">
                <a:latin typeface="Times New Roman"/>
                <a:ea typeface="微软雅黑"/>
                <a:cs typeface="Times New Roman"/>
              </a:rPr>
              <a:t>如：诗的起首四句将张守珪以前的战功及荣耀都概括出来了。</a:t>
            </a:r>
            <a:r>
              <a:rPr lang="en-US" altLang="zh-CN" sz="2800" kern="100" spc="-5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spc="-50" dirty="0">
                <a:latin typeface="Times New Roman"/>
                <a:ea typeface="微软雅黑"/>
                <a:cs typeface="Times New Roman"/>
              </a:rPr>
              <a:t>破残贼</a:t>
            </a:r>
            <a:r>
              <a:rPr lang="en-US" altLang="zh-CN" sz="2800" kern="100" spc="-50" dirty="0" smtClean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spc="-50" dirty="0">
                <a:latin typeface="Times New Roman"/>
                <a:ea typeface="微软雅黑"/>
                <a:cs typeface="Times New Roman"/>
              </a:rPr>
              <a:t>重横行</a:t>
            </a:r>
            <a:r>
              <a:rPr lang="en-US" altLang="zh-CN" sz="2800" kern="100" spc="-5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spc="-50" dirty="0">
                <a:latin typeface="Times New Roman"/>
                <a:ea typeface="微软雅黑"/>
                <a:cs typeface="Times New Roman"/>
              </a:rPr>
              <a:t>六字，既写出了敌人的实力，又衬托出了将军的威武、剽悍、所向披靡的英雄气概，同时也为下文张守珪的轻敌埋下了伏笔。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spc="-50" dirty="0">
                <a:latin typeface="Times New Roman"/>
                <a:ea typeface="微软雅黑"/>
                <a:cs typeface="Times New Roman"/>
              </a:rPr>
              <a:t>再如：</a:t>
            </a:r>
            <a:r>
              <a:rPr lang="en-US" altLang="zh-CN" sz="2800" kern="100" spc="-5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spc="-50" dirty="0">
                <a:latin typeface="Times New Roman"/>
                <a:ea typeface="微软雅黑"/>
                <a:cs typeface="Times New Roman"/>
              </a:rPr>
              <a:t>大漠穷秋塞草腓，孤城落日斗兵稀。身当恩遇常轻敌，力尽关山未解围。</a:t>
            </a:r>
            <a:r>
              <a:rPr lang="en-US" altLang="zh-CN" sz="2800" kern="100" spc="-5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spc="-50" dirty="0">
                <a:latin typeface="Times New Roman"/>
                <a:ea typeface="微软雅黑"/>
                <a:cs typeface="Times New Roman"/>
              </a:rPr>
              <a:t>身当恩遇常轻敌</a:t>
            </a:r>
            <a:r>
              <a:rPr lang="en-US" altLang="zh-CN" sz="2800" kern="100" spc="-5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spc="-50" dirty="0">
                <a:latin typeface="Times New Roman"/>
                <a:ea typeface="微软雅黑"/>
                <a:cs typeface="Times New Roman"/>
              </a:rPr>
              <a:t>可谓直抒胸臆，正面指出失败的原因，抨击边将的无能与腐败。诗中对</a:t>
            </a:r>
            <a:r>
              <a:rPr lang="en-US" altLang="zh-CN" sz="2800" kern="100" spc="-5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spc="-50" dirty="0">
                <a:latin typeface="Times New Roman"/>
                <a:ea typeface="微软雅黑"/>
                <a:cs typeface="Times New Roman"/>
              </a:rPr>
              <a:t>大漠穷秋</a:t>
            </a:r>
            <a:r>
              <a:rPr lang="en-US" altLang="zh-CN" sz="2800" kern="100" spc="-5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spc="-50" dirty="0">
                <a:latin typeface="Times New Roman"/>
                <a:ea typeface="微软雅黑"/>
                <a:cs typeface="Times New Roman"/>
              </a:rPr>
              <a:t>孤城落日</a:t>
            </a:r>
            <a:r>
              <a:rPr lang="en-US" altLang="zh-CN" sz="2800" kern="100" spc="-5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spc="-50" dirty="0">
                <a:latin typeface="Times New Roman"/>
                <a:ea typeface="微软雅黑"/>
                <a:cs typeface="Times New Roman"/>
              </a:rPr>
              <a:t>等萧条、荒凉环境的渲染，有力地烘托了战场上战士</a:t>
            </a:r>
            <a:r>
              <a:rPr lang="en-US" altLang="zh-CN" sz="2800" kern="100" spc="-5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spc="-50" dirty="0">
                <a:latin typeface="Times New Roman"/>
                <a:ea typeface="微软雅黑"/>
                <a:cs typeface="Times New Roman"/>
              </a:rPr>
              <a:t>力尽</a:t>
            </a:r>
            <a:r>
              <a:rPr lang="en-US" altLang="zh-CN" sz="2800" kern="100" spc="-5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spc="-50" dirty="0">
                <a:latin typeface="Times New Roman"/>
                <a:ea typeface="微软雅黑"/>
                <a:cs typeface="Times New Roman"/>
              </a:rPr>
              <a:t>势孤</a:t>
            </a:r>
            <a:r>
              <a:rPr lang="en-US" altLang="zh-CN" sz="2800" kern="100" spc="-5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spc="-50" dirty="0">
                <a:latin typeface="Times New Roman"/>
                <a:ea typeface="微软雅黑"/>
                <a:cs typeface="Times New Roman"/>
              </a:rPr>
              <a:t>斗兵稀</a:t>
            </a:r>
            <a:r>
              <a:rPr lang="en-US" altLang="zh-CN" sz="2800" kern="100" spc="-5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spc="-50" dirty="0">
                <a:latin typeface="Times New Roman"/>
                <a:ea typeface="微软雅黑"/>
                <a:cs typeface="Times New Roman"/>
              </a:rPr>
              <a:t>的悲壮气氛，加强了对</a:t>
            </a:r>
            <a:r>
              <a:rPr lang="en-US" altLang="zh-CN" sz="2800" kern="100" spc="-5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spc="-50" dirty="0">
                <a:latin typeface="Times New Roman"/>
                <a:ea typeface="微软雅黑"/>
                <a:cs typeface="Times New Roman"/>
              </a:rPr>
              <a:t>身当恩遇常轻敌</a:t>
            </a:r>
            <a:r>
              <a:rPr lang="en-US" altLang="zh-CN" sz="2800" kern="100" spc="-5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spc="-50" dirty="0">
                <a:latin typeface="Times New Roman"/>
                <a:ea typeface="微软雅黑"/>
                <a:cs typeface="Times New Roman"/>
              </a:rPr>
              <a:t>的边将的控诉，仍含有强烈对比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1" name="椭圆 10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燕尾形 11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14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762" y="761544"/>
            <a:ext cx="11650538" cy="521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一、名句赏析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惊风乱飐芙蓉水，密雨斜侵薜荔墙。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【赏析】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意思是：狂风阵阵，猛烈吹乱了水上的芙蓉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暴雨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倾盆，斜打着爬满薜荔的土墙。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岭树重遮千里目，江流曲似九回肠。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【赏析】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意思是：岭上树木重重，遮住了远望的视线；柳江弯弯曲曲，像曲折九转的愁肠。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75" name="Picture 3" descr="C:\Users\Administrator\Desktop\语文图\14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474" y="1162048"/>
            <a:ext cx="2105025" cy="32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2192</Words>
  <Application>Microsoft Office PowerPoint</Application>
  <PresentationFormat>自定义</PresentationFormat>
  <Paragraphs>91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843</cp:revision>
  <dcterms:created xsi:type="dcterms:W3CDTF">2013-09-20T02:31:37Z</dcterms:created>
  <dcterms:modified xsi:type="dcterms:W3CDTF">2015-03-23T06:42:32Z</dcterms:modified>
</cp:coreProperties>
</file>