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65" r:id="rId3"/>
    <p:sldId id="262" r:id="rId4"/>
    <p:sldId id="296" r:id="rId5"/>
    <p:sldId id="299" r:id="rId6"/>
    <p:sldId id="326" r:id="rId7"/>
    <p:sldId id="390" r:id="rId8"/>
    <p:sldId id="303" r:id="rId9"/>
    <p:sldId id="347" r:id="rId10"/>
    <p:sldId id="319" r:id="rId11"/>
    <p:sldId id="357" r:id="rId12"/>
    <p:sldId id="359" r:id="rId13"/>
    <p:sldId id="382" r:id="rId14"/>
    <p:sldId id="389" r:id="rId15"/>
    <p:sldId id="391" r:id="rId16"/>
    <p:sldId id="25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FC6204"/>
    <a:srgbClr val="0066FF"/>
    <a:srgbClr val="FFFFFF"/>
    <a:srgbClr val="FF9600"/>
    <a:srgbClr val="9B9B9B"/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914" y="-9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6C9AA-A432-45C0-8822-E346F6B48C67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287DC-4620-473C-B045-C49B9298B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570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8D2FC-B7E4-4F22-829A-1951A70536BA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06D26-EB15-4881-94CD-B86EEBA99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4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030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21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529828"/>
            <a:ext cx="12192000" cy="1195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48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推荐作品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3" y="63445"/>
            <a:ext cx="1204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积雨辋川庄作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681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199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旅夜书怀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推荐作品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85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200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新城道中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其一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推荐作品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85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199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扬州慢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推荐作品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102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199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长相思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推荐作品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331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2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圆角矩形 7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推荐作品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863246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9582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3"/>
          <p:cNvSpPr txBox="1"/>
          <p:nvPr userDrawn="1"/>
        </p:nvSpPr>
        <p:spPr>
          <a:xfrm>
            <a:off x="1644232" y="1886146"/>
            <a:ext cx="5337134" cy="144655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8800" b="1" dirty="0" smtClean="0">
                <a:solidFill>
                  <a:srgbClr val="CD1F06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r>
              <a:rPr lang="zh-CN" altLang="en-US" sz="8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观看</a:t>
            </a:r>
            <a:endParaRPr lang="zh-CN" altLang="en-US" sz="88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782886" y="3657925"/>
            <a:ext cx="5619384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r>
              <a:rPr lang="zh-CN" altLang="en-US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更多精彩内容请登录 </a:t>
            </a:r>
            <a:endParaRPr lang="en-US" altLang="zh-CN" sz="2800" b="0" dirty="0" smtClean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  <a:p>
            <a:pPr algn="l"/>
            <a:r>
              <a:rPr lang="en-US" altLang="zh-CN" sz="2800" b="0" baseline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        </a:t>
            </a:r>
            <a:r>
              <a:rPr lang="en-US" altLang="zh-CN" sz="2800" b="0" dirty="0" smtClean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www.91taoke.com</a:t>
            </a:r>
            <a:endParaRPr lang="zh-CN" altLang="en-US" sz="2800" b="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59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7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11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904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49" r:id="rId8"/>
    <p:sldLayoutId id="2147483651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2645" y="2583472"/>
            <a:ext cx="4102319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第二单元</a:t>
            </a:r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endParaRPr lang="zh-CN" altLang="en-US" sz="2800" b="0" dirty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595593" y="3257769"/>
            <a:ext cx="7494307" cy="1061829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6300" b="1" dirty="0" smtClean="0">
                <a:solidFill>
                  <a:srgbClr val="CD1F06"/>
                </a:solidFill>
                <a:latin typeface="微软雅黑" pitchFamily="34" charset="-122"/>
                <a:ea typeface="微软雅黑" pitchFamily="34" charset="-122"/>
              </a:rPr>
              <a:t>置身诗境  </a:t>
            </a:r>
            <a:r>
              <a:rPr lang="zh-CN" altLang="en-US" sz="63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缘景明情</a:t>
            </a:r>
            <a:endParaRPr lang="zh-CN" altLang="en-US" sz="63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38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562" y="794147"/>
            <a:ext cx="8958138" cy="521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一、名句赏析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念桥边红药，年年知为谁生？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【赏析】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意思是：桥边的芍药花虽然盛开，却无人欣赏，花又是为谁而生的呢？芍药一到春天就开始生长，往年，它可以供游人观赏，可是现在城空了，人少了，何况国难未息，谁也无心去观赏它，词人因而发出这样的感叹，进一步表达了他感时伤怀的情感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4098" name="Picture 2" descr="C:\Users\Administrator\Desktop\语文图\1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363" y="1882589"/>
            <a:ext cx="2598737" cy="362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50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962" y="191686"/>
            <a:ext cx="11701338" cy="582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二、中心主旨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扬州在隋唐、北宋是著名的繁华之地，但在南宋初期两次遭到金兵洗劫，变成一座空城。词的上片先述所见，以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尽荠麦青青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勾画扬州全景，更以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废池乔木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点缀，渲染出一幅萧条冷清的画面；后述所闻，渲染空城中的凄凉氛围。下片写感想，先设想杜牧重到扬州，用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须惊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难赋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逐层说明扬州已被破坏到令人难以置信的程度；又借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桥边红药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间接地表现劫后扬州人民的凄苦生活。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作者正是以此表达出自己的感时伤怀之情，表现出作者为祖国山河残破、人民不幸而极其沉痛的心情。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0939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020" y="30753"/>
            <a:ext cx="11788080" cy="623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三、写作特色</a:t>
            </a:r>
            <a:endParaRPr lang="zh-CN" altLang="zh-CN" sz="26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．词风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骚雅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清空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作者终身布衣，对国事的关怀，是用比兴寄托的手法写入词中，委婉蕴藉。前人说他的词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不惟清空，又且骚雅，读之使人神观飞越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骚雅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便有格调，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清空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就有神韵。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．情景交融。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作者通过对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荠麦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废池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清角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空城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等景物的描写来表达自己的伤感之情。景中有情，情景交融。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．虚实结合。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作者先写想象中扬州昔日的繁华盛况，又写到今日扬州的破败、萧条，通过对比，表达出作者抚今追昔的伤感。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4" name="椭圆 3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燕尾形 4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05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562" y="768747"/>
            <a:ext cx="11764838" cy="521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一、名句赏析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山一程，水一程，身向榆关那畔行，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夜深</a:t>
            </a:r>
            <a:endParaRPr lang="en-US" altLang="zh-CN" sz="28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千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帐灯。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【赏析】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意思是：一路跋山涉水，向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山海</a:t>
            </a:r>
            <a:endParaRPr lang="en-US" altLang="zh-CN" sz="28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关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那边行进，夜深了，驻扎的营帐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连成一片</a:t>
            </a:r>
            <a:endParaRPr lang="en-US" altLang="zh-CN" sz="28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远望过去，一片灯火通明。这一阕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一方面</a:t>
            </a:r>
            <a:endParaRPr lang="en-US" altLang="zh-CN" sz="28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说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明了出巡之艰苦，另一方面又说明了出巡的宏大阵势。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5122" name="Picture 2" descr="C:\Users\Administrator\Desktop\语文图\1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245" y="1808183"/>
            <a:ext cx="4488455" cy="321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12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912" y="455731"/>
            <a:ext cx="117838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二、中心主旨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spc="-70" dirty="0">
                <a:latin typeface="Times New Roman"/>
                <a:ea typeface="微软雅黑"/>
                <a:cs typeface="Times New Roman"/>
              </a:rPr>
              <a:t>这首词写于康熙二十一年</a:t>
            </a:r>
            <a:r>
              <a:rPr lang="en-US" altLang="zh-CN" sz="2800" kern="100" spc="-70" dirty="0">
                <a:latin typeface="Times New Roman"/>
                <a:ea typeface="微软雅黑"/>
                <a:cs typeface="Courier New"/>
              </a:rPr>
              <a:t>(1682)</a:t>
            </a:r>
            <a:r>
              <a:rPr lang="zh-CN" altLang="zh-CN" sz="2800" kern="1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spc="-70" dirty="0">
                <a:latin typeface="Times New Roman"/>
                <a:ea typeface="微软雅黑"/>
                <a:cs typeface="Times New Roman"/>
              </a:rPr>
              <a:t>作者随康熙出巡山海关外</a:t>
            </a:r>
            <a:r>
              <a:rPr lang="zh-CN" altLang="zh-CN" sz="2800" kern="1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spc="-70" dirty="0">
                <a:latin typeface="Times New Roman"/>
                <a:ea typeface="微软雅黑"/>
                <a:cs typeface="Times New Roman"/>
              </a:rPr>
              <a:t>于途中所作</a:t>
            </a:r>
            <a:r>
              <a:rPr lang="zh-CN" altLang="zh-CN" sz="2800" kern="100" spc="-9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800" kern="100" spc="-70" dirty="0">
                <a:latin typeface="Times New Roman"/>
                <a:ea typeface="微软雅黑"/>
                <a:cs typeface="Times New Roman"/>
              </a:rPr>
              <a:t>主要通过描述出巡时的所见</a:t>
            </a:r>
            <a:r>
              <a:rPr lang="zh-CN" altLang="zh-CN" sz="2800" kern="100" spc="-9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800" kern="100" spc="-70" dirty="0">
                <a:latin typeface="Times New Roman"/>
                <a:ea typeface="微软雅黑"/>
                <a:cs typeface="Times New Roman"/>
              </a:rPr>
              <a:t>所闻</a:t>
            </a:r>
            <a:r>
              <a:rPr lang="zh-CN" altLang="zh-CN" sz="2800" kern="100" spc="-9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800" kern="100" spc="-70" dirty="0">
                <a:latin typeface="Times New Roman"/>
                <a:ea typeface="微软雅黑"/>
                <a:cs typeface="Times New Roman"/>
              </a:rPr>
              <a:t>所感</a:t>
            </a:r>
            <a:r>
              <a:rPr lang="zh-CN" altLang="zh-CN" sz="2800" kern="1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spc="-70" dirty="0">
                <a:latin typeface="Times New Roman"/>
                <a:ea typeface="微软雅黑"/>
                <a:cs typeface="Times New Roman"/>
              </a:rPr>
              <a:t>表达出一种对故乡的怀念之情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上片写军旅生活，凸现行军的艰苦和塞外军营的壮观。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下片写思乡之情，以风雪之声聒碎乡梦为契机，巧妙地托出塞外军营和故乡的比较，从而揭示出思乡的主题。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上下片的起首句均用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一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字，不但对仗工整，使文字呈连续不绝之势，词风也更加缠绵。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1112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012" y="36631"/>
            <a:ext cx="11692746" cy="619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三、写作特色</a:t>
            </a:r>
            <a:endParaRPr lang="zh-CN" altLang="zh-CN" sz="24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．情景交融。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词的上片以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山一程，水一程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的叠用，来说明身离故乡之远。下片以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风一更，雪一更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气候上的转变来抒发作者此时的孤寂情怀。风雪打断了他的思乡之梦，懊丧之余，他更加怀念故园的宁静祥和，作者于清丽哀婉之中又不乏对边塞之雄奇风情的描述，这两者结合在一起，升华了羁旅怀乡的主题。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．风格独特，独具特色。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本词既有韵律优美、民歌风味浓郁的一面，如出水芙蓉纯真清丽；又有含蓄深沉、感情丰富的一面，如夜来风潮回荡激烈。词人以其独特的思维视角和超凡的艺术表现力，将草原游牧文化的审美观与中原传统文化的审美观相融合，集豪放、婉约于一体，融合成中华词坛上一颗风骨神韵俱佳的灿烂明珠，深受后人喜爱。国学大师王国维在《人间词话》一书中将作者推为宋后第一真词人，是非常有道理的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6" name="组合 5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7" name="椭圆 6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" name="燕尾形 7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56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71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53300" y="2241306"/>
            <a:ext cx="5242592" cy="418585"/>
          </a:xfrm>
          <a:prstGeom prst="rect">
            <a:avLst/>
          </a:prstGeom>
          <a:noFill/>
          <a:ln w="12700" cap="flat" cmpd="sng" algn="ctr">
            <a:solidFill>
              <a:srgbClr val="F05425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3453299" y="2241306"/>
            <a:ext cx="416391" cy="418585"/>
          </a:xfrm>
          <a:prstGeom prst="rect">
            <a:avLst/>
          </a:prstGeom>
          <a:solidFill>
            <a:srgbClr val="F05425"/>
          </a:solidFill>
          <a:ln w="12700" cap="flat" cmpd="sng" algn="ctr">
            <a:solidFill>
              <a:srgbClr val="F0542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rPr>
              <a:t>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Broadway" pitchFamily="82" charset="0"/>
              <a:ea typeface="微软雅黑"/>
            </a:endParaRPr>
          </a:p>
        </p:txBody>
      </p:sp>
      <p:sp>
        <p:nvSpPr>
          <p:cNvPr id="6" name="TextBox 37">
            <a:hlinkClick r:id="rId2" action="ppaction://hlinksldjump"/>
          </p:cNvPr>
          <p:cNvSpPr txBox="1"/>
          <p:nvPr/>
        </p:nvSpPr>
        <p:spPr>
          <a:xfrm>
            <a:off x="3888494" y="2184936"/>
            <a:ext cx="4947097" cy="523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积</a:t>
            </a:r>
            <a:r>
              <a:rPr lang="zh-CN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雨辋川庄作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60719" y="3142899"/>
            <a:ext cx="5242592" cy="432048"/>
          </a:xfrm>
          <a:prstGeom prst="rect">
            <a:avLst/>
          </a:prstGeom>
          <a:noFill/>
          <a:ln w="12700" cap="flat" cmpd="sng" algn="ctr">
            <a:solidFill>
              <a:srgbClr val="F05425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  <a:ea typeface="微软雅黑"/>
              <a:cs typeface="Times New Roman" pitchFamily="18" charset="0"/>
            </a:endParaRPr>
          </a:p>
        </p:txBody>
      </p:sp>
      <p:sp>
        <p:nvSpPr>
          <p:cNvPr id="10" name="矩形 9">
            <a:hlinkClick r:id="rId3" action="ppaction://hlinksldjump"/>
          </p:cNvPr>
          <p:cNvSpPr/>
          <p:nvPr/>
        </p:nvSpPr>
        <p:spPr>
          <a:xfrm>
            <a:off x="3460718" y="3142899"/>
            <a:ext cx="416391" cy="432048"/>
          </a:xfrm>
          <a:prstGeom prst="rect">
            <a:avLst/>
          </a:prstGeom>
          <a:solidFill>
            <a:srgbClr val="F05425"/>
          </a:solidFill>
          <a:ln w="12700" cap="flat" cmpd="sng" algn="ctr">
            <a:solidFill>
              <a:srgbClr val="F0542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rPr>
              <a:t>2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Broadway" pitchFamily="82" charset="0"/>
              <a:ea typeface="微软雅黑"/>
            </a:endParaRPr>
          </a:p>
        </p:txBody>
      </p:sp>
      <p:sp>
        <p:nvSpPr>
          <p:cNvPr id="11" name="TextBox 37">
            <a:hlinkClick r:id="rId3" action="ppaction://hlinksldjump"/>
          </p:cNvPr>
          <p:cNvSpPr txBox="1"/>
          <p:nvPr/>
        </p:nvSpPr>
        <p:spPr>
          <a:xfrm>
            <a:off x="3881400" y="3099691"/>
            <a:ext cx="494709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旅</a:t>
            </a:r>
            <a:r>
              <a:rPr lang="zh-CN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夜书怀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68138" y="4038205"/>
            <a:ext cx="5242592" cy="432048"/>
          </a:xfrm>
          <a:prstGeom prst="rect">
            <a:avLst/>
          </a:prstGeom>
          <a:noFill/>
          <a:ln w="12700" cap="flat" cmpd="sng" algn="ctr">
            <a:solidFill>
              <a:srgbClr val="F05425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4" name="矩形 13">
            <a:hlinkClick r:id="rId4" action="ppaction://hlinksldjump"/>
          </p:cNvPr>
          <p:cNvSpPr/>
          <p:nvPr/>
        </p:nvSpPr>
        <p:spPr>
          <a:xfrm>
            <a:off x="3468137" y="4038205"/>
            <a:ext cx="416391" cy="432048"/>
          </a:xfrm>
          <a:prstGeom prst="rect">
            <a:avLst/>
          </a:prstGeom>
          <a:solidFill>
            <a:srgbClr val="F05425"/>
          </a:solidFill>
          <a:ln w="12700" cap="flat" cmpd="sng" algn="ctr">
            <a:solidFill>
              <a:srgbClr val="F0542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rPr>
              <a:t>3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Broadway" pitchFamily="82" charset="0"/>
              <a:ea typeface="微软雅黑"/>
            </a:endParaRPr>
          </a:p>
        </p:txBody>
      </p:sp>
      <p:sp>
        <p:nvSpPr>
          <p:cNvPr id="15" name="TextBox 37">
            <a:hlinkClick r:id="rId4" action="ppaction://hlinksldjump"/>
          </p:cNvPr>
          <p:cNvSpPr txBox="1"/>
          <p:nvPr/>
        </p:nvSpPr>
        <p:spPr>
          <a:xfrm>
            <a:off x="3888819" y="3994997"/>
            <a:ext cx="494709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新</a:t>
            </a:r>
            <a:r>
              <a:rPr lang="zh-CN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城道中</a:t>
            </a:r>
            <a:r>
              <a:rPr lang="en-US" altLang="zh-CN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其一</a:t>
            </a:r>
            <a:r>
              <a:rPr lang="en-US" altLang="zh-CN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82309" y="4944397"/>
            <a:ext cx="5242592" cy="432048"/>
          </a:xfrm>
          <a:prstGeom prst="rect">
            <a:avLst/>
          </a:prstGeom>
          <a:noFill/>
          <a:ln w="12700" cap="flat" cmpd="sng" algn="ctr">
            <a:solidFill>
              <a:srgbClr val="F05425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8" name="矩形 17">
            <a:hlinkClick r:id="rId5" action="ppaction://hlinksldjump"/>
          </p:cNvPr>
          <p:cNvSpPr/>
          <p:nvPr/>
        </p:nvSpPr>
        <p:spPr>
          <a:xfrm>
            <a:off x="3482308" y="4944397"/>
            <a:ext cx="416391" cy="432048"/>
          </a:xfrm>
          <a:prstGeom prst="rect">
            <a:avLst/>
          </a:prstGeom>
          <a:solidFill>
            <a:srgbClr val="F05425"/>
          </a:solidFill>
          <a:ln w="12700" cap="flat" cmpd="sng" algn="ctr">
            <a:solidFill>
              <a:srgbClr val="F0542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rPr>
              <a:t>4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Broadway" pitchFamily="82" charset="0"/>
              <a:ea typeface="微软雅黑"/>
            </a:endParaRPr>
          </a:p>
        </p:txBody>
      </p:sp>
      <p:sp>
        <p:nvSpPr>
          <p:cNvPr id="19" name="TextBox 37">
            <a:hlinkClick r:id="rId5" action="ppaction://hlinksldjump"/>
          </p:cNvPr>
          <p:cNvSpPr txBox="1"/>
          <p:nvPr/>
        </p:nvSpPr>
        <p:spPr>
          <a:xfrm>
            <a:off x="3917503" y="4899375"/>
            <a:ext cx="4947097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扬州</a:t>
            </a:r>
            <a:r>
              <a:rPr lang="zh-CN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慢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占位符 3"/>
          <p:cNvSpPr txBox="1">
            <a:spLocks/>
          </p:cNvSpPr>
          <p:nvPr/>
        </p:nvSpPr>
        <p:spPr>
          <a:xfrm>
            <a:off x="2625483" y="809201"/>
            <a:ext cx="7033754" cy="749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500" dirty="0" smtClean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推荐作品</a:t>
            </a:r>
            <a:endParaRPr lang="zh-CN" altLang="en-US" sz="4500" dirty="0">
              <a:solidFill>
                <a:srgbClr val="FC6204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82309" y="5846097"/>
            <a:ext cx="5242592" cy="432048"/>
          </a:xfrm>
          <a:prstGeom prst="rect">
            <a:avLst/>
          </a:prstGeom>
          <a:noFill/>
          <a:ln w="12700" cap="flat" cmpd="sng" algn="ctr">
            <a:solidFill>
              <a:srgbClr val="F05425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22" name="矩形 21">
            <a:hlinkClick r:id="rId6" action="ppaction://hlinksldjump"/>
          </p:cNvPr>
          <p:cNvSpPr/>
          <p:nvPr/>
        </p:nvSpPr>
        <p:spPr>
          <a:xfrm>
            <a:off x="3482308" y="5846097"/>
            <a:ext cx="416391" cy="432048"/>
          </a:xfrm>
          <a:prstGeom prst="rect">
            <a:avLst/>
          </a:prstGeom>
          <a:solidFill>
            <a:srgbClr val="F05425"/>
          </a:solidFill>
          <a:ln w="12700" cap="flat" cmpd="sng" algn="ctr">
            <a:solidFill>
              <a:srgbClr val="F0542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rPr>
              <a:t>5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Broadway" pitchFamily="82" charset="0"/>
              <a:ea typeface="微软雅黑"/>
            </a:endParaRPr>
          </a:p>
        </p:txBody>
      </p:sp>
      <p:sp>
        <p:nvSpPr>
          <p:cNvPr id="23" name="TextBox 37">
            <a:hlinkClick r:id="rId6" action="ppaction://hlinksldjump"/>
          </p:cNvPr>
          <p:cNvSpPr txBox="1"/>
          <p:nvPr/>
        </p:nvSpPr>
        <p:spPr>
          <a:xfrm>
            <a:off x="3917503" y="5801075"/>
            <a:ext cx="4947097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长</a:t>
            </a:r>
            <a:r>
              <a:rPr lang="zh-CN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相思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57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1910" y="779471"/>
            <a:ext cx="891399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一、名句赏析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野老与人争席罢，海鸥何事更相疑。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【赏析】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意思是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：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自己与人相处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不狂妄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不拘行迹</a:t>
            </a:r>
            <a:r>
              <a:rPr lang="zh-CN" altLang="zh-CN" sz="2800" kern="100" spc="-7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恐怕连海鸥也不会猜疑了。这两句诗运用了两个典故，表达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了作者淡泊的心志。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二、中心主旨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这首七律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是王维田园诗的一首代表作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形象鲜明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意味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深远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表现了诗人隐居山林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脱离尘俗的闲情逸致。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026" name="Picture 2" descr="C:\Users\Administrator\Desktop\语文图\1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263" y="1703616"/>
            <a:ext cx="2662237" cy="397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11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25" y="44114"/>
            <a:ext cx="11649875" cy="618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三、写作特色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．意境淡雅超逸。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全诗将辋川恬静优美的田园风光与幽雅清淡的隐居生活相结合，抒写出一种物我相惬，悠然于山林的超逸情趣，表现了诗人对烦扰世俗的厌恶及对田园风光的恬然自适。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．寓禅理于写景叙事之中。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诗人常在山中静观朝槿，领悟人生无常、奉佛有乐；又在松下采摘露葵，以供清斋素食，以实践清心寡欲的佛教教义。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．运用典故。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尾联连用了杨朱和《列子》中的这两个典故表达自己淡泊的心志。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4" name="椭圆 3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燕尾形 4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375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3277" y="703879"/>
            <a:ext cx="85432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一、名句赏析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名岂文章著，官应老病休。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【赏析】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意思是：我的名声哪里是因为文章而显赫呢？官倒是因为年老多病而被罢退。这两句话都是反说。说是应当，其实是不应当，这正显出作者的悲愤心情。表达了作者因政治理想不得实现的愤慨。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2050" name="Picture 2" descr="C:\Users\Administrator\Desktop\语文图\1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700" y="1992603"/>
            <a:ext cx="2750388" cy="373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24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7291" y="67798"/>
            <a:ext cx="1175340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二、中心主旨</a:t>
            </a:r>
            <a:endParaRPr lang="zh-CN" altLang="zh-CN" sz="24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此诗写于作者漂泊途中。通过旅夜所见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星垂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月涌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的壮阔景象的描写，抒发了作者自己身世不遇、漂泊无定的感情。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首联写近景，月夜孤舟，微风阵阵，寂静和孤独笼罩着一切，揭示了诗人浪迹漂泊的孤清处境。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颔联写远景，为历来传诵的名句，创造出一种阔大雄浑但又寂寞空旷的境界，从而反衬诗人的孤独。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颈联写出诗人极度愤慨之情。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spc="-110" dirty="0">
                <a:latin typeface="Times New Roman"/>
                <a:ea typeface="微软雅黑"/>
                <a:cs typeface="Times New Roman"/>
              </a:rPr>
              <a:t>尾联触景而情发，运用形象的比喻来寄托自己功业未成的慨叹，有一种强烈的感染力量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此诗通过对旅途月夜景色的描写，抒发了诗人漂泊生活孤独凄凉的苦闷心情。诗人把这种心情写得含蓄不露，情景交融，浑然一体，不愧为千古名作。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9277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991" y="436098"/>
            <a:ext cx="11753409" cy="5117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三、写作特色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．寓情于景，烘托渲染。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前两联写景，诗眼在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独夜舟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上。船之孤单正写了人之孤独；而写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平野阔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大江流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恰恰烘托了作者的渺小、凄凉的处境。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．直抒胸臆。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主要是颈联。作者反其意而写，正是表明了自己理想不得实现的悲愤；名因文章而著，官非因病而休。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7" name="组合 6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9" name="椭圆 8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燕尾形 9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814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5862" y="583744"/>
            <a:ext cx="11815638" cy="564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一、名句赏析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岭上晴云披絮帽，树头初日挂铜钲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【赏析】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意思是：山岭上空白云朵朵，像是给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它</a:t>
            </a:r>
            <a:endParaRPr lang="en-US" altLang="zh-CN" sz="28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戴上了一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顶绵帽；旭日初升，像是挂在树梢上的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一</a:t>
            </a:r>
            <a:endParaRPr lang="en-US" altLang="zh-CN" sz="28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个铜钲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。这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两句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采用比喻、拟人的手法，形象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生动</a:t>
            </a:r>
            <a:endParaRPr lang="en-US" altLang="zh-CN" sz="28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地描绘出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一幅春日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郊野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图。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二、中心主旨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这首诗描写山村风光，既赞颂了雨后山村风光的自然美，又讴歌了山村人家充满生机的劳动生活。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3074" name="Picture 2" descr="C:\Users\Administrator\Desktop\语文图\13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" t="3778" r="2566"/>
          <a:stretch/>
        </p:blipFill>
        <p:spPr bwMode="auto">
          <a:xfrm>
            <a:off x="8428854" y="1443236"/>
            <a:ext cx="3534546" cy="296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468" y="31986"/>
            <a:ext cx="11764932" cy="618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三、写作特色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．情景交融。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诗中所写的都是寻常景象，但沾染上作者主观上的愉悦心情，一切都变得善解人意，谐趣而快乐。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．比喻、拟人的修辞手法。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描写诗中之景运用了贴切的比喻和拟人的修辞手法：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东风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成了善解人意的知己，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我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要进山，东风马上吹散阴霾，为进山创造了条件，使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我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心想事成；岭上的云像顶绵帽，枝头的太阳像只铜钲，大自然的面目居然有些幽默；野桃含笑，柳条摇曳，草木也是那样欢快自得；田头春耕正忙，山村人家飘出芹笋的香味，人间犹如桃源。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6" name="组合 5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7" name="椭圆 6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" name="燕尾形 7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331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3227</TotalTime>
  <Words>1380</Words>
  <Application>Microsoft Office PowerPoint</Application>
  <PresentationFormat>自定义</PresentationFormat>
  <Paragraphs>83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@teliss</dc:creator>
  <cp:lastModifiedBy>user</cp:lastModifiedBy>
  <cp:revision>812</cp:revision>
  <dcterms:created xsi:type="dcterms:W3CDTF">2013-09-20T02:31:37Z</dcterms:created>
  <dcterms:modified xsi:type="dcterms:W3CDTF">2015-03-23T03:44:27Z</dcterms:modified>
</cp:coreProperties>
</file>