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365" r:id="rId3"/>
    <p:sldId id="262" r:id="rId4"/>
    <p:sldId id="296" r:id="rId5"/>
    <p:sldId id="297" r:id="rId6"/>
    <p:sldId id="299" r:id="rId7"/>
    <p:sldId id="374" r:id="rId8"/>
    <p:sldId id="301" r:id="rId9"/>
    <p:sldId id="382" r:id="rId10"/>
    <p:sldId id="327" r:id="rId11"/>
    <p:sldId id="376" r:id="rId12"/>
    <p:sldId id="303" r:id="rId13"/>
    <p:sldId id="347" r:id="rId14"/>
    <p:sldId id="378" r:id="rId15"/>
    <p:sldId id="392" r:id="rId16"/>
    <p:sldId id="355" r:id="rId17"/>
    <p:sldId id="383" r:id="rId18"/>
    <p:sldId id="319" r:id="rId19"/>
    <p:sldId id="357" r:id="rId20"/>
    <p:sldId id="359" r:id="rId21"/>
    <p:sldId id="360" r:id="rId22"/>
    <p:sldId id="361" r:id="rId23"/>
    <p:sldId id="367" r:id="rId24"/>
    <p:sldId id="393" r:id="rId25"/>
    <p:sldId id="258"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FC6204"/>
    <a:srgbClr val="0066FF"/>
    <a:srgbClr val="FFFFFF"/>
    <a:srgbClr val="FF9600"/>
    <a:srgbClr val="9B9B9B"/>
    <a:srgbClr val="8585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75" d="100"/>
          <a:sy n="75" d="100"/>
        </p:scale>
        <p:origin x="-1914" y="-942"/>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285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46C9AA-A432-45C0-8822-E346F6B48C67}" type="datetimeFigureOut">
              <a:rPr lang="zh-CN" altLang="en-US" smtClean="0"/>
              <a:t>2015/3/23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FC287DC-4620-473C-B045-C49B9298BEDF}" type="slidenum">
              <a:rPr lang="zh-CN" altLang="en-US" smtClean="0"/>
              <a:t>‹#›</a:t>
            </a:fld>
            <a:endParaRPr lang="zh-CN" altLang="en-US"/>
          </a:p>
        </p:txBody>
      </p:sp>
    </p:spTree>
    <p:extLst>
      <p:ext uri="{BB962C8B-B14F-4D97-AF65-F5344CB8AC3E}">
        <p14:creationId xmlns:p14="http://schemas.microsoft.com/office/powerpoint/2010/main" val="41955707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8D2FC-B7E4-4F22-829A-1951A70536BA}" type="datetimeFigureOut">
              <a:rPr lang="zh-CN" altLang="en-US" smtClean="0"/>
              <a:t>2015/3/23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A06D26-EB15-4881-94CD-B86EEBA9904A}" type="slidenum">
              <a:rPr lang="zh-CN" altLang="en-US" smtClean="0"/>
              <a:t>‹#›</a:t>
            </a:fld>
            <a:endParaRPr lang="zh-CN" altLang="en-US"/>
          </a:p>
        </p:txBody>
      </p:sp>
    </p:spTree>
    <p:extLst>
      <p:ext uri="{BB962C8B-B14F-4D97-AF65-F5344CB8AC3E}">
        <p14:creationId xmlns:p14="http://schemas.microsoft.com/office/powerpoint/2010/main" val="2110545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pic>
        <p:nvPicPr>
          <p:cNvPr id="1027"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52030" y="0"/>
            <a:ext cx="883997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218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两栏内容">
    <p:spTree>
      <p:nvGrpSpPr>
        <p:cNvPr id="1" name=""/>
        <p:cNvGrpSpPr/>
        <p:nvPr/>
      </p:nvGrpSpPr>
      <p:grpSpPr>
        <a:xfrm>
          <a:off x="0" y="0"/>
          <a:ext cx="0" cy="0"/>
          <a:chOff x="0" y="0"/>
          <a:chExt cx="0" cy="0"/>
        </a:xfrm>
      </p:grpSpPr>
      <p:sp>
        <p:nvSpPr>
          <p:cNvPr id="5" name="矩形 4"/>
          <p:cNvSpPr/>
          <p:nvPr userDrawn="1"/>
        </p:nvSpPr>
        <p:spPr>
          <a:xfrm>
            <a:off x="0" y="694928"/>
            <a:ext cx="12192000" cy="11957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5148028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10" name="TextBox 8"/>
          <p:cNvSpPr txBox="1"/>
          <p:nvPr userDrawn="1"/>
        </p:nvSpPr>
        <p:spPr>
          <a:xfrm>
            <a:off x="1003300" y="6394815"/>
            <a:ext cx="4864100" cy="430887"/>
          </a:xfrm>
          <a:prstGeom prst="rect">
            <a:avLst/>
          </a:prstGeom>
          <a:noFill/>
        </p:spPr>
        <p:txBody>
          <a:bodyPr wrap="square" rtlCol="0" anchor="ctr">
            <a:spAutoFit/>
          </a:bodyPr>
          <a:lstStyle/>
          <a:p>
            <a:r>
              <a:rPr lang="zh-CN" altLang="en-US" sz="1700" dirty="0" smtClean="0">
                <a:solidFill>
                  <a:schemeClr val="bg1"/>
                </a:solidFill>
                <a:latin typeface="Times New Roman" pitchFamily="18" charset="0"/>
                <a:ea typeface="微软雅黑" pitchFamily="34" charset="-122"/>
                <a:cs typeface="Times New Roman" pitchFamily="18" charset="0"/>
              </a:rPr>
              <a:t>第</a:t>
            </a:r>
            <a:r>
              <a:rPr lang="en-US" altLang="zh-CN" sz="1700" dirty="0" smtClean="0">
                <a:solidFill>
                  <a:schemeClr val="bg1"/>
                </a:solidFill>
                <a:latin typeface="Times New Roman" pitchFamily="18" charset="0"/>
                <a:ea typeface="Times New Roman" pitchFamily="18" charset="0"/>
                <a:cs typeface="Times New Roman" pitchFamily="18" charset="0"/>
              </a:rPr>
              <a:t>7</a:t>
            </a:r>
            <a:r>
              <a:rPr lang="zh-CN" altLang="en-US" sz="1700" dirty="0" smtClean="0">
                <a:solidFill>
                  <a:schemeClr val="bg1"/>
                </a:solidFill>
                <a:latin typeface="Times New Roman" pitchFamily="18" charset="0"/>
                <a:ea typeface="微软雅黑" pitchFamily="34" charset="-122"/>
                <a:cs typeface="Times New Roman" pitchFamily="18" charset="0"/>
              </a:rPr>
              <a:t>课</a:t>
            </a:r>
            <a:r>
              <a:rPr lang="zh-CN" altLang="en-US" sz="2200" dirty="0" smtClean="0">
                <a:solidFill>
                  <a:schemeClr val="bg1"/>
                </a:solidFill>
                <a:latin typeface="Times New Roman" pitchFamily="18" charset="0"/>
                <a:ea typeface="微软雅黑" pitchFamily="34" charset="-122"/>
                <a:cs typeface="Times New Roman" pitchFamily="18" charset="0"/>
              </a:rPr>
              <a:t>　夜归鹿门歌</a:t>
            </a:r>
            <a:endParaRPr lang="zh-CN" altLang="en-US" sz="2200" dirty="0">
              <a:solidFill>
                <a:schemeClr val="bg1"/>
              </a:solidFill>
              <a:latin typeface="Times New Roman" pitchFamily="18" charset="0"/>
              <a:ea typeface="微软雅黑" pitchFamily="34" charset="-122"/>
              <a:cs typeface="Times New Roman" pitchFamily="18" charset="0"/>
            </a:endParaRPr>
          </a:p>
        </p:txBody>
      </p:sp>
      <p:sp>
        <p:nvSpPr>
          <p:cNvPr id="3" name="矩形 2"/>
          <p:cNvSpPr/>
          <p:nvPr userDrawn="1"/>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7"/>
          <p:cNvSpPr txBox="1"/>
          <p:nvPr userDrawn="1"/>
        </p:nvSpPr>
        <p:spPr>
          <a:xfrm>
            <a:off x="56443" y="63445"/>
            <a:ext cx="12046657"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温馨晨读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鸡声茅店月，人迹板桥霜</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29186818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比较">
    <p:spTree>
      <p:nvGrpSpPr>
        <p:cNvPr id="1" name=""/>
        <p:cNvGrpSpPr/>
        <p:nvPr/>
      </p:nvGrpSpPr>
      <p:grpSpPr>
        <a:xfrm>
          <a:off x="0" y="0"/>
          <a:ext cx="0" cy="0"/>
          <a:chOff x="0" y="0"/>
          <a:chExt cx="0" cy="0"/>
        </a:xfrm>
      </p:grpSpPr>
      <p:sp>
        <p:nvSpPr>
          <p:cNvPr id="3" name="矩形 2"/>
          <p:cNvSpPr/>
          <p:nvPr userDrawn="1"/>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7"/>
          <p:cNvSpPr txBox="1"/>
          <p:nvPr userDrawn="1"/>
        </p:nvSpPr>
        <p:spPr>
          <a:xfrm>
            <a:off x="56444" y="63445"/>
            <a:ext cx="11995856"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自主积累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博观而约取，厚积而薄发</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
        <p:nvSpPr>
          <p:cNvPr id="6" name="TextBox 8"/>
          <p:cNvSpPr txBox="1"/>
          <p:nvPr userDrawn="1"/>
        </p:nvSpPr>
        <p:spPr>
          <a:xfrm>
            <a:off x="1003300" y="6394815"/>
            <a:ext cx="4864100" cy="430887"/>
          </a:xfrm>
          <a:prstGeom prst="rect">
            <a:avLst/>
          </a:prstGeom>
          <a:noFill/>
        </p:spPr>
        <p:txBody>
          <a:bodyPr wrap="square" rtlCol="0" anchor="ctr">
            <a:spAutoFit/>
          </a:bodyPr>
          <a:lstStyle/>
          <a:p>
            <a:r>
              <a:rPr lang="zh-CN" altLang="en-US" sz="1700" dirty="0" smtClean="0">
                <a:solidFill>
                  <a:schemeClr val="bg1"/>
                </a:solidFill>
                <a:latin typeface="Times New Roman" pitchFamily="18" charset="0"/>
                <a:ea typeface="微软雅黑" pitchFamily="34" charset="-122"/>
                <a:cs typeface="Times New Roman" pitchFamily="18" charset="0"/>
              </a:rPr>
              <a:t>第</a:t>
            </a:r>
            <a:r>
              <a:rPr lang="en-US" altLang="zh-CN" sz="1700" dirty="0" smtClean="0">
                <a:solidFill>
                  <a:schemeClr val="bg1"/>
                </a:solidFill>
                <a:latin typeface="Times New Roman" pitchFamily="18" charset="0"/>
                <a:ea typeface="Times New Roman" pitchFamily="18" charset="0"/>
                <a:cs typeface="Times New Roman" pitchFamily="18" charset="0"/>
              </a:rPr>
              <a:t>7</a:t>
            </a:r>
            <a:r>
              <a:rPr lang="zh-CN" altLang="en-US" sz="1700" dirty="0" smtClean="0">
                <a:solidFill>
                  <a:schemeClr val="bg1"/>
                </a:solidFill>
                <a:latin typeface="Times New Roman" pitchFamily="18" charset="0"/>
                <a:ea typeface="微软雅黑" pitchFamily="34" charset="-122"/>
                <a:cs typeface="Times New Roman" pitchFamily="18" charset="0"/>
              </a:rPr>
              <a:t>课</a:t>
            </a:r>
            <a:r>
              <a:rPr lang="zh-CN" altLang="en-US" sz="2200" dirty="0" smtClean="0">
                <a:solidFill>
                  <a:schemeClr val="bg1"/>
                </a:solidFill>
                <a:latin typeface="Times New Roman" pitchFamily="18" charset="0"/>
                <a:ea typeface="微软雅黑" pitchFamily="34" charset="-122"/>
                <a:cs typeface="Times New Roman" pitchFamily="18" charset="0"/>
              </a:rPr>
              <a:t>　夜归鹿门歌</a:t>
            </a:r>
            <a:endParaRPr lang="zh-CN" altLang="en-US" sz="2200"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12438518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比较">
    <p:spTree>
      <p:nvGrpSpPr>
        <p:cNvPr id="1" name=""/>
        <p:cNvGrpSpPr/>
        <p:nvPr/>
      </p:nvGrpSpPr>
      <p:grpSpPr>
        <a:xfrm>
          <a:off x="0" y="0"/>
          <a:ext cx="0" cy="0"/>
          <a:chOff x="0" y="0"/>
          <a:chExt cx="0" cy="0"/>
        </a:xfrm>
      </p:grpSpPr>
      <p:sp>
        <p:nvSpPr>
          <p:cNvPr id="3" name="矩形 2"/>
          <p:cNvSpPr/>
          <p:nvPr userDrawn="1"/>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7"/>
          <p:cNvSpPr txBox="1"/>
          <p:nvPr userDrawn="1"/>
        </p:nvSpPr>
        <p:spPr>
          <a:xfrm>
            <a:off x="56444" y="63445"/>
            <a:ext cx="12008556"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合作探究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奇文共欣赏，疑义相与析</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
        <p:nvSpPr>
          <p:cNvPr id="5" name="TextBox 8"/>
          <p:cNvSpPr txBox="1"/>
          <p:nvPr userDrawn="1"/>
        </p:nvSpPr>
        <p:spPr>
          <a:xfrm>
            <a:off x="1003300" y="6394815"/>
            <a:ext cx="4864100" cy="430887"/>
          </a:xfrm>
          <a:prstGeom prst="rect">
            <a:avLst/>
          </a:prstGeom>
          <a:noFill/>
        </p:spPr>
        <p:txBody>
          <a:bodyPr wrap="square" rtlCol="0" anchor="ctr">
            <a:spAutoFit/>
          </a:bodyPr>
          <a:lstStyle/>
          <a:p>
            <a:r>
              <a:rPr lang="zh-CN" altLang="en-US" sz="1700" dirty="0" smtClean="0">
                <a:solidFill>
                  <a:schemeClr val="bg1"/>
                </a:solidFill>
                <a:latin typeface="Times New Roman" pitchFamily="18" charset="0"/>
                <a:ea typeface="微软雅黑" pitchFamily="34" charset="-122"/>
                <a:cs typeface="Times New Roman" pitchFamily="18" charset="0"/>
              </a:rPr>
              <a:t>第</a:t>
            </a:r>
            <a:r>
              <a:rPr lang="en-US" altLang="zh-CN" sz="1700" dirty="0" smtClean="0">
                <a:solidFill>
                  <a:schemeClr val="bg1"/>
                </a:solidFill>
                <a:latin typeface="Times New Roman" pitchFamily="18" charset="0"/>
                <a:ea typeface="Times New Roman" pitchFamily="18" charset="0"/>
                <a:cs typeface="Times New Roman" pitchFamily="18" charset="0"/>
              </a:rPr>
              <a:t>7</a:t>
            </a:r>
            <a:r>
              <a:rPr lang="zh-CN" altLang="en-US" sz="1700" dirty="0" smtClean="0">
                <a:solidFill>
                  <a:schemeClr val="bg1"/>
                </a:solidFill>
                <a:latin typeface="Times New Roman" pitchFamily="18" charset="0"/>
                <a:ea typeface="微软雅黑" pitchFamily="34" charset="-122"/>
                <a:cs typeface="Times New Roman" pitchFamily="18" charset="0"/>
              </a:rPr>
              <a:t>课</a:t>
            </a:r>
            <a:r>
              <a:rPr lang="zh-CN" altLang="en-US" sz="2200" dirty="0" smtClean="0">
                <a:solidFill>
                  <a:schemeClr val="bg1"/>
                </a:solidFill>
                <a:latin typeface="Times New Roman" pitchFamily="18" charset="0"/>
                <a:ea typeface="微软雅黑" pitchFamily="34" charset="-122"/>
                <a:cs typeface="Times New Roman" pitchFamily="18" charset="0"/>
              </a:rPr>
              <a:t>　夜归鹿门歌</a:t>
            </a:r>
            <a:endParaRPr lang="zh-CN" altLang="en-US" sz="2200"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12438518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比较">
    <p:spTree>
      <p:nvGrpSpPr>
        <p:cNvPr id="1" name=""/>
        <p:cNvGrpSpPr/>
        <p:nvPr/>
      </p:nvGrpSpPr>
      <p:grpSpPr>
        <a:xfrm>
          <a:off x="0" y="0"/>
          <a:ext cx="0" cy="0"/>
          <a:chOff x="0" y="0"/>
          <a:chExt cx="0" cy="0"/>
        </a:xfrm>
      </p:grpSpPr>
      <p:sp>
        <p:nvSpPr>
          <p:cNvPr id="3" name="矩形 2"/>
          <p:cNvSpPr/>
          <p:nvPr userDrawn="1"/>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7"/>
          <p:cNvSpPr txBox="1"/>
          <p:nvPr userDrawn="1"/>
        </p:nvSpPr>
        <p:spPr>
          <a:xfrm>
            <a:off x="56444" y="63445"/>
            <a:ext cx="11995856"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文本拓展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掬水月在手，弄花香满衣 </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
        <p:nvSpPr>
          <p:cNvPr id="6" name="TextBox 8"/>
          <p:cNvSpPr txBox="1"/>
          <p:nvPr userDrawn="1"/>
        </p:nvSpPr>
        <p:spPr>
          <a:xfrm>
            <a:off x="1003300" y="6394815"/>
            <a:ext cx="4864100" cy="430887"/>
          </a:xfrm>
          <a:prstGeom prst="rect">
            <a:avLst/>
          </a:prstGeom>
          <a:noFill/>
        </p:spPr>
        <p:txBody>
          <a:bodyPr wrap="square" rtlCol="0" anchor="ctr">
            <a:spAutoFit/>
          </a:bodyPr>
          <a:lstStyle/>
          <a:p>
            <a:r>
              <a:rPr lang="zh-CN" altLang="en-US" sz="1700" dirty="0" smtClean="0">
                <a:solidFill>
                  <a:schemeClr val="bg1"/>
                </a:solidFill>
                <a:latin typeface="Times New Roman" pitchFamily="18" charset="0"/>
                <a:ea typeface="微软雅黑" pitchFamily="34" charset="-122"/>
                <a:cs typeface="Times New Roman" pitchFamily="18" charset="0"/>
              </a:rPr>
              <a:t>第</a:t>
            </a:r>
            <a:r>
              <a:rPr lang="en-US" altLang="zh-CN" sz="1700" dirty="0" smtClean="0">
                <a:solidFill>
                  <a:schemeClr val="bg1"/>
                </a:solidFill>
                <a:latin typeface="Times New Roman" pitchFamily="18" charset="0"/>
                <a:ea typeface="Times New Roman" pitchFamily="18" charset="0"/>
                <a:cs typeface="Times New Roman" pitchFamily="18" charset="0"/>
              </a:rPr>
              <a:t>7</a:t>
            </a:r>
            <a:r>
              <a:rPr lang="zh-CN" altLang="en-US" sz="1700" dirty="0" smtClean="0">
                <a:solidFill>
                  <a:schemeClr val="bg1"/>
                </a:solidFill>
                <a:latin typeface="Times New Roman" pitchFamily="18" charset="0"/>
                <a:ea typeface="微软雅黑" pitchFamily="34" charset="-122"/>
                <a:cs typeface="Times New Roman" pitchFamily="18" charset="0"/>
              </a:rPr>
              <a:t>课</a:t>
            </a:r>
            <a:r>
              <a:rPr lang="zh-CN" altLang="en-US" sz="2200" dirty="0" smtClean="0">
                <a:solidFill>
                  <a:schemeClr val="bg1"/>
                </a:solidFill>
                <a:latin typeface="Times New Roman" pitchFamily="18" charset="0"/>
                <a:ea typeface="微软雅黑" pitchFamily="34" charset="-122"/>
                <a:cs typeface="Times New Roman" pitchFamily="18" charset="0"/>
              </a:rPr>
              <a:t>　夜归鹿门歌</a:t>
            </a:r>
            <a:endParaRPr lang="zh-CN" altLang="en-US" sz="2200"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13841024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4" name="Rectangle 6"/>
          <p:cNvSpPr/>
          <p:nvPr userDrawn="1"/>
        </p:nvSpPr>
        <p:spPr>
          <a:xfrm>
            <a:off x="0" y="6400800"/>
            <a:ext cx="12192000" cy="457200"/>
          </a:xfrm>
          <a:prstGeom prst="rect">
            <a:avLst/>
          </a:prstGeom>
          <a:blipFill rotWithShape="1">
            <a:blip r:embed="rId2">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5"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6" name="椭圆 5"/>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7"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8" name="圆角矩形 7"/>
          <p:cNvSpPr/>
          <p:nvPr userDrawn="1"/>
        </p:nvSpPr>
        <p:spPr>
          <a:xfrm>
            <a:off x="889000" y="6405466"/>
            <a:ext cx="5054600"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10" name="TextBox 8"/>
          <p:cNvSpPr txBox="1"/>
          <p:nvPr userDrawn="1"/>
        </p:nvSpPr>
        <p:spPr>
          <a:xfrm>
            <a:off x="1003300" y="6394815"/>
            <a:ext cx="4864100" cy="430887"/>
          </a:xfrm>
          <a:prstGeom prst="rect">
            <a:avLst/>
          </a:prstGeom>
          <a:noFill/>
        </p:spPr>
        <p:txBody>
          <a:bodyPr wrap="square" rtlCol="0" anchor="ctr">
            <a:spAutoFit/>
          </a:bodyPr>
          <a:lstStyle/>
          <a:p>
            <a:r>
              <a:rPr lang="zh-CN" altLang="en-US" sz="1700" dirty="0" smtClean="0">
                <a:solidFill>
                  <a:schemeClr val="bg1"/>
                </a:solidFill>
                <a:latin typeface="Times New Roman" pitchFamily="18" charset="0"/>
                <a:ea typeface="微软雅黑" pitchFamily="34" charset="-122"/>
                <a:cs typeface="Times New Roman" pitchFamily="18" charset="0"/>
              </a:rPr>
              <a:t>第</a:t>
            </a:r>
            <a:r>
              <a:rPr lang="en-US" altLang="zh-CN" sz="1700" dirty="0" smtClean="0">
                <a:solidFill>
                  <a:schemeClr val="bg1"/>
                </a:solidFill>
                <a:latin typeface="Times New Roman" pitchFamily="18" charset="0"/>
                <a:ea typeface="Times New Roman" pitchFamily="18" charset="0"/>
                <a:cs typeface="Times New Roman" pitchFamily="18" charset="0"/>
              </a:rPr>
              <a:t>7</a:t>
            </a:r>
            <a:r>
              <a:rPr lang="zh-CN" altLang="en-US" sz="1700" dirty="0" smtClean="0">
                <a:solidFill>
                  <a:schemeClr val="bg1"/>
                </a:solidFill>
                <a:latin typeface="Times New Roman" pitchFamily="18" charset="0"/>
                <a:ea typeface="微软雅黑" pitchFamily="34" charset="-122"/>
                <a:cs typeface="Times New Roman" pitchFamily="18" charset="0"/>
              </a:rPr>
              <a:t>课</a:t>
            </a:r>
            <a:r>
              <a:rPr lang="zh-CN" altLang="en-US" sz="2200" dirty="0" smtClean="0">
                <a:solidFill>
                  <a:schemeClr val="bg1"/>
                </a:solidFill>
                <a:latin typeface="Times New Roman" pitchFamily="18" charset="0"/>
                <a:ea typeface="微软雅黑" pitchFamily="34" charset="-122"/>
                <a:cs typeface="Times New Roman" pitchFamily="18" charset="0"/>
              </a:rPr>
              <a:t>　夜归鹿门歌</a:t>
            </a:r>
            <a:endParaRPr lang="zh-CN" altLang="en-US" sz="2200"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2477863246"/>
      </p:ext>
    </p:extLst>
  </p:cSld>
  <p:clrMapOvr>
    <a:masterClrMapping/>
  </p:clrMapOvr>
  <p:transition>
    <p:newsflash/>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8"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39582" y="0"/>
            <a:ext cx="883997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3"/>
          <p:cNvSpPr txBox="1"/>
          <p:nvPr userDrawn="1"/>
        </p:nvSpPr>
        <p:spPr>
          <a:xfrm>
            <a:off x="1644232" y="1886146"/>
            <a:ext cx="5337134" cy="1446550"/>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8800" b="1" dirty="0" smtClean="0">
                <a:solidFill>
                  <a:srgbClr val="CD1F06"/>
                </a:solidFill>
                <a:latin typeface="微软雅黑" pitchFamily="34" charset="-122"/>
                <a:ea typeface="微软雅黑" pitchFamily="34" charset="-122"/>
              </a:rPr>
              <a:t>谢谢</a:t>
            </a:r>
            <a:r>
              <a:rPr lang="zh-CN" altLang="en-US" sz="8800" b="1" dirty="0" smtClean="0">
                <a:solidFill>
                  <a:srgbClr val="00B050"/>
                </a:solidFill>
                <a:latin typeface="微软雅黑" pitchFamily="34" charset="-122"/>
                <a:ea typeface="微软雅黑" pitchFamily="34" charset="-122"/>
              </a:rPr>
              <a:t>观看</a:t>
            </a:r>
            <a:endParaRPr lang="zh-CN" altLang="en-US" sz="8800" b="1" dirty="0">
              <a:solidFill>
                <a:srgbClr val="00B050"/>
              </a:solidFill>
              <a:latin typeface="微软雅黑" pitchFamily="34" charset="-122"/>
              <a:ea typeface="微软雅黑" pitchFamily="34" charset="-122"/>
            </a:endParaRPr>
          </a:p>
        </p:txBody>
      </p:sp>
      <p:sp>
        <p:nvSpPr>
          <p:cNvPr id="10" name="矩形 9"/>
          <p:cNvSpPr/>
          <p:nvPr userDrawn="1"/>
        </p:nvSpPr>
        <p:spPr>
          <a:xfrm>
            <a:off x="1782886" y="3657925"/>
            <a:ext cx="5619384" cy="954107"/>
          </a:xfrm>
          <a:prstGeom prst="rect">
            <a:avLst/>
          </a:prstGeom>
        </p:spPr>
        <p:txBody>
          <a:bodyPr wrap="square" anchor="ctr">
            <a:spAutoFit/>
          </a:bodyPr>
          <a:lstStyle/>
          <a:p>
            <a:pPr algn="l"/>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更多精彩内容请登录 </a:t>
            </a:r>
            <a:endPar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endParaRPr>
          </a:p>
          <a:p>
            <a:pPr algn="l"/>
            <a:r>
              <a:rPr lang="en-US" altLang="zh-CN" sz="2800" b="0" baseline="0" dirty="0" smtClean="0">
                <a:solidFill>
                  <a:schemeClr val="bg1">
                    <a:lumMod val="50000"/>
                  </a:schemeClr>
                </a:solidFill>
                <a:effectLst/>
                <a:latin typeface="微软雅黑" pitchFamily="34" charset="-122"/>
                <a:ea typeface="微软雅黑" pitchFamily="34" charset="-122"/>
                <a:cs typeface="经典繁仿黑" pitchFamily="49" charset="-122"/>
              </a:rPr>
              <a:t>        </a:t>
            </a:r>
            <a:r>
              <a:rPr lang="en-US" altLang="zh-CN" sz="2800" b="0" dirty="0" smtClean="0">
                <a:solidFill>
                  <a:srgbClr val="FF0000"/>
                </a:solidFill>
                <a:effectLst/>
                <a:latin typeface="微软雅黑" pitchFamily="34" charset="-122"/>
                <a:ea typeface="微软雅黑" pitchFamily="34" charset="-122"/>
                <a:cs typeface="经典繁仿黑" pitchFamily="49" charset="-122"/>
              </a:rPr>
              <a:t>www.91taoke.com</a:t>
            </a:r>
            <a:endParaRPr lang="zh-CN" altLang="en-US" sz="2800" b="0" dirty="0">
              <a:solidFill>
                <a:srgbClr val="FF0000"/>
              </a:solidFill>
              <a:effectLst/>
              <a:latin typeface="微软雅黑" pitchFamily="34" charset="-122"/>
              <a:ea typeface="微软雅黑" pitchFamily="34" charset="-122"/>
              <a:cs typeface="经典繁仿黑" pitchFamily="49" charset="-122"/>
            </a:endParaRPr>
          </a:p>
        </p:txBody>
      </p:sp>
    </p:spTree>
    <p:extLst>
      <p:ext uri="{BB962C8B-B14F-4D97-AF65-F5344CB8AC3E}">
        <p14:creationId xmlns:p14="http://schemas.microsoft.com/office/powerpoint/2010/main" val="244359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iterate type="lt">
                                    <p:tmPct val="18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6*min(max(#ppt_w*#ppt_h,.3),1)-7.4)/-.7*#ppt_w"/>
                                          </p:val>
                                        </p:tav>
                                        <p:tav tm="100000">
                                          <p:val>
                                            <p:strVal val="#ppt_w"/>
                                          </p:val>
                                        </p:tav>
                                      </p:tavLst>
                                    </p:anim>
                                    <p:anim calcmode="lin" valueType="num">
                                      <p:cBhvr>
                                        <p:cTn id="8" dur="500" fill="hold"/>
                                        <p:tgtEl>
                                          <p:spTgt spid="9"/>
                                        </p:tgtEl>
                                        <p:attrNameLst>
                                          <p:attrName>ppt_h</p:attrName>
                                        </p:attrNameLst>
                                      </p:cBhvr>
                                      <p:tavLst>
                                        <p:tav tm="0">
                                          <p:val>
                                            <p:strVal val="(6*min(max(#ppt_w*#ppt_h,.3),1)-7.4)/-.7*#ppt_h"/>
                                          </p:val>
                                        </p:tav>
                                        <p:tav tm="100000">
                                          <p:val>
                                            <p:strVal val="#ppt_h"/>
                                          </p:val>
                                        </p:tav>
                                      </p:tavLst>
                                    </p:anim>
                                    <p:anim calcmode="lin" valueType="num">
                                      <p:cBhvr>
                                        <p:cTn id="9" dur="500" fill="hold"/>
                                        <p:tgtEl>
                                          <p:spTgt spid="9"/>
                                        </p:tgtEl>
                                        <p:attrNameLst>
                                          <p:attrName>ppt_x</p:attrName>
                                        </p:attrNameLst>
                                      </p:cBhvr>
                                      <p:tavLst>
                                        <p:tav tm="0">
                                          <p:val>
                                            <p:fltVal val="0.5"/>
                                          </p:val>
                                        </p:tav>
                                        <p:tav tm="100000">
                                          <p:val>
                                            <p:strVal val="#ppt_x"/>
                                          </p:val>
                                        </p:tav>
                                      </p:tavLst>
                                    </p:anim>
                                    <p:anim calcmode="lin" valueType="num">
                                      <p:cBhvr>
                                        <p:cTn id="10" dur="500" fill="hold"/>
                                        <p:tgtEl>
                                          <p:spTgt spid="9"/>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770"/>
                            </p:stCondLst>
                            <p:childTnLst>
                              <p:par>
                                <p:cTn id="12" presetID="2" presetClass="entr" presetSubtype="2" decel="100000" fill="hold" grpId="0" nodeType="afterEffect">
                                  <p:stCondLst>
                                    <p:cond delay="0"/>
                                  </p:stCondLst>
                                  <p:iterate type="lt">
                                    <p:tmPct val="10000"/>
                                  </p:iterate>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1+#ppt_w/2"/>
                                          </p:val>
                                        </p:tav>
                                        <p:tav tm="100000">
                                          <p:val>
                                            <p:strVal val="#ppt_x"/>
                                          </p:val>
                                        </p:tav>
                                      </p:tavLst>
                                    </p:anim>
                                    <p:anim calcmode="lin" valueType="num">
                                      <p:cBhvr additive="base">
                                        <p:cTn id="15"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Rectangle 6"/>
          <p:cNvSpPr/>
          <p:nvPr userDrawn="1"/>
        </p:nvSpPr>
        <p:spPr>
          <a:xfrm>
            <a:off x="0" y="6400800"/>
            <a:ext cx="12192000" cy="457200"/>
          </a:xfrm>
          <a:prstGeom prst="rect">
            <a:avLst/>
          </a:prstGeom>
          <a:blipFill rotWithShape="1">
            <a:blip r:embed="rId10">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5"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12" name="椭圆 11"/>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13"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4" name="圆角矩形 13"/>
          <p:cNvSpPr/>
          <p:nvPr userDrawn="1"/>
        </p:nvSpPr>
        <p:spPr>
          <a:xfrm>
            <a:off x="889000" y="6405466"/>
            <a:ext cx="5054600"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1579047866"/>
      </p:ext>
    </p:extLst>
  </p:cSld>
  <p:clrMap bg1="lt1" tx1="dk1" bg2="lt2" tx2="dk2" accent1="accent1" accent2="accent2" accent3="accent3" accent4="accent4" accent5="accent5" accent6="accent6" hlink="hlink" folHlink="folHlink"/>
  <p:sldLayoutIdLst>
    <p:sldLayoutId id="2147483661" r:id="rId1"/>
    <p:sldLayoutId id="2147483652" r:id="rId2"/>
    <p:sldLayoutId id="2147483663" r:id="rId3"/>
    <p:sldLayoutId id="2147483664" r:id="rId4"/>
    <p:sldLayoutId id="2147483665" r:id="rId5"/>
    <p:sldLayoutId id="2147483666" r:id="rId6"/>
    <p:sldLayoutId id="2147483649" r:id="rId7"/>
    <p:sldLayoutId id="2147483651" r:id="rId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xml"/><Relationship Id="rId4" Type="http://schemas.openxmlformats.org/officeDocument/2006/relationships/slide" Target="slide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package" Target="../embeddings/Microsoft_Word___1.doc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2645" y="2583472"/>
            <a:ext cx="4102319" cy="523220"/>
          </a:xfrm>
          <a:prstGeom prst="rect">
            <a:avLst/>
          </a:prstGeom>
        </p:spPr>
        <p:txBody>
          <a:bodyPr wrap="square" anchor="ctr">
            <a:spAutoFit/>
          </a:bodyPr>
          <a:lstStyle/>
          <a:p>
            <a:pPr algn="l"/>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第二单元</a:t>
            </a:r>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endParaRPr lang="zh-CN" altLang="en-US" sz="2800" b="0" dirty="0">
              <a:solidFill>
                <a:schemeClr val="bg1">
                  <a:lumMod val="50000"/>
                </a:schemeClr>
              </a:solidFill>
              <a:effectLst/>
              <a:latin typeface="微软雅黑" pitchFamily="34" charset="-122"/>
              <a:ea typeface="微软雅黑" pitchFamily="34" charset="-122"/>
              <a:cs typeface="经典繁仿黑" pitchFamily="49" charset="-122"/>
            </a:endParaRPr>
          </a:p>
        </p:txBody>
      </p:sp>
      <p:sp>
        <p:nvSpPr>
          <p:cNvPr id="3" name="TextBox 3"/>
          <p:cNvSpPr txBox="1"/>
          <p:nvPr/>
        </p:nvSpPr>
        <p:spPr>
          <a:xfrm>
            <a:off x="595593" y="3257769"/>
            <a:ext cx="7494307" cy="1061829"/>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6300" b="1" dirty="0" smtClean="0">
                <a:solidFill>
                  <a:srgbClr val="CD1F06"/>
                </a:solidFill>
                <a:latin typeface="微软雅黑" pitchFamily="34" charset="-122"/>
                <a:ea typeface="微软雅黑" pitchFamily="34" charset="-122"/>
              </a:rPr>
              <a:t>置身诗境  </a:t>
            </a:r>
            <a:r>
              <a:rPr lang="zh-CN" altLang="en-US" sz="6300" b="1" dirty="0" smtClean="0">
                <a:solidFill>
                  <a:srgbClr val="00B050"/>
                </a:solidFill>
                <a:latin typeface="微软雅黑" pitchFamily="34" charset="-122"/>
                <a:ea typeface="微软雅黑" pitchFamily="34" charset="-122"/>
              </a:rPr>
              <a:t>缘景明情</a:t>
            </a:r>
            <a:endParaRPr lang="zh-CN" altLang="en-US" sz="6300" b="1" dirty="0">
              <a:solidFill>
                <a:srgbClr val="00B050"/>
              </a:solidFill>
              <a:latin typeface="微软雅黑" pitchFamily="34" charset="-122"/>
              <a:ea typeface="微软雅黑" pitchFamily="34" charset="-122"/>
            </a:endParaRPr>
          </a:p>
        </p:txBody>
      </p:sp>
    </p:spTree>
    <p:extLst>
      <p:ext uri="{BB962C8B-B14F-4D97-AF65-F5344CB8AC3E}">
        <p14:creationId xmlns:p14="http://schemas.microsoft.com/office/powerpoint/2010/main" val="2276381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3" presetClass="entr" presetSubtype="36" fill="hold" grpId="0" nodeType="afterEffect">
                                  <p:stCondLst>
                                    <p:cond delay="0"/>
                                  </p:stCondLst>
                                  <p:iterate type="lt">
                                    <p:tmPct val="18000"/>
                                  </p:iterate>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strVal val="(6*min(max(#ppt_w*#ppt_h,.3),1)-7.4)/-.7*#ppt_w"/>
                                          </p:val>
                                        </p:tav>
                                        <p:tav tm="100000">
                                          <p:val>
                                            <p:strVal val="#ppt_w"/>
                                          </p:val>
                                        </p:tav>
                                      </p:tavLst>
                                    </p:anim>
                                    <p:anim calcmode="lin" valueType="num">
                                      <p:cBhvr>
                                        <p:cTn id="13" dur="500" fill="hold"/>
                                        <p:tgtEl>
                                          <p:spTgt spid="3"/>
                                        </p:tgtEl>
                                        <p:attrNameLst>
                                          <p:attrName>ppt_h</p:attrName>
                                        </p:attrNameLst>
                                      </p:cBhvr>
                                      <p:tavLst>
                                        <p:tav tm="0">
                                          <p:val>
                                            <p:strVal val="(6*min(max(#ppt_w*#ppt_h,.3),1)-7.4)/-.7*#ppt_h"/>
                                          </p:val>
                                        </p:tav>
                                        <p:tav tm="100000">
                                          <p:val>
                                            <p:strVal val="#ppt_h"/>
                                          </p:val>
                                        </p:tav>
                                      </p:tavLst>
                                    </p:anim>
                                    <p:anim calcmode="lin" valueType="num">
                                      <p:cBhvr>
                                        <p:cTn id="14" dur="500" fill="hold"/>
                                        <p:tgtEl>
                                          <p:spTgt spid="3"/>
                                        </p:tgtEl>
                                        <p:attrNameLst>
                                          <p:attrName>ppt_x</p:attrName>
                                        </p:attrNameLst>
                                      </p:cBhvr>
                                      <p:tavLst>
                                        <p:tav tm="0">
                                          <p:val>
                                            <p:fltVal val="0.5"/>
                                          </p:val>
                                        </p:tav>
                                        <p:tav tm="100000">
                                          <p:val>
                                            <p:strVal val="#ppt_x"/>
                                          </p:val>
                                        </p:tav>
                                      </p:tavLst>
                                    </p:anim>
                                    <p:anim calcmode="lin" valueType="num">
                                      <p:cBhvr>
                                        <p:cTn id="15" dur="500" fill="hold"/>
                                        <p:tgtEl>
                                          <p:spTgt spid="3"/>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p:cNvSpPr txBox="1"/>
          <p:nvPr/>
        </p:nvSpPr>
        <p:spPr>
          <a:xfrm>
            <a:off x="560512" y="158085"/>
            <a:ext cx="11085388" cy="5926238"/>
          </a:xfrm>
          <a:prstGeom prst="rect">
            <a:avLst/>
          </a:prstGeom>
          <a:noFill/>
        </p:spPr>
        <p:txBody>
          <a:bodyPr wrap="square" rtlCol="0">
            <a:spAutoFit/>
          </a:bodyPr>
          <a:lstStyle/>
          <a:p>
            <a:pPr algn="just">
              <a:lnSpc>
                <a:spcPct val="170000"/>
              </a:lnSpc>
              <a:spcAft>
                <a:spcPts val="0"/>
              </a:spcAft>
              <a:tabLst>
                <a:tab pos="2070735" algn="l"/>
              </a:tabLst>
            </a:pPr>
            <a:r>
              <a:rPr lang="en-US" altLang="zh-CN" sz="2700" b="1" kern="100" dirty="0" smtClean="0">
                <a:solidFill>
                  <a:schemeClr val="bg1">
                    <a:lumMod val="50000"/>
                  </a:schemeClr>
                </a:solidFill>
                <a:latin typeface="Times New Roman"/>
                <a:ea typeface="微软雅黑"/>
                <a:cs typeface="Courier New"/>
              </a:rPr>
              <a:t>3</a:t>
            </a:r>
            <a:r>
              <a:rPr lang="zh-CN" altLang="zh-CN" sz="2700" b="1" kern="100" dirty="0" smtClean="0">
                <a:solidFill>
                  <a:schemeClr val="bg1">
                    <a:lumMod val="50000"/>
                  </a:schemeClr>
                </a:solidFill>
                <a:latin typeface="Times New Roman"/>
                <a:ea typeface="微软雅黑"/>
                <a:cs typeface="Times New Roman"/>
              </a:rPr>
              <a:t>．词语解释</a:t>
            </a:r>
            <a:endParaRPr lang="zh-CN" altLang="zh-CN" sz="2700" b="1" kern="100" dirty="0" smtClean="0">
              <a:solidFill>
                <a:schemeClr val="bg1">
                  <a:lumMod val="50000"/>
                </a:schemeClr>
              </a:solidFill>
              <a:latin typeface="宋体"/>
              <a:cs typeface="Courier New"/>
            </a:endParaRPr>
          </a:p>
          <a:p>
            <a:pPr algn="just">
              <a:lnSpc>
                <a:spcPct val="170000"/>
              </a:lnSpc>
              <a:spcAft>
                <a:spcPts val="0"/>
              </a:spcAft>
              <a:tabLst>
                <a:tab pos="2070735" algn="l"/>
              </a:tabLst>
            </a:pPr>
            <a:r>
              <a:rPr lang="en-US" altLang="zh-CN" sz="2800" kern="100" dirty="0">
                <a:latin typeface="宋体"/>
                <a:ea typeface="微软雅黑"/>
                <a:cs typeface="Times New Roman"/>
              </a:rPr>
              <a:t>①</a:t>
            </a:r>
            <a:r>
              <a:rPr lang="zh-CN" altLang="zh-CN" sz="2800" kern="100" dirty="0">
                <a:latin typeface="Times New Roman"/>
                <a:ea typeface="微软雅黑"/>
                <a:cs typeface="Times New Roman"/>
              </a:rPr>
              <a:t>山寺钟鸣</a:t>
            </a:r>
            <a:r>
              <a:rPr lang="zh-CN" altLang="zh-CN" sz="2800" kern="100" dirty="0">
                <a:solidFill>
                  <a:srgbClr val="00B0F0"/>
                </a:solidFill>
                <a:latin typeface="Times New Roman"/>
                <a:ea typeface="微软雅黑"/>
                <a:cs typeface="Times New Roman"/>
              </a:rPr>
              <a:t>昼已昏</a:t>
            </a:r>
            <a:r>
              <a:rPr lang="zh-CN" altLang="zh-CN" sz="2800" kern="100" dirty="0">
                <a:latin typeface="Times New Roman"/>
                <a:ea typeface="微软雅黑"/>
                <a:cs typeface="Times New Roman"/>
              </a:rPr>
              <a:t>：</a:t>
            </a:r>
            <a:r>
              <a:rPr lang="en-US" altLang="zh-CN" sz="2800" kern="100" dirty="0" smtClean="0">
                <a:latin typeface="Times New Roman"/>
                <a:ea typeface="微软雅黑"/>
                <a:cs typeface="Courier New"/>
              </a:rPr>
              <a:t>_______________________________________</a:t>
            </a:r>
            <a:endParaRPr lang="zh-CN" altLang="zh-CN" sz="2800" kern="100" dirty="0">
              <a:latin typeface="宋体"/>
              <a:cs typeface="Courier New"/>
            </a:endParaRPr>
          </a:p>
          <a:p>
            <a:pPr algn="just">
              <a:lnSpc>
                <a:spcPct val="170000"/>
              </a:lnSpc>
              <a:spcAft>
                <a:spcPts val="0"/>
              </a:spcAft>
              <a:tabLst>
                <a:tab pos="2070735" algn="l"/>
              </a:tabLst>
            </a:pPr>
            <a:r>
              <a:rPr lang="en-US" altLang="zh-CN" sz="2800" kern="100" dirty="0">
                <a:latin typeface="宋体"/>
                <a:ea typeface="微软雅黑"/>
                <a:cs typeface="Times New Roman"/>
              </a:rPr>
              <a:t>②</a:t>
            </a:r>
            <a:r>
              <a:rPr lang="zh-CN" altLang="zh-CN" sz="2800" kern="100" dirty="0">
                <a:latin typeface="Times New Roman"/>
                <a:ea typeface="微软雅黑"/>
                <a:cs typeface="Times New Roman"/>
              </a:rPr>
              <a:t>惟有</a:t>
            </a:r>
            <a:r>
              <a:rPr lang="zh-CN" altLang="zh-CN" sz="2800" kern="100" dirty="0">
                <a:solidFill>
                  <a:srgbClr val="00B0F0"/>
                </a:solidFill>
                <a:latin typeface="Times New Roman"/>
                <a:ea typeface="微软雅黑"/>
                <a:cs typeface="Times New Roman"/>
              </a:rPr>
              <a:t>幽人</a:t>
            </a:r>
            <a:r>
              <a:rPr lang="zh-CN" altLang="zh-CN" sz="2800" kern="100" dirty="0">
                <a:latin typeface="Times New Roman"/>
                <a:ea typeface="微软雅黑"/>
                <a:cs typeface="Times New Roman"/>
              </a:rPr>
              <a:t>自来去：</a:t>
            </a:r>
            <a:r>
              <a:rPr lang="en-US" altLang="zh-CN" sz="2800" kern="100" dirty="0" smtClean="0">
                <a:latin typeface="Times New Roman"/>
                <a:ea typeface="微软雅黑"/>
                <a:cs typeface="Courier New"/>
              </a:rPr>
              <a:t>_______________________________________</a:t>
            </a:r>
            <a:endParaRPr lang="zh-CN" altLang="zh-CN" sz="2800" kern="100" dirty="0">
              <a:latin typeface="宋体"/>
              <a:cs typeface="Courier New"/>
            </a:endParaRPr>
          </a:p>
          <a:p>
            <a:pPr algn="just">
              <a:lnSpc>
                <a:spcPct val="170000"/>
              </a:lnSpc>
              <a:spcAft>
                <a:spcPts val="0"/>
              </a:spcAft>
              <a:tabLst>
                <a:tab pos="2070735" algn="l"/>
              </a:tabLst>
            </a:pPr>
            <a:r>
              <a:rPr lang="en-US" altLang="zh-CN" sz="2800" kern="100" dirty="0">
                <a:latin typeface="宋体"/>
                <a:ea typeface="微软雅黑"/>
                <a:cs typeface="Times New Roman"/>
              </a:rPr>
              <a:t>③</a:t>
            </a:r>
            <a:r>
              <a:rPr lang="zh-CN" altLang="zh-CN" sz="2800" kern="100" dirty="0">
                <a:latin typeface="Times New Roman"/>
                <a:ea typeface="微软雅黑"/>
                <a:cs typeface="Times New Roman"/>
              </a:rPr>
              <a:t>醉月频</a:t>
            </a:r>
            <a:r>
              <a:rPr lang="zh-CN" altLang="zh-CN" sz="2800" kern="100" dirty="0">
                <a:solidFill>
                  <a:srgbClr val="00B0F0"/>
                </a:solidFill>
                <a:latin typeface="Times New Roman"/>
                <a:ea typeface="微软雅黑"/>
                <a:cs typeface="Times New Roman"/>
              </a:rPr>
              <a:t>中圣</a:t>
            </a:r>
            <a:r>
              <a:rPr lang="zh-CN" altLang="zh-CN" sz="2800" kern="100" dirty="0">
                <a:latin typeface="Times New Roman"/>
                <a:ea typeface="微软雅黑"/>
                <a:cs typeface="Times New Roman"/>
              </a:rPr>
              <a:t>：</a:t>
            </a:r>
            <a:r>
              <a:rPr lang="en-US" altLang="zh-CN" sz="2800" kern="100" dirty="0" smtClean="0">
                <a:latin typeface="Times New Roman"/>
                <a:ea typeface="微软雅黑"/>
                <a:cs typeface="Courier New"/>
              </a:rPr>
              <a:t>_____________________</a:t>
            </a:r>
            <a:r>
              <a:rPr lang="en-US" altLang="zh-CN" sz="2800" kern="100" dirty="0">
                <a:latin typeface="Times New Roman"/>
                <a:ea typeface="微软雅黑"/>
                <a:cs typeface="Courier New"/>
              </a:rPr>
              <a:t>___</a:t>
            </a:r>
            <a:r>
              <a:rPr lang="en-US" altLang="zh-CN" sz="2800" kern="100" dirty="0" smtClean="0">
                <a:latin typeface="Times New Roman"/>
                <a:ea typeface="微软雅黑"/>
                <a:cs typeface="Courier New"/>
              </a:rPr>
              <a:t>___________________</a:t>
            </a:r>
          </a:p>
          <a:p>
            <a:pPr algn="just">
              <a:lnSpc>
                <a:spcPct val="170000"/>
              </a:lnSpc>
              <a:spcAft>
                <a:spcPts val="0"/>
              </a:spcAft>
              <a:tabLst>
                <a:tab pos="2070735" algn="l"/>
              </a:tabLst>
            </a:pPr>
            <a:r>
              <a:rPr lang="en-US" altLang="zh-CN" sz="2800" kern="100" dirty="0" smtClean="0">
                <a:latin typeface="Times New Roman"/>
                <a:ea typeface="微软雅黑"/>
                <a:cs typeface="Courier New"/>
              </a:rPr>
              <a:t>_________________________________________________________</a:t>
            </a:r>
            <a:endParaRPr lang="zh-CN" altLang="zh-CN" sz="2800" kern="100" dirty="0">
              <a:latin typeface="宋体"/>
              <a:cs typeface="Courier New"/>
            </a:endParaRPr>
          </a:p>
          <a:p>
            <a:pPr algn="just">
              <a:lnSpc>
                <a:spcPct val="170000"/>
              </a:lnSpc>
              <a:spcAft>
                <a:spcPts val="0"/>
              </a:spcAft>
              <a:tabLst>
                <a:tab pos="2070735" algn="l"/>
              </a:tabLst>
            </a:pPr>
            <a:r>
              <a:rPr lang="en-US" altLang="zh-CN" sz="2800" kern="100" dirty="0">
                <a:latin typeface="宋体"/>
                <a:ea typeface="微软雅黑"/>
                <a:cs typeface="Times New Roman"/>
              </a:rPr>
              <a:t>④</a:t>
            </a:r>
            <a:r>
              <a:rPr lang="zh-CN" altLang="zh-CN" sz="2800" kern="100" dirty="0">
                <a:solidFill>
                  <a:srgbClr val="00B0F0"/>
                </a:solidFill>
                <a:latin typeface="Times New Roman"/>
                <a:ea typeface="微软雅黑"/>
                <a:cs typeface="Times New Roman"/>
              </a:rPr>
              <a:t>岩扉</a:t>
            </a:r>
            <a:r>
              <a:rPr lang="zh-CN" altLang="zh-CN" sz="2800" kern="100" dirty="0">
                <a:latin typeface="Times New Roman"/>
                <a:ea typeface="微软雅黑"/>
                <a:cs typeface="Times New Roman"/>
              </a:rPr>
              <a:t>松径长寂寥：</a:t>
            </a:r>
            <a:r>
              <a:rPr lang="en-US" altLang="zh-CN" sz="2800" kern="100" dirty="0" smtClean="0">
                <a:latin typeface="Times New Roman"/>
                <a:ea typeface="微软雅黑"/>
                <a:cs typeface="Courier New"/>
              </a:rPr>
              <a:t>_______________________________________</a:t>
            </a:r>
            <a:endParaRPr lang="zh-CN" altLang="zh-CN" sz="2800" kern="100" dirty="0">
              <a:latin typeface="宋体"/>
              <a:cs typeface="Courier New"/>
            </a:endParaRPr>
          </a:p>
          <a:p>
            <a:pPr algn="just">
              <a:lnSpc>
                <a:spcPct val="170000"/>
              </a:lnSpc>
              <a:spcAft>
                <a:spcPts val="0"/>
              </a:spcAft>
              <a:tabLst>
                <a:tab pos="2070735" algn="l"/>
              </a:tabLst>
            </a:pPr>
            <a:r>
              <a:rPr lang="en-US" altLang="zh-CN" sz="2800" kern="100" dirty="0">
                <a:latin typeface="宋体"/>
                <a:ea typeface="微软雅黑"/>
                <a:cs typeface="Times New Roman"/>
              </a:rPr>
              <a:t>⑤</a:t>
            </a:r>
            <a:r>
              <a:rPr lang="zh-CN" altLang="zh-CN" sz="2800" kern="100" dirty="0">
                <a:solidFill>
                  <a:srgbClr val="00B0F0"/>
                </a:solidFill>
                <a:latin typeface="Times New Roman"/>
                <a:ea typeface="微软雅黑"/>
                <a:cs typeface="Times New Roman"/>
              </a:rPr>
              <a:t>风流</a:t>
            </a:r>
            <a:r>
              <a:rPr lang="zh-CN" altLang="zh-CN" sz="2800" kern="100" dirty="0">
                <a:latin typeface="Times New Roman"/>
                <a:ea typeface="微软雅黑"/>
                <a:cs typeface="Times New Roman"/>
              </a:rPr>
              <a:t>天下闻：</a:t>
            </a:r>
            <a:r>
              <a:rPr lang="en-US" altLang="zh-CN" sz="2800" kern="100" dirty="0" smtClean="0">
                <a:latin typeface="Times New Roman"/>
                <a:ea typeface="微软雅黑"/>
                <a:cs typeface="Courier New"/>
              </a:rPr>
              <a:t>___________________________________________</a:t>
            </a:r>
            <a:endParaRPr lang="zh-CN" altLang="zh-CN" sz="2800" kern="100" dirty="0">
              <a:latin typeface="宋体"/>
              <a:cs typeface="Courier New"/>
            </a:endParaRPr>
          </a:p>
          <a:p>
            <a:pPr algn="just">
              <a:lnSpc>
                <a:spcPct val="170000"/>
              </a:lnSpc>
              <a:spcAft>
                <a:spcPts val="0"/>
              </a:spcAft>
              <a:tabLst>
                <a:tab pos="2070735" algn="l"/>
              </a:tabLst>
            </a:pPr>
            <a:r>
              <a:rPr lang="en-US" altLang="zh-CN" sz="2800" kern="100" dirty="0">
                <a:latin typeface="宋体"/>
                <a:ea typeface="微软雅黑"/>
                <a:cs typeface="Times New Roman"/>
              </a:rPr>
              <a:t>⑥</a:t>
            </a:r>
            <a:r>
              <a:rPr lang="zh-CN" altLang="zh-CN" sz="2800" kern="100" dirty="0">
                <a:latin typeface="Times New Roman"/>
                <a:ea typeface="微软雅黑"/>
                <a:cs typeface="Times New Roman"/>
              </a:rPr>
              <a:t>即今</a:t>
            </a:r>
            <a:r>
              <a:rPr lang="zh-CN" altLang="zh-CN" sz="2800" kern="100" dirty="0">
                <a:solidFill>
                  <a:srgbClr val="00B0F0"/>
                </a:solidFill>
                <a:latin typeface="Times New Roman"/>
                <a:ea typeface="微软雅黑"/>
                <a:cs typeface="Times New Roman"/>
              </a:rPr>
              <a:t>耆旧</a:t>
            </a:r>
            <a:r>
              <a:rPr lang="zh-CN" altLang="zh-CN" sz="2800" kern="100" dirty="0">
                <a:latin typeface="Times New Roman"/>
                <a:ea typeface="微软雅黑"/>
                <a:cs typeface="Times New Roman"/>
              </a:rPr>
              <a:t>无新语：</a:t>
            </a:r>
            <a:r>
              <a:rPr lang="en-US" altLang="zh-CN" sz="2800" kern="100" dirty="0" smtClean="0">
                <a:latin typeface="Times New Roman"/>
                <a:ea typeface="微软雅黑"/>
                <a:cs typeface="Courier New"/>
              </a:rPr>
              <a:t>_______________________________________</a:t>
            </a:r>
            <a:endParaRPr lang="zh-CN" altLang="zh-CN" sz="2800" kern="100" dirty="0">
              <a:latin typeface="宋体"/>
              <a:cs typeface="Courier New"/>
            </a:endParaRPr>
          </a:p>
        </p:txBody>
      </p:sp>
      <p:sp>
        <p:nvSpPr>
          <p:cNvPr id="4" name="矩形 3"/>
          <p:cNvSpPr/>
          <p:nvPr/>
        </p:nvSpPr>
        <p:spPr>
          <a:xfrm>
            <a:off x="673100" y="826065"/>
            <a:ext cx="10274300" cy="5219891"/>
          </a:xfrm>
          <a:prstGeom prst="rect">
            <a:avLst/>
          </a:prstGeom>
        </p:spPr>
        <p:txBody>
          <a:bodyPr wrap="square">
            <a:spAutoFit/>
          </a:bodyPr>
          <a:lstStyle/>
          <a:p>
            <a:pPr lvl="0" algn="just">
              <a:lnSpc>
                <a:spcPct val="170000"/>
              </a:lnSpc>
              <a:tabLst>
                <a:tab pos="2070735" algn="l"/>
              </a:tabLst>
            </a:pPr>
            <a:r>
              <a:rPr lang="en-US" altLang="zh-CN" sz="2800" kern="100" dirty="0" smtClean="0">
                <a:solidFill>
                  <a:schemeClr val="accent6">
                    <a:lumMod val="75000"/>
                  </a:schemeClr>
                </a:solidFill>
                <a:latin typeface="Times New Roman"/>
                <a:ea typeface="微软雅黑"/>
                <a:cs typeface="Times New Roman"/>
              </a:rPr>
              <a:t>		     </a:t>
            </a:r>
            <a:r>
              <a:rPr lang="zh-CN" altLang="zh-CN" sz="2800" kern="100" dirty="0" smtClean="0">
                <a:solidFill>
                  <a:schemeClr val="accent6">
                    <a:lumMod val="75000"/>
                  </a:schemeClr>
                </a:solidFill>
                <a:latin typeface="Times New Roman"/>
                <a:ea typeface="微软雅黑"/>
                <a:cs typeface="Times New Roman"/>
              </a:rPr>
              <a:t>天</a:t>
            </a:r>
            <a:r>
              <a:rPr lang="zh-CN" altLang="zh-CN" sz="2800" kern="100" dirty="0">
                <a:solidFill>
                  <a:schemeClr val="accent6">
                    <a:lumMod val="75000"/>
                  </a:schemeClr>
                </a:solidFill>
                <a:latin typeface="Times New Roman"/>
                <a:ea typeface="微软雅黑"/>
                <a:cs typeface="Times New Roman"/>
              </a:rPr>
              <a:t>已</a:t>
            </a:r>
            <a:r>
              <a:rPr lang="zh-CN" altLang="zh-CN" sz="2800" kern="100" dirty="0" smtClean="0">
                <a:solidFill>
                  <a:schemeClr val="accent6">
                    <a:lumMod val="75000"/>
                  </a:schemeClr>
                </a:solidFill>
                <a:latin typeface="Times New Roman"/>
                <a:ea typeface="微软雅黑"/>
                <a:cs typeface="Times New Roman"/>
              </a:rPr>
              <a:t>黄昏</a:t>
            </a:r>
            <a:endParaRPr lang="en-US" altLang="zh-CN" sz="2800" kern="100" dirty="0" smtClean="0">
              <a:solidFill>
                <a:schemeClr val="accent6">
                  <a:lumMod val="75000"/>
                </a:schemeClr>
              </a:solidFill>
              <a:latin typeface="Times New Roman"/>
              <a:ea typeface="微软雅黑"/>
              <a:cs typeface="Times New Roman"/>
            </a:endParaRPr>
          </a:p>
          <a:p>
            <a:pPr lvl="0" algn="just">
              <a:lnSpc>
                <a:spcPct val="170000"/>
              </a:lnSpc>
              <a:tabLst>
                <a:tab pos="2070735" algn="l"/>
              </a:tabLst>
            </a:pPr>
            <a:r>
              <a:rPr lang="en-US" altLang="zh-CN" sz="2800" kern="100" dirty="0" smtClean="0">
                <a:solidFill>
                  <a:schemeClr val="accent6">
                    <a:lumMod val="75000"/>
                  </a:schemeClr>
                </a:solidFill>
                <a:latin typeface="Times New Roman"/>
                <a:ea typeface="微软雅黑"/>
                <a:cs typeface="Times New Roman"/>
              </a:rPr>
              <a:t>		     </a:t>
            </a:r>
            <a:r>
              <a:rPr lang="zh-CN" altLang="zh-CN" sz="2800" kern="100" dirty="0" smtClean="0">
                <a:solidFill>
                  <a:schemeClr val="accent6">
                    <a:lumMod val="75000"/>
                  </a:schemeClr>
                </a:solidFill>
                <a:latin typeface="Times New Roman"/>
                <a:ea typeface="微软雅黑"/>
                <a:cs typeface="Times New Roman"/>
              </a:rPr>
              <a:t>隐居</a:t>
            </a:r>
            <a:r>
              <a:rPr lang="zh-CN" altLang="zh-CN" sz="2800" kern="100" dirty="0">
                <a:solidFill>
                  <a:schemeClr val="accent6">
                    <a:lumMod val="75000"/>
                  </a:schemeClr>
                </a:solidFill>
                <a:latin typeface="Times New Roman"/>
                <a:ea typeface="微软雅黑"/>
                <a:cs typeface="Times New Roman"/>
              </a:rPr>
              <a:t>者，诗人自</a:t>
            </a:r>
            <a:r>
              <a:rPr lang="zh-CN" altLang="zh-CN" sz="2800" kern="100" dirty="0" smtClean="0">
                <a:solidFill>
                  <a:schemeClr val="accent6">
                    <a:lumMod val="75000"/>
                  </a:schemeClr>
                </a:solidFill>
                <a:latin typeface="Times New Roman"/>
                <a:ea typeface="微软雅黑"/>
                <a:cs typeface="Times New Roman"/>
              </a:rPr>
              <a:t>指</a:t>
            </a:r>
            <a:endParaRPr lang="en-US" altLang="zh-CN" sz="2800" kern="100" dirty="0" smtClean="0">
              <a:solidFill>
                <a:schemeClr val="accent6">
                  <a:lumMod val="75000"/>
                </a:schemeClr>
              </a:solidFill>
              <a:latin typeface="Times New Roman"/>
              <a:ea typeface="微软雅黑"/>
              <a:cs typeface="Times New Roman"/>
            </a:endParaRPr>
          </a:p>
          <a:p>
            <a:pPr lvl="0" algn="just">
              <a:lnSpc>
                <a:spcPct val="170000"/>
              </a:lnSpc>
              <a:tabLst>
                <a:tab pos="2070735" algn="l"/>
              </a:tabLst>
            </a:pPr>
            <a:r>
              <a:rPr lang="en-US" altLang="zh-CN" sz="2800" kern="100" dirty="0" smtClean="0">
                <a:solidFill>
                  <a:schemeClr val="accent6">
                    <a:lumMod val="75000"/>
                  </a:schemeClr>
                </a:solidFill>
                <a:latin typeface="Times New Roman"/>
                <a:ea typeface="微软雅黑"/>
                <a:cs typeface="Times New Roman"/>
              </a:rPr>
              <a:t>	        </a:t>
            </a:r>
            <a:r>
              <a:rPr lang="zh-CN" altLang="zh-CN" sz="2800" kern="100" dirty="0" smtClean="0">
                <a:solidFill>
                  <a:schemeClr val="accent6">
                    <a:lumMod val="75000"/>
                  </a:schemeClr>
                </a:solidFill>
                <a:latin typeface="Times New Roman"/>
                <a:ea typeface="微软雅黑"/>
                <a:cs typeface="Times New Roman"/>
              </a:rPr>
              <a:t>古时</a:t>
            </a:r>
            <a:r>
              <a:rPr lang="zh-CN" altLang="zh-CN" sz="2800" kern="100" dirty="0">
                <a:solidFill>
                  <a:schemeClr val="accent6">
                    <a:lumMod val="75000"/>
                  </a:schemeClr>
                </a:solidFill>
                <a:latin typeface="Times New Roman"/>
                <a:ea typeface="微软雅黑"/>
                <a:cs typeface="Times New Roman"/>
              </a:rPr>
              <a:t>嗜酒的人，谓酒清者为圣人，浊者为贤人。中圣即喝醉酒的</a:t>
            </a:r>
            <a:r>
              <a:rPr lang="zh-CN" altLang="zh-CN" sz="2800" kern="100" dirty="0" smtClean="0">
                <a:solidFill>
                  <a:schemeClr val="accent6">
                    <a:lumMod val="75000"/>
                  </a:schemeClr>
                </a:solidFill>
                <a:latin typeface="Times New Roman"/>
                <a:ea typeface="微软雅黑"/>
                <a:cs typeface="Times New Roman"/>
              </a:rPr>
              <a:t>意思</a:t>
            </a:r>
            <a:endParaRPr lang="en-US" altLang="zh-CN" sz="2800" kern="100" dirty="0" smtClean="0">
              <a:solidFill>
                <a:schemeClr val="accent6">
                  <a:lumMod val="75000"/>
                </a:schemeClr>
              </a:solidFill>
              <a:latin typeface="Times New Roman"/>
              <a:ea typeface="微软雅黑"/>
              <a:cs typeface="Times New Roman"/>
            </a:endParaRPr>
          </a:p>
          <a:p>
            <a:pPr lvl="0" algn="just">
              <a:lnSpc>
                <a:spcPct val="170000"/>
              </a:lnSpc>
              <a:tabLst>
                <a:tab pos="2070735" algn="l"/>
              </a:tabLst>
            </a:pPr>
            <a:r>
              <a:rPr lang="en-US" altLang="zh-CN" sz="2800" kern="100" dirty="0" smtClean="0">
                <a:solidFill>
                  <a:schemeClr val="accent6">
                    <a:lumMod val="75000"/>
                  </a:schemeClr>
                </a:solidFill>
                <a:latin typeface="Times New Roman"/>
                <a:ea typeface="微软雅黑"/>
                <a:cs typeface="Times New Roman"/>
              </a:rPr>
              <a:t>		     </a:t>
            </a:r>
            <a:r>
              <a:rPr lang="zh-CN" altLang="zh-CN" sz="2800" kern="100" dirty="0" smtClean="0">
                <a:solidFill>
                  <a:schemeClr val="accent6">
                    <a:lumMod val="75000"/>
                  </a:schemeClr>
                </a:solidFill>
                <a:latin typeface="Times New Roman"/>
                <a:ea typeface="微软雅黑"/>
                <a:cs typeface="Times New Roman"/>
              </a:rPr>
              <a:t>石门</a:t>
            </a:r>
            <a:endParaRPr lang="en-US" altLang="zh-CN" sz="2800" kern="100" dirty="0" smtClean="0">
              <a:solidFill>
                <a:schemeClr val="accent6">
                  <a:lumMod val="75000"/>
                </a:schemeClr>
              </a:solidFill>
              <a:latin typeface="Times New Roman"/>
              <a:ea typeface="微软雅黑"/>
              <a:cs typeface="Times New Roman"/>
            </a:endParaRPr>
          </a:p>
          <a:p>
            <a:pPr lvl="0" algn="just">
              <a:lnSpc>
                <a:spcPct val="170000"/>
              </a:lnSpc>
              <a:tabLst>
                <a:tab pos="2070735" algn="l"/>
              </a:tabLst>
            </a:pPr>
            <a:r>
              <a:rPr lang="en-US" altLang="zh-CN" sz="2800" kern="100" dirty="0" smtClean="0">
                <a:solidFill>
                  <a:schemeClr val="accent6">
                    <a:lumMod val="75000"/>
                  </a:schemeClr>
                </a:solidFill>
                <a:latin typeface="Times New Roman"/>
                <a:ea typeface="微软雅黑"/>
                <a:cs typeface="Times New Roman"/>
              </a:rPr>
              <a:t>	     </a:t>
            </a:r>
            <a:r>
              <a:rPr lang="zh-CN" altLang="zh-CN" sz="2800" kern="100" dirty="0" smtClean="0">
                <a:solidFill>
                  <a:schemeClr val="accent6">
                    <a:lumMod val="75000"/>
                  </a:schemeClr>
                </a:solidFill>
                <a:latin typeface="Times New Roman"/>
                <a:ea typeface="微软雅黑"/>
                <a:cs typeface="Times New Roman"/>
              </a:rPr>
              <a:t>潇洒清雅</a:t>
            </a:r>
            <a:endParaRPr lang="en-US" altLang="zh-CN" sz="2800" kern="100" dirty="0" smtClean="0">
              <a:solidFill>
                <a:schemeClr val="accent6">
                  <a:lumMod val="75000"/>
                </a:schemeClr>
              </a:solidFill>
              <a:latin typeface="Times New Roman"/>
              <a:ea typeface="微软雅黑"/>
              <a:cs typeface="Times New Roman"/>
            </a:endParaRPr>
          </a:p>
          <a:p>
            <a:pPr lvl="0" algn="just">
              <a:lnSpc>
                <a:spcPct val="170000"/>
              </a:lnSpc>
              <a:tabLst>
                <a:tab pos="2070735" algn="l"/>
              </a:tabLst>
            </a:pPr>
            <a:r>
              <a:rPr lang="en-US" altLang="zh-CN" sz="2800" kern="100" dirty="0" smtClean="0">
                <a:solidFill>
                  <a:schemeClr val="accent6">
                    <a:lumMod val="75000"/>
                  </a:schemeClr>
                </a:solidFill>
                <a:latin typeface="Times New Roman"/>
                <a:ea typeface="微软雅黑"/>
                <a:cs typeface="Times New Roman"/>
              </a:rPr>
              <a:t>		     </a:t>
            </a:r>
            <a:r>
              <a:rPr lang="zh-CN" altLang="zh-CN" sz="2800" kern="100" dirty="0" smtClean="0">
                <a:solidFill>
                  <a:schemeClr val="accent6">
                    <a:lumMod val="75000"/>
                  </a:schemeClr>
                </a:solidFill>
                <a:latin typeface="Times New Roman"/>
                <a:ea typeface="微软雅黑"/>
                <a:cs typeface="Times New Roman"/>
              </a:rPr>
              <a:t>老年人</a:t>
            </a:r>
            <a:endParaRPr lang="zh-CN" altLang="zh-CN" sz="28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806141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p:cNvSpPr txBox="1"/>
          <p:nvPr/>
        </p:nvSpPr>
        <p:spPr>
          <a:xfrm>
            <a:off x="1957512" y="767685"/>
            <a:ext cx="7694488" cy="4401205"/>
          </a:xfrm>
          <a:prstGeom prst="rect">
            <a:avLst/>
          </a:prstGeom>
          <a:noFill/>
        </p:spPr>
        <p:txBody>
          <a:bodyPr wrap="square" rtlCol="0">
            <a:spAutoFit/>
          </a:bodyPr>
          <a:lstStyle/>
          <a:p>
            <a:pPr algn="just">
              <a:lnSpc>
                <a:spcPct val="200000"/>
              </a:lnSpc>
              <a:spcAft>
                <a:spcPts val="0"/>
              </a:spcAft>
              <a:tabLst>
                <a:tab pos="2070735" algn="l"/>
              </a:tabLst>
            </a:pPr>
            <a:r>
              <a:rPr lang="en-US" altLang="zh-CN" sz="2800" b="1" kern="100" dirty="0" smtClean="0">
                <a:solidFill>
                  <a:schemeClr val="bg1">
                    <a:lumMod val="50000"/>
                  </a:schemeClr>
                </a:solidFill>
                <a:latin typeface="Times New Roman"/>
                <a:ea typeface="微软雅黑"/>
                <a:cs typeface="Courier New"/>
              </a:rPr>
              <a:t>4</a:t>
            </a:r>
            <a:r>
              <a:rPr lang="zh-CN" altLang="zh-CN" sz="2800" b="1" kern="100" dirty="0">
                <a:solidFill>
                  <a:schemeClr val="bg1">
                    <a:lumMod val="50000"/>
                  </a:schemeClr>
                </a:solidFill>
                <a:latin typeface="Times New Roman"/>
                <a:ea typeface="微软雅黑"/>
                <a:cs typeface="Times New Roman"/>
              </a:rPr>
              <a:t>．名句默写</a:t>
            </a:r>
            <a:endParaRPr lang="zh-CN" altLang="zh-CN" sz="2800" b="1" kern="100" dirty="0">
              <a:solidFill>
                <a:schemeClr val="bg1">
                  <a:lumMod val="50000"/>
                </a:schemeClr>
              </a:solidFill>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①</a:t>
            </a:r>
            <a:r>
              <a:rPr lang="zh-CN" altLang="zh-CN" sz="2800" kern="100" dirty="0">
                <a:latin typeface="Times New Roman"/>
                <a:ea typeface="微软雅黑"/>
                <a:cs typeface="Times New Roman"/>
              </a:rPr>
              <a:t>山寺钟鸣昼已昏，</a:t>
            </a:r>
            <a:r>
              <a:rPr lang="en-US" altLang="zh-CN" sz="2800" kern="100" dirty="0">
                <a:latin typeface="Times New Roman"/>
                <a:ea typeface="微软雅黑"/>
                <a:cs typeface="Courier New"/>
              </a:rPr>
              <a:t>________________</a:t>
            </a:r>
            <a:r>
              <a:rPr lang="zh-CN" altLang="zh-CN" sz="2800" kern="100" dirty="0">
                <a:latin typeface="Times New Roman"/>
                <a:ea typeface="微软雅黑"/>
                <a:cs typeface="Times New Roman"/>
              </a:rPr>
              <a:t>。</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②</a:t>
            </a:r>
            <a:r>
              <a:rPr lang="en-US" altLang="zh-CN" sz="2800" kern="100" dirty="0">
                <a:latin typeface="Times New Roman"/>
                <a:ea typeface="微软雅黑"/>
                <a:cs typeface="Courier New"/>
              </a:rPr>
              <a:t>________________</a:t>
            </a:r>
            <a:r>
              <a:rPr lang="zh-CN" altLang="zh-CN" sz="2800" kern="100" dirty="0">
                <a:latin typeface="Times New Roman"/>
                <a:ea typeface="微软雅黑"/>
                <a:cs typeface="Times New Roman"/>
              </a:rPr>
              <a:t>，余亦乘舟归鹿门。</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③</a:t>
            </a:r>
            <a:r>
              <a:rPr lang="en-US" altLang="zh-CN" sz="2800" kern="100" dirty="0">
                <a:latin typeface="Times New Roman"/>
                <a:ea typeface="微软雅黑"/>
                <a:cs typeface="Courier New"/>
              </a:rPr>
              <a:t>________________</a:t>
            </a:r>
            <a:r>
              <a:rPr lang="zh-CN" altLang="zh-CN" sz="2800" kern="100" dirty="0">
                <a:latin typeface="Times New Roman"/>
                <a:ea typeface="微软雅黑"/>
                <a:cs typeface="Times New Roman"/>
              </a:rPr>
              <a:t>，忽到庞公栖隐处。</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④</a:t>
            </a:r>
            <a:r>
              <a:rPr lang="en-US" altLang="zh-CN" sz="2800" kern="100" dirty="0">
                <a:latin typeface="Times New Roman"/>
                <a:ea typeface="微软雅黑"/>
                <a:cs typeface="Courier New"/>
              </a:rPr>
              <a:t>________________</a:t>
            </a:r>
            <a:r>
              <a:rPr lang="zh-CN" altLang="zh-CN" sz="2800" kern="100" dirty="0">
                <a:latin typeface="Times New Roman"/>
                <a:ea typeface="微软雅黑"/>
                <a:cs typeface="Times New Roman"/>
              </a:rPr>
              <a:t>，惟有幽人自来去。</a:t>
            </a:r>
            <a:endParaRPr lang="zh-CN" altLang="zh-CN" sz="2800" kern="100" dirty="0">
              <a:effectLst/>
              <a:latin typeface="宋体"/>
              <a:cs typeface="Courier New"/>
            </a:endParaRPr>
          </a:p>
        </p:txBody>
      </p:sp>
      <p:grpSp>
        <p:nvGrpSpPr>
          <p:cNvPr id="7" name="组合 6"/>
          <p:cNvGrpSpPr/>
          <p:nvPr/>
        </p:nvGrpSpPr>
        <p:grpSpPr>
          <a:xfrm rot="5400000">
            <a:off x="11453134" y="5661566"/>
            <a:ext cx="549128" cy="549414"/>
            <a:chOff x="11226607" y="6533712"/>
            <a:chExt cx="360000" cy="360000"/>
          </a:xfrm>
        </p:grpSpPr>
        <p:sp>
          <p:nvSpPr>
            <p:cNvPr id="8" name="椭圆 7">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燕尾形 8">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
        <p:nvSpPr>
          <p:cNvPr id="3" name="矩形 2"/>
          <p:cNvSpPr/>
          <p:nvPr/>
        </p:nvSpPr>
        <p:spPr>
          <a:xfrm>
            <a:off x="2349500" y="1583035"/>
            <a:ext cx="6096000" cy="3539430"/>
          </a:xfrm>
          <a:prstGeom prst="rect">
            <a:avLst/>
          </a:prstGeom>
        </p:spPr>
        <p:txBody>
          <a:bodyPr>
            <a:spAutoFit/>
          </a:bodyPr>
          <a:lstStyle/>
          <a:p>
            <a:pPr algn="just">
              <a:lnSpc>
                <a:spcPct val="200000"/>
              </a:lnSpc>
              <a:spcAft>
                <a:spcPts val="0"/>
              </a:spcAft>
              <a:tabLst>
                <a:tab pos="2070735" algn="l"/>
              </a:tabLst>
            </a:pPr>
            <a:r>
              <a:rPr lang="en-US" altLang="zh-CN" sz="2800" kern="100" dirty="0" smtClean="0">
                <a:solidFill>
                  <a:schemeClr val="accent6">
                    <a:lumMod val="75000"/>
                  </a:schemeClr>
                </a:solidFill>
                <a:latin typeface="Times New Roman"/>
                <a:ea typeface="微软雅黑"/>
                <a:cs typeface="Times New Roman"/>
              </a:rPr>
              <a:t>		 </a:t>
            </a:r>
            <a:r>
              <a:rPr lang="zh-CN" altLang="zh-CN" sz="2800" kern="100" dirty="0" smtClean="0">
                <a:solidFill>
                  <a:schemeClr val="accent6">
                    <a:lumMod val="75000"/>
                  </a:schemeClr>
                </a:solidFill>
                <a:latin typeface="Times New Roman"/>
                <a:ea typeface="微软雅黑"/>
                <a:cs typeface="Times New Roman"/>
              </a:rPr>
              <a:t>渔</a:t>
            </a:r>
            <a:r>
              <a:rPr lang="zh-CN" altLang="zh-CN" sz="2800" kern="100" dirty="0">
                <a:solidFill>
                  <a:schemeClr val="accent6">
                    <a:lumMod val="75000"/>
                  </a:schemeClr>
                </a:solidFill>
                <a:latin typeface="Times New Roman"/>
                <a:ea typeface="微软雅黑"/>
                <a:cs typeface="Times New Roman"/>
              </a:rPr>
              <a:t>梁渡头争渡</a:t>
            </a:r>
            <a:r>
              <a:rPr lang="zh-CN" altLang="zh-CN" sz="2800" kern="100" dirty="0" smtClean="0">
                <a:solidFill>
                  <a:schemeClr val="accent6">
                    <a:lumMod val="75000"/>
                  </a:schemeClr>
                </a:solidFill>
                <a:latin typeface="Times New Roman"/>
                <a:ea typeface="微软雅黑"/>
                <a:cs typeface="Times New Roman"/>
              </a:rPr>
              <a:t>喧</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人</a:t>
            </a:r>
            <a:r>
              <a:rPr lang="zh-CN" altLang="zh-CN" sz="2800" kern="100" dirty="0">
                <a:solidFill>
                  <a:schemeClr val="accent6">
                    <a:lumMod val="75000"/>
                  </a:schemeClr>
                </a:solidFill>
                <a:latin typeface="Times New Roman"/>
                <a:ea typeface="微软雅黑"/>
                <a:cs typeface="Times New Roman"/>
              </a:rPr>
              <a:t>随沙岸向江</a:t>
            </a:r>
            <a:r>
              <a:rPr lang="zh-CN" altLang="zh-CN" sz="2800" kern="100" dirty="0" smtClean="0">
                <a:solidFill>
                  <a:schemeClr val="accent6">
                    <a:lumMod val="75000"/>
                  </a:schemeClr>
                </a:solidFill>
                <a:latin typeface="Times New Roman"/>
                <a:ea typeface="微软雅黑"/>
                <a:cs typeface="Times New Roman"/>
              </a:rPr>
              <a:t>村</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鹿</a:t>
            </a:r>
            <a:r>
              <a:rPr lang="zh-CN" altLang="zh-CN" sz="2800" kern="100" dirty="0">
                <a:solidFill>
                  <a:schemeClr val="accent6">
                    <a:lumMod val="75000"/>
                  </a:schemeClr>
                </a:solidFill>
                <a:latin typeface="Times New Roman"/>
                <a:ea typeface="微软雅黑"/>
                <a:cs typeface="Times New Roman"/>
              </a:rPr>
              <a:t>门月照开烟</a:t>
            </a:r>
            <a:r>
              <a:rPr lang="zh-CN" altLang="zh-CN" sz="2800" kern="100" dirty="0" smtClean="0">
                <a:solidFill>
                  <a:schemeClr val="accent6">
                    <a:lumMod val="75000"/>
                  </a:schemeClr>
                </a:solidFill>
                <a:latin typeface="Times New Roman"/>
                <a:ea typeface="微软雅黑"/>
                <a:cs typeface="Times New Roman"/>
              </a:rPr>
              <a:t>树</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岩</a:t>
            </a:r>
            <a:r>
              <a:rPr lang="zh-CN" altLang="zh-CN" sz="2800" kern="100" dirty="0">
                <a:solidFill>
                  <a:schemeClr val="accent6">
                    <a:lumMod val="75000"/>
                  </a:schemeClr>
                </a:solidFill>
                <a:latin typeface="Times New Roman"/>
                <a:ea typeface="微软雅黑"/>
                <a:cs typeface="Times New Roman"/>
              </a:rPr>
              <a:t>扉松径长寂寥</a:t>
            </a:r>
            <a:endParaRPr lang="zh-CN" altLang="zh-CN" sz="28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3739288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9562" y="1117144"/>
            <a:ext cx="6583238" cy="4401205"/>
          </a:xfrm>
          <a:prstGeom prst="rect">
            <a:avLst/>
          </a:prstGeom>
          <a:noFill/>
        </p:spPr>
        <p:txBody>
          <a:bodyPr wrap="square" rtlCol="0">
            <a:spAutoFit/>
          </a:bodyPr>
          <a:lstStyle/>
          <a:p>
            <a:pPr>
              <a:lnSpc>
                <a:spcPct val="200000"/>
              </a:lnSpc>
              <a:spcBef>
                <a:spcPts val="600"/>
              </a:spcBef>
              <a:spcAft>
                <a:spcPts val="0"/>
              </a:spcAft>
            </a:pPr>
            <a:r>
              <a:rPr lang="zh-CN" altLang="zh-CN" sz="2800" b="1" dirty="0" smtClean="0">
                <a:solidFill>
                  <a:schemeClr val="bg1">
                    <a:lumMod val="50000"/>
                  </a:schemeClr>
                </a:solidFill>
                <a:latin typeface="微软雅黑" pitchFamily="34" charset="-122"/>
                <a:ea typeface="微软雅黑" pitchFamily="34" charset="-122"/>
              </a:rPr>
              <a:t>文本</a:t>
            </a:r>
            <a:r>
              <a:rPr lang="zh-CN" altLang="zh-CN" sz="2800" b="1" dirty="0">
                <a:solidFill>
                  <a:schemeClr val="bg1">
                    <a:lumMod val="50000"/>
                  </a:schemeClr>
                </a:solidFill>
                <a:latin typeface="微软雅黑" pitchFamily="34" charset="-122"/>
                <a:ea typeface="微软雅黑" pitchFamily="34" charset="-122"/>
              </a:rPr>
              <a:t>助</a:t>
            </a:r>
            <a:r>
              <a:rPr lang="zh-CN" altLang="zh-CN" sz="2800" b="1" dirty="0" smtClean="0">
                <a:solidFill>
                  <a:schemeClr val="bg1">
                    <a:lumMod val="50000"/>
                  </a:schemeClr>
                </a:solidFill>
                <a:latin typeface="微软雅黑" pitchFamily="34" charset="-122"/>
                <a:ea typeface="微软雅黑" pitchFamily="34" charset="-122"/>
              </a:rPr>
              <a:t>读</a:t>
            </a:r>
            <a:endParaRPr lang="en-US" altLang="zh-CN" sz="2800" b="1" dirty="0" smtClean="0">
              <a:solidFill>
                <a:schemeClr val="bg1">
                  <a:lumMod val="50000"/>
                </a:schemeClr>
              </a:solidFill>
              <a:latin typeface="微软雅黑" pitchFamily="34" charset="-122"/>
              <a:ea typeface="微软雅黑" pitchFamily="34" charset="-122"/>
            </a:endParaRPr>
          </a:p>
          <a:p>
            <a:pPr algn="just">
              <a:lnSpc>
                <a:spcPct val="200000"/>
              </a:lnSpc>
              <a:spcAft>
                <a:spcPts val="0"/>
              </a:spcAft>
              <a:tabLst>
                <a:tab pos="2070735" algn="l"/>
              </a:tabLst>
            </a:pPr>
            <a:r>
              <a:rPr lang="zh-CN" altLang="zh-CN" sz="2800" kern="100" dirty="0">
                <a:latin typeface="Times New Roman"/>
                <a:ea typeface="微软雅黑"/>
                <a:cs typeface="Times New Roman"/>
              </a:rPr>
              <a:t>这首诗虽歌咏归隐的清闲淡油，但对尘世的热闹仍不能忘情，抒写清高隐逸的情怀志趣和道路归宿，表达了隐居乃迫于无奈的情怀。</a:t>
            </a:r>
            <a:endParaRPr lang="zh-CN" altLang="zh-CN" sz="2800" kern="100" dirty="0">
              <a:effectLst/>
              <a:latin typeface="宋体"/>
              <a:cs typeface="Courier New"/>
            </a:endParaRPr>
          </a:p>
        </p:txBody>
      </p:sp>
      <p:pic>
        <p:nvPicPr>
          <p:cNvPr id="9218" name="Picture 2" descr="C:\Users\Administrator\Desktop\语文图\9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900" y="2371704"/>
            <a:ext cx="3979732" cy="2847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0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468" y="19286"/>
            <a:ext cx="11764932" cy="6033190"/>
          </a:xfrm>
          <a:prstGeom prst="rect">
            <a:avLst/>
          </a:prstGeom>
          <a:noFill/>
        </p:spPr>
        <p:txBody>
          <a:bodyPr wrap="square" rtlCol="0">
            <a:spAutoFit/>
          </a:bodyPr>
          <a:lstStyle/>
          <a:p>
            <a:pPr algn="ctr">
              <a:lnSpc>
                <a:spcPct val="170000"/>
              </a:lnSpc>
              <a:spcAft>
                <a:spcPts val="0"/>
              </a:spcAft>
              <a:tabLst>
                <a:tab pos="2070735" algn="l"/>
              </a:tabLst>
            </a:pPr>
            <a:r>
              <a:rPr lang="zh-CN" altLang="zh-CN" sz="3500" b="1" kern="100" dirty="0">
                <a:solidFill>
                  <a:srgbClr val="00B050"/>
                </a:solidFill>
                <a:latin typeface="Times New Roman"/>
                <a:ea typeface="微软雅黑"/>
                <a:cs typeface="Times New Roman"/>
              </a:rPr>
              <a:t>重点突破</a:t>
            </a:r>
            <a:endParaRPr lang="zh-CN" altLang="zh-CN" sz="3500" b="1" kern="100" dirty="0">
              <a:solidFill>
                <a:srgbClr val="00B050"/>
              </a:solidFill>
              <a:latin typeface="宋体"/>
              <a:cs typeface="Courier New"/>
            </a:endParaRPr>
          </a:p>
          <a:p>
            <a:pPr algn="just">
              <a:lnSpc>
                <a:spcPct val="170000"/>
              </a:lnSpc>
              <a:spcAft>
                <a:spcPts val="0"/>
              </a:spcAft>
              <a:tabLst>
                <a:tab pos="2070735" algn="l"/>
              </a:tabLst>
            </a:pPr>
            <a:r>
              <a:rPr lang="zh-CN" altLang="zh-CN" sz="2800" b="1" kern="100" dirty="0">
                <a:solidFill>
                  <a:schemeClr val="bg1">
                    <a:lumMod val="50000"/>
                  </a:schemeClr>
                </a:solidFill>
                <a:latin typeface="Times New Roman"/>
                <a:ea typeface="微软雅黑"/>
                <a:cs typeface="Times New Roman"/>
              </a:rPr>
              <a:t>一、此诗按照时空顺序，分别写了江边和山中两个场景，说说它们是如何构成和谐统一的诗境的。</a:t>
            </a:r>
            <a:endParaRPr lang="zh-CN" altLang="zh-CN" sz="2800" b="1" kern="100" dirty="0">
              <a:solidFill>
                <a:schemeClr val="bg1">
                  <a:lumMod val="50000"/>
                </a:schemeClr>
              </a:solidFill>
              <a:latin typeface="宋体"/>
              <a:cs typeface="Courier New"/>
            </a:endParaRPr>
          </a:p>
          <a:p>
            <a:pPr algn="just">
              <a:lnSpc>
                <a:spcPct val="170000"/>
              </a:lnSpc>
              <a:spcAft>
                <a:spcPts val="0"/>
              </a:spcAft>
              <a:tabLst>
                <a:tab pos="2070735" algn="l"/>
              </a:tabLst>
            </a:pPr>
            <a:r>
              <a:rPr lang="zh-CN" altLang="zh-CN" sz="2800" b="1" kern="100" dirty="0">
                <a:solidFill>
                  <a:schemeClr val="accent6">
                    <a:lumMod val="75000"/>
                  </a:schemeClr>
                </a:solidFill>
                <a:latin typeface="Times New Roman"/>
                <a:ea typeface="微软雅黑"/>
                <a:cs typeface="Times New Roman"/>
              </a:rPr>
              <a:t>提示</a:t>
            </a:r>
            <a:r>
              <a:rPr lang="zh-CN" altLang="zh-CN" sz="2800" kern="100" dirty="0">
                <a:latin typeface="Times New Roman"/>
                <a:ea typeface="微软雅黑"/>
                <a:cs typeface="Times New Roman"/>
              </a:rPr>
              <a:t>　江边场景，侧重写世俗，人们喧闹着争渡回家，但诗人保持着超脱、潇洒的心态；山中场景，侧重写诗人隐居，与尘世隔绝，孤独寂寞。从第一个场景到第二个场景，是诗人从尘世生活回到一人隐居，这中间突出了诗人的隐士形象，表现出他恬然洒脱的隐逸志趣。因此，这两个场景构成的诗境是和谐统一的。</a:t>
            </a:r>
            <a:endParaRPr lang="zh-CN" altLang="zh-CN" sz="2800" kern="100" dirty="0">
              <a:effectLst/>
              <a:latin typeface="宋体"/>
              <a:cs typeface="Courier New"/>
            </a:endParaRPr>
          </a:p>
        </p:txBody>
      </p:sp>
    </p:spTree>
    <p:extLst>
      <p:ext uri="{BB962C8B-B14F-4D97-AF65-F5344CB8AC3E}">
        <p14:creationId xmlns:p14="http://schemas.microsoft.com/office/powerpoint/2010/main" val="3633316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868" y="82786"/>
            <a:ext cx="11701432" cy="6117059"/>
          </a:xfrm>
          <a:prstGeom prst="rect">
            <a:avLst/>
          </a:prstGeom>
          <a:noFill/>
        </p:spPr>
        <p:txBody>
          <a:bodyPr wrap="square" rtlCol="0">
            <a:spAutoFit/>
          </a:bodyPr>
          <a:lstStyle/>
          <a:p>
            <a:pPr algn="just">
              <a:lnSpc>
                <a:spcPct val="150000"/>
              </a:lnSpc>
              <a:spcAft>
                <a:spcPts val="0"/>
              </a:spcAft>
              <a:tabLst>
                <a:tab pos="2070735" algn="l"/>
              </a:tabLst>
            </a:pPr>
            <a:r>
              <a:rPr lang="zh-CN" altLang="zh-CN" sz="2400" b="1" kern="100" dirty="0">
                <a:solidFill>
                  <a:schemeClr val="bg1">
                    <a:lumMod val="50000"/>
                  </a:schemeClr>
                </a:solidFill>
                <a:latin typeface="Times New Roman"/>
                <a:ea typeface="微软雅黑"/>
                <a:cs typeface="Times New Roman"/>
              </a:rPr>
              <a:t>二、</a:t>
            </a:r>
            <a:r>
              <a:rPr lang="en-US" altLang="zh-CN" sz="2400" b="1" kern="100" dirty="0">
                <a:solidFill>
                  <a:schemeClr val="bg1">
                    <a:lumMod val="50000"/>
                  </a:schemeClr>
                </a:solidFill>
                <a:latin typeface="宋体"/>
                <a:ea typeface="微软雅黑"/>
                <a:cs typeface="Times New Roman"/>
              </a:rPr>
              <a:t>“</a:t>
            </a:r>
            <a:r>
              <a:rPr lang="zh-CN" altLang="zh-CN" sz="2400" b="1" kern="100" dirty="0">
                <a:solidFill>
                  <a:schemeClr val="bg1">
                    <a:lumMod val="50000"/>
                  </a:schemeClr>
                </a:solidFill>
                <a:latin typeface="Times New Roman"/>
                <a:ea typeface="微软雅黑"/>
                <a:cs typeface="Times New Roman"/>
              </a:rPr>
              <a:t>惟有幽人自来去</a:t>
            </a:r>
            <a:r>
              <a:rPr lang="en-US" altLang="zh-CN" sz="2400" b="1" kern="100" dirty="0">
                <a:solidFill>
                  <a:schemeClr val="bg1">
                    <a:lumMod val="50000"/>
                  </a:schemeClr>
                </a:solidFill>
                <a:latin typeface="宋体"/>
                <a:ea typeface="微软雅黑"/>
                <a:cs typeface="Times New Roman"/>
              </a:rPr>
              <a:t>”</a:t>
            </a:r>
            <a:r>
              <a:rPr lang="zh-CN" altLang="zh-CN" sz="2400" b="1" kern="100" dirty="0">
                <a:solidFill>
                  <a:schemeClr val="bg1">
                    <a:lumMod val="50000"/>
                  </a:schemeClr>
                </a:solidFill>
                <a:latin typeface="Times New Roman"/>
                <a:ea typeface="微软雅黑"/>
                <a:cs typeface="Times New Roman"/>
              </a:rPr>
              <a:t>体现了诗人怎样的心境？闻一多说</a:t>
            </a:r>
            <a:r>
              <a:rPr lang="en-US" altLang="zh-CN" sz="2400" b="1" kern="100" dirty="0">
                <a:solidFill>
                  <a:schemeClr val="bg1">
                    <a:lumMod val="50000"/>
                  </a:schemeClr>
                </a:solidFill>
                <a:latin typeface="宋体"/>
                <a:ea typeface="微软雅黑"/>
                <a:cs typeface="Times New Roman"/>
              </a:rPr>
              <a:t>“</a:t>
            </a:r>
            <a:r>
              <a:rPr lang="zh-CN" altLang="zh-CN" sz="2400" b="1" kern="100" dirty="0">
                <a:solidFill>
                  <a:schemeClr val="bg1">
                    <a:lumMod val="50000"/>
                  </a:schemeClr>
                </a:solidFill>
                <a:latin typeface="Times New Roman"/>
                <a:ea typeface="微软雅黑"/>
                <a:cs typeface="Times New Roman"/>
              </a:rPr>
              <a:t>诗如其人</a:t>
            </a:r>
            <a:r>
              <a:rPr lang="en-US" altLang="zh-CN" sz="2400" b="1" kern="100" dirty="0">
                <a:solidFill>
                  <a:schemeClr val="bg1">
                    <a:lumMod val="50000"/>
                  </a:schemeClr>
                </a:solidFill>
                <a:latin typeface="宋体"/>
                <a:ea typeface="微软雅黑"/>
                <a:cs typeface="Times New Roman"/>
              </a:rPr>
              <a:t>”</a:t>
            </a:r>
            <a:r>
              <a:rPr lang="zh-CN" altLang="zh-CN" sz="2400" b="1" kern="100" dirty="0">
                <a:solidFill>
                  <a:schemeClr val="bg1">
                    <a:lumMod val="50000"/>
                  </a:schemeClr>
                </a:solidFill>
                <a:latin typeface="Times New Roman"/>
                <a:ea typeface="微软雅黑"/>
                <a:cs typeface="Times New Roman"/>
              </a:rPr>
              <a:t>，谈谈你对</a:t>
            </a:r>
            <a:r>
              <a:rPr lang="en-US" altLang="zh-CN" sz="2400" b="1" kern="100" dirty="0">
                <a:solidFill>
                  <a:schemeClr val="bg1">
                    <a:lumMod val="50000"/>
                  </a:schemeClr>
                </a:solidFill>
                <a:latin typeface="宋体"/>
                <a:ea typeface="微软雅黑"/>
                <a:cs typeface="Times New Roman"/>
              </a:rPr>
              <a:t>“</a:t>
            </a:r>
            <a:r>
              <a:rPr lang="zh-CN" altLang="zh-CN" sz="2400" b="1" kern="100" dirty="0">
                <a:solidFill>
                  <a:schemeClr val="bg1">
                    <a:lumMod val="50000"/>
                  </a:schemeClr>
                </a:solidFill>
                <a:latin typeface="Times New Roman"/>
                <a:ea typeface="微软雅黑"/>
                <a:cs typeface="Times New Roman"/>
              </a:rPr>
              <a:t>诗如其人</a:t>
            </a:r>
            <a:r>
              <a:rPr lang="en-US" altLang="zh-CN" sz="2400" b="1" kern="100" dirty="0">
                <a:solidFill>
                  <a:schemeClr val="bg1">
                    <a:lumMod val="50000"/>
                  </a:schemeClr>
                </a:solidFill>
                <a:latin typeface="宋体"/>
                <a:ea typeface="微软雅黑"/>
                <a:cs typeface="Times New Roman"/>
              </a:rPr>
              <a:t>”</a:t>
            </a:r>
            <a:r>
              <a:rPr lang="zh-CN" altLang="zh-CN" sz="2400" b="1" kern="100" dirty="0">
                <a:solidFill>
                  <a:schemeClr val="bg1">
                    <a:lumMod val="50000"/>
                  </a:schemeClr>
                </a:solidFill>
                <a:latin typeface="Times New Roman"/>
                <a:ea typeface="微软雅黑"/>
                <a:cs typeface="Times New Roman"/>
              </a:rPr>
              <a:t>的理解。</a:t>
            </a:r>
            <a:endParaRPr lang="zh-CN" altLang="zh-CN" sz="2400" b="1" kern="100" dirty="0">
              <a:solidFill>
                <a:schemeClr val="bg1">
                  <a:lumMod val="50000"/>
                </a:schemeClr>
              </a:solidFill>
              <a:latin typeface="宋体"/>
              <a:cs typeface="Courier New"/>
            </a:endParaRPr>
          </a:p>
          <a:p>
            <a:pPr algn="just">
              <a:lnSpc>
                <a:spcPct val="150000"/>
              </a:lnSpc>
              <a:spcAft>
                <a:spcPts val="0"/>
              </a:spcAft>
              <a:tabLst>
                <a:tab pos="2070735" algn="l"/>
              </a:tabLst>
            </a:pPr>
            <a:r>
              <a:rPr lang="zh-CN" altLang="zh-CN" sz="2400" b="1" kern="100" dirty="0">
                <a:solidFill>
                  <a:schemeClr val="accent6">
                    <a:lumMod val="75000"/>
                  </a:schemeClr>
                </a:solidFill>
                <a:latin typeface="Times New Roman"/>
                <a:ea typeface="微软雅黑"/>
                <a:cs typeface="Times New Roman"/>
              </a:rPr>
              <a:t>提示</a:t>
            </a:r>
            <a:r>
              <a:rPr lang="zh-CN" altLang="zh-CN" sz="2400" kern="100" dirty="0">
                <a:latin typeface="Times New Roman"/>
                <a:ea typeface="微软雅黑"/>
                <a:cs typeface="Times New Roman"/>
              </a:rPr>
              <a:t>　这一句是说，诗人隐居在这里，与世隔绝，周围只有山林，一个人孤独地来来去去。句中的</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幽人</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，既是指庞德公，也是诗人自况。庞德公曾在这里隐居，诗人步他后尘，在这里一个人生活。在这个天地里，人似乎与大自然融合在一起，心中是多么宁静、超脱和悠然自得。</a:t>
            </a:r>
            <a:endParaRPr lang="zh-CN" altLang="zh-CN" sz="2400" kern="100" dirty="0">
              <a:latin typeface="宋体"/>
              <a:cs typeface="Courier New"/>
            </a:endParaRPr>
          </a:p>
          <a:p>
            <a:pPr algn="just">
              <a:lnSpc>
                <a:spcPct val="150000"/>
              </a:lnSpc>
              <a:spcAft>
                <a:spcPts val="0"/>
              </a:spcAft>
              <a:tabLst>
                <a:tab pos="2070735" algn="l"/>
              </a:tabLst>
            </a:pPr>
            <a:r>
              <a:rPr lang="zh-CN" altLang="zh-CN" sz="2400" kern="100" dirty="0">
                <a:latin typeface="Times New Roman"/>
                <a:ea typeface="微软雅黑"/>
                <a:cs typeface="Times New Roman"/>
              </a:rPr>
              <a:t>闻一多的《孟浩然》一文，说</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诗如其人</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孟浩然的诗就像孟浩然这个人，也就是说，从孟浩然的诗中可以看出孟浩然这个人。在《夜归鹿门歌》这首诗中，后四句的景色宁静、清幽，作者的心境、情思也是宁静、清幽的，于是主客体浑然合一，构成宁静、清幽的意境。这宁静、清幽即是这首诗的艺术境界，也是孟浩然的思想境界，艺术境界与思想境界十分一致，所以说</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诗如其人</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a:t>
            </a:r>
            <a:endParaRPr lang="zh-CN" altLang="zh-CN" sz="2400" kern="100" dirty="0">
              <a:effectLst/>
              <a:latin typeface="宋体"/>
              <a:cs typeface="Courier New"/>
            </a:endParaRPr>
          </a:p>
        </p:txBody>
      </p:sp>
    </p:spTree>
    <p:extLst>
      <p:ext uri="{BB962C8B-B14F-4D97-AF65-F5344CB8AC3E}">
        <p14:creationId xmlns:p14="http://schemas.microsoft.com/office/powerpoint/2010/main" val="2458001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blinds(horizontal)">
                                      <p:cBhvr>
                                        <p:cTn id="10"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868" y="133586"/>
            <a:ext cx="11701432" cy="6124754"/>
          </a:xfrm>
          <a:prstGeom prst="rect">
            <a:avLst/>
          </a:prstGeom>
          <a:noFill/>
        </p:spPr>
        <p:txBody>
          <a:bodyPr wrap="square" rtlCol="0">
            <a:spAutoFit/>
          </a:bodyPr>
          <a:lstStyle/>
          <a:p>
            <a:pPr algn="just">
              <a:lnSpc>
                <a:spcPct val="200000"/>
              </a:lnSpc>
              <a:spcAft>
                <a:spcPts val="0"/>
              </a:spcAft>
              <a:tabLst>
                <a:tab pos="2070735" algn="l"/>
              </a:tabLst>
            </a:pPr>
            <a:r>
              <a:rPr lang="zh-CN" altLang="zh-CN" sz="2800" b="1" kern="100" dirty="0">
                <a:solidFill>
                  <a:schemeClr val="bg1">
                    <a:lumMod val="50000"/>
                  </a:schemeClr>
                </a:solidFill>
                <a:latin typeface="Times New Roman"/>
                <a:ea typeface="微软雅黑"/>
                <a:cs typeface="Times New Roman"/>
              </a:rPr>
              <a:t>三、结合全诗，试赏析本诗的对比艺术。</a:t>
            </a:r>
            <a:endParaRPr lang="zh-CN" altLang="zh-CN" sz="2800" b="1" kern="100" dirty="0">
              <a:solidFill>
                <a:schemeClr val="bg1">
                  <a:lumMod val="50000"/>
                </a:schemeClr>
              </a:solidFill>
              <a:latin typeface="宋体"/>
              <a:cs typeface="Courier New"/>
            </a:endParaRPr>
          </a:p>
          <a:p>
            <a:pPr algn="just">
              <a:lnSpc>
                <a:spcPct val="200000"/>
              </a:lnSpc>
              <a:spcAft>
                <a:spcPts val="0"/>
              </a:spcAft>
              <a:tabLst>
                <a:tab pos="2070735" algn="l"/>
              </a:tabLst>
            </a:pPr>
            <a:r>
              <a:rPr lang="zh-CN" altLang="zh-CN" sz="2800" b="1" kern="100" dirty="0">
                <a:solidFill>
                  <a:schemeClr val="accent6">
                    <a:lumMod val="75000"/>
                  </a:schemeClr>
                </a:solidFill>
                <a:latin typeface="Times New Roman"/>
                <a:ea typeface="微软雅黑"/>
                <a:cs typeface="Times New Roman"/>
              </a:rPr>
              <a:t>提示</a:t>
            </a:r>
            <a:r>
              <a:rPr lang="zh-CN" altLang="zh-CN" sz="2800" kern="100" dirty="0">
                <a:latin typeface="Times New Roman"/>
                <a:ea typeface="微软雅黑"/>
                <a:cs typeface="Times New Roman"/>
              </a:rPr>
              <a:t>　</a:t>
            </a:r>
            <a:r>
              <a:rPr lang="en-US" altLang="zh-CN" sz="2800" kern="100" dirty="0">
                <a:latin typeface="宋体"/>
                <a:ea typeface="微软雅黑"/>
                <a:cs typeface="Times New Roman"/>
              </a:rPr>
              <a:t>①</a:t>
            </a:r>
            <a:r>
              <a:rPr lang="zh-CN" altLang="zh-CN" sz="2800" kern="100" dirty="0">
                <a:latin typeface="Times New Roman"/>
                <a:ea typeface="微软雅黑"/>
                <a:cs typeface="Times New Roman"/>
              </a:rPr>
              <a:t>前四句中，</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山寺</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句以钟鸣衬托隐居地环境的清幽，而这又与争渡的喧嚣形成鲜明的对比；三四句众人</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向江村</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，而我却</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归鹿门</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，更是表现了诗人与世人的相异之处</a:t>
            </a:r>
            <a:r>
              <a:rPr lang="zh-CN" altLang="zh-CN" sz="2800" kern="100" dirty="0" smtClean="0">
                <a:latin typeface="Times New Roman"/>
                <a:ea typeface="微软雅黑"/>
                <a:cs typeface="Times New Roman"/>
              </a:rPr>
              <a:t>。</a:t>
            </a:r>
            <a:endParaRPr lang="en-US" altLang="zh-CN" sz="2800" kern="100" dirty="0" smtClean="0">
              <a:latin typeface="Times New Roman"/>
              <a:ea typeface="微软雅黑"/>
              <a:cs typeface="Times New Roman"/>
            </a:endParaRPr>
          </a:p>
          <a:p>
            <a:pPr algn="just">
              <a:lnSpc>
                <a:spcPct val="200000"/>
              </a:lnSpc>
              <a:spcAft>
                <a:spcPts val="0"/>
              </a:spcAft>
              <a:tabLst>
                <a:tab pos="2070735" algn="l"/>
              </a:tabLst>
            </a:pPr>
            <a:r>
              <a:rPr lang="en-US" altLang="zh-CN" sz="2800" kern="100" dirty="0" smtClean="0">
                <a:latin typeface="宋体"/>
                <a:ea typeface="微软雅黑"/>
                <a:cs typeface="Times New Roman"/>
              </a:rPr>
              <a:t>②</a:t>
            </a:r>
            <a:r>
              <a:rPr lang="zh-CN" altLang="zh-CN" sz="2800" kern="100" dirty="0">
                <a:latin typeface="Times New Roman"/>
                <a:ea typeface="微软雅黑"/>
                <a:cs typeface="Times New Roman"/>
              </a:rPr>
              <a:t>后四句中，静态的环境描写与动态的人物描摹形成对比，比出了诗人与前贤的相通之处，表现了诗人对于先贤的仰慕之情，从而塑造了一个孤高的隐者形象。</a:t>
            </a:r>
            <a:endParaRPr lang="zh-CN" altLang="zh-CN" sz="2800" kern="100" dirty="0">
              <a:effectLst/>
              <a:latin typeface="宋体"/>
              <a:cs typeface="Courier New"/>
            </a:endParaRPr>
          </a:p>
        </p:txBody>
      </p:sp>
    </p:spTree>
    <p:extLst>
      <p:ext uri="{BB962C8B-B14F-4D97-AF65-F5344CB8AC3E}">
        <p14:creationId xmlns:p14="http://schemas.microsoft.com/office/powerpoint/2010/main" val="1167969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144911"/>
            <a:ext cx="2280602" cy="438563"/>
          </a:xfrm>
          <a:prstGeom prst="rect">
            <a:avLst/>
          </a:prstGeom>
          <a:noFill/>
          <a:ln>
            <a:noFill/>
          </a:ln>
        </p:spPr>
        <p:txBody>
          <a:bodyPr wrap="square" lIns="68562" tIns="34281" rIns="68562" bIns="34281" rtlCol="0">
            <a:spAutoFit/>
          </a:bodyPr>
          <a:lstStyle/>
          <a:p>
            <a:r>
              <a:rPr lang="zh-CN" altLang="en-US" sz="2400" b="1" dirty="0" smtClean="0">
                <a:solidFill>
                  <a:schemeClr val="bg1">
                    <a:lumMod val="50000"/>
                  </a:schemeClr>
                </a:solidFill>
                <a:latin typeface="微软雅黑" pitchFamily="34" charset="-122"/>
                <a:ea typeface="微软雅黑" pitchFamily="34" charset="-122"/>
              </a:rPr>
              <a:t>高考考点链接</a:t>
            </a:r>
            <a:endParaRPr lang="zh-CN" altLang="zh-CN" sz="2400" b="1" dirty="0">
              <a:solidFill>
                <a:schemeClr val="bg1">
                  <a:lumMod val="50000"/>
                </a:schemeClr>
              </a:solidFill>
              <a:latin typeface="微软雅黑" pitchFamily="34" charset="-122"/>
              <a:ea typeface="微软雅黑" pitchFamily="34" charset="-122"/>
            </a:endParaRPr>
          </a:p>
        </p:txBody>
      </p:sp>
      <p:sp>
        <p:nvSpPr>
          <p:cNvPr id="4" name="TextBox 3"/>
          <p:cNvSpPr txBox="1"/>
          <p:nvPr/>
        </p:nvSpPr>
        <p:spPr>
          <a:xfrm>
            <a:off x="179512" y="513740"/>
            <a:ext cx="11847388" cy="5720027"/>
          </a:xfrm>
          <a:prstGeom prst="rect">
            <a:avLst/>
          </a:prstGeom>
          <a:noFill/>
        </p:spPr>
        <p:txBody>
          <a:bodyPr wrap="square" rtlCol="0">
            <a:spAutoFit/>
          </a:bodyPr>
          <a:lstStyle/>
          <a:p>
            <a:pPr algn="ctr">
              <a:lnSpc>
                <a:spcPct val="140000"/>
              </a:lnSpc>
              <a:spcAft>
                <a:spcPts val="0"/>
              </a:spcAft>
              <a:tabLst>
                <a:tab pos="2070735" algn="l"/>
              </a:tabLst>
            </a:pPr>
            <a:r>
              <a:rPr lang="zh-CN" altLang="zh-CN" sz="2400" b="1" kern="100" dirty="0">
                <a:solidFill>
                  <a:srgbClr val="00B050"/>
                </a:solidFill>
                <a:latin typeface="Times New Roman"/>
                <a:ea typeface="微软雅黑"/>
                <a:cs typeface="Times New Roman"/>
              </a:rPr>
              <a:t>古典诗词之对比手法</a:t>
            </a:r>
            <a:endParaRPr lang="zh-CN" altLang="zh-CN" sz="2400" b="1" kern="100" dirty="0">
              <a:solidFill>
                <a:srgbClr val="00B050"/>
              </a:solidFill>
              <a:latin typeface="宋体"/>
              <a:cs typeface="Courier New"/>
            </a:endParaRPr>
          </a:p>
          <a:p>
            <a:pPr algn="just">
              <a:lnSpc>
                <a:spcPct val="140000"/>
              </a:lnSpc>
              <a:spcAft>
                <a:spcPts val="0"/>
              </a:spcAft>
              <a:tabLst>
                <a:tab pos="2070735" algn="l"/>
              </a:tabLst>
            </a:pPr>
            <a:r>
              <a:rPr lang="zh-CN" altLang="zh-CN" sz="2400" b="1" kern="100" dirty="0">
                <a:solidFill>
                  <a:schemeClr val="accent6">
                    <a:lumMod val="75000"/>
                  </a:schemeClr>
                </a:solidFill>
                <a:latin typeface="Times New Roman"/>
                <a:ea typeface="微软雅黑"/>
                <a:cs typeface="Times New Roman"/>
              </a:rPr>
              <a:t>解读：</a:t>
            </a:r>
            <a:r>
              <a:rPr lang="zh-CN" altLang="zh-CN" sz="2400" kern="100" spc="-130" dirty="0">
                <a:latin typeface="Times New Roman"/>
                <a:ea typeface="微软雅黑"/>
                <a:cs typeface="Times New Roman"/>
              </a:rPr>
              <a:t>在古典诗歌中</a:t>
            </a:r>
            <a:r>
              <a:rPr lang="zh-CN" altLang="zh-CN" sz="2400" kern="100" spc="-900" dirty="0">
                <a:latin typeface="Times New Roman"/>
                <a:ea typeface="微软雅黑"/>
                <a:cs typeface="Times New Roman"/>
              </a:rPr>
              <a:t>，</a:t>
            </a:r>
            <a:r>
              <a:rPr lang="zh-CN" altLang="zh-CN" sz="2400" kern="100" spc="-130" dirty="0">
                <a:latin typeface="Times New Roman"/>
                <a:ea typeface="微软雅黑"/>
                <a:cs typeface="Times New Roman"/>
              </a:rPr>
              <a:t>对比是一种常见的表现手法</a:t>
            </a:r>
            <a:r>
              <a:rPr lang="zh-CN" altLang="zh-CN" sz="2400" kern="100" spc="-900" dirty="0">
                <a:latin typeface="Times New Roman"/>
                <a:ea typeface="微软雅黑"/>
                <a:cs typeface="Times New Roman"/>
              </a:rPr>
              <a:t>，</a:t>
            </a:r>
            <a:r>
              <a:rPr lang="zh-CN" altLang="zh-CN" sz="2400" kern="100" spc="-130" dirty="0">
                <a:latin typeface="Times New Roman"/>
                <a:ea typeface="微软雅黑"/>
                <a:cs typeface="Times New Roman"/>
              </a:rPr>
              <a:t>是指把两种对立的事物或者同一事物的两个不同方面放在一起相互比较</a:t>
            </a:r>
            <a:r>
              <a:rPr lang="zh-CN" altLang="zh-CN" sz="2400" kern="100" spc="-900" dirty="0">
                <a:latin typeface="Times New Roman"/>
                <a:ea typeface="微软雅黑"/>
                <a:cs typeface="Times New Roman"/>
              </a:rPr>
              <a:t>，</a:t>
            </a:r>
            <a:r>
              <a:rPr lang="zh-CN" altLang="zh-CN" sz="2400" kern="100" spc="-130" dirty="0">
                <a:latin typeface="Times New Roman"/>
                <a:ea typeface="微软雅黑"/>
                <a:cs typeface="Times New Roman"/>
              </a:rPr>
              <a:t>以达到强烈的表达效果</a:t>
            </a:r>
            <a:r>
              <a:rPr lang="zh-CN" altLang="zh-CN" sz="2400" kern="100" spc="-900" dirty="0">
                <a:latin typeface="Times New Roman"/>
                <a:ea typeface="微软雅黑"/>
                <a:cs typeface="Times New Roman"/>
              </a:rPr>
              <a:t>，</a:t>
            </a:r>
            <a:r>
              <a:rPr lang="zh-CN" altLang="zh-CN" sz="2400" kern="100" spc="-130" dirty="0">
                <a:latin typeface="Times New Roman"/>
                <a:ea typeface="微软雅黑"/>
                <a:cs typeface="Times New Roman"/>
              </a:rPr>
              <a:t>或使对立的事物的矛盾鲜明突出</a:t>
            </a:r>
            <a:r>
              <a:rPr lang="zh-CN" altLang="zh-CN" sz="2400" kern="100" spc="-900" dirty="0">
                <a:latin typeface="Times New Roman"/>
                <a:ea typeface="微软雅黑"/>
                <a:cs typeface="Times New Roman"/>
              </a:rPr>
              <a:t>，</a:t>
            </a:r>
            <a:r>
              <a:rPr lang="zh-CN" altLang="zh-CN" sz="2400" kern="100" spc="-130" dirty="0">
                <a:latin typeface="Times New Roman"/>
                <a:ea typeface="微软雅黑"/>
                <a:cs typeface="Times New Roman"/>
              </a:rPr>
              <a:t>揭示本质</a:t>
            </a:r>
            <a:r>
              <a:rPr lang="zh-CN" altLang="zh-CN" sz="2400" kern="100" spc="-900" dirty="0">
                <a:latin typeface="Times New Roman"/>
                <a:ea typeface="微软雅黑"/>
                <a:cs typeface="Times New Roman"/>
              </a:rPr>
              <a:t>，</a:t>
            </a:r>
            <a:r>
              <a:rPr lang="zh-CN" altLang="zh-CN" sz="2400" kern="100" spc="-130" dirty="0">
                <a:latin typeface="Times New Roman"/>
                <a:ea typeface="微软雅黑"/>
                <a:cs typeface="Times New Roman"/>
              </a:rPr>
              <a:t>给人深刻启示</a:t>
            </a:r>
            <a:r>
              <a:rPr lang="zh-CN" altLang="zh-CN" sz="2400" kern="100" spc="-900" dirty="0">
                <a:latin typeface="Times New Roman"/>
                <a:ea typeface="微软雅黑"/>
                <a:cs typeface="Times New Roman"/>
              </a:rPr>
              <a:t>；</a:t>
            </a:r>
            <a:r>
              <a:rPr lang="zh-CN" altLang="zh-CN" sz="2400" kern="100" spc="-130" dirty="0">
                <a:latin typeface="Times New Roman"/>
                <a:ea typeface="微软雅黑"/>
                <a:cs typeface="Times New Roman"/>
              </a:rPr>
              <a:t>或使事物对立的两个方面互相映衬</a:t>
            </a:r>
            <a:r>
              <a:rPr lang="zh-CN" altLang="zh-CN" sz="2400" kern="100" spc="-900" dirty="0">
                <a:latin typeface="Times New Roman"/>
                <a:ea typeface="微软雅黑"/>
                <a:cs typeface="Times New Roman"/>
              </a:rPr>
              <a:t>，</a:t>
            </a:r>
            <a:r>
              <a:rPr lang="zh-CN" altLang="zh-CN" sz="2400" kern="100" spc="-130" dirty="0">
                <a:latin typeface="Times New Roman"/>
                <a:ea typeface="微软雅黑"/>
                <a:cs typeface="Times New Roman"/>
              </a:rPr>
              <a:t>相得益彰</a:t>
            </a:r>
            <a:r>
              <a:rPr lang="zh-CN" altLang="zh-CN" sz="2400" kern="100" spc="-900" dirty="0">
                <a:latin typeface="Times New Roman"/>
                <a:ea typeface="微软雅黑"/>
                <a:cs typeface="Times New Roman"/>
              </a:rPr>
              <a:t>，</a:t>
            </a:r>
            <a:r>
              <a:rPr lang="zh-CN" altLang="zh-CN" sz="2400" kern="100" spc="-130" dirty="0">
                <a:latin typeface="Times New Roman"/>
                <a:ea typeface="微软雅黑"/>
                <a:cs typeface="Times New Roman"/>
              </a:rPr>
              <a:t>给人深刻印象</a:t>
            </a:r>
            <a:r>
              <a:rPr lang="zh-CN" altLang="zh-CN" sz="2400" kern="100" dirty="0">
                <a:latin typeface="Times New Roman"/>
                <a:ea typeface="微软雅黑"/>
                <a:cs typeface="Times New Roman"/>
              </a:rPr>
              <a:t>。</a:t>
            </a:r>
            <a:endParaRPr lang="zh-CN" altLang="zh-CN" sz="2400" kern="100" dirty="0">
              <a:latin typeface="宋体"/>
              <a:cs typeface="Courier New"/>
            </a:endParaRPr>
          </a:p>
          <a:p>
            <a:pPr>
              <a:lnSpc>
                <a:spcPct val="140000"/>
              </a:lnSpc>
            </a:pPr>
            <a:r>
              <a:rPr lang="zh-CN" altLang="zh-CN" sz="2400" b="1" kern="100" dirty="0">
                <a:solidFill>
                  <a:schemeClr val="accent6">
                    <a:lumMod val="75000"/>
                  </a:schemeClr>
                </a:solidFill>
                <a:latin typeface="Times New Roman"/>
                <a:ea typeface="微软雅黑"/>
                <a:cs typeface="Times New Roman"/>
              </a:rPr>
              <a:t>指津：</a:t>
            </a:r>
            <a:r>
              <a:rPr lang="zh-CN" altLang="zh-CN" sz="2400" spc="-110" dirty="0">
                <a:latin typeface="Times New Roman"/>
                <a:ea typeface="微软雅黑"/>
                <a:cs typeface="Times New Roman"/>
              </a:rPr>
              <a:t>对比手法的种类大致有以下几种：</a:t>
            </a:r>
            <a:r>
              <a:rPr lang="en-US" altLang="zh-CN" sz="2400" spc="-110" dirty="0">
                <a:latin typeface="Times New Roman"/>
                <a:ea typeface="微软雅黑"/>
              </a:rPr>
              <a:t>(1)</a:t>
            </a:r>
            <a:r>
              <a:rPr lang="zh-CN" altLang="zh-CN" sz="2400" spc="-110" dirty="0">
                <a:latin typeface="Times New Roman"/>
                <a:ea typeface="微软雅黑"/>
                <a:cs typeface="Times New Roman"/>
              </a:rPr>
              <a:t>动与静的对比。动静的结合是写景的主要手法，在诗中把景物的动静有机地结合起来描写以形成对比，相互映衬，构成一种情境。如李白在《望天门山》</a:t>
            </a:r>
            <a:r>
              <a:rPr lang="en-US" altLang="zh-CN" sz="2400" spc="-110" dirty="0">
                <a:latin typeface="宋体"/>
                <a:ea typeface="微软雅黑"/>
                <a:cs typeface="Times New Roman"/>
              </a:rPr>
              <a:t>“</a:t>
            </a:r>
            <a:r>
              <a:rPr lang="zh-CN" altLang="zh-CN" sz="2400" spc="-110" dirty="0">
                <a:latin typeface="Times New Roman"/>
                <a:ea typeface="微软雅黑"/>
                <a:cs typeface="Times New Roman"/>
              </a:rPr>
              <a:t>天门中断楚江开</a:t>
            </a:r>
            <a:r>
              <a:rPr lang="zh-CN" altLang="zh-CN" sz="2400" spc="-700" dirty="0">
                <a:latin typeface="Times New Roman"/>
                <a:ea typeface="微软雅黑"/>
                <a:cs typeface="Times New Roman"/>
              </a:rPr>
              <a:t>，</a:t>
            </a:r>
            <a:r>
              <a:rPr lang="zh-CN" altLang="zh-CN" sz="2400" spc="-110" dirty="0">
                <a:latin typeface="Times New Roman"/>
                <a:ea typeface="微软雅黑"/>
                <a:cs typeface="Times New Roman"/>
              </a:rPr>
              <a:t>碧水东流至此回</a:t>
            </a:r>
            <a:r>
              <a:rPr lang="zh-CN" altLang="zh-CN" sz="2400" spc="-700" dirty="0">
                <a:latin typeface="Times New Roman"/>
                <a:ea typeface="微软雅黑"/>
                <a:cs typeface="Times New Roman"/>
              </a:rPr>
              <a:t>。</a:t>
            </a:r>
            <a:r>
              <a:rPr lang="zh-CN" altLang="zh-CN" sz="2400" spc="-110" dirty="0">
                <a:latin typeface="Times New Roman"/>
                <a:ea typeface="微软雅黑"/>
                <a:cs typeface="Times New Roman"/>
              </a:rPr>
              <a:t>两岸青山相对出</a:t>
            </a:r>
            <a:r>
              <a:rPr lang="zh-CN" altLang="zh-CN" sz="2400" spc="-700" dirty="0">
                <a:latin typeface="Times New Roman"/>
                <a:ea typeface="微软雅黑"/>
                <a:cs typeface="Times New Roman"/>
              </a:rPr>
              <a:t>，</a:t>
            </a:r>
            <a:r>
              <a:rPr lang="zh-CN" altLang="zh-CN" sz="2400" spc="-110" dirty="0">
                <a:latin typeface="Times New Roman"/>
                <a:ea typeface="微软雅黑"/>
                <a:cs typeface="Times New Roman"/>
              </a:rPr>
              <a:t>孤帆一片日边来</a:t>
            </a:r>
            <a:r>
              <a:rPr lang="en-US" altLang="zh-CN" sz="2400" spc="-110" dirty="0">
                <a:latin typeface="宋体"/>
                <a:ea typeface="微软雅黑"/>
                <a:cs typeface="Times New Roman"/>
              </a:rPr>
              <a:t>”</a:t>
            </a:r>
            <a:r>
              <a:rPr lang="zh-CN" altLang="zh-CN" sz="2400" spc="-110" dirty="0">
                <a:latin typeface="Times New Roman"/>
                <a:ea typeface="微软雅黑"/>
                <a:cs typeface="Times New Roman"/>
              </a:rPr>
              <a:t>中</a:t>
            </a:r>
            <a:r>
              <a:rPr lang="zh-CN" altLang="zh-CN" sz="2400" spc="-700" dirty="0">
                <a:latin typeface="Times New Roman"/>
                <a:ea typeface="微软雅黑"/>
                <a:cs typeface="Times New Roman"/>
              </a:rPr>
              <a:t>，</a:t>
            </a:r>
            <a:r>
              <a:rPr lang="zh-CN" altLang="zh-CN" sz="2400" spc="-110" dirty="0">
                <a:latin typeface="Times New Roman"/>
                <a:ea typeface="微软雅黑"/>
                <a:cs typeface="Times New Roman"/>
              </a:rPr>
              <a:t>后两句两岸相对的青山和驶来的一片孤帆形成动静对比，一静一动，动静相间，相映成趣。</a:t>
            </a:r>
            <a:r>
              <a:rPr lang="en-US" altLang="zh-CN" sz="2400" spc="-110" dirty="0">
                <a:latin typeface="Times New Roman"/>
                <a:ea typeface="微软雅黑"/>
              </a:rPr>
              <a:t>(2)</a:t>
            </a:r>
            <a:r>
              <a:rPr lang="zh-CN" altLang="zh-CN" sz="2400" spc="-110" dirty="0">
                <a:latin typeface="Times New Roman"/>
                <a:ea typeface="微软雅黑"/>
                <a:cs typeface="Times New Roman"/>
              </a:rPr>
              <a:t>虚与实的对比。在古典诗歌中，虚与实是相对出现的，一般而言，有者为实，无者为虚；有据为实，假托为虚；客观为实，主观为虚；具体为实，隐者为虚；有行为实，徒言为虚；当前为实，未来为虚；已知为实，未知为虚等等。</a:t>
            </a:r>
            <a:r>
              <a:rPr lang="en-US" altLang="zh-CN" sz="2400" spc="-110" dirty="0">
                <a:latin typeface="Times New Roman"/>
                <a:ea typeface="微软雅黑"/>
              </a:rPr>
              <a:t>(3)</a:t>
            </a:r>
            <a:r>
              <a:rPr lang="zh-CN" altLang="zh-CN" sz="2400" spc="-110" dirty="0">
                <a:latin typeface="Times New Roman"/>
                <a:ea typeface="微软雅黑"/>
                <a:cs typeface="Times New Roman"/>
              </a:rPr>
              <a:t>今昔盛衰的对比。诗歌内容的今与昔</a:t>
            </a:r>
            <a:endParaRPr lang="zh-CN" altLang="zh-CN" sz="2400" kern="100" dirty="0">
              <a:effectLst/>
              <a:latin typeface="宋体"/>
              <a:cs typeface="Courier New"/>
            </a:endParaRPr>
          </a:p>
        </p:txBody>
      </p:sp>
    </p:spTree>
    <p:extLst>
      <p:ext uri="{BB962C8B-B14F-4D97-AF65-F5344CB8AC3E}">
        <p14:creationId xmlns:p14="http://schemas.microsoft.com/office/powerpoint/2010/main" val="24999455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868" y="44686"/>
            <a:ext cx="11701432" cy="6241324"/>
          </a:xfrm>
          <a:prstGeom prst="rect">
            <a:avLst/>
          </a:prstGeom>
          <a:noFill/>
        </p:spPr>
        <p:txBody>
          <a:bodyPr wrap="square" rtlCol="0">
            <a:spAutoFit/>
          </a:bodyPr>
          <a:lstStyle/>
          <a:p>
            <a:pPr algn="just">
              <a:lnSpc>
                <a:spcPct val="140000"/>
              </a:lnSpc>
              <a:tabLst>
                <a:tab pos="2070735" algn="l"/>
              </a:tabLst>
            </a:pPr>
            <a:r>
              <a:rPr lang="zh-CN" altLang="zh-CN" sz="2400" spc="-110" dirty="0" smtClean="0">
                <a:latin typeface="Times New Roman"/>
                <a:ea typeface="微软雅黑"/>
                <a:cs typeface="Times New Roman"/>
              </a:rPr>
              <a:t>的</a:t>
            </a:r>
            <a:r>
              <a:rPr lang="zh-CN" altLang="zh-CN" sz="2400" spc="-110" dirty="0">
                <a:latin typeface="Times New Roman"/>
                <a:ea typeface="微软雅黑"/>
                <a:cs typeface="Times New Roman"/>
              </a:rPr>
              <a:t>对比，常常表现在一些以古讽今的诗歌中，通过昔盛今衰的对比，以形成强烈的表达效果</a:t>
            </a:r>
            <a:r>
              <a:rPr lang="zh-CN" altLang="zh-CN" sz="2400" dirty="0" smtClean="0">
                <a:latin typeface="Times New Roman"/>
                <a:ea typeface="微软雅黑"/>
                <a:cs typeface="Times New Roman"/>
              </a:rPr>
              <a:t>，</a:t>
            </a:r>
            <a:r>
              <a:rPr lang="zh-CN" altLang="zh-CN" sz="2400" kern="100" dirty="0" smtClean="0">
                <a:latin typeface="Times New Roman"/>
                <a:ea typeface="微软雅黑"/>
                <a:cs typeface="Times New Roman"/>
              </a:rPr>
              <a:t>达到</a:t>
            </a:r>
            <a:r>
              <a:rPr lang="zh-CN" altLang="zh-CN" sz="2400" kern="100" dirty="0">
                <a:latin typeface="Times New Roman"/>
                <a:ea typeface="微软雅黑"/>
                <a:cs typeface="Times New Roman"/>
              </a:rPr>
              <a:t>讽劝的作用。如刘禹锡《台城》：</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台城六代竞豪华，结绮临春事最奢。万户千门成野草，只缘一曲后庭花。</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全诗以台城这一元朝帝王起居临政的地方为题，描写了六朝纵情作乐的荒淫生活，和野草丛生的凄凉景象形成了鲜明对比，把严肃的历史教训化作了触目惊心的具体形象，寄托了吊古伤今的无限感慨。</a:t>
            </a:r>
            <a:r>
              <a:rPr lang="en-US" altLang="zh-CN" sz="2400" kern="100" dirty="0">
                <a:latin typeface="Times New Roman"/>
                <a:ea typeface="微软雅黑"/>
                <a:cs typeface="Courier New"/>
              </a:rPr>
              <a:t>(4)</a:t>
            </a:r>
            <a:r>
              <a:rPr lang="zh-CN" altLang="zh-CN" sz="2400" kern="100" dirty="0">
                <a:latin typeface="Times New Roman"/>
                <a:ea typeface="微软雅黑"/>
                <a:cs typeface="Times New Roman"/>
              </a:rPr>
              <a:t>哀与乐的对比。在古典诗歌中，感情上的哀与乐的同时使用，往往形成对比，产生强烈的表达效果。如李约的《观祈雨》</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桑条无叶土生烟，箫管迎龙水庙前。朱门几处看歌舞，犹恐春阴咽管弦</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含蓄地抒发了农民盼雨心忧如焚之情，前两句写农民祈雨的场面，后两句写朱门歌舞的情景。前者忧，后者乐，对比鲜明，反差强烈，具有震撼人心的力量。语言含蓄，极具讽刺性。对比作为一种常用的表现手法，在古典诗歌的表达中占有重要的位置，所以准确把握这一手法，对我们鉴赏诗歌是有帮助的。</a:t>
            </a:r>
            <a:endParaRPr lang="zh-CN" altLang="zh-CN" sz="2400" kern="100" dirty="0">
              <a:latin typeface="宋体"/>
              <a:cs typeface="Courier New"/>
            </a:endParaRPr>
          </a:p>
          <a:p>
            <a:pPr algn="just">
              <a:lnSpc>
                <a:spcPct val="140000"/>
              </a:lnSpc>
              <a:spcAft>
                <a:spcPts val="0"/>
              </a:spcAft>
              <a:tabLst>
                <a:tab pos="2070735" algn="l"/>
              </a:tabLst>
            </a:pPr>
            <a:r>
              <a:rPr lang="zh-CN" altLang="zh-CN" sz="2400" b="1" kern="100" dirty="0" smtClean="0">
                <a:solidFill>
                  <a:schemeClr val="accent6">
                    <a:lumMod val="75000"/>
                  </a:schemeClr>
                </a:solidFill>
                <a:latin typeface="Times New Roman"/>
                <a:ea typeface="微软雅黑"/>
                <a:cs typeface="Times New Roman"/>
              </a:rPr>
              <a:t>应用</a:t>
            </a:r>
            <a:r>
              <a:rPr lang="zh-CN" altLang="zh-CN" sz="2400" b="1" kern="100" dirty="0">
                <a:solidFill>
                  <a:schemeClr val="accent6">
                    <a:lumMod val="75000"/>
                  </a:schemeClr>
                </a:solidFill>
                <a:latin typeface="Times New Roman"/>
                <a:ea typeface="微软雅黑"/>
                <a:cs typeface="Times New Roman"/>
              </a:rPr>
              <a:t>：</a:t>
            </a:r>
            <a:r>
              <a:rPr lang="zh-CN" altLang="zh-CN" sz="2400" kern="100" dirty="0">
                <a:latin typeface="Times New Roman"/>
                <a:ea typeface="微软雅黑"/>
                <a:cs typeface="Times New Roman"/>
              </a:rPr>
              <a:t>请你根据本处的提示，解答</a:t>
            </a:r>
            <a:r>
              <a:rPr lang="en-US" altLang="zh-CN" sz="2400" kern="100" dirty="0">
                <a:latin typeface="IPAPANNEW"/>
                <a:ea typeface="微软雅黑"/>
                <a:cs typeface="Times New Roman"/>
              </a:rPr>
              <a:t>[</a:t>
            </a:r>
            <a:r>
              <a:rPr lang="zh-CN" altLang="zh-CN" sz="2400" kern="100" dirty="0">
                <a:latin typeface="IPAPANNEW"/>
                <a:ea typeface="微软雅黑"/>
                <a:cs typeface="Times New Roman"/>
              </a:rPr>
              <a:t>分层训练</a:t>
            </a:r>
            <a:r>
              <a:rPr lang="en-US" altLang="zh-CN" sz="2400" kern="100" dirty="0">
                <a:latin typeface="IPAPANNEW"/>
                <a:ea typeface="微软雅黑"/>
                <a:cs typeface="Times New Roman"/>
              </a:rPr>
              <a:t>]</a:t>
            </a:r>
            <a:r>
              <a:rPr lang="zh-CN" altLang="zh-CN" sz="2400" kern="100" dirty="0">
                <a:latin typeface="Times New Roman"/>
                <a:ea typeface="微软雅黑"/>
                <a:cs typeface="Times New Roman"/>
              </a:rPr>
              <a:t>中的第</a:t>
            </a:r>
            <a:r>
              <a:rPr lang="en-US" altLang="zh-CN" sz="2400" kern="100" dirty="0">
                <a:latin typeface="Times New Roman"/>
                <a:ea typeface="微软雅黑"/>
                <a:cs typeface="Courier New"/>
              </a:rPr>
              <a:t>12</a:t>
            </a:r>
            <a:r>
              <a:rPr lang="zh-CN" altLang="zh-CN" sz="2400" kern="100" dirty="0">
                <a:latin typeface="Times New Roman"/>
                <a:ea typeface="微软雅黑"/>
                <a:cs typeface="Times New Roman"/>
              </a:rPr>
              <a:t>题。</a:t>
            </a:r>
            <a:endParaRPr lang="zh-CN" altLang="zh-CN" sz="2400" kern="100" dirty="0">
              <a:effectLst/>
              <a:latin typeface="宋体"/>
              <a:cs typeface="Courier New"/>
            </a:endParaRPr>
          </a:p>
        </p:txBody>
      </p:sp>
      <p:grpSp>
        <p:nvGrpSpPr>
          <p:cNvPr id="3" name="组合 2"/>
          <p:cNvGrpSpPr/>
          <p:nvPr/>
        </p:nvGrpSpPr>
        <p:grpSpPr>
          <a:xfrm rot="5400000">
            <a:off x="11453134" y="5661566"/>
            <a:ext cx="549128" cy="549414"/>
            <a:chOff x="11226607" y="6533712"/>
            <a:chExt cx="360000" cy="360000"/>
          </a:xfrm>
        </p:grpSpPr>
        <p:sp>
          <p:nvSpPr>
            <p:cNvPr id="4" name="椭圆 3">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燕尾形 4">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18153574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7762" y="590947"/>
            <a:ext cx="11891838" cy="5672835"/>
          </a:xfrm>
          <a:prstGeom prst="rect">
            <a:avLst/>
          </a:prstGeom>
          <a:noFill/>
        </p:spPr>
        <p:txBody>
          <a:bodyPr wrap="square" rtlCol="0">
            <a:spAutoFit/>
          </a:bodyPr>
          <a:lstStyle/>
          <a:p>
            <a:pPr algn="just">
              <a:lnSpc>
                <a:spcPct val="127000"/>
              </a:lnSpc>
              <a:spcAft>
                <a:spcPts val="0"/>
              </a:spcAft>
              <a:tabLst>
                <a:tab pos="2070735" algn="l"/>
              </a:tabLst>
            </a:pPr>
            <a:r>
              <a:rPr lang="en-US" altLang="zh-CN" sz="2400" b="1" kern="100" dirty="0">
                <a:solidFill>
                  <a:schemeClr val="bg1">
                    <a:lumMod val="50000"/>
                  </a:schemeClr>
                </a:solidFill>
                <a:latin typeface="Times New Roman"/>
                <a:ea typeface="微软雅黑"/>
                <a:cs typeface="Courier New"/>
              </a:rPr>
              <a:t>1</a:t>
            </a:r>
            <a:r>
              <a:rPr lang="zh-CN" altLang="zh-CN" sz="2400" b="1" kern="100" dirty="0">
                <a:solidFill>
                  <a:schemeClr val="bg1">
                    <a:lumMod val="50000"/>
                  </a:schemeClr>
                </a:solidFill>
                <a:latin typeface="Times New Roman"/>
                <a:ea typeface="微软雅黑"/>
                <a:cs typeface="Times New Roman"/>
              </a:rPr>
              <a:t>．阅读延伸</a:t>
            </a:r>
            <a:endParaRPr lang="zh-CN" altLang="zh-CN" sz="2400" b="1" kern="100" dirty="0">
              <a:solidFill>
                <a:schemeClr val="bg1">
                  <a:lumMod val="50000"/>
                </a:schemeClr>
              </a:solidFill>
              <a:latin typeface="宋体"/>
              <a:cs typeface="Courier New"/>
            </a:endParaRPr>
          </a:p>
          <a:p>
            <a:pPr algn="ctr">
              <a:lnSpc>
                <a:spcPct val="127000"/>
              </a:lnSpc>
              <a:spcAft>
                <a:spcPts val="0"/>
              </a:spcAft>
              <a:tabLst>
                <a:tab pos="2070735" algn="l"/>
              </a:tabLst>
            </a:pPr>
            <a:r>
              <a:rPr lang="zh-CN" altLang="zh-CN" sz="2400" b="1" kern="100" dirty="0">
                <a:solidFill>
                  <a:srgbClr val="00B050"/>
                </a:solidFill>
                <a:latin typeface="Times New Roman"/>
                <a:ea typeface="微软雅黑"/>
                <a:cs typeface="Times New Roman"/>
              </a:rPr>
              <a:t>孟浩然与他的山水田园诗</a:t>
            </a:r>
            <a:endParaRPr lang="zh-CN" altLang="zh-CN" sz="2400" b="1" kern="100" dirty="0">
              <a:solidFill>
                <a:srgbClr val="00B050"/>
              </a:solidFill>
              <a:latin typeface="宋体"/>
              <a:cs typeface="Courier New"/>
            </a:endParaRPr>
          </a:p>
          <a:p>
            <a:pPr algn="ctr">
              <a:lnSpc>
                <a:spcPct val="127000"/>
              </a:lnSpc>
              <a:spcAft>
                <a:spcPts val="0"/>
              </a:spcAft>
              <a:tabLst>
                <a:tab pos="2070735" algn="l"/>
              </a:tabLst>
            </a:pPr>
            <a:r>
              <a:rPr lang="zh-CN" altLang="zh-CN" sz="2400" kern="100" dirty="0">
                <a:latin typeface="Times New Roman"/>
                <a:ea typeface="微软雅黑"/>
                <a:cs typeface="Times New Roman"/>
              </a:rPr>
              <a:t>黄海峰</a:t>
            </a:r>
            <a:endParaRPr lang="zh-CN" altLang="zh-CN" sz="2400" kern="100" dirty="0">
              <a:latin typeface="宋体"/>
              <a:cs typeface="Courier New"/>
            </a:endParaRPr>
          </a:p>
          <a:p>
            <a:pPr algn="just">
              <a:lnSpc>
                <a:spcPct val="127000"/>
              </a:lnSpc>
              <a:spcAft>
                <a:spcPts val="0"/>
              </a:spcAft>
              <a:tabLst>
                <a:tab pos="2070735" algn="l"/>
              </a:tabLst>
            </a:pPr>
            <a:r>
              <a:rPr lang="en-US" altLang="zh-CN" sz="2400" kern="100" dirty="0" smtClean="0">
                <a:latin typeface="Times New Roman"/>
                <a:ea typeface="微软雅黑"/>
                <a:cs typeface="Times New Roman"/>
              </a:rPr>
              <a:t>        </a:t>
            </a:r>
            <a:r>
              <a:rPr lang="zh-CN" altLang="zh-CN" sz="2400" kern="100" dirty="0" smtClean="0">
                <a:latin typeface="Times New Roman"/>
                <a:ea typeface="微软雅黑"/>
                <a:cs typeface="Times New Roman"/>
              </a:rPr>
              <a:t>读</a:t>
            </a:r>
            <a:r>
              <a:rPr lang="zh-CN" altLang="zh-CN" sz="2400" kern="100" dirty="0">
                <a:latin typeface="Times New Roman"/>
                <a:ea typeface="微软雅黑"/>
                <a:cs typeface="Times New Roman"/>
              </a:rPr>
              <a:t>孟浩然的作品应该是从那首《春晓》开始的，幼时</a:t>
            </a:r>
            <a:r>
              <a:rPr lang="zh-CN" altLang="zh-CN" sz="2400" kern="100" dirty="0" smtClean="0">
                <a:latin typeface="Times New Roman"/>
                <a:ea typeface="微软雅黑"/>
                <a:cs typeface="Times New Roman"/>
              </a:rPr>
              <a:t>的我</a:t>
            </a:r>
            <a:endParaRPr lang="en-US" altLang="zh-CN" sz="2400" kern="100" dirty="0" smtClean="0">
              <a:latin typeface="Times New Roman"/>
              <a:ea typeface="微软雅黑"/>
              <a:cs typeface="Times New Roman"/>
            </a:endParaRPr>
          </a:p>
          <a:p>
            <a:pPr algn="just">
              <a:lnSpc>
                <a:spcPct val="127000"/>
              </a:lnSpc>
              <a:spcAft>
                <a:spcPts val="0"/>
              </a:spcAft>
              <a:tabLst>
                <a:tab pos="2070735" algn="l"/>
              </a:tabLst>
            </a:pPr>
            <a:r>
              <a:rPr lang="zh-CN" altLang="zh-CN" sz="2400" kern="100" dirty="0" smtClean="0">
                <a:latin typeface="Times New Roman"/>
                <a:ea typeface="微软雅黑"/>
                <a:cs typeface="Times New Roman"/>
              </a:rPr>
              <a:t>不</a:t>
            </a:r>
            <a:r>
              <a:rPr lang="zh-CN" altLang="zh-CN" sz="2400" kern="100" dirty="0">
                <a:latin typeface="Times New Roman"/>
                <a:ea typeface="微软雅黑"/>
                <a:cs typeface="Times New Roman"/>
              </a:rPr>
              <a:t>懂为什么明明</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处处闻啼鸟</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了，而作者偏偏还要说</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花</a:t>
            </a:r>
            <a:r>
              <a:rPr lang="zh-CN" altLang="zh-CN" sz="2400" kern="100" dirty="0" smtClean="0">
                <a:latin typeface="Times New Roman"/>
                <a:ea typeface="微软雅黑"/>
                <a:cs typeface="Times New Roman"/>
              </a:rPr>
              <a:t>落</a:t>
            </a:r>
            <a:endParaRPr lang="en-US" altLang="zh-CN" sz="2400" kern="100" dirty="0" smtClean="0">
              <a:latin typeface="Times New Roman"/>
              <a:ea typeface="微软雅黑"/>
              <a:cs typeface="Times New Roman"/>
            </a:endParaRPr>
          </a:p>
          <a:p>
            <a:pPr algn="just">
              <a:lnSpc>
                <a:spcPct val="127000"/>
              </a:lnSpc>
              <a:spcAft>
                <a:spcPts val="0"/>
              </a:spcAft>
              <a:tabLst>
                <a:tab pos="2070735" algn="l"/>
              </a:tabLst>
            </a:pPr>
            <a:r>
              <a:rPr lang="zh-CN" altLang="zh-CN" sz="2400" kern="100" dirty="0" smtClean="0">
                <a:latin typeface="Times New Roman"/>
                <a:ea typeface="微软雅黑"/>
                <a:cs typeface="Times New Roman"/>
              </a:rPr>
              <a:t>知</a:t>
            </a:r>
            <a:r>
              <a:rPr lang="zh-CN" altLang="zh-CN" sz="2400" kern="100" dirty="0">
                <a:latin typeface="Times New Roman"/>
                <a:ea typeface="微软雅黑"/>
                <a:cs typeface="Times New Roman"/>
              </a:rPr>
              <a:t>多少</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，流露出一种淡淡的悲伤。而现在要弄清这个问题</a:t>
            </a:r>
            <a:r>
              <a:rPr lang="zh-CN" altLang="zh-CN" sz="2400" kern="100" dirty="0" smtClean="0">
                <a:latin typeface="Times New Roman"/>
                <a:ea typeface="微软雅黑"/>
                <a:cs typeface="Times New Roman"/>
              </a:rPr>
              <a:t>，</a:t>
            </a:r>
            <a:endParaRPr lang="en-US" altLang="zh-CN" sz="2400" kern="100" dirty="0" smtClean="0">
              <a:latin typeface="Times New Roman"/>
              <a:ea typeface="微软雅黑"/>
              <a:cs typeface="Times New Roman"/>
            </a:endParaRPr>
          </a:p>
          <a:p>
            <a:pPr algn="just">
              <a:lnSpc>
                <a:spcPct val="127000"/>
              </a:lnSpc>
              <a:spcAft>
                <a:spcPts val="0"/>
              </a:spcAft>
              <a:tabLst>
                <a:tab pos="2070735" algn="l"/>
              </a:tabLst>
            </a:pPr>
            <a:r>
              <a:rPr lang="zh-CN" altLang="zh-CN" sz="2400" kern="100" dirty="0" smtClean="0">
                <a:latin typeface="Times New Roman"/>
                <a:ea typeface="微软雅黑"/>
                <a:cs typeface="Times New Roman"/>
              </a:rPr>
              <a:t>那</a:t>
            </a:r>
            <a:r>
              <a:rPr lang="zh-CN" altLang="zh-CN" sz="2400" kern="100" dirty="0">
                <a:latin typeface="Times New Roman"/>
                <a:ea typeface="微软雅黑"/>
                <a:cs typeface="Times New Roman"/>
              </a:rPr>
              <a:t>就必须知人论世了！</a:t>
            </a:r>
            <a:endParaRPr lang="zh-CN" altLang="zh-CN" sz="2400" kern="100" dirty="0">
              <a:latin typeface="宋体"/>
              <a:cs typeface="Courier New"/>
            </a:endParaRPr>
          </a:p>
          <a:p>
            <a:pPr algn="just">
              <a:lnSpc>
                <a:spcPct val="127000"/>
              </a:lnSpc>
              <a:spcAft>
                <a:spcPts val="0"/>
              </a:spcAft>
              <a:tabLst>
                <a:tab pos="2070735" algn="l"/>
              </a:tabLst>
            </a:pPr>
            <a:r>
              <a:rPr lang="en-US" altLang="zh-CN" sz="2400" kern="100" dirty="0" smtClean="0">
                <a:latin typeface="Times New Roman"/>
                <a:ea typeface="微软雅黑"/>
                <a:cs typeface="Times New Roman"/>
              </a:rPr>
              <a:t>        </a:t>
            </a:r>
            <a:r>
              <a:rPr lang="zh-CN" altLang="zh-CN" sz="2400" kern="100" dirty="0" smtClean="0">
                <a:latin typeface="Times New Roman"/>
                <a:ea typeface="微软雅黑"/>
                <a:cs typeface="Times New Roman"/>
              </a:rPr>
              <a:t>孟浩然</a:t>
            </a:r>
            <a:r>
              <a:rPr lang="en-US" altLang="zh-CN" sz="2400" kern="100" dirty="0">
                <a:latin typeface="Times New Roman"/>
                <a:ea typeface="微软雅黑"/>
                <a:cs typeface="Courier New"/>
              </a:rPr>
              <a:t>(689—740)</a:t>
            </a:r>
            <a:r>
              <a:rPr lang="zh-CN" altLang="zh-CN" sz="2400" kern="100" dirty="0">
                <a:latin typeface="Times New Roman"/>
                <a:ea typeface="微软雅黑"/>
                <a:cs typeface="Times New Roman"/>
              </a:rPr>
              <a:t>，襄阳人，是盛唐诗人中终身不仕的一位作家。</a:t>
            </a:r>
            <a:r>
              <a:rPr lang="en-US" altLang="zh-CN" sz="2400" kern="100" dirty="0">
                <a:latin typeface="Times New Roman"/>
                <a:ea typeface="微软雅黑"/>
                <a:cs typeface="Courier New"/>
              </a:rPr>
              <a:t>40</a:t>
            </a:r>
            <a:r>
              <a:rPr lang="zh-CN" altLang="zh-CN" sz="2400" kern="100" dirty="0">
                <a:latin typeface="Times New Roman"/>
                <a:ea typeface="微软雅黑"/>
                <a:cs typeface="Times New Roman"/>
              </a:rPr>
              <a:t>岁以前，他隐居于距鹿门山不远的汉水之南，曾南游江、湘，北去幽州，一度寓寄洛阳，往游越中。</a:t>
            </a:r>
            <a:r>
              <a:rPr lang="zh-CN" altLang="zh-CN" sz="2400" kern="100" spc="-70" dirty="0">
                <a:latin typeface="Times New Roman"/>
                <a:ea typeface="微软雅黑"/>
                <a:cs typeface="Times New Roman"/>
              </a:rPr>
              <a:t>开元十六年</a:t>
            </a:r>
            <a:r>
              <a:rPr lang="en-US" altLang="zh-CN" sz="2400" kern="100" spc="-70" dirty="0">
                <a:latin typeface="Times New Roman"/>
                <a:ea typeface="微软雅黑"/>
                <a:cs typeface="Courier New"/>
              </a:rPr>
              <a:t>(728)</a:t>
            </a:r>
            <a:r>
              <a:rPr lang="zh-CN" altLang="zh-CN" sz="2400" kern="100" spc="-70" dirty="0">
                <a:latin typeface="Times New Roman"/>
                <a:ea typeface="微软雅黑"/>
                <a:cs typeface="Times New Roman"/>
              </a:rPr>
              <a:t>，他入长安应举，结交王维、张九龄等人，开始遍交诗坛群彦。次年赋诗秘省，以</a:t>
            </a:r>
            <a:r>
              <a:rPr lang="en-US" altLang="zh-CN" sz="2400" kern="100" spc="-70" dirty="0">
                <a:latin typeface="宋体"/>
                <a:ea typeface="微软雅黑"/>
                <a:cs typeface="Times New Roman"/>
              </a:rPr>
              <a:t>“</a:t>
            </a:r>
            <a:r>
              <a:rPr lang="zh-CN" altLang="zh-CN" sz="2400" kern="100" spc="-70" dirty="0">
                <a:latin typeface="Times New Roman"/>
                <a:ea typeface="微软雅黑"/>
                <a:cs typeface="Times New Roman"/>
              </a:rPr>
              <a:t>微云淡河汉，疏雨滴梧桐</a:t>
            </a:r>
            <a:r>
              <a:rPr lang="en-US" altLang="zh-CN" sz="2400" kern="100" spc="-70" dirty="0">
                <a:latin typeface="宋体"/>
                <a:ea typeface="微软雅黑"/>
                <a:cs typeface="Times New Roman"/>
              </a:rPr>
              <a:t>”</a:t>
            </a:r>
            <a:r>
              <a:rPr lang="zh-CN" altLang="zh-CN" sz="2400" kern="100" spc="-70" dirty="0">
                <a:latin typeface="Times New Roman"/>
                <a:ea typeface="微软雅黑"/>
                <a:cs typeface="Times New Roman"/>
              </a:rPr>
              <a:t>一联名动京师，但却不幸落第。随后，他南下吴越，寄情山水。开元二十五年</a:t>
            </a:r>
            <a:r>
              <a:rPr lang="en-US" altLang="zh-CN" sz="2400" kern="100" spc="-70" dirty="0">
                <a:latin typeface="Times New Roman"/>
                <a:ea typeface="微软雅黑"/>
                <a:cs typeface="Courier New"/>
              </a:rPr>
              <a:t>(737)</a:t>
            </a:r>
            <a:r>
              <a:rPr lang="zh-CN" altLang="zh-CN" sz="2400" kern="100" spc="-70" dirty="0">
                <a:latin typeface="Times New Roman"/>
                <a:ea typeface="微软雅黑"/>
                <a:cs typeface="Times New Roman"/>
              </a:rPr>
              <a:t>入张九龄荆州幕，酬唱尤多。三年后不达而卒</a:t>
            </a:r>
            <a:r>
              <a:rPr lang="zh-CN" altLang="zh-CN" sz="2400" kern="100" dirty="0">
                <a:latin typeface="Times New Roman"/>
                <a:ea typeface="微软雅黑"/>
                <a:cs typeface="Times New Roman"/>
              </a:rPr>
              <a:t>。</a:t>
            </a:r>
            <a:endParaRPr lang="zh-CN" altLang="zh-CN" sz="2400" kern="100" dirty="0">
              <a:effectLst/>
              <a:latin typeface="宋体"/>
              <a:cs typeface="Courier New"/>
            </a:endParaRPr>
          </a:p>
        </p:txBody>
      </p:sp>
      <p:pic>
        <p:nvPicPr>
          <p:cNvPr id="10242" name="Picture 2" descr="C:\Users\Administrator\Desktop\语文图\92.jpg"/>
          <p:cNvPicPr>
            <a:picLocks noChangeAspect="1" noChangeArrowheads="1"/>
          </p:cNvPicPr>
          <p:nvPr/>
        </p:nvPicPr>
        <p:blipFill rotWithShape="1">
          <a:blip r:embed="rId2">
            <a:extLst>
              <a:ext uri="{28A0092B-C50C-407E-A947-70E740481C1C}">
                <a14:useLocalDpi xmlns:a14="http://schemas.microsoft.com/office/drawing/2010/main" val="0"/>
              </a:ext>
            </a:extLst>
          </a:blip>
          <a:srcRect b="1987"/>
          <a:stretch/>
        </p:blipFill>
        <p:spPr bwMode="auto">
          <a:xfrm>
            <a:off x="8724900" y="2128837"/>
            <a:ext cx="3213100" cy="1747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504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962" y="445686"/>
            <a:ext cx="11701338" cy="5219891"/>
          </a:xfrm>
          <a:prstGeom prst="rect">
            <a:avLst/>
          </a:prstGeom>
          <a:noFill/>
        </p:spPr>
        <p:txBody>
          <a:bodyPr wrap="square" rtlCol="0">
            <a:spAutoFit/>
          </a:bodyPr>
          <a:lstStyle/>
          <a:p>
            <a:pPr algn="just">
              <a:lnSpc>
                <a:spcPct val="170000"/>
              </a:lnSpc>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提起</a:t>
            </a:r>
            <a:r>
              <a:rPr lang="zh-CN" altLang="zh-CN" sz="2800" kern="100" dirty="0">
                <a:latin typeface="Times New Roman"/>
                <a:ea typeface="微软雅黑"/>
                <a:cs typeface="Times New Roman"/>
              </a:rPr>
              <a:t>孟浩然，我们首先想到的就是他的山水田园诗。孟浩然的山水田园诗与王维齐名，世以</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王孟</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并称。他们也同样有着隐士情怀。可以说，孟浩然是一位才华横溢的隐者。孟浩然的才华从杜甫的</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赋诗何必多，往往凌鲍谢</a:t>
            </a:r>
            <a:r>
              <a:rPr lang="en-US" altLang="zh-CN" sz="2800" kern="100" dirty="0">
                <a:latin typeface="宋体"/>
                <a:ea typeface="微软雅黑"/>
                <a:cs typeface="Times New Roman"/>
              </a:rPr>
              <a:t>”</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《遣兴》</a:t>
            </a:r>
            <a:r>
              <a:rPr lang="en-US" altLang="zh-CN" sz="2800" kern="100" dirty="0">
                <a:latin typeface="Times New Roman"/>
                <a:ea typeface="微软雅黑"/>
                <a:cs typeface="Courier New"/>
              </a:rPr>
              <a:t>)</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复忆襄阳孟浩然，清诗句句尽堪传。即今耆旧无新语，漫钓槎头缩颈鳊</a:t>
            </a:r>
            <a:r>
              <a:rPr lang="en-US" altLang="zh-CN" sz="2800" kern="100" dirty="0">
                <a:latin typeface="宋体"/>
                <a:ea typeface="微软雅黑"/>
                <a:cs typeface="Times New Roman"/>
              </a:rPr>
              <a:t>”</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《解闷十二首》其六</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可见一斑。对孟浩然的性情</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李白有著名的《赠孟浩然》</a:t>
            </a:r>
            <a:r>
              <a:rPr lang="zh-CN" altLang="zh-CN" sz="2800" kern="100" spc="-700" dirty="0">
                <a:latin typeface="Times New Roman"/>
                <a:ea typeface="微软雅黑"/>
                <a:cs typeface="Times New Roman"/>
              </a:rPr>
              <a:t>：</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吾爱孟夫子</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风流天下闻</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红颜弃轩冕</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白首卧松云</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醉月频中圣</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迷花不事君</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高山安可仰</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徒此揖清芬</a:t>
            </a:r>
            <a:r>
              <a:rPr lang="zh-CN" altLang="zh-CN" sz="2800" kern="100" spc="-700" dirty="0">
                <a:latin typeface="Times New Roman"/>
                <a:ea typeface="微软雅黑"/>
                <a:cs typeface="Times New Roman"/>
              </a:rPr>
              <a:t>。</a:t>
            </a:r>
            <a:r>
              <a:rPr lang="en-US" altLang="zh-CN" sz="2800" kern="100" dirty="0">
                <a:latin typeface="宋体"/>
                <a:ea typeface="微软雅黑"/>
                <a:cs typeface="Times New Roman"/>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509397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51599" y="2451636"/>
            <a:ext cx="7238314" cy="523221"/>
            <a:chOff x="3779912" y="1732305"/>
            <a:chExt cx="7510491" cy="540049"/>
          </a:xfrm>
        </p:grpSpPr>
        <p:sp>
          <p:nvSpPr>
            <p:cNvPr id="4" name="矩形 3"/>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5" name="矩形 4">
              <a:hlinkClick r:id="rId2" action="ppaction://hlinksldjump"/>
            </p:cNvPr>
            <p:cNvSpPr/>
            <p:nvPr/>
          </p:nvSpPr>
          <p:spPr>
            <a:xfrm>
              <a:off x="3779912" y="1777380"/>
              <a:ext cx="432048" cy="432048"/>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1</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6" name="TextBox 37">
              <a:hlinkClick r:id="rId2" action="ppaction://hlinksldjump"/>
            </p:cNvPr>
            <p:cNvSpPr txBox="1"/>
            <p:nvPr/>
          </p:nvSpPr>
          <p:spPr>
            <a:xfrm>
              <a:off x="4231470" y="1732305"/>
              <a:ext cx="7058933" cy="540049"/>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温馨晨读        </a:t>
              </a:r>
              <a:r>
                <a:rPr kumimoji="0" lang="zh-CN" altLang="en-US" sz="2800" b="0" i="0" u="none" strike="noStrike" kern="0" cap="none" spc="0" normalizeH="0" baseline="0" noProof="0" dirty="0" smtClean="0">
                  <a:ln>
                    <a:noFill/>
                  </a:ln>
                  <a:solidFill>
                    <a:schemeClr val="bg1">
                      <a:lumMod val="50000"/>
                    </a:schemeClr>
                  </a:solidFill>
                  <a:effectLst/>
                  <a:uLnTx/>
                  <a:uFillTx/>
                  <a:latin typeface="微软雅黑" pitchFamily="34" charset="-122"/>
                  <a:ea typeface="微软雅黑" pitchFamily="34" charset="-122"/>
                </a:rPr>
                <a:t>鸡声茅店月，人迹板桥霜</a:t>
              </a:r>
              <a:endParaRPr kumimoji="0" lang="zh-CN" altLang="en-US" sz="2800" b="0" i="0" u="none" strike="noStrike" kern="0" cap="none" spc="0" normalizeH="0" baseline="0" noProof="0" dirty="0">
                <a:ln>
                  <a:noFill/>
                </a:ln>
                <a:solidFill>
                  <a:schemeClr val="bg1">
                    <a:lumMod val="50000"/>
                  </a:schemeClr>
                </a:solidFill>
                <a:effectLst/>
                <a:uLnTx/>
                <a:uFillTx/>
                <a:latin typeface="微软雅黑" pitchFamily="34" charset="-122"/>
                <a:ea typeface="微软雅黑" pitchFamily="34" charset="-122"/>
              </a:endParaRPr>
            </a:p>
          </p:txBody>
        </p:sp>
      </p:grpSp>
      <p:grpSp>
        <p:nvGrpSpPr>
          <p:cNvPr id="8" name="组合 7"/>
          <p:cNvGrpSpPr/>
          <p:nvPr/>
        </p:nvGrpSpPr>
        <p:grpSpPr>
          <a:xfrm>
            <a:off x="2559018" y="3417191"/>
            <a:ext cx="7223801" cy="523220"/>
            <a:chOff x="3779912" y="1734172"/>
            <a:chExt cx="7495432" cy="523220"/>
          </a:xfrm>
        </p:grpSpPr>
        <p:sp>
          <p:nvSpPr>
            <p:cNvPr id="9" name="矩形 8"/>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10" name="矩形 9">
              <a:hlinkClick r:id="rId3" action="ppaction://hlinksldjump"/>
            </p:cNvPr>
            <p:cNvSpPr/>
            <p:nvPr/>
          </p:nvSpPr>
          <p:spPr>
            <a:xfrm>
              <a:off x="3779912" y="1777380"/>
              <a:ext cx="432048" cy="432048"/>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2</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11" name="TextBox 37">
              <a:hlinkClick r:id="rId3"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自主积累        </a:t>
              </a:r>
              <a:r>
                <a:rPr kumimoji="0" lang="zh-CN" altLang="en-US" sz="2800" b="0" i="0" u="none" strike="noStrike" kern="0" cap="none" spc="0" normalizeH="0" baseline="0" noProof="0" dirty="0" smtClean="0">
                  <a:ln>
                    <a:noFill/>
                  </a:ln>
                  <a:solidFill>
                    <a:schemeClr val="bg1">
                      <a:lumMod val="50000"/>
                    </a:schemeClr>
                  </a:solidFill>
                  <a:effectLst/>
                  <a:uLnTx/>
                  <a:uFillTx/>
                  <a:latin typeface="微软雅黑" pitchFamily="34" charset="-122"/>
                  <a:ea typeface="微软雅黑" pitchFamily="34" charset="-122"/>
                </a:rPr>
                <a:t>博观而约取，厚积而薄发</a:t>
              </a:r>
              <a:endParaRPr kumimoji="0" lang="zh-CN" altLang="en-US" sz="2800" b="0" i="0" u="none" strike="noStrike" kern="0" cap="none" spc="0" normalizeH="0" baseline="0" noProof="0" dirty="0">
                <a:ln>
                  <a:noFill/>
                </a:ln>
                <a:solidFill>
                  <a:schemeClr val="bg1">
                    <a:lumMod val="50000"/>
                  </a:schemeClr>
                </a:solidFill>
                <a:effectLst/>
                <a:uLnTx/>
                <a:uFillTx/>
                <a:latin typeface="微软雅黑" pitchFamily="34" charset="-122"/>
                <a:ea typeface="微软雅黑" pitchFamily="34" charset="-122"/>
              </a:endParaRPr>
            </a:p>
          </p:txBody>
        </p:sp>
      </p:grpSp>
      <p:grpSp>
        <p:nvGrpSpPr>
          <p:cNvPr id="12" name="组合 11"/>
          <p:cNvGrpSpPr/>
          <p:nvPr/>
        </p:nvGrpSpPr>
        <p:grpSpPr>
          <a:xfrm>
            <a:off x="2566437" y="4375997"/>
            <a:ext cx="7223801" cy="523220"/>
            <a:chOff x="3779912" y="1734172"/>
            <a:chExt cx="7495432" cy="523220"/>
          </a:xfrm>
        </p:grpSpPr>
        <p:sp>
          <p:nvSpPr>
            <p:cNvPr id="13" name="矩形 12"/>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14" name="矩形 13">
              <a:hlinkClick r:id="rId4" action="ppaction://hlinksldjump"/>
            </p:cNvPr>
            <p:cNvSpPr/>
            <p:nvPr/>
          </p:nvSpPr>
          <p:spPr>
            <a:xfrm>
              <a:off x="3779912" y="1777380"/>
              <a:ext cx="432048" cy="432048"/>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3</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15" name="TextBox 37">
              <a:hlinkClick r:id="rId4"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合作探究        </a:t>
              </a:r>
              <a:r>
                <a:rPr kumimoji="0" lang="zh-CN" altLang="en-US" sz="2800" b="0" i="0" u="none" strike="noStrike" kern="0" cap="none" spc="0" normalizeH="0" baseline="0" noProof="0" dirty="0" smtClean="0">
                  <a:ln>
                    <a:noFill/>
                  </a:ln>
                  <a:solidFill>
                    <a:schemeClr val="bg1">
                      <a:lumMod val="50000"/>
                    </a:schemeClr>
                  </a:solidFill>
                  <a:effectLst/>
                  <a:uLnTx/>
                  <a:uFillTx/>
                  <a:latin typeface="微软雅黑" pitchFamily="34" charset="-122"/>
                  <a:ea typeface="微软雅黑" pitchFamily="34" charset="-122"/>
                </a:rPr>
                <a:t>奇文共欣赏，疑义相与析</a:t>
              </a:r>
              <a:endParaRPr kumimoji="0" lang="zh-CN" altLang="en-US" sz="2800" b="0" i="0" u="none" strike="noStrike" kern="0" cap="none" spc="0" normalizeH="0" baseline="0" noProof="0" dirty="0">
                <a:ln>
                  <a:noFill/>
                </a:ln>
                <a:solidFill>
                  <a:schemeClr val="bg1">
                    <a:lumMod val="50000"/>
                  </a:schemeClr>
                </a:solidFill>
                <a:effectLst/>
                <a:uLnTx/>
                <a:uFillTx/>
                <a:latin typeface="微软雅黑" pitchFamily="34" charset="-122"/>
                <a:ea typeface="微软雅黑" pitchFamily="34" charset="-122"/>
              </a:endParaRPr>
            </a:p>
          </p:txBody>
        </p:sp>
      </p:grpSp>
      <p:grpSp>
        <p:nvGrpSpPr>
          <p:cNvPr id="16" name="组合 15"/>
          <p:cNvGrpSpPr/>
          <p:nvPr/>
        </p:nvGrpSpPr>
        <p:grpSpPr>
          <a:xfrm>
            <a:off x="2580608" y="5331175"/>
            <a:ext cx="7238314" cy="523220"/>
            <a:chOff x="3779912" y="1719658"/>
            <a:chExt cx="7510491" cy="523220"/>
          </a:xfrm>
        </p:grpSpPr>
        <p:sp>
          <p:nvSpPr>
            <p:cNvPr id="17" name="矩形 16"/>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18" name="矩形 17">
              <a:hlinkClick r:id="rId5" action="ppaction://hlinksldjump"/>
            </p:cNvPr>
            <p:cNvSpPr/>
            <p:nvPr/>
          </p:nvSpPr>
          <p:spPr>
            <a:xfrm>
              <a:off x="3779912" y="1777380"/>
              <a:ext cx="432048" cy="432048"/>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4</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19" name="TextBox 37">
              <a:hlinkClick r:id="rId5" action="ppaction://hlinksldjump"/>
            </p:cNvPr>
            <p:cNvSpPr txBox="1"/>
            <p:nvPr/>
          </p:nvSpPr>
          <p:spPr>
            <a:xfrm>
              <a:off x="4231470" y="1719658"/>
              <a:ext cx="7058933" cy="523220"/>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文本拓展        </a:t>
              </a:r>
              <a:r>
                <a:rPr kumimoji="0" lang="zh-CN" altLang="en-US" sz="2800" b="0" i="0" u="none" strike="noStrike" kern="0" cap="none" spc="0" normalizeH="0" baseline="0" noProof="0" dirty="0" smtClean="0">
                  <a:ln>
                    <a:noFill/>
                  </a:ln>
                  <a:solidFill>
                    <a:schemeClr val="bg1">
                      <a:lumMod val="50000"/>
                    </a:schemeClr>
                  </a:solidFill>
                  <a:effectLst/>
                  <a:uLnTx/>
                  <a:uFillTx/>
                  <a:latin typeface="微软雅黑" pitchFamily="34" charset="-122"/>
                  <a:ea typeface="微软雅黑" pitchFamily="34" charset="-122"/>
                </a:rPr>
                <a:t>掬水月在手，弄花香满衣</a:t>
              </a:r>
              <a:endParaRPr kumimoji="0" lang="zh-CN" altLang="en-US" sz="2800" b="0" i="0" u="none" strike="noStrike" kern="0" cap="none" spc="0" normalizeH="0" baseline="0" noProof="0" dirty="0">
                <a:ln>
                  <a:noFill/>
                </a:ln>
                <a:solidFill>
                  <a:schemeClr val="bg1">
                    <a:lumMod val="50000"/>
                  </a:schemeClr>
                </a:solidFill>
                <a:effectLst/>
                <a:uLnTx/>
                <a:uFillTx/>
                <a:latin typeface="微软雅黑" pitchFamily="34" charset="-122"/>
                <a:ea typeface="微软雅黑" pitchFamily="34" charset="-122"/>
              </a:endParaRPr>
            </a:p>
          </p:txBody>
        </p:sp>
      </p:grpSp>
      <p:sp>
        <p:nvSpPr>
          <p:cNvPr id="20" name="文本占位符 3"/>
          <p:cNvSpPr txBox="1">
            <a:spLocks/>
          </p:cNvSpPr>
          <p:nvPr/>
        </p:nvSpPr>
        <p:spPr>
          <a:xfrm>
            <a:off x="2625483" y="961601"/>
            <a:ext cx="7033754" cy="749273"/>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a:r>
              <a:rPr lang="zh-CN" altLang="en-US" sz="4500" dirty="0">
                <a:solidFill>
                  <a:srgbClr val="FC6204"/>
                </a:solidFill>
                <a:latin typeface="Times New Roman" pitchFamily="18" charset="0"/>
                <a:ea typeface="微软雅黑" pitchFamily="34" charset="-122"/>
                <a:cs typeface="Times New Roman" pitchFamily="18" charset="0"/>
              </a:rPr>
              <a:t>第</a:t>
            </a:r>
            <a:r>
              <a:rPr lang="en-US" altLang="zh-CN" sz="4500" dirty="0">
                <a:solidFill>
                  <a:srgbClr val="FC6204"/>
                </a:solidFill>
                <a:latin typeface="Times New Roman" pitchFamily="18" charset="0"/>
                <a:ea typeface="微软雅黑" pitchFamily="34" charset="-122"/>
                <a:cs typeface="Times New Roman" pitchFamily="18" charset="0"/>
              </a:rPr>
              <a:t>7</a:t>
            </a:r>
            <a:r>
              <a:rPr lang="zh-CN" altLang="en-US" sz="4500" dirty="0">
                <a:solidFill>
                  <a:srgbClr val="FC6204"/>
                </a:solidFill>
                <a:latin typeface="Times New Roman" pitchFamily="18" charset="0"/>
                <a:ea typeface="微软雅黑" pitchFamily="34" charset="-122"/>
                <a:cs typeface="Times New Roman" pitchFamily="18" charset="0"/>
              </a:rPr>
              <a:t>课　夜归鹿门歌</a:t>
            </a:r>
          </a:p>
        </p:txBody>
      </p:sp>
    </p:spTree>
    <p:extLst>
      <p:ext uri="{BB962C8B-B14F-4D97-AF65-F5344CB8AC3E}">
        <p14:creationId xmlns:p14="http://schemas.microsoft.com/office/powerpoint/2010/main" val="3474571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120" y="30753"/>
            <a:ext cx="11686480" cy="6231771"/>
          </a:xfrm>
          <a:prstGeom prst="rect">
            <a:avLst/>
          </a:prstGeom>
          <a:noFill/>
        </p:spPr>
        <p:txBody>
          <a:bodyPr wrap="square" rtlCol="0">
            <a:spAutoFit/>
          </a:bodyPr>
          <a:lstStyle/>
          <a:p>
            <a:pPr algn="just">
              <a:lnSpc>
                <a:spcPct val="141000"/>
              </a:lnSpc>
              <a:spcAft>
                <a:spcPts val="0"/>
              </a:spcAft>
              <a:tabLst>
                <a:tab pos="2070735" algn="l"/>
              </a:tabLst>
            </a:pPr>
            <a:r>
              <a:rPr lang="en-US" altLang="zh-CN" sz="2600" kern="100" dirty="0" smtClean="0">
                <a:latin typeface="Times New Roman"/>
                <a:ea typeface="微软雅黑"/>
                <a:cs typeface="Times New Roman"/>
              </a:rPr>
              <a:t>        </a:t>
            </a:r>
            <a:r>
              <a:rPr lang="zh-CN" altLang="zh-CN" sz="2600" kern="100" dirty="0" smtClean="0">
                <a:latin typeface="Times New Roman"/>
                <a:ea typeface="微软雅黑"/>
                <a:cs typeface="Times New Roman"/>
              </a:rPr>
              <a:t>我们</a:t>
            </a:r>
            <a:r>
              <a:rPr lang="zh-CN" altLang="zh-CN" sz="2600" kern="100" dirty="0">
                <a:latin typeface="Times New Roman"/>
                <a:ea typeface="微软雅黑"/>
                <a:cs typeface="Times New Roman"/>
              </a:rPr>
              <a:t>学过的那首《春晓》，作者在不经意的猜想中透露出明媚宜人大好春光，似有惋惜之情，却又无迹可寻。诗语自然纯净而采秀内映，相较而言，似比王维的诗更显淳朴，更接近陶渊明诗豪华落尽见真淳的境界。这也是我很喜欢孟浩然诗的原因之一。然而作者在遇景入咏时，他常从高远处落笔，自寂寞处低徊，随意点染的景物与清淡的情思相融，形成平淡清远而意兴无穷的明秀诗境。如《宿建德江》：</a:t>
            </a:r>
            <a:endParaRPr lang="zh-CN" altLang="zh-CN" sz="2600" kern="100" dirty="0">
              <a:latin typeface="宋体"/>
              <a:cs typeface="Courier New"/>
            </a:endParaRPr>
          </a:p>
          <a:p>
            <a:pPr algn="just">
              <a:lnSpc>
                <a:spcPct val="141000"/>
              </a:lnSpc>
              <a:spcAft>
                <a:spcPts val="0"/>
              </a:spcAft>
              <a:tabLst>
                <a:tab pos="2070735" algn="l"/>
              </a:tabLst>
            </a:pPr>
            <a:r>
              <a:rPr lang="en-US" altLang="zh-CN" sz="2600" kern="100" dirty="0" smtClean="0">
                <a:latin typeface="Times New Roman"/>
                <a:ea typeface="微软雅黑"/>
                <a:cs typeface="Times New Roman"/>
              </a:rPr>
              <a:t>        </a:t>
            </a:r>
            <a:r>
              <a:rPr lang="zh-CN" altLang="zh-CN" sz="2600" kern="100" dirty="0" smtClean="0">
                <a:latin typeface="Times New Roman"/>
                <a:ea typeface="微软雅黑"/>
                <a:cs typeface="Times New Roman"/>
              </a:rPr>
              <a:t>移</a:t>
            </a:r>
            <a:r>
              <a:rPr lang="zh-CN" altLang="zh-CN" sz="2600" kern="100" dirty="0">
                <a:latin typeface="Times New Roman"/>
                <a:ea typeface="微软雅黑"/>
                <a:cs typeface="Times New Roman"/>
              </a:rPr>
              <a:t>舟泊烟渚，日暮客愁新。野旷天低树，江清月近人。</a:t>
            </a:r>
            <a:endParaRPr lang="zh-CN" altLang="zh-CN" sz="2600" kern="100" dirty="0">
              <a:latin typeface="宋体"/>
              <a:cs typeface="Courier New"/>
            </a:endParaRPr>
          </a:p>
          <a:p>
            <a:pPr algn="just">
              <a:lnSpc>
                <a:spcPct val="141000"/>
              </a:lnSpc>
              <a:spcAft>
                <a:spcPts val="0"/>
              </a:spcAft>
              <a:tabLst>
                <a:tab pos="2070735" algn="l"/>
              </a:tabLst>
            </a:pPr>
            <a:r>
              <a:rPr lang="en-US" altLang="zh-CN" sz="2600" kern="100" dirty="0" smtClean="0">
                <a:latin typeface="Times New Roman"/>
                <a:ea typeface="微软雅黑"/>
                <a:cs typeface="Times New Roman"/>
              </a:rPr>
              <a:t>        </a:t>
            </a:r>
            <a:r>
              <a:rPr lang="zh-CN" altLang="zh-CN" sz="2600" kern="100" dirty="0" smtClean="0">
                <a:latin typeface="Times New Roman"/>
                <a:ea typeface="微软雅黑"/>
                <a:cs typeface="Times New Roman"/>
              </a:rPr>
              <a:t>凡</a:t>
            </a:r>
            <a:r>
              <a:rPr lang="zh-CN" altLang="zh-CN" sz="2600" kern="100" dirty="0">
                <a:latin typeface="Times New Roman"/>
                <a:ea typeface="微软雅黑"/>
                <a:cs typeface="Times New Roman"/>
              </a:rPr>
              <a:t>有唐诗选，必有孟浩然的《过故人庄》，因为它是田园诗中恬淡、宁静的代表作品。古人今人对《过故人庄》的分析已经不胜枚举。对这样的诗，就我来看，首先它是诗，而且是难得的好诗，同时，又能把它看作是一幅美丽的连环画，这样的话，才能看出新意来，才会别有一番滋味。</a:t>
            </a:r>
            <a:endParaRPr lang="zh-CN" altLang="zh-CN" sz="2600" kern="100" dirty="0">
              <a:effectLst/>
              <a:latin typeface="宋体"/>
              <a:cs typeface="Courier New"/>
            </a:endParaRPr>
          </a:p>
        </p:txBody>
      </p:sp>
    </p:spTree>
    <p:extLst>
      <p:ext uri="{BB962C8B-B14F-4D97-AF65-F5344CB8AC3E}">
        <p14:creationId xmlns:p14="http://schemas.microsoft.com/office/powerpoint/2010/main" val="3161056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2536" y="40283"/>
            <a:ext cx="11647364" cy="6161302"/>
          </a:xfrm>
          <a:prstGeom prst="rect">
            <a:avLst/>
          </a:prstGeom>
          <a:noFill/>
        </p:spPr>
        <p:txBody>
          <a:bodyPr wrap="square" rtlCol="0">
            <a:spAutoFit/>
          </a:bodyPr>
          <a:lstStyle/>
          <a:p>
            <a:pPr algn="just">
              <a:lnSpc>
                <a:spcPct val="145000"/>
              </a:lnSpc>
              <a:spcAft>
                <a:spcPts val="0"/>
              </a:spcAft>
              <a:tabLst>
                <a:tab pos="2070735" algn="l"/>
              </a:tabLst>
            </a:pPr>
            <a:r>
              <a:rPr lang="en-US" altLang="zh-CN" sz="2500" kern="100" dirty="0" smtClean="0">
                <a:latin typeface="宋体"/>
                <a:ea typeface="微软雅黑"/>
                <a:cs typeface="Times New Roman"/>
              </a:rPr>
              <a:t>    “</a:t>
            </a:r>
            <a:r>
              <a:rPr lang="zh-CN" altLang="zh-CN" sz="2500" kern="100" dirty="0">
                <a:latin typeface="Times New Roman"/>
                <a:ea typeface="微软雅黑"/>
                <a:cs typeface="Times New Roman"/>
              </a:rPr>
              <a:t>故人具鸡黍，邀我至田家。</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这是连环画的第一幅，画面是接受邀请。</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绿树村边合，青山郭外斜。</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这是第二幅，画面是赶路赴约。虽然景物只有村庄、远山，但全是</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绿</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青</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，全是真的村野。我们看到的应该是，上高坡，过小桥，青草掩着的弯弯村道上，一个人在前引路，另一个紧随其后，仰天俯地，东张西望，磕磕绊绊，乐不可支。</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开轩面场圃，把酒话桑麻。</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这是第三幅，画面是边喝边谈。开轩，就是开窗子。只是个极为简单、极为普通、极为细小的动作，可是，这动作的自然，显示了心灵的纯净。我们看到的应该是，一张小小的、不讲究的桌子，甚至是有些裂纹的桌子，上面并没有几个碟子，但酒是一大壶。没有劝喝，没有推让，也没有为别人夹菜，二人自顾自地呷着。</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待到重阳日，还来就菊花。</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这是第四幅，画面是与主人告别。诗中的菊花不禁让人想到了陶渊明的田园之乐了，当然这两个人的情趣是有区别的，但是对恬静安逸的追求是一样的。</a:t>
            </a:r>
            <a:endParaRPr lang="zh-CN" altLang="zh-CN" sz="2500" kern="100" dirty="0">
              <a:effectLst/>
              <a:latin typeface="宋体"/>
              <a:cs typeface="Courier New"/>
            </a:endParaRPr>
          </a:p>
        </p:txBody>
      </p:sp>
    </p:spTree>
    <p:extLst>
      <p:ext uri="{BB962C8B-B14F-4D97-AF65-F5344CB8AC3E}">
        <p14:creationId xmlns:p14="http://schemas.microsoft.com/office/powerpoint/2010/main" val="3565422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4911" y="201731"/>
            <a:ext cx="11771189" cy="5828519"/>
          </a:xfrm>
          <a:prstGeom prst="rect">
            <a:avLst/>
          </a:prstGeom>
          <a:noFill/>
        </p:spPr>
        <p:txBody>
          <a:bodyPr wrap="square" rtlCol="0">
            <a:spAutoFit/>
          </a:bodyPr>
          <a:lstStyle/>
          <a:p>
            <a:pPr algn="just">
              <a:lnSpc>
                <a:spcPct val="150000"/>
              </a:lnSpc>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宁静</a:t>
            </a:r>
            <a:r>
              <a:rPr lang="zh-CN" altLang="zh-CN" sz="2800" kern="100" dirty="0">
                <a:latin typeface="Times New Roman"/>
                <a:ea typeface="微软雅黑"/>
                <a:cs typeface="Times New Roman"/>
              </a:rPr>
              <a:t>致远，淡泊明志，所求的仍然是远，其志依旧未消，这样的宁静、淡泊实为对权与利的隐忍、韬晦。唯有这</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把酒话桑麻</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才是真的。这样平宁的处世心态，是多数人难以达到的，这样的心态渗入诗中，他的诗才有了震撼人心的魅力。</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诚然</a:t>
            </a:r>
            <a:r>
              <a:rPr lang="zh-CN" altLang="zh-CN" sz="2800" kern="100" dirty="0">
                <a:latin typeface="Times New Roman"/>
                <a:ea typeface="微软雅黑"/>
                <a:cs typeface="Times New Roman"/>
              </a:rPr>
              <a:t>，诗是精神贵族的专利，是情感的宠儿，是灵魂的游走，可是又因为这样，就有人觉得，诗与平常的日子应该是越远越好。而孟浩然用他的山水田园诗告诉我们一个真理：如果你诗意地对待生活了，那么，平淡的日子也就有诗了。在为金钱而一页一页翻动日历的今天，如能从容阅读这些美妙的诗篇，本来就是一种美！</a:t>
            </a:r>
            <a:endParaRPr lang="zh-CN" altLang="zh-CN" sz="2800" kern="100" dirty="0">
              <a:effectLst/>
              <a:latin typeface="宋体"/>
              <a:cs typeface="Courier New"/>
            </a:endParaRPr>
          </a:p>
        </p:txBody>
      </p:sp>
    </p:spTree>
    <p:extLst>
      <p:ext uri="{BB962C8B-B14F-4D97-AF65-F5344CB8AC3E}">
        <p14:creationId xmlns:p14="http://schemas.microsoft.com/office/powerpoint/2010/main" val="964897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2212" y="176331"/>
            <a:ext cx="11783888" cy="5843138"/>
          </a:xfrm>
          <a:prstGeom prst="rect">
            <a:avLst/>
          </a:prstGeom>
          <a:noFill/>
        </p:spPr>
        <p:txBody>
          <a:bodyPr wrap="square" rtlCol="0">
            <a:spAutoFit/>
          </a:bodyPr>
          <a:lstStyle/>
          <a:p>
            <a:pPr algn="just">
              <a:lnSpc>
                <a:spcPct val="150000"/>
              </a:lnSpc>
              <a:spcAft>
                <a:spcPts val="0"/>
              </a:spcAft>
              <a:tabLst>
                <a:tab pos="2070735" algn="l"/>
              </a:tabLst>
            </a:pPr>
            <a:r>
              <a:rPr lang="en-US" altLang="zh-CN" sz="2800" b="1" kern="100" dirty="0">
                <a:solidFill>
                  <a:schemeClr val="bg1">
                    <a:lumMod val="50000"/>
                  </a:schemeClr>
                </a:solidFill>
                <a:latin typeface="Times New Roman"/>
                <a:ea typeface="微软雅黑"/>
                <a:cs typeface="Courier New"/>
              </a:rPr>
              <a:t>2</a:t>
            </a:r>
            <a:r>
              <a:rPr lang="zh-CN" altLang="zh-CN" sz="2800" b="1" kern="100" dirty="0">
                <a:solidFill>
                  <a:schemeClr val="bg1">
                    <a:lumMod val="50000"/>
                  </a:schemeClr>
                </a:solidFill>
                <a:latin typeface="Times New Roman"/>
                <a:ea typeface="微软雅黑"/>
                <a:cs typeface="Times New Roman"/>
              </a:rPr>
              <a:t>．写作迁移</a:t>
            </a:r>
            <a:endParaRPr lang="zh-CN" altLang="zh-CN" sz="2800" b="1" kern="100" dirty="0">
              <a:solidFill>
                <a:schemeClr val="bg1">
                  <a:lumMod val="50000"/>
                </a:schemeClr>
              </a:solidFill>
              <a:latin typeface="宋体"/>
              <a:cs typeface="Courier New"/>
            </a:endParaRPr>
          </a:p>
          <a:p>
            <a:pPr algn="just">
              <a:lnSpc>
                <a:spcPct val="150000"/>
              </a:lnSpc>
              <a:spcAft>
                <a:spcPts val="0"/>
              </a:spcAft>
              <a:tabLst>
                <a:tab pos="2070735" algn="l"/>
              </a:tabLst>
            </a:pPr>
            <a:r>
              <a:rPr lang="zh-CN" altLang="zh-CN" sz="2800" b="1" kern="100" dirty="0">
                <a:solidFill>
                  <a:schemeClr val="accent6">
                    <a:lumMod val="75000"/>
                  </a:schemeClr>
                </a:solidFill>
                <a:latin typeface="Times New Roman"/>
                <a:ea typeface="微软雅黑"/>
                <a:cs typeface="Times New Roman"/>
              </a:rPr>
              <a:t>【角度】</a:t>
            </a:r>
            <a:r>
              <a:rPr lang="zh-CN" altLang="zh-CN" sz="2800" kern="100" dirty="0">
                <a:latin typeface="Times New Roman"/>
                <a:ea typeface="微软雅黑"/>
                <a:cs typeface="Times New Roman"/>
              </a:rPr>
              <a:t>　</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鹿门月照开烟树，忽到庞公栖隐处。</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朦胧的山树隐约，淡淡的月光映照，诗人陶醉了，仿佛在不知不觉中就到了庞德公的隐居地。此情此景，诗人恍然彻悟。</a:t>
            </a:r>
            <a:endParaRPr lang="zh-CN" altLang="zh-CN" sz="280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微软雅黑"/>
                <a:cs typeface="Times New Roman"/>
              </a:rPr>
              <a:t>请以</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风景</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为话题，写一篇文章。</a:t>
            </a:r>
            <a:endParaRPr lang="zh-CN" altLang="zh-CN" sz="2800" kern="100" dirty="0">
              <a:latin typeface="宋体"/>
              <a:cs typeface="Courier New"/>
            </a:endParaRPr>
          </a:p>
          <a:p>
            <a:pPr algn="just">
              <a:lnSpc>
                <a:spcPct val="150000"/>
              </a:lnSpc>
              <a:spcAft>
                <a:spcPts val="0"/>
              </a:spcAft>
              <a:tabLst>
                <a:tab pos="2070735" algn="l"/>
              </a:tabLst>
            </a:pPr>
            <a:r>
              <a:rPr lang="zh-CN" altLang="zh-CN" sz="2800" b="1" kern="100" dirty="0">
                <a:solidFill>
                  <a:schemeClr val="accent6">
                    <a:lumMod val="75000"/>
                  </a:schemeClr>
                </a:solidFill>
                <a:latin typeface="Times New Roman"/>
                <a:ea typeface="微软雅黑"/>
                <a:cs typeface="Times New Roman"/>
              </a:rPr>
              <a:t>【写作示例】</a:t>
            </a:r>
          </a:p>
          <a:p>
            <a:pPr algn="ctr">
              <a:lnSpc>
                <a:spcPct val="150000"/>
              </a:lnSpc>
              <a:spcAft>
                <a:spcPts val="0"/>
              </a:spcAft>
              <a:tabLst>
                <a:tab pos="2070735" algn="l"/>
              </a:tabLst>
            </a:pPr>
            <a:r>
              <a:rPr lang="zh-CN" altLang="zh-CN" sz="2800" b="1" kern="100" dirty="0">
                <a:solidFill>
                  <a:srgbClr val="00B050"/>
                </a:solidFill>
                <a:latin typeface="Times New Roman"/>
                <a:ea typeface="微软雅黑"/>
                <a:cs typeface="Times New Roman"/>
              </a:rPr>
              <a:t>熟悉之处觅风景</a:t>
            </a:r>
            <a:endParaRPr lang="zh-CN" altLang="zh-CN" sz="2800" b="1" kern="100" dirty="0">
              <a:solidFill>
                <a:srgbClr val="00B050"/>
              </a:solidFill>
              <a:latin typeface="宋体"/>
              <a:cs typeface="Courier New"/>
            </a:endParaRPr>
          </a:p>
          <a:p>
            <a:pPr algn="just">
              <a:lnSpc>
                <a:spcPct val="150000"/>
              </a:lnSpc>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茫茫</a:t>
            </a:r>
            <a:r>
              <a:rPr lang="zh-CN" altLang="zh-CN" sz="2800" kern="100" dirty="0">
                <a:latin typeface="Times New Roman"/>
                <a:ea typeface="微软雅黑"/>
                <a:cs typeface="Times New Roman"/>
              </a:rPr>
              <a:t>人海如烟，悠悠岁月如风。红尘中，曾有多少人为了远处的风景而疲于奔波。殊不知，风景就在你我身边。</a:t>
            </a:r>
            <a:endParaRPr lang="zh-CN" altLang="zh-CN" sz="2800" kern="100" dirty="0">
              <a:effectLst/>
              <a:latin typeface="宋体"/>
              <a:cs typeface="Courier New"/>
            </a:endParaRPr>
          </a:p>
        </p:txBody>
      </p:sp>
    </p:spTree>
    <p:extLst>
      <p:ext uri="{BB962C8B-B14F-4D97-AF65-F5344CB8AC3E}">
        <p14:creationId xmlns:p14="http://schemas.microsoft.com/office/powerpoint/2010/main" val="2999795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blinds(horizontal)">
                                      <p:cBhvr>
                                        <p:cTn id="7" dur="500"/>
                                        <p:tgtEl>
                                          <p:spTgt spid="2">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blinds(horizontal)">
                                      <p:cBhvr>
                                        <p:cTn id="10" dur="500"/>
                                        <p:tgtEl>
                                          <p:spTgt spid="2">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blinds(horizontal)">
                                      <p:cBhvr>
                                        <p:cTn id="13"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2212" y="138231"/>
            <a:ext cx="11783888" cy="5850063"/>
          </a:xfrm>
          <a:prstGeom prst="rect">
            <a:avLst/>
          </a:prstGeom>
          <a:noFill/>
        </p:spPr>
        <p:txBody>
          <a:bodyPr wrap="square" rtlCol="0">
            <a:spAutoFit/>
          </a:bodyPr>
          <a:lstStyle/>
          <a:p>
            <a:pPr algn="just">
              <a:lnSpc>
                <a:spcPct val="170000"/>
              </a:lnSpc>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拨开</a:t>
            </a:r>
            <a:r>
              <a:rPr lang="zh-CN" altLang="zh-CN" sz="2800" kern="100" dirty="0">
                <a:latin typeface="Times New Roman"/>
                <a:ea typeface="微软雅黑"/>
                <a:cs typeface="Times New Roman"/>
              </a:rPr>
              <a:t>感情的云雾，打开思想的枷锁，用明净清澈的眼去透视世界，用纯洁平静的心去感悟人生，你就会发现：你我身边不乏风景，不乏美丽，缺少的仅仅是一双能够发现美的眼睛。</a:t>
            </a:r>
            <a:endParaRPr lang="zh-CN" altLang="zh-CN" sz="2800" kern="100" dirty="0">
              <a:latin typeface="宋体"/>
              <a:cs typeface="Courier New"/>
            </a:endParaRPr>
          </a:p>
          <a:p>
            <a:pPr algn="just">
              <a:lnSpc>
                <a:spcPct val="170000"/>
              </a:lnSpc>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莫</a:t>
            </a:r>
            <a:r>
              <a:rPr lang="zh-CN" altLang="zh-CN" sz="2800" kern="100" dirty="0">
                <a:latin typeface="Times New Roman"/>
                <a:ea typeface="微软雅黑"/>
                <a:cs typeface="Times New Roman"/>
              </a:rPr>
              <a:t>道</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草色遥看近却无</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用心感受，用心发现，其实有时候最美的风景往往是最容易被你我忽视的细节。受伤时的一句抚慰，悲哀时的一声鼓励，成功时的一点喝彩，失败时的一个目光。这点点滴滴，足以汇聚成心灵的海洋，让一颗或冰冷或热诚的心自由游弋，在无边的碧蓝中洗去铅华和躁动，恢复生命原有的温度和色彩。</a:t>
            </a:r>
            <a:endParaRPr lang="zh-CN" altLang="zh-CN" sz="2800" kern="100" dirty="0">
              <a:effectLst/>
              <a:latin typeface="宋体"/>
              <a:cs typeface="Courier New"/>
            </a:endParaRPr>
          </a:p>
        </p:txBody>
      </p:sp>
      <p:grpSp>
        <p:nvGrpSpPr>
          <p:cNvPr id="6" name="组合 5"/>
          <p:cNvGrpSpPr/>
          <p:nvPr/>
        </p:nvGrpSpPr>
        <p:grpSpPr>
          <a:xfrm rot="5400000">
            <a:off x="11453134" y="5661566"/>
            <a:ext cx="549128" cy="549414"/>
            <a:chOff x="11226607" y="6533712"/>
            <a:chExt cx="360000" cy="360000"/>
          </a:xfrm>
        </p:grpSpPr>
        <p:sp>
          <p:nvSpPr>
            <p:cNvPr id="7" name="椭圆 6">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燕尾形 7">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86709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6717805"/>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8523" y="614855"/>
            <a:ext cx="1793896" cy="489558"/>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200" b="1" dirty="0" smtClean="0">
                <a:solidFill>
                  <a:schemeClr val="bg1">
                    <a:lumMod val="50000"/>
                  </a:schemeClr>
                </a:solidFill>
                <a:latin typeface="微软雅黑" pitchFamily="34" charset="-122"/>
                <a:ea typeface="微软雅黑" pitchFamily="34" charset="-122"/>
              </a:rPr>
              <a:t>品赏作者</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5" name="矩形 4"/>
          <p:cNvSpPr/>
          <p:nvPr/>
        </p:nvSpPr>
        <p:spPr>
          <a:xfrm>
            <a:off x="179210" y="1033471"/>
            <a:ext cx="9320390" cy="5263749"/>
          </a:xfrm>
          <a:prstGeom prst="rect">
            <a:avLst/>
          </a:prstGeom>
        </p:spPr>
        <p:txBody>
          <a:bodyPr wrap="square">
            <a:spAutoFit/>
          </a:bodyPr>
          <a:lstStyle/>
          <a:p>
            <a:pPr algn="ctr">
              <a:lnSpc>
                <a:spcPct val="143000"/>
              </a:lnSpc>
              <a:spcAft>
                <a:spcPts val="0"/>
              </a:spcAft>
              <a:tabLst>
                <a:tab pos="2070735" algn="l"/>
              </a:tabLst>
            </a:pPr>
            <a:r>
              <a:rPr lang="zh-CN" altLang="zh-CN" sz="3500" b="1" kern="100" dirty="0">
                <a:solidFill>
                  <a:srgbClr val="00B050"/>
                </a:solidFill>
                <a:latin typeface="Times New Roman"/>
                <a:ea typeface="微软雅黑"/>
                <a:cs typeface="Times New Roman"/>
              </a:rPr>
              <a:t>布衣诗人孟浩然</a:t>
            </a:r>
            <a:endParaRPr lang="zh-CN" altLang="zh-CN" sz="3500" b="1" kern="100" dirty="0">
              <a:solidFill>
                <a:srgbClr val="00B050"/>
              </a:solidFill>
              <a:latin typeface="宋体"/>
              <a:cs typeface="Courier New"/>
            </a:endParaRPr>
          </a:p>
          <a:p>
            <a:pPr algn="just">
              <a:lnSpc>
                <a:spcPct val="143000"/>
              </a:lnSpc>
              <a:spcAft>
                <a:spcPts val="0"/>
              </a:spcAft>
              <a:tabLst>
                <a:tab pos="2070735" algn="l"/>
              </a:tabLst>
            </a:pPr>
            <a:r>
              <a:rPr lang="en-US" altLang="zh-CN" sz="2500" kern="100" dirty="0" smtClean="0">
                <a:latin typeface="Times New Roman"/>
                <a:ea typeface="微软雅黑"/>
                <a:cs typeface="Times New Roman"/>
              </a:rPr>
              <a:t>        </a:t>
            </a:r>
            <a:r>
              <a:rPr lang="zh-CN" altLang="zh-CN" sz="2500" kern="100" dirty="0" smtClean="0">
                <a:latin typeface="Times New Roman"/>
                <a:ea typeface="微软雅黑"/>
                <a:cs typeface="Times New Roman"/>
              </a:rPr>
              <a:t>依稀</a:t>
            </a:r>
            <a:r>
              <a:rPr lang="zh-CN" altLang="zh-CN" sz="2500" kern="100" dirty="0">
                <a:latin typeface="Times New Roman"/>
                <a:ea typeface="微软雅黑"/>
                <a:cs typeface="Times New Roman"/>
              </a:rPr>
              <a:t>暮霭</a:t>
            </a:r>
            <a:r>
              <a:rPr lang="zh-CN" altLang="zh-CN" sz="2500" kern="100" spc="-700" dirty="0">
                <a:latin typeface="Times New Roman"/>
                <a:ea typeface="微软雅黑"/>
                <a:cs typeface="Times New Roman"/>
              </a:rPr>
              <a:t>，</a:t>
            </a:r>
            <a:r>
              <a:rPr lang="zh-CN" altLang="zh-CN" sz="2500" kern="100" dirty="0">
                <a:latin typeface="Times New Roman"/>
                <a:ea typeface="微软雅黑"/>
                <a:cs typeface="Times New Roman"/>
              </a:rPr>
              <a:t>恬淡朦胧</a:t>
            </a:r>
            <a:r>
              <a:rPr lang="zh-CN" altLang="zh-CN" sz="2500" kern="100" spc="-700" dirty="0">
                <a:latin typeface="Times New Roman"/>
                <a:ea typeface="微软雅黑"/>
                <a:cs typeface="Times New Roman"/>
              </a:rPr>
              <a:t>。</a:t>
            </a:r>
            <a:r>
              <a:rPr lang="zh-CN" altLang="zh-CN" sz="2500" kern="100" dirty="0">
                <a:latin typeface="Times New Roman"/>
                <a:ea typeface="微软雅黑"/>
                <a:cs typeface="Times New Roman"/>
              </a:rPr>
              <a:t>横床林下</a:t>
            </a:r>
            <a:r>
              <a:rPr lang="zh-CN" altLang="zh-CN" sz="2500" kern="100" spc="-700" dirty="0">
                <a:latin typeface="Times New Roman"/>
                <a:ea typeface="微软雅黑"/>
                <a:cs typeface="Times New Roman"/>
              </a:rPr>
              <a:t>，</a:t>
            </a:r>
            <a:r>
              <a:rPr lang="zh-CN" altLang="zh-CN" sz="2500" kern="100" dirty="0">
                <a:latin typeface="Times New Roman"/>
                <a:ea typeface="微软雅黑"/>
                <a:cs typeface="Times New Roman"/>
              </a:rPr>
              <a:t>大道逍遥</a:t>
            </a:r>
            <a:r>
              <a:rPr lang="zh-CN" altLang="zh-CN" sz="2500" kern="100" spc="-700" dirty="0">
                <a:latin typeface="Times New Roman"/>
                <a:ea typeface="微软雅黑"/>
                <a:cs typeface="Times New Roman"/>
              </a:rPr>
              <a:t>。</a:t>
            </a:r>
            <a:r>
              <a:rPr lang="zh-CN" altLang="zh-CN" sz="2500" kern="100" dirty="0">
                <a:latin typeface="Times New Roman"/>
                <a:ea typeface="微软雅黑"/>
                <a:cs typeface="Times New Roman"/>
              </a:rPr>
              <a:t>一片充满</a:t>
            </a:r>
            <a:r>
              <a:rPr lang="zh-CN" altLang="zh-CN" sz="2500" kern="100" dirty="0" smtClean="0">
                <a:latin typeface="Times New Roman"/>
                <a:ea typeface="微软雅黑"/>
                <a:cs typeface="Times New Roman"/>
              </a:rPr>
              <a:t>情趣的山林</a:t>
            </a:r>
            <a:r>
              <a:rPr lang="zh-CN" altLang="zh-CN" sz="2500" kern="100" spc="-700" dirty="0">
                <a:latin typeface="Times New Roman"/>
                <a:ea typeface="微软雅黑"/>
                <a:cs typeface="Times New Roman"/>
              </a:rPr>
              <a:t>，</a:t>
            </a:r>
            <a:r>
              <a:rPr lang="zh-CN" altLang="zh-CN" sz="2500" kern="100" dirty="0">
                <a:latin typeface="Times New Roman"/>
                <a:ea typeface="微软雅黑"/>
                <a:cs typeface="Times New Roman"/>
              </a:rPr>
              <a:t>流淌着大自然悠悠的天籁</a:t>
            </a:r>
            <a:r>
              <a:rPr lang="zh-CN" altLang="zh-CN" sz="2500" kern="100" spc="-700" dirty="0">
                <a:latin typeface="Times New Roman"/>
                <a:ea typeface="微软雅黑"/>
                <a:cs typeface="Times New Roman"/>
              </a:rPr>
              <a:t>；</a:t>
            </a:r>
            <a:r>
              <a:rPr lang="zh-CN" altLang="zh-CN" sz="2500" kern="100" dirty="0">
                <a:latin typeface="Times New Roman"/>
                <a:ea typeface="微软雅黑"/>
                <a:cs typeface="Times New Roman"/>
              </a:rPr>
              <a:t>一座远离尘嚣的村庄</a:t>
            </a:r>
            <a:r>
              <a:rPr lang="zh-CN" altLang="zh-CN" sz="2500" kern="100" spc="-700" dirty="0">
                <a:latin typeface="Times New Roman"/>
                <a:ea typeface="微软雅黑"/>
                <a:cs typeface="Times New Roman"/>
              </a:rPr>
              <a:t>，</a:t>
            </a:r>
            <a:r>
              <a:rPr lang="zh-CN" altLang="zh-CN" sz="2500" kern="100" dirty="0">
                <a:latin typeface="Times New Roman"/>
                <a:ea typeface="微软雅黑"/>
                <a:cs typeface="Times New Roman"/>
              </a:rPr>
              <a:t>是</a:t>
            </a:r>
            <a:r>
              <a:rPr lang="zh-CN" altLang="zh-CN" sz="2500" kern="100" dirty="0" smtClean="0">
                <a:latin typeface="Times New Roman"/>
                <a:ea typeface="微软雅黑"/>
                <a:cs typeface="Times New Roman"/>
              </a:rPr>
              <a:t>骚客雅士</a:t>
            </a:r>
            <a:r>
              <a:rPr lang="zh-CN" altLang="zh-CN" sz="2500" kern="100" dirty="0">
                <a:latin typeface="Times New Roman"/>
                <a:ea typeface="微软雅黑"/>
                <a:cs typeface="Times New Roman"/>
              </a:rPr>
              <a:t>返璞归真的精神乐园。</a:t>
            </a:r>
            <a:endParaRPr lang="zh-CN" altLang="zh-CN" sz="2500" kern="100" dirty="0">
              <a:latin typeface="宋体"/>
              <a:cs typeface="Courier New"/>
            </a:endParaRPr>
          </a:p>
          <a:p>
            <a:pPr algn="just">
              <a:lnSpc>
                <a:spcPct val="143000"/>
              </a:lnSpc>
              <a:spcAft>
                <a:spcPts val="0"/>
              </a:spcAft>
              <a:tabLst>
                <a:tab pos="2070735" algn="l"/>
              </a:tabLst>
            </a:pPr>
            <a:r>
              <a:rPr lang="en-US" altLang="zh-CN" sz="2500" kern="100" dirty="0" smtClean="0">
                <a:latin typeface="Times New Roman"/>
                <a:ea typeface="微软雅黑"/>
                <a:cs typeface="Times New Roman"/>
              </a:rPr>
              <a:t>        </a:t>
            </a:r>
            <a:r>
              <a:rPr lang="zh-CN" altLang="zh-CN" sz="2500" kern="100" dirty="0" smtClean="0">
                <a:latin typeface="Times New Roman"/>
                <a:ea typeface="微软雅黑"/>
                <a:cs typeface="Times New Roman"/>
              </a:rPr>
              <a:t>诗人</a:t>
            </a:r>
            <a:r>
              <a:rPr lang="zh-CN" altLang="zh-CN" sz="2500" kern="100" dirty="0">
                <a:latin typeface="Times New Roman"/>
                <a:ea typeface="微软雅黑"/>
                <a:cs typeface="Times New Roman"/>
              </a:rPr>
              <a:t>之美，不仅仅是向世人展示出其作品如何的抑扬顿挫</a:t>
            </a:r>
            <a:r>
              <a:rPr lang="zh-CN" altLang="zh-CN" sz="2500" kern="100" dirty="0" smtClean="0">
                <a:latin typeface="Times New Roman"/>
                <a:ea typeface="微软雅黑"/>
                <a:cs typeface="Times New Roman"/>
              </a:rPr>
              <a:t>、滔滔不绝</a:t>
            </a:r>
            <a:r>
              <a:rPr lang="zh-CN" altLang="zh-CN" sz="2500" kern="100" dirty="0">
                <a:latin typeface="Times New Roman"/>
                <a:ea typeface="微软雅黑"/>
                <a:cs typeface="Times New Roman"/>
              </a:rPr>
              <a:t>和作者身姿如何的神</a:t>
            </a:r>
            <a:r>
              <a:rPr lang="zh-CN" altLang="zh-CN" sz="2500" kern="100" dirty="0">
                <a:latin typeface="宋体"/>
                <a:ea typeface="微软雅黑"/>
                <a:cs typeface="宋体"/>
              </a:rPr>
              <a:t>釆</a:t>
            </a:r>
            <a:r>
              <a:rPr lang="zh-CN" altLang="zh-CN" sz="2500" kern="100" dirty="0">
                <a:latin typeface="楷体_GB2312"/>
                <a:ea typeface="微软雅黑"/>
                <a:cs typeface="楷体_GB2312"/>
              </a:rPr>
              <a:t>飘逸</a:t>
            </a:r>
            <a:r>
              <a:rPr lang="zh-CN" altLang="zh-CN" sz="2500" kern="100" dirty="0">
                <a:latin typeface="Times New Roman"/>
                <a:ea typeface="微软雅黑"/>
                <a:cs typeface="Times New Roman"/>
              </a:rPr>
              <a:t>、气宇不凡；诗人之美，</a:t>
            </a:r>
            <a:r>
              <a:rPr lang="zh-CN" altLang="zh-CN" sz="2500" kern="100" dirty="0" smtClean="0">
                <a:latin typeface="Times New Roman"/>
                <a:ea typeface="微软雅黑"/>
                <a:cs typeface="Times New Roman"/>
              </a:rPr>
              <a:t>更应该</a:t>
            </a:r>
            <a:r>
              <a:rPr lang="zh-CN" altLang="zh-CN" sz="2500" kern="100" dirty="0">
                <a:latin typeface="Times New Roman"/>
                <a:ea typeface="微软雅黑"/>
                <a:cs typeface="Times New Roman"/>
              </a:rPr>
              <a:t>体现出诗人的爱与诗人的道德之间一体的美</a:t>
            </a:r>
            <a:r>
              <a:rPr lang="zh-CN" altLang="zh-CN" sz="2500" kern="100" spc="-700" dirty="0">
                <a:latin typeface="Times New Roman"/>
                <a:ea typeface="微软雅黑"/>
                <a:cs typeface="Times New Roman"/>
              </a:rPr>
              <a:t>。</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俱怀鸿鹄志</a:t>
            </a:r>
            <a:r>
              <a:rPr lang="en-US" altLang="zh-CN" sz="2500" kern="100" dirty="0" smtClean="0">
                <a:latin typeface="宋体"/>
                <a:ea typeface="微软雅黑"/>
                <a:cs typeface="Times New Roman"/>
              </a:rPr>
              <a:t>”</a:t>
            </a:r>
            <a:r>
              <a:rPr lang="zh-CN" altLang="zh-CN" sz="2500" kern="100" dirty="0" smtClean="0">
                <a:latin typeface="Times New Roman"/>
                <a:ea typeface="微软雅黑"/>
                <a:cs typeface="Times New Roman"/>
              </a:rPr>
              <a:t>的</a:t>
            </a:r>
            <a:r>
              <a:rPr lang="zh-CN" altLang="zh-CN" sz="2500" kern="100" dirty="0">
                <a:latin typeface="Times New Roman"/>
                <a:ea typeface="微软雅黑"/>
                <a:cs typeface="Times New Roman"/>
              </a:rPr>
              <a:t>孟浩然，既不是一位纯粹</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为隐居而隐居</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的人物，也不是</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为仕途而不遗余力</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之士，他的人格魅力确为时人所钦佩。</a:t>
            </a:r>
            <a:endParaRPr lang="zh-CN" altLang="zh-CN" sz="2500" kern="100" dirty="0">
              <a:effectLst/>
              <a:latin typeface="宋体"/>
              <a:cs typeface="Courier New"/>
            </a:endParaRPr>
          </a:p>
        </p:txBody>
      </p:sp>
      <p:pic>
        <p:nvPicPr>
          <p:cNvPr id="7170" name="Picture 2" descr="C:\Users\Administrator\Desktop\语文图\8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6925" y="2019298"/>
            <a:ext cx="2327275" cy="3508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110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0025" y="221914"/>
            <a:ext cx="11649875" cy="5909310"/>
          </a:xfrm>
          <a:prstGeom prst="rect">
            <a:avLst/>
          </a:prstGeom>
          <a:noFill/>
        </p:spPr>
        <p:txBody>
          <a:bodyPr wrap="square" rtlCol="0">
            <a:spAutoFit/>
          </a:bodyPr>
          <a:lstStyle/>
          <a:p>
            <a:pPr algn="just">
              <a:lnSpc>
                <a:spcPct val="150000"/>
              </a:lnSpc>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孟浩然</a:t>
            </a:r>
            <a:r>
              <a:rPr lang="zh-CN" altLang="zh-CN" sz="2800" kern="100" dirty="0">
                <a:latin typeface="Times New Roman"/>
                <a:ea typeface="微软雅黑"/>
                <a:cs typeface="Times New Roman"/>
              </a:rPr>
              <a:t>这个人布衣一生，身世简单，但总让后来人捉摸不透。比如他的隐居问题，有人说他是为隐居而隐居，为一种精神追求、效法古人而隐居；有人说他的隐居是一种姿态，是为出仕造声势；有人说他考进士落第，不得已而隐居。对孟浩然来说，为社稷出力和建立个人功名是一致的。因此，他落第不落人格，希望得到举荐，但绝不巴结钻营。在王维府中，偶遇皇帝，皇帝让他诵诗，他那么多好诗不诵，偏诵《岁暮归南山》：</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不才明主弃，多病故人疏。</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惹得皇帝很不高兴，说，朕何曾抛弃你？你自己不求官，怎么竟诬枉我呢？得罪皇帝，可谓自断仕途，想来不是出于冒失，而是天性使然。</a:t>
            </a:r>
            <a:endParaRPr lang="zh-CN" altLang="zh-CN" sz="2800" kern="100" dirty="0">
              <a:effectLst/>
              <a:latin typeface="宋体"/>
              <a:cs typeface="Courier New"/>
            </a:endParaRPr>
          </a:p>
        </p:txBody>
      </p:sp>
    </p:spTree>
    <p:extLst>
      <p:ext uri="{BB962C8B-B14F-4D97-AF65-F5344CB8AC3E}">
        <p14:creationId xmlns:p14="http://schemas.microsoft.com/office/powerpoint/2010/main" val="17437546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p:cNvSpPr txBox="1"/>
          <p:nvPr/>
        </p:nvSpPr>
        <p:spPr>
          <a:xfrm>
            <a:off x="113923" y="146361"/>
            <a:ext cx="1793896" cy="489558"/>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200" b="1" dirty="0" smtClean="0">
                <a:solidFill>
                  <a:schemeClr val="bg1">
                    <a:lumMod val="50000"/>
                  </a:schemeClr>
                </a:solidFill>
                <a:latin typeface="微软雅黑" pitchFamily="34" charset="-122"/>
                <a:ea typeface="微软雅黑" pitchFamily="34" charset="-122"/>
              </a:rPr>
              <a:t>修身名句</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6" name="TextBox 5"/>
          <p:cNvSpPr txBox="1"/>
          <p:nvPr/>
        </p:nvSpPr>
        <p:spPr>
          <a:xfrm>
            <a:off x="242972" y="558808"/>
            <a:ext cx="11669628" cy="5733877"/>
          </a:xfrm>
          <a:prstGeom prst="rect">
            <a:avLst/>
          </a:prstGeom>
          <a:noFill/>
        </p:spPr>
        <p:txBody>
          <a:bodyPr wrap="square" rtlCol="0">
            <a:spAutoFit/>
          </a:bodyPr>
          <a:lstStyle/>
          <a:p>
            <a:pPr algn="ctr">
              <a:lnSpc>
                <a:spcPct val="141000"/>
              </a:lnSpc>
              <a:spcAft>
                <a:spcPts val="0"/>
              </a:spcAft>
              <a:tabLst>
                <a:tab pos="2070735" algn="l"/>
              </a:tabLst>
            </a:pPr>
            <a:r>
              <a:rPr lang="zh-CN" altLang="zh-CN" sz="3500" b="1" kern="100" dirty="0">
                <a:solidFill>
                  <a:srgbClr val="00B050"/>
                </a:solidFill>
                <a:latin typeface="Times New Roman"/>
                <a:ea typeface="微软雅黑"/>
                <a:cs typeface="Times New Roman"/>
              </a:rPr>
              <a:t>勤　奋</a:t>
            </a:r>
            <a:endParaRPr lang="zh-CN" altLang="zh-CN" sz="3500" b="1" kern="100" dirty="0">
              <a:solidFill>
                <a:srgbClr val="00B050"/>
              </a:solidFill>
              <a:latin typeface="宋体"/>
              <a:cs typeface="Courier New"/>
            </a:endParaRPr>
          </a:p>
          <a:p>
            <a:pPr algn="just">
              <a:lnSpc>
                <a:spcPct val="141000"/>
              </a:lnSpc>
              <a:spcAft>
                <a:spcPts val="0"/>
              </a:spcAft>
              <a:tabLst>
                <a:tab pos="2070735" algn="l"/>
              </a:tabLst>
            </a:pPr>
            <a:r>
              <a:rPr lang="en-US" altLang="zh-CN" sz="2500" b="1" kern="100" dirty="0">
                <a:solidFill>
                  <a:srgbClr val="00B050"/>
                </a:solidFill>
                <a:latin typeface="Times New Roman"/>
                <a:ea typeface="微软雅黑"/>
                <a:cs typeface="Courier New"/>
              </a:rPr>
              <a:t>1</a:t>
            </a:r>
            <a:r>
              <a:rPr lang="zh-CN" altLang="zh-CN" sz="2500" b="1" kern="100" dirty="0">
                <a:solidFill>
                  <a:srgbClr val="00B050"/>
                </a:solidFill>
                <a:latin typeface="Times New Roman"/>
                <a:ea typeface="微软雅黑"/>
                <a:cs typeface="Times New Roman"/>
              </a:rPr>
              <a:t>．人之为学，不可自小，又不可自大</a:t>
            </a:r>
            <a:r>
              <a:rPr lang="zh-CN" altLang="zh-CN" sz="2500" b="1" kern="100" dirty="0" smtClean="0">
                <a:solidFill>
                  <a:srgbClr val="00B050"/>
                </a:solidFill>
                <a:latin typeface="Times New Roman"/>
                <a:ea typeface="微软雅黑"/>
                <a:cs typeface="Times New Roman"/>
              </a:rPr>
              <a:t>。</a:t>
            </a:r>
            <a:r>
              <a:rPr lang="en-US" altLang="zh-CN" sz="2500" b="1" kern="100" dirty="0" smtClean="0">
                <a:solidFill>
                  <a:srgbClr val="00B050"/>
                </a:solidFill>
                <a:latin typeface="Times New Roman"/>
                <a:ea typeface="微软雅黑"/>
                <a:cs typeface="Times New Roman"/>
              </a:rPr>
              <a:t>                                                      </a:t>
            </a:r>
            <a:r>
              <a:rPr lang="en-US" altLang="zh-CN" sz="2500" b="1" kern="100" dirty="0" smtClean="0">
                <a:solidFill>
                  <a:srgbClr val="00B050"/>
                </a:solidFill>
                <a:latin typeface="Times New Roman"/>
                <a:ea typeface="微软雅黑"/>
                <a:cs typeface="Courier New"/>
              </a:rPr>
              <a:t>——</a:t>
            </a:r>
            <a:r>
              <a:rPr lang="zh-CN" altLang="zh-CN" sz="2500" b="1" kern="100" dirty="0">
                <a:solidFill>
                  <a:srgbClr val="00B050"/>
                </a:solidFill>
                <a:latin typeface="Times New Roman"/>
                <a:ea typeface="微软雅黑"/>
                <a:cs typeface="Times New Roman"/>
              </a:rPr>
              <a:t>顾炎武</a:t>
            </a:r>
            <a:endParaRPr lang="zh-CN" altLang="zh-CN" sz="2500" b="1" kern="100" dirty="0">
              <a:solidFill>
                <a:srgbClr val="00B050"/>
              </a:solidFill>
              <a:latin typeface="宋体"/>
              <a:cs typeface="Courier New"/>
            </a:endParaRPr>
          </a:p>
          <a:p>
            <a:pPr algn="just">
              <a:lnSpc>
                <a:spcPct val="141000"/>
              </a:lnSpc>
              <a:spcAft>
                <a:spcPts val="0"/>
              </a:spcAft>
              <a:tabLst>
                <a:tab pos="2070735" algn="l"/>
              </a:tabLst>
            </a:pPr>
            <a:r>
              <a:rPr lang="zh-CN" altLang="zh-CN" sz="2500" b="1" kern="100" dirty="0">
                <a:solidFill>
                  <a:schemeClr val="accent6">
                    <a:lumMod val="75000"/>
                  </a:schemeClr>
                </a:solidFill>
                <a:latin typeface="Times New Roman"/>
                <a:ea typeface="微软雅黑"/>
                <a:cs typeface="Times New Roman"/>
              </a:rPr>
              <a:t>赏读：</a:t>
            </a:r>
            <a:r>
              <a:rPr lang="zh-CN" altLang="zh-CN" sz="2500" kern="100" dirty="0">
                <a:latin typeface="Times New Roman"/>
                <a:ea typeface="微软雅黑"/>
                <a:cs typeface="Times New Roman"/>
              </a:rPr>
              <a:t>学习时不要在精深浩瀚的知识面前感到自卑，也不能因为学到一点点知识而骄傲自满。</a:t>
            </a:r>
            <a:endParaRPr lang="zh-CN" altLang="zh-CN" sz="2500" kern="100" dirty="0">
              <a:latin typeface="宋体"/>
              <a:cs typeface="Courier New"/>
            </a:endParaRPr>
          </a:p>
          <a:p>
            <a:pPr algn="just">
              <a:lnSpc>
                <a:spcPct val="141000"/>
              </a:lnSpc>
              <a:spcAft>
                <a:spcPts val="0"/>
              </a:spcAft>
              <a:tabLst>
                <a:tab pos="2070735" algn="l"/>
              </a:tabLst>
            </a:pPr>
            <a:r>
              <a:rPr lang="en-US" altLang="zh-CN" sz="2500" b="1" kern="100" dirty="0">
                <a:solidFill>
                  <a:srgbClr val="00B050"/>
                </a:solidFill>
                <a:latin typeface="Times New Roman"/>
                <a:ea typeface="微软雅黑"/>
                <a:cs typeface="Courier New"/>
              </a:rPr>
              <a:t>2</a:t>
            </a:r>
            <a:r>
              <a:rPr lang="zh-CN" altLang="zh-CN" sz="2500" b="1" kern="100" dirty="0">
                <a:solidFill>
                  <a:srgbClr val="00B050"/>
                </a:solidFill>
                <a:latin typeface="Times New Roman"/>
                <a:ea typeface="微软雅黑"/>
                <a:cs typeface="Times New Roman"/>
              </a:rPr>
              <a:t>．虽有佳肴，弗食不知其旨也；虽有至道，弗学不知其善也</a:t>
            </a:r>
            <a:r>
              <a:rPr lang="zh-CN" altLang="zh-CN" sz="2500" b="1" kern="100" dirty="0" smtClean="0">
                <a:solidFill>
                  <a:srgbClr val="00B050"/>
                </a:solidFill>
                <a:latin typeface="Times New Roman"/>
                <a:ea typeface="微软雅黑"/>
                <a:cs typeface="Times New Roman"/>
              </a:rPr>
              <a:t>。</a:t>
            </a:r>
            <a:r>
              <a:rPr lang="en-US" altLang="zh-CN" sz="2500" b="1" kern="100" dirty="0" smtClean="0">
                <a:solidFill>
                  <a:srgbClr val="00B050"/>
                </a:solidFill>
                <a:latin typeface="Times New Roman"/>
                <a:ea typeface="微软雅黑"/>
                <a:cs typeface="Courier New"/>
              </a:rPr>
              <a:t>——</a:t>
            </a:r>
            <a:r>
              <a:rPr lang="zh-CN" altLang="zh-CN" sz="2500" b="1" kern="100" dirty="0">
                <a:solidFill>
                  <a:srgbClr val="00B050"/>
                </a:solidFill>
                <a:latin typeface="Times New Roman"/>
                <a:ea typeface="微软雅黑"/>
                <a:cs typeface="Times New Roman"/>
              </a:rPr>
              <a:t>《礼记</a:t>
            </a:r>
            <a:r>
              <a:rPr lang="en-US" altLang="zh-CN" sz="2500" b="1" kern="100" dirty="0" smtClean="0">
                <a:solidFill>
                  <a:srgbClr val="00B050"/>
                </a:solidFill>
                <a:latin typeface="Times New Roman"/>
                <a:ea typeface="微软雅黑"/>
                <a:cs typeface="Courier New"/>
              </a:rPr>
              <a:t>· </a:t>
            </a:r>
            <a:r>
              <a:rPr lang="zh-CN" altLang="zh-CN" sz="2500" b="1" kern="100" dirty="0" smtClean="0">
                <a:solidFill>
                  <a:srgbClr val="00B050"/>
                </a:solidFill>
                <a:latin typeface="Times New Roman"/>
                <a:ea typeface="微软雅黑"/>
                <a:cs typeface="Times New Roman"/>
              </a:rPr>
              <a:t>学</a:t>
            </a:r>
            <a:r>
              <a:rPr lang="zh-CN" altLang="zh-CN" sz="2500" b="1" kern="100" dirty="0">
                <a:solidFill>
                  <a:srgbClr val="00B050"/>
                </a:solidFill>
                <a:latin typeface="Times New Roman"/>
                <a:ea typeface="微软雅黑"/>
                <a:cs typeface="Times New Roman"/>
              </a:rPr>
              <a:t>记》</a:t>
            </a:r>
            <a:endParaRPr lang="zh-CN" altLang="zh-CN" sz="2500" b="1" kern="100" dirty="0">
              <a:solidFill>
                <a:srgbClr val="00B050"/>
              </a:solidFill>
              <a:latin typeface="宋体"/>
              <a:cs typeface="Courier New"/>
            </a:endParaRPr>
          </a:p>
          <a:p>
            <a:pPr algn="just">
              <a:lnSpc>
                <a:spcPct val="141000"/>
              </a:lnSpc>
              <a:spcAft>
                <a:spcPts val="0"/>
              </a:spcAft>
              <a:tabLst>
                <a:tab pos="2070735" algn="l"/>
              </a:tabLst>
            </a:pPr>
            <a:r>
              <a:rPr lang="zh-CN" altLang="zh-CN" sz="2500" b="1" kern="100" dirty="0">
                <a:solidFill>
                  <a:schemeClr val="accent6">
                    <a:lumMod val="75000"/>
                  </a:schemeClr>
                </a:solidFill>
                <a:latin typeface="Times New Roman"/>
                <a:ea typeface="微软雅黑"/>
                <a:cs typeface="Times New Roman"/>
              </a:rPr>
              <a:t>赏读：</a:t>
            </a:r>
            <a:r>
              <a:rPr lang="zh-CN" altLang="zh-CN" sz="2500" kern="100" dirty="0">
                <a:latin typeface="Times New Roman"/>
                <a:ea typeface="微软雅黑"/>
                <a:cs typeface="Times New Roman"/>
              </a:rPr>
              <a:t>虽然有好的熟鱼肉，但不吃就不知道它的美味；虽然有极高明的道理，但不学就不知道它的正确。</a:t>
            </a:r>
            <a:endParaRPr lang="zh-CN" altLang="zh-CN" sz="2500" kern="100" dirty="0">
              <a:latin typeface="宋体"/>
              <a:cs typeface="Courier New"/>
            </a:endParaRPr>
          </a:p>
          <a:p>
            <a:pPr algn="just">
              <a:lnSpc>
                <a:spcPct val="141000"/>
              </a:lnSpc>
              <a:spcAft>
                <a:spcPts val="0"/>
              </a:spcAft>
              <a:tabLst>
                <a:tab pos="2070735" algn="l"/>
              </a:tabLst>
            </a:pPr>
            <a:r>
              <a:rPr lang="en-US" altLang="zh-CN" sz="2500" b="1" kern="100" dirty="0">
                <a:solidFill>
                  <a:srgbClr val="00B050"/>
                </a:solidFill>
                <a:latin typeface="Times New Roman"/>
                <a:ea typeface="微软雅黑"/>
                <a:cs typeface="Courier New"/>
              </a:rPr>
              <a:t>3</a:t>
            </a:r>
            <a:r>
              <a:rPr lang="zh-CN" altLang="zh-CN" sz="2500" b="1" kern="100" dirty="0">
                <a:solidFill>
                  <a:srgbClr val="00B050"/>
                </a:solidFill>
                <a:latin typeface="Times New Roman"/>
                <a:ea typeface="微软雅黑"/>
                <a:cs typeface="Times New Roman"/>
              </a:rPr>
              <a:t>．将相本无种，男儿当自强</a:t>
            </a:r>
            <a:r>
              <a:rPr lang="zh-CN" altLang="zh-CN" sz="2500" b="1" kern="100" dirty="0" smtClean="0">
                <a:solidFill>
                  <a:srgbClr val="00B050"/>
                </a:solidFill>
                <a:latin typeface="Times New Roman"/>
                <a:ea typeface="微软雅黑"/>
                <a:cs typeface="Times New Roman"/>
              </a:rPr>
              <a:t>。</a:t>
            </a:r>
            <a:r>
              <a:rPr lang="en-US" altLang="zh-CN" sz="2500" b="1" kern="100" smtClean="0">
                <a:solidFill>
                  <a:srgbClr val="00B050"/>
                </a:solidFill>
                <a:latin typeface="Times New Roman"/>
                <a:ea typeface="微软雅黑"/>
                <a:cs typeface="Times New Roman"/>
              </a:rPr>
              <a:t>                                                      </a:t>
            </a:r>
            <a:r>
              <a:rPr lang="en-US" altLang="zh-CN" sz="2500" b="1" kern="100" smtClean="0">
                <a:solidFill>
                  <a:srgbClr val="00B050"/>
                </a:solidFill>
                <a:latin typeface="Times New Roman"/>
                <a:ea typeface="微软雅黑"/>
                <a:cs typeface="Courier New"/>
              </a:rPr>
              <a:t>——</a:t>
            </a:r>
            <a:r>
              <a:rPr lang="zh-CN" altLang="zh-CN" sz="2500" b="1" kern="100" dirty="0">
                <a:solidFill>
                  <a:srgbClr val="00B050"/>
                </a:solidFill>
                <a:latin typeface="Times New Roman"/>
                <a:ea typeface="微软雅黑"/>
                <a:cs typeface="Times New Roman"/>
              </a:rPr>
              <a:t>汪洙《神童诗》</a:t>
            </a:r>
            <a:endParaRPr lang="zh-CN" altLang="zh-CN" sz="2500" b="1" kern="100" dirty="0">
              <a:solidFill>
                <a:srgbClr val="00B050"/>
              </a:solidFill>
              <a:latin typeface="宋体"/>
              <a:cs typeface="Courier New"/>
            </a:endParaRPr>
          </a:p>
          <a:p>
            <a:pPr algn="just">
              <a:lnSpc>
                <a:spcPct val="141000"/>
              </a:lnSpc>
              <a:spcAft>
                <a:spcPts val="0"/>
              </a:spcAft>
              <a:tabLst>
                <a:tab pos="2070735" algn="l"/>
              </a:tabLst>
            </a:pPr>
            <a:r>
              <a:rPr lang="zh-CN" altLang="zh-CN" sz="2500" b="1" kern="100" dirty="0">
                <a:solidFill>
                  <a:schemeClr val="accent6">
                    <a:lumMod val="75000"/>
                  </a:schemeClr>
                </a:solidFill>
                <a:latin typeface="Times New Roman"/>
                <a:ea typeface="微软雅黑"/>
                <a:cs typeface="Times New Roman"/>
              </a:rPr>
              <a:t>赏读：</a:t>
            </a:r>
            <a:r>
              <a:rPr lang="zh-CN" altLang="zh-CN" sz="2500" kern="100" dirty="0">
                <a:latin typeface="Times New Roman"/>
                <a:ea typeface="微软雅黑"/>
                <a:cs typeface="Times New Roman"/>
              </a:rPr>
              <a:t>王侯将相本来不是天生的富贵种，贫穷人家的孩子发愤努力，也可以成为栋梁之</a:t>
            </a:r>
            <a:r>
              <a:rPr lang="zh-CN" altLang="zh-CN" sz="2500" kern="100" dirty="0" smtClean="0">
                <a:latin typeface="Times New Roman"/>
                <a:ea typeface="微软雅黑"/>
                <a:cs typeface="Times New Roman"/>
              </a:rPr>
              <a:t>材，</a:t>
            </a:r>
            <a:r>
              <a:rPr lang="zh-CN" altLang="zh-CN" sz="2500" kern="100" dirty="0">
                <a:latin typeface="Times New Roman"/>
                <a:ea typeface="微软雅黑"/>
                <a:cs typeface="Times New Roman"/>
              </a:rPr>
              <a:t>好男儿应当发愤图强。</a:t>
            </a:r>
            <a:endParaRPr lang="zh-CN" altLang="zh-CN" sz="2500" kern="100" dirty="0">
              <a:effectLst/>
              <a:latin typeface="宋体"/>
              <a:cs typeface="Courier New"/>
            </a:endParaRPr>
          </a:p>
        </p:txBody>
      </p:sp>
      <p:grpSp>
        <p:nvGrpSpPr>
          <p:cNvPr id="7" name="组合 6"/>
          <p:cNvGrpSpPr/>
          <p:nvPr/>
        </p:nvGrpSpPr>
        <p:grpSpPr>
          <a:xfrm rot="5400000">
            <a:off x="11453134" y="5661566"/>
            <a:ext cx="549128" cy="549414"/>
            <a:chOff x="11226607" y="6533712"/>
            <a:chExt cx="360000" cy="360000"/>
          </a:xfrm>
        </p:grpSpPr>
        <p:sp>
          <p:nvSpPr>
            <p:cNvPr id="8" name="椭圆 7">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燕尾形 11">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554105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linds(horizontal)">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blinds(horizontal)">
                                      <p:cBhvr>
                                        <p:cTn id="12" dur="500"/>
                                        <p:tgtEl>
                                          <p:spTgt spid="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animEffect transition="in" filter="blinds(horizontal)">
                                      <p:cBhvr>
                                        <p:cTn id="1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56277" y="576879"/>
            <a:ext cx="11866553" cy="5722529"/>
          </a:xfrm>
          <a:prstGeom prst="rect">
            <a:avLst/>
          </a:prstGeom>
          <a:noFill/>
        </p:spPr>
        <p:txBody>
          <a:bodyPr wrap="square" rtlCol="0">
            <a:spAutoFit/>
          </a:bodyPr>
          <a:lstStyle/>
          <a:p>
            <a:pPr algn="ctr">
              <a:lnSpc>
                <a:spcPct val="114000"/>
              </a:lnSpc>
              <a:spcAft>
                <a:spcPts val="0"/>
              </a:spcAft>
              <a:tabLst>
                <a:tab pos="2070735" algn="l"/>
              </a:tabLst>
            </a:pPr>
            <a:r>
              <a:rPr lang="zh-CN" altLang="zh-CN" sz="3500" b="1" kern="100" dirty="0">
                <a:solidFill>
                  <a:srgbClr val="00B050"/>
                </a:solidFill>
                <a:latin typeface="Times New Roman"/>
                <a:ea typeface="微软雅黑"/>
                <a:cs typeface="Times New Roman"/>
              </a:rPr>
              <a:t>知识卡片</a:t>
            </a:r>
            <a:endParaRPr lang="zh-CN" altLang="zh-CN" sz="3500" b="1" kern="100" dirty="0">
              <a:solidFill>
                <a:srgbClr val="00B050"/>
              </a:solidFill>
              <a:latin typeface="宋体"/>
              <a:cs typeface="Courier New"/>
            </a:endParaRPr>
          </a:p>
          <a:p>
            <a:pPr algn="just">
              <a:lnSpc>
                <a:spcPct val="114000"/>
              </a:lnSpc>
              <a:spcAft>
                <a:spcPts val="0"/>
              </a:spcAft>
              <a:tabLst>
                <a:tab pos="2070735" algn="l"/>
              </a:tabLst>
            </a:pPr>
            <a:r>
              <a:rPr lang="en-US" altLang="zh-CN" sz="2400" b="1" kern="100" dirty="0">
                <a:solidFill>
                  <a:schemeClr val="bg1">
                    <a:lumMod val="50000"/>
                  </a:schemeClr>
                </a:solidFill>
                <a:latin typeface="Times New Roman"/>
                <a:ea typeface="微软雅黑"/>
                <a:cs typeface="Courier New"/>
              </a:rPr>
              <a:t>1</a:t>
            </a:r>
            <a:r>
              <a:rPr lang="zh-CN" altLang="zh-CN" sz="2400" b="1" kern="100" dirty="0">
                <a:solidFill>
                  <a:schemeClr val="bg1">
                    <a:lumMod val="50000"/>
                  </a:schemeClr>
                </a:solidFill>
                <a:latin typeface="Times New Roman"/>
                <a:ea typeface="微软雅黑"/>
                <a:cs typeface="Times New Roman"/>
              </a:rPr>
              <a:t>．作家作品</a:t>
            </a:r>
            <a:endParaRPr lang="zh-CN" altLang="zh-CN" sz="2400" b="1" kern="100" dirty="0">
              <a:solidFill>
                <a:schemeClr val="bg1">
                  <a:lumMod val="50000"/>
                </a:schemeClr>
              </a:solidFill>
              <a:latin typeface="宋体"/>
              <a:cs typeface="Courier New"/>
            </a:endParaRPr>
          </a:p>
          <a:p>
            <a:pPr algn="just">
              <a:lnSpc>
                <a:spcPct val="114000"/>
              </a:lnSpc>
              <a:spcAft>
                <a:spcPts val="0"/>
              </a:spcAft>
              <a:tabLst>
                <a:tab pos="2070735" algn="l"/>
              </a:tabLst>
            </a:pPr>
            <a:r>
              <a:rPr lang="en-US" altLang="zh-CN" sz="2400" kern="100" dirty="0" smtClean="0">
                <a:latin typeface="Times New Roman"/>
                <a:ea typeface="微软雅黑"/>
                <a:cs typeface="Times New Roman"/>
              </a:rPr>
              <a:t>        </a:t>
            </a:r>
            <a:r>
              <a:rPr lang="zh-CN" altLang="zh-CN" sz="2400" kern="100" dirty="0" smtClean="0">
                <a:latin typeface="Times New Roman"/>
                <a:ea typeface="微软雅黑"/>
                <a:cs typeface="Times New Roman"/>
              </a:rPr>
              <a:t>孟浩然</a:t>
            </a:r>
            <a:r>
              <a:rPr lang="en-US" altLang="zh-CN" sz="2400" kern="100" spc="-70" dirty="0">
                <a:latin typeface="Times New Roman"/>
                <a:ea typeface="微软雅黑"/>
                <a:cs typeface="Courier New"/>
              </a:rPr>
              <a:t>(689—740)</a:t>
            </a:r>
            <a:r>
              <a:rPr lang="zh-CN" altLang="zh-CN" sz="2400" kern="100" spc="-70" dirty="0">
                <a:latin typeface="Times New Roman"/>
                <a:ea typeface="微软雅黑"/>
                <a:cs typeface="Times New Roman"/>
              </a:rPr>
              <a:t>，唐代诗人，本名浩，字浩然。襄州襄阳</a:t>
            </a:r>
            <a:r>
              <a:rPr lang="en-US" altLang="zh-CN" sz="2400" kern="100" spc="-70" dirty="0">
                <a:latin typeface="Times New Roman"/>
                <a:ea typeface="微软雅黑"/>
                <a:cs typeface="Courier New"/>
              </a:rPr>
              <a:t>(</a:t>
            </a:r>
            <a:r>
              <a:rPr lang="zh-CN" altLang="zh-CN" sz="2400" kern="100" spc="-70" dirty="0">
                <a:latin typeface="Times New Roman"/>
                <a:ea typeface="微软雅黑"/>
                <a:cs typeface="Times New Roman"/>
              </a:rPr>
              <a:t>今湖北</a:t>
            </a:r>
            <a:r>
              <a:rPr lang="zh-CN" altLang="zh-CN" sz="2400" kern="100" spc="-70" dirty="0" smtClean="0">
                <a:latin typeface="Times New Roman"/>
                <a:ea typeface="微软雅黑"/>
                <a:cs typeface="Times New Roman"/>
              </a:rPr>
              <a:t>襄樊</a:t>
            </a:r>
            <a:r>
              <a:rPr lang="en-US" altLang="zh-CN" sz="2400" kern="100" spc="-70" dirty="0" smtClean="0">
                <a:latin typeface="Times New Roman"/>
                <a:ea typeface="微软雅黑"/>
                <a:cs typeface="Courier New"/>
              </a:rPr>
              <a:t>)</a:t>
            </a:r>
          </a:p>
          <a:p>
            <a:pPr algn="just">
              <a:lnSpc>
                <a:spcPct val="114000"/>
              </a:lnSpc>
              <a:spcAft>
                <a:spcPts val="0"/>
              </a:spcAft>
              <a:tabLst>
                <a:tab pos="2070735" algn="l"/>
              </a:tabLst>
            </a:pPr>
            <a:r>
              <a:rPr lang="zh-CN" altLang="zh-CN" sz="2400" kern="100" spc="-70" dirty="0" smtClean="0">
                <a:latin typeface="Times New Roman"/>
                <a:ea typeface="微软雅黑"/>
                <a:cs typeface="Times New Roman"/>
              </a:rPr>
              <a:t>人</a:t>
            </a:r>
            <a:r>
              <a:rPr lang="zh-CN" altLang="zh-CN" sz="2400" kern="100" spc="-70" dirty="0">
                <a:latin typeface="Times New Roman"/>
                <a:ea typeface="微软雅黑"/>
                <a:cs typeface="Times New Roman"/>
              </a:rPr>
              <a:t>，世称孟襄阳。因他未曾入仕，又称之为孟山人。</a:t>
            </a:r>
            <a:r>
              <a:rPr lang="en-US" altLang="zh-CN" sz="2400" kern="100" spc="-70" dirty="0">
                <a:latin typeface="Times New Roman"/>
                <a:ea typeface="微软雅黑"/>
                <a:cs typeface="Courier New"/>
              </a:rPr>
              <a:t>40</a:t>
            </a:r>
            <a:r>
              <a:rPr lang="zh-CN" altLang="zh-CN" sz="2400" kern="100" spc="-70" dirty="0">
                <a:latin typeface="Times New Roman"/>
                <a:ea typeface="微软雅黑"/>
                <a:cs typeface="Times New Roman"/>
              </a:rPr>
              <a:t>岁时，游长安，</a:t>
            </a:r>
            <a:r>
              <a:rPr lang="zh-CN" altLang="zh-CN" sz="2400" kern="100" spc="-70" dirty="0" smtClean="0">
                <a:latin typeface="Times New Roman"/>
                <a:ea typeface="微软雅黑"/>
                <a:cs typeface="Times New Roman"/>
              </a:rPr>
              <a:t>应进</a:t>
            </a:r>
            <a:endParaRPr lang="en-US" altLang="zh-CN" sz="2400" kern="100" spc="-70" dirty="0" smtClean="0">
              <a:latin typeface="Times New Roman"/>
              <a:ea typeface="微软雅黑"/>
              <a:cs typeface="Times New Roman"/>
            </a:endParaRPr>
          </a:p>
          <a:p>
            <a:pPr algn="just">
              <a:lnSpc>
                <a:spcPct val="114000"/>
              </a:lnSpc>
              <a:spcAft>
                <a:spcPts val="0"/>
              </a:spcAft>
              <a:tabLst>
                <a:tab pos="2070735" algn="l"/>
              </a:tabLst>
            </a:pPr>
            <a:r>
              <a:rPr lang="zh-CN" altLang="zh-CN" sz="2400" kern="100" spc="-70" dirty="0" smtClean="0">
                <a:latin typeface="Times New Roman"/>
                <a:ea typeface="微软雅黑"/>
                <a:cs typeface="Times New Roman"/>
              </a:rPr>
              <a:t>士</a:t>
            </a:r>
            <a:r>
              <a:rPr lang="zh-CN" altLang="zh-CN" sz="2400" kern="100" spc="-70" dirty="0">
                <a:latin typeface="Times New Roman"/>
                <a:ea typeface="微软雅黑"/>
                <a:cs typeface="Times New Roman"/>
              </a:rPr>
              <a:t>举不第。曾在太学赋诗，名动公卿，满座倾服，为之搁笔。他和王维</a:t>
            </a:r>
            <a:r>
              <a:rPr lang="zh-CN" altLang="zh-CN" sz="2400" kern="100" spc="-70" dirty="0" smtClean="0">
                <a:latin typeface="Times New Roman"/>
                <a:ea typeface="微软雅黑"/>
                <a:cs typeface="Times New Roman"/>
              </a:rPr>
              <a:t>交谊</a:t>
            </a:r>
            <a:endParaRPr lang="en-US" altLang="zh-CN" sz="2400" kern="100" spc="-70" dirty="0" smtClean="0">
              <a:latin typeface="Times New Roman"/>
              <a:ea typeface="微软雅黑"/>
              <a:cs typeface="Times New Roman"/>
            </a:endParaRPr>
          </a:p>
          <a:p>
            <a:pPr algn="just">
              <a:lnSpc>
                <a:spcPct val="114000"/>
              </a:lnSpc>
              <a:spcAft>
                <a:spcPts val="0"/>
              </a:spcAft>
              <a:tabLst>
                <a:tab pos="2070735" algn="l"/>
              </a:tabLst>
            </a:pPr>
            <a:r>
              <a:rPr lang="zh-CN" altLang="zh-CN" sz="2400" kern="100" spc="-70" dirty="0" smtClean="0">
                <a:latin typeface="Times New Roman"/>
                <a:ea typeface="微软雅黑"/>
                <a:cs typeface="Times New Roman"/>
              </a:rPr>
              <a:t>甚</a:t>
            </a:r>
            <a:r>
              <a:rPr lang="zh-CN" altLang="zh-CN" sz="2400" kern="100" spc="-70" dirty="0">
                <a:latin typeface="Times New Roman"/>
                <a:ea typeface="微软雅黑"/>
                <a:cs typeface="Times New Roman"/>
              </a:rPr>
              <a:t>笃。开元二十二年</a:t>
            </a:r>
            <a:r>
              <a:rPr lang="en-US" altLang="zh-CN" sz="2400" kern="100" spc="-70" dirty="0">
                <a:latin typeface="Times New Roman"/>
                <a:ea typeface="微软雅黑"/>
                <a:cs typeface="Courier New"/>
              </a:rPr>
              <a:t>(734)</a:t>
            </a:r>
            <a:r>
              <a:rPr lang="zh-CN" altLang="zh-CN" sz="2400" kern="100" spc="-70" dirty="0">
                <a:latin typeface="Times New Roman"/>
                <a:ea typeface="微软雅黑"/>
                <a:cs typeface="Times New Roman"/>
              </a:rPr>
              <a:t>，韩朝宗为襄州刺史，约孟浩然一同到长安，为</a:t>
            </a:r>
            <a:r>
              <a:rPr lang="zh-CN" altLang="zh-CN" sz="2400" kern="100" spc="-70" dirty="0" smtClean="0">
                <a:latin typeface="Times New Roman"/>
                <a:ea typeface="微软雅黑"/>
                <a:cs typeface="Times New Roman"/>
              </a:rPr>
              <a:t>他</a:t>
            </a:r>
            <a:endParaRPr lang="en-US" altLang="zh-CN" sz="2400" kern="100" spc="-70" dirty="0" smtClean="0">
              <a:latin typeface="Times New Roman"/>
              <a:ea typeface="微软雅黑"/>
              <a:cs typeface="Times New Roman"/>
            </a:endParaRPr>
          </a:p>
          <a:p>
            <a:pPr algn="just">
              <a:lnSpc>
                <a:spcPct val="114000"/>
              </a:lnSpc>
              <a:spcAft>
                <a:spcPts val="0"/>
              </a:spcAft>
              <a:tabLst>
                <a:tab pos="2070735" algn="l"/>
              </a:tabLst>
            </a:pPr>
            <a:r>
              <a:rPr lang="zh-CN" altLang="zh-CN" sz="2400" kern="100" spc="-70" dirty="0" smtClean="0">
                <a:latin typeface="Times New Roman"/>
                <a:ea typeface="微软雅黑"/>
                <a:cs typeface="Times New Roman"/>
              </a:rPr>
              <a:t>延</a:t>
            </a:r>
            <a:r>
              <a:rPr lang="zh-CN" altLang="zh-CN" sz="2400" kern="100" spc="-70" dirty="0">
                <a:latin typeface="Times New Roman"/>
                <a:ea typeface="微软雅黑"/>
                <a:cs typeface="Times New Roman"/>
              </a:rPr>
              <a:t>誉。但他不慕荣名，至期竟失约不赴，终于无成。开元二十五年，</a:t>
            </a:r>
            <a:r>
              <a:rPr lang="zh-CN" altLang="zh-CN" sz="2400" kern="100" spc="-70" dirty="0" smtClean="0">
                <a:latin typeface="Times New Roman"/>
                <a:ea typeface="微软雅黑"/>
                <a:cs typeface="Times New Roman"/>
              </a:rPr>
              <a:t>张九龄</a:t>
            </a:r>
            <a:endParaRPr lang="en-US" altLang="zh-CN" sz="2400" kern="100" spc="-70" dirty="0" smtClean="0">
              <a:latin typeface="Times New Roman"/>
              <a:ea typeface="微软雅黑"/>
              <a:cs typeface="Times New Roman"/>
            </a:endParaRPr>
          </a:p>
          <a:p>
            <a:pPr algn="just">
              <a:lnSpc>
                <a:spcPct val="114000"/>
              </a:lnSpc>
              <a:spcAft>
                <a:spcPts val="0"/>
              </a:spcAft>
              <a:tabLst>
                <a:tab pos="2070735" algn="l"/>
              </a:tabLst>
            </a:pPr>
            <a:r>
              <a:rPr lang="zh-CN" altLang="zh-CN" sz="2400" kern="100" spc="-70" dirty="0" smtClean="0">
                <a:latin typeface="Times New Roman"/>
                <a:ea typeface="微软雅黑"/>
                <a:cs typeface="Times New Roman"/>
              </a:rPr>
              <a:t>为</a:t>
            </a:r>
            <a:r>
              <a:rPr lang="zh-CN" altLang="zh-CN" sz="2400" kern="100" spc="-70" dirty="0">
                <a:latin typeface="Times New Roman"/>
                <a:ea typeface="微软雅黑"/>
                <a:cs typeface="Times New Roman"/>
              </a:rPr>
              <a:t>荆州长史，招至幕府。不久，仍返故居。公元</a:t>
            </a:r>
            <a:r>
              <a:rPr lang="en-US" altLang="zh-CN" sz="2400" kern="100" spc="-70" dirty="0">
                <a:latin typeface="Times New Roman"/>
                <a:ea typeface="微软雅黑"/>
                <a:cs typeface="Courier New"/>
              </a:rPr>
              <a:t>740</a:t>
            </a:r>
            <a:r>
              <a:rPr lang="zh-CN" altLang="zh-CN" sz="2400" kern="100" spc="-70" dirty="0">
                <a:latin typeface="Times New Roman"/>
                <a:ea typeface="微软雅黑"/>
                <a:cs typeface="Times New Roman"/>
              </a:rPr>
              <a:t>年</a:t>
            </a:r>
            <a:r>
              <a:rPr lang="en-US" altLang="zh-CN" sz="2400" kern="100" spc="-70" dirty="0">
                <a:latin typeface="Times New Roman"/>
                <a:ea typeface="微软雅黑"/>
                <a:cs typeface="Courier New"/>
              </a:rPr>
              <a:t>(</a:t>
            </a:r>
            <a:r>
              <a:rPr lang="zh-CN" altLang="zh-CN" sz="2400" kern="100" spc="-70" dirty="0">
                <a:latin typeface="Times New Roman"/>
                <a:ea typeface="微软雅黑"/>
                <a:cs typeface="Times New Roman"/>
              </a:rPr>
              <a:t>开元二十八年</a:t>
            </a:r>
            <a:r>
              <a:rPr lang="en-US" altLang="zh-CN" sz="2400" kern="100" spc="-70" dirty="0">
                <a:latin typeface="Times New Roman"/>
                <a:ea typeface="微软雅黑"/>
                <a:cs typeface="Courier New"/>
              </a:rPr>
              <a:t>)</a:t>
            </a:r>
            <a:r>
              <a:rPr lang="zh-CN" altLang="zh-CN" sz="2400" kern="100" spc="-70" dirty="0">
                <a:latin typeface="Times New Roman"/>
                <a:ea typeface="微软雅黑"/>
                <a:cs typeface="Times New Roman"/>
              </a:rPr>
              <a:t>，王昌龄游襄阳，访孟浩然，相见甚欢。适浩然背上长了毒疮，医治将愈，因纵情宴饮，食鲜疾发逝世。孟浩然生逢盛唐，早年有志用世，在仕途困顿、痛苦失望后，尚能自重，不媚俗世</a:t>
            </a:r>
            <a:r>
              <a:rPr lang="zh-CN" altLang="zh-CN" sz="2400" kern="100" spc="-700" dirty="0">
                <a:latin typeface="Times New Roman"/>
                <a:ea typeface="微软雅黑"/>
                <a:cs typeface="Times New Roman"/>
              </a:rPr>
              <a:t>，</a:t>
            </a:r>
            <a:r>
              <a:rPr lang="zh-CN" altLang="zh-CN" sz="2400" kern="100" spc="-70" dirty="0">
                <a:latin typeface="Times New Roman"/>
                <a:ea typeface="微软雅黑"/>
                <a:cs typeface="Times New Roman"/>
              </a:rPr>
              <a:t>以隐士终身</a:t>
            </a:r>
            <a:r>
              <a:rPr lang="zh-CN" altLang="zh-CN" sz="2400" kern="100" spc="-700" dirty="0">
                <a:latin typeface="Times New Roman"/>
                <a:ea typeface="微软雅黑"/>
                <a:cs typeface="Times New Roman"/>
              </a:rPr>
              <a:t>，</a:t>
            </a:r>
            <a:r>
              <a:rPr lang="zh-CN" altLang="zh-CN" sz="2400" kern="100" spc="-70" dirty="0">
                <a:latin typeface="Times New Roman"/>
                <a:ea typeface="微软雅黑"/>
                <a:cs typeface="Times New Roman"/>
              </a:rPr>
              <a:t>曾隐居鹿门山</a:t>
            </a:r>
            <a:r>
              <a:rPr lang="zh-CN" altLang="zh-CN" sz="2400" kern="100" spc="-700" dirty="0">
                <a:latin typeface="Times New Roman"/>
                <a:ea typeface="微软雅黑"/>
                <a:cs typeface="Times New Roman"/>
              </a:rPr>
              <a:t>。</a:t>
            </a:r>
            <a:r>
              <a:rPr lang="zh-CN" altLang="zh-CN" sz="2400" kern="100" spc="-70" dirty="0">
                <a:latin typeface="Times New Roman"/>
                <a:ea typeface="微软雅黑"/>
                <a:cs typeface="Times New Roman"/>
              </a:rPr>
              <a:t>孟诗绝大部分为五言短篇</a:t>
            </a:r>
            <a:r>
              <a:rPr lang="zh-CN" altLang="zh-CN" sz="2400" kern="100" spc="-700" dirty="0">
                <a:latin typeface="Times New Roman"/>
                <a:ea typeface="微软雅黑"/>
                <a:cs typeface="Times New Roman"/>
              </a:rPr>
              <a:t>，</a:t>
            </a:r>
            <a:r>
              <a:rPr lang="zh-CN" altLang="zh-CN" sz="2400" kern="100" spc="-70" dirty="0">
                <a:latin typeface="Times New Roman"/>
                <a:ea typeface="微软雅黑"/>
                <a:cs typeface="Times New Roman"/>
              </a:rPr>
              <a:t>多写山水田园和隐逸</a:t>
            </a:r>
            <a:r>
              <a:rPr lang="zh-CN" altLang="zh-CN" sz="2400" kern="100" spc="-700" dirty="0">
                <a:latin typeface="Times New Roman"/>
                <a:ea typeface="微软雅黑"/>
                <a:cs typeface="Times New Roman"/>
              </a:rPr>
              <a:t>、</a:t>
            </a:r>
            <a:r>
              <a:rPr lang="zh-CN" altLang="zh-CN" sz="2400" kern="100" spc="-70" dirty="0">
                <a:latin typeface="Times New Roman"/>
                <a:ea typeface="微软雅黑"/>
                <a:cs typeface="Times New Roman"/>
              </a:rPr>
              <a:t>行旅等内容</a:t>
            </a:r>
            <a:r>
              <a:rPr lang="zh-CN" altLang="zh-CN" sz="2400" kern="100" spc="-700" dirty="0">
                <a:latin typeface="Times New Roman"/>
                <a:ea typeface="微软雅黑"/>
                <a:cs typeface="Times New Roman"/>
              </a:rPr>
              <a:t>。</a:t>
            </a:r>
            <a:r>
              <a:rPr lang="zh-CN" altLang="zh-CN" sz="2400" kern="100" spc="-70" dirty="0">
                <a:latin typeface="Times New Roman"/>
                <a:ea typeface="微软雅黑"/>
                <a:cs typeface="Times New Roman"/>
              </a:rPr>
              <a:t>和王维并称</a:t>
            </a:r>
            <a:r>
              <a:rPr lang="en-US" altLang="zh-CN" sz="2400" kern="100" spc="-70" dirty="0">
                <a:latin typeface="宋体"/>
                <a:ea typeface="微软雅黑"/>
                <a:cs typeface="Times New Roman"/>
              </a:rPr>
              <a:t>“</a:t>
            </a:r>
            <a:r>
              <a:rPr lang="zh-CN" altLang="zh-CN" sz="2400" kern="100" spc="-70" dirty="0">
                <a:latin typeface="Times New Roman"/>
                <a:ea typeface="微软雅黑"/>
                <a:cs typeface="Times New Roman"/>
              </a:rPr>
              <a:t>王孟</a:t>
            </a:r>
            <a:r>
              <a:rPr lang="en-US" altLang="zh-CN" sz="2400" kern="100" spc="-70" dirty="0">
                <a:latin typeface="宋体"/>
                <a:ea typeface="微软雅黑"/>
                <a:cs typeface="Times New Roman"/>
              </a:rPr>
              <a:t>”</a:t>
            </a:r>
            <a:r>
              <a:rPr lang="zh-CN" altLang="zh-CN" sz="2400" kern="100" spc="-700" dirty="0">
                <a:latin typeface="Times New Roman"/>
                <a:ea typeface="微软雅黑"/>
                <a:cs typeface="Times New Roman"/>
              </a:rPr>
              <a:t>，</a:t>
            </a:r>
            <a:r>
              <a:rPr lang="zh-CN" altLang="zh-CN" sz="2400" kern="100" spc="-70" dirty="0">
                <a:latin typeface="Times New Roman"/>
                <a:ea typeface="微软雅黑"/>
                <a:cs typeface="Times New Roman"/>
              </a:rPr>
              <a:t>虽远不如王诗境界广阔</a:t>
            </a:r>
            <a:r>
              <a:rPr lang="zh-CN" altLang="zh-CN" sz="2400" kern="100" spc="-700" dirty="0">
                <a:latin typeface="Times New Roman"/>
                <a:ea typeface="微软雅黑"/>
                <a:cs typeface="Times New Roman"/>
              </a:rPr>
              <a:t>，</a:t>
            </a:r>
            <a:r>
              <a:rPr lang="zh-CN" altLang="zh-CN" sz="2400" kern="100" spc="-70" dirty="0">
                <a:latin typeface="Times New Roman"/>
                <a:ea typeface="微软雅黑"/>
                <a:cs typeface="Times New Roman"/>
              </a:rPr>
              <a:t>但在艺术上有独特的造诣</a:t>
            </a:r>
            <a:r>
              <a:rPr lang="zh-CN" altLang="zh-CN" sz="2400" kern="100" dirty="0">
                <a:latin typeface="Times New Roman"/>
                <a:ea typeface="微软雅黑"/>
                <a:cs typeface="Times New Roman"/>
              </a:rPr>
              <a:t>。</a:t>
            </a:r>
            <a:endParaRPr lang="zh-CN" altLang="zh-CN" sz="2400" kern="100" dirty="0">
              <a:latin typeface="宋体"/>
              <a:cs typeface="Courier New"/>
            </a:endParaRPr>
          </a:p>
          <a:p>
            <a:pPr algn="just">
              <a:lnSpc>
                <a:spcPct val="114000"/>
              </a:lnSpc>
              <a:spcAft>
                <a:spcPts val="0"/>
              </a:spcAft>
              <a:tabLst>
                <a:tab pos="2070735" algn="l"/>
              </a:tabLst>
            </a:pPr>
            <a:r>
              <a:rPr lang="en-US" altLang="zh-CN" sz="2400" kern="100" dirty="0" smtClean="0">
                <a:latin typeface="Times New Roman"/>
                <a:ea typeface="微软雅黑"/>
                <a:cs typeface="Times New Roman"/>
              </a:rPr>
              <a:t>        </a:t>
            </a:r>
            <a:r>
              <a:rPr lang="zh-CN" altLang="zh-CN" sz="2400" kern="100" dirty="0" smtClean="0">
                <a:latin typeface="Times New Roman"/>
                <a:ea typeface="微软雅黑"/>
                <a:cs typeface="Times New Roman"/>
              </a:rPr>
              <a:t>作品</a:t>
            </a:r>
            <a:r>
              <a:rPr lang="zh-CN" altLang="zh-CN" sz="2400" kern="100" dirty="0">
                <a:latin typeface="Times New Roman"/>
                <a:ea typeface="微软雅黑"/>
                <a:cs typeface="Times New Roman"/>
              </a:rPr>
              <a:t>有《孟浩然集》三卷，今编诗二卷。</a:t>
            </a:r>
            <a:endParaRPr lang="zh-CN" altLang="zh-CN" sz="2400" kern="100" dirty="0">
              <a:effectLst/>
              <a:latin typeface="宋体"/>
              <a:cs typeface="Courier New"/>
            </a:endParaRPr>
          </a:p>
        </p:txBody>
      </p:sp>
      <p:pic>
        <p:nvPicPr>
          <p:cNvPr id="8194" name="Picture 2" descr="C:\Users\Administrator\Desktop\语文图\89.jpg"/>
          <p:cNvPicPr>
            <a:picLocks noChangeAspect="1" noChangeArrowheads="1"/>
          </p:cNvPicPr>
          <p:nvPr/>
        </p:nvPicPr>
        <p:blipFill rotWithShape="1">
          <a:blip r:embed="rId2">
            <a:extLst>
              <a:ext uri="{28A0092B-C50C-407E-A947-70E740481C1C}">
                <a14:useLocalDpi xmlns:a14="http://schemas.microsoft.com/office/drawing/2010/main" val="0"/>
              </a:ext>
            </a:extLst>
          </a:blip>
          <a:srcRect l="5714" t="15190" r="8009" b="4458"/>
          <a:stretch/>
        </p:blipFill>
        <p:spPr bwMode="auto">
          <a:xfrm>
            <a:off x="10236199" y="1713144"/>
            <a:ext cx="1773931" cy="1974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240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2691" y="258298"/>
            <a:ext cx="11702609" cy="5840510"/>
          </a:xfrm>
          <a:prstGeom prst="rect">
            <a:avLst/>
          </a:prstGeom>
          <a:noFill/>
        </p:spPr>
        <p:txBody>
          <a:bodyPr wrap="square" rtlCol="0">
            <a:spAutoFit/>
          </a:bodyPr>
          <a:lstStyle/>
          <a:p>
            <a:pPr algn="just">
              <a:lnSpc>
                <a:spcPct val="139000"/>
              </a:lnSpc>
              <a:spcAft>
                <a:spcPts val="0"/>
              </a:spcAft>
              <a:tabLst>
                <a:tab pos="2070735" algn="l"/>
              </a:tabLst>
            </a:pPr>
            <a:r>
              <a:rPr lang="en-US" altLang="zh-CN" sz="2800" b="1" kern="100" dirty="0" smtClean="0">
                <a:solidFill>
                  <a:schemeClr val="bg1">
                    <a:lumMod val="50000"/>
                  </a:schemeClr>
                </a:solidFill>
                <a:latin typeface="Times New Roman"/>
                <a:ea typeface="微软雅黑"/>
                <a:cs typeface="Courier New"/>
              </a:rPr>
              <a:t>2</a:t>
            </a:r>
            <a:r>
              <a:rPr lang="zh-CN" altLang="zh-CN" sz="2800" b="1" kern="100" dirty="0" smtClean="0">
                <a:solidFill>
                  <a:schemeClr val="bg1">
                    <a:lumMod val="50000"/>
                  </a:schemeClr>
                </a:solidFill>
                <a:latin typeface="Times New Roman"/>
                <a:ea typeface="微软雅黑"/>
                <a:cs typeface="Times New Roman"/>
              </a:rPr>
              <a:t>．背景简介</a:t>
            </a:r>
            <a:endParaRPr lang="zh-CN" altLang="zh-CN" sz="2800" b="1" kern="100" dirty="0" smtClean="0">
              <a:solidFill>
                <a:schemeClr val="bg1">
                  <a:lumMod val="50000"/>
                </a:schemeClr>
              </a:solidFill>
              <a:latin typeface="宋体"/>
              <a:cs typeface="Courier New"/>
            </a:endParaRPr>
          </a:p>
          <a:p>
            <a:pPr algn="just">
              <a:lnSpc>
                <a:spcPct val="150000"/>
              </a:lnSpc>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孟浩然</a:t>
            </a:r>
            <a:r>
              <a:rPr lang="zh-CN" altLang="zh-CN" sz="2800" kern="100" dirty="0">
                <a:latin typeface="Times New Roman"/>
                <a:ea typeface="微软雅黑"/>
                <a:cs typeface="Times New Roman"/>
              </a:rPr>
              <a:t>家在襄阳城南郊外，岘山附近，汉江西岸，名曰</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南园</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或</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涧南园</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题中鹿门山则在汉江东岸，沔水南畔，与岘山隔江相望，距离不远，乘船前往，数时可达。汉末著名隐士庞德公，因拒绝征辟，携家隐居鹿门山，从此鹿门山就成了隐逸圣地。孟浩然早先一直隐居岘山南园的家里，四十岁赴长安谋仕不遇，游历吴、越，数年后返乡，决心追随先贤庞德公的行迹，特地在鹿门山辟一住处。偶尔也去住住，其实是个标榜归隐性质的别业，所以题曰</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夜归鹿门</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，虽有纪实之意，而主旨却在标明这首诗是歌咏归隐的情怀志趣。</a:t>
            </a:r>
            <a:endParaRPr lang="zh-CN" altLang="zh-CN" sz="2800" kern="100" dirty="0">
              <a:effectLst/>
              <a:latin typeface="宋体"/>
              <a:cs typeface="Courier New"/>
            </a:endParaRPr>
          </a:p>
        </p:txBody>
      </p:sp>
    </p:spTree>
    <p:extLst>
      <p:ext uri="{BB962C8B-B14F-4D97-AF65-F5344CB8AC3E}">
        <p14:creationId xmlns:p14="http://schemas.microsoft.com/office/powerpoint/2010/main" val="3470276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948729" y="590858"/>
            <a:ext cx="10201871" cy="4616648"/>
          </a:xfrm>
          <a:prstGeom prst="rect">
            <a:avLst/>
          </a:prstGeom>
          <a:noFill/>
        </p:spPr>
        <p:txBody>
          <a:bodyPr wrap="square" rtlCol="0">
            <a:spAutoFit/>
          </a:bodyPr>
          <a:lstStyle/>
          <a:p>
            <a:pPr algn="ctr">
              <a:lnSpc>
                <a:spcPct val="200000"/>
              </a:lnSpc>
              <a:spcAft>
                <a:spcPts val="0"/>
              </a:spcAft>
              <a:tabLst>
                <a:tab pos="2070735" algn="l"/>
              </a:tabLst>
            </a:pPr>
            <a:r>
              <a:rPr lang="zh-CN" altLang="zh-CN" sz="3500" b="1" kern="100" dirty="0">
                <a:solidFill>
                  <a:srgbClr val="00B050"/>
                </a:solidFill>
                <a:latin typeface="Times New Roman"/>
                <a:ea typeface="微软雅黑"/>
                <a:cs typeface="Times New Roman"/>
              </a:rPr>
              <a:t>预习作业</a:t>
            </a:r>
            <a:endParaRPr lang="zh-CN" altLang="zh-CN" sz="3500" b="1" kern="100" dirty="0">
              <a:solidFill>
                <a:srgbClr val="00B050"/>
              </a:solidFill>
              <a:latin typeface="宋体"/>
              <a:cs typeface="Courier New"/>
            </a:endParaRPr>
          </a:p>
          <a:p>
            <a:pPr algn="just">
              <a:lnSpc>
                <a:spcPct val="200000"/>
              </a:lnSpc>
              <a:spcAft>
                <a:spcPts val="0"/>
              </a:spcAft>
              <a:tabLst>
                <a:tab pos="2070735" algn="l"/>
              </a:tabLst>
            </a:pPr>
            <a:r>
              <a:rPr lang="en-US" altLang="zh-CN" sz="2800" b="1" kern="100" dirty="0">
                <a:solidFill>
                  <a:schemeClr val="bg1">
                    <a:lumMod val="50000"/>
                  </a:schemeClr>
                </a:solidFill>
                <a:latin typeface="Times New Roman"/>
                <a:ea typeface="微软雅黑"/>
                <a:cs typeface="Courier New"/>
              </a:rPr>
              <a:t>1</a:t>
            </a:r>
            <a:r>
              <a:rPr lang="zh-CN" altLang="zh-CN" sz="2800" b="1" kern="100" dirty="0">
                <a:solidFill>
                  <a:schemeClr val="bg1">
                    <a:lumMod val="50000"/>
                  </a:schemeClr>
                </a:solidFill>
                <a:latin typeface="Times New Roman"/>
                <a:ea typeface="微软雅黑"/>
                <a:cs typeface="Times New Roman"/>
              </a:rPr>
              <a:t>．字音识记</a:t>
            </a:r>
            <a:endParaRPr lang="zh-CN" altLang="zh-CN" sz="2800" b="1" kern="100" dirty="0">
              <a:solidFill>
                <a:schemeClr val="bg1">
                  <a:lumMod val="50000"/>
                </a:schemeClr>
              </a:solidFill>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①</a:t>
            </a:r>
            <a:r>
              <a:rPr lang="zh-CN" altLang="zh-CN" sz="2800" kern="100" dirty="0">
                <a:latin typeface="Times New Roman"/>
                <a:ea typeface="微软雅黑"/>
                <a:cs typeface="Times New Roman"/>
              </a:rPr>
              <a:t>岩</a:t>
            </a:r>
            <a:r>
              <a:rPr lang="zh-CN" altLang="zh-CN" sz="2800" kern="100" dirty="0">
                <a:solidFill>
                  <a:srgbClr val="00B0F0"/>
                </a:solidFill>
                <a:latin typeface="Times New Roman"/>
                <a:ea typeface="微软雅黑"/>
                <a:cs typeface="Times New Roman"/>
              </a:rPr>
              <a:t>扉</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宋体"/>
                <a:ea typeface="微软雅黑"/>
                <a:cs typeface="Times New Roman"/>
              </a:rPr>
              <a:t>②</a:t>
            </a:r>
            <a:r>
              <a:rPr lang="zh-CN" altLang="zh-CN" sz="2800" kern="100" dirty="0">
                <a:solidFill>
                  <a:srgbClr val="00B0F0"/>
                </a:solidFill>
                <a:latin typeface="Times New Roman"/>
                <a:ea typeface="微软雅黑"/>
                <a:cs typeface="Times New Roman"/>
              </a:rPr>
              <a:t>栖</a:t>
            </a:r>
            <a:r>
              <a:rPr lang="zh-CN" altLang="zh-CN" sz="2800" kern="100" dirty="0">
                <a:latin typeface="Times New Roman"/>
                <a:ea typeface="微软雅黑"/>
                <a:cs typeface="Times New Roman"/>
              </a:rPr>
              <a:t>隐</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宋体"/>
                <a:ea typeface="微软雅黑"/>
                <a:cs typeface="Times New Roman"/>
              </a:rPr>
              <a:t>③</a:t>
            </a:r>
            <a:r>
              <a:rPr lang="zh-CN" altLang="zh-CN" sz="2800" kern="100" dirty="0">
                <a:latin typeface="Times New Roman"/>
                <a:ea typeface="微软雅黑"/>
                <a:cs typeface="Times New Roman"/>
              </a:rPr>
              <a:t>寂</a:t>
            </a:r>
            <a:r>
              <a:rPr lang="zh-CN" altLang="zh-CN" sz="2800" kern="100" dirty="0">
                <a:solidFill>
                  <a:srgbClr val="00B0F0"/>
                </a:solidFill>
                <a:latin typeface="Times New Roman"/>
                <a:ea typeface="微软雅黑"/>
                <a:cs typeface="Times New Roman"/>
              </a:rPr>
              <a:t>寥</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　</a:t>
            </a:r>
            <a:r>
              <a:rPr lang="en-US" altLang="zh-CN" sz="2800" kern="100" dirty="0" smtClean="0">
                <a:latin typeface="Times New Roman"/>
                <a:ea typeface="微软雅黑"/>
                <a:cs typeface="Courier New"/>
              </a:rPr>
              <a:t>)</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④</a:t>
            </a:r>
            <a:r>
              <a:rPr lang="zh-CN" altLang="zh-CN" sz="2800" kern="100" dirty="0">
                <a:solidFill>
                  <a:srgbClr val="00B0F0"/>
                </a:solidFill>
                <a:latin typeface="Times New Roman"/>
                <a:ea typeface="微软雅黑"/>
                <a:cs typeface="Times New Roman"/>
              </a:rPr>
              <a:t>迢</a:t>
            </a:r>
            <a:r>
              <a:rPr lang="zh-CN" altLang="zh-CN" sz="2800" kern="100" dirty="0">
                <a:latin typeface="Times New Roman"/>
                <a:ea typeface="微软雅黑"/>
                <a:cs typeface="Times New Roman"/>
              </a:rPr>
              <a:t>递</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en-US" altLang="zh-CN" sz="2800" kern="100" dirty="0" smtClean="0">
                <a:latin typeface="宋体"/>
                <a:ea typeface="微软雅黑"/>
                <a:cs typeface="Times New Roman"/>
              </a:rPr>
              <a:t>⑤</a:t>
            </a:r>
            <a:r>
              <a:rPr lang="zh-CN" altLang="zh-CN" sz="2800" kern="100" dirty="0">
                <a:latin typeface="Times New Roman"/>
                <a:ea typeface="微软雅黑"/>
                <a:cs typeface="Times New Roman"/>
              </a:rPr>
              <a:t>轩</a:t>
            </a:r>
            <a:r>
              <a:rPr lang="zh-CN" altLang="zh-CN" sz="2800" kern="100" dirty="0">
                <a:solidFill>
                  <a:srgbClr val="00B0F0"/>
                </a:solidFill>
                <a:latin typeface="Times New Roman"/>
                <a:ea typeface="微软雅黑"/>
                <a:cs typeface="Times New Roman"/>
              </a:rPr>
              <a:t>冕</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Times New Roman"/>
                <a:ea typeface="微软雅黑"/>
                <a:cs typeface="Courier New"/>
              </a:rPr>
              <a:t>)    		</a:t>
            </a:r>
            <a:r>
              <a:rPr lang="en-US" altLang="zh-CN" sz="2800" kern="100" dirty="0" smtClean="0">
                <a:latin typeface="宋体"/>
                <a:ea typeface="微软雅黑"/>
                <a:cs typeface="Times New Roman"/>
              </a:rPr>
              <a:t>⑥</a:t>
            </a:r>
            <a:r>
              <a:rPr lang="zh-CN" altLang="zh-CN" sz="2800" kern="100" dirty="0">
                <a:solidFill>
                  <a:srgbClr val="00B0F0"/>
                </a:solidFill>
                <a:latin typeface="Times New Roman"/>
                <a:ea typeface="微软雅黑"/>
                <a:cs typeface="Times New Roman"/>
              </a:rPr>
              <a:t>耆</a:t>
            </a:r>
            <a:r>
              <a:rPr lang="zh-CN" altLang="zh-CN" sz="2800" kern="100" dirty="0">
                <a:latin typeface="Times New Roman"/>
                <a:ea typeface="微软雅黑"/>
                <a:cs typeface="Times New Roman"/>
              </a:rPr>
              <a:t>旧</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⑦</a:t>
            </a:r>
            <a:r>
              <a:rPr lang="zh-CN" altLang="zh-CN" sz="2800" kern="100" dirty="0">
                <a:solidFill>
                  <a:srgbClr val="00B0F0"/>
                </a:solidFill>
                <a:latin typeface="Times New Roman"/>
                <a:ea typeface="微软雅黑"/>
                <a:cs typeface="Times New Roman"/>
              </a:rPr>
              <a:t>鳊</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en-US" altLang="zh-CN" sz="2800" kern="100" dirty="0" smtClean="0">
                <a:latin typeface="宋体"/>
                <a:ea typeface="微软雅黑"/>
                <a:cs typeface="Times New Roman"/>
              </a:rPr>
              <a:t>⑧</a:t>
            </a:r>
            <a:r>
              <a:rPr lang="zh-CN" altLang="zh-CN" sz="2800" kern="100" dirty="0">
                <a:solidFill>
                  <a:srgbClr val="00B0F0"/>
                </a:solidFill>
                <a:latin typeface="Times New Roman"/>
                <a:ea typeface="微软雅黑"/>
                <a:cs typeface="Times New Roman"/>
              </a:rPr>
              <a:t>槎</a:t>
            </a:r>
            <a:r>
              <a:rPr lang="zh-CN" altLang="zh-CN" sz="2800" kern="100" dirty="0">
                <a:latin typeface="Times New Roman"/>
                <a:ea typeface="微软雅黑"/>
                <a:cs typeface="Times New Roman"/>
              </a:rPr>
              <a:t>头</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zh-CN" altLang="zh-CN" sz="2800" kern="100" dirty="0" smtClean="0">
                <a:latin typeface="Times New Roman"/>
                <a:ea typeface="微软雅黑"/>
                <a:cs typeface="Times New Roman"/>
              </a:rPr>
              <a:t>　</a:t>
            </a:r>
            <a:r>
              <a:rPr lang="en-US" altLang="zh-CN" sz="2800" kern="100" dirty="0" smtClean="0">
                <a:latin typeface="Times New Roman"/>
                <a:ea typeface="微软雅黑"/>
                <a:cs typeface="Courier New"/>
              </a:rPr>
              <a:t>)</a:t>
            </a:r>
            <a:endParaRPr lang="zh-CN" altLang="zh-CN" sz="2800" kern="100" dirty="0">
              <a:effectLst/>
              <a:latin typeface="宋体"/>
              <a:cs typeface="Courier New"/>
            </a:endParaRPr>
          </a:p>
        </p:txBody>
      </p:sp>
      <p:sp>
        <p:nvSpPr>
          <p:cNvPr id="3" name="矩形 2"/>
          <p:cNvSpPr/>
          <p:nvPr/>
        </p:nvSpPr>
        <p:spPr>
          <a:xfrm>
            <a:off x="1745975" y="2504956"/>
            <a:ext cx="9760225" cy="2677656"/>
          </a:xfrm>
          <a:prstGeom prst="rect">
            <a:avLst/>
          </a:prstGeom>
        </p:spPr>
        <p:txBody>
          <a:bodyPr wrap="square">
            <a:spAutoFit/>
          </a:bodyPr>
          <a:lstStyle/>
          <a:p>
            <a:pPr algn="just">
              <a:lnSpc>
                <a:spcPct val="200000"/>
              </a:lnSpc>
              <a:spcAft>
                <a:spcPts val="0"/>
              </a:spcAft>
              <a:tabLst>
                <a:tab pos="2070735" algn="l"/>
              </a:tabLst>
            </a:pPr>
            <a:r>
              <a:rPr lang="en-US" altLang="zh-CN" sz="2800" kern="100" dirty="0" smtClean="0">
                <a:solidFill>
                  <a:schemeClr val="accent6">
                    <a:lumMod val="75000"/>
                  </a:schemeClr>
                </a:solidFill>
                <a:latin typeface="Times New Roman"/>
                <a:ea typeface="微软雅黑"/>
                <a:cs typeface="Courier New"/>
              </a:rPr>
              <a:t>      </a:t>
            </a:r>
            <a:r>
              <a:rPr lang="en-US" altLang="zh-CN" sz="2800" kern="100" dirty="0" err="1" smtClean="0">
                <a:solidFill>
                  <a:schemeClr val="accent6">
                    <a:lumMod val="75000"/>
                  </a:schemeClr>
                </a:solidFill>
                <a:latin typeface="Times New Roman"/>
                <a:ea typeface="微软雅黑"/>
                <a:cs typeface="Courier New"/>
              </a:rPr>
              <a:t>fēi</a:t>
            </a:r>
            <a:r>
              <a:rPr lang="zh-CN" altLang="zh-CN" sz="2800" kern="100" dirty="0">
                <a:solidFill>
                  <a:schemeClr val="accent6">
                    <a:lumMod val="75000"/>
                  </a:schemeClr>
                </a:solidFill>
                <a:latin typeface="Times New Roman"/>
                <a:ea typeface="微软雅黑"/>
                <a:cs typeface="Times New Roman"/>
              </a:rPr>
              <a:t>　</a:t>
            </a:r>
            <a:r>
              <a:rPr lang="en-US" altLang="zh-CN" sz="2800" kern="100" dirty="0" smtClean="0">
                <a:solidFill>
                  <a:schemeClr val="accent6">
                    <a:lumMod val="75000"/>
                  </a:schemeClr>
                </a:solidFill>
                <a:latin typeface="宋体"/>
                <a:ea typeface="微软雅黑"/>
                <a:cs typeface="Times New Roman"/>
              </a:rPr>
              <a:t>		        </a:t>
            </a:r>
            <a:r>
              <a:rPr lang="en-US" altLang="zh-CN" sz="2800" kern="100" dirty="0" err="1" smtClean="0">
                <a:solidFill>
                  <a:schemeClr val="accent6">
                    <a:lumMod val="75000"/>
                  </a:schemeClr>
                </a:solidFill>
                <a:latin typeface="Times New Roman"/>
                <a:ea typeface="微软雅黑"/>
                <a:cs typeface="Courier New"/>
              </a:rPr>
              <a:t>qī</a:t>
            </a:r>
            <a:r>
              <a:rPr lang="zh-CN" altLang="zh-CN" sz="2800" kern="100" dirty="0">
                <a:solidFill>
                  <a:schemeClr val="accent6">
                    <a:lumMod val="75000"/>
                  </a:schemeClr>
                </a:solidFill>
                <a:latin typeface="Times New Roman"/>
                <a:ea typeface="微软雅黑"/>
                <a:cs typeface="Times New Roman"/>
              </a:rPr>
              <a:t>　</a:t>
            </a:r>
            <a:r>
              <a:rPr lang="en-US" altLang="zh-CN" sz="2800" kern="100" dirty="0" smtClean="0">
                <a:solidFill>
                  <a:schemeClr val="accent6">
                    <a:lumMod val="75000"/>
                  </a:schemeClr>
                </a:solidFill>
                <a:latin typeface="宋体"/>
                <a:ea typeface="微软雅黑"/>
                <a:cs typeface="Times New Roman"/>
              </a:rPr>
              <a:t>			   </a:t>
            </a:r>
            <a:r>
              <a:rPr lang="en-US" altLang="zh-CN" sz="2800" kern="100" dirty="0" err="1" smtClean="0">
                <a:solidFill>
                  <a:schemeClr val="accent6">
                    <a:lumMod val="75000"/>
                  </a:schemeClr>
                </a:solidFill>
                <a:latin typeface="Times New Roman"/>
                <a:ea typeface="微软雅黑"/>
                <a:cs typeface="Courier New"/>
              </a:rPr>
              <a:t>li</a:t>
            </a:r>
            <a:r>
              <a:rPr lang="en-US" altLang="zh-CN" sz="2800" kern="100" dirty="0" err="1" smtClean="0">
                <a:solidFill>
                  <a:schemeClr val="accent6">
                    <a:lumMod val="75000"/>
                  </a:schemeClr>
                </a:solidFill>
                <a:latin typeface="宋体" pitchFamily="2" charset="-122"/>
                <a:ea typeface="宋体" pitchFamily="2" charset="-122"/>
                <a:cs typeface="Courier New"/>
              </a:rPr>
              <a:t>á</a:t>
            </a:r>
            <a:r>
              <a:rPr lang="en-US" altLang="zh-CN" sz="2800" kern="100" dirty="0" err="1" smtClean="0">
                <a:solidFill>
                  <a:schemeClr val="accent6">
                    <a:lumMod val="75000"/>
                  </a:schemeClr>
                </a:solidFill>
                <a:latin typeface="Times New Roman"/>
                <a:ea typeface="微软雅黑"/>
                <a:cs typeface="Courier New"/>
              </a:rPr>
              <a:t>o</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en-US" altLang="zh-CN" sz="2800" kern="100" dirty="0" smtClean="0">
                <a:solidFill>
                  <a:schemeClr val="accent6">
                    <a:lumMod val="75000"/>
                  </a:schemeClr>
                </a:solidFill>
                <a:latin typeface="Times New Roman"/>
                <a:ea typeface="微软雅黑"/>
                <a:cs typeface="Courier New"/>
              </a:rPr>
              <a:t>     </a:t>
            </a:r>
            <a:r>
              <a:rPr lang="en-US" altLang="zh-CN" sz="2800" kern="100" dirty="0" err="1" smtClean="0">
                <a:solidFill>
                  <a:schemeClr val="accent6">
                    <a:lumMod val="75000"/>
                  </a:schemeClr>
                </a:solidFill>
                <a:latin typeface="Times New Roman"/>
                <a:ea typeface="微软雅黑"/>
                <a:cs typeface="Courier New"/>
              </a:rPr>
              <a:t>ti</a:t>
            </a:r>
            <a:r>
              <a:rPr lang="en-US" altLang="zh-CN" sz="2800" kern="100" dirty="0" err="1" smtClean="0">
                <a:solidFill>
                  <a:schemeClr val="accent6">
                    <a:lumMod val="75000"/>
                  </a:schemeClr>
                </a:solidFill>
                <a:latin typeface="宋体" pitchFamily="2" charset="-122"/>
                <a:ea typeface="宋体" pitchFamily="2" charset="-122"/>
                <a:cs typeface="Courier New"/>
              </a:rPr>
              <a:t>á</a:t>
            </a:r>
            <a:r>
              <a:rPr lang="en-US" altLang="zh-CN" sz="2800" kern="100" dirty="0" err="1" smtClean="0">
                <a:solidFill>
                  <a:schemeClr val="accent6">
                    <a:lumMod val="75000"/>
                  </a:schemeClr>
                </a:solidFill>
                <a:latin typeface="Times New Roman"/>
                <a:ea typeface="微软雅黑"/>
                <a:cs typeface="Courier New"/>
              </a:rPr>
              <a:t>o</a:t>
            </a:r>
            <a:r>
              <a:rPr lang="en-US" altLang="zh-CN" sz="2800" kern="100" dirty="0" smtClean="0">
                <a:solidFill>
                  <a:schemeClr val="accent6">
                    <a:lumMod val="75000"/>
                  </a:schemeClr>
                </a:solidFill>
                <a:latin typeface="Times New Roman"/>
                <a:ea typeface="微软雅黑"/>
                <a:cs typeface="Times New Roman"/>
              </a:rPr>
              <a:t>		               </a:t>
            </a:r>
            <a:r>
              <a:rPr lang="en-US" altLang="zh-CN" sz="2800" kern="100" dirty="0" err="1" smtClean="0">
                <a:solidFill>
                  <a:schemeClr val="accent6">
                    <a:lumMod val="75000"/>
                  </a:schemeClr>
                </a:solidFill>
                <a:latin typeface="Times New Roman"/>
                <a:ea typeface="微软雅黑"/>
                <a:cs typeface="Courier New"/>
              </a:rPr>
              <a:t>mi</a:t>
            </a:r>
            <a:r>
              <a:rPr lang="en-US" altLang="zh-CN" sz="2800" kern="100" dirty="0" err="1" smtClean="0">
                <a:solidFill>
                  <a:schemeClr val="accent6">
                    <a:lumMod val="75000"/>
                  </a:schemeClr>
                </a:solidFill>
                <a:latin typeface="宋体" pitchFamily="2" charset="-122"/>
                <a:ea typeface="宋体" pitchFamily="2" charset="-122"/>
                <a:cs typeface="Courier New"/>
              </a:rPr>
              <a:t>ǎ</a:t>
            </a:r>
            <a:r>
              <a:rPr lang="en-US" altLang="zh-CN" sz="2800" kern="100" dirty="0" err="1" smtClean="0">
                <a:solidFill>
                  <a:schemeClr val="accent6">
                    <a:lumMod val="75000"/>
                  </a:schemeClr>
                </a:solidFill>
                <a:latin typeface="Times New Roman"/>
                <a:ea typeface="微软雅黑"/>
                <a:cs typeface="Courier New"/>
              </a:rPr>
              <a:t>n</a:t>
            </a:r>
            <a:r>
              <a:rPr lang="zh-CN" altLang="zh-CN" sz="2800" kern="100" dirty="0">
                <a:solidFill>
                  <a:schemeClr val="accent6">
                    <a:lumMod val="75000"/>
                  </a:schemeClr>
                </a:solidFill>
                <a:latin typeface="Times New Roman"/>
                <a:ea typeface="微软雅黑"/>
                <a:cs typeface="Times New Roman"/>
              </a:rPr>
              <a:t>　</a:t>
            </a:r>
            <a:r>
              <a:rPr lang="en-US" altLang="zh-CN" sz="2800" kern="100" dirty="0" smtClean="0">
                <a:solidFill>
                  <a:schemeClr val="accent6">
                    <a:lumMod val="75000"/>
                  </a:schemeClr>
                </a:solidFill>
                <a:latin typeface="宋体"/>
                <a:ea typeface="微软雅黑"/>
                <a:cs typeface="Times New Roman"/>
              </a:rPr>
              <a:t>		         </a:t>
            </a:r>
            <a:r>
              <a:rPr lang="en-US" altLang="zh-CN" sz="2800" kern="100" dirty="0" err="1" smtClean="0">
                <a:solidFill>
                  <a:schemeClr val="accent6">
                    <a:lumMod val="75000"/>
                  </a:schemeClr>
                </a:solidFill>
                <a:latin typeface="Times New Roman"/>
                <a:ea typeface="微软雅黑"/>
                <a:cs typeface="Courier New"/>
              </a:rPr>
              <a:t>qí</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en-US" altLang="zh-CN" sz="2800" kern="100" dirty="0" smtClean="0">
                <a:solidFill>
                  <a:schemeClr val="accent6">
                    <a:lumMod val="75000"/>
                  </a:schemeClr>
                </a:solidFill>
                <a:latin typeface="Times New Roman"/>
                <a:ea typeface="微软雅黑"/>
                <a:cs typeface="Courier New"/>
              </a:rPr>
              <a:t> </a:t>
            </a:r>
            <a:r>
              <a:rPr lang="en-US" altLang="zh-CN" sz="2800" kern="100" dirty="0" err="1" smtClean="0">
                <a:solidFill>
                  <a:schemeClr val="accent6">
                    <a:lumMod val="75000"/>
                  </a:schemeClr>
                </a:solidFill>
                <a:latin typeface="Times New Roman"/>
                <a:ea typeface="微软雅黑"/>
                <a:cs typeface="Courier New"/>
              </a:rPr>
              <a:t>bi</a:t>
            </a:r>
            <a:r>
              <a:rPr lang="en-US" altLang="zh-CN" sz="2800" kern="100" dirty="0" err="1" smtClean="0">
                <a:solidFill>
                  <a:schemeClr val="accent6">
                    <a:lumMod val="75000"/>
                  </a:schemeClr>
                </a:solidFill>
                <a:latin typeface="宋体" pitchFamily="2" charset="-122"/>
                <a:ea typeface="宋体" pitchFamily="2" charset="-122"/>
                <a:cs typeface="Courier New"/>
              </a:rPr>
              <a:t>ā</a:t>
            </a:r>
            <a:r>
              <a:rPr lang="en-US" altLang="zh-CN" sz="2800" kern="100" dirty="0" err="1" smtClean="0">
                <a:solidFill>
                  <a:schemeClr val="accent6">
                    <a:lumMod val="75000"/>
                  </a:schemeClr>
                </a:solidFill>
                <a:latin typeface="Times New Roman"/>
                <a:ea typeface="微软雅黑"/>
                <a:cs typeface="Courier New"/>
              </a:rPr>
              <a:t>n</a:t>
            </a:r>
            <a:r>
              <a:rPr lang="zh-CN" altLang="zh-CN" sz="2800" kern="100" dirty="0">
                <a:solidFill>
                  <a:schemeClr val="accent6">
                    <a:lumMod val="75000"/>
                  </a:schemeClr>
                </a:solidFill>
                <a:latin typeface="Times New Roman"/>
                <a:ea typeface="微软雅黑"/>
                <a:cs typeface="Times New Roman"/>
              </a:rPr>
              <a:t>　</a:t>
            </a:r>
            <a:r>
              <a:rPr lang="en-US" altLang="zh-CN" sz="2800" kern="100" dirty="0" smtClean="0">
                <a:solidFill>
                  <a:schemeClr val="accent6">
                    <a:lumMod val="75000"/>
                  </a:schemeClr>
                </a:solidFill>
                <a:latin typeface="宋体"/>
                <a:ea typeface="微软雅黑"/>
                <a:cs typeface="Times New Roman"/>
              </a:rPr>
              <a:t>		        </a:t>
            </a:r>
            <a:r>
              <a:rPr lang="en-US" altLang="zh-CN" sz="2800" kern="100" dirty="0" err="1" smtClean="0">
                <a:solidFill>
                  <a:schemeClr val="accent6">
                    <a:lumMod val="75000"/>
                  </a:schemeClr>
                </a:solidFill>
                <a:latin typeface="Times New Roman"/>
                <a:ea typeface="微软雅黑"/>
                <a:cs typeface="Courier New"/>
              </a:rPr>
              <a:t>ch</a:t>
            </a:r>
            <a:r>
              <a:rPr lang="en-US" altLang="zh-CN" sz="2800" kern="100" dirty="0" err="1" smtClean="0">
                <a:solidFill>
                  <a:schemeClr val="accent6">
                    <a:lumMod val="75000"/>
                  </a:schemeClr>
                </a:solidFill>
                <a:latin typeface="宋体" pitchFamily="2" charset="-122"/>
                <a:ea typeface="宋体" pitchFamily="2" charset="-122"/>
                <a:cs typeface="Courier New"/>
              </a:rPr>
              <a:t>á</a:t>
            </a:r>
            <a:endParaRPr lang="zh-CN" altLang="zh-CN" sz="2800" kern="100" dirty="0">
              <a:solidFill>
                <a:schemeClr val="accent6">
                  <a:lumMod val="75000"/>
                </a:schemeClr>
              </a:solidFill>
              <a:effectLst/>
              <a:latin typeface="宋体" pitchFamily="2" charset="-122"/>
              <a:ea typeface="宋体" pitchFamily="2" charset="-122"/>
              <a:cs typeface="Courier New"/>
            </a:endParaRPr>
          </a:p>
        </p:txBody>
      </p:sp>
    </p:spTree>
    <p:extLst>
      <p:ext uri="{BB962C8B-B14F-4D97-AF65-F5344CB8AC3E}">
        <p14:creationId xmlns:p14="http://schemas.microsoft.com/office/powerpoint/2010/main" val="2254297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extLst>
              <p:ext uri="{D42A27DB-BD31-4B8C-83A1-F6EECF244321}">
                <p14:modId xmlns:p14="http://schemas.microsoft.com/office/powerpoint/2010/main" val="2007047054"/>
              </p:ext>
            </p:extLst>
          </p:nvPr>
        </p:nvGraphicFramePr>
        <p:xfrm>
          <a:off x="952500" y="850900"/>
          <a:ext cx="10350500" cy="4330700"/>
        </p:xfrm>
        <a:graphic>
          <a:graphicData uri="http://schemas.openxmlformats.org/presentationml/2006/ole">
            <mc:AlternateContent xmlns:mc="http://schemas.openxmlformats.org/markup-compatibility/2006">
              <mc:Choice xmlns:v="urn:schemas-microsoft-com:vml" Requires="v">
                <p:oleObj spid="_x0000_s6318" name="文档" r:id="rId4" imgW="10361134" imgH="4330820" progId="Word.Document.12">
                  <p:embed/>
                </p:oleObj>
              </mc:Choice>
              <mc:Fallback>
                <p:oleObj name="文档" r:id="rId4" imgW="10361134" imgH="4330820" progId="Word.Document.12">
                  <p:embed/>
                  <p:pic>
                    <p:nvPicPr>
                      <p:cNvPr id="0" name=""/>
                      <p:cNvPicPr>
                        <a:picLocks noChangeAspect="1" noChangeArrowheads="1"/>
                      </p:cNvPicPr>
                      <p:nvPr/>
                    </p:nvPicPr>
                    <p:blipFill>
                      <a:blip r:embed="rId5"/>
                      <a:srcRect/>
                      <a:stretch>
                        <a:fillRect/>
                      </a:stretch>
                    </p:blipFill>
                    <p:spPr bwMode="auto">
                      <a:xfrm>
                        <a:off x="952500" y="850900"/>
                        <a:ext cx="10350500" cy="433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矩形 3"/>
          <p:cNvSpPr/>
          <p:nvPr/>
        </p:nvSpPr>
        <p:spPr>
          <a:xfrm>
            <a:off x="1822479" y="1771978"/>
            <a:ext cx="902811" cy="1316194"/>
          </a:xfrm>
          <a:prstGeom prst="rect">
            <a:avLst/>
          </a:prstGeom>
        </p:spPr>
        <p:txBody>
          <a:bodyPr wrap="none">
            <a:spAutoFit/>
          </a:bodyPr>
          <a:lstStyle/>
          <a:p>
            <a:pPr>
              <a:lnSpc>
                <a:spcPct val="150000"/>
              </a:lnSpc>
            </a:pPr>
            <a:r>
              <a:rPr lang="zh-CN" altLang="zh-CN" sz="2800" kern="100" dirty="0">
                <a:solidFill>
                  <a:srgbClr val="F79646">
                    <a:lumMod val="75000"/>
                  </a:srgbClr>
                </a:solidFill>
                <a:latin typeface="Times New Roman"/>
                <a:ea typeface="微软雅黑"/>
                <a:cs typeface="Times New Roman"/>
              </a:rPr>
              <a:t>渔</a:t>
            </a:r>
            <a:r>
              <a:rPr lang="zh-CN" altLang="zh-CN" sz="2800" kern="100" dirty="0" smtClean="0">
                <a:solidFill>
                  <a:srgbClr val="F79646">
                    <a:lumMod val="75000"/>
                  </a:srgbClr>
                </a:solidFill>
                <a:latin typeface="Times New Roman"/>
                <a:ea typeface="微软雅黑"/>
                <a:cs typeface="Times New Roman"/>
              </a:rPr>
              <a:t>梁</a:t>
            </a:r>
            <a:endParaRPr lang="en-US" altLang="zh-CN" sz="2800" kern="100" dirty="0" smtClean="0">
              <a:solidFill>
                <a:srgbClr val="F79646">
                  <a:lumMod val="75000"/>
                </a:srgbClr>
              </a:solidFill>
              <a:latin typeface="Times New Roman"/>
              <a:ea typeface="微软雅黑"/>
              <a:cs typeface="Times New Roman"/>
            </a:endParaRPr>
          </a:p>
          <a:p>
            <a:pPr>
              <a:lnSpc>
                <a:spcPct val="150000"/>
              </a:lnSpc>
            </a:pPr>
            <a:r>
              <a:rPr lang="zh-CN" altLang="zh-CN" sz="2800" kern="100" dirty="0" smtClean="0">
                <a:solidFill>
                  <a:srgbClr val="F79646">
                    <a:lumMod val="75000"/>
                  </a:srgbClr>
                </a:solidFill>
                <a:latin typeface="Times New Roman"/>
                <a:ea typeface="微软雅黑"/>
                <a:cs typeface="Times New Roman"/>
              </a:rPr>
              <a:t>高粱</a:t>
            </a:r>
            <a:endParaRPr lang="zh-CN" altLang="en-US" dirty="0"/>
          </a:p>
        </p:txBody>
      </p:sp>
      <p:sp>
        <p:nvSpPr>
          <p:cNvPr id="7" name="矩形 6"/>
          <p:cNvSpPr/>
          <p:nvPr/>
        </p:nvSpPr>
        <p:spPr>
          <a:xfrm>
            <a:off x="5289579" y="1759278"/>
            <a:ext cx="902811" cy="1316194"/>
          </a:xfrm>
          <a:prstGeom prst="rect">
            <a:avLst/>
          </a:prstGeom>
        </p:spPr>
        <p:txBody>
          <a:bodyPr wrap="none">
            <a:spAutoFit/>
          </a:bodyPr>
          <a:lstStyle/>
          <a:p>
            <a:pPr>
              <a:lnSpc>
                <a:spcPct val="150000"/>
              </a:lnSpc>
            </a:pPr>
            <a:r>
              <a:rPr lang="zh-CN" altLang="zh-CN" sz="2800" kern="100" dirty="0" smtClean="0">
                <a:solidFill>
                  <a:srgbClr val="F79646">
                    <a:lumMod val="75000"/>
                  </a:srgbClr>
                </a:solidFill>
                <a:latin typeface="Times New Roman"/>
                <a:ea typeface="微软雅黑"/>
                <a:cs typeface="Times New Roman"/>
              </a:rPr>
              <a:t>喧闹</a:t>
            </a:r>
            <a:endParaRPr lang="en-US" altLang="zh-CN" sz="2800" kern="100" dirty="0" smtClean="0">
              <a:solidFill>
                <a:srgbClr val="F79646">
                  <a:lumMod val="75000"/>
                </a:srgbClr>
              </a:solidFill>
              <a:latin typeface="Times New Roman"/>
              <a:ea typeface="微软雅黑"/>
              <a:cs typeface="Times New Roman"/>
            </a:endParaRPr>
          </a:p>
          <a:p>
            <a:pPr>
              <a:lnSpc>
                <a:spcPct val="150000"/>
              </a:lnSpc>
            </a:pPr>
            <a:r>
              <a:rPr lang="zh-CN" altLang="zh-CN" sz="2800" kern="100" dirty="0" smtClean="0">
                <a:solidFill>
                  <a:srgbClr val="F79646">
                    <a:lumMod val="75000"/>
                  </a:srgbClr>
                </a:solidFill>
                <a:latin typeface="Times New Roman"/>
                <a:ea typeface="微软雅黑"/>
                <a:cs typeface="Times New Roman"/>
              </a:rPr>
              <a:t>寒暄</a:t>
            </a:r>
            <a:endParaRPr lang="zh-CN" altLang="en-US" dirty="0"/>
          </a:p>
        </p:txBody>
      </p:sp>
      <p:sp>
        <p:nvSpPr>
          <p:cNvPr id="11" name="矩形 10"/>
          <p:cNvSpPr/>
          <p:nvPr/>
        </p:nvSpPr>
        <p:spPr>
          <a:xfrm>
            <a:off x="8756679" y="1746578"/>
            <a:ext cx="902811" cy="1316194"/>
          </a:xfrm>
          <a:prstGeom prst="rect">
            <a:avLst/>
          </a:prstGeom>
        </p:spPr>
        <p:txBody>
          <a:bodyPr wrap="none">
            <a:spAutoFit/>
          </a:bodyPr>
          <a:lstStyle/>
          <a:p>
            <a:pPr>
              <a:lnSpc>
                <a:spcPct val="150000"/>
              </a:lnSpc>
            </a:pPr>
            <a:r>
              <a:rPr lang="zh-CN" altLang="zh-CN" sz="2800" kern="100" dirty="0" smtClean="0">
                <a:solidFill>
                  <a:srgbClr val="F79646">
                    <a:lumMod val="75000"/>
                  </a:srgbClr>
                </a:solidFill>
                <a:latin typeface="Times New Roman"/>
                <a:ea typeface="微软雅黑"/>
                <a:cs typeface="Times New Roman"/>
              </a:rPr>
              <a:t>径直</a:t>
            </a:r>
            <a:endParaRPr lang="en-US" altLang="zh-CN" sz="2800" kern="100" dirty="0" smtClean="0">
              <a:solidFill>
                <a:srgbClr val="F79646">
                  <a:lumMod val="75000"/>
                </a:srgbClr>
              </a:solidFill>
              <a:latin typeface="Times New Roman"/>
              <a:ea typeface="微软雅黑"/>
              <a:cs typeface="Times New Roman"/>
            </a:endParaRPr>
          </a:p>
          <a:p>
            <a:pPr>
              <a:lnSpc>
                <a:spcPct val="150000"/>
              </a:lnSpc>
            </a:pPr>
            <a:r>
              <a:rPr lang="zh-CN" altLang="zh-CN" sz="2800" kern="100" dirty="0" smtClean="0">
                <a:solidFill>
                  <a:srgbClr val="F79646">
                    <a:lumMod val="75000"/>
                  </a:srgbClr>
                </a:solidFill>
                <a:latin typeface="Times New Roman"/>
                <a:ea typeface="微软雅黑"/>
                <a:cs typeface="Times New Roman"/>
              </a:rPr>
              <a:t>胫骨</a:t>
            </a:r>
            <a:endParaRPr lang="zh-CN" altLang="en-US" dirty="0"/>
          </a:p>
        </p:txBody>
      </p:sp>
      <p:sp>
        <p:nvSpPr>
          <p:cNvPr id="12" name="矩形 11"/>
          <p:cNvSpPr/>
          <p:nvPr/>
        </p:nvSpPr>
        <p:spPr>
          <a:xfrm>
            <a:off x="1854785" y="3477602"/>
            <a:ext cx="902811" cy="1316194"/>
          </a:xfrm>
          <a:prstGeom prst="rect">
            <a:avLst/>
          </a:prstGeom>
        </p:spPr>
        <p:txBody>
          <a:bodyPr wrap="none">
            <a:spAutoFit/>
          </a:bodyPr>
          <a:lstStyle/>
          <a:p>
            <a:pPr>
              <a:lnSpc>
                <a:spcPct val="150000"/>
              </a:lnSpc>
            </a:pPr>
            <a:r>
              <a:rPr lang="zh-CN" altLang="zh-CN" sz="2800" kern="100" dirty="0" smtClean="0">
                <a:solidFill>
                  <a:srgbClr val="F79646">
                    <a:lumMod val="75000"/>
                  </a:srgbClr>
                </a:solidFill>
                <a:latin typeface="Times New Roman"/>
                <a:ea typeface="微软雅黑"/>
                <a:cs typeface="Times New Roman"/>
              </a:rPr>
              <a:t>寂寥</a:t>
            </a:r>
            <a:endParaRPr lang="en-US" altLang="zh-CN" sz="2800" kern="100" dirty="0" smtClean="0">
              <a:solidFill>
                <a:srgbClr val="F79646">
                  <a:lumMod val="75000"/>
                </a:srgbClr>
              </a:solidFill>
              <a:latin typeface="Times New Roman"/>
              <a:ea typeface="微软雅黑"/>
              <a:cs typeface="Times New Roman"/>
            </a:endParaRPr>
          </a:p>
          <a:p>
            <a:pPr>
              <a:lnSpc>
                <a:spcPct val="150000"/>
              </a:lnSpc>
            </a:pPr>
            <a:r>
              <a:rPr lang="zh-CN" altLang="zh-CN" sz="2800" kern="100" dirty="0" smtClean="0">
                <a:solidFill>
                  <a:srgbClr val="F79646">
                    <a:lumMod val="75000"/>
                  </a:srgbClr>
                </a:solidFill>
                <a:latin typeface="Times New Roman"/>
                <a:ea typeface="微软雅黑"/>
                <a:cs typeface="Times New Roman"/>
              </a:rPr>
              <a:t>绸缪</a:t>
            </a:r>
            <a:endParaRPr lang="zh-CN" altLang="en-US" dirty="0"/>
          </a:p>
        </p:txBody>
      </p:sp>
      <p:sp>
        <p:nvSpPr>
          <p:cNvPr id="15" name="矩形 14"/>
          <p:cNvSpPr/>
          <p:nvPr/>
        </p:nvSpPr>
        <p:spPr>
          <a:xfrm>
            <a:off x="5296485" y="3477603"/>
            <a:ext cx="902811" cy="1316194"/>
          </a:xfrm>
          <a:prstGeom prst="rect">
            <a:avLst/>
          </a:prstGeom>
        </p:spPr>
        <p:txBody>
          <a:bodyPr wrap="none">
            <a:spAutoFit/>
          </a:bodyPr>
          <a:lstStyle/>
          <a:p>
            <a:pPr>
              <a:lnSpc>
                <a:spcPct val="150000"/>
              </a:lnSpc>
            </a:pPr>
            <a:r>
              <a:rPr lang="zh-CN" altLang="zh-CN" sz="2800" kern="100" dirty="0" smtClean="0">
                <a:solidFill>
                  <a:srgbClr val="F79646">
                    <a:lumMod val="75000"/>
                  </a:srgbClr>
                </a:solidFill>
                <a:latin typeface="Times New Roman"/>
                <a:ea typeface="微软雅黑"/>
                <a:cs typeface="Times New Roman"/>
              </a:rPr>
              <a:t>作揖</a:t>
            </a:r>
            <a:endParaRPr lang="en-US" altLang="zh-CN" sz="2800" kern="100" dirty="0" smtClean="0">
              <a:solidFill>
                <a:srgbClr val="F79646">
                  <a:lumMod val="75000"/>
                </a:srgbClr>
              </a:solidFill>
              <a:latin typeface="Times New Roman"/>
              <a:ea typeface="微软雅黑"/>
              <a:cs typeface="Times New Roman"/>
            </a:endParaRPr>
          </a:p>
          <a:p>
            <a:pPr>
              <a:lnSpc>
                <a:spcPct val="150000"/>
              </a:lnSpc>
            </a:pPr>
            <a:r>
              <a:rPr lang="zh-CN" altLang="zh-CN" sz="2800" kern="100" dirty="0" smtClean="0">
                <a:solidFill>
                  <a:srgbClr val="F79646">
                    <a:lumMod val="75000"/>
                  </a:srgbClr>
                </a:solidFill>
                <a:latin typeface="Times New Roman"/>
                <a:ea typeface="微软雅黑"/>
                <a:cs typeface="Times New Roman"/>
              </a:rPr>
              <a:t>编辑</a:t>
            </a:r>
            <a:endParaRPr lang="zh-CN" altLang="en-US" dirty="0"/>
          </a:p>
        </p:txBody>
      </p:sp>
      <p:sp>
        <p:nvSpPr>
          <p:cNvPr id="16" name="矩形 15"/>
          <p:cNvSpPr/>
          <p:nvPr/>
        </p:nvSpPr>
        <p:spPr>
          <a:xfrm>
            <a:off x="8756094" y="3467656"/>
            <a:ext cx="902811" cy="1304203"/>
          </a:xfrm>
          <a:prstGeom prst="rect">
            <a:avLst/>
          </a:prstGeom>
        </p:spPr>
        <p:txBody>
          <a:bodyPr wrap="none">
            <a:spAutoFit/>
          </a:bodyPr>
          <a:lstStyle/>
          <a:p>
            <a:pPr lvl="0" algn="just">
              <a:lnSpc>
                <a:spcPct val="150000"/>
              </a:lnSpc>
              <a:tabLst>
                <a:tab pos="2070735" algn="l"/>
              </a:tabLst>
            </a:pPr>
            <a:r>
              <a:rPr lang="zh-CN" altLang="zh-CN" sz="2800" kern="100" dirty="0" smtClean="0">
                <a:solidFill>
                  <a:srgbClr val="F79646">
                    <a:lumMod val="75000"/>
                  </a:srgbClr>
                </a:solidFill>
                <a:latin typeface="Times New Roman"/>
                <a:ea typeface="微软雅黑"/>
                <a:cs typeface="Times New Roman"/>
              </a:rPr>
              <a:t>厚薄</a:t>
            </a:r>
            <a:endParaRPr lang="en-US" altLang="zh-CN" sz="2800" kern="100" dirty="0" smtClean="0">
              <a:solidFill>
                <a:srgbClr val="F79646">
                  <a:lumMod val="75000"/>
                </a:srgbClr>
              </a:solidFill>
              <a:latin typeface="Times New Roman"/>
              <a:ea typeface="微软雅黑"/>
              <a:cs typeface="Times New Roman"/>
            </a:endParaRPr>
          </a:p>
          <a:p>
            <a:pPr lvl="0" algn="just">
              <a:lnSpc>
                <a:spcPct val="150000"/>
              </a:lnSpc>
              <a:tabLst>
                <a:tab pos="2070735" algn="l"/>
              </a:tabLst>
            </a:pPr>
            <a:r>
              <a:rPr lang="zh-CN" altLang="zh-CN" sz="2800" kern="100" dirty="0" smtClean="0">
                <a:solidFill>
                  <a:srgbClr val="F79646">
                    <a:lumMod val="75000"/>
                  </a:srgbClr>
                </a:solidFill>
                <a:latin typeface="Times New Roman"/>
                <a:ea typeface="微软雅黑"/>
                <a:cs typeface="Times New Roman"/>
              </a:rPr>
              <a:t>账簿</a:t>
            </a:r>
            <a:endParaRPr lang="zh-CN" altLang="zh-CN" sz="2800" kern="100" dirty="0">
              <a:solidFill>
                <a:srgbClr val="F79646">
                  <a:lumMod val="75000"/>
                </a:srgbClr>
              </a:solidFill>
              <a:latin typeface="宋体"/>
              <a:cs typeface="Courier New"/>
            </a:endParaRPr>
          </a:p>
        </p:txBody>
      </p:sp>
    </p:spTree>
    <p:extLst>
      <p:ext uri="{BB962C8B-B14F-4D97-AF65-F5344CB8AC3E}">
        <p14:creationId xmlns:p14="http://schemas.microsoft.com/office/powerpoint/2010/main" val="4500434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1" grpId="0"/>
      <p:bldP spid="12" grpId="0"/>
      <p:bldP spid="15" grpId="0"/>
      <p:bldP spid="1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3390</TotalTime>
  <Words>2958</Words>
  <Application>Microsoft Office PowerPoint</Application>
  <PresentationFormat>自定义</PresentationFormat>
  <Paragraphs>118</Paragraphs>
  <Slides>25</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27" baseType="lpstr">
      <vt:lpstr>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@teliss</dc:creator>
  <cp:lastModifiedBy>user</cp:lastModifiedBy>
  <cp:revision>862</cp:revision>
  <dcterms:created xsi:type="dcterms:W3CDTF">2013-09-20T02:31:37Z</dcterms:created>
  <dcterms:modified xsi:type="dcterms:W3CDTF">2015-03-23T05:41:03Z</dcterms:modified>
</cp:coreProperties>
</file>