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5" r:id="rId3"/>
    <p:sldId id="262" r:id="rId4"/>
    <p:sldId id="297" r:id="rId5"/>
    <p:sldId id="299" r:id="rId6"/>
    <p:sldId id="374" r:id="rId7"/>
    <p:sldId id="394" r:id="rId8"/>
    <p:sldId id="301" r:id="rId9"/>
    <p:sldId id="382" r:id="rId10"/>
    <p:sldId id="327" r:id="rId11"/>
    <p:sldId id="376" r:id="rId12"/>
    <p:sldId id="303" r:id="rId13"/>
    <p:sldId id="347" r:id="rId14"/>
    <p:sldId id="395" r:id="rId15"/>
    <p:sldId id="378" r:id="rId16"/>
    <p:sldId id="392" r:id="rId17"/>
    <p:sldId id="396" r:id="rId18"/>
    <p:sldId id="355" r:id="rId19"/>
    <p:sldId id="383" r:id="rId20"/>
    <p:sldId id="319" r:id="rId21"/>
    <p:sldId id="357" r:id="rId22"/>
    <p:sldId id="359" r:id="rId23"/>
    <p:sldId id="360" r:id="rId24"/>
    <p:sldId id="367" r:id="rId25"/>
    <p:sldId id="393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78" autoAdjust="0"/>
  </p:normalViewPr>
  <p:slideViewPr>
    <p:cSldViewPr snapToGrid="0">
      <p:cViewPr>
        <p:scale>
          <a:sx n="75" d="100"/>
          <a:sy n="75" d="100"/>
        </p:scale>
        <p:origin x="-1914" y="-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梦游天姥吟留别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梦游天姥吟留别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梦游天姥吟留别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梦游天姥吟留别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梦游天姥吟留别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8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第二单元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置身诗境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缘景明情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347912" y="450185"/>
            <a:ext cx="9523288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7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．词语解释</a:t>
            </a:r>
            <a:endParaRPr lang="zh-CN" altLang="zh-CN" sz="27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烟涛微茫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难求：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云霞明灭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可睹：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水荡漾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清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猿啼：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迷花倚石忽已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暝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栗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深林兮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惊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层巅：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水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澹澹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兮生烟：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43400" y="1097736"/>
            <a:ext cx="56515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确实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有时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清澈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凄清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天黑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夜晚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战栗；使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震惊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波浪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起伏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906712" y="488285"/>
            <a:ext cx="7948488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．名句默写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我欲因之梦吴越，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，栗深林兮惊层巅。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，恍惊起而长嗟。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世间行乐亦如此，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，使我不得开心颜？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，仙之人兮列如麻。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387600" y="1190101"/>
            <a:ext cx="6096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夜飞度镜湖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月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熊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咆龙吟殷岩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泉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忽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魂悸以魄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古来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万事东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流水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安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能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摧眉折腰事权贵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虎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鼓瑟兮鸾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回车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3962" y="786944"/>
            <a:ext cx="80310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安能摧眉折腰事权贵，使我不得开心颜？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高亢的呼喊，使诗人郁积在胸中的苦闷和忧愤，如火山爆发，江涛怒吼，向当时的黑暗现实提出了挑战。这是诗人对权贵的傲视，是对污浊社会的抗议，是对自己崇高人格的护卫，是对自己的人生愿望未能实现的充满愤懑的呐喊，表现了诗人傲岸的性格和蔑视权贵的反抗精神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C:\Users\Administrator\Desktop\语文图\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1657350"/>
            <a:ext cx="3430587" cy="35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285986"/>
            <a:ext cx="11764932" cy="168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一、填写下表，理清课文结构层次。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83401"/>
              </p:ext>
            </p:extLst>
          </p:nvPr>
        </p:nvGraphicFramePr>
        <p:xfrm>
          <a:off x="261968" y="2074218"/>
          <a:ext cx="11658252" cy="29718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80110"/>
                <a:gridCol w="880110"/>
                <a:gridCol w="5496212"/>
                <a:gridCol w="1540510"/>
                <a:gridCol w="2861310"/>
              </a:tblGrid>
              <a:tr h="8830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结构层次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描绘文句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概括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修辞手法</a:t>
                      </a:r>
                    </a:p>
                  </a:txBody>
                  <a:tcPr marL="68580" marR="68580" marT="0" marB="0" anchor="ctr"/>
                </a:tc>
              </a:tr>
              <a:tr h="13522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梦由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kern="10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①</a:t>
                      </a:r>
                      <a:endParaRPr lang="zh-CN" sz="26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神秘高峻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夸张、陪衬、描写</a:t>
                      </a:r>
                    </a:p>
                  </a:txBody>
                  <a:tcPr marL="68580" marR="68580" marT="0" marB="0" anchor="ctr"/>
                </a:tc>
              </a:tr>
              <a:tr h="8830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梦游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月夜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渌水荡漾清猿啼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剡溪清幽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白描</a:t>
                      </a:r>
                    </a:p>
                  </a:txBody>
                  <a:tcPr marL="68580" marR="68580" marT="0" marB="0" anchor="ctr"/>
                </a:tc>
              </a:tr>
              <a:tr h="36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白昼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千岩万转路不定，迷花倚石忽已暝。熊咆龙吟殷岩泉，栗深林兮惊层巅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山中壮美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②</a:t>
                      </a:r>
                      <a:endParaRPr lang="zh-CN" sz="2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54418"/>
              </p:ext>
            </p:extLst>
          </p:nvPr>
        </p:nvGraphicFramePr>
        <p:xfrm>
          <a:off x="165100" y="326834"/>
          <a:ext cx="11813222" cy="35661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20700"/>
                <a:gridCol w="949960"/>
                <a:gridCol w="5581650"/>
                <a:gridCol w="3051810"/>
                <a:gridCol w="1709102"/>
              </a:tblGrid>
              <a:tr h="1270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梦游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傍晚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kern="10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③</a:t>
                      </a:r>
                      <a:endParaRPr lang="zh-CN" sz="26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洞外恐怖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spc="-11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绘形绘色，绘声夸张</a:t>
                      </a:r>
                    </a:p>
                  </a:txBody>
                  <a:tcPr marL="68580" marR="68580" marT="0" marB="0" anchor="ctr"/>
                </a:tc>
              </a:tr>
              <a:tr h="174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夜晚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spc="-11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霓为衣兮风为马，云之君兮纷纷而来下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虎鼓瑟兮鸾回车，仙之人兮列如麻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洞中仙乐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④</a:t>
                      </a:r>
                      <a:endParaRPr lang="zh-CN" sz="2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梦醒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忽魂悸以魄动，恍惊起而长嗟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魂惊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kern="10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6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spc="-11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梦后抒情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⑤</a:t>
                      </a:r>
                      <a:endParaRPr lang="zh-CN" sz="2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600" kern="100" spc="-110" baseline="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蔑视权贵，傲岸不屈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6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6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268" y="4222986"/>
            <a:ext cx="118792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越人语天姥</a:t>
            </a:r>
            <a:r>
              <a:rPr lang="zh-CN" altLang="zh-CN" sz="26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云霞明灭或可睹天姥连天向天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横</a:t>
            </a:r>
            <a:r>
              <a:rPr lang="zh-CN" altLang="zh-CN" sz="2600" kern="100" spc="-9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势拔五岳掩赤城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想象、夸张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洞天石扉，訇然中开。青冥浩荡不见底，日月照耀金银台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夸张、拟人、描写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安能摧眉折腰事权贵，使我不得开心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颜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26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171686"/>
            <a:ext cx="11701432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二、这首诗歌的诗眼是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安能摧眉折腰事权贵，使我不得开心颜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，那李白为什么要花如此多的笔墨来描写梦境呢？对表现主题有什么作用？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梦中仙境象征作者追求的理想境界。写仙境的美妙是为了反衬现实的丑恶。写自己对神仙世界的向往正是为了表明对黑暗现实的厌恶。也就是说，诗歌的前后是一致的，都是在写诗人对自由生活的向往，只是诗歌的前半部分用梦的形式曲折地表达出来，而后半部分诗人则是直抒胸臆，直接唱出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且放白鹿青崖间。须行即骑访名山。安能摧眉折腰事权贵，使我不得开心颜？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80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44686"/>
            <a:ext cx="11701432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三、请赏析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安能摧眉折腰事权贵，使我不得开心颜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一句。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点亮了全诗的主题：对于名山仙境的向往，是出于对权贵的抗争，它唱出封建社会中多少怀才不遇的人的心声。唐朝比之其他朝代是开明的，较为重视人才，但也只是比较而言。人才在当时仍然摆脱不了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臣妾气态间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的屈辱地位。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折腰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一词出于东晋的陶渊明，他由于不愿忍辱而赋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归去来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李白虽然受帝王优宠，也不过是个御用文人。封建君主君临天下，把自己升高到至高无上的地位，却抹煞了一切人的尊严。李白在这里所表示的决绝态度，是向封建统治者投过去的一瞥蔑视。在封建社会，敢于这样想、敢于这样说的人并不多。李白说了，也做了，这是他异乎常人的伟大之处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67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819386"/>
            <a:ext cx="11701432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四、诗句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古来万事东流水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，是不是流露出作者消极的思想？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这首诗的内容丰富、曲折、奇谲、多变，它的形象辉煌流丽，缤纷多彩，构成了全诗的浪漫主义华赡情调。它的主观意图本来在于宣扬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古来万事东流水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这样颇有消极意味的思想，可是它的格调却是昂扬振奋的，潇洒出尘的，有一种不卑不屈的气概流贯其间，并无消沉之感。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54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44911"/>
            <a:ext cx="2280602" cy="438563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高考考点链接</a:t>
            </a:r>
            <a:endParaRPr lang="zh-CN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475640"/>
            <a:ext cx="11847388" cy="5820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评价诗歌的思想内容及作者的观点态度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解读：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所谓评价诗歌的思想内容就是理解诗歌所表现的生活内容，把握其思想感情，分析其社会意义及其深层内涵；所谓评价作者的观点态度就是作者对诗歌中的景物、人物、事件等的态度进行评价，也包括对作者在诗中所表现的观点的进步性和局限性进行评价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指津：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把握古诗中作者的思想感情，一般来说，可以采取以下方法：</a:t>
            </a:r>
            <a:r>
              <a:rPr lang="en-US" altLang="zh-CN" sz="2400" spc="-70" dirty="0">
                <a:latin typeface="Times New Roman"/>
                <a:ea typeface="微软雅黑"/>
              </a:rPr>
              <a:t>(1)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了解背景，调用储备。把握古诗的思想感情应该</a:t>
            </a:r>
            <a:r>
              <a:rPr lang="en-US" altLang="zh-CN" sz="24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知人论世</a:t>
            </a:r>
            <a:r>
              <a:rPr lang="en-US" altLang="zh-CN" sz="24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。必须了解作品的时代背景。在此基础上，全面了解诗人的个人经历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思想发展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个性气质等情况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了解其写作某一首诗时的生活状况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思想情绪和创作意图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还要有必要的知识储备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对诗中所涉及的历史事件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历史人物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历史</a:t>
            </a:r>
            <a:r>
              <a:rPr lang="zh-CN" altLang="zh-CN" sz="2400" spc="-110" dirty="0">
                <a:latin typeface="Times New Roman"/>
                <a:ea typeface="微软雅黑"/>
                <a:cs typeface="Times New Roman"/>
              </a:rPr>
              <a:t>典故能有大致的了解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110" dirty="0">
                <a:latin typeface="Times New Roman"/>
                <a:ea typeface="微软雅黑"/>
                <a:cs typeface="Times New Roman"/>
              </a:rPr>
              <a:t>这样一来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110" dirty="0">
                <a:latin typeface="Times New Roman"/>
                <a:ea typeface="微软雅黑"/>
                <a:cs typeface="Times New Roman"/>
              </a:rPr>
              <a:t>对诗中作者思想感情的把握才可能更为准确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spc="-70" dirty="0">
                <a:latin typeface="Times New Roman"/>
                <a:ea typeface="微软雅黑"/>
              </a:rPr>
              <a:t>(2)</a:t>
            </a:r>
            <a:r>
              <a:rPr lang="zh-CN" altLang="zh-CN" sz="2400" spc="-110" dirty="0">
                <a:latin typeface="Times New Roman"/>
                <a:ea typeface="微软雅黑"/>
                <a:cs typeface="Times New Roman"/>
              </a:rPr>
              <a:t>细读诗题</a:t>
            </a:r>
            <a:r>
              <a:rPr lang="zh-CN" altLang="zh-CN" sz="24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参悟内容</a:t>
            </a:r>
            <a:r>
              <a:rPr lang="zh-CN" altLang="zh-CN" sz="2400" spc="-43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诗歌的题目很重要</a:t>
            </a:r>
            <a:r>
              <a:rPr lang="zh-CN" altLang="zh-CN" sz="2400" spc="-43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往往可以透露出重要线索</a:t>
            </a:r>
            <a:r>
              <a:rPr lang="zh-CN" altLang="zh-CN" sz="2400" spc="-43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比如送别诗的题目往往有</a:t>
            </a:r>
            <a:r>
              <a:rPr lang="en-US" altLang="zh-CN" sz="24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赠</a:t>
            </a:r>
            <a:r>
              <a:rPr lang="zh-CN" altLang="zh-CN" sz="2400" spc="-43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别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送</a:t>
            </a:r>
            <a:r>
              <a:rPr lang="en-US" altLang="zh-CN" sz="24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等字眼</a:t>
            </a:r>
            <a:r>
              <a:rPr lang="zh-CN" altLang="zh-CN" sz="2400" spc="-3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怀古诗则多用</a:t>
            </a:r>
            <a:r>
              <a:rPr lang="en-US" altLang="zh-CN" sz="24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感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怀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忆</a:t>
            </a:r>
            <a:r>
              <a:rPr lang="en-US" altLang="zh-CN" sz="24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等字眼</a:t>
            </a:r>
            <a:r>
              <a:rPr lang="zh-CN" altLang="zh-CN" sz="24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spc="-70" dirty="0">
                <a:latin typeface="Times New Roman"/>
                <a:ea typeface="微软雅黑"/>
                <a:cs typeface="Times New Roman"/>
              </a:rPr>
              <a:t>这些字眼直接点明了诗歌的题材</a:t>
            </a: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、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994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68" y="108186"/>
            <a:ext cx="11701432" cy="602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思想内容。送别诗写景物是为了渲染离情别绪，怀古诗写景物是为了形成对比，表达昔盛今衰之情。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整体体味，挖掘主旨。在了解了背景、细读了诗题后，我们必须逐句阅读文本，理解诗歌具体写了什么、诗人是怎样写的，这样去实现整体体味。体味的同时需要找出核心句，核心句可能是直露的，也可能是含蓄的，它往往是诗歌思想感情之所在。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把握基调，细评价值。每首诗都有一个基调，基调是分析的基础，分析是对整体体味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艺术感受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深化和发展，是评价的基础。只有把握准基调，分析才能妥帖；只有分析妥帖了，才能对诗歌中的思想内容做出比较公允的评价。古诗的基调主要有以下几种：喜悦、欢快、恬淡、闲适、烦闷、愤怒、忧愁、惆怅、寂寞、孤独、感伤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应用：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请你根据本处的提示，解答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微软雅黑"/>
                <a:cs typeface="Times New Roman"/>
              </a:rPr>
              <a:t>分层训练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中的第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题。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3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2625483" y="961601"/>
            <a:ext cx="7033754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梦游天姥吟留别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362" y="578247"/>
            <a:ext cx="11936288" cy="5680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李白的泪水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远远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的，我看见一身素衣的青莲居士。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漫</a:t>
            </a:r>
            <a:r>
              <a:rPr lang="zh-CN" altLang="zh-CN" sz="2400" kern="100" spc="-70" dirty="0" smtClean="0">
                <a:latin typeface="Times New Roman"/>
                <a:ea typeface="微软雅黑"/>
                <a:cs typeface="Times New Roman"/>
              </a:rPr>
              <a:t>步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于河畔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我注视他怅望江天的姿势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kern="100" spc="-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恰似飞燕</a:t>
            </a:r>
            <a:r>
              <a:rPr lang="zh-CN" altLang="zh-CN" sz="2400" kern="100" spc="-70" dirty="0" smtClean="0">
                <a:latin typeface="Times New Roman"/>
                <a:ea typeface="微软雅黑"/>
                <a:cs typeface="Times New Roman"/>
              </a:rPr>
              <a:t>倚新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妆</a:t>
            </a:r>
            <a:r>
              <a:rPr lang="en-US" altLang="zh-CN" sz="2400" kern="100" spc="-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spc="-7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一句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流传千古的诗句和杨玉环的一句嗔语，把一个极度辉煌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的人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生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滑落到社会的底层。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香车宝马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誓取楼兰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杀敌报国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他苦笑，泪水在无声中滑落。低头轻抚生锈的宝剑，奔腾的壮志又如未灭的火把熊熊燃烧起来。呵！自己有多么无知，四次出蜀，挥金巨万，万里山河，游履殆遍。本以为金殿之上让高力士脱靴，杨国忠磨墨，已注定了自己的一生在富贵荣华之中。可是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太白星精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又怎样？满腹锦绣又怎样？抵得了杨贵妃一句对李隆基的悄悄话吗？好恨！好恨！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C:\Users\Administrator\Desktop\语文图\1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t="280" r="1502" b="1"/>
          <a:stretch/>
        </p:blipFill>
        <p:spPr bwMode="auto">
          <a:xfrm>
            <a:off x="8940800" y="1814512"/>
            <a:ext cx="3117850" cy="176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62" y="331386"/>
            <a:ext cx="11815638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我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的心里忽然有一根弦被这愁苦折磨的一代诗仙拨动了。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我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走上前去，他愕然注视着我。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700" kern="100" spc="-90" dirty="0">
                <a:latin typeface="Times New Roman"/>
                <a:ea typeface="微软雅黑"/>
                <a:cs typeface="Times New Roman"/>
              </a:rPr>
              <a:t>诗仙，您的那句</a:t>
            </a:r>
            <a:r>
              <a:rPr lang="en-US" altLang="zh-CN" sz="2700" kern="100" spc="-9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700" kern="100" spc="-90" dirty="0">
                <a:latin typeface="Times New Roman"/>
                <a:ea typeface="微软雅黑"/>
                <a:cs typeface="Times New Roman"/>
              </a:rPr>
              <a:t>可怜飞燕倚新妆</a:t>
            </a:r>
            <a:r>
              <a:rPr lang="en-US" altLang="zh-CN" sz="2700" kern="100" spc="-9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700" kern="100" spc="-90" dirty="0">
                <a:latin typeface="Times New Roman"/>
                <a:ea typeface="微软雅黑"/>
                <a:cs typeface="Times New Roman"/>
              </a:rPr>
              <a:t>，究竟有无亵渎杨玉环之意呢？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我是被冤枉的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真是愚哉斯言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本以为千年之后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我的冤屈已被涤清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没想到蒙于我身的耻辱尚未被冗长的岁月消逝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我本是以飞燕之轻比杨玉环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她实在是我眼中的仙子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我何敢有辱她之语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？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说完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他的目光久久停驻在空旷的河面上，深深的，似一把利剑，将要穿透时间与空间，把李隆基的心剖开来，看一看，他为何不相信他的话呢？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700" kern="100" spc="-90" dirty="0">
                <a:latin typeface="Times New Roman"/>
                <a:ea typeface="微软雅黑"/>
                <a:cs typeface="Times New Roman"/>
              </a:rPr>
              <a:t>太白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spc="-90" dirty="0">
                <a:latin typeface="Times New Roman"/>
                <a:ea typeface="微软雅黑"/>
                <a:cs typeface="Times New Roman"/>
              </a:rPr>
              <a:t>李隆基相信了杨玉环的话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spc="-90" dirty="0">
                <a:latin typeface="Times New Roman"/>
                <a:ea typeface="微软雅黑"/>
                <a:cs typeface="Times New Roman"/>
              </a:rPr>
              <a:t>而以为你只是狡辩之辞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spc="-90" dirty="0">
                <a:latin typeface="Times New Roman"/>
                <a:ea typeface="微软雅黑"/>
                <a:cs typeface="Times New Roman"/>
              </a:rPr>
              <a:t>你恨他吗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？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120" y="221253"/>
            <a:ext cx="11686480" cy="576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如果一个人从荣华的峰巅一下跌到了谷底，而且永远过着潦倒的生活，你难道不恨吗？可毕竟李隆基与杨玉环是夫妇，夫妇之亲有如天地，一个人的判断有时在很大程度上决定于感情上的亲疏，他信了杨玉环，而认为我不忠，这是一个悲哀，是我的悲哀，也是李隆基的悲哀，乃至整个国家的悲哀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青莲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居士踏着夕阳的余晖走了。一个孤独的身影从我的视野中渐渐消失。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静静地伫立在河边。我想起了屈原，想起了比干，想起了屈死于谗言中的每个忠臣。感情的亲疏使昏君们相信近臣的花言，爱妃的巧语，而每一个如此的君王无不蹈覆国的命运。而对于我们，难道没有一些可以借鉴之处吗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低了头，看看哪一滴是李白的泪水。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192683"/>
            <a:ext cx="11647364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本文是一篇情理兼备、文质兼美的好文章。作者思接千载，视通万里，以李白的一句诗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恰似飞燕倚新妆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为切入点，与李白进行了一次跨越时空的面对面的对话，巧妙不失自然，虚幻而又可信。一句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恰似飞燕倚新妆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由于李隆基与爱妃的亲近和与李白的疏远，而听信爱妃，误解李白，从而形象地告诉我们：李白的悲剧就是由感情的亲疏造成的。更可贵的是，作者由李白而屈原，由屈原而比干，敏锐看出并深刻指出这种悲剧不是某个人的悲剧，而是一个历史的悲剧、社会的悲剧。作者以点带面，由点到面，拓宽了文章的主题，提升了文章的品位，并且发人深省，催人警醒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5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12" y="811331"/>
            <a:ext cx="116822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．写作迁移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【角度】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封建君主君临天下，把自己升高到至高无上的地位，却抹煞了一切人的尊严。李白在这里呼喊出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安能摧眉折腰事权贵，使我不得开心颜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的千古名句，是向封建统治者投过去的一瞥蔑视。李白这样说了，也这样做了。在中国历史上还有许许多多像李白这样的豪壮志士。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12" y="176331"/>
            <a:ext cx="11783888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请你谈谈对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安能摧眉折腰事权贵，使我不得开心颜？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这句话的理解。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【写作示例】</a:t>
            </a: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做人要有气节和操守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安能摧眉折腰事权贵，使我不得开心颜？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两句诗字面意思不难理解，即：我怎能低头弯腰侍奉权贵？那会使我的心情压抑，分外痛苦，不得舒畅！这表明诗人不得志于当时，遂有出世之想。同时也体现了诗人不为权贵摧眉折腰，并对那些飞扬跋扈、气焰熏天的封建权贵的极大的蔑视，鲜明地表现出诗人的反抗精神。他告诉人们做人要有抱负，不随尘世沉浮，不做墙头的无根之草，随风而倒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0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823" y="5767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810" y="868371"/>
            <a:ext cx="9942690" cy="5436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诗仙李白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1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李白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策一匹骏马，在昏黄的古道上奔驰。然而，官场的尔虞我诈，世俗的道貌岸然绊住他奔跑的脚步，无情的现实冷却了他一腔热血。是啊，想当年力士为他脱靴，贵妃为他磨墨，那该是他仕途上奔跑得最顺畅的时期啊。可是，无意间他看到了力士谄媚的丑态和贵妃不可告人的笑，他觉得他应该永远让他奔跑的双脚停滞不前，离开这黑暗的金马门。他清醒地知道，他宁愿散尽千金，只求一醉，也不愿摧眉折腰，做大唐的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御用文人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！于是他带上一把佩剑，把一杯酒去寻访他暂且放在名山的白鹿，永远跨出黑暗的仕途之门。昔日他骑御赐骠马奉诏奔驰，今日他骑白鹿奔向他梦寐以求的远方。浊酒深酌，重返喜地，寻幽豪饮，同销万古情愁，南下吴越，梦游天姥，齐叙难酬鸿志。奔跑让他屡跌屡撞，奔跑又让他获得心灵的超越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思想，永远在徘徊和失意中成熟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C:\Users\Administrator\Desktop\语文图\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88" y="1644650"/>
            <a:ext cx="1814512" cy="38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1336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520708"/>
            <a:ext cx="11669628" cy="577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厚　德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．曾子曰：</a:t>
            </a:r>
            <a:r>
              <a:rPr lang="en-US" altLang="zh-CN" sz="25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君子之爱人也以德，细人之爱人也以姑息。</a:t>
            </a:r>
            <a:r>
              <a:rPr lang="en-US" altLang="zh-CN" sz="2500" b="1" kern="100" dirty="0">
                <a:solidFill>
                  <a:srgbClr val="00B05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《礼记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檀弓上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》</a:t>
            </a:r>
            <a:endParaRPr lang="zh-CN" altLang="zh-CN" sz="2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曾子说：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君子爱人依照德的标准，小人爱人则对人姑息纵容。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．君子藏器于身，待时而动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      			     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《周易》</a:t>
            </a:r>
            <a:endParaRPr lang="zh-CN" altLang="zh-CN" sz="2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君子就算有卓越的才能、超群的技艺，也不会到处炫耀、卖弄，而是在必要的时刻把才能或技艺施展出来。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．见善，修然必以自存也；见不善，愀然必以自省也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《荀子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修身</a:t>
            </a:r>
            <a:r>
              <a:rPr lang="zh-CN" altLang="zh-CN" sz="2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》</a:t>
            </a:r>
            <a:endParaRPr lang="zh-CN" altLang="zh-CN" sz="2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见到善良的行为，必定端端正正地反问自己；见到不善良的行为，必定引起忧惧，认真地检讨自己。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377" y="627679"/>
            <a:ext cx="9876087" cy="564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李白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(701—762)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，字太白，号青莲居士。中国唐朝诗人，有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诗仙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之称，是伟大的浪漫主义诗人。祖籍陇西成纪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今甘肃秦安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，出生于中亚西域的碎叶城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在今吉尔吉斯斯坦境内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，约五岁时，其家迁居绵州昌隆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今四川江油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。天宝元年秋，唐玄宗下诏征李白入京。李白应召入京时，颇为踌躇满志，《南陵别儿童入京》诗云：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仰天大笑出门去，我辈岂是蓬蒿人！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他有心做一番事业来报答玄宗的知遇之恩，但这位傲岸的诗人很快就遭到了宫廷权贵们的忌恨。天宝三年春，李白被放还乡。这一次他在朝中任职的时间只有一年多，但却使诗人对社会的认识发生了深刻变化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F:\2015赵瑊\同步\语文\创新 中国古代诗歌散文欣赏\word\Y8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63" y="1938020"/>
            <a:ext cx="1854837" cy="2547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691" y="16998"/>
            <a:ext cx="11702609" cy="624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天宝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十四年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(755)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安史之乱爆发，李白避乱东南，来往于宣城、当涂、金陵、溧阳一带。后隐居于庐山。当时玄宗之子永王璘率师由江陵东下，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辟书三至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《与贾少公书》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，以复兴大业的名义恭请李白参与其戎幕，李白遂满怀热忱毅然从戎。不料肃宗李亨和永王璘之间又祸起萧墙，李璘军败被杀。李白也因此获罪下狱，不久被长流夜郎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今贵州铜梓一带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。至巫山时遇赦放还。这时他已年近六十，但仍壮心未已，上元二年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(761)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，又一次踏上征途，准备参加李光弼的平叛军队，途中因病折回。宝应元年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(762)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，李白病死于当涂族叔李阳冰家，结束了他富有传奇色彩的一生。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存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世诗文千余篇，代表作有《蜀道难》《行路难》《梦游天姥吟留别》《将进酒》等诗篇，有《李太白集》传世。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27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691" y="156698"/>
            <a:ext cx="11702609" cy="597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6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李白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早年就有济世的抱负，但不屑于经由科举登上仕途，而希望由布衣一跃而为卿相。因此他漫游全国各地，结交名流，以此广造声誉。天宝元年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(742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，玄宗召他到长安来。李白对这次长安之行抱有很大的希望，在给妻子的留别诗《别内赴征》中写道：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归时倘佩黄金印，莫见苏秦不下机。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李白初到长安，也曾有过短暂的得意，但他一身傲骨，不肯与权贵同流合污，得罪了权贵，连玄宗也对他不满。他在长安仅住了一年多，就被赐金放还，他那由布衣而卿相的梦幻从此完全破灭。李白离开长安后，先到洛阳与杜甫相会，结下友谊。随后又同游梁、宋故地，这时高适也赶来相会，三人一同往山东游览，到兖州不久，杜甫西入长安，李白南下吴、越故地。这首诗就是他行前写的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56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01129" y="590858"/>
            <a:ext cx="100113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澹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魂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悸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石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然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天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溪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木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屐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2421" y="2505482"/>
            <a:ext cx="802976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lù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	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		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jì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fēi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hōnɡ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mǔ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sh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jī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63861"/>
              </p:ext>
            </p:extLst>
          </p:nvPr>
        </p:nvGraphicFramePr>
        <p:xfrm>
          <a:off x="927100" y="876300"/>
          <a:ext cx="103505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文档" r:id="rId4" imgW="10361134" imgH="4330820" progId="Word.Document.12">
                  <p:embed/>
                </p:oleObj>
              </mc:Choice>
              <mc:Fallback>
                <p:oleObj name="文档" r:id="rId4" imgW="10361134" imgH="43308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876300"/>
                        <a:ext cx="103505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803985" y="1797378"/>
            <a:ext cx="9028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倚靠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绮丽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71085" y="1797378"/>
            <a:ext cx="9028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青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瞑目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5485" y="1797378"/>
            <a:ext cx="9028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战栗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稻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粟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6685" y="3511878"/>
            <a:ext cx="9028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澹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泊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赡养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2196" y="3492395"/>
            <a:ext cx="9028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鸾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鸟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痉挛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31805" y="3498973"/>
            <a:ext cx="9028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矜持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吟唱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2672</Words>
  <Application>Microsoft Office PowerPoint</Application>
  <PresentationFormat>自定义</PresentationFormat>
  <Paragraphs>150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899</cp:revision>
  <dcterms:created xsi:type="dcterms:W3CDTF">2013-09-20T02:31:37Z</dcterms:created>
  <dcterms:modified xsi:type="dcterms:W3CDTF">2015-03-23T05:41:41Z</dcterms:modified>
</cp:coreProperties>
</file>