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65" r:id="rId3"/>
    <p:sldId id="262" r:id="rId4"/>
    <p:sldId id="297" r:id="rId5"/>
    <p:sldId id="299" r:id="rId6"/>
    <p:sldId id="394" r:id="rId7"/>
    <p:sldId id="301" r:id="rId8"/>
    <p:sldId id="382" r:id="rId9"/>
    <p:sldId id="327" r:id="rId10"/>
    <p:sldId id="376" r:id="rId11"/>
    <p:sldId id="303" r:id="rId12"/>
    <p:sldId id="347" r:id="rId13"/>
    <p:sldId id="395" r:id="rId14"/>
    <p:sldId id="378" r:id="rId15"/>
    <p:sldId id="319" r:id="rId16"/>
    <p:sldId id="357" r:id="rId17"/>
    <p:sldId id="359" r:id="rId18"/>
    <p:sldId id="360" r:id="rId19"/>
    <p:sldId id="396" r:id="rId20"/>
    <p:sldId id="367" r:id="rId21"/>
    <p:sldId id="393" r:id="rId22"/>
    <p:sldId id="25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9~10</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登岳阳楼　菩萨蛮</a:t>
            </a:r>
            <a:r>
              <a:rPr lang="en-US" altLang="zh-CN" sz="2200" dirty="0" smtClean="0">
                <a:solidFill>
                  <a:schemeClr val="bg1"/>
                </a:solidFill>
                <a:latin typeface="Times New Roman" pitchFamily="18" charset="0"/>
                <a:ea typeface="微软雅黑" pitchFamily="34" charset="-122"/>
                <a:cs typeface="Times New Roman" pitchFamily="18" charset="0"/>
              </a:rPr>
              <a:t>(</a:t>
            </a:r>
            <a:r>
              <a:rPr lang="zh-CN" altLang="en-US" sz="2200" dirty="0" smtClean="0">
                <a:solidFill>
                  <a:schemeClr val="bg1"/>
                </a:solidFill>
                <a:latin typeface="Times New Roman" pitchFamily="18" charset="0"/>
                <a:ea typeface="微软雅黑" pitchFamily="34" charset="-122"/>
                <a:cs typeface="Times New Roman" pitchFamily="18" charset="0"/>
              </a:rPr>
              <a:t>其二</a:t>
            </a:r>
            <a:r>
              <a:rPr lang="en-US" altLang="zh-CN" sz="2200" dirty="0" smtClean="0">
                <a:solidFill>
                  <a:schemeClr val="bg1"/>
                </a:solidFill>
                <a:latin typeface="Times New Roman" pitchFamily="18" charset="0"/>
                <a:ea typeface="微软雅黑" pitchFamily="34" charset="-122"/>
                <a:cs typeface="Times New Roman" pitchFamily="18" charset="0"/>
              </a:rPr>
              <a:t>)</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9~10</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登岳阳楼　菩萨蛮</a:t>
            </a:r>
            <a:r>
              <a:rPr lang="en-US" altLang="zh-CN" sz="2200" dirty="0" smtClean="0">
                <a:solidFill>
                  <a:schemeClr val="bg1"/>
                </a:solidFill>
                <a:latin typeface="Times New Roman" pitchFamily="18" charset="0"/>
                <a:ea typeface="微软雅黑" pitchFamily="34" charset="-122"/>
                <a:cs typeface="Times New Roman" pitchFamily="18" charset="0"/>
              </a:rPr>
              <a:t>(</a:t>
            </a:r>
            <a:r>
              <a:rPr lang="zh-CN" altLang="en-US" sz="2200" dirty="0" smtClean="0">
                <a:solidFill>
                  <a:schemeClr val="bg1"/>
                </a:solidFill>
                <a:latin typeface="Times New Roman" pitchFamily="18" charset="0"/>
                <a:ea typeface="微软雅黑" pitchFamily="34" charset="-122"/>
                <a:cs typeface="Times New Roman" pitchFamily="18" charset="0"/>
              </a:rPr>
              <a:t>其二</a:t>
            </a:r>
            <a:r>
              <a:rPr lang="en-US" altLang="zh-CN" sz="2200" dirty="0" smtClean="0">
                <a:solidFill>
                  <a:schemeClr val="bg1"/>
                </a:solidFill>
                <a:latin typeface="Times New Roman" pitchFamily="18" charset="0"/>
                <a:ea typeface="微软雅黑" pitchFamily="34" charset="-122"/>
                <a:cs typeface="Times New Roman" pitchFamily="18" charset="0"/>
              </a:rPr>
              <a:t>)</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9~10</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登岳阳楼　菩萨蛮</a:t>
            </a:r>
            <a:r>
              <a:rPr lang="en-US" altLang="zh-CN" sz="2200" dirty="0" smtClean="0">
                <a:solidFill>
                  <a:schemeClr val="bg1"/>
                </a:solidFill>
                <a:latin typeface="Times New Roman" pitchFamily="18" charset="0"/>
                <a:ea typeface="微软雅黑" pitchFamily="34" charset="-122"/>
                <a:cs typeface="Times New Roman" pitchFamily="18" charset="0"/>
              </a:rPr>
              <a:t>(</a:t>
            </a:r>
            <a:r>
              <a:rPr lang="zh-CN" altLang="en-US" sz="2200" dirty="0" smtClean="0">
                <a:solidFill>
                  <a:schemeClr val="bg1"/>
                </a:solidFill>
                <a:latin typeface="Times New Roman" pitchFamily="18" charset="0"/>
                <a:ea typeface="微软雅黑" pitchFamily="34" charset="-122"/>
                <a:cs typeface="Times New Roman" pitchFamily="18" charset="0"/>
              </a:rPr>
              <a:t>其二</a:t>
            </a:r>
            <a:r>
              <a:rPr lang="en-US" altLang="zh-CN" sz="2200" dirty="0" smtClean="0">
                <a:solidFill>
                  <a:schemeClr val="bg1"/>
                </a:solidFill>
                <a:latin typeface="Times New Roman" pitchFamily="18" charset="0"/>
                <a:ea typeface="微软雅黑" pitchFamily="34" charset="-122"/>
                <a:cs typeface="Times New Roman" pitchFamily="18" charset="0"/>
              </a:rPr>
              <a:t>)</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9~10</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登岳阳楼　菩萨蛮</a:t>
            </a:r>
            <a:r>
              <a:rPr lang="en-US" altLang="zh-CN" sz="2200" dirty="0" smtClean="0">
                <a:solidFill>
                  <a:schemeClr val="bg1"/>
                </a:solidFill>
                <a:latin typeface="Times New Roman" pitchFamily="18" charset="0"/>
                <a:ea typeface="微软雅黑" pitchFamily="34" charset="-122"/>
                <a:cs typeface="Times New Roman" pitchFamily="18" charset="0"/>
              </a:rPr>
              <a:t>(</a:t>
            </a:r>
            <a:r>
              <a:rPr lang="zh-CN" altLang="en-US" sz="2200" dirty="0" smtClean="0">
                <a:solidFill>
                  <a:schemeClr val="bg1"/>
                </a:solidFill>
                <a:latin typeface="Times New Roman" pitchFamily="18" charset="0"/>
                <a:ea typeface="微软雅黑" pitchFamily="34" charset="-122"/>
                <a:cs typeface="Times New Roman" pitchFamily="18" charset="0"/>
              </a:rPr>
              <a:t>其二</a:t>
            </a:r>
            <a:r>
              <a:rPr lang="en-US" altLang="zh-CN" sz="2200" dirty="0" smtClean="0">
                <a:solidFill>
                  <a:schemeClr val="bg1"/>
                </a:solidFill>
                <a:latin typeface="Times New Roman" pitchFamily="18" charset="0"/>
                <a:ea typeface="微软雅黑" pitchFamily="34" charset="-122"/>
                <a:cs typeface="Times New Roman" pitchFamily="18" charset="0"/>
              </a:rPr>
              <a:t>)</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9~10</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登岳阳楼　菩萨蛮</a:t>
            </a:r>
            <a:r>
              <a:rPr lang="en-US" altLang="zh-CN" sz="2200" dirty="0" smtClean="0">
                <a:solidFill>
                  <a:schemeClr val="bg1"/>
                </a:solidFill>
                <a:latin typeface="Times New Roman" pitchFamily="18" charset="0"/>
                <a:ea typeface="微软雅黑" pitchFamily="34" charset="-122"/>
                <a:cs typeface="Times New Roman" pitchFamily="18" charset="0"/>
              </a:rPr>
              <a:t>(</a:t>
            </a:r>
            <a:r>
              <a:rPr lang="zh-CN" altLang="en-US" sz="2200" dirty="0" smtClean="0">
                <a:solidFill>
                  <a:schemeClr val="bg1"/>
                </a:solidFill>
                <a:latin typeface="Times New Roman" pitchFamily="18" charset="0"/>
                <a:ea typeface="微软雅黑" pitchFamily="34" charset="-122"/>
                <a:cs typeface="Times New Roman" pitchFamily="18" charset="0"/>
              </a:rPr>
              <a:t>其二</a:t>
            </a:r>
            <a:r>
              <a:rPr lang="en-US" altLang="zh-CN" sz="2200" dirty="0" smtClean="0">
                <a:solidFill>
                  <a:schemeClr val="bg1"/>
                </a:solidFill>
                <a:latin typeface="Times New Roman" pitchFamily="18" charset="0"/>
                <a:ea typeface="微软雅黑" pitchFamily="34" charset="-122"/>
                <a:cs typeface="Times New Roman" pitchFamily="18" charset="0"/>
              </a:rPr>
              <a:t>)</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file:///F:\2015&#36213;&#29770;\&#21516;&#27493;\&#35821;&#25991;\&#21019;&#26032;%20&#20013;&#22269;&#21476;&#20195;&#35799;&#27468;&#25955;&#25991;&#27427;&#36175;\word\Y10.TIF"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__1.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第二单元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置身诗境  </a:t>
            </a:r>
            <a:r>
              <a:rPr lang="zh-CN" altLang="en-US" sz="6300" b="1" dirty="0" smtClean="0">
                <a:solidFill>
                  <a:srgbClr val="00B050"/>
                </a:solidFill>
                <a:latin typeface="微软雅黑" pitchFamily="34" charset="-122"/>
                <a:ea typeface="微软雅黑" pitchFamily="34" charset="-122"/>
              </a:rPr>
              <a:t>缘景明情</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2122612" y="170785"/>
            <a:ext cx="7592888" cy="5995487"/>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smtClean="0">
                <a:solidFill>
                  <a:schemeClr val="bg1">
                    <a:lumMod val="50000"/>
                  </a:schemeClr>
                </a:solidFill>
                <a:latin typeface="Times New Roman"/>
                <a:ea typeface="微软雅黑"/>
                <a:cs typeface="Courier New"/>
              </a:rPr>
              <a:t>4</a:t>
            </a:r>
            <a:r>
              <a:rPr lang="zh-CN" altLang="zh-CN" sz="2800" b="1" kern="100" dirty="0">
                <a:solidFill>
                  <a:schemeClr val="bg1">
                    <a:lumMod val="50000"/>
                  </a:schemeClr>
                </a:solidFill>
                <a:latin typeface="Times New Roman"/>
                <a:ea typeface="微软雅黑"/>
                <a:cs typeface="Times New Roman"/>
              </a:rPr>
              <a:t>．名句默写</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吴楚东南坼，</a:t>
            </a:r>
            <a:r>
              <a:rPr lang="en-US" altLang="zh-CN" sz="2800" kern="100" dirty="0" smtClean="0">
                <a:latin typeface="Times New Roman"/>
                <a:ea typeface="微软雅黑"/>
                <a:cs typeface="Courier New"/>
              </a:rPr>
              <a:t>__________________</a:t>
            </a:r>
            <a:r>
              <a:rPr lang="zh-CN" altLang="zh-CN" sz="2800" kern="100" dirty="0" smtClean="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②</a:t>
            </a:r>
            <a:r>
              <a:rPr lang="en-US" altLang="zh-CN" sz="2800" kern="100" dirty="0" smtClean="0">
                <a:latin typeface="Times New Roman"/>
                <a:ea typeface="微软雅黑"/>
                <a:cs typeface="Courier New"/>
              </a:rPr>
              <a:t>__________________</a:t>
            </a:r>
            <a:r>
              <a:rPr lang="zh-CN" altLang="zh-CN" sz="2800" kern="100" dirty="0">
                <a:latin typeface="Times New Roman"/>
                <a:ea typeface="微软雅黑"/>
                <a:cs typeface="Times New Roman"/>
              </a:rPr>
              <a:t>，今上岳阳楼。</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③</a:t>
            </a:r>
            <a:r>
              <a:rPr lang="en-US" altLang="zh-CN" sz="2800" kern="100" dirty="0" smtClean="0">
                <a:latin typeface="Times New Roman"/>
                <a:ea typeface="微软雅黑"/>
                <a:cs typeface="Courier New"/>
              </a:rPr>
              <a:t>__________________</a:t>
            </a:r>
            <a:r>
              <a:rPr lang="zh-CN" altLang="zh-CN" sz="2800" kern="100" dirty="0">
                <a:latin typeface="Times New Roman"/>
                <a:ea typeface="微软雅黑"/>
                <a:cs typeface="Times New Roman"/>
              </a:rPr>
              <a:t>，老病有孤舟。</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戎马关山北</a:t>
            </a:r>
            <a:r>
              <a:rPr lang="zh-CN" altLang="zh-CN" sz="2800" kern="100" dirty="0" smtClean="0">
                <a:latin typeface="Times New Roman"/>
                <a:ea typeface="微软雅黑"/>
                <a:cs typeface="Times New Roman"/>
              </a:rPr>
              <a:t>，</a:t>
            </a:r>
            <a:r>
              <a:rPr lang="en-US" altLang="zh-CN" sz="2800" kern="100" dirty="0" smtClean="0">
                <a:latin typeface="Times New Roman"/>
                <a:ea typeface="微软雅黑"/>
                <a:cs typeface="Courier New"/>
              </a:rPr>
              <a:t>__________________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雁引愁心去</a:t>
            </a:r>
            <a:r>
              <a:rPr lang="zh-CN" altLang="zh-CN" sz="2800" kern="100" dirty="0" smtClean="0">
                <a:latin typeface="Times New Roman"/>
                <a:ea typeface="微软雅黑"/>
                <a:cs typeface="Times New Roman"/>
              </a:rPr>
              <a:t>，</a:t>
            </a:r>
            <a:r>
              <a:rPr lang="en-US" altLang="zh-CN" sz="2800" kern="100" dirty="0" smtClean="0">
                <a:latin typeface="Times New Roman"/>
                <a:ea typeface="微软雅黑"/>
                <a:cs typeface="Courier New"/>
              </a:rPr>
              <a:t>__________________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宋体"/>
                <a:ea typeface="微软雅黑"/>
                <a:cs typeface="Times New Roman"/>
              </a:rPr>
              <a:t>⑥</a:t>
            </a:r>
            <a:r>
              <a:rPr lang="en-US" altLang="zh-CN" sz="2800" kern="100" dirty="0" smtClean="0">
                <a:latin typeface="Times New Roman"/>
                <a:ea typeface="微软雅黑"/>
                <a:cs typeface="Courier New"/>
              </a:rPr>
              <a:t>__________________</a:t>
            </a:r>
            <a:r>
              <a:rPr lang="zh-CN" altLang="zh-CN" sz="2800" kern="100" dirty="0" smtClean="0">
                <a:latin typeface="Times New Roman"/>
                <a:ea typeface="微软雅黑"/>
                <a:cs typeface="Times New Roman"/>
              </a:rPr>
              <a:t>，天上接行杯。</a:t>
            </a:r>
            <a:endParaRPr lang="zh-CN" altLang="zh-CN" sz="2800"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宋体"/>
                <a:ea typeface="微软雅黑"/>
                <a:cs typeface="Times New Roman"/>
              </a:rPr>
              <a:t>⑦</a:t>
            </a:r>
            <a:r>
              <a:rPr lang="zh-CN" altLang="zh-CN" sz="2800" kern="100" dirty="0">
                <a:latin typeface="Times New Roman"/>
                <a:ea typeface="微软雅黑"/>
                <a:cs typeface="Times New Roman"/>
              </a:rPr>
              <a:t>春水碧于天</a:t>
            </a:r>
            <a:r>
              <a:rPr lang="zh-CN" altLang="zh-CN" sz="2800" kern="100" dirty="0" smtClean="0">
                <a:latin typeface="Times New Roman"/>
                <a:ea typeface="微软雅黑"/>
                <a:cs typeface="Times New Roman"/>
              </a:rPr>
              <a:t>，</a:t>
            </a:r>
            <a:r>
              <a:rPr lang="en-US" altLang="zh-CN" sz="2800" kern="100" dirty="0" smtClean="0">
                <a:latin typeface="Times New Roman"/>
                <a:ea typeface="微软雅黑"/>
                <a:cs typeface="Courier New"/>
              </a:rPr>
              <a:t>__________________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⑧</a:t>
            </a:r>
            <a:r>
              <a:rPr lang="en-US" altLang="zh-CN" sz="2800" kern="100" dirty="0" smtClean="0">
                <a:latin typeface="Times New Roman"/>
                <a:ea typeface="微软雅黑"/>
                <a:cs typeface="Courier New"/>
              </a:rPr>
              <a:t>__________________</a:t>
            </a:r>
            <a:r>
              <a:rPr lang="zh-CN" altLang="zh-CN" sz="2800" kern="100" dirty="0">
                <a:latin typeface="Times New Roman"/>
                <a:ea typeface="微软雅黑"/>
                <a:cs typeface="Times New Roman"/>
              </a:rPr>
              <a:t>，皓腕凝霜雪。</a:t>
            </a:r>
            <a:endParaRPr lang="zh-CN" altLang="zh-CN" sz="28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3" name="矩形 2"/>
          <p:cNvSpPr/>
          <p:nvPr/>
        </p:nvSpPr>
        <p:spPr>
          <a:xfrm>
            <a:off x="2832100" y="775850"/>
            <a:ext cx="5270500" cy="5262979"/>
          </a:xfrm>
          <a:prstGeom prst="rect">
            <a:avLst/>
          </a:prstGeom>
        </p:spPr>
        <p:txBody>
          <a:bodyPr wrap="square">
            <a:spAutoFit/>
          </a:bodyPr>
          <a:lstStyle/>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乾坤</a:t>
            </a:r>
            <a:r>
              <a:rPr lang="zh-CN" altLang="zh-CN" sz="2800" kern="100" dirty="0">
                <a:solidFill>
                  <a:schemeClr val="accent6">
                    <a:lumMod val="75000"/>
                  </a:schemeClr>
                </a:solidFill>
                <a:latin typeface="Times New Roman"/>
                <a:ea typeface="微软雅黑"/>
                <a:cs typeface="Times New Roman"/>
              </a:rPr>
              <a:t>日夜</a:t>
            </a:r>
            <a:r>
              <a:rPr lang="zh-CN" altLang="zh-CN" sz="2800" kern="100" dirty="0" smtClean="0">
                <a:solidFill>
                  <a:schemeClr val="accent6">
                    <a:lumMod val="75000"/>
                  </a:schemeClr>
                </a:solidFill>
                <a:latin typeface="Times New Roman"/>
                <a:ea typeface="微软雅黑"/>
                <a:cs typeface="Times New Roman"/>
              </a:rPr>
              <a:t>浮</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昔</a:t>
            </a:r>
            <a:r>
              <a:rPr lang="zh-CN" altLang="zh-CN" sz="2800" kern="100" dirty="0">
                <a:solidFill>
                  <a:schemeClr val="accent6">
                    <a:lumMod val="75000"/>
                  </a:schemeClr>
                </a:solidFill>
                <a:latin typeface="Times New Roman"/>
                <a:ea typeface="微软雅黑"/>
                <a:cs typeface="Times New Roman"/>
              </a:rPr>
              <a:t>闻洞庭</a:t>
            </a:r>
            <a:r>
              <a:rPr lang="zh-CN" altLang="zh-CN" sz="2800" kern="100" dirty="0" smtClean="0">
                <a:solidFill>
                  <a:schemeClr val="accent6">
                    <a:lumMod val="75000"/>
                  </a:schemeClr>
                </a:solidFill>
                <a:latin typeface="Times New Roman"/>
                <a:ea typeface="微软雅黑"/>
                <a:cs typeface="Times New Roman"/>
              </a:rPr>
              <a:t>水</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亲朋</a:t>
            </a:r>
            <a:r>
              <a:rPr lang="zh-CN" altLang="zh-CN" sz="2800" kern="100" dirty="0">
                <a:solidFill>
                  <a:schemeClr val="accent6">
                    <a:lumMod val="75000"/>
                  </a:schemeClr>
                </a:solidFill>
                <a:latin typeface="Times New Roman"/>
                <a:ea typeface="微软雅黑"/>
                <a:cs typeface="Times New Roman"/>
              </a:rPr>
              <a:t>无一</a:t>
            </a:r>
            <a:r>
              <a:rPr lang="zh-CN" altLang="zh-CN" sz="2800" kern="100" dirty="0" smtClean="0">
                <a:solidFill>
                  <a:schemeClr val="accent6">
                    <a:lumMod val="75000"/>
                  </a:schemeClr>
                </a:solidFill>
                <a:latin typeface="Times New Roman"/>
                <a:ea typeface="微软雅黑"/>
                <a:cs typeface="Times New Roman"/>
              </a:rPr>
              <a:t>字</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凭</a:t>
            </a:r>
            <a:r>
              <a:rPr lang="zh-CN" altLang="zh-CN" sz="2800" kern="100" dirty="0">
                <a:solidFill>
                  <a:schemeClr val="accent6">
                    <a:lumMod val="75000"/>
                  </a:schemeClr>
                </a:solidFill>
                <a:latin typeface="Times New Roman"/>
                <a:ea typeface="微软雅黑"/>
                <a:cs typeface="Times New Roman"/>
              </a:rPr>
              <a:t>轩涕泗</a:t>
            </a:r>
            <a:r>
              <a:rPr lang="zh-CN" altLang="zh-CN" sz="2800" kern="100" dirty="0" smtClean="0">
                <a:solidFill>
                  <a:schemeClr val="accent6">
                    <a:lumMod val="75000"/>
                  </a:schemeClr>
                </a:solidFill>
                <a:latin typeface="Times New Roman"/>
                <a:ea typeface="微软雅黑"/>
                <a:cs typeface="Times New Roman"/>
              </a:rPr>
              <a:t>流</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山</a:t>
            </a:r>
            <a:r>
              <a:rPr lang="zh-CN" altLang="zh-CN" sz="2800" kern="100" dirty="0">
                <a:solidFill>
                  <a:schemeClr val="accent6">
                    <a:lumMod val="75000"/>
                  </a:schemeClr>
                </a:solidFill>
                <a:latin typeface="Times New Roman"/>
                <a:ea typeface="微软雅黑"/>
                <a:cs typeface="Times New Roman"/>
              </a:rPr>
              <a:t>衔好月</a:t>
            </a:r>
            <a:r>
              <a:rPr lang="zh-CN" altLang="zh-CN" sz="2800" kern="100" dirty="0" smtClean="0">
                <a:solidFill>
                  <a:schemeClr val="accent6">
                    <a:lumMod val="75000"/>
                  </a:schemeClr>
                </a:solidFill>
                <a:latin typeface="Times New Roman"/>
                <a:ea typeface="微软雅黑"/>
                <a:cs typeface="Times New Roman"/>
              </a:rPr>
              <a:t>来</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云</a:t>
            </a:r>
            <a:r>
              <a:rPr lang="zh-CN" altLang="zh-CN" sz="2800" kern="100" dirty="0">
                <a:solidFill>
                  <a:schemeClr val="accent6">
                    <a:lumMod val="75000"/>
                  </a:schemeClr>
                </a:solidFill>
                <a:latin typeface="Times New Roman"/>
                <a:ea typeface="微软雅黑"/>
                <a:cs typeface="Times New Roman"/>
              </a:rPr>
              <a:t>间连</a:t>
            </a:r>
            <a:r>
              <a:rPr lang="zh-CN" altLang="zh-CN" sz="2800" kern="100" dirty="0" smtClean="0">
                <a:solidFill>
                  <a:schemeClr val="accent6">
                    <a:lumMod val="75000"/>
                  </a:schemeClr>
                </a:solidFill>
                <a:latin typeface="Times New Roman"/>
                <a:ea typeface="微软雅黑"/>
                <a:cs typeface="Times New Roman"/>
              </a:rPr>
              <a:t>下榻</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画船</a:t>
            </a:r>
            <a:r>
              <a:rPr lang="zh-CN" altLang="zh-CN" sz="2800" kern="100" dirty="0">
                <a:solidFill>
                  <a:schemeClr val="accent6">
                    <a:lumMod val="75000"/>
                  </a:schemeClr>
                </a:solidFill>
                <a:latin typeface="Times New Roman"/>
                <a:ea typeface="微软雅黑"/>
                <a:cs typeface="Times New Roman"/>
              </a:rPr>
              <a:t>听雨</a:t>
            </a:r>
            <a:r>
              <a:rPr lang="zh-CN" altLang="zh-CN" sz="2800" kern="100" dirty="0" smtClean="0">
                <a:solidFill>
                  <a:schemeClr val="accent6">
                    <a:lumMod val="75000"/>
                  </a:schemeClr>
                </a:solidFill>
                <a:latin typeface="Times New Roman"/>
                <a:ea typeface="微软雅黑"/>
                <a:cs typeface="Times New Roman"/>
              </a:rPr>
              <a:t>眠</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垆</a:t>
            </a:r>
            <a:r>
              <a:rPr lang="zh-CN" altLang="zh-CN" sz="2800" kern="100" dirty="0">
                <a:solidFill>
                  <a:schemeClr val="accent6">
                    <a:lumMod val="75000"/>
                  </a:schemeClr>
                </a:solidFill>
                <a:latin typeface="Times New Roman"/>
                <a:ea typeface="微软雅黑"/>
                <a:cs typeface="Times New Roman"/>
              </a:rPr>
              <a:t>边人似月</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3928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5862" y="571044"/>
            <a:ext cx="11815638" cy="5733621"/>
          </a:xfrm>
          <a:prstGeom prst="rect">
            <a:avLst/>
          </a:prstGeom>
          <a:noFill/>
        </p:spPr>
        <p:txBody>
          <a:bodyPr wrap="square" rtlCol="0">
            <a:spAutoFit/>
          </a:bodyPr>
          <a:lstStyle/>
          <a:p>
            <a:pPr>
              <a:lnSpc>
                <a:spcPct val="141000"/>
              </a:lnSpc>
              <a:spcBef>
                <a:spcPts val="600"/>
              </a:spcBef>
              <a:spcAft>
                <a:spcPts val="0"/>
              </a:spcAft>
            </a:pPr>
            <a:r>
              <a:rPr lang="zh-CN" altLang="zh-CN" sz="2600" b="1" dirty="0" smtClean="0">
                <a:solidFill>
                  <a:schemeClr val="bg1">
                    <a:lumMod val="50000"/>
                  </a:schemeClr>
                </a:solidFill>
                <a:latin typeface="微软雅黑" pitchFamily="34" charset="-122"/>
                <a:ea typeface="微软雅黑" pitchFamily="34" charset="-122"/>
              </a:rPr>
              <a:t>文本</a:t>
            </a:r>
            <a:r>
              <a:rPr lang="zh-CN" altLang="zh-CN" sz="2600" b="1" dirty="0">
                <a:solidFill>
                  <a:schemeClr val="bg1">
                    <a:lumMod val="50000"/>
                  </a:schemeClr>
                </a:solidFill>
                <a:latin typeface="微软雅黑" pitchFamily="34" charset="-122"/>
                <a:ea typeface="微软雅黑" pitchFamily="34" charset="-122"/>
              </a:rPr>
              <a:t>助</a:t>
            </a:r>
            <a:r>
              <a:rPr lang="zh-CN" altLang="zh-CN" sz="2600" b="1" dirty="0" smtClean="0">
                <a:solidFill>
                  <a:schemeClr val="bg1">
                    <a:lumMod val="50000"/>
                  </a:schemeClr>
                </a:solidFill>
                <a:latin typeface="微软雅黑" pitchFamily="34" charset="-122"/>
                <a:ea typeface="微软雅黑" pitchFamily="34" charset="-122"/>
              </a:rPr>
              <a:t>读</a:t>
            </a:r>
            <a:endParaRPr lang="en-US" altLang="zh-CN" sz="2600" b="1" dirty="0" smtClean="0">
              <a:solidFill>
                <a:schemeClr val="bg1">
                  <a:lumMod val="50000"/>
                </a:schemeClr>
              </a:solidFill>
              <a:latin typeface="微软雅黑" pitchFamily="34" charset="-122"/>
              <a:ea typeface="微软雅黑" pitchFamily="34" charset="-122"/>
            </a:endParaRPr>
          </a:p>
          <a:p>
            <a:pPr algn="just">
              <a:lnSpc>
                <a:spcPct val="141000"/>
              </a:lnSpc>
              <a:spcAft>
                <a:spcPts val="0"/>
              </a:spcAft>
              <a:tabLst>
                <a:tab pos="2070735" algn="l"/>
              </a:tabLst>
            </a:pPr>
            <a:r>
              <a:rPr lang="zh-CN" altLang="zh-CN" sz="2600" b="1" kern="100" dirty="0">
                <a:solidFill>
                  <a:srgbClr val="00B050"/>
                </a:solidFill>
                <a:latin typeface="Times New Roman"/>
                <a:ea typeface="微软雅黑"/>
                <a:cs typeface="Times New Roman"/>
              </a:rPr>
              <a:t>《登岳阳楼》</a:t>
            </a:r>
            <a:endParaRPr lang="zh-CN" altLang="zh-CN" sz="2600" b="1" kern="100" dirty="0">
              <a:solidFill>
                <a:srgbClr val="00B050"/>
              </a:solidFill>
              <a:latin typeface="宋体"/>
              <a:cs typeface="Courier New"/>
            </a:endParaRPr>
          </a:p>
          <a:p>
            <a:pPr algn="just">
              <a:lnSpc>
                <a:spcPct val="141000"/>
              </a:lnSpc>
              <a:spcAft>
                <a:spcPts val="0"/>
              </a:spcAft>
              <a:tabLst>
                <a:tab pos="2070735" algn="l"/>
              </a:tabLst>
            </a:pPr>
            <a:r>
              <a:rPr lang="zh-CN" altLang="zh-CN" sz="2600" kern="100" dirty="0">
                <a:latin typeface="Times New Roman"/>
                <a:ea typeface="微软雅黑"/>
                <a:cs typeface="Times New Roman"/>
              </a:rPr>
              <a:t>这首诗写诗人登楼时所见所感。诗人通过对洞庭湖</a:t>
            </a:r>
            <a:r>
              <a:rPr lang="zh-CN" altLang="zh-CN" sz="2600" kern="100" dirty="0" smtClean="0">
                <a:latin typeface="Times New Roman"/>
                <a:ea typeface="微软雅黑"/>
                <a:cs typeface="Times New Roman"/>
              </a:rPr>
              <a:t>浩瀚</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汪洋</a:t>
            </a:r>
            <a:r>
              <a:rPr lang="zh-CN" altLang="zh-CN" sz="2600" kern="100" dirty="0">
                <a:latin typeface="Times New Roman"/>
                <a:ea typeface="微软雅黑"/>
                <a:cs typeface="Times New Roman"/>
              </a:rPr>
              <a:t>、雄伟壮阔的景象的描绘，触景生情，把个人的</a:t>
            </a:r>
            <a:r>
              <a:rPr lang="zh-CN" altLang="zh-CN" sz="2600" kern="100" dirty="0" smtClean="0">
                <a:latin typeface="Times New Roman"/>
                <a:ea typeface="微软雅黑"/>
                <a:cs typeface="Times New Roman"/>
              </a:rPr>
              <a:t>悲</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苦、国家</a:t>
            </a:r>
            <a:r>
              <a:rPr lang="zh-CN" altLang="zh-CN" sz="2600" kern="100" dirty="0">
                <a:latin typeface="Times New Roman"/>
                <a:ea typeface="微软雅黑"/>
                <a:cs typeface="Times New Roman"/>
              </a:rPr>
              <a:t>的忧患和自然界宏伟奇丽的景色上下衬托，</a:t>
            </a:r>
            <a:r>
              <a:rPr lang="zh-CN" altLang="zh-CN" sz="2600" kern="100" dirty="0" smtClean="0">
                <a:latin typeface="Times New Roman"/>
                <a:ea typeface="微软雅黑"/>
                <a:cs typeface="Times New Roman"/>
              </a:rPr>
              <a:t>表</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现</a:t>
            </a:r>
            <a:r>
              <a:rPr lang="zh-CN" altLang="zh-CN" sz="2600" kern="100" dirty="0">
                <a:latin typeface="Times New Roman"/>
                <a:ea typeface="微软雅黑"/>
                <a:cs typeface="Times New Roman"/>
              </a:rPr>
              <a:t>了</a:t>
            </a:r>
            <a:r>
              <a:rPr lang="zh-CN" altLang="zh-CN" sz="2600" kern="100" dirty="0" smtClean="0">
                <a:latin typeface="Times New Roman"/>
                <a:ea typeface="微软雅黑"/>
                <a:cs typeface="Times New Roman"/>
              </a:rPr>
              <a:t>诗人</a:t>
            </a:r>
            <a:r>
              <a:rPr lang="zh-CN" altLang="zh-CN" sz="2600" kern="100" dirty="0">
                <a:latin typeface="Times New Roman"/>
                <a:ea typeface="微软雅黑"/>
                <a:cs typeface="Times New Roman"/>
              </a:rPr>
              <a:t>忧国忧民的伟大情怀。意境宏大，情调悲壮</a:t>
            </a:r>
            <a:r>
              <a:rPr lang="zh-CN" altLang="zh-CN" sz="2600" kern="100" dirty="0" smtClean="0">
                <a:latin typeface="Times New Roman"/>
                <a:ea typeface="微软雅黑"/>
                <a:cs typeface="Times New Roman"/>
              </a:rPr>
              <a:t>，</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是</a:t>
            </a:r>
            <a:r>
              <a:rPr lang="zh-CN" altLang="zh-CN" sz="2600" kern="100" dirty="0">
                <a:latin typeface="Times New Roman"/>
                <a:ea typeface="微软雅黑"/>
                <a:cs typeface="Times New Roman"/>
              </a:rPr>
              <a:t>写</a:t>
            </a:r>
            <a:r>
              <a:rPr lang="zh-CN" altLang="zh-CN" sz="2600" kern="100" dirty="0" smtClean="0">
                <a:latin typeface="Times New Roman"/>
                <a:ea typeface="微软雅黑"/>
                <a:cs typeface="Times New Roman"/>
              </a:rPr>
              <a:t>岳阳楼</a:t>
            </a:r>
            <a:r>
              <a:rPr lang="zh-CN" altLang="zh-CN" sz="2600" kern="100" dirty="0">
                <a:latin typeface="Times New Roman"/>
                <a:ea typeface="微软雅黑"/>
                <a:cs typeface="Times New Roman"/>
              </a:rPr>
              <a:t>的千古名篇。</a:t>
            </a:r>
            <a:endParaRPr lang="zh-CN" altLang="zh-CN" sz="2600" kern="100" dirty="0">
              <a:latin typeface="宋体"/>
              <a:cs typeface="Courier New"/>
            </a:endParaRPr>
          </a:p>
          <a:p>
            <a:pPr algn="just">
              <a:lnSpc>
                <a:spcPct val="141000"/>
              </a:lnSpc>
              <a:spcAft>
                <a:spcPts val="0"/>
              </a:spcAft>
              <a:tabLst>
                <a:tab pos="2070735" algn="l"/>
              </a:tabLst>
            </a:pPr>
            <a:r>
              <a:rPr lang="zh-CN" altLang="zh-CN" sz="2600" b="1" kern="100" dirty="0">
                <a:solidFill>
                  <a:srgbClr val="00B050"/>
                </a:solidFill>
                <a:latin typeface="Times New Roman"/>
                <a:ea typeface="微软雅黑"/>
                <a:cs typeface="Times New Roman"/>
              </a:rPr>
              <a:t>《菩萨蛮》</a:t>
            </a:r>
            <a:endParaRPr lang="zh-CN" altLang="zh-CN" sz="2600" b="1" kern="100" dirty="0">
              <a:solidFill>
                <a:srgbClr val="00B050"/>
              </a:solidFill>
              <a:latin typeface="宋体"/>
              <a:cs typeface="Courier New"/>
            </a:endParaRPr>
          </a:p>
          <a:p>
            <a:pPr algn="just">
              <a:lnSpc>
                <a:spcPct val="141000"/>
              </a:lnSpc>
              <a:spcAft>
                <a:spcPts val="0"/>
              </a:spcAft>
              <a:tabLst>
                <a:tab pos="2070735" algn="l"/>
              </a:tabLst>
            </a:pPr>
            <a:r>
              <a:rPr lang="zh-CN" altLang="zh-CN" sz="2600" kern="100" dirty="0">
                <a:latin typeface="Times New Roman"/>
                <a:ea typeface="微软雅黑"/>
                <a:cs typeface="Times New Roman"/>
              </a:rPr>
              <a:t>这首词描写了江南水乡的风光美和人物美，表现了诗人对江南水乡的依恋之情，也抒发了诗人漂泊难归的愁苦之感。</a:t>
            </a:r>
            <a:endParaRPr lang="zh-CN" altLang="zh-CN" sz="2600" kern="100" dirty="0">
              <a:effectLst/>
              <a:latin typeface="宋体"/>
              <a:cs typeface="Courier New"/>
            </a:endParaRPr>
          </a:p>
        </p:txBody>
      </p:sp>
      <p:pic>
        <p:nvPicPr>
          <p:cNvPr id="8194" name="Picture 2" descr="C:\Users\Administrator\Desktop\语文图\9 (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324" y="1860549"/>
            <a:ext cx="3559175" cy="236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68" y="260586"/>
            <a:ext cx="11764932" cy="5343771"/>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20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一、《登岳阳楼》首联中</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昔闻</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今上</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表达了诗人怎样的心情？</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早闻洞庭盛名，早有渴望尽兴一游的夙愿，然而无奈战乱频繁，身世漂荡，到了暮年才实现目睹名湖的愿望，表面看有初登岳阳楼之喜悦，其实意在抒发早年抱负至今未能实现之情。用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昔闻</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今上</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蓄势，归根结底是为描写洞庭湖酝酿气氛。</a:t>
            </a:r>
            <a:endParaRPr lang="zh-CN" altLang="zh-CN" sz="2800" kern="100" dirty="0">
              <a:effectLst/>
              <a:latin typeface="宋体"/>
              <a:cs typeface="Courier New"/>
            </a:endParaRPr>
          </a:p>
        </p:txBody>
      </p:sp>
    </p:spTree>
    <p:extLst>
      <p:ext uri="{BB962C8B-B14F-4D97-AF65-F5344CB8AC3E}">
        <p14:creationId xmlns:p14="http://schemas.microsoft.com/office/powerpoint/2010/main" val="363331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0868" y="435774"/>
            <a:ext cx="11472832" cy="5262979"/>
          </a:xfrm>
          <a:prstGeom prst="rect">
            <a:avLst/>
          </a:prstGeom>
          <a:noFill/>
        </p:spPr>
        <p:txBody>
          <a:bodyPr wrap="square" rtlCol="0">
            <a:spAutoFit/>
          </a:bodyPr>
          <a:lstStyle/>
          <a:p>
            <a:pPr algn="just">
              <a:lnSpc>
                <a:spcPct val="20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二、试分析颈联</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亲朋无一字，老病有孤舟</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所表达的思想感情。</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诗人面对汪洋浩淼的洞庭湖，回想起自己政治生活坎坷，漂泊天涯，怀才不遇，得不到精神的慰藉和物质方面的帮助的可怜际遇。眼前既</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老</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且</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病</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，郁居木船，飘流湖湘，真是身世危亡，苦不堪言。其凄凉之境、哀痛之心、愤怨之情，不言自明。诗人抒发了一种忧己伤世无限悲苦之情。</a:t>
            </a:r>
            <a:endParaRPr lang="zh-CN" altLang="zh-CN" sz="2800" kern="100" dirty="0">
              <a:effectLst/>
              <a:latin typeface="宋体"/>
              <a:cs typeface="Courier New"/>
            </a:endParaRPr>
          </a:p>
        </p:txBody>
      </p:sp>
    </p:spTree>
    <p:extLst>
      <p:ext uri="{BB962C8B-B14F-4D97-AF65-F5344CB8AC3E}">
        <p14:creationId xmlns:p14="http://schemas.microsoft.com/office/powerpoint/2010/main" val="1572625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68" y="768586"/>
            <a:ext cx="11701432" cy="4266553"/>
          </a:xfrm>
          <a:prstGeom prst="rect">
            <a:avLst/>
          </a:prstGeom>
          <a:noFill/>
        </p:spPr>
        <p:txBody>
          <a:bodyPr wrap="square" rtlCol="0">
            <a:spAutoFit/>
          </a:bodyPr>
          <a:lstStyle/>
          <a:p>
            <a:pPr algn="just">
              <a:lnSpc>
                <a:spcPct val="20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三、简要概括《菩萨蛮》从哪些方面写出了</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江南好</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起二句直言江南美好。</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春水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二句承上，一写江南水乡景色美，一写江南民居生活美。下片</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垆边</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二句进一层写垆边肌肤洁白娇嫩的美女。江南既有</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碧于天</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的美景，又有</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画船听雨眠</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的生活，还有双臂洁白如雪的美女，组合成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游人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只应该在江南终老的情意。</a:t>
            </a:r>
            <a:endParaRPr lang="zh-CN" altLang="zh-CN" sz="28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45800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762" y="578247"/>
            <a:ext cx="11841038" cy="5739135"/>
          </a:xfrm>
          <a:prstGeom prst="rect">
            <a:avLst/>
          </a:prstGeom>
          <a:noFill/>
        </p:spPr>
        <p:txBody>
          <a:bodyPr wrap="square" rtlCol="0">
            <a:spAutoFit/>
          </a:bodyPr>
          <a:lstStyle/>
          <a:p>
            <a:pPr algn="just">
              <a:lnSpc>
                <a:spcPct val="139000"/>
              </a:lnSpc>
              <a:spcAft>
                <a:spcPts val="0"/>
              </a:spcAft>
              <a:tabLst>
                <a:tab pos="2070735" algn="l"/>
              </a:tabLst>
            </a:pPr>
            <a:r>
              <a:rPr lang="en-US" altLang="zh-CN" sz="2400" b="1" kern="100" dirty="0">
                <a:solidFill>
                  <a:schemeClr val="bg1">
                    <a:lumMod val="50000"/>
                  </a:schemeClr>
                </a:solidFill>
                <a:latin typeface="Times New Roman"/>
                <a:ea typeface="微软雅黑"/>
                <a:cs typeface="Courier New"/>
              </a:rPr>
              <a:t>1</a:t>
            </a:r>
            <a:r>
              <a:rPr lang="zh-CN" altLang="zh-CN" sz="2400" b="1" kern="100" dirty="0">
                <a:solidFill>
                  <a:schemeClr val="bg1">
                    <a:lumMod val="50000"/>
                  </a:schemeClr>
                </a:solidFill>
                <a:latin typeface="Times New Roman"/>
                <a:ea typeface="微软雅黑"/>
                <a:cs typeface="Times New Roman"/>
              </a:rPr>
              <a:t>．阅读延伸</a:t>
            </a:r>
            <a:endParaRPr lang="zh-CN" altLang="zh-CN" sz="2400" b="1" kern="100" dirty="0">
              <a:solidFill>
                <a:schemeClr val="bg1">
                  <a:lumMod val="50000"/>
                </a:schemeClr>
              </a:solidFill>
              <a:latin typeface="宋体"/>
              <a:cs typeface="Courier New"/>
            </a:endParaRPr>
          </a:p>
          <a:p>
            <a:pPr algn="ctr">
              <a:lnSpc>
                <a:spcPct val="139000"/>
              </a:lnSpc>
              <a:spcAft>
                <a:spcPts val="0"/>
              </a:spcAft>
              <a:tabLst>
                <a:tab pos="2070735" algn="l"/>
              </a:tabLst>
            </a:pPr>
            <a:r>
              <a:rPr lang="zh-CN" altLang="zh-CN" sz="2400" b="1" kern="100" dirty="0">
                <a:solidFill>
                  <a:srgbClr val="00B050"/>
                </a:solidFill>
                <a:latin typeface="Times New Roman"/>
                <a:ea typeface="微软雅黑"/>
                <a:cs typeface="Times New Roman"/>
              </a:rPr>
              <a:t>秦妇吟秀才</a:t>
            </a:r>
            <a:endParaRPr lang="zh-CN" altLang="zh-CN" sz="2400" b="1" kern="100" dirty="0">
              <a:solidFill>
                <a:srgbClr val="00B050"/>
              </a:solidFill>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花</a:t>
            </a:r>
            <a:r>
              <a:rPr lang="zh-CN" altLang="zh-CN" sz="2400" kern="100" dirty="0">
                <a:latin typeface="Times New Roman"/>
                <a:ea typeface="微软雅黑"/>
                <a:cs typeface="Times New Roman"/>
              </a:rPr>
              <a:t>间词林中的两位堪称翘楚的才子词人，一为温庭筠，</a:t>
            </a:r>
            <a:r>
              <a:rPr lang="zh-CN" altLang="zh-CN" sz="2400" kern="100" dirty="0" smtClean="0">
                <a:latin typeface="Times New Roman"/>
                <a:ea typeface="微软雅黑"/>
                <a:cs typeface="Times New Roman"/>
              </a:rPr>
              <a:t>另外一</a:t>
            </a:r>
            <a:endParaRPr lang="en-US" altLang="zh-CN" sz="2400" kern="100" dirty="0" smtClean="0">
              <a:latin typeface="Times New Roman"/>
              <a:ea typeface="微软雅黑"/>
              <a:cs typeface="Times New Roman"/>
            </a:endParaRPr>
          </a:p>
          <a:p>
            <a:pPr algn="just">
              <a:lnSpc>
                <a:spcPct val="139000"/>
              </a:lnSpc>
              <a:spcAft>
                <a:spcPts val="0"/>
              </a:spcAft>
              <a:tabLst>
                <a:tab pos="2070735" algn="l"/>
              </a:tabLst>
            </a:pPr>
            <a:r>
              <a:rPr lang="zh-CN" altLang="zh-CN" sz="2400" kern="100" dirty="0" smtClean="0">
                <a:latin typeface="Times New Roman"/>
                <a:ea typeface="微软雅黑"/>
                <a:cs typeface="Times New Roman"/>
              </a:rPr>
              <a:t>个</a:t>
            </a:r>
            <a:r>
              <a:rPr lang="zh-CN" altLang="zh-CN" sz="2400" kern="100" dirty="0">
                <a:latin typeface="Times New Roman"/>
                <a:ea typeface="微软雅黑"/>
                <a:cs typeface="Times New Roman"/>
              </a:rPr>
              <a:t>就是韦庄了。温韦词皆以柔美、绮丽、温婉为典范，但韦</a:t>
            </a:r>
            <a:r>
              <a:rPr lang="zh-CN" altLang="zh-CN" sz="2400" kern="100" dirty="0" smtClean="0">
                <a:latin typeface="Times New Roman"/>
                <a:ea typeface="微软雅黑"/>
                <a:cs typeface="Times New Roman"/>
              </a:rPr>
              <a:t>庄似乎</a:t>
            </a:r>
            <a:endParaRPr lang="en-US" altLang="zh-CN" sz="2400" kern="100" dirty="0" smtClean="0">
              <a:latin typeface="Times New Roman"/>
              <a:ea typeface="微软雅黑"/>
              <a:cs typeface="Times New Roman"/>
            </a:endParaRPr>
          </a:p>
          <a:p>
            <a:pPr algn="just">
              <a:lnSpc>
                <a:spcPct val="139000"/>
              </a:lnSpc>
              <a:spcAft>
                <a:spcPts val="0"/>
              </a:spcAft>
              <a:tabLst>
                <a:tab pos="2070735" algn="l"/>
              </a:tabLst>
            </a:pPr>
            <a:r>
              <a:rPr lang="zh-CN" altLang="zh-CN" sz="2400" kern="100" dirty="0" smtClean="0">
                <a:latin typeface="Times New Roman"/>
                <a:ea typeface="微软雅黑"/>
                <a:cs typeface="Times New Roman"/>
              </a:rPr>
              <a:t>更</a:t>
            </a:r>
            <a:r>
              <a:rPr lang="zh-CN" altLang="zh-CN" sz="2400" kern="100" dirty="0">
                <a:latin typeface="Times New Roman"/>
                <a:ea typeface="微软雅黑"/>
                <a:cs typeface="Times New Roman"/>
              </a:rPr>
              <a:t>素淡、清新、妩媚些。</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端</a:t>
            </a:r>
            <a:r>
              <a:rPr lang="zh-CN" altLang="zh-CN" sz="2400" kern="100" dirty="0">
                <a:latin typeface="Times New Roman"/>
                <a:ea typeface="微软雅黑"/>
                <a:cs typeface="Times New Roman"/>
              </a:rPr>
              <a:t>己出生在一个书香门第之家，家学渊源深厚。他的四世祖</a:t>
            </a:r>
            <a:r>
              <a:rPr lang="zh-CN" altLang="zh-CN" sz="2400" kern="100" dirty="0" smtClean="0">
                <a:latin typeface="Times New Roman"/>
                <a:ea typeface="微软雅黑"/>
                <a:cs typeface="Times New Roman"/>
              </a:rPr>
              <a:t>便</a:t>
            </a:r>
            <a:endParaRPr lang="en-US" altLang="zh-CN" sz="2400" kern="100" dirty="0" smtClean="0">
              <a:latin typeface="Times New Roman"/>
              <a:ea typeface="微软雅黑"/>
              <a:cs typeface="Times New Roman"/>
            </a:endParaRPr>
          </a:p>
          <a:p>
            <a:pPr algn="just">
              <a:lnSpc>
                <a:spcPct val="139000"/>
              </a:lnSpc>
              <a:spcAft>
                <a:spcPts val="0"/>
              </a:spcAft>
              <a:tabLst>
                <a:tab pos="2070735" algn="l"/>
              </a:tabLst>
            </a:pPr>
            <a:r>
              <a:rPr lang="zh-CN" altLang="zh-CN" sz="2400" kern="100" spc="-80" dirty="0" smtClean="0">
                <a:latin typeface="Times New Roman"/>
                <a:ea typeface="微软雅黑"/>
                <a:cs typeface="Times New Roman"/>
              </a:rPr>
              <a:t>是</a:t>
            </a:r>
            <a:r>
              <a:rPr lang="zh-CN" altLang="zh-CN" sz="2400" kern="100" spc="-80" dirty="0">
                <a:latin typeface="Times New Roman"/>
                <a:ea typeface="微软雅黑"/>
                <a:cs typeface="Times New Roman"/>
              </a:rPr>
              <a:t>中唐别具风格的大诗人韦应物，相信大家还记得他的名句</a:t>
            </a:r>
            <a:r>
              <a:rPr lang="en-US" altLang="zh-CN" sz="2400" kern="100" spc="-80" dirty="0">
                <a:latin typeface="宋体"/>
                <a:ea typeface="微软雅黑"/>
                <a:cs typeface="Times New Roman"/>
              </a:rPr>
              <a:t>“</a:t>
            </a:r>
            <a:r>
              <a:rPr lang="zh-CN" altLang="zh-CN" sz="2400" kern="100" spc="-80" dirty="0">
                <a:latin typeface="Times New Roman"/>
                <a:ea typeface="微软雅黑"/>
                <a:cs typeface="Times New Roman"/>
              </a:rPr>
              <a:t>春潮带雨晚来急，野渡无人舟自横</a:t>
            </a:r>
            <a:r>
              <a:rPr lang="en-US" altLang="zh-CN" sz="2400" kern="100" spc="-80" dirty="0">
                <a:latin typeface="宋体"/>
                <a:ea typeface="微软雅黑"/>
                <a:cs typeface="Times New Roman"/>
              </a:rPr>
              <a:t>”</a:t>
            </a:r>
            <a:r>
              <a:rPr lang="zh-CN" altLang="zh-CN" sz="2400" kern="100" spc="-80" dirty="0">
                <a:latin typeface="Times New Roman"/>
                <a:ea typeface="微软雅黑"/>
                <a:cs typeface="Times New Roman"/>
              </a:rPr>
              <a:t>。韦应物被称为效仿陶渊明最神似的一位诗人。《蔡觉夫诗话》中有云：渊明诗，唐人绝无知其奥，惟韦苏州，白乐天尝有效其体之作，而乐天去之际亦远甚。此话对韦应物评价甚高，端己有其曾祖遗风，词作中有一股凛然之清气。在唐朝中亦有人与此事相仿，即诗圣杜甫及其祖父</a:t>
            </a:r>
            <a:r>
              <a:rPr lang="en-US" altLang="zh-CN" sz="2400" kern="100" spc="-80" dirty="0">
                <a:latin typeface="宋体"/>
                <a:ea typeface="微软雅黑"/>
                <a:cs typeface="Times New Roman"/>
              </a:rPr>
              <a:t>“</a:t>
            </a:r>
            <a:r>
              <a:rPr lang="zh-CN" altLang="zh-CN" sz="2400" kern="100" spc="-80" dirty="0">
                <a:latin typeface="Times New Roman"/>
                <a:ea typeface="微软雅黑"/>
                <a:cs typeface="Times New Roman"/>
              </a:rPr>
              <a:t>文章四友</a:t>
            </a:r>
            <a:r>
              <a:rPr lang="en-US" altLang="zh-CN" sz="2400" kern="100" spc="-80" dirty="0">
                <a:latin typeface="宋体"/>
                <a:ea typeface="微软雅黑"/>
                <a:cs typeface="Times New Roman"/>
              </a:rPr>
              <a:t>”</a:t>
            </a:r>
            <a:r>
              <a:rPr lang="zh-CN" altLang="zh-CN" sz="2400" kern="100" spc="-80" dirty="0">
                <a:latin typeface="Times New Roman"/>
                <a:ea typeface="微软雅黑"/>
                <a:cs typeface="Times New Roman"/>
              </a:rPr>
              <a:t>杜审言，历史总是在某个角落惊人地相似。</a:t>
            </a:r>
            <a:endParaRPr lang="zh-CN" altLang="zh-CN" sz="2400" kern="100" spc="-80" dirty="0">
              <a:effectLst/>
              <a:latin typeface="宋体"/>
              <a:cs typeface="Courier New"/>
            </a:endParaRPr>
          </a:p>
        </p:txBody>
      </p:sp>
      <p:pic>
        <p:nvPicPr>
          <p:cNvPr id="9218" name="Picture 2" descr="C:\Users\Administrator\Desktop\语文图\9 (7).jpg"/>
          <p:cNvPicPr>
            <a:picLocks noChangeAspect="1" noChangeArrowheads="1"/>
          </p:cNvPicPr>
          <p:nvPr/>
        </p:nvPicPr>
        <p:blipFill rotWithShape="1">
          <a:blip r:embed="rId2">
            <a:extLst>
              <a:ext uri="{28A0092B-C50C-407E-A947-70E740481C1C}">
                <a14:useLocalDpi xmlns:a14="http://schemas.microsoft.com/office/drawing/2010/main" val="0"/>
              </a:ext>
            </a:extLst>
          </a:blip>
          <a:srcRect t="1271" b="1661"/>
          <a:stretch/>
        </p:blipFill>
        <p:spPr bwMode="auto">
          <a:xfrm>
            <a:off x="9454638" y="1771650"/>
            <a:ext cx="2508762" cy="187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862" y="64686"/>
            <a:ext cx="11815638" cy="6186309"/>
          </a:xfrm>
          <a:prstGeom prst="rect">
            <a:avLst/>
          </a:prstGeom>
          <a:noFill/>
        </p:spPr>
        <p:txBody>
          <a:bodyPr wrap="square" rtlCol="0">
            <a:spAutoFit/>
          </a:bodyPr>
          <a:lstStyle/>
          <a:p>
            <a:pPr algn="just">
              <a:lnSpc>
                <a:spcPct val="150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端</a:t>
            </a:r>
            <a:r>
              <a:rPr lang="zh-CN" altLang="zh-CN" sz="2400" kern="100" spc="-130" dirty="0">
                <a:latin typeface="Times New Roman"/>
                <a:ea typeface="微软雅黑"/>
                <a:cs typeface="Times New Roman"/>
              </a:rPr>
              <a:t>己的一生极其坎坷</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少孤贫力学</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才敏过人</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与唐风流才子元稹颇有相似</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元稹亦出生于寒泊之家</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然端己大半生困顿场屋</a:t>
            </a:r>
            <a:r>
              <a:rPr lang="en-US" altLang="zh-CN" sz="2400" kern="100" spc="-130" dirty="0">
                <a:latin typeface="Times New Roman"/>
                <a:ea typeface="微软雅黑"/>
                <a:cs typeface="Courier New"/>
              </a:rPr>
              <a:t>(</a:t>
            </a:r>
            <a:r>
              <a:rPr lang="zh-CN" altLang="zh-CN" sz="2400" kern="100" spc="-130" dirty="0">
                <a:latin typeface="Times New Roman"/>
                <a:ea typeface="微软雅黑"/>
                <a:cs typeface="Times New Roman"/>
              </a:rPr>
              <a:t>场屋代指科举考试</a:t>
            </a:r>
            <a:r>
              <a:rPr lang="en-US" altLang="zh-CN" sz="2400" kern="100" spc="-130" dirty="0">
                <a:latin typeface="Times New Roman"/>
                <a:ea typeface="微软雅黑"/>
                <a:cs typeface="Courier New"/>
              </a:rPr>
              <a:t>)</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而元稹少年之时就已得志</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端己一直到四十五岁时才应举</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原以为终于可以封官荫子</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却不料黄巢军攻占京城长安</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国家政局动乱</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就连皇帝都仓皇出逃</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端己的夙愿又一次落空</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生逢乱世</a:t>
            </a:r>
            <a:r>
              <a:rPr lang="zh-CN" altLang="zh-CN" sz="2400" kern="100" spc="-700" dirty="0">
                <a:latin typeface="Times New Roman"/>
                <a:ea typeface="微软雅黑"/>
                <a:cs typeface="Times New Roman"/>
              </a:rPr>
              <a:t>，</a:t>
            </a:r>
            <a:r>
              <a:rPr lang="zh-CN" altLang="zh-CN" sz="2400" kern="100" spc="-130" dirty="0">
                <a:latin typeface="Times New Roman"/>
                <a:ea typeface="微软雅黑"/>
                <a:cs typeface="Times New Roman"/>
              </a:rPr>
              <a:t>只能落得个悲剧结局</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端</a:t>
            </a:r>
            <a:r>
              <a:rPr lang="zh-CN" altLang="zh-CN" sz="2400" kern="100" dirty="0">
                <a:latin typeface="Times New Roman"/>
                <a:ea typeface="微软雅黑"/>
                <a:cs typeface="Times New Roman"/>
              </a:rPr>
              <a:t>己因为生活困顿郁郁不得志而致使性情大变，此有史料记载。张骛的《朝野佥载》中言：韦庄颇读书，数米而炊，称薪而爨。炙少一脔而觉之。一子八岁而卒，妻敛以时服。庄剥取，以故席裹尸。殡讫，擎其席而归。其忆念也，呜咽不自胜，唯悭吝耳。何以造成端己如此淡薄寡情，书言两字悭吝，我看不尽然。世间哪有不怜惜子女的父亲。况韦庄为一饱学之书生，仁礼道德皆晓。以悭吝解释不合伦理常情。端己家贫寒交迫，居家度日委实艰难。又逢乱世，自己久习诗书而不见擢第，长期生活和精神上的双层摧残和打击使得我们这位才子词人作出不合情之举，绝非本能使然。</a:t>
            </a:r>
            <a:endParaRPr lang="zh-CN" altLang="zh-CN" sz="24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120" y="43453"/>
            <a:ext cx="11686480" cy="6193427"/>
          </a:xfrm>
          <a:prstGeom prst="rect">
            <a:avLst/>
          </a:prstGeom>
          <a:noFill/>
        </p:spPr>
        <p:txBody>
          <a:bodyPr wrap="square" rtlCol="0">
            <a:spAutoFit/>
          </a:bodyPr>
          <a:lstStyle/>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感情</a:t>
            </a:r>
            <a:r>
              <a:rPr lang="zh-CN" altLang="zh-CN" sz="2400" kern="100" dirty="0">
                <a:latin typeface="Times New Roman"/>
                <a:ea typeface="微软雅黑"/>
                <a:cs typeface="Times New Roman"/>
              </a:rPr>
              <a:t>复杂的词人，在幼年时期度过一段快乐的时光，那时还是一天真烂漫的稚童，与诗仙李白儿时极其相似，调皮活泼且好玩耍。据《太平广记》中记载云：韦庄幼时常在下</a:t>
            </a:r>
            <a:r>
              <a:rPr lang="zh-CN" altLang="zh-CN" sz="2400" kern="100" dirty="0">
                <a:latin typeface="宋体"/>
                <a:ea typeface="微软雅黑"/>
                <a:cs typeface="宋体"/>
              </a:rPr>
              <a:t>邽</a:t>
            </a:r>
            <a:r>
              <a:rPr lang="zh-CN" altLang="zh-CN" sz="2400" kern="100" dirty="0">
                <a:latin typeface="楷体_GB2312"/>
                <a:ea typeface="微软雅黑"/>
                <a:cs typeface="楷体_GB2312"/>
              </a:rPr>
              <a:t>县侨居，多与邻诸儿会戏，下</a:t>
            </a:r>
            <a:r>
              <a:rPr lang="zh-CN" altLang="zh-CN" sz="2400" kern="100" dirty="0">
                <a:latin typeface="宋体"/>
                <a:ea typeface="微软雅黑"/>
                <a:cs typeface="宋体"/>
              </a:rPr>
              <a:t>邽</a:t>
            </a:r>
            <a:r>
              <a:rPr lang="zh-CN" altLang="zh-CN" sz="2400" kern="100" dirty="0">
                <a:latin typeface="楷体_GB2312"/>
                <a:ea typeface="微软雅黑"/>
                <a:cs typeface="楷体_GB2312"/>
              </a:rPr>
              <a:t>亦为白居易的故乡。后来端己追思往事，寻其遗踪时赋诗云：昔为童稚不知愁，竹马闲乘绕县游。曾</a:t>
            </a:r>
            <a:r>
              <a:rPr lang="zh-CN" altLang="zh-CN" sz="2400" kern="100" dirty="0">
                <a:latin typeface="Times New Roman"/>
                <a:ea typeface="微软雅黑"/>
                <a:cs typeface="Times New Roman"/>
              </a:rPr>
              <a:t>为看书偷出郭，也因逃学暂登楼。搜寻对韦庄的映象，此是绝无仅有的。</a:t>
            </a:r>
            <a:r>
              <a:rPr lang="zh-CN" altLang="zh-CN" sz="2400" kern="100" dirty="0">
                <a:latin typeface="宋体"/>
                <a:ea typeface="Times New Roman"/>
                <a:cs typeface="Courier New"/>
              </a:rPr>
              <a:t> </a:t>
            </a:r>
            <a:endParaRPr lang="zh-CN" altLang="zh-CN" sz="2400" kern="100" dirty="0">
              <a:latin typeface="宋体"/>
              <a:cs typeface="Courier New"/>
            </a:endParaRPr>
          </a:p>
          <a:p>
            <a:pPr algn="just">
              <a:lnSpc>
                <a:spcPct val="139000"/>
              </a:lnSpc>
            </a:pPr>
            <a:r>
              <a:rPr lang="en-US" altLang="zh-CN" sz="2400" dirty="0" smtClean="0">
                <a:latin typeface="Times New Roman"/>
                <a:ea typeface="微软雅黑"/>
                <a:cs typeface="Times New Roman"/>
              </a:rPr>
              <a:t>        </a:t>
            </a:r>
            <a:r>
              <a:rPr lang="zh-CN" altLang="zh-CN" sz="2400" dirty="0" smtClean="0">
                <a:latin typeface="Times New Roman"/>
                <a:ea typeface="微软雅黑"/>
                <a:cs typeface="Times New Roman"/>
              </a:rPr>
              <a:t>往往</a:t>
            </a:r>
            <a:r>
              <a:rPr lang="zh-CN" altLang="zh-CN" sz="2400" dirty="0">
                <a:latin typeface="Times New Roman"/>
                <a:ea typeface="微软雅黑"/>
                <a:cs typeface="Times New Roman"/>
              </a:rPr>
              <a:t>词人都会得到一些别号，如有名的</a:t>
            </a:r>
            <a:r>
              <a:rPr lang="en-US" altLang="zh-CN" sz="2400" dirty="0">
                <a:latin typeface="宋体"/>
                <a:ea typeface="微软雅黑"/>
                <a:cs typeface="Times New Roman"/>
              </a:rPr>
              <a:t>“</a:t>
            </a:r>
            <a:r>
              <a:rPr lang="zh-CN" altLang="zh-CN" sz="2400" dirty="0">
                <a:latin typeface="Times New Roman"/>
                <a:ea typeface="微软雅黑"/>
                <a:cs typeface="Times New Roman"/>
              </a:rPr>
              <a:t>山抹微云秦学士</a:t>
            </a:r>
            <a:r>
              <a:rPr lang="en-US" altLang="zh-CN" sz="2400" dirty="0">
                <a:latin typeface="宋体"/>
                <a:ea typeface="微软雅黑"/>
                <a:cs typeface="Times New Roman"/>
              </a:rPr>
              <a:t>”“</a:t>
            </a:r>
            <a:r>
              <a:rPr lang="zh-CN" altLang="zh-CN" sz="2400" dirty="0">
                <a:latin typeface="Times New Roman"/>
                <a:ea typeface="微软雅黑"/>
                <a:cs typeface="Times New Roman"/>
              </a:rPr>
              <a:t>露花倒影柳屯田</a:t>
            </a:r>
            <a:r>
              <a:rPr lang="en-US" altLang="zh-CN" sz="2400" dirty="0">
                <a:latin typeface="宋体"/>
                <a:ea typeface="微软雅黑"/>
                <a:cs typeface="Times New Roman"/>
              </a:rPr>
              <a:t>”</a:t>
            </a:r>
            <a:r>
              <a:rPr lang="zh-CN" altLang="zh-CN" sz="2400" dirty="0">
                <a:latin typeface="Times New Roman"/>
                <a:ea typeface="微软雅黑"/>
                <a:cs typeface="Times New Roman"/>
              </a:rPr>
              <a:t>，分别为秦观与柳永，</a:t>
            </a:r>
            <a:r>
              <a:rPr lang="en-US" altLang="zh-CN" sz="2400" dirty="0">
                <a:latin typeface="宋体"/>
                <a:ea typeface="微软雅黑"/>
                <a:cs typeface="Times New Roman"/>
              </a:rPr>
              <a:t>“</a:t>
            </a:r>
            <a:r>
              <a:rPr lang="zh-CN" altLang="zh-CN" sz="2400" dirty="0">
                <a:latin typeface="Times New Roman"/>
                <a:ea typeface="微软雅黑"/>
                <a:cs typeface="Times New Roman"/>
              </a:rPr>
              <a:t>云破月来花弄影郎中</a:t>
            </a:r>
            <a:r>
              <a:rPr lang="en-US" altLang="zh-CN" sz="2400" dirty="0">
                <a:latin typeface="宋体"/>
                <a:ea typeface="微软雅黑"/>
                <a:cs typeface="Times New Roman"/>
              </a:rPr>
              <a:t>”“</a:t>
            </a:r>
            <a:r>
              <a:rPr lang="zh-CN" altLang="zh-CN" sz="2400" dirty="0">
                <a:latin typeface="Times New Roman"/>
                <a:ea typeface="微软雅黑"/>
                <a:cs typeface="Times New Roman"/>
              </a:rPr>
              <a:t>红杏枝头春意闹尚书</a:t>
            </a:r>
            <a:r>
              <a:rPr lang="en-US" altLang="zh-CN" sz="2400" dirty="0">
                <a:latin typeface="宋体"/>
                <a:ea typeface="微软雅黑"/>
                <a:cs typeface="Times New Roman"/>
              </a:rPr>
              <a:t>”</a:t>
            </a:r>
            <a:r>
              <a:rPr lang="zh-CN" altLang="zh-CN" sz="2400" dirty="0">
                <a:latin typeface="Times New Roman"/>
                <a:ea typeface="微软雅黑"/>
                <a:cs typeface="Times New Roman"/>
              </a:rPr>
              <a:t>，分别为张先与宋祁</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我们的韦大才子曾也得到一名号为</a:t>
            </a:r>
            <a:r>
              <a:rPr lang="en-US" altLang="zh-CN" sz="2400" dirty="0">
                <a:latin typeface="宋体"/>
                <a:ea typeface="微软雅黑"/>
                <a:cs typeface="Times New Roman"/>
              </a:rPr>
              <a:t>“</a:t>
            </a:r>
            <a:r>
              <a:rPr lang="zh-CN" altLang="zh-CN" sz="2400" dirty="0">
                <a:latin typeface="Times New Roman"/>
                <a:ea typeface="微软雅黑"/>
                <a:cs typeface="Times New Roman"/>
              </a:rPr>
              <a:t>秦妇吟秀才</a:t>
            </a:r>
            <a:r>
              <a:rPr lang="en-US" altLang="zh-CN" sz="2400" dirty="0">
                <a:latin typeface="宋体"/>
                <a:ea typeface="微软雅黑"/>
                <a:cs typeface="Times New Roman"/>
              </a:rPr>
              <a:t>”</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据孙光宪《北梦琐言》记载云</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蜀相韦庄应举时</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黄巢犯阙</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着秦妇吟一篇</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内一联云</a:t>
            </a:r>
            <a:r>
              <a:rPr lang="zh-CN" altLang="zh-CN" sz="2400" spc="-500" dirty="0">
                <a:latin typeface="Times New Roman"/>
                <a:ea typeface="微软雅黑"/>
                <a:cs typeface="Times New Roman"/>
              </a:rPr>
              <a:t>：</a:t>
            </a:r>
            <a:r>
              <a:rPr lang="en-US" altLang="zh-CN" sz="2400" dirty="0">
                <a:latin typeface="宋体"/>
                <a:ea typeface="微软雅黑"/>
                <a:cs typeface="Times New Roman"/>
              </a:rPr>
              <a:t>“</a:t>
            </a:r>
            <a:r>
              <a:rPr lang="zh-CN" altLang="zh-CN" sz="2400" dirty="0">
                <a:latin typeface="Times New Roman"/>
                <a:ea typeface="微软雅黑"/>
                <a:cs typeface="Times New Roman"/>
              </a:rPr>
              <a:t>内库烧为锦绣灰</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天街踏尽公卿骨</a:t>
            </a:r>
            <a:r>
              <a:rPr lang="zh-CN" altLang="zh-CN" sz="2400" spc="-500" dirty="0">
                <a:latin typeface="Times New Roman"/>
                <a:ea typeface="微软雅黑"/>
                <a:cs typeface="Times New Roman"/>
              </a:rPr>
              <a:t>。</a:t>
            </a:r>
            <a:r>
              <a:rPr lang="en-US" altLang="zh-CN" sz="2400" dirty="0">
                <a:latin typeface="宋体"/>
                <a:ea typeface="微软雅黑"/>
                <a:cs typeface="Times New Roman"/>
              </a:rPr>
              <a:t>”</a:t>
            </a:r>
            <a:r>
              <a:rPr lang="zh-CN" altLang="zh-CN" sz="2400" dirty="0">
                <a:latin typeface="Times New Roman"/>
                <a:ea typeface="微软雅黑"/>
                <a:cs typeface="Times New Roman"/>
              </a:rPr>
              <a:t>尔后公卿亦多垂讶</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庄乃讳之</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时人号秦妇吟秀才</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他日制定家戒</a:t>
            </a:r>
            <a:r>
              <a:rPr lang="zh-CN" altLang="zh-CN" sz="2400" spc="-500" dirty="0">
                <a:latin typeface="Times New Roman"/>
                <a:ea typeface="微软雅黑"/>
                <a:cs typeface="Times New Roman"/>
              </a:rPr>
              <a:t>，</a:t>
            </a:r>
            <a:r>
              <a:rPr lang="zh-CN" altLang="zh-CN" sz="2400" dirty="0">
                <a:latin typeface="Times New Roman"/>
                <a:ea typeface="微软雅黑"/>
                <a:cs typeface="Times New Roman"/>
              </a:rPr>
              <a:t>不许家人垂《秦妇吟》幛子</a:t>
            </a:r>
            <a:r>
              <a:rPr lang="en-US" altLang="zh-CN" sz="2400" dirty="0">
                <a:latin typeface="Times New Roman"/>
                <a:ea typeface="微软雅黑"/>
              </a:rPr>
              <a:t>(</a:t>
            </a:r>
            <a:r>
              <a:rPr lang="zh-CN" altLang="zh-CN" sz="2400" dirty="0">
                <a:latin typeface="Times New Roman"/>
                <a:ea typeface="微软雅黑"/>
                <a:cs typeface="Times New Roman"/>
              </a:rPr>
              <a:t>当时已经有人把</a:t>
            </a:r>
            <a:r>
              <a:rPr lang="zh-CN" altLang="zh-CN" sz="2400" dirty="0" smtClean="0">
                <a:latin typeface="Times New Roman"/>
                <a:ea typeface="微软雅黑"/>
                <a:cs typeface="Times New Roman"/>
              </a:rPr>
              <a:t>《秦妇吟》</a:t>
            </a:r>
            <a:r>
              <a:rPr lang="zh-CN" altLang="zh-CN" sz="2400" kern="100" dirty="0">
                <a:solidFill>
                  <a:prstClr val="black"/>
                </a:solidFill>
                <a:latin typeface="Times New Roman"/>
                <a:ea typeface="微软雅黑"/>
                <a:cs typeface="Times New Roman"/>
              </a:rPr>
              <a:t>制成屏风</a:t>
            </a:r>
            <a:r>
              <a:rPr lang="en-US" altLang="zh-CN" sz="2400" kern="100" dirty="0">
                <a:solidFill>
                  <a:prstClr val="black"/>
                </a:solidFill>
                <a:latin typeface="Times New Roman"/>
                <a:ea typeface="微软雅黑"/>
                <a:cs typeface="Courier New"/>
              </a:rPr>
              <a:t>)</a:t>
            </a:r>
            <a:r>
              <a:rPr lang="zh-CN" altLang="zh-CN" sz="2400" kern="100" spc="-500" dirty="0">
                <a:solidFill>
                  <a:prstClr val="black"/>
                </a:solidFill>
                <a:latin typeface="Times New Roman"/>
                <a:ea typeface="微软雅黑"/>
                <a:cs typeface="Times New Roman"/>
              </a:rPr>
              <a:t>，</a:t>
            </a:r>
            <a:r>
              <a:rPr lang="zh-CN" altLang="zh-CN" sz="2400" kern="100" dirty="0">
                <a:solidFill>
                  <a:prstClr val="black"/>
                </a:solidFill>
                <a:latin typeface="Times New Roman"/>
                <a:ea typeface="微软雅黑"/>
                <a:cs typeface="Times New Roman"/>
              </a:rPr>
              <a:t>以此止谤</a:t>
            </a:r>
            <a:r>
              <a:rPr lang="zh-CN" altLang="zh-CN" sz="2400" kern="100" spc="-500" dirty="0">
                <a:solidFill>
                  <a:prstClr val="black"/>
                </a:solidFill>
                <a:latin typeface="Times New Roman"/>
                <a:ea typeface="微软雅黑"/>
                <a:cs typeface="Times New Roman"/>
              </a:rPr>
              <a:t>，</a:t>
            </a:r>
            <a:r>
              <a:rPr lang="zh-CN" altLang="zh-CN" sz="2400" kern="100" dirty="0">
                <a:solidFill>
                  <a:prstClr val="black"/>
                </a:solidFill>
                <a:latin typeface="Times New Roman"/>
                <a:ea typeface="微软雅黑"/>
                <a:cs typeface="Times New Roman"/>
              </a:rPr>
              <a:t>亦无及也</a:t>
            </a:r>
            <a:r>
              <a:rPr lang="zh-CN" altLang="zh-CN" sz="2400" kern="100" spc="-200" dirty="0">
                <a:solidFill>
                  <a:prstClr val="black"/>
                </a:solidFill>
                <a:latin typeface="Times New Roman"/>
                <a:ea typeface="微软雅黑"/>
                <a:cs typeface="Times New Roman"/>
              </a:rPr>
              <a:t>。</a:t>
            </a:r>
            <a:r>
              <a:rPr lang="zh-CN" altLang="zh-CN" sz="2400" kern="100" dirty="0">
                <a:solidFill>
                  <a:prstClr val="black"/>
                </a:solidFill>
                <a:latin typeface="Times New Roman"/>
                <a:ea typeface="微软雅黑"/>
                <a:cs typeface="Times New Roman"/>
              </a:rPr>
              <a:t>从中可以探得端己对这个名号不接受</a:t>
            </a:r>
            <a:r>
              <a:rPr lang="zh-CN" altLang="zh-CN" sz="2400" kern="100" spc="-200" dirty="0">
                <a:solidFill>
                  <a:prstClr val="black"/>
                </a:solidFill>
                <a:latin typeface="Times New Roman"/>
                <a:ea typeface="微软雅黑"/>
                <a:cs typeface="Times New Roman"/>
              </a:rPr>
              <a:t>，</a:t>
            </a:r>
            <a:r>
              <a:rPr lang="zh-CN" altLang="zh-CN" sz="2400" kern="100" dirty="0">
                <a:solidFill>
                  <a:prstClr val="black"/>
                </a:solidFill>
                <a:latin typeface="Times New Roman"/>
                <a:ea typeface="微软雅黑"/>
                <a:cs typeface="Times New Roman"/>
              </a:rPr>
              <a:t>并感到极其不光彩</a:t>
            </a:r>
            <a:r>
              <a:rPr lang="zh-CN" altLang="zh-CN" sz="2400" kern="100" spc="-200" dirty="0">
                <a:solidFill>
                  <a:prstClr val="black"/>
                </a:solidFill>
                <a:latin typeface="Times New Roman"/>
                <a:ea typeface="微软雅黑"/>
                <a:cs typeface="Times New Roman"/>
              </a:rPr>
              <a:t>，</a:t>
            </a:r>
            <a:r>
              <a:rPr lang="zh-CN" altLang="zh-CN" sz="2400" kern="100" dirty="0">
                <a:solidFill>
                  <a:prstClr val="black"/>
                </a:solidFill>
                <a:latin typeface="Times New Roman"/>
                <a:ea typeface="微软雅黑"/>
                <a:cs typeface="Times New Roman"/>
              </a:rPr>
              <a:t>认为是人家所谤之言，</a:t>
            </a:r>
            <a:endParaRPr lang="zh-CN" altLang="zh-CN" sz="24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52983"/>
            <a:ext cx="11647364" cy="6163995"/>
          </a:xfrm>
          <a:prstGeom prst="rect">
            <a:avLst/>
          </a:prstGeom>
          <a:noFill/>
        </p:spPr>
        <p:txBody>
          <a:bodyPr wrap="square" rtlCol="0">
            <a:spAutoFit/>
          </a:bodyPr>
          <a:lstStyle/>
          <a:p>
            <a:pPr algn="just">
              <a:lnSpc>
                <a:spcPct val="139000"/>
              </a:lnSpc>
              <a:spcAft>
                <a:spcPts val="0"/>
              </a:spcAft>
              <a:tabLst>
                <a:tab pos="2070735" algn="l"/>
              </a:tabLst>
            </a:pPr>
            <a:r>
              <a:rPr lang="zh-CN" altLang="zh-CN" sz="2400" kern="100" dirty="0" smtClean="0">
                <a:latin typeface="Times New Roman"/>
                <a:ea typeface="微软雅黑"/>
                <a:cs typeface="Times New Roman"/>
              </a:rPr>
              <a:t>而</a:t>
            </a:r>
            <a:r>
              <a:rPr lang="zh-CN" altLang="zh-CN" sz="2400" kern="100" dirty="0">
                <a:latin typeface="Times New Roman"/>
                <a:ea typeface="微软雅黑"/>
                <a:cs typeface="Times New Roman"/>
              </a:rPr>
              <a:t>郁郁不乐。我看端己大不必如此，人家送予名号，正说明《秦妇吟》一诗在当时影响甚广，人诗合一，更能增添个人影响。说不准韦庄为王建所赏识登上蜀相之位还与此诗有关联。不要小看了一首小诗，当年王维受安禄山伪职就因一首凝碧宫诗而免遭杀身之祸。</a:t>
            </a:r>
            <a:r>
              <a:rPr lang="zh-CN" altLang="zh-CN" sz="2400" kern="100" dirty="0">
                <a:latin typeface="宋体"/>
                <a:ea typeface="Times New Roman"/>
                <a:cs typeface="Courier New"/>
              </a:rPr>
              <a:t> </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刘熙载</a:t>
            </a:r>
            <a:r>
              <a:rPr lang="zh-CN" altLang="zh-CN" sz="2400" kern="100" dirty="0">
                <a:latin typeface="Times New Roman"/>
                <a:ea typeface="微软雅黑"/>
                <a:cs typeface="Times New Roman"/>
              </a:rPr>
              <a:t>称唐五代词</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儿女情长，风云气少</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，后代对韦庄词之评语众说纷纭莫衷一是。王国维在《人间词话》中云：弦上黄莺语，端己词也，其词品亦似之。又云：韦端己词，骨秀也，所以王氏认为温韦之精艳所以不如正中者，意境有深浅也。</a:t>
            </a:r>
            <a:r>
              <a:rPr lang="zh-CN" altLang="zh-CN" sz="2400" kern="100" dirty="0">
                <a:latin typeface="宋体"/>
                <a:ea typeface="Times New Roman"/>
                <a:cs typeface="Courier New"/>
              </a:rPr>
              <a:t> </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有人</a:t>
            </a:r>
            <a:r>
              <a:rPr lang="zh-CN" altLang="zh-CN" sz="2400" kern="100" dirty="0">
                <a:latin typeface="Times New Roman"/>
                <a:ea typeface="微软雅黑"/>
                <a:cs typeface="Times New Roman"/>
              </a:rPr>
              <a:t>将端己比作谢灵运，并言其词如初发芙蓉，无端可爱。此言得端己词之精髓。吴梅的《词学通论》中言：词之工拙，以韦庄为第一，冯延巳次之，最下者为毛文锡。也算是为其正名了。</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端</a:t>
            </a:r>
            <a:r>
              <a:rPr lang="zh-CN" altLang="zh-CN" sz="2400" kern="100" dirty="0">
                <a:latin typeface="Times New Roman"/>
                <a:ea typeface="微软雅黑"/>
                <a:cs typeface="Times New Roman"/>
              </a:rPr>
              <a:t>己走完了他坎坷的七十四个春秋，留下《浣花集》二十卷，为千古所传诵，也是幸也</a:t>
            </a:r>
            <a:r>
              <a:rPr lang="en-US" altLang="zh-CN" sz="2400" kern="100" dirty="0">
                <a:latin typeface="宋体"/>
                <a:ea typeface="微软雅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192683"/>
            <a:ext cx="11647364" cy="5828519"/>
          </a:xfrm>
          <a:prstGeom prst="rect">
            <a:avLst/>
          </a:prstGeom>
          <a:noFill/>
        </p:spPr>
        <p:txBody>
          <a:bodyPr wrap="square" rtlCol="0">
            <a:spAutoFit/>
          </a:bodyPr>
          <a:lstStyle/>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【赏析】</a:t>
            </a:r>
            <a:r>
              <a:rPr lang="zh-CN" altLang="zh-CN" sz="2800" kern="100" dirty="0">
                <a:latin typeface="Times New Roman"/>
                <a:ea typeface="微软雅黑"/>
                <a:cs typeface="Times New Roman"/>
              </a:rPr>
              <a:t>　韦庄诗的内容是丰富的，涉及了许多方面，既揭露了当时的社会现实，亦抨击了统治者的荒淫腐败；既谴责了藩镇割据所造成的分裂局面和给人民带来的巨大灾难，也饱含着对劳动人民的深切同情；既反映了诗人吊古伤今的情感，同时也抒发了诗人忧国忧民的感情。韦庄的诗歌创作能取得较大的成就，决非偶然。正如前文所叙：韦庄一生曲折坎坷，大半生怀才不遇、报国无门。社会的动荡使他有机会深入社会下层，同难民为伍，与贫士、山僧相交，从而引发了他悲愤的创作激情，并因此形成了他现实主义的诗风。社会的客观现实成为了他创作的基础和源泉，而忠实地反映社会现实则是他的诗歌之所以感人的根本原因。</a:t>
            </a:r>
            <a:endParaRPr lang="zh-CN" altLang="zh-CN" sz="2800" kern="100" dirty="0">
              <a:effectLst/>
              <a:latin typeface="宋体"/>
              <a:cs typeface="Courier New"/>
            </a:endParaRPr>
          </a:p>
        </p:txBody>
      </p:sp>
    </p:spTree>
    <p:extLst>
      <p:ext uri="{BB962C8B-B14F-4D97-AF65-F5344CB8AC3E}">
        <p14:creationId xmlns:p14="http://schemas.microsoft.com/office/powerpoint/2010/main" val="399662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1050682" y="961601"/>
            <a:ext cx="10125318"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微软雅黑" pitchFamily="34" charset="-122"/>
                <a:cs typeface="Times New Roman" pitchFamily="18" charset="0"/>
              </a:rPr>
              <a:t>9</a:t>
            </a:r>
            <a:r>
              <a:rPr lang="zh-CN" altLang="en-US" sz="4500" dirty="0">
                <a:solidFill>
                  <a:srgbClr val="FC6204"/>
                </a:solidFill>
                <a:latin typeface="Times New Roman" pitchFamily="18" charset="0"/>
                <a:ea typeface="微软雅黑" pitchFamily="34" charset="-122"/>
                <a:cs typeface="Times New Roman" pitchFamily="18" charset="0"/>
              </a:rPr>
              <a:t>～</a:t>
            </a:r>
            <a:r>
              <a:rPr lang="en-US" altLang="zh-CN" sz="4500" dirty="0">
                <a:solidFill>
                  <a:srgbClr val="FC6204"/>
                </a:solidFill>
                <a:latin typeface="Times New Roman" pitchFamily="18" charset="0"/>
                <a:ea typeface="微软雅黑" pitchFamily="34" charset="-122"/>
                <a:cs typeface="Times New Roman" pitchFamily="18" charset="0"/>
              </a:rPr>
              <a:t>10</a:t>
            </a:r>
            <a:r>
              <a:rPr lang="zh-CN" altLang="en-US" sz="4500" dirty="0">
                <a:solidFill>
                  <a:srgbClr val="FC6204"/>
                </a:solidFill>
                <a:latin typeface="Times New Roman" pitchFamily="18" charset="0"/>
                <a:ea typeface="微软雅黑" pitchFamily="34" charset="-122"/>
                <a:cs typeface="Times New Roman" pitchFamily="18" charset="0"/>
              </a:rPr>
              <a:t>课　登岳阳楼　菩萨蛮</a:t>
            </a:r>
            <a:r>
              <a:rPr lang="en-US" altLang="zh-CN" sz="4500" dirty="0">
                <a:solidFill>
                  <a:srgbClr val="FC6204"/>
                </a:solidFill>
                <a:latin typeface="Times New Roman" pitchFamily="18" charset="0"/>
                <a:ea typeface="微软雅黑" pitchFamily="34" charset="-122"/>
                <a:cs typeface="Times New Roman" pitchFamily="18" charset="0"/>
              </a:rPr>
              <a:t>(</a:t>
            </a:r>
            <a:r>
              <a:rPr lang="zh-CN" altLang="en-US" sz="4500" dirty="0">
                <a:solidFill>
                  <a:srgbClr val="FC6204"/>
                </a:solidFill>
                <a:latin typeface="Times New Roman" pitchFamily="18" charset="0"/>
                <a:ea typeface="微软雅黑" pitchFamily="34" charset="-122"/>
                <a:cs typeface="Times New Roman" pitchFamily="18" charset="0"/>
              </a:rPr>
              <a:t>其二</a:t>
            </a:r>
            <a:r>
              <a:rPr lang="en-US" altLang="zh-CN" sz="4500" dirty="0">
                <a:solidFill>
                  <a:srgbClr val="FC6204"/>
                </a:solidFill>
                <a:latin typeface="Times New Roman" pitchFamily="18" charset="0"/>
                <a:ea typeface="微软雅黑" pitchFamily="34" charset="-122"/>
                <a:cs typeface="Times New Roman" pitchFamily="18" charset="0"/>
              </a:rPr>
              <a:t>)</a:t>
            </a:r>
            <a:endParaRPr lang="zh-CN" altLang="en-US" sz="4500" dirty="0">
              <a:solidFill>
                <a:srgbClr val="FC6204"/>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712" y="100131"/>
            <a:ext cx="11682288" cy="6001643"/>
          </a:xfrm>
          <a:prstGeom prst="rect">
            <a:avLst/>
          </a:prstGeom>
          <a:noFill/>
        </p:spPr>
        <p:txBody>
          <a:bodyPr wrap="square" rtlCol="0">
            <a:spAutoFit/>
          </a:bodyPr>
          <a:lstStyle/>
          <a:p>
            <a:pPr algn="just">
              <a:lnSpc>
                <a:spcPct val="150000"/>
              </a:lnSpc>
              <a:spcAft>
                <a:spcPts val="0"/>
              </a:spcAft>
              <a:tabLst>
                <a:tab pos="2070735" algn="l"/>
              </a:tabLst>
            </a:pPr>
            <a:r>
              <a:rPr lang="en-US" altLang="zh-CN" sz="2600" b="1" kern="100" dirty="0">
                <a:solidFill>
                  <a:schemeClr val="bg1">
                    <a:lumMod val="50000"/>
                  </a:schemeClr>
                </a:solidFill>
                <a:latin typeface="Times New Roman"/>
                <a:ea typeface="微软雅黑"/>
                <a:cs typeface="Courier New"/>
              </a:rPr>
              <a:t>2</a:t>
            </a:r>
            <a:r>
              <a:rPr lang="zh-CN" altLang="zh-CN" sz="2600" b="1" kern="100" dirty="0">
                <a:solidFill>
                  <a:schemeClr val="bg1">
                    <a:lumMod val="50000"/>
                  </a:schemeClr>
                </a:solidFill>
                <a:latin typeface="Times New Roman"/>
                <a:ea typeface="微软雅黑"/>
                <a:cs typeface="Times New Roman"/>
              </a:rPr>
              <a:t>．写作迁移</a:t>
            </a:r>
            <a:endParaRPr lang="zh-CN" altLang="zh-CN" sz="26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600" b="1" kern="100" dirty="0">
                <a:solidFill>
                  <a:schemeClr val="accent6">
                    <a:lumMod val="75000"/>
                  </a:schemeClr>
                </a:solidFill>
                <a:latin typeface="Times New Roman"/>
                <a:ea typeface="微软雅黑"/>
                <a:cs typeface="Times New Roman"/>
              </a:rPr>
              <a:t>【角度】</a:t>
            </a:r>
            <a:r>
              <a:rPr lang="zh-CN" altLang="zh-CN" sz="2600" kern="100" dirty="0">
                <a:latin typeface="Times New Roman"/>
                <a:ea typeface="微软雅黑"/>
                <a:cs typeface="Times New Roman"/>
              </a:rPr>
              <a:t>　我们从杜甫的诗篇中，可以清楚地看到这位诚实的、富于正义感和同情心的诗人，如何辗转挣扎于漂泊的旅途，历经饥寒困危，备尝忧患。个人的命运同时代的苦难纠结在一起，富于同情心和社会责任感的杜甫，常常从自身的遭遇联想到更多的人、更普遍的社会问题。</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请你选取一个角度，谈谈你对杜甫的认识</a:t>
            </a:r>
            <a:r>
              <a:rPr lang="zh-CN" altLang="zh-CN" sz="2600" kern="100" dirty="0" smtClean="0">
                <a:latin typeface="Times New Roman"/>
                <a:ea typeface="微软雅黑"/>
                <a:cs typeface="Times New Roman"/>
              </a:rPr>
              <a:t>。</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【写作示例】</a:t>
            </a:r>
          </a:p>
          <a:p>
            <a:pPr algn="ctr">
              <a:lnSpc>
                <a:spcPct val="150000"/>
              </a:lnSpc>
              <a:spcAft>
                <a:spcPts val="0"/>
              </a:spcAft>
              <a:tabLst>
                <a:tab pos="2070735" algn="l"/>
              </a:tabLst>
            </a:pPr>
            <a:r>
              <a:rPr lang="zh-CN" altLang="zh-CN" sz="2400" b="1" kern="100" dirty="0">
                <a:solidFill>
                  <a:srgbClr val="00B050"/>
                </a:solidFill>
                <a:latin typeface="Times New Roman"/>
                <a:ea typeface="微软雅黑"/>
                <a:cs typeface="Times New Roman"/>
              </a:rPr>
              <a:t>杜甫的泪</a:t>
            </a:r>
            <a:endParaRPr lang="zh-CN" altLang="zh-CN" sz="2400" b="1" kern="100" dirty="0">
              <a:solidFill>
                <a:srgbClr val="00B050"/>
              </a:solidFill>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Times New Roman"/>
              </a:rPr>
              <a:t> </a:t>
            </a:r>
            <a:r>
              <a:rPr lang="en-US" altLang="zh-CN" sz="2600" kern="100" dirty="0" smtClean="0">
                <a:latin typeface="Times New Roman"/>
                <a:ea typeface="微软雅黑"/>
                <a:cs typeface="Times New Roman"/>
              </a:rPr>
              <a:t>       “</a:t>
            </a:r>
            <a:r>
              <a:rPr lang="zh-CN" altLang="zh-CN" sz="2600" kern="100" dirty="0">
                <a:latin typeface="Times New Roman"/>
                <a:ea typeface="微软雅黑"/>
                <a:cs typeface="Times New Roman"/>
              </a:rPr>
              <a:t>感时花溅泪，恨别鸟惊心。</a:t>
            </a:r>
            <a:r>
              <a:rPr lang="en-US" altLang="zh-CN" sz="2600" kern="100" dirty="0">
                <a:latin typeface="Times New Roman"/>
                <a:ea typeface="微软雅黑"/>
                <a:cs typeface="Times New Roman"/>
              </a:rPr>
              <a:t>”</a:t>
            </a:r>
            <a:r>
              <a:rPr lang="zh-CN" altLang="zh-CN" sz="2600" kern="100" dirty="0">
                <a:latin typeface="Times New Roman"/>
                <a:ea typeface="微软雅黑"/>
                <a:cs typeface="Times New Roman"/>
              </a:rPr>
              <a:t>诗人因为感伤国事，面对繁花难以抑制而涕泪横流，怨恨离别，听见鸟鸣反倍加惊心的沉痛，这是心系国家安危的泪。</a:t>
            </a:r>
          </a:p>
        </p:txBody>
      </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5231"/>
            <a:ext cx="11783888" cy="5623655"/>
          </a:xfrm>
          <a:prstGeom prst="rect">
            <a:avLst/>
          </a:prstGeom>
          <a:noFill/>
        </p:spPr>
        <p:txBody>
          <a:bodyPr wrap="square" rtlCol="0">
            <a:spAutoFit/>
          </a:bodyPr>
          <a:lstStyle/>
          <a:p>
            <a:pPr algn="just">
              <a:lnSpc>
                <a:spcPct val="150000"/>
              </a:lnSpc>
              <a:spcAft>
                <a:spcPts val="0"/>
              </a:spcAft>
              <a:tabLst>
                <a:tab pos="2070735" algn="l"/>
              </a:tabLst>
            </a:pPr>
            <a:r>
              <a:rPr lang="en-US" altLang="zh-CN" sz="2700" kern="100" dirty="0" smtClean="0">
                <a:latin typeface="宋体"/>
                <a:ea typeface="微软雅黑"/>
                <a:cs typeface="Times New Roman"/>
              </a:rPr>
              <a:t>    “</a:t>
            </a:r>
            <a:r>
              <a:rPr lang="zh-CN" altLang="zh-CN" sz="2700" kern="100" dirty="0">
                <a:latin typeface="Times New Roman"/>
                <a:ea typeface="微软雅黑"/>
                <a:cs typeface="Times New Roman"/>
              </a:rPr>
              <a:t>吏呼一何怒，妇啼一何苦！</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石壕村老妇悲切的哭诉声声入耳，敲打着诗人的心，这是心系天下民生的泪。</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smtClean="0">
                <a:latin typeface="宋体"/>
                <a:ea typeface="微软雅黑"/>
                <a:cs typeface="Times New Roman"/>
              </a:rPr>
              <a:t>    “</a:t>
            </a:r>
            <a:r>
              <a:rPr lang="zh-CN" altLang="zh-CN" sz="2700" kern="100" dirty="0">
                <a:latin typeface="Times New Roman"/>
                <a:ea typeface="微软雅黑"/>
                <a:cs typeface="Times New Roman"/>
              </a:rPr>
              <a:t>歌罢仰天叹，四座泪纵横。</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面对父老的盛情，诗人作歌答谢，强为欢颜，</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歌罢</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终不免仰天长叹。这是感叹自己人生的泪。</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smtClean="0">
                <a:latin typeface="宋体"/>
                <a:ea typeface="微软雅黑"/>
                <a:cs typeface="Times New Roman"/>
              </a:rPr>
              <a:t>    “</a:t>
            </a:r>
            <a:r>
              <a:rPr lang="zh-CN" altLang="zh-CN" sz="2700" kern="100" dirty="0">
                <a:latin typeface="Times New Roman"/>
                <a:ea typeface="微软雅黑"/>
                <a:cs typeface="Times New Roman"/>
              </a:rPr>
              <a:t>何时倚虚幌，双照泪痕干。</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妻子独自望月，望月愈久忆念愈深，甚至会担心她的丈夫是否还活着，怎能不热泪盈眶呢？这是思念亲人的泪。</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smtClean="0">
                <a:latin typeface="宋体"/>
                <a:ea typeface="微软雅黑"/>
                <a:cs typeface="Times New Roman"/>
              </a:rPr>
              <a:t>    “</a:t>
            </a:r>
            <a:r>
              <a:rPr lang="zh-CN" altLang="zh-CN" sz="2700" kern="100" dirty="0">
                <a:latin typeface="Times New Roman"/>
                <a:ea typeface="微软雅黑"/>
                <a:cs typeface="Times New Roman"/>
              </a:rPr>
              <a:t>戎马关山北，凭轩涕泗流。</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站在岳阳楼上，遥望关山以北，仍然是兵荒马乱、战火纷飞；凭轩倚窗，胸怀家国，不禁涕泪交流。这是漂泊流浪仍心系国家的爱国泪。</a:t>
            </a:r>
            <a:endParaRPr lang="zh-CN" altLang="zh-CN" sz="2700" kern="100" dirty="0">
              <a:effectLst/>
              <a:latin typeface="宋体"/>
              <a:cs typeface="Courier New"/>
            </a:endParaRPr>
          </a:p>
        </p:txBody>
      </p:sp>
      <p:grpSp>
        <p:nvGrpSpPr>
          <p:cNvPr id="6" name="组合 5"/>
          <p:cNvGrpSpPr/>
          <p:nvPr/>
        </p:nvGrpSpPr>
        <p:grpSpPr>
          <a:xfrm rot="5400000">
            <a:off x="11453134" y="56615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8670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823" y="6148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66510" y="1046171"/>
            <a:ext cx="11847690" cy="5227328"/>
          </a:xfrm>
          <a:prstGeom prst="rect">
            <a:avLst/>
          </a:prstGeom>
        </p:spPr>
        <p:txBody>
          <a:bodyPr wrap="square">
            <a:spAutoFit/>
          </a:bodyPr>
          <a:lstStyle/>
          <a:p>
            <a:pPr algn="ctr">
              <a:lnSpc>
                <a:spcPct val="147000"/>
              </a:lnSpc>
              <a:spcAft>
                <a:spcPts val="0"/>
              </a:spcAft>
              <a:tabLst>
                <a:tab pos="2070735" algn="l"/>
              </a:tabLst>
            </a:pPr>
            <a:r>
              <a:rPr lang="zh-CN" altLang="zh-CN" sz="3500" b="1" kern="100" dirty="0">
                <a:solidFill>
                  <a:srgbClr val="00B050"/>
                </a:solidFill>
                <a:latin typeface="Times New Roman"/>
                <a:ea typeface="微软雅黑"/>
                <a:cs typeface="Times New Roman"/>
              </a:rPr>
              <a:t>不朽的杜甫</a:t>
            </a:r>
            <a:endParaRPr lang="zh-CN" altLang="zh-CN" sz="3500" b="1" kern="100" dirty="0">
              <a:solidFill>
                <a:srgbClr val="00B050"/>
              </a:solidFill>
              <a:latin typeface="宋体"/>
              <a:cs typeface="Courier New"/>
            </a:endParaRPr>
          </a:p>
          <a:p>
            <a:pPr algn="just">
              <a:lnSpc>
                <a:spcPct val="147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读</a:t>
            </a:r>
            <a:r>
              <a:rPr lang="zh-CN" altLang="zh-CN" sz="2400" kern="100" dirty="0">
                <a:latin typeface="Times New Roman"/>
                <a:ea typeface="微软雅黑"/>
                <a:cs typeface="Times New Roman"/>
              </a:rPr>
              <a:t>罢你的《春夜喜雨》，我发现，原来在你的人生中还有</a:t>
            </a:r>
            <a:r>
              <a:rPr lang="zh-CN" altLang="zh-CN" sz="2400" kern="100" dirty="0" smtClean="0">
                <a:latin typeface="Times New Roman"/>
                <a:ea typeface="微软雅黑"/>
                <a:cs typeface="Times New Roman"/>
              </a:rPr>
              <a:t>愉悦欢</a:t>
            </a:r>
            <a:endParaRPr lang="en-US" altLang="zh-CN" sz="24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400" kern="100" dirty="0" smtClean="0">
                <a:latin typeface="Times New Roman"/>
                <a:ea typeface="微软雅黑"/>
                <a:cs typeface="Times New Roman"/>
              </a:rPr>
              <a:t>乐</a:t>
            </a:r>
            <a:r>
              <a:rPr lang="zh-CN" altLang="zh-CN" sz="2400" kern="100" dirty="0">
                <a:latin typeface="Times New Roman"/>
                <a:ea typeface="微软雅黑"/>
                <a:cs typeface="Times New Roman"/>
              </a:rPr>
              <a:t>。是啊，你是热爱生命的，热爱自然中的一点一滴，但黑暗</a:t>
            </a:r>
            <a:r>
              <a:rPr lang="zh-CN" altLang="zh-CN" sz="2400" kern="100" dirty="0" smtClean="0">
                <a:latin typeface="Times New Roman"/>
                <a:ea typeface="微软雅黑"/>
                <a:cs typeface="Times New Roman"/>
              </a:rPr>
              <a:t>的社会</a:t>
            </a:r>
            <a:endParaRPr lang="en-US" altLang="zh-CN" sz="24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400" kern="100" dirty="0" smtClean="0">
                <a:latin typeface="Times New Roman"/>
                <a:ea typeface="微软雅黑"/>
                <a:cs typeface="Times New Roman"/>
              </a:rPr>
              <a:t>世道</a:t>
            </a:r>
            <a:r>
              <a:rPr lang="zh-CN" altLang="zh-CN" sz="2400" kern="100" dirty="0">
                <a:latin typeface="Times New Roman"/>
                <a:ea typeface="微软雅黑"/>
                <a:cs typeface="Times New Roman"/>
              </a:rPr>
              <a:t>偏偏摧毁了你平静的心，世道不允许你有快乐，战争</a:t>
            </a:r>
            <a:r>
              <a:rPr lang="zh-CN" altLang="zh-CN" sz="2400" kern="100" dirty="0" smtClean="0">
                <a:latin typeface="Times New Roman"/>
                <a:ea typeface="微软雅黑"/>
                <a:cs typeface="Times New Roman"/>
              </a:rPr>
              <a:t>不同意</a:t>
            </a:r>
            <a:r>
              <a:rPr lang="zh-CN" altLang="zh-CN" sz="2400" kern="100" dirty="0">
                <a:latin typeface="Times New Roman"/>
                <a:ea typeface="微软雅黑"/>
                <a:cs typeface="Times New Roman"/>
              </a:rPr>
              <a:t>你</a:t>
            </a:r>
            <a:r>
              <a:rPr lang="zh-CN" altLang="zh-CN" sz="2400" kern="100" dirty="0" smtClean="0">
                <a:latin typeface="Times New Roman"/>
                <a:ea typeface="微软雅黑"/>
                <a:cs typeface="Times New Roman"/>
              </a:rPr>
              <a:t>活</a:t>
            </a:r>
            <a:endParaRPr lang="en-US" altLang="zh-CN" sz="24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400" kern="100" dirty="0" smtClean="0">
                <a:latin typeface="Times New Roman"/>
                <a:ea typeface="微软雅黑"/>
                <a:cs typeface="Times New Roman"/>
              </a:rPr>
              <a:t>得</a:t>
            </a:r>
            <a:r>
              <a:rPr lang="zh-CN" altLang="zh-CN" sz="2400" kern="100" dirty="0">
                <a:latin typeface="Times New Roman"/>
                <a:ea typeface="微软雅黑"/>
                <a:cs typeface="Times New Roman"/>
              </a:rPr>
              <a:t>洒脱</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一切的一切切断了你与快乐之间的绳索</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真是</a:t>
            </a:r>
            <a:r>
              <a:rPr lang="zh-CN" altLang="zh-CN" sz="2400" kern="100" dirty="0" smtClean="0">
                <a:latin typeface="Times New Roman"/>
                <a:ea typeface="微软雅黑"/>
                <a:cs typeface="Times New Roman"/>
              </a:rPr>
              <a:t>悲哀至极</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你</a:t>
            </a:r>
            <a:r>
              <a:rPr lang="zh-CN" altLang="zh-CN" sz="2400" kern="100" dirty="0">
                <a:latin typeface="Times New Roman"/>
                <a:ea typeface="微软雅黑"/>
                <a:cs typeface="Times New Roman"/>
              </a:rPr>
              <a:t>是如此遥远又是如此逼近，你是如此神秘又是如此平凡，你</a:t>
            </a:r>
            <a:r>
              <a:rPr lang="zh-CN" altLang="zh-CN" sz="2400" kern="100" dirty="0" smtClean="0">
                <a:latin typeface="Times New Roman"/>
                <a:ea typeface="微软雅黑"/>
                <a:cs typeface="Times New Roman"/>
              </a:rPr>
              <a:t>悲</a:t>
            </a:r>
            <a:endParaRPr lang="en-US" altLang="zh-CN" sz="24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400" kern="100" dirty="0" smtClean="0">
                <a:latin typeface="Times New Roman"/>
                <a:ea typeface="微软雅黑"/>
                <a:cs typeface="Times New Roman"/>
              </a:rPr>
              <a:t>苦地</a:t>
            </a:r>
            <a:r>
              <a:rPr lang="zh-CN" altLang="zh-CN" sz="2400" kern="100" dirty="0">
                <a:latin typeface="Times New Roman"/>
                <a:ea typeface="微软雅黑"/>
                <a:cs typeface="Times New Roman"/>
              </a:rPr>
              <a:t>度过了自己的一生，却用不朽的诗篇延续着自己的生命。在你的人生之路上，忧愁、痛苦把你的人生道路弄得坎坷不平，但你留在文学史上的印迹却是处处充满了鲜花与赞语。无奈，愤恨磨灭了你生活的信念，但你的不朽的灵魂因你的诗而永葆青春活力。</a:t>
            </a:r>
            <a:endParaRPr lang="zh-CN" altLang="zh-CN" sz="2400" kern="100" dirty="0">
              <a:effectLst/>
              <a:latin typeface="宋体"/>
              <a:cs typeface="Courier New"/>
            </a:endParaRPr>
          </a:p>
        </p:txBody>
      </p:sp>
      <p:pic>
        <p:nvPicPr>
          <p:cNvPr id="7170" name="Picture 2" descr="C:\Users\Administrator\Desktop\语文图\9 (1).jpg"/>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9646624" y="2025650"/>
            <a:ext cx="2354876" cy="247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2352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242972" y="685808"/>
            <a:ext cx="11669628" cy="5424562"/>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为　学</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1</a:t>
            </a:r>
            <a:r>
              <a:rPr lang="zh-CN" altLang="zh-CN" sz="2800" b="1" kern="100" dirty="0">
                <a:solidFill>
                  <a:srgbClr val="00B050"/>
                </a:solidFill>
                <a:latin typeface="Times New Roman"/>
                <a:ea typeface="微软雅黑"/>
                <a:cs typeface="Times New Roman"/>
              </a:rPr>
              <a:t>．敏而好学，不耻下问</a:t>
            </a:r>
            <a:r>
              <a:rPr lang="zh-CN" altLang="zh-CN" sz="2800" b="1" kern="100" dirty="0" smtClean="0">
                <a:solidFill>
                  <a:srgbClr val="00B050"/>
                </a:solidFill>
                <a:latin typeface="Times New Roman"/>
                <a:ea typeface="微软雅黑"/>
                <a:cs typeface="Times New Roman"/>
              </a:rPr>
              <a:t>。</a:t>
            </a:r>
            <a:r>
              <a:rPr lang="en-US" altLang="zh-CN" sz="2800" b="1" kern="100" dirty="0" smtClean="0">
                <a:solidFill>
                  <a:srgbClr val="00B050"/>
                </a:solidFill>
                <a:latin typeface="Times New Roman"/>
                <a:ea typeface="微软雅黑"/>
                <a:cs typeface="Times New Roman"/>
              </a:rPr>
              <a:t>						  </a:t>
            </a:r>
            <a:r>
              <a:rPr lang="en-US" altLang="zh-CN" sz="2800" b="1" kern="100" dirty="0" smtClean="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《论语》</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向地位和学问不如自己的人请教</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或形容谦虚</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好学</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不自以为是。</a:t>
            </a:r>
            <a:endParaRPr lang="zh-CN" altLang="zh-CN" sz="2800" kern="100" dirty="0">
              <a:latin typeface="宋体"/>
              <a:cs typeface="Courier New"/>
            </a:endParaRPr>
          </a:p>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2</a:t>
            </a:r>
            <a:r>
              <a:rPr lang="zh-CN" altLang="zh-CN" sz="2800" b="1" kern="100" dirty="0">
                <a:solidFill>
                  <a:srgbClr val="00B050"/>
                </a:solidFill>
                <a:latin typeface="Times New Roman"/>
                <a:ea typeface="微软雅黑"/>
                <a:cs typeface="Times New Roman"/>
              </a:rPr>
              <a:t>．吾生也有涯，而知也无涯</a:t>
            </a:r>
            <a:r>
              <a:rPr lang="zh-CN" altLang="zh-CN" sz="2800" b="1" kern="100" dirty="0" smtClean="0">
                <a:solidFill>
                  <a:srgbClr val="00B050"/>
                </a:solidFill>
                <a:latin typeface="Times New Roman"/>
                <a:ea typeface="微软雅黑"/>
                <a:cs typeface="Times New Roman"/>
              </a:rPr>
              <a:t>。</a:t>
            </a:r>
            <a:r>
              <a:rPr lang="en-US" altLang="zh-CN" sz="2800" b="1" kern="100" dirty="0" smtClean="0">
                <a:solidFill>
                  <a:srgbClr val="00B050"/>
                </a:solidFill>
                <a:latin typeface="Times New Roman"/>
                <a:ea typeface="微软雅黑"/>
                <a:cs typeface="Times New Roman"/>
              </a:rPr>
              <a:t>					  </a:t>
            </a:r>
            <a:r>
              <a:rPr lang="en-US" altLang="zh-CN" sz="2800" b="1" kern="100" dirty="0" smtClean="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《庄子》</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人的生命是有限的，而知识是无限的，我们要把有限的生命投入到无限的知识中去。</a:t>
            </a:r>
            <a:endParaRPr lang="zh-CN" altLang="zh-CN" sz="2800" kern="100" dirty="0">
              <a:latin typeface="宋体"/>
              <a:cs typeface="Courier New"/>
            </a:endParaRPr>
          </a:p>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3</a:t>
            </a:r>
            <a:r>
              <a:rPr lang="zh-CN" altLang="zh-CN" sz="2800" b="1" kern="100" dirty="0">
                <a:solidFill>
                  <a:srgbClr val="00B050"/>
                </a:solidFill>
                <a:latin typeface="Times New Roman"/>
                <a:ea typeface="微软雅黑"/>
                <a:cs typeface="Times New Roman"/>
              </a:rPr>
              <a:t>．纸上得来终觉浅，绝知此事要躬行</a:t>
            </a:r>
            <a:r>
              <a:rPr lang="zh-CN" altLang="zh-CN" sz="2800" b="1" kern="100" dirty="0" smtClean="0">
                <a:solidFill>
                  <a:srgbClr val="00B050"/>
                </a:solidFill>
                <a:latin typeface="Times New Roman"/>
                <a:ea typeface="微软雅黑"/>
                <a:cs typeface="Times New Roman"/>
              </a:rPr>
              <a:t>。</a:t>
            </a:r>
            <a:r>
              <a:rPr lang="en-US" altLang="zh-CN" sz="2800" b="1" kern="100" dirty="0" smtClean="0">
                <a:solidFill>
                  <a:srgbClr val="00B050"/>
                </a:solidFill>
                <a:latin typeface="Times New Roman"/>
                <a:ea typeface="微软雅黑"/>
                <a:cs typeface="Times New Roman"/>
              </a:rPr>
              <a:t>	      </a:t>
            </a:r>
            <a:r>
              <a:rPr lang="en-US" altLang="zh-CN" sz="2800" b="1" kern="100" dirty="0" smtClean="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陆游《冬夜读书示子聿》</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学习知识不能只靠书本，要联系实际，亲身实践。</a:t>
            </a:r>
            <a:endParaRPr lang="zh-CN" altLang="zh-CN" sz="28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blinds(horizontal)">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4377" y="589579"/>
            <a:ext cx="9749723" cy="3188245"/>
          </a:xfrm>
          <a:prstGeom prst="rect">
            <a:avLst/>
          </a:prstGeom>
          <a:noFill/>
        </p:spPr>
        <p:txBody>
          <a:bodyPr wrap="square" rtlCol="0">
            <a:spAutoFit/>
          </a:bodyPr>
          <a:lstStyle/>
          <a:p>
            <a:pPr algn="ctr">
              <a:lnSpc>
                <a:spcPct val="132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32000"/>
              </a:lnSpc>
              <a:spcAft>
                <a:spcPts val="0"/>
              </a:spcAft>
              <a:tabLst>
                <a:tab pos="2070735" algn="l"/>
              </a:tabLst>
            </a:pPr>
            <a:r>
              <a:rPr lang="en-US" altLang="zh-CN" sz="2400" b="1" kern="100" dirty="0">
                <a:solidFill>
                  <a:schemeClr val="bg1">
                    <a:lumMod val="50000"/>
                  </a:schemeClr>
                </a:solidFill>
                <a:latin typeface="Times New Roman"/>
                <a:ea typeface="微软雅黑"/>
                <a:cs typeface="Courier New"/>
              </a:rPr>
              <a:t>1</a:t>
            </a:r>
            <a:r>
              <a:rPr lang="zh-CN" altLang="zh-CN" sz="2400" b="1" kern="100" dirty="0">
                <a:solidFill>
                  <a:schemeClr val="bg1">
                    <a:lumMod val="50000"/>
                  </a:schemeClr>
                </a:solidFill>
                <a:latin typeface="Times New Roman"/>
                <a:ea typeface="微软雅黑"/>
                <a:cs typeface="Times New Roman"/>
              </a:rPr>
              <a:t>．作家作品</a:t>
            </a:r>
            <a:endParaRPr lang="zh-CN" altLang="zh-CN" sz="2400" b="1" kern="100" dirty="0">
              <a:solidFill>
                <a:schemeClr val="bg1">
                  <a:lumMod val="50000"/>
                </a:schemeClr>
              </a:solidFill>
              <a:latin typeface="宋体"/>
              <a:cs typeface="Courier New"/>
            </a:endParaRPr>
          </a:p>
          <a:p>
            <a:pPr algn="just">
              <a:lnSpc>
                <a:spcPct val="132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韦</a:t>
            </a:r>
            <a:r>
              <a:rPr lang="zh-CN" altLang="zh-CN" sz="2400" kern="100" dirty="0">
                <a:latin typeface="Times New Roman"/>
                <a:ea typeface="微软雅黑"/>
                <a:cs typeface="Times New Roman"/>
              </a:rPr>
              <a:t>庄</a:t>
            </a:r>
            <a:r>
              <a:rPr lang="en-US" altLang="zh-CN" sz="2400" kern="100" dirty="0">
                <a:latin typeface="Times New Roman"/>
                <a:ea typeface="微软雅黑"/>
                <a:cs typeface="Courier New"/>
              </a:rPr>
              <a:t>(836—910)</a:t>
            </a:r>
            <a:r>
              <a:rPr lang="zh-CN" altLang="zh-CN" sz="2400" kern="100" dirty="0">
                <a:latin typeface="Times New Roman"/>
                <a:ea typeface="微软雅黑"/>
                <a:cs typeface="Times New Roman"/>
              </a:rPr>
              <a:t>，唐初宰相韦见素后人，少孤贫力学，才敏过人。为人疏旷不拘，任性自用。广明元年</a:t>
            </a:r>
            <a:r>
              <a:rPr lang="en-US" altLang="zh-CN" sz="2400" kern="100" dirty="0">
                <a:latin typeface="Times New Roman"/>
                <a:ea typeface="微软雅黑"/>
                <a:cs typeface="Courier New"/>
              </a:rPr>
              <a:t>(880)</a:t>
            </a:r>
            <a:r>
              <a:rPr lang="zh-CN" altLang="zh-CN" sz="2400" kern="100" dirty="0">
                <a:latin typeface="Times New Roman"/>
                <a:ea typeface="微软雅黑"/>
                <a:cs typeface="Times New Roman"/>
              </a:rPr>
              <a:t>四十五岁，在长安应举，正值黄巢军攻入长安，遂陷于战乱，与弟妹失散。中和二年</a:t>
            </a:r>
            <a:r>
              <a:rPr lang="en-US" altLang="zh-CN" sz="2400" kern="100" dirty="0">
                <a:latin typeface="Times New Roman"/>
                <a:ea typeface="微软雅黑"/>
                <a:cs typeface="Courier New"/>
              </a:rPr>
              <a:t>(882)</a:t>
            </a:r>
            <a:r>
              <a:rPr lang="zh-CN" altLang="zh-CN" sz="2400" kern="100" dirty="0">
                <a:latin typeface="Times New Roman"/>
                <a:ea typeface="微软雅黑"/>
                <a:cs typeface="Times New Roman"/>
              </a:rPr>
              <a:t>始离长安赴洛阳。中和三年</a:t>
            </a:r>
            <a:r>
              <a:rPr lang="en-US" altLang="zh-CN" sz="2400" kern="100" dirty="0">
                <a:latin typeface="Times New Roman"/>
                <a:ea typeface="微软雅黑"/>
                <a:cs typeface="Courier New"/>
              </a:rPr>
              <a:t>(883)</a:t>
            </a:r>
            <a:r>
              <a:rPr lang="zh-CN" altLang="zh-CN" sz="2400" kern="100" dirty="0">
                <a:latin typeface="Times New Roman"/>
                <a:ea typeface="微软雅黑"/>
                <a:cs typeface="Times New Roman"/>
              </a:rPr>
              <a:t>春，四十八岁作《秦妇吟》。不久避战乱去江南</a:t>
            </a:r>
            <a:r>
              <a:rPr lang="zh-CN" altLang="zh-CN" sz="2400" kern="100" dirty="0" smtClean="0">
                <a:latin typeface="Times New Roman"/>
                <a:ea typeface="微软雅黑"/>
                <a:cs typeface="Times New Roman"/>
              </a:rPr>
              <a:t>，</a:t>
            </a:r>
            <a:endParaRPr lang="zh-CN" altLang="zh-CN" sz="2400" kern="100" dirty="0">
              <a:effectLst/>
              <a:latin typeface="宋体"/>
              <a:cs typeface="Courier New"/>
            </a:endParaRPr>
          </a:p>
        </p:txBody>
      </p:sp>
      <p:pic>
        <p:nvPicPr>
          <p:cNvPr id="4" name="图片 3" descr="F:\2015赵瑊\同步\语文\创新 中国古代诗歌散文欣赏\word\Y10.TIF"/>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10153967" y="1705927"/>
            <a:ext cx="1871735" cy="2040573"/>
          </a:xfrm>
          <a:prstGeom prst="rect">
            <a:avLst/>
          </a:prstGeom>
          <a:noFill/>
          <a:ln>
            <a:noFill/>
          </a:ln>
        </p:spPr>
      </p:pic>
      <p:sp>
        <p:nvSpPr>
          <p:cNvPr id="5" name="TextBox 4"/>
          <p:cNvSpPr txBox="1"/>
          <p:nvPr/>
        </p:nvSpPr>
        <p:spPr>
          <a:xfrm>
            <a:off x="194377" y="3726479"/>
            <a:ext cx="11831325" cy="2529860"/>
          </a:xfrm>
          <a:prstGeom prst="rect">
            <a:avLst/>
          </a:prstGeom>
          <a:noFill/>
        </p:spPr>
        <p:txBody>
          <a:bodyPr wrap="square" rtlCol="0">
            <a:spAutoFit/>
          </a:bodyPr>
          <a:lstStyle/>
          <a:p>
            <a:pPr algn="just">
              <a:lnSpc>
                <a:spcPct val="132000"/>
              </a:lnSpc>
              <a:spcAft>
                <a:spcPts val="0"/>
              </a:spcAft>
              <a:tabLst>
                <a:tab pos="2070735" algn="l"/>
              </a:tabLst>
            </a:pPr>
            <a:r>
              <a:rPr lang="zh-CN" altLang="zh-CN" sz="2400" kern="100" dirty="0" smtClean="0">
                <a:latin typeface="Times New Roman"/>
                <a:ea typeface="微软雅黑"/>
                <a:cs typeface="Times New Roman"/>
              </a:rPr>
              <a:t>五十八</a:t>
            </a:r>
            <a:r>
              <a:rPr lang="zh-CN" altLang="zh-CN" sz="2400" kern="100" dirty="0">
                <a:latin typeface="Times New Roman"/>
                <a:ea typeface="微软雅黑"/>
                <a:cs typeface="Times New Roman"/>
              </a:rPr>
              <a:t>岁回到长安，一心想要应试，以施展其治国平天下之抱负。乾宁元年</a:t>
            </a:r>
            <a:r>
              <a:rPr lang="en-US" altLang="zh-CN" sz="2400" kern="100" dirty="0">
                <a:latin typeface="Times New Roman"/>
                <a:ea typeface="微软雅黑"/>
                <a:cs typeface="Courier New"/>
              </a:rPr>
              <a:t>(894)</a:t>
            </a:r>
            <a:r>
              <a:rPr lang="zh-CN" altLang="zh-CN" sz="2400" kern="100" dirty="0">
                <a:latin typeface="Times New Roman"/>
                <a:ea typeface="微软雅黑"/>
                <a:cs typeface="Times New Roman"/>
              </a:rPr>
              <a:t>五十九岁登进士第，授校书郎。乾宁四年</a:t>
            </a:r>
            <a:r>
              <a:rPr lang="en-US" altLang="zh-CN" sz="2400" kern="100" dirty="0">
                <a:latin typeface="Times New Roman"/>
                <a:ea typeface="微软雅黑"/>
                <a:cs typeface="Courier New"/>
              </a:rPr>
              <a:t>(897)</a:t>
            </a:r>
            <a:r>
              <a:rPr lang="zh-CN" altLang="zh-CN" sz="2400" kern="100" dirty="0">
                <a:latin typeface="Times New Roman"/>
                <a:ea typeface="微软雅黑"/>
                <a:cs typeface="Times New Roman"/>
              </a:rPr>
              <a:t>，时年六十二岁，被</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宣谕和协使</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李洵聘为书记，同至西川，结识了西川节度使王建，回长安后，改任左补阙。天复元年</a:t>
            </a:r>
            <a:r>
              <a:rPr lang="en-US" altLang="zh-CN" sz="2400" kern="100" dirty="0">
                <a:latin typeface="Times New Roman"/>
                <a:ea typeface="微软雅黑"/>
                <a:cs typeface="Courier New"/>
              </a:rPr>
              <a:t>(901)</a:t>
            </a:r>
            <a:r>
              <a:rPr lang="zh-CN" altLang="zh-CN" sz="2400" kern="100" dirty="0">
                <a:latin typeface="Times New Roman"/>
                <a:ea typeface="微软雅黑"/>
                <a:cs typeface="Times New Roman"/>
              </a:rPr>
              <a:t>六十六岁，应王建之聘入川为掌书记。七十五岁卒于成都花林坊。</a:t>
            </a:r>
            <a:endParaRPr lang="zh-CN" altLang="zh-CN" sz="2400" kern="100" dirty="0">
              <a:latin typeface="宋体"/>
              <a:cs typeface="Courier New"/>
            </a:endParaRPr>
          </a:p>
          <a:p>
            <a:pPr algn="just">
              <a:lnSpc>
                <a:spcPct val="132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作品</a:t>
            </a:r>
            <a:r>
              <a:rPr lang="zh-CN" altLang="zh-CN" sz="2400" kern="100" dirty="0">
                <a:latin typeface="Times New Roman"/>
                <a:ea typeface="微软雅黑"/>
                <a:cs typeface="Times New Roman"/>
              </a:rPr>
              <a:t>：诗方面今传《浣花集》十卷。</a:t>
            </a:r>
            <a:endParaRPr lang="zh-CN" altLang="zh-CN" sz="2400" kern="100" dirty="0">
              <a:effectLst/>
              <a:latin typeface="宋体"/>
              <a:cs typeface="Courier New"/>
            </a:endParaRPr>
          </a:p>
        </p:txBody>
      </p:sp>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691" y="16998"/>
            <a:ext cx="11702609" cy="6244017"/>
          </a:xfrm>
          <a:prstGeom prst="rect">
            <a:avLst/>
          </a:prstGeom>
          <a:noFill/>
        </p:spPr>
        <p:txBody>
          <a:bodyPr wrap="square" rtlCol="0">
            <a:spAutoFit/>
          </a:bodyPr>
          <a:lstStyle/>
          <a:p>
            <a:pPr algn="just">
              <a:lnSpc>
                <a:spcPct val="147000"/>
              </a:lnSpc>
              <a:spcAft>
                <a:spcPts val="0"/>
              </a:spcAft>
              <a:tabLst>
                <a:tab pos="2070735" algn="l"/>
              </a:tabLst>
            </a:pPr>
            <a:r>
              <a:rPr lang="en-US" altLang="zh-CN" sz="2500" b="1" kern="100" dirty="0" smtClean="0">
                <a:solidFill>
                  <a:schemeClr val="bg1">
                    <a:lumMod val="50000"/>
                  </a:schemeClr>
                </a:solidFill>
                <a:latin typeface="Times New Roman"/>
                <a:ea typeface="微软雅黑"/>
                <a:cs typeface="Courier New"/>
              </a:rPr>
              <a:t>2</a:t>
            </a:r>
            <a:r>
              <a:rPr lang="zh-CN" altLang="zh-CN" sz="2500" b="1" kern="100" dirty="0" smtClean="0">
                <a:solidFill>
                  <a:schemeClr val="bg1">
                    <a:lumMod val="50000"/>
                  </a:schemeClr>
                </a:solidFill>
                <a:latin typeface="Times New Roman"/>
                <a:ea typeface="微软雅黑"/>
                <a:cs typeface="Times New Roman"/>
              </a:rPr>
              <a:t>．背景简介</a:t>
            </a:r>
            <a:endParaRPr lang="zh-CN" altLang="zh-CN" sz="2500" b="1" kern="100" dirty="0" smtClean="0">
              <a:solidFill>
                <a:schemeClr val="bg1">
                  <a:lumMod val="50000"/>
                </a:schemeClr>
              </a:solidFill>
              <a:latin typeface="宋体"/>
              <a:cs typeface="Courier New"/>
            </a:endParaRPr>
          </a:p>
          <a:p>
            <a:pPr algn="just">
              <a:lnSpc>
                <a:spcPct val="147000"/>
              </a:lnSpc>
              <a:spcAft>
                <a:spcPts val="0"/>
              </a:spcAft>
              <a:tabLst>
                <a:tab pos="2070735" algn="l"/>
              </a:tabLst>
            </a:pPr>
            <a:r>
              <a:rPr lang="en-US" altLang="zh-CN" sz="2500" b="1" kern="100" dirty="0" smtClean="0">
                <a:solidFill>
                  <a:srgbClr val="00B050"/>
                </a:solidFill>
                <a:latin typeface="Times New Roman"/>
                <a:ea typeface="微软雅黑"/>
                <a:cs typeface="Times New Roman"/>
              </a:rPr>
              <a:t>        </a:t>
            </a:r>
            <a:r>
              <a:rPr lang="zh-CN" altLang="zh-CN" sz="2500" b="1" kern="100" dirty="0" smtClean="0">
                <a:solidFill>
                  <a:srgbClr val="00B050"/>
                </a:solidFill>
                <a:latin typeface="Times New Roman"/>
                <a:ea typeface="微软雅黑"/>
                <a:cs typeface="Times New Roman"/>
              </a:rPr>
              <a:t>《登岳阳楼》</a:t>
            </a:r>
            <a:endParaRPr lang="zh-CN" altLang="zh-CN" sz="2500" b="1" kern="100" dirty="0">
              <a:solidFill>
                <a:srgbClr val="00B050"/>
              </a:solidFill>
              <a:latin typeface="宋体"/>
              <a:cs typeface="Courier New"/>
            </a:endParaRPr>
          </a:p>
          <a:p>
            <a:pPr algn="just">
              <a:lnSpc>
                <a:spcPct val="147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这</a:t>
            </a:r>
            <a:r>
              <a:rPr lang="zh-CN" altLang="zh-CN" sz="2500" kern="100" dirty="0">
                <a:latin typeface="Times New Roman"/>
                <a:ea typeface="微软雅黑"/>
                <a:cs typeface="Times New Roman"/>
              </a:rPr>
              <a:t>首五言律诗写于诗人逝世前一年，即唐代宗大历三年</a:t>
            </a:r>
            <a:r>
              <a:rPr lang="en-US" altLang="zh-CN" sz="2500" kern="100" dirty="0">
                <a:latin typeface="Times New Roman"/>
                <a:ea typeface="微软雅黑"/>
                <a:cs typeface="Courier New"/>
              </a:rPr>
              <a:t>(768)</a:t>
            </a:r>
            <a:r>
              <a:rPr lang="zh-CN" altLang="zh-CN" sz="2500" kern="100" dirty="0">
                <a:latin typeface="Times New Roman"/>
                <a:ea typeface="微软雅黑"/>
                <a:cs typeface="Times New Roman"/>
              </a:rPr>
              <a:t>。大历三年冬十二月，杜甫由江陵、公安一路又漂泊到岳阳，登上了神往已久的岳阳楼。面对烟波浩渺、壮阔无垠的洞庭湖，诗人发出由衷的礼赞；继而又想到自己晚年仍漂泊无定，国家也多灾多难，不免悲伤感慨。从总体上看，江山之壮阔与诗人胸襟之悲壮阔大相表里，故虽悲伤却不消沉，虽沉郁却不压抑。</a:t>
            </a:r>
            <a:endParaRPr lang="zh-CN" altLang="zh-CN" sz="2500" kern="100" dirty="0">
              <a:latin typeface="宋体"/>
              <a:cs typeface="Courier New"/>
            </a:endParaRPr>
          </a:p>
          <a:p>
            <a:pPr algn="just">
              <a:lnSpc>
                <a:spcPct val="147000"/>
              </a:lnSpc>
              <a:spcAft>
                <a:spcPts val="0"/>
              </a:spcAft>
              <a:tabLst>
                <a:tab pos="2070735" algn="l"/>
              </a:tabLst>
            </a:pPr>
            <a:r>
              <a:rPr lang="en-US" altLang="zh-CN" sz="2500" b="1" kern="100" dirty="0" smtClean="0">
                <a:solidFill>
                  <a:srgbClr val="00B050"/>
                </a:solidFill>
                <a:latin typeface="Times New Roman"/>
                <a:ea typeface="微软雅黑"/>
                <a:cs typeface="Times New Roman"/>
              </a:rPr>
              <a:t>        </a:t>
            </a:r>
            <a:r>
              <a:rPr lang="zh-CN" altLang="zh-CN" sz="2500" b="1" kern="100" dirty="0" smtClean="0">
                <a:solidFill>
                  <a:srgbClr val="00B050"/>
                </a:solidFill>
                <a:latin typeface="Times New Roman"/>
                <a:ea typeface="微软雅黑"/>
                <a:cs typeface="Times New Roman"/>
              </a:rPr>
              <a:t>《菩萨蛮》</a:t>
            </a:r>
            <a:endParaRPr lang="zh-CN" altLang="zh-CN" sz="2500" b="1" kern="100" dirty="0">
              <a:solidFill>
                <a:srgbClr val="00B050"/>
              </a:solidFill>
              <a:latin typeface="宋体"/>
              <a:cs typeface="Courier New"/>
            </a:endParaRPr>
          </a:p>
          <a:p>
            <a:pPr algn="just">
              <a:lnSpc>
                <a:spcPct val="147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韦</a:t>
            </a:r>
            <a:r>
              <a:rPr lang="zh-CN" altLang="zh-CN" sz="2500" kern="100" dirty="0">
                <a:latin typeface="Times New Roman"/>
                <a:ea typeface="微软雅黑"/>
                <a:cs typeface="Times New Roman"/>
              </a:rPr>
              <a:t>庄《菩萨蛮》共五首，是前后相呼应的组词。本词为第二首。黄巢起义之后，藩镇混战，韦庄避乱江南长达十年之久。本词就是他避乱江南时期所作</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一说早年浪游江南时所作</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153560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758229" y="590858"/>
            <a:ext cx="10709871" cy="4616648"/>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solidFill>
                  <a:srgbClr val="00B0F0"/>
                </a:solidFill>
                <a:latin typeface="Times New Roman"/>
                <a:ea typeface="微软雅黑"/>
                <a:cs typeface="Times New Roman"/>
              </a:rPr>
              <a:t>坼</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②</a:t>
            </a:r>
            <a:r>
              <a:rPr lang="zh-CN" altLang="zh-CN" sz="2800" kern="100" dirty="0">
                <a:solidFill>
                  <a:srgbClr val="00B0F0"/>
                </a:solidFill>
                <a:latin typeface="Times New Roman"/>
                <a:ea typeface="微软雅黑"/>
                <a:cs typeface="Times New Roman"/>
              </a:rPr>
              <a:t>邠</a:t>
            </a:r>
            <a:r>
              <a:rPr lang="zh-CN" altLang="zh-CN" sz="2800" kern="100" dirty="0">
                <a:latin typeface="Times New Roman"/>
                <a:ea typeface="微软雅黑"/>
                <a:cs typeface="Times New Roman"/>
              </a:rPr>
              <a:t>州</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solidFill>
                  <a:srgbClr val="00B0F0"/>
                </a:solidFill>
                <a:latin typeface="Times New Roman"/>
                <a:ea typeface="微软雅黑"/>
                <a:cs typeface="Times New Roman"/>
              </a:rPr>
              <a:t>鲲</a:t>
            </a:r>
            <a:r>
              <a:rPr lang="zh-CN" altLang="zh-CN" sz="2800" kern="100" dirty="0">
                <a:latin typeface="Times New Roman"/>
                <a:ea typeface="微软雅黑"/>
                <a:cs typeface="Times New Roman"/>
              </a:rPr>
              <a:t>鹏</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垆</a:t>
            </a:r>
            <a:r>
              <a:rPr lang="zh-CN" altLang="zh-CN" sz="2800" kern="100" dirty="0">
                <a:latin typeface="Times New Roman"/>
                <a:ea typeface="微软雅黑"/>
                <a:cs typeface="Times New Roman"/>
              </a:rPr>
              <a:t>边</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solidFill>
                  <a:srgbClr val="00B0F0"/>
                </a:solidFill>
                <a:latin typeface="Times New Roman"/>
                <a:ea typeface="微软雅黑"/>
                <a:cs typeface="Times New Roman"/>
              </a:rPr>
              <a:t>皓</a:t>
            </a:r>
            <a:r>
              <a:rPr lang="zh-CN" altLang="zh-CN" sz="2800" kern="100" dirty="0">
                <a:latin typeface="Times New Roman"/>
                <a:ea typeface="微软雅黑"/>
                <a:cs typeface="Times New Roman"/>
              </a:rPr>
              <a:t>腕</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solidFill>
                  <a:srgbClr val="00B0F0"/>
                </a:solidFill>
                <a:latin typeface="Times New Roman"/>
                <a:ea typeface="微软雅黑"/>
                <a:cs typeface="Times New Roman"/>
              </a:rPr>
              <a:t>辋</a:t>
            </a:r>
            <a:r>
              <a:rPr lang="zh-CN" altLang="zh-CN" sz="2800" kern="100" dirty="0">
                <a:latin typeface="Times New Roman"/>
                <a:ea typeface="微软雅黑"/>
                <a:cs typeface="Times New Roman"/>
              </a:rPr>
              <a:t>川</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铜</a:t>
            </a:r>
            <a:r>
              <a:rPr lang="zh-CN" altLang="zh-CN" sz="2800" kern="100" dirty="0">
                <a:solidFill>
                  <a:srgbClr val="00B0F0"/>
                </a:solidFill>
                <a:latin typeface="Times New Roman"/>
                <a:ea typeface="微软雅黑"/>
                <a:cs typeface="Times New Roman"/>
              </a:rPr>
              <a:t>钲</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⑧</a:t>
            </a:r>
            <a:r>
              <a:rPr lang="zh-CN" altLang="zh-CN" sz="2800" kern="100" dirty="0">
                <a:solidFill>
                  <a:srgbClr val="00B0F0"/>
                </a:solidFill>
                <a:latin typeface="Times New Roman"/>
                <a:ea typeface="微软雅黑"/>
                <a:cs typeface="Times New Roman"/>
              </a:rPr>
              <a:t>聒</a:t>
            </a:r>
            <a:r>
              <a:rPr lang="zh-CN" altLang="zh-CN" sz="2800" kern="100" dirty="0">
                <a:latin typeface="Times New Roman"/>
                <a:ea typeface="微软雅黑"/>
                <a:cs typeface="Times New Roman"/>
              </a:rPr>
              <a:t>碎</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3" name="矩形 2"/>
          <p:cNvSpPr/>
          <p:nvPr/>
        </p:nvSpPr>
        <p:spPr>
          <a:xfrm>
            <a:off x="1676400" y="2527637"/>
            <a:ext cx="10223500" cy="2677656"/>
          </a:xfrm>
          <a:prstGeom prst="rect">
            <a:avLst/>
          </a:prstGeom>
        </p:spPr>
        <p:txBody>
          <a:bodyPr wrap="square">
            <a:spAutoFit/>
          </a:bodyPr>
          <a:lstStyle/>
          <a:p>
            <a:pPr algn="just">
              <a:lnSpc>
                <a:spcPct val="200000"/>
              </a:lnSpc>
              <a:spcAft>
                <a:spcPts val="0"/>
              </a:spcAft>
              <a:tabLst>
                <a:tab pos="2070735" algn="l"/>
              </a:tabLst>
            </a:pPr>
            <a:r>
              <a:rPr lang="en-US" altLang="zh-CN" sz="2800" kern="100" dirty="0" err="1">
                <a:solidFill>
                  <a:schemeClr val="accent6">
                    <a:lumMod val="75000"/>
                  </a:schemeClr>
                </a:solidFill>
                <a:latin typeface="Times New Roman"/>
                <a:ea typeface="微软雅黑"/>
                <a:cs typeface="Courier New"/>
              </a:rPr>
              <a:t>chè</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bīn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kūn</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lú</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h</a:t>
            </a:r>
            <a:r>
              <a:rPr lang="en-US" altLang="zh-CN" sz="2800" kern="100" dirty="0" err="1" smtClean="0">
                <a:solidFill>
                  <a:schemeClr val="accent6">
                    <a:lumMod val="75000"/>
                  </a:schemeClr>
                </a:solidFill>
                <a:latin typeface="宋体" pitchFamily="2" charset="-122"/>
                <a:ea typeface="宋体" pitchFamily="2" charset="-122"/>
                <a:cs typeface="Courier New"/>
              </a:rPr>
              <a:t>à</a:t>
            </a:r>
            <a:r>
              <a:rPr lang="en-US" altLang="zh-CN" sz="2800" kern="100" dirty="0" err="1" smtClean="0">
                <a:solidFill>
                  <a:schemeClr val="accent6">
                    <a:lumMod val="75000"/>
                  </a:schemeClr>
                </a:solidFill>
                <a:latin typeface="Times New Roman"/>
                <a:ea typeface="微软雅黑"/>
                <a:cs typeface="Courier New"/>
              </a:rPr>
              <a:t>o</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w</a:t>
            </a:r>
            <a:r>
              <a:rPr lang="en-US" altLang="zh-CN" sz="2800" kern="100" dirty="0" err="1" smtClean="0">
                <a:solidFill>
                  <a:schemeClr val="accent6">
                    <a:lumMod val="75000"/>
                  </a:schemeClr>
                </a:solidFill>
                <a:latin typeface="宋体" pitchFamily="2" charset="-122"/>
                <a:ea typeface="宋体" pitchFamily="2" charset="-122"/>
                <a:cs typeface="Courier New"/>
              </a:rPr>
              <a:t>ǎ</a:t>
            </a:r>
            <a:r>
              <a:rPr lang="en-US" altLang="zh-CN" sz="2800" kern="100" dirty="0" err="1" smtClean="0">
                <a:solidFill>
                  <a:schemeClr val="accent6">
                    <a:lumMod val="75000"/>
                  </a:schemeClr>
                </a:solidFill>
                <a:latin typeface="Times New Roman"/>
                <a:ea typeface="微软雅黑"/>
                <a:cs typeface="Courier New"/>
              </a:rPr>
              <a:t>nɡ</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zhēnɡ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ɡuō</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739302593"/>
              </p:ext>
            </p:extLst>
          </p:nvPr>
        </p:nvGraphicFramePr>
        <p:xfrm>
          <a:off x="1231900" y="279400"/>
          <a:ext cx="9677400" cy="6045200"/>
        </p:xfrm>
        <a:graphic>
          <a:graphicData uri="http://schemas.openxmlformats.org/presentationml/2006/ole">
            <mc:AlternateContent xmlns:mc="http://schemas.openxmlformats.org/markup-compatibility/2006">
              <mc:Choice xmlns:v="urn:schemas-microsoft-com:vml" Requires="v">
                <p:oleObj spid="_x0000_s6422" name="文档" r:id="rId4" imgW="9684413" imgH="6039569" progId="Word.Document.12">
                  <p:embed/>
                </p:oleObj>
              </mc:Choice>
              <mc:Fallback>
                <p:oleObj name="文档" r:id="rId4" imgW="9684413" imgH="6039569" progId="Word.Document.12">
                  <p:embed/>
                  <p:pic>
                    <p:nvPicPr>
                      <p:cNvPr id="0" name=""/>
                      <p:cNvPicPr>
                        <a:picLocks noChangeAspect="1" noChangeArrowheads="1"/>
                      </p:cNvPicPr>
                      <p:nvPr/>
                    </p:nvPicPr>
                    <p:blipFill>
                      <a:blip r:embed="rId5"/>
                      <a:srcRect/>
                      <a:stretch>
                        <a:fillRect/>
                      </a:stretch>
                    </p:blipFill>
                    <p:spPr bwMode="auto">
                      <a:xfrm>
                        <a:off x="1231900" y="279400"/>
                        <a:ext cx="9677400" cy="60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2115690" y="1187778"/>
            <a:ext cx="902811" cy="1316194"/>
          </a:xfrm>
          <a:prstGeom prst="rect">
            <a:avLst/>
          </a:prstGeom>
        </p:spPr>
        <p:txBody>
          <a:bodyPr wrap="none">
            <a:spAutoFit/>
          </a:bodyPr>
          <a:lstStyle/>
          <a:p>
            <a:pPr>
              <a:lnSpc>
                <a:spcPct val="150000"/>
              </a:lnSpc>
            </a:pPr>
            <a:r>
              <a:rPr lang="zh-CN" altLang="zh-CN" sz="2800" kern="100" dirty="0">
                <a:solidFill>
                  <a:srgbClr val="F79646">
                    <a:lumMod val="75000"/>
                  </a:srgbClr>
                </a:solidFill>
                <a:latin typeface="Times New Roman"/>
                <a:ea typeface="微软雅黑"/>
                <a:cs typeface="Times New Roman"/>
              </a:rPr>
              <a:t>干</a:t>
            </a:r>
            <a:r>
              <a:rPr lang="zh-CN" altLang="zh-CN" sz="2800" kern="100" dirty="0" smtClean="0">
                <a:solidFill>
                  <a:srgbClr val="F79646">
                    <a:lumMod val="75000"/>
                  </a:srgbClr>
                </a:solidFill>
                <a:latin typeface="Times New Roman"/>
                <a:ea typeface="微软雅黑"/>
                <a:cs typeface="Times New Roman"/>
              </a:rPr>
              <a:t>坼</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折断</a:t>
            </a:r>
            <a:endParaRPr lang="zh-CN" altLang="en-US" dirty="0"/>
          </a:p>
        </p:txBody>
      </p:sp>
      <p:sp>
        <p:nvSpPr>
          <p:cNvPr id="7" name="矩形 6"/>
          <p:cNvSpPr/>
          <p:nvPr/>
        </p:nvSpPr>
        <p:spPr>
          <a:xfrm>
            <a:off x="5582790" y="1200478"/>
            <a:ext cx="902811" cy="1384995"/>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戎马</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戍守</a:t>
            </a:r>
            <a:endParaRPr lang="zh-CN" altLang="en-US" dirty="0"/>
          </a:p>
        </p:txBody>
      </p:sp>
      <p:sp>
        <p:nvSpPr>
          <p:cNvPr id="11" name="矩形 10"/>
          <p:cNvSpPr/>
          <p:nvPr/>
        </p:nvSpPr>
        <p:spPr>
          <a:xfrm>
            <a:off x="9037190" y="1213178"/>
            <a:ext cx="902811" cy="1384995"/>
          </a:xfrm>
          <a:prstGeom prst="rect">
            <a:avLst/>
          </a:prstGeom>
        </p:spPr>
        <p:txBody>
          <a:bodyPr wrap="none">
            <a:spAutoFit/>
          </a:bodyPr>
          <a:lstStyle/>
          <a:p>
            <a:pPr>
              <a:lnSpc>
                <a:spcPct val="150000"/>
              </a:lnSpc>
            </a:pPr>
            <a:r>
              <a:rPr lang="zh-CN" altLang="zh-CN" sz="2800" kern="100" dirty="0">
                <a:solidFill>
                  <a:srgbClr val="F79646">
                    <a:lumMod val="75000"/>
                  </a:srgbClr>
                </a:solidFill>
                <a:latin typeface="Times New Roman"/>
                <a:ea typeface="微软雅黑"/>
                <a:cs typeface="Times New Roman"/>
              </a:rPr>
              <a:t>轩</a:t>
            </a:r>
            <a:r>
              <a:rPr lang="zh-CN" altLang="zh-CN" sz="2800" kern="100" dirty="0" smtClean="0">
                <a:solidFill>
                  <a:srgbClr val="F79646">
                    <a:lumMod val="75000"/>
                  </a:srgbClr>
                </a:solidFill>
                <a:latin typeface="Times New Roman"/>
                <a:ea typeface="微软雅黑"/>
                <a:cs typeface="Times New Roman"/>
              </a:rPr>
              <a:t>逸</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旗杆</a:t>
            </a:r>
            <a:endParaRPr lang="zh-CN" altLang="en-US" dirty="0"/>
          </a:p>
        </p:txBody>
      </p:sp>
      <p:sp>
        <p:nvSpPr>
          <p:cNvPr id="12" name="矩形 11"/>
          <p:cNvSpPr/>
          <p:nvPr/>
        </p:nvSpPr>
        <p:spPr>
          <a:xfrm>
            <a:off x="2135296" y="2902278"/>
            <a:ext cx="902811" cy="1384995"/>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鳌头</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鱼</a:t>
            </a:r>
            <a:r>
              <a:rPr lang="zh-CN" altLang="zh-CN" sz="2800" kern="100" dirty="0">
                <a:solidFill>
                  <a:srgbClr val="F79646">
                    <a:lumMod val="75000"/>
                  </a:srgbClr>
                </a:solidFill>
                <a:latin typeface="Times New Roman"/>
                <a:ea typeface="微软雅黑"/>
                <a:cs typeface="Times New Roman"/>
              </a:rPr>
              <a:t>鳖</a:t>
            </a:r>
            <a:endParaRPr lang="zh-CN" altLang="en-US" dirty="0"/>
          </a:p>
        </p:txBody>
      </p:sp>
      <p:sp>
        <p:nvSpPr>
          <p:cNvPr id="15" name="矩形 14"/>
          <p:cNvSpPr/>
          <p:nvPr/>
        </p:nvSpPr>
        <p:spPr>
          <a:xfrm>
            <a:off x="5563185" y="2902278"/>
            <a:ext cx="902811" cy="1384995"/>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迥异</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扃</a:t>
            </a:r>
            <a:r>
              <a:rPr lang="zh-CN" altLang="zh-CN" sz="2800" kern="100" dirty="0">
                <a:solidFill>
                  <a:srgbClr val="F79646">
                    <a:lumMod val="75000"/>
                  </a:srgbClr>
                </a:solidFill>
                <a:latin typeface="Times New Roman"/>
                <a:ea typeface="微软雅黑"/>
                <a:cs typeface="Times New Roman"/>
              </a:rPr>
              <a:t>牗</a:t>
            </a:r>
            <a:endParaRPr lang="zh-CN" altLang="en-US" dirty="0"/>
          </a:p>
        </p:txBody>
      </p:sp>
      <p:sp>
        <p:nvSpPr>
          <p:cNvPr id="16" name="矩形 15"/>
          <p:cNvSpPr/>
          <p:nvPr/>
        </p:nvSpPr>
        <p:spPr>
          <a:xfrm>
            <a:off x="9035494" y="2905029"/>
            <a:ext cx="902811" cy="1384995"/>
          </a:xfrm>
          <a:prstGeom prst="rect">
            <a:avLst/>
          </a:prstGeom>
        </p:spPr>
        <p:txBody>
          <a:bodyPr wrap="none">
            <a:spAutoFit/>
          </a:bodyPr>
          <a:lstStyle/>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儒学</a:t>
            </a:r>
            <a:endParaRPr lang="en-US" altLang="zh-CN" sz="2800" kern="100" dirty="0" smtClean="0">
              <a:solidFill>
                <a:srgbClr val="F79646">
                  <a:lumMod val="75000"/>
                </a:srgbClr>
              </a:solidFill>
              <a:latin typeface="Times New Roman"/>
              <a:ea typeface="微软雅黑"/>
              <a:cs typeface="Times New Roman"/>
            </a:endParaRPr>
          </a:p>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孺子</a:t>
            </a:r>
            <a:endParaRPr lang="zh-CN" altLang="zh-CN" sz="2800" kern="100" dirty="0">
              <a:solidFill>
                <a:srgbClr val="F79646">
                  <a:lumMod val="75000"/>
                </a:srgbClr>
              </a:solidFill>
              <a:latin typeface="宋体"/>
              <a:cs typeface="Courier New"/>
            </a:endParaRPr>
          </a:p>
        </p:txBody>
      </p:sp>
      <p:sp>
        <p:nvSpPr>
          <p:cNvPr id="17" name="矩形 16"/>
          <p:cNvSpPr/>
          <p:nvPr/>
        </p:nvSpPr>
        <p:spPr>
          <a:xfrm>
            <a:off x="2115689" y="4616778"/>
            <a:ext cx="902811" cy="1384995"/>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深谙</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窨</a:t>
            </a:r>
            <a:r>
              <a:rPr lang="zh-CN" altLang="zh-CN" sz="2800" kern="100" dirty="0">
                <a:solidFill>
                  <a:srgbClr val="F79646">
                    <a:lumMod val="75000"/>
                  </a:srgbClr>
                </a:solidFill>
                <a:latin typeface="Times New Roman"/>
                <a:ea typeface="微软雅黑"/>
                <a:cs typeface="Times New Roman"/>
              </a:rPr>
              <a:t>井</a:t>
            </a:r>
            <a:endParaRPr lang="zh-CN" altLang="en-US" dirty="0"/>
          </a:p>
        </p:txBody>
      </p:sp>
      <p:sp>
        <p:nvSpPr>
          <p:cNvPr id="18" name="矩形 17"/>
          <p:cNvSpPr/>
          <p:nvPr/>
        </p:nvSpPr>
        <p:spPr>
          <a:xfrm>
            <a:off x="5570089" y="4616777"/>
            <a:ext cx="902811" cy="1384995"/>
          </a:xfrm>
          <a:prstGeom prst="rect">
            <a:avLst/>
          </a:prstGeom>
        </p:spPr>
        <p:txBody>
          <a:bodyPr wrap="none">
            <a:spAutoFit/>
          </a:bodyPr>
          <a:lstStyle/>
          <a:p>
            <a:pPr>
              <a:lnSpc>
                <a:spcPct val="150000"/>
              </a:lnSpc>
            </a:pPr>
            <a:r>
              <a:rPr lang="zh-CN" altLang="zh-CN" sz="2800" kern="100" dirty="0">
                <a:solidFill>
                  <a:srgbClr val="F79646">
                    <a:lumMod val="75000"/>
                  </a:srgbClr>
                </a:solidFill>
                <a:latin typeface="Times New Roman"/>
                <a:ea typeface="微软雅黑"/>
                <a:cs typeface="Times New Roman"/>
              </a:rPr>
              <a:t>聒</a:t>
            </a:r>
            <a:r>
              <a:rPr lang="zh-CN" altLang="zh-CN" sz="2800" kern="100" dirty="0" smtClean="0">
                <a:solidFill>
                  <a:srgbClr val="F79646">
                    <a:lumMod val="75000"/>
                  </a:srgbClr>
                </a:solidFill>
                <a:latin typeface="Times New Roman"/>
                <a:ea typeface="微软雅黑"/>
                <a:cs typeface="Times New Roman"/>
              </a:rPr>
              <a:t>碎</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恬淡</a:t>
            </a:r>
            <a:endParaRPr lang="zh-CN" altLang="en-US" dirty="0"/>
          </a:p>
        </p:txBody>
      </p:sp>
      <p:sp>
        <p:nvSpPr>
          <p:cNvPr id="19" name="矩形 18"/>
          <p:cNvSpPr/>
          <p:nvPr/>
        </p:nvSpPr>
        <p:spPr>
          <a:xfrm>
            <a:off x="9035494" y="4619529"/>
            <a:ext cx="902811" cy="1384995"/>
          </a:xfrm>
          <a:prstGeom prst="rect">
            <a:avLst/>
          </a:prstGeom>
        </p:spPr>
        <p:txBody>
          <a:bodyPr wrap="none">
            <a:spAutoFit/>
          </a:bodyPr>
          <a:lstStyle/>
          <a:p>
            <a:pPr lvl="0" algn="just">
              <a:lnSpc>
                <a:spcPct val="150000"/>
              </a:lnSpc>
              <a:tabLst>
                <a:tab pos="2070735" algn="l"/>
              </a:tabLst>
            </a:pPr>
            <a:r>
              <a:rPr lang="zh-CN" altLang="zh-CN" sz="2800" kern="100" dirty="0">
                <a:solidFill>
                  <a:srgbClr val="F79646">
                    <a:lumMod val="75000"/>
                  </a:srgbClr>
                </a:solidFill>
                <a:latin typeface="Times New Roman"/>
                <a:ea typeface="微软雅黑"/>
                <a:cs typeface="Times New Roman"/>
              </a:rPr>
              <a:t>雨</a:t>
            </a:r>
            <a:r>
              <a:rPr lang="zh-CN" altLang="zh-CN" sz="2800" kern="100" dirty="0" smtClean="0">
                <a:solidFill>
                  <a:srgbClr val="F79646">
                    <a:lumMod val="75000"/>
                  </a:srgbClr>
                </a:solidFill>
                <a:latin typeface="Times New Roman"/>
                <a:ea typeface="微软雅黑"/>
                <a:cs typeface="Times New Roman"/>
              </a:rPr>
              <a:t>霁</a:t>
            </a:r>
            <a:endParaRPr lang="en-US" altLang="zh-CN" sz="2800" kern="100" dirty="0" smtClean="0">
              <a:solidFill>
                <a:srgbClr val="F79646">
                  <a:lumMod val="75000"/>
                </a:srgbClr>
              </a:solidFill>
              <a:latin typeface="Times New Roman"/>
              <a:ea typeface="微软雅黑"/>
              <a:cs typeface="Times New Roman"/>
            </a:endParaRPr>
          </a:p>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荠菜</a:t>
            </a:r>
            <a:endParaRPr lang="zh-CN" altLang="zh-CN" sz="28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45004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716212" y="107285"/>
            <a:ext cx="8761288" cy="6093976"/>
          </a:xfrm>
          <a:prstGeom prst="rect">
            <a:avLst/>
          </a:prstGeom>
          <a:noFill/>
        </p:spPr>
        <p:txBody>
          <a:bodyPr wrap="square" rtlCol="0">
            <a:spAutoFit/>
          </a:bodyPr>
          <a:lstStyle/>
          <a:p>
            <a:pPr algn="just">
              <a:lnSpc>
                <a:spcPct val="150000"/>
              </a:lnSpc>
              <a:spcAft>
                <a:spcPts val="0"/>
              </a:spcAft>
              <a:tabLst>
                <a:tab pos="2070735" algn="l"/>
              </a:tabLst>
            </a:pPr>
            <a:r>
              <a:rPr lang="en-US" altLang="zh-CN" sz="2600" b="1" kern="100" dirty="0" smtClean="0">
                <a:solidFill>
                  <a:schemeClr val="bg1">
                    <a:lumMod val="50000"/>
                  </a:schemeClr>
                </a:solidFill>
                <a:latin typeface="Times New Roman"/>
                <a:ea typeface="微软雅黑"/>
                <a:cs typeface="Courier New"/>
              </a:rPr>
              <a:t>3</a:t>
            </a:r>
            <a:r>
              <a:rPr lang="zh-CN" altLang="zh-CN" sz="2600" b="1" kern="100" dirty="0" smtClean="0">
                <a:solidFill>
                  <a:schemeClr val="bg1">
                    <a:lumMod val="50000"/>
                  </a:schemeClr>
                </a:solidFill>
                <a:latin typeface="Times New Roman"/>
                <a:ea typeface="微软雅黑"/>
                <a:cs typeface="Times New Roman"/>
              </a:rPr>
              <a:t>．词语解释</a:t>
            </a:r>
            <a:endParaRPr lang="zh-CN" altLang="zh-CN" sz="2600" b="1" kern="100" dirty="0" smtClean="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①</a:t>
            </a:r>
            <a:r>
              <a:rPr lang="zh-CN" altLang="zh-CN" sz="2600" kern="100" dirty="0">
                <a:latin typeface="Times New Roman"/>
                <a:ea typeface="微软雅黑"/>
                <a:cs typeface="Times New Roman"/>
              </a:rPr>
              <a:t>吴楚东南</a:t>
            </a:r>
            <a:r>
              <a:rPr lang="zh-CN" altLang="zh-CN" sz="2600" kern="100" dirty="0">
                <a:solidFill>
                  <a:srgbClr val="00B0F0"/>
                </a:solidFill>
                <a:latin typeface="Times New Roman"/>
                <a:ea typeface="微软雅黑"/>
                <a:cs typeface="Times New Roman"/>
              </a:rPr>
              <a:t>坼</a:t>
            </a:r>
            <a:r>
              <a:rPr lang="zh-CN" altLang="zh-CN" sz="2600" kern="100" dirty="0">
                <a:latin typeface="Times New Roman"/>
                <a:ea typeface="微软雅黑"/>
                <a:cs typeface="Times New Roman"/>
              </a:rPr>
              <a:t>：</a:t>
            </a:r>
            <a:r>
              <a:rPr lang="en-US" altLang="zh-CN" sz="2600" kern="100" dirty="0" smtClean="0">
                <a:latin typeface="Times New Roman"/>
                <a:ea typeface="微软雅黑"/>
                <a:cs typeface="Courier New"/>
              </a:rPr>
              <a:t>_____________________________</a:t>
            </a:r>
            <a:r>
              <a:rPr lang="en-US" altLang="zh-CN" sz="2600" kern="100" dirty="0">
                <a:latin typeface="Times New Roman"/>
                <a:ea typeface="微软雅黑"/>
                <a:cs typeface="Courier New"/>
              </a:rPr>
              <a:t>___</a:t>
            </a:r>
            <a:r>
              <a:rPr lang="en-US" altLang="zh-CN" sz="2600" kern="100" dirty="0" smtClean="0">
                <a:latin typeface="Times New Roman"/>
                <a:ea typeface="微软雅黑"/>
                <a:cs typeface="Courier New"/>
              </a:rPr>
              <a:t>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②</a:t>
            </a:r>
            <a:r>
              <a:rPr lang="zh-CN" altLang="zh-CN" sz="2600" kern="100" dirty="0">
                <a:solidFill>
                  <a:srgbClr val="00B0F0"/>
                </a:solidFill>
                <a:latin typeface="Times New Roman"/>
                <a:ea typeface="微软雅黑"/>
                <a:cs typeface="Times New Roman"/>
              </a:rPr>
              <a:t>乾坤</a:t>
            </a:r>
            <a:r>
              <a:rPr lang="zh-CN" altLang="zh-CN" sz="2600" kern="100" dirty="0">
                <a:latin typeface="Times New Roman"/>
                <a:ea typeface="微软雅黑"/>
                <a:cs typeface="Times New Roman"/>
              </a:rPr>
              <a:t>日夜浮：</a:t>
            </a:r>
            <a:r>
              <a:rPr lang="en-US" altLang="zh-CN" sz="2600" kern="100" dirty="0" smtClean="0">
                <a:latin typeface="Times New Roman"/>
                <a:ea typeface="微软雅黑"/>
                <a:cs typeface="Courier New"/>
              </a:rPr>
              <a:t>______________________________</a:t>
            </a:r>
            <a:r>
              <a:rPr lang="en-US" altLang="zh-CN" sz="2600" kern="100" dirty="0">
                <a:latin typeface="Times New Roman"/>
                <a:ea typeface="微软雅黑"/>
                <a:cs typeface="Courier New"/>
              </a:rPr>
              <a:t>___</a:t>
            </a:r>
            <a:endParaRPr lang="zh-CN" altLang="zh-CN" sz="2600" kern="100" dirty="0" smtClean="0">
              <a:latin typeface="宋体"/>
              <a:cs typeface="Courier New"/>
            </a:endParaRPr>
          </a:p>
          <a:p>
            <a:pPr algn="just">
              <a:lnSpc>
                <a:spcPct val="150000"/>
              </a:lnSpc>
              <a:spcAft>
                <a:spcPts val="0"/>
              </a:spcAft>
              <a:tabLst>
                <a:tab pos="2070735" algn="l"/>
              </a:tabLst>
            </a:pPr>
            <a:r>
              <a:rPr lang="en-US" altLang="zh-CN" sz="2600" kern="100" dirty="0" smtClean="0">
                <a:latin typeface="宋体"/>
                <a:ea typeface="微软雅黑"/>
                <a:cs typeface="Times New Roman"/>
              </a:rPr>
              <a:t>③</a:t>
            </a:r>
            <a:r>
              <a:rPr lang="zh-CN" altLang="zh-CN" sz="2600" kern="100" dirty="0" smtClean="0">
                <a:latin typeface="Times New Roman"/>
                <a:ea typeface="微软雅黑"/>
                <a:cs typeface="Times New Roman"/>
              </a:rPr>
              <a:t>老病</a:t>
            </a:r>
            <a:r>
              <a:rPr lang="zh-CN" altLang="zh-CN" sz="2600" kern="100" dirty="0" smtClean="0">
                <a:solidFill>
                  <a:srgbClr val="00B0F0"/>
                </a:solidFill>
                <a:latin typeface="Times New Roman"/>
                <a:ea typeface="微软雅黑"/>
                <a:cs typeface="Times New Roman"/>
              </a:rPr>
              <a:t>有</a:t>
            </a:r>
            <a:r>
              <a:rPr lang="zh-CN" altLang="zh-CN" sz="2600" kern="100" dirty="0" smtClean="0">
                <a:latin typeface="Times New Roman"/>
                <a:ea typeface="微软雅黑"/>
                <a:cs typeface="Times New Roman"/>
              </a:rPr>
              <a:t>孤舟：</a:t>
            </a:r>
            <a:r>
              <a:rPr lang="en-US" altLang="zh-CN" sz="2600" kern="100" dirty="0" smtClean="0">
                <a:latin typeface="Times New Roman"/>
                <a:ea typeface="微软雅黑"/>
                <a:cs typeface="Courier New"/>
              </a:rPr>
              <a:t>_________________________________</a:t>
            </a:r>
            <a:endParaRPr lang="zh-CN" altLang="zh-CN" sz="2600" kern="100" dirty="0" smtClean="0">
              <a:latin typeface="宋体"/>
              <a:cs typeface="Courier New"/>
            </a:endParaRPr>
          </a:p>
          <a:p>
            <a:pPr algn="just">
              <a:lnSpc>
                <a:spcPct val="150000"/>
              </a:lnSpc>
              <a:spcAft>
                <a:spcPts val="0"/>
              </a:spcAft>
              <a:tabLst>
                <a:tab pos="2070735" algn="l"/>
              </a:tabLst>
            </a:pPr>
            <a:r>
              <a:rPr lang="en-US" altLang="zh-CN" sz="2600" kern="100" dirty="0" smtClean="0">
                <a:latin typeface="宋体"/>
                <a:ea typeface="微软雅黑"/>
                <a:cs typeface="Times New Roman"/>
              </a:rPr>
              <a:t>④</a:t>
            </a:r>
            <a:r>
              <a:rPr lang="zh-CN" altLang="zh-CN" sz="2600" kern="100" dirty="0">
                <a:latin typeface="Times New Roman"/>
                <a:ea typeface="微软雅黑"/>
                <a:cs typeface="Times New Roman"/>
              </a:rPr>
              <a:t>亲朋</a:t>
            </a:r>
            <a:r>
              <a:rPr lang="zh-CN" altLang="zh-CN" sz="2600" kern="100" dirty="0">
                <a:solidFill>
                  <a:srgbClr val="00B0F0"/>
                </a:solidFill>
                <a:latin typeface="Times New Roman"/>
                <a:ea typeface="微软雅黑"/>
                <a:cs typeface="Times New Roman"/>
              </a:rPr>
              <a:t>无一字</a:t>
            </a:r>
            <a:r>
              <a:rPr lang="zh-CN" altLang="zh-CN" sz="2600" kern="100" dirty="0">
                <a:latin typeface="Times New Roman"/>
                <a:ea typeface="微软雅黑"/>
                <a:cs typeface="Times New Roman"/>
              </a:rPr>
              <a:t>：</a:t>
            </a:r>
            <a:r>
              <a:rPr lang="en-US" altLang="zh-CN" sz="2600" kern="100" dirty="0" smtClean="0">
                <a:latin typeface="Times New Roman"/>
                <a:ea typeface="微软雅黑"/>
                <a:cs typeface="Courier New"/>
              </a:rPr>
              <a:t>______________________________</a:t>
            </a:r>
            <a:r>
              <a:rPr lang="en-US" altLang="zh-CN" sz="2600" kern="100" dirty="0">
                <a:latin typeface="Times New Roman"/>
                <a:ea typeface="微软雅黑"/>
                <a:cs typeface="Courier New"/>
              </a:rPr>
              <a:t>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⑤</a:t>
            </a:r>
            <a:r>
              <a:rPr lang="zh-CN" altLang="zh-CN" sz="2600" kern="100" dirty="0">
                <a:solidFill>
                  <a:srgbClr val="00B0F0"/>
                </a:solidFill>
                <a:latin typeface="Times New Roman"/>
                <a:ea typeface="微软雅黑"/>
                <a:cs typeface="Times New Roman"/>
              </a:rPr>
              <a:t>皓腕</a:t>
            </a:r>
            <a:r>
              <a:rPr lang="zh-CN" altLang="zh-CN" sz="2600" kern="100" dirty="0">
                <a:latin typeface="Times New Roman"/>
                <a:ea typeface="微软雅黑"/>
                <a:cs typeface="Times New Roman"/>
              </a:rPr>
              <a:t>凝霜雪：</a:t>
            </a:r>
            <a:r>
              <a:rPr lang="en-US" altLang="zh-CN" sz="2600" kern="100" dirty="0" smtClean="0">
                <a:latin typeface="Times New Roman"/>
                <a:ea typeface="微软雅黑"/>
                <a:cs typeface="Courier New"/>
              </a:rPr>
              <a:t>_________________________________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⑥</a:t>
            </a:r>
            <a:r>
              <a:rPr lang="zh-CN" altLang="zh-CN" sz="2600" kern="100" dirty="0">
                <a:latin typeface="Times New Roman"/>
                <a:ea typeface="微软雅黑"/>
                <a:cs typeface="Times New Roman"/>
              </a:rPr>
              <a:t>游人只</a:t>
            </a:r>
            <a:r>
              <a:rPr lang="zh-CN" altLang="zh-CN" sz="2600" kern="100" dirty="0">
                <a:solidFill>
                  <a:srgbClr val="00B0F0"/>
                </a:solidFill>
                <a:latin typeface="Times New Roman"/>
                <a:ea typeface="微软雅黑"/>
                <a:cs typeface="Times New Roman"/>
              </a:rPr>
              <a:t>合</a:t>
            </a:r>
            <a:r>
              <a:rPr lang="zh-CN" altLang="zh-CN" sz="2600" kern="100" dirty="0" smtClean="0">
                <a:latin typeface="Times New Roman"/>
                <a:ea typeface="微软雅黑"/>
                <a:cs typeface="Times New Roman"/>
              </a:rPr>
              <a:t>江南老</a:t>
            </a:r>
            <a:r>
              <a:rPr lang="zh-CN" altLang="zh-CN" sz="2600" kern="100" dirty="0">
                <a:latin typeface="Times New Roman"/>
                <a:ea typeface="微软雅黑"/>
                <a:cs typeface="Times New Roman"/>
              </a:rPr>
              <a:t>：</a:t>
            </a:r>
            <a:r>
              <a:rPr lang="en-US" altLang="zh-CN" sz="2600" kern="100" dirty="0" smtClean="0">
                <a:latin typeface="Times New Roman"/>
                <a:ea typeface="微软雅黑"/>
                <a:cs typeface="Courier New"/>
              </a:rPr>
              <a:t>__________________________</a:t>
            </a:r>
            <a:r>
              <a:rPr lang="en-US" altLang="zh-CN" sz="2600" kern="100" dirty="0">
                <a:latin typeface="Times New Roman"/>
                <a:ea typeface="微软雅黑"/>
                <a:cs typeface="Courier New"/>
              </a:rPr>
              <a:t>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⑦</a:t>
            </a:r>
            <a:r>
              <a:rPr lang="zh-CN" altLang="zh-CN" sz="2600" kern="100" dirty="0">
                <a:solidFill>
                  <a:srgbClr val="00B0F0"/>
                </a:solidFill>
                <a:latin typeface="Times New Roman"/>
                <a:ea typeface="微软雅黑"/>
                <a:cs typeface="Times New Roman"/>
              </a:rPr>
              <a:t>漠漠</a:t>
            </a:r>
            <a:r>
              <a:rPr lang="zh-CN" altLang="zh-CN" sz="2600" kern="100" dirty="0">
                <a:latin typeface="Times New Roman"/>
                <a:ea typeface="微软雅黑"/>
                <a:cs typeface="Times New Roman"/>
              </a:rPr>
              <a:t>水田飞白鹭：</a:t>
            </a:r>
            <a:r>
              <a:rPr lang="en-US" altLang="zh-CN" sz="2600" kern="100" dirty="0" smtClean="0">
                <a:latin typeface="Times New Roman"/>
                <a:ea typeface="微软雅黑"/>
                <a:cs typeface="Courier New"/>
              </a:rPr>
              <a:t>__________________________</a:t>
            </a:r>
            <a:r>
              <a:rPr lang="en-US" altLang="zh-CN" sz="2600" kern="100" dirty="0">
                <a:latin typeface="Times New Roman"/>
                <a:ea typeface="微软雅黑"/>
                <a:cs typeface="Courier New"/>
              </a:rPr>
              <a:t>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⑧</a:t>
            </a:r>
            <a:r>
              <a:rPr lang="zh-CN" altLang="zh-CN" sz="2600" kern="100" dirty="0">
                <a:solidFill>
                  <a:srgbClr val="00B0F0"/>
                </a:solidFill>
                <a:latin typeface="Times New Roman"/>
                <a:ea typeface="微软雅黑"/>
                <a:cs typeface="Times New Roman"/>
              </a:rPr>
              <a:t>危樯</a:t>
            </a:r>
            <a:r>
              <a:rPr lang="zh-CN" altLang="zh-CN" sz="2600" kern="100" dirty="0">
                <a:latin typeface="Times New Roman"/>
                <a:ea typeface="微软雅黑"/>
                <a:cs typeface="Times New Roman"/>
              </a:rPr>
              <a:t>独夜舟：</a:t>
            </a:r>
            <a:r>
              <a:rPr lang="en-US" altLang="zh-CN" sz="2600" kern="100" dirty="0" smtClean="0">
                <a:latin typeface="Times New Roman"/>
                <a:ea typeface="微软雅黑"/>
                <a:cs typeface="Courier New"/>
              </a:rPr>
              <a:t>______________________________</a:t>
            </a:r>
            <a:r>
              <a:rPr lang="en-US" altLang="zh-CN" sz="2600" kern="100" dirty="0">
                <a:latin typeface="Times New Roman"/>
                <a:ea typeface="微软雅黑"/>
                <a:cs typeface="Courier New"/>
              </a:rPr>
              <a:t>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⑨</a:t>
            </a:r>
            <a:r>
              <a:rPr lang="zh-CN" altLang="zh-CN" sz="2600" kern="100" dirty="0">
                <a:solidFill>
                  <a:srgbClr val="00B0F0"/>
                </a:solidFill>
                <a:latin typeface="Times New Roman"/>
                <a:ea typeface="微软雅黑"/>
                <a:cs typeface="Times New Roman"/>
              </a:rPr>
              <a:t>聒</a:t>
            </a:r>
            <a:r>
              <a:rPr lang="zh-CN" altLang="zh-CN" sz="2600" kern="100" dirty="0">
                <a:latin typeface="Times New Roman"/>
                <a:ea typeface="微软雅黑"/>
                <a:cs typeface="Times New Roman"/>
              </a:rPr>
              <a:t>碎乡心梦不成：</a:t>
            </a:r>
            <a:r>
              <a:rPr lang="en-US" altLang="zh-CN" sz="2600" kern="100" dirty="0" smtClean="0">
                <a:latin typeface="Times New Roman"/>
                <a:ea typeface="微软雅黑"/>
                <a:cs typeface="Courier New"/>
              </a:rPr>
              <a:t>__________________________</a:t>
            </a:r>
            <a:r>
              <a:rPr lang="en-US" altLang="zh-CN" sz="2600" kern="100" dirty="0">
                <a:latin typeface="Times New Roman"/>
                <a:ea typeface="微软雅黑"/>
                <a:cs typeface="Courier New"/>
              </a:rPr>
              <a:t>___</a:t>
            </a:r>
            <a:endParaRPr lang="zh-CN" altLang="zh-CN" sz="2600" kern="100" dirty="0">
              <a:effectLst/>
              <a:latin typeface="宋体"/>
              <a:cs typeface="Courier New"/>
            </a:endParaRPr>
          </a:p>
        </p:txBody>
      </p:sp>
      <p:sp>
        <p:nvSpPr>
          <p:cNvPr id="4" name="矩形 3"/>
          <p:cNvSpPr/>
          <p:nvPr/>
        </p:nvSpPr>
        <p:spPr>
          <a:xfrm>
            <a:off x="4279900" y="694749"/>
            <a:ext cx="4267200" cy="5493812"/>
          </a:xfrm>
          <a:prstGeom prst="rect">
            <a:avLst/>
          </a:prstGeom>
        </p:spPr>
        <p:txBody>
          <a:bodyPr wrap="square">
            <a:spAutoFit/>
          </a:bodyPr>
          <a:lstStyle/>
          <a:p>
            <a:pPr algn="just">
              <a:lnSpc>
                <a:spcPct val="150000"/>
              </a:lnSpc>
              <a:spcAft>
                <a:spcPts val="0"/>
              </a:spcAft>
              <a:tabLst>
                <a:tab pos="2070735" algn="l"/>
              </a:tabLst>
            </a:pPr>
            <a:r>
              <a:rPr lang="zh-CN" altLang="zh-CN" sz="2600" kern="100" dirty="0">
                <a:solidFill>
                  <a:schemeClr val="accent6">
                    <a:lumMod val="75000"/>
                  </a:schemeClr>
                </a:solidFill>
                <a:latin typeface="Times New Roman"/>
                <a:ea typeface="微软雅黑"/>
                <a:cs typeface="Times New Roman"/>
              </a:rPr>
              <a:t>分裂，引申为</a:t>
            </a:r>
            <a:r>
              <a:rPr lang="zh-CN" altLang="zh-CN" sz="2600" kern="100" dirty="0" smtClean="0">
                <a:solidFill>
                  <a:schemeClr val="accent6">
                    <a:lumMod val="75000"/>
                  </a:schemeClr>
                </a:solidFill>
                <a:latin typeface="Times New Roman"/>
                <a:ea typeface="微软雅黑"/>
                <a:cs typeface="Times New Roman"/>
              </a:rPr>
              <a:t>划分</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solidFill>
                  <a:schemeClr val="accent6">
                    <a:lumMod val="75000"/>
                  </a:schemeClr>
                </a:solidFill>
                <a:latin typeface="Times New Roman"/>
                <a:ea typeface="微软雅黑"/>
                <a:cs typeface="Times New Roman"/>
              </a:rPr>
              <a:t>此处</a:t>
            </a:r>
            <a:r>
              <a:rPr lang="zh-CN" altLang="zh-CN" sz="2600" kern="100" dirty="0">
                <a:solidFill>
                  <a:schemeClr val="accent6">
                    <a:lumMod val="75000"/>
                  </a:schemeClr>
                </a:solidFill>
                <a:latin typeface="Times New Roman"/>
                <a:ea typeface="微软雅黑"/>
                <a:cs typeface="Times New Roman"/>
              </a:rPr>
              <a:t>指日</a:t>
            </a:r>
            <a:r>
              <a:rPr lang="zh-CN" altLang="zh-CN" sz="2600" kern="100" dirty="0" smtClean="0">
                <a:solidFill>
                  <a:schemeClr val="accent6">
                    <a:lumMod val="75000"/>
                  </a:schemeClr>
                </a:solidFill>
                <a:latin typeface="Times New Roman"/>
                <a:ea typeface="微软雅黑"/>
                <a:cs typeface="Times New Roman"/>
              </a:rPr>
              <a:t>月</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solidFill>
                  <a:schemeClr val="accent6">
                    <a:lumMod val="75000"/>
                  </a:schemeClr>
                </a:solidFill>
                <a:latin typeface="Times New Roman"/>
                <a:ea typeface="微软雅黑"/>
                <a:cs typeface="Times New Roman"/>
              </a:rPr>
              <a:t>在</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solidFill>
                  <a:schemeClr val="accent6">
                    <a:lumMod val="75000"/>
                  </a:schemeClr>
                </a:solidFill>
                <a:latin typeface="Times New Roman"/>
                <a:ea typeface="微软雅黑"/>
                <a:cs typeface="Times New Roman"/>
              </a:rPr>
              <a:t>音讯</a:t>
            </a:r>
            <a:r>
              <a:rPr lang="zh-CN" altLang="zh-CN" sz="2600" kern="100" dirty="0">
                <a:solidFill>
                  <a:schemeClr val="accent6">
                    <a:lumMod val="75000"/>
                  </a:schemeClr>
                </a:solidFill>
                <a:latin typeface="Times New Roman"/>
                <a:ea typeface="微软雅黑"/>
                <a:cs typeface="Times New Roman"/>
              </a:rPr>
              <a:t>全</a:t>
            </a:r>
            <a:r>
              <a:rPr lang="zh-CN" altLang="zh-CN" sz="2600" kern="100" dirty="0" smtClean="0">
                <a:solidFill>
                  <a:schemeClr val="accent6">
                    <a:lumMod val="75000"/>
                  </a:schemeClr>
                </a:solidFill>
                <a:latin typeface="Times New Roman"/>
                <a:ea typeface="微软雅黑"/>
                <a:cs typeface="Times New Roman"/>
              </a:rPr>
              <a:t>无</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solidFill>
                  <a:schemeClr val="accent6">
                    <a:lumMod val="75000"/>
                  </a:schemeClr>
                </a:solidFill>
                <a:latin typeface="Times New Roman"/>
                <a:ea typeface="微软雅黑"/>
                <a:cs typeface="Times New Roman"/>
              </a:rPr>
              <a:t>洁白</a:t>
            </a:r>
            <a:r>
              <a:rPr lang="zh-CN" altLang="zh-CN" sz="2600" kern="100" dirty="0">
                <a:solidFill>
                  <a:schemeClr val="accent6">
                    <a:lumMod val="75000"/>
                  </a:schemeClr>
                </a:solidFill>
                <a:latin typeface="Times New Roman"/>
                <a:ea typeface="微软雅黑"/>
                <a:cs typeface="Times New Roman"/>
              </a:rPr>
              <a:t>的</a:t>
            </a:r>
            <a:r>
              <a:rPr lang="zh-CN" altLang="zh-CN" sz="2600" kern="100" dirty="0" smtClean="0">
                <a:solidFill>
                  <a:schemeClr val="accent6">
                    <a:lumMod val="75000"/>
                  </a:schemeClr>
                </a:solidFill>
                <a:latin typeface="Times New Roman"/>
                <a:ea typeface="微软雅黑"/>
                <a:cs typeface="Times New Roman"/>
              </a:rPr>
              <a:t>手腕</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应当</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广漠无际</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solidFill>
                  <a:schemeClr val="accent6">
                    <a:lumMod val="75000"/>
                  </a:schemeClr>
                </a:solidFill>
                <a:latin typeface="Times New Roman"/>
                <a:ea typeface="微软雅黑"/>
                <a:cs typeface="Times New Roman"/>
              </a:rPr>
              <a:t>高高</a:t>
            </a:r>
            <a:r>
              <a:rPr lang="zh-CN" altLang="zh-CN" sz="2600" kern="100" dirty="0">
                <a:solidFill>
                  <a:schemeClr val="accent6">
                    <a:lumMod val="75000"/>
                  </a:schemeClr>
                </a:solidFill>
                <a:latin typeface="Times New Roman"/>
                <a:ea typeface="微软雅黑"/>
                <a:cs typeface="Times New Roman"/>
              </a:rPr>
              <a:t>的</a:t>
            </a:r>
            <a:r>
              <a:rPr lang="zh-CN" altLang="zh-CN" sz="2600" kern="100" dirty="0" smtClean="0">
                <a:solidFill>
                  <a:schemeClr val="accent6">
                    <a:lumMod val="75000"/>
                  </a:schemeClr>
                </a:solidFill>
                <a:latin typeface="Times New Roman"/>
                <a:ea typeface="微软雅黑"/>
                <a:cs typeface="Times New Roman"/>
              </a:rPr>
              <a:t>桅杆</a:t>
            </a:r>
            <a:endParaRPr lang="en-US" altLang="zh-CN" sz="26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声音</a:t>
            </a:r>
            <a:r>
              <a:rPr lang="zh-CN" altLang="zh-CN" sz="2600" kern="100" dirty="0">
                <a:solidFill>
                  <a:schemeClr val="accent6">
                    <a:lumMod val="75000"/>
                  </a:schemeClr>
                </a:solidFill>
                <a:latin typeface="Times New Roman"/>
                <a:ea typeface="微软雅黑"/>
                <a:cs typeface="Times New Roman"/>
              </a:rPr>
              <a:t>嘈杂，指风雪声</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3520</TotalTime>
  <Words>2290</Words>
  <Application>Microsoft Office PowerPoint</Application>
  <PresentationFormat>自定义</PresentationFormat>
  <Paragraphs>141</Paragraphs>
  <Slides>22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945</cp:revision>
  <dcterms:created xsi:type="dcterms:W3CDTF">2013-09-20T02:31:37Z</dcterms:created>
  <dcterms:modified xsi:type="dcterms:W3CDTF">2015-03-23T05:42:10Z</dcterms:modified>
</cp:coreProperties>
</file>