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5" r:id="rId2"/>
    <p:sldId id="256" r:id="rId3"/>
    <p:sldId id="257" r:id="rId4"/>
    <p:sldId id="258" r:id="rId5"/>
    <p:sldId id="259" r:id="rId6"/>
    <p:sldId id="260" r:id="rId7"/>
    <p:sldId id="261" r:id="rId8"/>
    <p:sldId id="262" r:id="rId9"/>
    <p:sldId id="264" r:id="rId10"/>
    <p:sldId id="263" r:id="rId11"/>
    <p:sldId id="266"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1" d="100"/>
          <a:sy n="71" d="100"/>
        </p:scale>
        <p:origin x="-2784" y="-89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直接连接符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标题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CN" altLang="en-US" smtClean="0"/>
              <a:t>单击此处编辑母版标题样式</a:t>
            </a:r>
            <a:endParaRPr kumimoji="0" lang="en-US"/>
          </a:p>
        </p:txBody>
      </p:sp>
      <p:sp>
        <p:nvSpPr>
          <p:cNvPr id="25" name="副标题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31" name="日期占位符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F00717A-D962-44FC-B424-CB9ECA495E9E}" type="datetimeFigureOut">
              <a:rPr lang="zh-CN" altLang="en-US" smtClean="0"/>
              <a:t>2016-9-29</a:t>
            </a:fld>
            <a:endParaRPr lang="zh-CN" altLang="en-US"/>
          </a:p>
        </p:txBody>
      </p:sp>
      <p:sp>
        <p:nvSpPr>
          <p:cNvPr id="18" name="页脚占位符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zh-CN" altLang="en-US"/>
          </a:p>
        </p:txBody>
      </p:sp>
      <p:sp>
        <p:nvSpPr>
          <p:cNvPr id="29" name="灯片编号占位符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6939FDFE-BB67-4A23-AB36-B16201312A60}"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4F00717A-D962-44FC-B424-CB9ECA495E9E}" type="datetimeFigureOut">
              <a:rPr lang="zh-CN" altLang="en-US" smtClean="0"/>
              <a:t>2016-9-29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6939FDFE-BB67-4A23-AB36-B16201312A6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74955"/>
            <a:ext cx="1524000" cy="5851525"/>
          </a:xfrm>
        </p:spPr>
        <p:txBody>
          <a:bodyPr vert="eaVert" ancho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2"/>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242816" y="6557946"/>
            <a:ext cx="2002464" cy="226902"/>
          </a:xfrm>
        </p:spPr>
        <p:txBody>
          <a:bodyPr/>
          <a:lstStyle>
            <a:extLst/>
          </a:lstStyle>
          <a:p>
            <a:fld id="{4F00717A-D962-44FC-B424-CB9ECA495E9E}" type="datetimeFigureOut">
              <a:rPr lang="zh-CN" altLang="en-US" smtClean="0"/>
              <a:t>2016-9-29</a:t>
            </a:fld>
            <a:endParaRPr lang="zh-CN" altLang="en-US"/>
          </a:p>
        </p:txBody>
      </p:sp>
      <p:sp>
        <p:nvSpPr>
          <p:cNvPr id="5" name="页脚占位符 4"/>
          <p:cNvSpPr>
            <a:spLocks noGrp="1"/>
          </p:cNvSpPr>
          <p:nvPr>
            <p:ph type="ftr" sz="quarter" idx="11"/>
          </p:nvPr>
        </p:nvSpPr>
        <p:spPr>
          <a:xfrm>
            <a:off x="457200" y="6556248"/>
            <a:ext cx="3657600" cy="228600"/>
          </a:xfrm>
        </p:spPr>
        <p:txBody>
          <a:bodyPr/>
          <a:lstStyle>
            <a:extLst/>
          </a:lstStyle>
          <a:p>
            <a:endParaRPr lang="zh-CN" altLang="en-US"/>
          </a:p>
        </p:txBody>
      </p:sp>
      <p:sp>
        <p:nvSpPr>
          <p:cNvPr id="6" name="灯片编号占位符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6939FDFE-BB67-4A23-AB36-B16201312A6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4F00717A-D962-44FC-B424-CB9ECA495E9E}" type="datetimeFigureOut">
              <a:rPr lang="zh-CN" altLang="en-US" smtClean="0"/>
              <a:t>2016-9-29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6939FDFE-BB67-4A23-AB36-B16201312A6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F00717A-D962-44FC-B424-CB9ECA495E9E}" type="datetimeFigureOut">
              <a:rPr lang="zh-CN" altLang="en-US" smtClean="0"/>
              <a:t>2016-9-29</a:t>
            </a:fld>
            <a:endParaRPr lang="zh-CN" altLang="en-US"/>
          </a:p>
        </p:txBody>
      </p:sp>
      <p:sp>
        <p:nvSpPr>
          <p:cNvPr id="5" name="页脚占位符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zh-CN" altLang="en-US"/>
          </a:p>
        </p:txBody>
      </p:sp>
      <p:sp>
        <p:nvSpPr>
          <p:cNvPr id="6" name="灯片编号占位符 5"/>
          <p:cNvSpPr>
            <a:spLocks noGrp="1"/>
          </p:cNvSpPr>
          <p:nvPr>
            <p:ph type="sldNum" sz="quarter" idx="12"/>
          </p:nvPr>
        </p:nvSpPr>
        <p:spPr>
          <a:xfrm>
            <a:off x="6733952" y="6555112"/>
            <a:ext cx="588336" cy="228600"/>
          </a:xfrm>
        </p:spPr>
        <p:txBody>
          <a:bodyPr/>
          <a:lstStyle>
            <a:extLst/>
          </a:lstStyle>
          <a:p>
            <a:fld id="{6939FDFE-BB67-4A23-AB36-B16201312A60}"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4F00717A-D962-44FC-B424-CB9ECA495E9E}" type="datetimeFigureOut">
              <a:rPr lang="zh-CN" altLang="en-US" smtClean="0"/>
              <a:t>2016-9-29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6939FDFE-BB67-4A23-AB36-B16201312A6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4F00717A-D962-44FC-B424-CB9ECA495E9E}" type="datetimeFigureOut">
              <a:rPr lang="zh-CN" altLang="en-US" smtClean="0"/>
              <a:t>2016-9-29</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6939FDFE-BB67-4A23-AB36-B16201312A6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4F00717A-D962-44FC-B424-CB9ECA495E9E}" type="datetimeFigureOut">
              <a:rPr lang="zh-CN" altLang="en-US" smtClean="0"/>
              <a:t>2016-9-29</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6939FDFE-BB67-4A23-AB36-B16201312A6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solidFill>
                  <a:schemeClr val="tx2"/>
                </a:solidFill>
              </a:defRPr>
            </a:lvl1pPr>
            <a:extLst/>
          </a:lstStyle>
          <a:p>
            <a:fld id="{4F00717A-D962-44FC-B424-CB9ECA495E9E}" type="datetimeFigureOut">
              <a:rPr lang="zh-CN" altLang="en-US" smtClean="0"/>
              <a:t>2016-9-29</a:t>
            </a:fld>
            <a:endParaRPr lang="zh-CN" altLang="en-US"/>
          </a:p>
        </p:txBody>
      </p:sp>
      <p:sp>
        <p:nvSpPr>
          <p:cNvPr id="3" name="页脚占位符 2"/>
          <p:cNvSpPr>
            <a:spLocks noGrp="1"/>
          </p:cNvSpPr>
          <p:nvPr>
            <p:ph type="ftr" sz="quarter" idx="11"/>
          </p:nvPr>
        </p:nvSpPr>
        <p:spPr/>
        <p:txBody>
          <a:bodyPr/>
          <a:lstStyle>
            <a:lvl1pPr>
              <a:defRPr>
                <a:solidFill>
                  <a:schemeClr val="tx2"/>
                </a:solidFill>
              </a:defRPr>
            </a:lvl1pPr>
            <a:extLst/>
          </a:lstStyle>
          <a:p>
            <a:endParaRPr lang="zh-CN" altLang="en-US"/>
          </a:p>
        </p:txBody>
      </p:sp>
      <p:sp>
        <p:nvSpPr>
          <p:cNvPr id="4" name="灯片编号占位符 3"/>
          <p:cNvSpPr>
            <a:spLocks noGrp="1"/>
          </p:cNvSpPr>
          <p:nvPr>
            <p:ph type="sldNum" sz="quarter" idx="12"/>
          </p:nvPr>
        </p:nvSpPr>
        <p:spPr/>
        <p:txBody>
          <a:bodyPr/>
          <a:lstStyle>
            <a:extLst/>
          </a:lstStyle>
          <a:p>
            <a:fld id="{6939FDFE-BB67-4A23-AB36-B16201312A6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4F00717A-D962-44FC-B424-CB9ECA495E9E}" type="datetimeFigureOut">
              <a:rPr lang="zh-CN" altLang="en-US" smtClean="0"/>
              <a:t>2016-9-29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6939FDFE-BB67-4A23-AB36-B16201312A6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CN" altLang="en-US" smtClean="0"/>
              <a:t>单击此处编辑母版标题样式</a:t>
            </a:r>
            <a:endParaRPr kumimoji="0" lang="en-US" dirty="0"/>
          </a:p>
        </p:txBody>
      </p:sp>
      <p:sp>
        <p:nvSpPr>
          <p:cNvPr id="4" name="文本占位符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CN" altLang="en-US" smtClean="0"/>
              <a:t>单击此处编辑母版文本样式</a:t>
            </a:r>
          </a:p>
        </p:txBody>
      </p:sp>
      <p:sp>
        <p:nvSpPr>
          <p:cNvPr id="5" name="日期占位符 4"/>
          <p:cNvSpPr>
            <a:spLocks noGrp="1"/>
          </p:cNvSpPr>
          <p:nvPr>
            <p:ph type="dt" sz="half" idx="10"/>
          </p:nvPr>
        </p:nvSpPr>
        <p:spPr/>
        <p:txBody>
          <a:bodyPr/>
          <a:lstStyle>
            <a:extLst/>
          </a:lstStyle>
          <a:p>
            <a:fld id="{4F00717A-D962-44FC-B424-CB9ECA495E9E}" type="datetimeFigureOut">
              <a:rPr lang="zh-CN" altLang="en-US" smtClean="0"/>
              <a:t>2016-9-29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6939FDFE-BB67-4A23-AB36-B16201312A60}" type="slidenum">
              <a:rPr lang="zh-CN" altLang="en-US" smtClean="0"/>
              <a:t>‹#›</a:t>
            </a:fld>
            <a:endParaRPr lang="zh-CN" altLang="en-US"/>
          </a:p>
        </p:txBody>
      </p:sp>
      <p:sp>
        <p:nvSpPr>
          <p:cNvPr id="10" name="图片占位符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CN" altLang="en-US" smtClean="0"/>
              <a:t>单击图标添加图片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标题占位符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zh-CN" altLang="en-US" smtClean="0"/>
              <a:t>单击此处编辑母版标题样式</a:t>
            </a:r>
            <a:endParaRPr kumimoji="0" lang="en-US"/>
          </a:p>
        </p:txBody>
      </p:sp>
      <p:sp>
        <p:nvSpPr>
          <p:cNvPr id="31" name="文本占位符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7" name="日期占位符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F00717A-D962-44FC-B424-CB9ECA495E9E}" type="datetimeFigureOut">
              <a:rPr lang="zh-CN" altLang="en-US" smtClean="0"/>
              <a:t>2016-9-29</a:t>
            </a:fld>
            <a:endParaRPr lang="zh-CN" altLang="en-US"/>
          </a:p>
        </p:txBody>
      </p:sp>
      <p:sp>
        <p:nvSpPr>
          <p:cNvPr id="4" name="页脚占位符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zh-CN" altLang="en-US"/>
          </a:p>
        </p:txBody>
      </p:sp>
      <p:sp>
        <p:nvSpPr>
          <p:cNvPr id="16" name="灯片编号占位符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6939FDFE-BB67-4A23-AB36-B16201312A6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5816" y="548680"/>
            <a:ext cx="5860002" cy="4154984"/>
          </a:xfrm>
          <a:prstGeom prst="rect">
            <a:avLst/>
          </a:prstGeom>
          <a:noFill/>
        </p:spPr>
        <p:txBody>
          <a:bodyPr wrap="none" rtlCol="0">
            <a:spAutoFit/>
          </a:bodyPr>
          <a:lstStyle/>
          <a:p>
            <a:r>
              <a:rPr lang="en-US" altLang="zh-CN" sz="4400" dirty="0" smtClean="0">
                <a:solidFill>
                  <a:srgbClr val="FFFF00"/>
                </a:solidFill>
                <a:latin typeface="Times New Roman" panose="02020603050405020304" pitchFamily="18" charset="0"/>
                <a:cs typeface="Times New Roman" panose="02020603050405020304" pitchFamily="18" charset="0"/>
              </a:rPr>
              <a:t>Teaching steps:</a:t>
            </a:r>
          </a:p>
          <a:p>
            <a:pPr marL="742950" indent="-742950">
              <a:buAutoNum type="arabicPeriod"/>
            </a:pPr>
            <a:r>
              <a:rPr lang="en-US" altLang="zh-CN" sz="4400" dirty="0" smtClean="0">
                <a:solidFill>
                  <a:srgbClr val="FFFF00"/>
                </a:solidFill>
                <a:latin typeface="Times New Roman" panose="02020603050405020304" pitchFamily="18" charset="0"/>
                <a:cs typeface="Times New Roman" panose="02020603050405020304" pitchFamily="18" charset="0"/>
              </a:rPr>
              <a:t>Daily reading </a:t>
            </a:r>
          </a:p>
          <a:p>
            <a:pPr marL="742950" indent="-742950">
              <a:buAutoNum type="arabicPeriod"/>
            </a:pPr>
            <a:r>
              <a:rPr lang="en-US" altLang="zh-CN" sz="4400" dirty="0" smtClean="0">
                <a:solidFill>
                  <a:srgbClr val="FFFF00"/>
                </a:solidFill>
                <a:latin typeface="Times New Roman" panose="02020603050405020304" pitchFamily="18" charset="0"/>
                <a:cs typeface="Times New Roman" panose="02020603050405020304" pitchFamily="18" charset="0"/>
              </a:rPr>
              <a:t>Check Paper 3</a:t>
            </a:r>
          </a:p>
          <a:p>
            <a:pPr marL="742950" indent="-742950">
              <a:buAutoNum type="arabicPeriod"/>
            </a:pPr>
            <a:r>
              <a:rPr lang="en-US" altLang="zh-CN" sz="4400" dirty="0" smtClean="0">
                <a:solidFill>
                  <a:srgbClr val="FFFF00"/>
                </a:solidFill>
                <a:latin typeface="Times New Roman" panose="02020603050405020304" pitchFamily="18" charset="0"/>
                <a:cs typeface="Times New Roman" panose="02020603050405020304" pitchFamily="18" charset="0"/>
              </a:rPr>
              <a:t>Explain the paper3</a:t>
            </a:r>
          </a:p>
          <a:p>
            <a:pPr marL="742950" indent="-742950">
              <a:buAutoNum type="arabicPeriod"/>
            </a:pPr>
            <a:r>
              <a:rPr lang="en-US" altLang="zh-CN" sz="4400" dirty="0" smtClean="0">
                <a:solidFill>
                  <a:srgbClr val="FFFF00"/>
                </a:solidFill>
                <a:latin typeface="Times New Roman" panose="02020603050405020304" pitchFamily="18" charset="0"/>
                <a:cs typeface="Times New Roman" panose="02020603050405020304" pitchFamily="18" charset="0"/>
              </a:rPr>
              <a:t>Teens reading again   </a:t>
            </a:r>
          </a:p>
          <a:p>
            <a:endParaRPr lang="zh-CN" altLang="en-US" sz="44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58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24744"/>
            <a:ext cx="7444680" cy="3528392"/>
          </a:xfrm>
        </p:spPr>
        <p:txBody>
          <a:bodyPr>
            <a:normAutofit/>
          </a:bodyPr>
          <a:lstStyle/>
          <a:p>
            <a:pPr marL="0" indent="0">
              <a:buNone/>
            </a:pPr>
            <a:r>
              <a:rPr lang="en-US" altLang="zh-CN" sz="3200" dirty="0" smtClean="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The project was kind of a disappointment at first, but then I thought about it and think it will be a good change,” said </a:t>
            </a:r>
            <a:r>
              <a:rPr lang="en-US" altLang="zh-CN" sz="3200" dirty="0" err="1">
                <a:latin typeface="Times New Roman" panose="02020603050405020304" pitchFamily="18" charset="0"/>
                <a:cs typeface="Times New Roman" panose="02020603050405020304" pitchFamily="18" charset="0"/>
              </a:rPr>
              <a:t>Shaundeja</a:t>
            </a:r>
            <a:r>
              <a:rPr lang="en-US" altLang="zh-CN" sz="3200" dirty="0">
                <a:latin typeface="Times New Roman" panose="02020603050405020304" pitchFamily="18" charset="0"/>
                <a:cs typeface="Times New Roman" panose="02020603050405020304" pitchFamily="18" charset="0"/>
              </a:rPr>
              <a:t> Adams, an eighth-grader. “Now, I am used to it. And I think it really takes a lot of pressure off of me</a:t>
            </a:r>
            <a:r>
              <a:rPr lang="en-US" altLang="zh-CN" sz="3200" dirty="0" smtClean="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83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7239000" cy="1008112"/>
          </a:xfrm>
        </p:spPr>
        <p:txBody>
          <a:bodyPr>
            <a:normAutofit/>
          </a:bodyPr>
          <a:lstStyle/>
          <a:p>
            <a:r>
              <a:rPr lang="zh-CN" altLang="en-US" dirty="0" smtClean="0"/>
              <a:t>国庆作业：</a:t>
            </a:r>
            <a:endParaRPr lang="zh-CN" altLang="en-US" dirty="0"/>
          </a:p>
        </p:txBody>
      </p:sp>
      <p:sp>
        <p:nvSpPr>
          <p:cNvPr id="3" name="内容占位符 2"/>
          <p:cNvSpPr>
            <a:spLocks noGrp="1"/>
          </p:cNvSpPr>
          <p:nvPr>
            <p:ph idx="1"/>
          </p:nvPr>
        </p:nvSpPr>
        <p:spPr>
          <a:xfrm>
            <a:off x="611560" y="1412776"/>
            <a:ext cx="7560840" cy="4824536"/>
          </a:xfrm>
        </p:spPr>
        <p:txBody>
          <a:bodyPr>
            <a:normAutofit fontScale="92500" lnSpcReduction="10000"/>
          </a:bodyPr>
          <a:lstStyle/>
          <a:p>
            <a:r>
              <a:rPr lang="zh-CN" altLang="en-US" dirty="0" smtClean="0"/>
              <a:t>读</a:t>
            </a:r>
            <a:r>
              <a:rPr lang="en-US" altLang="zh-CN" dirty="0" smtClean="0"/>
              <a:t>Teens </a:t>
            </a:r>
            <a:r>
              <a:rPr lang="zh-CN" altLang="en-US" dirty="0" smtClean="0"/>
              <a:t>第五期，完成</a:t>
            </a:r>
            <a:r>
              <a:rPr lang="en-US" altLang="zh-CN" dirty="0" smtClean="0"/>
              <a:t>P7 </a:t>
            </a:r>
            <a:r>
              <a:rPr lang="zh-CN" altLang="en-US" dirty="0" smtClean="0"/>
              <a:t>并在网上找答案</a:t>
            </a:r>
            <a:endParaRPr lang="en-US" altLang="zh-CN" dirty="0" smtClean="0"/>
          </a:p>
          <a:p>
            <a:r>
              <a:rPr lang="zh-CN" altLang="en-US" dirty="0" smtClean="0"/>
              <a:t>完成</a:t>
            </a:r>
            <a:r>
              <a:rPr lang="en-US" altLang="zh-CN" dirty="0" smtClean="0"/>
              <a:t>《</a:t>
            </a:r>
            <a:r>
              <a:rPr lang="zh-CN" altLang="en-US" dirty="0" smtClean="0"/>
              <a:t>精华重组卷三</a:t>
            </a:r>
            <a:r>
              <a:rPr lang="en-US" altLang="zh-CN" dirty="0" smtClean="0"/>
              <a:t>》</a:t>
            </a:r>
            <a:r>
              <a:rPr lang="zh-CN" altLang="en-US" dirty="0" smtClean="0"/>
              <a:t>，在班群找答案</a:t>
            </a:r>
            <a:endParaRPr lang="en-US" altLang="zh-CN" dirty="0" smtClean="0"/>
          </a:p>
          <a:p>
            <a:r>
              <a:rPr lang="zh-CN" altLang="en-US" dirty="0" smtClean="0"/>
              <a:t>清点自从</a:t>
            </a:r>
            <a:r>
              <a:rPr lang="en-US" altLang="zh-CN" dirty="0" smtClean="0"/>
              <a:t>Merry </a:t>
            </a:r>
            <a:r>
              <a:rPr lang="zh-CN" altLang="en-US" dirty="0" smtClean="0"/>
              <a:t>教你以来的所有英语资料</a:t>
            </a:r>
            <a:endParaRPr lang="en-US" altLang="zh-CN" dirty="0" smtClean="0"/>
          </a:p>
          <a:p>
            <a:pPr marL="0" indent="0">
              <a:buNone/>
            </a:pPr>
            <a:r>
              <a:rPr lang="en-US" altLang="zh-CN" dirty="0" smtClean="0"/>
              <a:t>1. </a:t>
            </a:r>
            <a:r>
              <a:rPr lang="en-US" altLang="zh-CN" sz="3200" b="1" dirty="0" smtClean="0">
                <a:solidFill>
                  <a:srgbClr val="FF0000"/>
                </a:solidFill>
              </a:rPr>
              <a:t>Teens </a:t>
            </a:r>
            <a:r>
              <a:rPr lang="zh-CN" altLang="en-US" sz="3200" b="1" dirty="0" smtClean="0">
                <a:solidFill>
                  <a:srgbClr val="FF0000"/>
                </a:solidFill>
              </a:rPr>
              <a:t>共</a:t>
            </a:r>
            <a:r>
              <a:rPr lang="en-US" altLang="zh-CN" sz="3200" b="1" dirty="0" smtClean="0">
                <a:solidFill>
                  <a:srgbClr val="FF0000"/>
                </a:solidFill>
              </a:rPr>
              <a:t>5</a:t>
            </a:r>
            <a:r>
              <a:rPr lang="zh-CN" altLang="en-US" sz="3200" b="1" dirty="0" smtClean="0">
                <a:solidFill>
                  <a:srgbClr val="FF0000"/>
                </a:solidFill>
              </a:rPr>
              <a:t>期</a:t>
            </a:r>
            <a:endParaRPr lang="en-US" altLang="zh-CN" sz="3200" b="1" dirty="0" smtClean="0">
              <a:solidFill>
                <a:srgbClr val="FF0000"/>
              </a:solidFill>
            </a:endParaRPr>
          </a:p>
          <a:p>
            <a:pPr marL="0" indent="0">
              <a:buNone/>
            </a:pPr>
            <a:r>
              <a:rPr lang="en-US" altLang="zh-CN" sz="3200" b="1" dirty="0" smtClean="0">
                <a:solidFill>
                  <a:srgbClr val="FF0000"/>
                </a:solidFill>
              </a:rPr>
              <a:t>2. 《</a:t>
            </a:r>
            <a:r>
              <a:rPr lang="zh-CN" altLang="en-US" sz="3200" b="1" dirty="0" smtClean="0">
                <a:solidFill>
                  <a:srgbClr val="FF0000"/>
                </a:solidFill>
              </a:rPr>
              <a:t>精华重组卷</a:t>
            </a:r>
            <a:r>
              <a:rPr lang="en-US" altLang="zh-CN" sz="3200" b="1" dirty="0" smtClean="0">
                <a:solidFill>
                  <a:srgbClr val="FF0000"/>
                </a:solidFill>
              </a:rPr>
              <a:t>》</a:t>
            </a:r>
            <a:r>
              <a:rPr lang="en-US" altLang="zh-CN" sz="3200" b="1" dirty="0">
                <a:solidFill>
                  <a:srgbClr val="FF0000"/>
                </a:solidFill>
              </a:rPr>
              <a:t>3</a:t>
            </a:r>
            <a:r>
              <a:rPr lang="zh-CN" altLang="en-US" sz="3200" b="1" dirty="0" smtClean="0">
                <a:solidFill>
                  <a:srgbClr val="FF0000"/>
                </a:solidFill>
              </a:rPr>
              <a:t>张</a:t>
            </a:r>
            <a:endParaRPr lang="en-US" altLang="zh-CN" sz="3200" b="1" dirty="0" smtClean="0">
              <a:solidFill>
                <a:srgbClr val="FF0000"/>
              </a:solidFill>
            </a:endParaRPr>
          </a:p>
          <a:p>
            <a:pPr marL="0" indent="0">
              <a:buNone/>
            </a:pPr>
            <a:r>
              <a:rPr lang="en-US" altLang="zh-CN" sz="3200" b="1" dirty="0" smtClean="0">
                <a:solidFill>
                  <a:srgbClr val="FF0000"/>
                </a:solidFill>
              </a:rPr>
              <a:t>3. </a:t>
            </a:r>
            <a:r>
              <a:rPr lang="zh-CN" altLang="en-US" sz="3200" b="1" dirty="0" smtClean="0">
                <a:solidFill>
                  <a:srgbClr val="FF0000"/>
                </a:solidFill>
              </a:rPr>
              <a:t>英语培优卷</a:t>
            </a:r>
            <a:r>
              <a:rPr lang="en-US" altLang="zh-CN" sz="3200" b="1" dirty="0" smtClean="0">
                <a:solidFill>
                  <a:srgbClr val="FF0000"/>
                </a:solidFill>
              </a:rPr>
              <a:t>2</a:t>
            </a:r>
            <a:r>
              <a:rPr lang="zh-CN" altLang="en-US" sz="3200" b="1" dirty="0" smtClean="0">
                <a:solidFill>
                  <a:srgbClr val="FF0000"/>
                </a:solidFill>
              </a:rPr>
              <a:t>套</a:t>
            </a:r>
            <a:endParaRPr lang="en-US" altLang="zh-CN" sz="3200" b="1" dirty="0" smtClean="0">
              <a:solidFill>
                <a:srgbClr val="FF0000"/>
              </a:solidFill>
            </a:endParaRPr>
          </a:p>
          <a:p>
            <a:pPr marL="0" indent="0">
              <a:buNone/>
            </a:pPr>
            <a:r>
              <a:rPr lang="en-US" altLang="zh-CN" sz="3200" b="1" dirty="0" smtClean="0">
                <a:solidFill>
                  <a:srgbClr val="FF0000"/>
                </a:solidFill>
              </a:rPr>
              <a:t>4. </a:t>
            </a:r>
            <a:r>
              <a:rPr lang="zh-CN" altLang="en-US" sz="3200" b="1" dirty="0" smtClean="0">
                <a:solidFill>
                  <a:srgbClr val="FF0000"/>
                </a:solidFill>
              </a:rPr>
              <a:t>晚读练字</a:t>
            </a:r>
            <a:r>
              <a:rPr lang="en-US" altLang="zh-CN" sz="3200" b="1" dirty="0" smtClean="0">
                <a:solidFill>
                  <a:srgbClr val="FF0000"/>
                </a:solidFill>
              </a:rPr>
              <a:t>2</a:t>
            </a:r>
            <a:r>
              <a:rPr lang="zh-CN" altLang="en-US" sz="3200" b="1" dirty="0" smtClean="0">
                <a:solidFill>
                  <a:srgbClr val="FF0000"/>
                </a:solidFill>
              </a:rPr>
              <a:t>页屎色</a:t>
            </a:r>
            <a:r>
              <a:rPr lang="en-US" altLang="zh-CN" sz="3200" b="1" dirty="0" smtClean="0">
                <a:solidFill>
                  <a:srgbClr val="FF0000"/>
                </a:solidFill>
              </a:rPr>
              <a:t>+N</a:t>
            </a:r>
            <a:r>
              <a:rPr lang="zh-CN" altLang="en-US" sz="3200" b="1" dirty="0" smtClean="0">
                <a:solidFill>
                  <a:srgbClr val="FF0000"/>
                </a:solidFill>
              </a:rPr>
              <a:t>页白色</a:t>
            </a:r>
            <a:endParaRPr lang="en-US" altLang="zh-CN" sz="3200" b="1" dirty="0" smtClean="0">
              <a:solidFill>
                <a:srgbClr val="FF0000"/>
              </a:solidFill>
            </a:endParaRPr>
          </a:p>
          <a:p>
            <a:pPr marL="0" indent="0">
              <a:buNone/>
            </a:pPr>
            <a:r>
              <a:rPr lang="en-US" altLang="zh-CN" sz="3200" b="1" dirty="0" smtClean="0">
                <a:solidFill>
                  <a:srgbClr val="FF0000"/>
                </a:solidFill>
              </a:rPr>
              <a:t>5.《</a:t>
            </a:r>
            <a:r>
              <a:rPr lang="zh-CN" altLang="en-US" sz="3200" b="1" dirty="0" smtClean="0">
                <a:solidFill>
                  <a:srgbClr val="FF0000"/>
                </a:solidFill>
              </a:rPr>
              <a:t>双语报</a:t>
            </a:r>
            <a:r>
              <a:rPr lang="en-US" altLang="zh-CN" sz="3200" b="1" dirty="0" smtClean="0">
                <a:solidFill>
                  <a:srgbClr val="FF0000"/>
                </a:solidFill>
              </a:rPr>
              <a:t>》____</a:t>
            </a:r>
            <a:r>
              <a:rPr lang="zh-CN" altLang="en-US" sz="3200" b="1" dirty="0" smtClean="0">
                <a:solidFill>
                  <a:srgbClr val="FF0000"/>
                </a:solidFill>
              </a:rPr>
              <a:t>套</a:t>
            </a:r>
            <a:r>
              <a:rPr lang="en-US" altLang="zh-CN" sz="3200" b="1" dirty="0" smtClean="0">
                <a:solidFill>
                  <a:srgbClr val="FF0000"/>
                </a:solidFill>
              </a:rPr>
              <a:t>+3</a:t>
            </a:r>
            <a:r>
              <a:rPr lang="zh-CN" altLang="en-US" sz="3200" b="1" dirty="0" smtClean="0">
                <a:solidFill>
                  <a:srgbClr val="FF0000"/>
                </a:solidFill>
              </a:rPr>
              <a:t>套</a:t>
            </a:r>
            <a:endParaRPr lang="en-US" altLang="zh-CN" sz="3200" b="1" dirty="0" smtClean="0">
              <a:solidFill>
                <a:srgbClr val="FF0000"/>
              </a:solidFill>
            </a:endParaRPr>
          </a:p>
          <a:p>
            <a:pPr marL="0" indent="0">
              <a:buNone/>
            </a:pPr>
            <a:r>
              <a:rPr lang="en-US" altLang="zh-CN" sz="3200" b="1" dirty="0" smtClean="0">
                <a:solidFill>
                  <a:srgbClr val="FF0000"/>
                </a:solidFill>
              </a:rPr>
              <a:t>6.</a:t>
            </a:r>
            <a:r>
              <a:rPr lang="zh-CN" altLang="en-US" sz="3200" b="1" dirty="0">
                <a:solidFill>
                  <a:srgbClr val="FF0000"/>
                </a:solidFill>
              </a:rPr>
              <a:t>天</a:t>
            </a:r>
            <a:r>
              <a:rPr lang="zh-CN" altLang="en-US" sz="3200" b="1" dirty="0" smtClean="0">
                <a:solidFill>
                  <a:srgbClr val="FF0000"/>
                </a:solidFill>
              </a:rPr>
              <a:t>一大联考卷</a:t>
            </a:r>
            <a:r>
              <a:rPr lang="en-US" altLang="zh-CN" sz="3200" b="1" dirty="0" smtClean="0">
                <a:solidFill>
                  <a:srgbClr val="FF0000"/>
                </a:solidFill>
              </a:rPr>
              <a:t>1</a:t>
            </a:r>
            <a:r>
              <a:rPr lang="zh-CN" altLang="en-US" sz="3200" b="1" dirty="0" smtClean="0">
                <a:solidFill>
                  <a:srgbClr val="FF0000"/>
                </a:solidFill>
              </a:rPr>
              <a:t>套</a:t>
            </a:r>
            <a:endParaRPr lang="en-US" altLang="zh-CN" sz="3200" b="1" dirty="0" smtClean="0">
              <a:solidFill>
                <a:srgbClr val="FF0000"/>
              </a:solidFill>
            </a:endParaRPr>
          </a:p>
          <a:p>
            <a:pPr marL="0" indent="0">
              <a:buNone/>
            </a:pPr>
            <a:r>
              <a:rPr lang="en-US" altLang="zh-CN" sz="3200" b="1" dirty="0" smtClean="0">
                <a:solidFill>
                  <a:srgbClr val="FF0000"/>
                </a:solidFill>
              </a:rPr>
              <a:t>7. </a:t>
            </a:r>
            <a:r>
              <a:rPr lang="zh-CN" altLang="en-US" sz="3200" b="1" dirty="0" smtClean="0">
                <a:solidFill>
                  <a:srgbClr val="FF0000"/>
                </a:solidFill>
              </a:rPr>
              <a:t>作文</a:t>
            </a:r>
            <a:r>
              <a:rPr lang="en-US" altLang="zh-CN" sz="3200" b="1" dirty="0" smtClean="0">
                <a:solidFill>
                  <a:srgbClr val="FF0000"/>
                </a:solidFill>
              </a:rPr>
              <a:t>______</a:t>
            </a:r>
            <a:r>
              <a:rPr lang="zh-CN" altLang="en-US" sz="3200" b="1" dirty="0" smtClean="0">
                <a:solidFill>
                  <a:srgbClr val="FF0000"/>
                </a:solidFill>
              </a:rPr>
              <a:t>份</a:t>
            </a:r>
            <a:endParaRPr lang="en-US" altLang="zh-CN" sz="3200" b="1" dirty="0" smtClean="0">
              <a:solidFill>
                <a:srgbClr val="FF0000"/>
              </a:solidFill>
            </a:endParaRPr>
          </a:p>
          <a:p>
            <a:pPr marL="0" indent="0">
              <a:buNone/>
            </a:pPr>
            <a:endParaRPr lang="en-US" altLang="zh-CN" sz="3200" b="1" dirty="0" smtClean="0">
              <a:solidFill>
                <a:srgbClr val="FF0000"/>
              </a:solidFill>
            </a:endParaRPr>
          </a:p>
          <a:p>
            <a:pPr marL="0" indent="0">
              <a:buNone/>
            </a:pPr>
            <a:endParaRPr lang="en-US" altLang="zh-CN" dirty="0" smtClean="0"/>
          </a:p>
          <a:p>
            <a:endParaRPr lang="en-US" altLang="zh-CN" dirty="0" smtClean="0"/>
          </a:p>
        </p:txBody>
      </p:sp>
    </p:spTree>
    <p:extLst>
      <p:ext uri="{BB962C8B-B14F-4D97-AF65-F5344CB8AC3E}">
        <p14:creationId xmlns:p14="http://schemas.microsoft.com/office/powerpoint/2010/main" val="3016590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Teens Reading </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929692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708920"/>
            <a:ext cx="7239000" cy="698336"/>
          </a:xfrm>
        </p:spPr>
        <p:txBody>
          <a:bodyPr/>
          <a:lstStyle/>
          <a:p>
            <a:r>
              <a:rPr lang="en-US" altLang="zh-CN" dirty="0" smtClean="0"/>
              <a:t>Universities in China on rise</a:t>
            </a:r>
            <a:r>
              <a:rPr lang="en-US" altLang="zh-CN" dirty="0" smtClean="0"/>
              <a:t> </a:t>
            </a:r>
            <a:endParaRPr lang="zh-CN" altLang="en-US" dirty="0"/>
          </a:p>
        </p:txBody>
      </p:sp>
      <p:sp>
        <p:nvSpPr>
          <p:cNvPr id="3" name="内容占位符 2"/>
          <p:cNvSpPr>
            <a:spLocks noGrp="1"/>
          </p:cNvSpPr>
          <p:nvPr>
            <p:ph idx="1"/>
          </p:nvPr>
        </p:nvSpPr>
        <p:spPr>
          <a:xfrm>
            <a:off x="611560" y="1340768"/>
            <a:ext cx="7239000" cy="1099504"/>
          </a:xfrm>
        </p:spPr>
        <p:txBody>
          <a:bodyPr>
            <a:normAutofit lnSpcReduction="10000"/>
          </a:bodyPr>
          <a:lstStyle/>
          <a:p>
            <a:r>
              <a:rPr lang="en-US" altLang="zh-CN" sz="3200" dirty="0" smtClean="0"/>
              <a:t>How do you understand the title?</a:t>
            </a:r>
          </a:p>
          <a:p>
            <a:r>
              <a:rPr lang="en-US" altLang="zh-CN" sz="3200" dirty="0" smtClean="0"/>
              <a:t>Read Paragraph 2 and 3, 6,9</a:t>
            </a:r>
          </a:p>
          <a:p>
            <a:endParaRPr lang="en-US" altLang="zh-CN" sz="3200" dirty="0"/>
          </a:p>
          <a:p>
            <a:endParaRPr lang="en-US" altLang="zh-CN" dirty="0" smtClean="0"/>
          </a:p>
          <a:p>
            <a:endParaRPr lang="zh-CN" altLang="en-US" dirty="0"/>
          </a:p>
        </p:txBody>
      </p:sp>
      <p:sp>
        <p:nvSpPr>
          <p:cNvPr id="4" name="标题 1"/>
          <p:cNvSpPr txBox="1">
            <a:spLocks/>
          </p:cNvSpPr>
          <p:nvPr/>
        </p:nvSpPr>
        <p:spPr>
          <a:xfrm>
            <a:off x="619944" y="557064"/>
            <a:ext cx="7239000" cy="698336"/>
          </a:xfrm>
          <a:prstGeom prst="rect">
            <a:avLst/>
          </a:prstGeom>
        </p:spPr>
        <p:txBody>
          <a:bodyPr vert="horz" lIns="45720" tIns="0" rIns="45720" bIns="0" anchor="b" anchorCtr="0">
            <a:norm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r>
              <a:rPr lang="en-US" altLang="zh-CN" smtClean="0"/>
              <a:t>Hit space TV SHOW IS 50 </a:t>
            </a:r>
            <a:endParaRPr lang="zh-CN" altLang="en-US" dirty="0"/>
          </a:p>
        </p:txBody>
      </p:sp>
      <p:sp>
        <p:nvSpPr>
          <p:cNvPr id="5" name="内容占位符 2"/>
          <p:cNvSpPr txBox="1">
            <a:spLocks/>
          </p:cNvSpPr>
          <p:nvPr/>
        </p:nvSpPr>
        <p:spPr>
          <a:xfrm>
            <a:off x="619944" y="3645024"/>
            <a:ext cx="7696472" cy="2664296"/>
          </a:xfrm>
          <a:prstGeom prst="rect">
            <a:avLst/>
          </a:prstGeom>
        </p:spPr>
        <p:txBody>
          <a:bodyPr vert="horz">
            <a:noAutofit/>
          </a:bodyPr>
          <a:lst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r>
              <a:rPr lang="en-US" altLang="zh-CN" sz="3200" dirty="0" smtClean="0"/>
              <a:t>On rise</a:t>
            </a:r>
          </a:p>
          <a:p>
            <a:r>
              <a:rPr lang="en-US" altLang="zh-CN" sz="3200" dirty="0" smtClean="0"/>
              <a:t>Read P7&amp;8</a:t>
            </a:r>
          </a:p>
          <a:p>
            <a:r>
              <a:rPr lang="en-US" altLang="zh-CN" sz="3200" dirty="0" smtClean="0"/>
              <a:t>211&amp; 985, DOUBLE World-Class Project</a:t>
            </a:r>
          </a:p>
          <a:p>
            <a:endParaRPr lang="en-US" altLang="zh-CN" sz="3200" dirty="0" smtClean="0"/>
          </a:p>
        </p:txBody>
      </p:sp>
    </p:spTree>
    <p:extLst>
      <p:ext uri="{BB962C8B-B14F-4D97-AF65-F5344CB8AC3E}">
        <p14:creationId xmlns:p14="http://schemas.microsoft.com/office/powerpoint/2010/main" val="90975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708920"/>
            <a:ext cx="7239000" cy="698336"/>
          </a:xfrm>
        </p:spPr>
        <p:txBody>
          <a:bodyPr/>
          <a:lstStyle/>
          <a:p>
            <a:r>
              <a:rPr lang="en-US" altLang="zh-CN" dirty="0" smtClean="0"/>
              <a:t>What’s your small target </a:t>
            </a:r>
            <a:endParaRPr lang="zh-CN" altLang="en-US" dirty="0"/>
          </a:p>
        </p:txBody>
      </p:sp>
      <p:sp>
        <p:nvSpPr>
          <p:cNvPr id="3" name="内容占位符 2"/>
          <p:cNvSpPr>
            <a:spLocks noGrp="1"/>
          </p:cNvSpPr>
          <p:nvPr>
            <p:ph idx="1"/>
          </p:nvPr>
        </p:nvSpPr>
        <p:spPr>
          <a:xfrm>
            <a:off x="611560" y="1340768"/>
            <a:ext cx="7239000" cy="720080"/>
          </a:xfrm>
        </p:spPr>
        <p:txBody>
          <a:bodyPr>
            <a:normAutofit/>
          </a:bodyPr>
          <a:lstStyle/>
          <a:p>
            <a:r>
              <a:rPr lang="en-US" altLang="zh-CN" sz="3200" dirty="0" smtClean="0"/>
              <a:t>Different pressures</a:t>
            </a:r>
            <a:endParaRPr lang="en-US" altLang="zh-CN" dirty="0" smtClean="0"/>
          </a:p>
          <a:p>
            <a:endParaRPr lang="zh-CN" altLang="en-US" dirty="0"/>
          </a:p>
        </p:txBody>
      </p:sp>
      <p:sp>
        <p:nvSpPr>
          <p:cNvPr id="4" name="标题 1"/>
          <p:cNvSpPr txBox="1">
            <a:spLocks/>
          </p:cNvSpPr>
          <p:nvPr/>
        </p:nvSpPr>
        <p:spPr>
          <a:xfrm>
            <a:off x="619944" y="557064"/>
            <a:ext cx="7239000" cy="698336"/>
          </a:xfrm>
          <a:prstGeom prst="rect">
            <a:avLst/>
          </a:prstGeom>
        </p:spPr>
        <p:txBody>
          <a:bodyPr vert="horz" lIns="45720" tIns="0" rIns="45720" bIns="0" anchor="b" anchorCtr="0">
            <a:norm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r>
              <a:rPr lang="en-US" altLang="zh-CN" dirty="0" smtClean="0"/>
              <a:t>High school changes</a:t>
            </a:r>
            <a:endParaRPr lang="zh-CN" altLang="en-US" dirty="0"/>
          </a:p>
        </p:txBody>
      </p:sp>
      <p:sp>
        <p:nvSpPr>
          <p:cNvPr id="5" name="内容占位符 2"/>
          <p:cNvSpPr txBox="1">
            <a:spLocks/>
          </p:cNvSpPr>
          <p:nvPr/>
        </p:nvSpPr>
        <p:spPr>
          <a:xfrm>
            <a:off x="619944" y="3645024"/>
            <a:ext cx="7696472" cy="792088"/>
          </a:xfrm>
          <a:prstGeom prst="rect">
            <a:avLst/>
          </a:prstGeom>
        </p:spPr>
        <p:txBody>
          <a:bodyPr vert="horz">
            <a:noAutofit/>
          </a:bodyPr>
          <a:lst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r>
              <a:rPr lang="en-US" altLang="zh-CN" sz="3200" dirty="0" smtClean="0"/>
              <a:t>Their small targets</a:t>
            </a:r>
          </a:p>
        </p:txBody>
      </p:sp>
    </p:spTree>
    <p:extLst>
      <p:ext uri="{BB962C8B-B14F-4D97-AF65-F5344CB8AC3E}">
        <p14:creationId xmlns:p14="http://schemas.microsoft.com/office/powerpoint/2010/main" val="761428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708920"/>
            <a:ext cx="7239000" cy="698336"/>
          </a:xfrm>
        </p:spPr>
        <p:txBody>
          <a:bodyPr/>
          <a:lstStyle/>
          <a:p>
            <a:r>
              <a:rPr lang="en-US" altLang="zh-CN" dirty="0" smtClean="0"/>
              <a:t>Austen shown respect</a:t>
            </a:r>
            <a:endParaRPr lang="zh-CN" altLang="en-US" dirty="0"/>
          </a:p>
        </p:txBody>
      </p:sp>
      <p:sp>
        <p:nvSpPr>
          <p:cNvPr id="3" name="内容占位符 2"/>
          <p:cNvSpPr>
            <a:spLocks noGrp="1"/>
          </p:cNvSpPr>
          <p:nvPr>
            <p:ph idx="1"/>
          </p:nvPr>
        </p:nvSpPr>
        <p:spPr>
          <a:xfrm>
            <a:off x="611560" y="1340768"/>
            <a:ext cx="7344816" cy="1296144"/>
          </a:xfrm>
        </p:spPr>
        <p:txBody>
          <a:bodyPr>
            <a:normAutofit/>
          </a:bodyPr>
          <a:lstStyle/>
          <a:p>
            <a:r>
              <a:rPr lang="en-US" altLang="zh-CN" sz="3200" dirty="0" smtClean="0"/>
              <a:t>The structure of the passage</a:t>
            </a:r>
          </a:p>
          <a:p>
            <a:r>
              <a:rPr lang="en-US" altLang="zh-CN" sz="3200" dirty="0" smtClean="0"/>
              <a:t>Translate the last paragraph but one</a:t>
            </a:r>
            <a:r>
              <a:rPr lang="en-US" altLang="zh-CN" sz="3200" dirty="0" smtClean="0"/>
              <a:t> </a:t>
            </a:r>
          </a:p>
          <a:p>
            <a:endParaRPr lang="zh-CN" altLang="en-US" dirty="0"/>
          </a:p>
        </p:txBody>
      </p:sp>
      <p:sp>
        <p:nvSpPr>
          <p:cNvPr id="4" name="标题 1"/>
          <p:cNvSpPr txBox="1">
            <a:spLocks/>
          </p:cNvSpPr>
          <p:nvPr/>
        </p:nvSpPr>
        <p:spPr>
          <a:xfrm>
            <a:off x="619944" y="557064"/>
            <a:ext cx="7239000" cy="698336"/>
          </a:xfrm>
          <a:prstGeom prst="rect">
            <a:avLst/>
          </a:prstGeom>
        </p:spPr>
        <p:txBody>
          <a:bodyPr vert="horz" lIns="45720" tIns="0" rIns="45720" bIns="0" anchor="b" anchorCtr="0">
            <a:norm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r>
              <a:rPr lang="en-US" altLang="zh-CN" dirty="0" smtClean="0"/>
              <a:t>Languages could go away</a:t>
            </a:r>
            <a:endParaRPr lang="zh-CN" altLang="en-US" dirty="0"/>
          </a:p>
        </p:txBody>
      </p:sp>
      <p:sp>
        <p:nvSpPr>
          <p:cNvPr id="5" name="内容占位符 2"/>
          <p:cNvSpPr txBox="1">
            <a:spLocks/>
          </p:cNvSpPr>
          <p:nvPr/>
        </p:nvSpPr>
        <p:spPr>
          <a:xfrm>
            <a:off x="619944" y="3645024"/>
            <a:ext cx="7239000" cy="1224136"/>
          </a:xfrm>
          <a:prstGeom prst="rect">
            <a:avLst/>
          </a:prstGeom>
        </p:spPr>
        <p:txBody>
          <a:bodyPr vert="horz">
            <a:noAutofit/>
          </a:bodyPr>
          <a:lst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r>
              <a:rPr lang="en-US" altLang="zh-CN" sz="3200" dirty="0" smtClean="0"/>
              <a:t>The organization of the passage</a:t>
            </a:r>
          </a:p>
          <a:p>
            <a:r>
              <a:rPr lang="en-US" altLang="zh-CN" sz="3200" dirty="0" smtClean="0"/>
              <a:t>Translate P7&amp;9</a:t>
            </a:r>
          </a:p>
        </p:txBody>
      </p:sp>
    </p:spTree>
    <p:extLst>
      <p:ext uri="{BB962C8B-B14F-4D97-AF65-F5344CB8AC3E}">
        <p14:creationId xmlns:p14="http://schemas.microsoft.com/office/powerpoint/2010/main" val="1944670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557064"/>
            <a:ext cx="7239000" cy="698336"/>
          </a:xfrm>
          <a:prstGeom prst="rect">
            <a:avLst/>
          </a:prstGeom>
        </p:spPr>
        <p:txBody>
          <a:bodyPr vert="horz" lIns="45720" tIns="0" rIns="45720" bIns="0" anchor="b" anchorCtr="0">
            <a:norm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r>
              <a:rPr lang="en-US" altLang="zh-CN" dirty="0" smtClean="0"/>
              <a:t>GRASS MAY GIVE US ENERGY</a:t>
            </a:r>
            <a:endParaRPr lang="zh-CN" altLang="en-US" dirty="0"/>
          </a:p>
        </p:txBody>
      </p:sp>
      <p:sp>
        <p:nvSpPr>
          <p:cNvPr id="5" name="内容占位符 2"/>
          <p:cNvSpPr txBox="1">
            <a:spLocks/>
          </p:cNvSpPr>
          <p:nvPr/>
        </p:nvSpPr>
        <p:spPr>
          <a:xfrm>
            <a:off x="619944" y="1450050"/>
            <a:ext cx="7239000" cy="1224136"/>
          </a:xfrm>
          <a:prstGeom prst="rect">
            <a:avLst/>
          </a:prstGeom>
        </p:spPr>
        <p:txBody>
          <a:bodyPr vert="horz">
            <a:noAutofit/>
          </a:bodyPr>
          <a:lst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r>
              <a:rPr lang="en-US" altLang="zh-CN" sz="3200" dirty="0" smtClean="0"/>
              <a:t>HOW ???</a:t>
            </a:r>
          </a:p>
        </p:txBody>
      </p:sp>
      <p:sp>
        <p:nvSpPr>
          <p:cNvPr id="8" name="标题 1"/>
          <p:cNvSpPr txBox="1">
            <a:spLocks/>
          </p:cNvSpPr>
          <p:nvPr/>
        </p:nvSpPr>
        <p:spPr>
          <a:xfrm>
            <a:off x="619944" y="2852936"/>
            <a:ext cx="7239000" cy="698336"/>
          </a:xfrm>
          <a:prstGeom prst="rect">
            <a:avLst/>
          </a:prstGeom>
        </p:spPr>
        <p:txBody>
          <a:bodyPr vert="horz" lIns="45720" tIns="0" rIns="45720" bIns="0" anchor="b" anchorCtr="0">
            <a:norm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r>
              <a:rPr lang="en-US" altLang="zh-CN" dirty="0" smtClean="0"/>
              <a:t>Turning comments off</a:t>
            </a:r>
            <a:endParaRPr lang="zh-CN" altLang="en-US" dirty="0"/>
          </a:p>
        </p:txBody>
      </p:sp>
      <p:sp>
        <p:nvSpPr>
          <p:cNvPr id="9" name="内容占位符 2"/>
          <p:cNvSpPr txBox="1">
            <a:spLocks/>
          </p:cNvSpPr>
          <p:nvPr/>
        </p:nvSpPr>
        <p:spPr>
          <a:xfrm>
            <a:off x="654188" y="4077072"/>
            <a:ext cx="7239000" cy="1224136"/>
          </a:xfrm>
          <a:prstGeom prst="rect">
            <a:avLst/>
          </a:prstGeom>
        </p:spPr>
        <p:txBody>
          <a:bodyPr vert="horz">
            <a:noAutofit/>
          </a:bodyPr>
          <a:lst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r>
              <a:rPr lang="en-US" altLang="zh-CN" sz="3200" dirty="0" smtClean="0"/>
              <a:t>Why ???</a:t>
            </a:r>
          </a:p>
        </p:txBody>
      </p:sp>
      <p:sp>
        <p:nvSpPr>
          <p:cNvPr id="10" name="标题 1"/>
          <p:cNvSpPr txBox="1">
            <a:spLocks/>
          </p:cNvSpPr>
          <p:nvPr/>
        </p:nvSpPr>
        <p:spPr>
          <a:xfrm>
            <a:off x="609945" y="5733256"/>
            <a:ext cx="7239000" cy="698336"/>
          </a:xfrm>
          <a:prstGeom prst="rect">
            <a:avLst/>
          </a:prstGeom>
        </p:spPr>
        <p:txBody>
          <a:bodyPr vert="horz" lIns="45720" tIns="0" rIns="45720" bIns="0" anchor="b" anchorCtr="0">
            <a:norm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r>
              <a:rPr lang="en-US" altLang="zh-CN" dirty="0" smtClean="0"/>
              <a:t>Day five : listening </a:t>
            </a:r>
            <a:endParaRPr lang="zh-CN" altLang="en-US" dirty="0"/>
          </a:p>
        </p:txBody>
      </p:sp>
    </p:spTree>
    <p:extLst>
      <p:ext uri="{BB962C8B-B14F-4D97-AF65-F5344CB8AC3E}">
        <p14:creationId xmlns:p14="http://schemas.microsoft.com/office/powerpoint/2010/main" val="254108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7848872" cy="6408712"/>
          </a:xfrm>
        </p:spPr>
        <p:txBody>
          <a:bodyPr>
            <a:noAutofit/>
          </a:bodyPr>
          <a:lstStyle/>
          <a:p>
            <a:pPr marL="0" indent="0">
              <a:buNone/>
            </a:pPr>
            <a:r>
              <a:rPr lang="en-US" altLang="zh-CN" sz="3200" dirty="0" smtClean="0">
                <a:latin typeface="Times New Roman" panose="02020603050405020304" pitchFamily="18" charset="0"/>
                <a:cs typeface="Times New Roman" panose="02020603050405020304" pitchFamily="18" charset="0"/>
              </a:rPr>
              <a:t>    A </a:t>
            </a:r>
            <a:r>
              <a:rPr lang="en-US" altLang="zh-CN" sz="3200" dirty="0">
                <a:latin typeface="Times New Roman" panose="02020603050405020304" pitchFamily="18" charset="0"/>
                <a:cs typeface="Times New Roman" panose="02020603050405020304" pitchFamily="18" charset="0"/>
              </a:rPr>
              <a:t>divided school helps kids succeed</a:t>
            </a:r>
            <a:br>
              <a:rPr lang="en-US" altLang="zh-CN" sz="3200" dirty="0">
                <a:latin typeface="Times New Roman" panose="02020603050405020304" pitchFamily="18" charset="0"/>
                <a:cs typeface="Times New Roman" panose="02020603050405020304" pitchFamily="18" charset="0"/>
              </a:rPr>
            </a:br>
            <a:endParaRPr lang="en-US" altLang="zh-CN" sz="3200" dirty="0" smtClean="0">
              <a:latin typeface="Times New Roman" panose="02020603050405020304" pitchFamily="18" charset="0"/>
              <a:cs typeface="Times New Roman" panose="02020603050405020304" pitchFamily="18" charset="0"/>
            </a:endParaRPr>
          </a:p>
          <a:p>
            <a:pPr marL="0" indent="0">
              <a:buNone/>
            </a:pPr>
            <a:r>
              <a:rPr lang="en-US" altLang="zh-CN" sz="3200" dirty="0">
                <a:latin typeface="Times New Roman" panose="02020603050405020304" pitchFamily="18" charset="0"/>
                <a:cs typeface="Times New Roman" panose="02020603050405020304" pitchFamily="18" charset="0"/>
              </a:rPr>
              <a:t> </a:t>
            </a:r>
            <a:r>
              <a:rPr lang="en-US" altLang="zh-CN" sz="3200" dirty="0" smtClean="0">
                <a:latin typeface="Times New Roman" panose="02020603050405020304" pitchFamily="18" charset="0"/>
                <a:cs typeface="Times New Roman" panose="02020603050405020304" pitchFamily="18" charset="0"/>
              </a:rPr>
              <a:t>   Notice </a:t>
            </a:r>
            <a:r>
              <a:rPr lang="en-US" altLang="zh-CN" sz="3200" dirty="0">
                <a:latin typeface="Times New Roman" panose="02020603050405020304" pitchFamily="18" charset="0"/>
                <a:cs typeface="Times New Roman" panose="02020603050405020304" pitchFamily="18" charset="0"/>
              </a:rPr>
              <a:t>anything interesting about this class? There aren’t any girls. And in the lunch room, there aren’t any boys. It’s the new plan at Clary Magnet School, a middle school in New York, US. Boys and girls even have different entrances for the school buildings.</a:t>
            </a:r>
            <a:br>
              <a:rPr lang="en-US" altLang="zh-CN" sz="3200" dirty="0">
                <a:latin typeface="Times New Roman" panose="02020603050405020304" pitchFamily="18" charset="0"/>
                <a:cs typeface="Times New Roman" panose="02020603050405020304" pitchFamily="18" charset="0"/>
              </a:rPr>
            </a:br>
            <a:r>
              <a:rPr lang="en-US" altLang="zh-CN" sz="3200" dirty="0" smtClean="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Before, when we had all the boys, it was always noisy. But with the girls, I noticed my class was calmer,” said Sophia </a:t>
            </a:r>
            <a:r>
              <a:rPr lang="en-US" altLang="zh-CN" sz="3200" dirty="0" err="1">
                <a:latin typeface="Times New Roman" panose="02020603050405020304" pitchFamily="18" charset="0"/>
                <a:cs typeface="Times New Roman" panose="02020603050405020304" pitchFamily="18" charset="0"/>
              </a:rPr>
              <a:t>Kinne</a:t>
            </a:r>
            <a:r>
              <a:rPr lang="en-US" altLang="zh-CN" sz="3200" dirty="0">
                <a:latin typeface="Times New Roman" panose="02020603050405020304" pitchFamily="18" charset="0"/>
                <a:cs typeface="Times New Roman" panose="02020603050405020304" pitchFamily="18" charset="0"/>
              </a:rPr>
              <a:t>, an eighth-grader.</a:t>
            </a:r>
            <a:br>
              <a:rPr lang="en-US" altLang="zh-CN" sz="3200" dirty="0">
                <a:latin typeface="Times New Roman" panose="02020603050405020304" pitchFamily="18" charset="0"/>
                <a:cs typeface="Times New Roman" panose="02020603050405020304" pitchFamily="18" charset="0"/>
              </a:rPr>
            </a:b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721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136904" cy="6408712"/>
          </a:xfrm>
        </p:spPr>
        <p:txBody>
          <a:bodyPr>
            <a:noAutofit/>
          </a:bodyPr>
          <a:lstStyle/>
          <a:p>
            <a:pPr marL="0" indent="0">
              <a:buNone/>
            </a:pPr>
            <a:r>
              <a:rPr lang="en-US" altLang="zh-CN" sz="3200" dirty="0" smtClean="0">
                <a:latin typeface="Times New Roman" panose="02020603050405020304" pitchFamily="18" charset="0"/>
                <a:cs typeface="Times New Roman" panose="02020603050405020304" pitchFamily="18" charset="0"/>
              </a:rPr>
              <a:t>    The </a:t>
            </a:r>
            <a:r>
              <a:rPr lang="en-US" altLang="zh-CN" sz="3200" dirty="0">
                <a:latin typeface="Times New Roman" panose="02020603050405020304" pitchFamily="18" charset="0"/>
                <a:cs typeface="Times New Roman" panose="02020603050405020304" pitchFamily="18" charset="0"/>
              </a:rPr>
              <a:t>project began this semester. It set up boy and girl classes within the same building at Clary Magnet. The goal is to remove some of the distractions of middle school to improve student achievement.</a:t>
            </a:r>
            <a:br>
              <a:rPr lang="en-US" altLang="zh-CN" sz="3200" dirty="0">
                <a:latin typeface="Times New Roman" panose="02020603050405020304" pitchFamily="18" charset="0"/>
                <a:cs typeface="Times New Roman" panose="02020603050405020304" pitchFamily="18" charset="0"/>
              </a:rPr>
            </a:br>
            <a:r>
              <a:rPr lang="en-US" altLang="zh-CN" sz="3200" dirty="0" smtClean="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There are a lot of pressures at middle school. That’s why we have made the school into two single-sex academies. Boys on one side of the building and girls on the other,” said Melanie </a:t>
            </a:r>
            <a:r>
              <a:rPr lang="en-US" altLang="zh-CN" sz="3200" dirty="0" err="1">
                <a:latin typeface="Times New Roman" panose="02020603050405020304" pitchFamily="18" charset="0"/>
                <a:cs typeface="Times New Roman" panose="02020603050405020304" pitchFamily="18" charset="0"/>
              </a:rPr>
              <a:t>Cifonelli</a:t>
            </a:r>
            <a:r>
              <a:rPr lang="en-US" altLang="zh-CN" sz="3200" dirty="0">
                <a:latin typeface="Times New Roman" panose="02020603050405020304" pitchFamily="18" charset="0"/>
                <a:cs typeface="Times New Roman" panose="02020603050405020304" pitchFamily="18" charset="0"/>
              </a:rPr>
              <a:t>, a teacher at the school.</a:t>
            </a:r>
            <a:br>
              <a:rPr lang="en-US" altLang="zh-CN" sz="3200" dirty="0">
                <a:latin typeface="Times New Roman" panose="02020603050405020304" pitchFamily="18" charset="0"/>
                <a:cs typeface="Times New Roman" panose="02020603050405020304" pitchFamily="18" charset="0"/>
              </a:rPr>
            </a:b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630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4"/>
            <a:ext cx="7632848" cy="6120680"/>
          </a:xfrm>
        </p:spPr>
        <p:txBody>
          <a:bodyPr>
            <a:normAutofit/>
          </a:bodyPr>
          <a:lstStyle/>
          <a:p>
            <a:pPr marL="0" indent="0">
              <a:buNone/>
            </a:pPr>
            <a:r>
              <a:rPr lang="en-US" altLang="zh-CN" sz="3200" dirty="0" smtClean="0">
                <a:latin typeface="Times New Roman" panose="02020603050405020304" pitchFamily="18" charset="0"/>
                <a:cs typeface="Times New Roman" panose="02020603050405020304" pitchFamily="18" charset="0"/>
              </a:rPr>
              <a:t>    According </a:t>
            </a:r>
            <a:r>
              <a:rPr lang="en-US" altLang="zh-CN" sz="3200" dirty="0">
                <a:latin typeface="Times New Roman" panose="02020603050405020304" pitchFamily="18" charset="0"/>
                <a:cs typeface="Times New Roman" panose="02020603050405020304" pitchFamily="18" charset="0"/>
              </a:rPr>
              <a:t>to </a:t>
            </a:r>
            <a:r>
              <a:rPr lang="en-US" altLang="zh-CN" sz="3200" dirty="0" err="1">
                <a:latin typeface="Times New Roman" panose="02020603050405020304" pitchFamily="18" charset="0"/>
                <a:cs typeface="Times New Roman" panose="02020603050405020304" pitchFamily="18" charset="0"/>
              </a:rPr>
              <a:t>Cifonelli</a:t>
            </a:r>
            <a:r>
              <a:rPr lang="en-US" altLang="zh-CN" sz="3200" dirty="0">
                <a:latin typeface="Times New Roman" panose="02020603050405020304" pitchFamily="18" charset="0"/>
                <a:cs typeface="Times New Roman" panose="02020603050405020304" pitchFamily="18" charset="0"/>
              </a:rPr>
              <a:t>, the school has now chosen different types of books for boys and girls to read in English classes. And teachers also use more social learning skills with girls and more hands-on learning with boys in class.</a:t>
            </a:r>
            <a:br>
              <a:rPr lang="en-US" altLang="zh-CN" sz="3200" dirty="0">
                <a:latin typeface="Times New Roman" panose="02020603050405020304" pitchFamily="18" charset="0"/>
                <a:cs typeface="Times New Roman" panose="02020603050405020304" pitchFamily="18" charset="0"/>
              </a:rPr>
            </a:br>
            <a:r>
              <a:rPr lang="en-US" altLang="zh-CN" sz="3200" dirty="0" smtClean="0">
                <a:latin typeface="Times New Roman" panose="02020603050405020304" pitchFamily="18" charset="0"/>
                <a:cs typeface="Times New Roman" panose="02020603050405020304" pitchFamily="18" charset="0"/>
              </a:rPr>
              <a:t>    Students </a:t>
            </a:r>
            <a:r>
              <a:rPr lang="en-US" altLang="zh-CN" sz="3200" dirty="0">
                <a:latin typeface="Times New Roman" panose="02020603050405020304" pitchFamily="18" charset="0"/>
                <a:cs typeface="Times New Roman" panose="02020603050405020304" pitchFamily="18" charset="0"/>
              </a:rPr>
              <a:t>spent more than a month adjusting to the new curriculum, and now they say their hard work is paying off.</a:t>
            </a:r>
            <a:br>
              <a:rPr lang="en-US" altLang="zh-CN" sz="3200" dirty="0">
                <a:latin typeface="Times New Roman" panose="02020603050405020304" pitchFamily="18" charset="0"/>
                <a:cs typeface="Times New Roman" panose="02020603050405020304" pitchFamily="18" charset="0"/>
              </a:rPr>
            </a:br>
            <a:endParaRPr lang="zh-CN" altLang="en-US" sz="3200" dirty="0"/>
          </a:p>
        </p:txBody>
      </p:sp>
    </p:spTree>
    <p:extLst>
      <p:ext uri="{BB962C8B-B14F-4D97-AF65-F5344CB8AC3E}">
        <p14:creationId xmlns:p14="http://schemas.microsoft.com/office/powerpoint/2010/main" val="3457268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华丽">
  <a:themeElements>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华丽">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49</TotalTime>
  <Words>347</Words>
  <Application>Microsoft Office PowerPoint</Application>
  <PresentationFormat>全屏显示(4:3)</PresentationFormat>
  <Paragraphs>46</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华丽</vt:lpstr>
      <vt:lpstr>PowerPoint 演示文稿</vt:lpstr>
      <vt:lpstr>Teens Reading </vt:lpstr>
      <vt:lpstr>Universities in China on rise </vt:lpstr>
      <vt:lpstr>What’s your small target </vt:lpstr>
      <vt:lpstr>Austen shown respect</vt:lpstr>
      <vt:lpstr>PowerPoint 演示文稿</vt:lpstr>
      <vt:lpstr>PowerPoint 演示文稿</vt:lpstr>
      <vt:lpstr>PowerPoint 演示文稿</vt:lpstr>
      <vt:lpstr>PowerPoint 演示文稿</vt:lpstr>
      <vt:lpstr>PowerPoint 演示文稿</vt:lpstr>
      <vt:lpstr>国庆作业：</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Teens Reading</dc:title>
  <dc:creator>USER</dc:creator>
  <cp:lastModifiedBy>USER</cp:lastModifiedBy>
  <cp:revision>7</cp:revision>
  <dcterms:created xsi:type="dcterms:W3CDTF">2016-09-28T11:53:55Z</dcterms:created>
  <dcterms:modified xsi:type="dcterms:W3CDTF">2016-09-29T03:06:24Z</dcterms:modified>
</cp:coreProperties>
</file>