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0677" y="3127663"/>
            <a:ext cx="8915399" cy="2262781"/>
          </a:xfrm>
        </p:spPr>
        <p:txBody>
          <a:bodyPr>
            <a:noAutofit/>
          </a:bodyPr>
          <a:lstStyle/>
          <a:p>
            <a:r>
              <a:rPr lang="en-US" altLang="zh-CN" sz="7200" dirty="0" smtClean="0">
                <a:solidFill>
                  <a:schemeClr val="accent6">
                    <a:lumMod val="50000"/>
                  </a:schemeClr>
                </a:solidFill>
              </a:rPr>
              <a:t>Writing task </a:t>
            </a:r>
            <a:br>
              <a:rPr lang="en-US" altLang="zh-CN" sz="7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zh-CN" sz="7200" dirty="0" smtClean="0">
                <a:solidFill>
                  <a:schemeClr val="accent6">
                    <a:lumMod val="50000"/>
                  </a:schemeClr>
                </a:solidFill>
              </a:rPr>
              <a:t>                                 </a:t>
            </a:r>
            <a:r>
              <a:rPr lang="zh-CN" altLang="en-US" sz="4800" i="1" dirty="0" smtClean="0">
                <a:solidFill>
                  <a:schemeClr val="accent6">
                    <a:lumMod val="50000"/>
                  </a:schemeClr>
                </a:solidFill>
              </a:rPr>
              <a:t>用从句、非谓语动词、短语把三个句子改写成一个句子，意思保持不变。</a:t>
            </a:r>
            <a:endParaRPr lang="zh-CN" altLang="en-US" sz="48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3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62" y="-103253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Task Five  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480" y="1177637"/>
            <a:ext cx="11840047" cy="3777622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这是他第三次来看这栋房子了 </a:t>
            </a:r>
            <a:r>
              <a:rPr lang="zh-CN" altLang="en-US" sz="3200" b="1" dirty="0" smtClean="0"/>
              <a:t>。（</a:t>
            </a:r>
            <a:r>
              <a:rPr lang="en-US" altLang="zh-CN" sz="3200" b="1" dirty="0" smtClean="0"/>
              <a:t>it is … time that… 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It is the third time that he has come to see this house.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 smtClean="0"/>
              <a:t>就他而言，他完全负担得起一间这样昂贵的房子。 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as far as one is concerned, afford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r>
              <a:rPr lang="en-US" altLang="zh-CN" sz="3200" b="1" dirty="0">
                <a:solidFill>
                  <a:srgbClr val="FF0000"/>
                </a:solidFill>
              </a:rPr>
              <a:t>As far as he is concerned, he can afford to buy such as expensive house. </a:t>
            </a:r>
          </a:p>
          <a:p>
            <a:r>
              <a:rPr lang="zh-CN" altLang="en-US" sz="3200" b="1" dirty="0" smtClean="0"/>
              <a:t>他把所有的精力都放在赚钱上去了。（</a:t>
            </a:r>
            <a:r>
              <a:rPr lang="en-US" altLang="zh-CN" sz="3200" b="1" dirty="0" smtClean="0"/>
              <a:t>take up 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He’s completely taken up with earning money. </a:t>
            </a:r>
          </a:p>
          <a:p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16938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984" y="1572489"/>
            <a:ext cx="11930351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000" b="1" dirty="0" smtClean="0">
                <a:solidFill>
                  <a:srgbClr val="00B0F0"/>
                </a:solidFill>
              </a:rPr>
              <a:t>    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</a:rPr>
              <a:t>it is the third time that he has come to see this house </a:t>
            </a:r>
            <a:r>
              <a:rPr lang="en-US" altLang="zh-CN" sz="6000" b="1" u="sng" dirty="0">
                <a:solidFill>
                  <a:srgbClr val="FF0000"/>
                </a:solidFill>
              </a:rPr>
              <a:t>and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</a:rPr>
              <a:t>as far as he is concerned, he can afford to buy such an expensive house </a:t>
            </a:r>
            <a:r>
              <a:rPr lang="en-US" altLang="zh-CN" sz="6000" b="1" u="sng" dirty="0" smtClean="0">
                <a:solidFill>
                  <a:srgbClr val="FF0000"/>
                </a:solidFill>
              </a:rPr>
              <a:t>because </a:t>
            </a:r>
            <a:r>
              <a:rPr lang="en-US" altLang="zh-CN" sz="4000" b="1" dirty="0">
                <a:solidFill>
                  <a:schemeClr val="accent2">
                    <a:lumMod val="50000"/>
                  </a:schemeClr>
                </a:solidFill>
              </a:rPr>
              <a:t>he’s completely taken up with earning </a:t>
            </a:r>
            <a:r>
              <a:rPr lang="en-US" altLang="zh-CN" sz="4000" b="1" dirty="0" smtClean="0">
                <a:solidFill>
                  <a:schemeClr val="accent2">
                    <a:lumMod val="50000"/>
                  </a:schemeClr>
                </a:solidFill>
              </a:rPr>
              <a:t>money.</a:t>
            </a:r>
            <a:endParaRPr lang="en-US" altLang="zh-CN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8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62" y="-103253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Task one 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318" y="1042556"/>
            <a:ext cx="12113674" cy="3777622"/>
          </a:xfrm>
        </p:spPr>
        <p:txBody>
          <a:bodyPr>
            <a:noAutofit/>
          </a:bodyPr>
          <a:lstStyle/>
          <a:p>
            <a:r>
              <a:rPr lang="zh-CN" altLang="en-US" sz="2800" b="1" dirty="0" smtClean="0"/>
              <a:t>每次他呆在教室想学习时教室里都太吵他无法集中精力学习。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every time, too … to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Everytime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he wants to stay at classroom to study, it is too noisy for him to concentrate on study,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 smtClean="0"/>
              <a:t>他必须适应这种环境而不是抱怨。 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(adapt oneself to, rather than)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He must adapt himself to such surroundings rather than complaining. </a:t>
            </a:r>
          </a:p>
          <a:p>
            <a:r>
              <a:rPr lang="zh-CN" altLang="en-US" sz="2800" b="1" dirty="0" smtClean="0"/>
              <a:t>只有这样他才可能学习进步。（</a:t>
            </a:r>
            <a:r>
              <a:rPr lang="en-US" altLang="zh-CN" sz="2800" b="1" dirty="0" smtClean="0"/>
              <a:t>make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Only in this way can he make it possible to make great progress in study. </a:t>
            </a:r>
          </a:p>
          <a:p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42125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848" y="1302326"/>
            <a:ext cx="11930351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000" b="1" dirty="0" smtClean="0">
                <a:solidFill>
                  <a:srgbClr val="00B0F0"/>
                </a:solidFill>
              </a:rPr>
              <a:t>     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</a:rPr>
              <a:t>Every time he wants to stay at classroom to study, it is too noisy for him concentrate on study </a:t>
            </a:r>
            <a:r>
              <a:rPr lang="en-US" altLang="zh-CN" sz="5400" b="1" u="sng" dirty="0" smtClean="0">
                <a:solidFill>
                  <a:srgbClr val="FF0000"/>
                </a:solidFill>
              </a:rPr>
              <a:t>but </a:t>
            </a:r>
            <a:r>
              <a:rPr lang="en-US" altLang="zh-CN" sz="4000" b="1" dirty="0" smtClean="0">
                <a:solidFill>
                  <a:schemeClr val="tx1"/>
                </a:solidFill>
              </a:rPr>
              <a:t>he must adapt himself to such surroundings rather  than complaining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6000" b="1" u="sng" dirty="0" smtClean="0">
                <a:solidFill>
                  <a:srgbClr val="FF0000"/>
                </a:solidFill>
              </a:rPr>
              <a:t>for </a:t>
            </a:r>
            <a:r>
              <a:rPr lang="en-US" altLang="zh-CN" sz="4000" b="1" dirty="0" smtClean="0">
                <a:solidFill>
                  <a:schemeClr val="accent2">
                    <a:lumMod val="50000"/>
                  </a:schemeClr>
                </a:solidFill>
              </a:rPr>
              <a:t>only in this way can he make it possible to made progress in study. </a:t>
            </a:r>
            <a:endParaRPr lang="zh-CN" alt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2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62" y="-103253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Task Two  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927" y="1375064"/>
            <a:ext cx="12113674" cy="3777622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人们渴望和平。（</a:t>
            </a:r>
            <a:r>
              <a:rPr lang="en-US" altLang="zh-CN" sz="3200" b="1" dirty="0" smtClean="0"/>
              <a:t>desire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People have a strong desire for peace.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 smtClean="0"/>
              <a:t>政府对此置之不理，宣布了要对邻国发动战争。 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(set aside, declare)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The government set it aside, declaring a war to the neighboring countries. </a:t>
            </a:r>
          </a:p>
          <a:p>
            <a:r>
              <a:rPr lang="zh-CN" altLang="en-US" sz="3200" b="1" dirty="0" smtClean="0"/>
              <a:t>全世界人们听到这个消息都感到十分震惊。（</a:t>
            </a:r>
            <a:r>
              <a:rPr lang="en-US" altLang="zh-CN" sz="3200" b="1" dirty="0" smtClean="0"/>
              <a:t>alarm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People in the world took alarm at the news. </a:t>
            </a:r>
          </a:p>
          <a:p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26665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8848" y="1302326"/>
            <a:ext cx="11930351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000" b="1" dirty="0" smtClean="0">
                <a:solidFill>
                  <a:srgbClr val="00B0F0"/>
                </a:solidFill>
              </a:rPr>
              <a:t>     </a:t>
            </a:r>
            <a:r>
              <a:rPr lang="en-US" altLang="zh-CN" sz="6000" b="1" u="sng" dirty="0" smtClean="0">
                <a:solidFill>
                  <a:srgbClr val="FF0000"/>
                </a:solidFill>
              </a:rPr>
              <a:t>Though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</a:rPr>
              <a:t> people have a strong desire for peace, </a:t>
            </a:r>
            <a:r>
              <a:rPr lang="en-US" altLang="zh-CN" sz="4000" b="1" dirty="0" smtClean="0">
                <a:solidFill>
                  <a:schemeClr val="tx1"/>
                </a:solidFill>
              </a:rPr>
              <a:t>the government set it aside and declared a war to the neighboring countries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6000" b="1" u="sng" dirty="0" smtClean="0">
                <a:solidFill>
                  <a:srgbClr val="FF0000"/>
                </a:solidFill>
              </a:rPr>
              <a:t>which </a:t>
            </a:r>
            <a:r>
              <a:rPr lang="en-US" altLang="zh-CN" sz="4400" b="1" u="sng" dirty="0" smtClean="0">
                <a:solidFill>
                  <a:srgbClr val="FF0000"/>
                </a:solidFill>
              </a:rPr>
              <a:t>made</a:t>
            </a:r>
            <a:r>
              <a:rPr lang="en-US" altLang="zh-CN" sz="4000" b="1" dirty="0" smtClean="0">
                <a:solidFill>
                  <a:schemeClr val="accent2">
                    <a:lumMod val="50000"/>
                  </a:schemeClr>
                </a:solidFill>
              </a:rPr>
              <a:t> people in the world take </a:t>
            </a:r>
            <a:r>
              <a:rPr lang="en-US" altLang="zh-CN" sz="4000" b="1" dirty="0" err="1" smtClean="0">
                <a:solidFill>
                  <a:schemeClr val="accent2">
                    <a:lumMod val="50000"/>
                  </a:schemeClr>
                </a:solidFill>
              </a:rPr>
              <a:t>alrm</a:t>
            </a:r>
            <a:r>
              <a:rPr lang="en-US" altLang="zh-CN" sz="4000" b="1" dirty="0" smtClean="0">
                <a:solidFill>
                  <a:schemeClr val="accent2">
                    <a:lumMod val="50000"/>
                  </a:schemeClr>
                </a:solidFill>
              </a:rPr>
              <a:t> at the news. </a:t>
            </a:r>
            <a:endParaRPr lang="zh-CN" alt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9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62" y="-103253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Task Three  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326" y="1177637"/>
            <a:ext cx="11651674" cy="3777622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他花了很长时间才把这篇文章读懂。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it takes </a:t>
            </a:r>
            <a:r>
              <a:rPr lang="en-US" altLang="zh-CN" sz="3200" b="1" dirty="0" err="1" smtClean="0"/>
              <a:t>sb</a:t>
            </a:r>
            <a:r>
              <a:rPr lang="en-US" altLang="zh-CN" sz="3200" b="1" dirty="0" smtClean="0"/>
              <a:t>… to do …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It took him long time to understand this article.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 smtClean="0"/>
              <a:t>他突然意识到原来自己对英语的了解相当的肤浅。 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(be aware)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He was suddenly aware of his shallow English./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 He was suddenly aware that his English was shallow. </a:t>
            </a:r>
          </a:p>
          <a:p>
            <a:r>
              <a:rPr lang="zh-CN" altLang="en-US" sz="3200" b="1" dirty="0" smtClean="0"/>
              <a:t>他决定不让这种情况继续下去了。（</a:t>
            </a:r>
            <a:r>
              <a:rPr lang="en-US" altLang="zh-CN" sz="3200" b="1" dirty="0" smtClean="0"/>
              <a:t>keep +</a:t>
            </a:r>
            <a:r>
              <a:rPr lang="zh-CN" altLang="en-US" sz="3200" b="1" dirty="0" smtClean="0"/>
              <a:t>宾语</a:t>
            </a:r>
            <a:r>
              <a:rPr lang="en-US" altLang="zh-CN" sz="3200" b="1" dirty="0" smtClean="0"/>
              <a:t> +</a:t>
            </a:r>
            <a:r>
              <a:rPr lang="zh-CN" altLang="en-US" sz="3200" b="1" dirty="0" smtClean="0"/>
              <a:t>宾补）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He decided not to keep such situation going on. </a:t>
            </a:r>
          </a:p>
          <a:p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23131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339" y="2331026"/>
            <a:ext cx="11930351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000" b="1" dirty="0" smtClean="0">
                <a:solidFill>
                  <a:srgbClr val="00B0F0"/>
                </a:solidFill>
              </a:rPr>
              <a:t>    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</a:rPr>
              <a:t>took him long time to understand this 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</a:rPr>
              <a:t>article</a:t>
            </a:r>
            <a:r>
              <a:rPr lang="en-US" altLang="zh-CN" sz="6000" b="1" u="sng" dirty="0">
                <a:solidFill>
                  <a:srgbClr val="FF0000"/>
                </a:solidFill>
              </a:rPr>
              <a:t>, and after being </a:t>
            </a:r>
            <a:r>
              <a:rPr lang="en-US" altLang="zh-CN" sz="4000" b="1" dirty="0">
                <a:solidFill>
                  <a:schemeClr val="tx1"/>
                </a:solidFill>
              </a:rPr>
              <a:t>aware that his English was </a:t>
            </a:r>
            <a:r>
              <a:rPr lang="en-US" altLang="zh-CN" sz="4000" b="1" dirty="0" smtClean="0">
                <a:solidFill>
                  <a:schemeClr val="tx1"/>
                </a:solidFill>
              </a:rPr>
              <a:t>shallow, </a:t>
            </a:r>
            <a:r>
              <a:rPr lang="en-US" altLang="zh-CN" sz="4000" b="1" dirty="0" smtClean="0">
                <a:solidFill>
                  <a:schemeClr val="accent2">
                    <a:lumMod val="50000"/>
                  </a:schemeClr>
                </a:solidFill>
              </a:rPr>
              <a:t>he </a:t>
            </a:r>
            <a:r>
              <a:rPr lang="en-US" altLang="zh-CN" sz="4000" b="1" dirty="0">
                <a:solidFill>
                  <a:schemeClr val="accent2">
                    <a:lumMod val="50000"/>
                  </a:schemeClr>
                </a:solidFill>
              </a:rPr>
              <a:t>decided not to keep such situation going on. </a:t>
            </a:r>
          </a:p>
        </p:txBody>
      </p:sp>
    </p:spTree>
    <p:extLst>
      <p:ext uri="{BB962C8B-B14F-4D97-AF65-F5344CB8AC3E}">
        <p14:creationId xmlns:p14="http://schemas.microsoft.com/office/powerpoint/2010/main" val="298481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062" y="-103253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Task Four  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298" y="1177637"/>
            <a:ext cx="11840047" cy="3777622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公司里有很多工作要做，我渴望尽快适应新的工作环境。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with+ </a:t>
            </a:r>
            <a:r>
              <a:rPr lang="zh-CN" altLang="en-US" sz="3200" b="1" dirty="0" smtClean="0"/>
              <a:t>宾语</a:t>
            </a:r>
            <a:r>
              <a:rPr lang="en-US" altLang="zh-CN" sz="3200" b="1" dirty="0" smtClean="0"/>
              <a:t>+</a:t>
            </a:r>
            <a:r>
              <a:rPr lang="zh-CN" altLang="en-US" sz="3200" b="1" dirty="0" smtClean="0"/>
              <a:t>宾补， </a:t>
            </a:r>
            <a:r>
              <a:rPr lang="en-US" altLang="zh-CN" sz="3200" b="1" dirty="0" smtClean="0"/>
              <a:t>adjust to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With so much work to do in my company, I’m dying to adjust to the new condition.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 smtClean="0"/>
              <a:t>我可以获得更多的时间拯救危难中的公司。 </a:t>
            </a:r>
            <a:r>
              <a:rPr lang="en-US" altLang="zh-CN" sz="3200" b="1" dirty="0" smtClean="0"/>
              <a:t>(in need)</a:t>
            </a:r>
          </a:p>
          <a:p>
            <a:r>
              <a:rPr lang="en-US" altLang="zh-CN" sz="3200" b="1" dirty="0" smtClean="0"/>
              <a:t>I can get enough time to save the company in need. </a:t>
            </a:r>
          </a:p>
          <a:p>
            <a:r>
              <a:rPr lang="zh-CN" altLang="en-US" sz="3200" b="1" dirty="0" smtClean="0"/>
              <a:t>不然的话公司将面临破产而我将失业。（</a:t>
            </a:r>
            <a:r>
              <a:rPr lang="en-US" altLang="zh-CN" sz="3200" b="1" dirty="0" smtClean="0"/>
              <a:t>otherwise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Otherwise, my company will go bankrupt and I will be out of work again. </a:t>
            </a:r>
          </a:p>
          <a:p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82653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075" y="1073726"/>
            <a:ext cx="11930351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000" b="1" dirty="0" smtClean="0">
                <a:solidFill>
                  <a:srgbClr val="00B0F0"/>
                </a:solidFill>
              </a:rPr>
              <a:t>    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</a:rPr>
              <a:t>ith so much work to do in my company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CN" sz="6000" b="1" u="sng" dirty="0" smtClean="0">
                <a:solidFill>
                  <a:srgbClr val="FF0000"/>
                </a:solidFill>
              </a:rPr>
              <a:t> 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</a:rPr>
              <a:t>I’m 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</a:rPr>
              <a:t>dying to adjust to the new 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</a:rPr>
              <a:t>condition </a:t>
            </a:r>
            <a:r>
              <a:rPr lang="en-US" altLang="zh-CN" sz="6000" b="1" u="sng" dirty="0" smtClean="0">
                <a:solidFill>
                  <a:srgbClr val="FF0000"/>
                </a:solidFill>
              </a:rPr>
              <a:t>,</a:t>
            </a:r>
            <a:r>
              <a:rPr lang="en-US" altLang="zh-CN" sz="6000" b="1" u="sng" dirty="0">
                <a:solidFill>
                  <a:srgbClr val="FF0000"/>
                </a:solidFill>
              </a:rPr>
              <a:t>so</a:t>
            </a:r>
            <a:r>
              <a:rPr lang="en-US" altLang="zh-CN" sz="4000" b="1" dirty="0" smtClean="0">
                <a:solidFill>
                  <a:schemeClr val="tx1"/>
                </a:solidFill>
              </a:rPr>
              <a:t> I can get enough time to save he company in need, </a:t>
            </a:r>
            <a:r>
              <a:rPr lang="en-US" altLang="zh-CN" sz="4000" b="1" dirty="0" smtClean="0">
                <a:solidFill>
                  <a:schemeClr val="accent2">
                    <a:lumMod val="50000"/>
                  </a:schemeClr>
                </a:solidFill>
              </a:rPr>
              <a:t>otherwise my company will go bankrupt and I will be out of work again.</a:t>
            </a:r>
            <a:endParaRPr lang="en-US" altLang="zh-CN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0899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426</TotalTime>
  <Words>691</Words>
  <Application>Microsoft Office PowerPoint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幼圆</vt:lpstr>
      <vt:lpstr>Arial</vt:lpstr>
      <vt:lpstr>Century Gothic</vt:lpstr>
      <vt:lpstr>Wingdings 3</vt:lpstr>
      <vt:lpstr>丝状</vt:lpstr>
      <vt:lpstr>Writing task                                   用从句、非谓语动词、短语把三个句子改写成一个句子，意思保持不变。</vt:lpstr>
      <vt:lpstr>Task one </vt:lpstr>
      <vt:lpstr>PowerPoint 演示文稿</vt:lpstr>
      <vt:lpstr>Task Two  </vt:lpstr>
      <vt:lpstr>PowerPoint 演示文稿</vt:lpstr>
      <vt:lpstr>Task Three  </vt:lpstr>
      <vt:lpstr>PowerPoint 演示文稿</vt:lpstr>
      <vt:lpstr>Task Four  </vt:lpstr>
      <vt:lpstr>PowerPoint 演示文稿</vt:lpstr>
      <vt:lpstr>Task Five 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task</dc:title>
  <dc:creator>USER</dc:creator>
  <cp:lastModifiedBy>USER</cp:lastModifiedBy>
  <cp:revision>11</cp:revision>
  <dcterms:created xsi:type="dcterms:W3CDTF">2017-05-09T07:55:05Z</dcterms:created>
  <dcterms:modified xsi:type="dcterms:W3CDTF">2017-05-09T15:01:48Z</dcterms:modified>
</cp:coreProperties>
</file>