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activeX/activeX1.xml" ContentType="application/vnd.ms-office.activeX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embeddings/oleObject1.bin" ContentType="application/vnd.openxmlformats-officedocument.oleObjec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activeX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73" r:id="rId2"/>
    <p:sldId id="316" r:id="rId3"/>
    <p:sldId id="278" r:id="rId4"/>
    <p:sldId id="317" r:id="rId5"/>
    <p:sldId id="279" r:id="rId6"/>
    <p:sldId id="291" r:id="rId7"/>
    <p:sldId id="292" r:id="rId8"/>
    <p:sldId id="322" r:id="rId9"/>
    <p:sldId id="268" r:id="rId10"/>
    <p:sldId id="297" r:id="rId11"/>
    <p:sldId id="295" r:id="rId12"/>
    <p:sldId id="320" r:id="rId13"/>
    <p:sldId id="307" r:id="rId14"/>
    <p:sldId id="324" r:id="rId15"/>
    <p:sldId id="293" r:id="rId16"/>
    <p:sldId id="318" r:id="rId17"/>
    <p:sldId id="319" r:id="rId18"/>
    <p:sldId id="321" r:id="rId19"/>
    <p:sldId id="323" r:id="rId20"/>
    <p:sldId id="310" r:id="rId21"/>
    <p:sldId id="311" r:id="rId22"/>
    <p:sldId id="267" r:id="rId23"/>
    <p:sldId id="315" r:id="rId24"/>
    <p:sldId id="314" r:id="rId25"/>
    <p:sldId id="272" r:id="rId26"/>
    <p:sldId id="28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99FF"/>
    <a:srgbClr val="669900"/>
    <a:srgbClr val="99CC00"/>
    <a:srgbClr val="FFFF00"/>
    <a:srgbClr val="CCFFFF"/>
    <a:srgbClr val="CCECFF"/>
    <a:srgbClr val="66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3" autoAdjust="0"/>
    <p:restoredTop sz="92893" autoAdjust="0"/>
  </p:normalViewPr>
  <p:slideViewPr>
    <p:cSldViewPr>
      <p:cViewPr varScale="1">
        <p:scale>
          <a:sx n="63" d="100"/>
          <a:sy n="63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538B3-5218-4B4F-8F7A-C18365C544D0}" type="datetimeFigureOut">
              <a:rPr lang="zh-CN" altLang="en-US" smtClean="0"/>
              <a:t>2011-10-08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9E942-3211-4B84-BEED-EDD2E61917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9E942-3211-4B84-BEED-EDD2E619171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29699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2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3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4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6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70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9709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ED8164C-2A09-42C3-986F-9928CEDF747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AA6AE-FF83-45C6-AFF2-6F6A35361E8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9B499-0E84-45E3-AB15-6E527A7EB4C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D966BB3-3E43-431E-85EE-E419AAA0663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43A2E-2C27-4C5C-BEC9-5E2F43B4755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0E4EF-52EE-4475-A0B9-AAD4B017407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EFA75-90F5-4CE2-8DEF-D76A0D2DE2F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8D32D-E38A-4E17-AB74-B58B151E668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F8464-3FE4-4B61-9CA0-27F2FA9E0A9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7F0D2-2072-48A0-B6F1-8ADAD75636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23D30-585C-45EA-A9D9-971C5D258F1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C367A-9B97-4E43-9455-461EF05261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2867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8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6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86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1pPr>
          </a:lstStyle>
          <a:p>
            <a:fld id="{E4A916B3-672D-4E11-80FC-E340EBAE582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>
    <p:dissolv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gy.gd.cn/gzb/bioweb/mokuai1pics.ht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hyperlink" Target="http://hi.nipic.com/zt17874980/zt_1.html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DNA-ltjg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84988"/>
          </a:xfrm>
          <a:noFill/>
          <a:ln/>
        </p:spPr>
      </p:pic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87338" y="981075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0">
                <a:latin typeface="方正舒体" pitchFamily="2" charset="-122"/>
                <a:ea typeface="方正舒体" pitchFamily="2" charset="-122"/>
              </a:rPr>
              <a:t>第</a:t>
            </a:r>
            <a:r>
              <a:rPr lang="en-US" altLang="zh-CN" sz="4400" b="0">
                <a:latin typeface="方正舒体" pitchFamily="2" charset="-122"/>
                <a:ea typeface="方正舒体" pitchFamily="2" charset="-122"/>
              </a:rPr>
              <a:t>3</a:t>
            </a:r>
            <a:r>
              <a:rPr lang="zh-CN" altLang="en-US" sz="4400" b="0">
                <a:latin typeface="方正舒体" pitchFamily="2" charset="-122"/>
                <a:ea typeface="方正舒体" pitchFamily="2" charset="-122"/>
              </a:rPr>
              <a:t>节  遗传信息的携带者</a:t>
            </a:r>
            <a:r>
              <a:rPr lang="en-US" altLang="zh-CN" sz="4400" b="0">
                <a:latin typeface="Arial"/>
                <a:ea typeface="方正舒体" pitchFamily="2" charset="-122"/>
              </a:rPr>
              <a:t>——</a:t>
            </a:r>
            <a:r>
              <a:rPr lang="zh-CN" altLang="en-US" sz="4400" b="0">
                <a:latin typeface="方正舒体" pitchFamily="2" charset="-122"/>
                <a:ea typeface="方正舒体" pitchFamily="2" charset="-122"/>
              </a:rPr>
              <a:t>核酸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84213" y="2997200"/>
            <a:ext cx="817245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10199"/>
                  </a:outerShdw>
                </a:effectLst>
                <a:latin typeface="幼圆" pitchFamily="49" charset="-122"/>
                <a:ea typeface="幼圆" pitchFamily="49" charset="-122"/>
              </a:rPr>
              <a:t>本节聚焦</a:t>
            </a: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  <a:latin typeface="幼圆" pitchFamily="49" charset="-122"/>
                <a:ea typeface="幼圆" pitchFamily="49" charset="-122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  <a:latin typeface="幼圆" pitchFamily="49" charset="-122"/>
                <a:ea typeface="幼圆" pitchFamily="49" charset="-122"/>
              </a:rPr>
              <a:t>1.DNA</a:t>
            </a:r>
            <a:r>
              <a:rPr lang="zh-CN" altLang="en-US" dirty="0">
                <a:effectLst>
                  <a:outerShdw blurRad="38100" dist="38100" dir="2700000" algn="tl">
                    <a:srgbClr val="010199"/>
                  </a:outerShdw>
                </a:effectLst>
                <a:latin typeface="幼圆" pitchFamily="49" charset="-122"/>
                <a:ea typeface="幼圆" pitchFamily="49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  <a:latin typeface="幼圆" pitchFamily="49" charset="-122"/>
                <a:ea typeface="幼圆" pitchFamily="49" charset="-122"/>
              </a:rPr>
              <a:t>RNA</a:t>
            </a:r>
            <a:r>
              <a:rPr lang="zh-CN" altLang="en-US" dirty="0">
                <a:effectLst>
                  <a:outerShdw blurRad="38100" dist="38100" dir="2700000" algn="tl">
                    <a:srgbClr val="010199"/>
                  </a:outerShdw>
                </a:effectLst>
                <a:latin typeface="幼圆" pitchFamily="49" charset="-122"/>
                <a:ea typeface="幼圆" pitchFamily="49" charset="-122"/>
              </a:rPr>
              <a:t>有什么异同</a:t>
            </a: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  <a:latin typeface="幼圆" pitchFamily="49" charset="-122"/>
                <a:ea typeface="幼圆" pitchFamily="49" charset="-122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  <a:latin typeface="幼圆" pitchFamily="49" charset="-122"/>
                <a:ea typeface="幼圆" pitchFamily="49" charset="-122"/>
              </a:rPr>
              <a:t>2.</a:t>
            </a:r>
            <a:r>
              <a:rPr lang="zh-CN" altLang="en-US" dirty="0">
                <a:effectLst>
                  <a:outerShdw blurRad="38100" dist="38100" dir="2700000" algn="tl">
                    <a:srgbClr val="010199"/>
                  </a:outerShdw>
                </a:effectLst>
                <a:latin typeface="幼圆" pitchFamily="49" charset="-122"/>
                <a:ea typeface="幼圆" pitchFamily="49" charset="-122"/>
              </a:rPr>
              <a:t>核酸的基本组成单位是什么</a:t>
            </a: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  <a:latin typeface="幼圆" pitchFamily="49" charset="-122"/>
                <a:ea typeface="幼圆" pitchFamily="49" charset="-122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  <a:latin typeface="幼圆" pitchFamily="49" charset="-122"/>
                <a:ea typeface="幼圆" pitchFamily="49" charset="-122"/>
              </a:rPr>
              <a:t>3.</a:t>
            </a:r>
            <a:r>
              <a:rPr lang="zh-CN" altLang="en-US" dirty="0">
                <a:effectLst>
                  <a:outerShdw blurRad="38100" dist="38100" dir="2700000" algn="tl">
                    <a:srgbClr val="010199"/>
                  </a:outerShdw>
                </a:effectLst>
                <a:latin typeface="幼圆" pitchFamily="49" charset="-122"/>
                <a:ea typeface="幼圆" pitchFamily="49" charset="-122"/>
              </a:rPr>
              <a:t>核苷酸的排列顺序与遗传信息有什么关系</a:t>
            </a: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  <a:latin typeface="幼圆" pitchFamily="49" charset="-122"/>
                <a:ea typeface="幼圆" pitchFamily="49" charset="-122"/>
              </a:rPr>
              <a:t>?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539750" y="2924175"/>
            <a:ext cx="7993063" cy="2520950"/>
            <a:chOff x="113" y="2659"/>
            <a:chExt cx="5035" cy="1588"/>
          </a:xfrm>
        </p:grpSpPr>
        <p:sp>
          <p:nvSpPr>
            <p:cNvPr id="67587" name="Text Box 3"/>
            <p:cNvSpPr txBox="1">
              <a:spLocks noChangeArrowheads="1"/>
            </p:cNvSpPr>
            <p:nvPr/>
          </p:nvSpPr>
          <p:spPr bwMode="auto">
            <a:xfrm>
              <a:off x="113" y="2659"/>
              <a:ext cx="503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/>
                <a:t>脱氧核苷酸和核糖核苷酸的碱基各有</a:t>
              </a:r>
              <a:r>
                <a:rPr lang="zh-CN" altLang="en-US" u="sng"/>
                <a:t>   </a:t>
              </a:r>
              <a:r>
                <a:rPr lang="zh-CN" altLang="en-US"/>
                <a:t>种</a:t>
              </a:r>
            </a:p>
          </p:txBody>
        </p:sp>
        <p:sp>
          <p:nvSpPr>
            <p:cNvPr id="67588" name="Text Box 4"/>
            <p:cNvSpPr txBox="1">
              <a:spLocks noChangeArrowheads="1"/>
            </p:cNvSpPr>
            <p:nvPr/>
          </p:nvSpPr>
          <p:spPr bwMode="auto">
            <a:xfrm>
              <a:off x="113" y="3292"/>
              <a:ext cx="503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/>
                <a:t>脱氧核苷酸和核糖核苷酸的种类各有</a:t>
              </a:r>
              <a:r>
                <a:rPr lang="zh-CN" altLang="en-US" u="sng"/>
                <a:t>   </a:t>
              </a:r>
              <a:r>
                <a:rPr lang="zh-CN" altLang="en-US"/>
                <a:t>种</a:t>
              </a:r>
            </a:p>
          </p:txBody>
        </p:sp>
        <p:sp>
          <p:nvSpPr>
            <p:cNvPr id="67589" name="Text Box 5"/>
            <p:cNvSpPr txBox="1">
              <a:spLocks noChangeArrowheads="1"/>
            </p:cNvSpPr>
            <p:nvPr/>
          </p:nvSpPr>
          <p:spPr bwMode="auto">
            <a:xfrm>
              <a:off x="884" y="3882"/>
              <a:ext cx="340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/>
                <a:t>核苷酸的种类有</a:t>
              </a:r>
              <a:r>
                <a:rPr lang="zh-CN" altLang="en-US" u="sng"/>
                <a:t>   </a:t>
              </a:r>
              <a:r>
                <a:rPr lang="zh-CN" altLang="en-US"/>
                <a:t>种</a:t>
              </a:r>
            </a:p>
          </p:txBody>
        </p:sp>
        <p:sp>
          <p:nvSpPr>
            <p:cNvPr id="67590" name="AutoShape 6"/>
            <p:cNvSpPr>
              <a:spLocks noChangeArrowheads="1"/>
            </p:cNvSpPr>
            <p:nvPr/>
          </p:nvSpPr>
          <p:spPr bwMode="auto">
            <a:xfrm>
              <a:off x="2154" y="3067"/>
              <a:ext cx="170" cy="227"/>
            </a:xfrm>
            <a:prstGeom prst="downArrow">
              <a:avLst>
                <a:gd name="adj1" fmla="val 50000"/>
                <a:gd name="adj2" fmla="val 33382"/>
              </a:avLst>
            </a:prstGeom>
            <a:solidFill>
              <a:srgbClr val="99CC00"/>
            </a:solidFill>
            <a:ln w="9525">
              <a:solidFill>
                <a:srgbClr val="6699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591" name="AutoShape 7"/>
            <p:cNvSpPr>
              <a:spLocks noChangeArrowheads="1"/>
            </p:cNvSpPr>
            <p:nvPr/>
          </p:nvSpPr>
          <p:spPr bwMode="auto">
            <a:xfrm>
              <a:off x="2154" y="3657"/>
              <a:ext cx="170" cy="227"/>
            </a:xfrm>
            <a:prstGeom prst="downArrow">
              <a:avLst>
                <a:gd name="adj1" fmla="val 50000"/>
                <a:gd name="adj2" fmla="val 33382"/>
              </a:avLst>
            </a:prstGeom>
            <a:solidFill>
              <a:srgbClr val="99CC00"/>
            </a:solidFill>
            <a:ln w="9525">
              <a:solidFill>
                <a:srgbClr val="6699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7308850" y="2852738"/>
            <a:ext cx="3889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4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7308850" y="3860800"/>
            <a:ext cx="388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4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4787900" y="4797425"/>
            <a:ext cx="388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8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7596" name="AutoShape 12"/>
          <p:cNvSpPr>
            <a:spLocks noChangeArrowheads="1"/>
          </p:cNvSpPr>
          <p:nvPr/>
        </p:nvSpPr>
        <p:spPr bwMode="auto">
          <a:xfrm>
            <a:off x="3779838" y="2420938"/>
            <a:ext cx="288925" cy="431800"/>
          </a:xfrm>
          <a:prstGeom prst="downArrow">
            <a:avLst>
              <a:gd name="adj1" fmla="val 50000"/>
              <a:gd name="adj2" fmla="val 37363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1042988" y="1700213"/>
            <a:ext cx="5287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核酸的碱基的种类有     种</a:t>
            </a:r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4859338" y="2205038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5076825" y="162877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684213" y="692150"/>
            <a:ext cx="16557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小结：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/>
      <p:bldP spid="67593" grpId="0"/>
      <p:bldP spid="67594" grpId="0"/>
      <p:bldP spid="67596" grpId="0" animBg="1"/>
      <p:bldP spid="67597" grpId="0"/>
      <p:bldP spid="67598" grpId="0" animBg="1"/>
      <p:bldP spid="675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187450" y="5262563"/>
            <a:ext cx="7308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dirty="0"/>
              <a:t>一般</a:t>
            </a:r>
            <a:r>
              <a:rPr lang="en-US" altLang="zh-CN" sz="3600" dirty="0"/>
              <a:t>DNA</a:t>
            </a:r>
            <a:r>
              <a:rPr lang="zh-CN" altLang="en-US" sz="3600" dirty="0"/>
              <a:t>由</a:t>
            </a:r>
            <a:r>
              <a:rPr lang="zh-CN" altLang="en-US" sz="3600" u="sng" dirty="0"/>
              <a:t>   </a:t>
            </a:r>
            <a:r>
              <a:rPr lang="zh-CN" altLang="en-US" sz="3600" dirty="0"/>
              <a:t>条</a:t>
            </a:r>
            <a:r>
              <a:rPr lang="zh-CN" altLang="en-US" sz="3600" dirty="0">
                <a:solidFill>
                  <a:srgbClr val="66FF99"/>
                </a:solidFill>
              </a:rPr>
              <a:t>脱氧核苷酸链</a:t>
            </a:r>
            <a:r>
              <a:rPr lang="zh-CN" altLang="en-US" sz="3600" dirty="0"/>
              <a:t>组成</a:t>
            </a:r>
          </a:p>
          <a:p>
            <a:r>
              <a:rPr lang="zh-CN" altLang="en-US" sz="3600" dirty="0"/>
              <a:t>而</a:t>
            </a:r>
            <a:r>
              <a:rPr lang="en-US" altLang="zh-CN" sz="3600" dirty="0"/>
              <a:t>RNA</a:t>
            </a:r>
            <a:r>
              <a:rPr lang="zh-CN" altLang="en-US" sz="3600" dirty="0"/>
              <a:t>由</a:t>
            </a:r>
            <a:r>
              <a:rPr lang="zh-CN" altLang="en-US" sz="3600" u="sng" dirty="0"/>
              <a:t>   </a:t>
            </a:r>
            <a:r>
              <a:rPr lang="zh-CN" altLang="en-US" sz="3600" dirty="0"/>
              <a:t>条</a:t>
            </a:r>
            <a:r>
              <a:rPr lang="zh-CN" altLang="en-US" sz="3600" dirty="0">
                <a:solidFill>
                  <a:srgbClr val="66FF99"/>
                </a:solidFill>
              </a:rPr>
              <a:t>核糖核苷酸链</a:t>
            </a:r>
            <a:r>
              <a:rPr lang="zh-CN" altLang="en-US" sz="3600" dirty="0"/>
              <a:t>组成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492500" y="519112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FF00"/>
                </a:solidFill>
              </a:rPr>
              <a:t>2</a:t>
            </a: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2987675" y="5767388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FF00"/>
                </a:solidFill>
              </a:rPr>
              <a:t>1</a:t>
            </a:r>
            <a:endParaRPr lang="zh-CN" altLang="en-US" sz="3600">
              <a:solidFill>
                <a:srgbClr val="FFFF00"/>
              </a:solidFill>
            </a:endParaRPr>
          </a:p>
        </p:txBody>
      </p:sp>
      <p:pic>
        <p:nvPicPr>
          <p:cNvPr id="65542" name="Picture 6" descr="smzs4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857232"/>
            <a:ext cx="2665412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214282" y="500042"/>
            <a:ext cx="4214842" cy="1216025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bg2"/>
                </a:solidFill>
              </a:rPr>
              <a:t>4.</a:t>
            </a:r>
            <a:r>
              <a:rPr lang="zh-CN" altLang="en-US" sz="3600" dirty="0">
                <a:solidFill>
                  <a:schemeClr val="bg2"/>
                </a:solidFill>
              </a:rPr>
              <a:t>核酸是由核苷酸连接而成的长链</a:t>
            </a:r>
          </a:p>
        </p:txBody>
      </p:sp>
    </p:spTree>
    <p:controls>
      <p:control spid="65539" name="ShockwaveFlash1" r:id="rId2" imgW="4571429" imgH="4247619"/>
    </p:controls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/>
      <p:bldP spid="655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5" name="Group 3"/>
          <p:cNvGrpSpPr>
            <a:grpSpLocks/>
          </p:cNvGrpSpPr>
          <p:nvPr/>
        </p:nvGrpSpPr>
        <p:grpSpPr bwMode="auto">
          <a:xfrm>
            <a:off x="3203575" y="333375"/>
            <a:ext cx="2057400" cy="820738"/>
            <a:chOff x="720" y="1488"/>
            <a:chExt cx="1296" cy="517"/>
          </a:xfrm>
        </p:grpSpPr>
        <p:grpSp>
          <p:nvGrpSpPr>
            <p:cNvPr id="95236" name="Group 4"/>
            <p:cNvGrpSpPr>
              <a:grpSpLocks/>
            </p:cNvGrpSpPr>
            <p:nvPr/>
          </p:nvGrpSpPr>
          <p:grpSpPr bwMode="auto">
            <a:xfrm>
              <a:off x="720" y="1488"/>
              <a:ext cx="1296" cy="517"/>
              <a:chOff x="1296" y="1920"/>
              <a:chExt cx="1757" cy="701"/>
            </a:xfrm>
          </p:grpSpPr>
          <p:sp>
            <p:nvSpPr>
              <p:cNvPr id="95237" name="AutoShape 5"/>
              <p:cNvSpPr>
                <a:spLocks noChangeArrowheads="1"/>
              </p:cNvSpPr>
              <p:nvPr/>
            </p:nvSpPr>
            <p:spPr bwMode="auto">
              <a:xfrm>
                <a:off x="1819" y="2206"/>
                <a:ext cx="437" cy="415"/>
              </a:xfrm>
              <a:prstGeom prst="pentagon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238" name="Rectangle 6"/>
              <p:cNvSpPr>
                <a:spLocks noChangeArrowheads="1"/>
              </p:cNvSpPr>
              <p:nvPr/>
            </p:nvSpPr>
            <p:spPr bwMode="auto">
              <a:xfrm>
                <a:off x="2616" y="2243"/>
                <a:ext cx="437" cy="238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8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239" name="Oval 7"/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278" cy="278"/>
              </a:xfrm>
              <a:prstGeom prst="ellipse">
                <a:avLst/>
              </a:prstGeom>
              <a:solidFill>
                <a:srgbClr val="00CC00"/>
              </a:solidFill>
              <a:ln w="12700">
                <a:solidFill>
                  <a:srgbClr val="00CC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240" name="Line 8"/>
              <p:cNvSpPr>
                <a:spLocks noChangeShapeType="1"/>
              </p:cNvSpPr>
              <p:nvPr/>
            </p:nvSpPr>
            <p:spPr bwMode="auto">
              <a:xfrm>
                <a:off x="2258" y="2366"/>
                <a:ext cx="35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41" name="Line 9"/>
              <p:cNvSpPr>
                <a:spLocks noChangeShapeType="1"/>
              </p:cNvSpPr>
              <p:nvPr/>
            </p:nvSpPr>
            <p:spPr bwMode="auto">
              <a:xfrm rot="2278870">
                <a:off x="1504" y="2259"/>
                <a:ext cx="357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740" y="1694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FF66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</p:grpSp>
      <p:grpSp>
        <p:nvGrpSpPr>
          <p:cNvPr id="95243" name="Group 11"/>
          <p:cNvGrpSpPr>
            <a:grpSpLocks/>
          </p:cNvGrpSpPr>
          <p:nvPr/>
        </p:nvGrpSpPr>
        <p:grpSpPr bwMode="auto">
          <a:xfrm>
            <a:off x="3203575" y="1628775"/>
            <a:ext cx="2057400" cy="820738"/>
            <a:chOff x="720" y="1488"/>
            <a:chExt cx="1296" cy="517"/>
          </a:xfrm>
        </p:grpSpPr>
        <p:grpSp>
          <p:nvGrpSpPr>
            <p:cNvPr id="95244" name="Group 12"/>
            <p:cNvGrpSpPr>
              <a:grpSpLocks/>
            </p:cNvGrpSpPr>
            <p:nvPr/>
          </p:nvGrpSpPr>
          <p:grpSpPr bwMode="auto">
            <a:xfrm>
              <a:off x="720" y="1488"/>
              <a:ext cx="1296" cy="517"/>
              <a:chOff x="1296" y="1920"/>
              <a:chExt cx="1757" cy="701"/>
            </a:xfrm>
          </p:grpSpPr>
          <p:sp>
            <p:nvSpPr>
              <p:cNvPr id="95245" name="AutoShape 13"/>
              <p:cNvSpPr>
                <a:spLocks noChangeArrowheads="1"/>
              </p:cNvSpPr>
              <p:nvPr/>
            </p:nvSpPr>
            <p:spPr bwMode="auto">
              <a:xfrm>
                <a:off x="1819" y="2206"/>
                <a:ext cx="437" cy="415"/>
              </a:xfrm>
              <a:prstGeom prst="pentagon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246" name="Rectangle 14"/>
              <p:cNvSpPr>
                <a:spLocks noChangeArrowheads="1"/>
              </p:cNvSpPr>
              <p:nvPr/>
            </p:nvSpPr>
            <p:spPr bwMode="auto">
              <a:xfrm>
                <a:off x="2616" y="2243"/>
                <a:ext cx="437" cy="238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8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247" name="Oval 15"/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278" cy="278"/>
              </a:xfrm>
              <a:prstGeom prst="ellipse">
                <a:avLst/>
              </a:prstGeom>
              <a:solidFill>
                <a:srgbClr val="00CC00"/>
              </a:solidFill>
              <a:ln w="12700">
                <a:solidFill>
                  <a:srgbClr val="00CC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248" name="Line 16"/>
              <p:cNvSpPr>
                <a:spLocks noChangeShapeType="1"/>
              </p:cNvSpPr>
              <p:nvPr/>
            </p:nvSpPr>
            <p:spPr bwMode="auto">
              <a:xfrm>
                <a:off x="2258" y="2366"/>
                <a:ext cx="35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49" name="Line 17"/>
              <p:cNvSpPr>
                <a:spLocks noChangeShapeType="1"/>
              </p:cNvSpPr>
              <p:nvPr/>
            </p:nvSpPr>
            <p:spPr bwMode="auto">
              <a:xfrm rot="2278870">
                <a:off x="1504" y="2259"/>
                <a:ext cx="357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5250" name="Text Box 18"/>
            <p:cNvSpPr txBox="1">
              <a:spLocks noChangeArrowheads="1"/>
            </p:cNvSpPr>
            <p:nvPr/>
          </p:nvSpPr>
          <p:spPr bwMode="auto">
            <a:xfrm>
              <a:off x="1740" y="1694"/>
              <a:ext cx="27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FF66"/>
                  </a:solidFill>
                  <a:latin typeface="Times New Roman" pitchFamily="18" charset="0"/>
                  <a:ea typeface="宋体" pitchFamily="2" charset="-122"/>
                </a:rPr>
                <a:t>U </a:t>
              </a:r>
            </a:p>
          </p:txBody>
        </p:sp>
      </p:grpSp>
      <p:grpSp>
        <p:nvGrpSpPr>
          <p:cNvPr id="95251" name="Group 19"/>
          <p:cNvGrpSpPr>
            <a:grpSpLocks/>
          </p:cNvGrpSpPr>
          <p:nvPr/>
        </p:nvGrpSpPr>
        <p:grpSpPr bwMode="auto">
          <a:xfrm>
            <a:off x="3203575" y="2924175"/>
            <a:ext cx="2057400" cy="820738"/>
            <a:chOff x="720" y="1488"/>
            <a:chExt cx="1296" cy="517"/>
          </a:xfrm>
        </p:grpSpPr>
        <p:grpSp>
          <p:nvGrpSpPr>
            <p:cNvPr id="95252" name="Group 20"/>
            <p:cNvGrpSpPr>
              <a:grpSpLocks/>
            </p:cNvGrpSpPr>
            <p:nvPr/>
          </p:nvGrpSpPr>
          <p:grpSpPr bwMode="auto">
            <a:xfrm>
              <a:off x="720" y="1488"/>
              <a:ext cx="1296" cy="517"/>
              <a:chOff x="1296" y="1920"/>
              <a:chExt cx="1757" cy="701"/>
            </a:xfrm>
          </p:grpSpPr>
          <p:sp>
            <p:nvSpPr>
              <p:cNvPr id="95253" name="AutoShape 21"/>
              <p:cNvSpPr>
                <a:spLocks noChangeArrowheads="1"/>
              </p:cNvSpPr>
              <p:nvPr/>
            </p:nvSpPr>
            <p:spPr bwMode="auto">
              <a:xfrm>
                <a:off x="1819" y="2206"/>
                <a:ext cx="437" cy="415"/>
              </a:xfrm>
              <a:prstGeom prst="pentagon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254" name="Rectangle 22"/>
              <p:cNvSpPr>
                <a:spLocks noChangeArrowheads="1"/>
              </p:cNvSpPr>
              <p:nvPr/>
            </p:nvSpPr>
            <p:spPr bwMode="auto">
              <a:xfrm>
                <a:off x="2616" y="2243"/>
                <a:ext cx="437" cy="238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8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255" name="Oval 23"/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278" cy="278"/>
              </a:xfrm>
              <a:prstGeom prst="ellipse">
                <a:avLst/>
              </a:prstGeom>
              <a:solidFill>
                <a:srgbClr val="00CC00"/>
              </a:solidFill>
              <a:ln w="12700">
                <a:solidFill>
                  <a:srgbClr val="00CC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256" name="Line 24"/>
              <p:cNvSpPr>
                <a:spLocks noChangeShapeType="1"/>
              </p:cNvSpPr>
              <p:nvPr/>
            </p:nvSpPr>
            <p:spPr bwMode="auto">
              <a:xfrm>
                <a:off x="2258" y="2366"/>
                <a:ext cx="35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57" name="Line 25"/>
              <p:cNvSpPr>
                <a:spLocks noChangeShapeType="1"/>
              </p:cNvSpPr>
              <p:nvPr/>
            </p:nvSpPr>
            <p:spPr bwMode="auto">
              <a:xfrm rot="2278870">
                <a:off x="1504" y="2259"/>
                <a:ext cx="357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5258" name="Text Box 26"/>
            <p:cNvSpPr txBox="1">
              <a:spLocks noChangeArrowheads="1"/>
            </p:cNvSpPr>
            <p:nvPr/>
          </p:nvSpPr>
          <p:spPr bwMode="auto">
            <a:xfrm>
              <a:off x="1740" y="1694"/>
              <a:ext cx="2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FF66"/>
                  </a:solidFill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</p:grpSp>
      <p:grpSp>
        <p:nvGrpSpPr>
          <p:cNvPr id="95259" name="Group 27"/>
          <p:cNvGrpSpPr>
            <a:grpSpLocks/>
          </p:cNvGrpSpPr>
          <p:nvPr/>
        </p:nvGrpSpPr>
        <p:grpSpPr bwMode="auto">
          <a:xfrm>
            <a:off x="3203575" y="4219575"/>
            <a:ext cx="2057400" cy="820738"/>
            <a:chOff x="720" y="1488"/>
            <a:chExt cx="1296" cy="517"/>
          </a:xfrm>
        </p:grpSpPr>
        <p:grpSp>
          <p:nvGrpSpPr>
            <p:cNvPr id="95260" name="Group 28"/>
            <p:cNvGrpSpPr>
              <a:grpSpLocks/>
            </p:cNvGrpSpPr>
            <p:nvPr/>
          </p:nvGrpSpPr>
          <p:grpSpPr bwMode="auto">
            <a:xfrm>
              <a:off x="720" y="1488"/>
              <a:ext cx="1296" cy="517"/>
              <a:chOff x="1296" y="1920"/>
              <a:chExt cx="1757" cy="701"/>
            </a:xfrm>
          </p:grpSpPr>
          <p:sp>
            <p:nvSpPr>
              <p:cNvPr id="95261" name="AutoShape 29"/>
              <p:cNvSpPr>
                <a:spLocks noChangeArrowheads="1"/>
              </p:cNvSpPr>
              <p:nvPr/>
            </p:nvSpPr>
            <p:spPr bwMode="auto">
              <a:xfrm>
                <a:off x="1819" y="2206"/>
                <a:ext cx="437" cy="415"/>
              </a:xfrm>
              <a:prstGeom prst="pentagon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262" name="Rectangle 30"/>
              <p:cNvSpPr>
                <a:spLocks noChangeArrowheads="1"/>
              </p:cNvSpPr>
              <p:nvPr/>
            </p:nvSpPr>
            <p:spPr bwMode="auto">
              <a:xfrm>
                <a:off x="2616" y="2243"/>
                <a:ext cx="437" cy="238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8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263" name="Oval 31"/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278" cy="278"/>
              </a:xfrm>
              <a:prstGeom prst="ellipse">
                <a:avLst/>
              </a:prstGeom>
              <a:solidFill>
                <a:srgbClr val="00CC00"/>
              </a:solidFill>
              <a:ln w="12700">
                <a:solidFill>
                  <a:srgbClr val="00CC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264" name="Line 32"/>
              <p:cNvSpPr>
                <a:spLocks noChangeShapeType="1"/>
              </p:cNvSpPr>
              <p:nvPr/>
            </p:nvSpPr>
            <p:spPr bwMode="auto">
              <a:xfrm>
                <a:off x="2258" y="2366"/>
                <a:ext cx="35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65" name="Line 33"/>
              <p:cNvSpPr>
                <a:spLocks noChangeShapeType="1"/>
              </p:cNvSpPr>
              <p:nvPr/>
            </p:nvSpPr>
            <p:spPr bwMode="auto">
              <a:xfrm rot="2278870">
                <a:off x="1504" y="2259"/>
                <a:ext cx="357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5266" name="Text Box 34"/>
            <p:cNvSpPr txBox="1">
              <a:spLocks noChangeArrowheads="1"/>
            </p:cNvSpPr>
            <p:nvPr/>
          </p:nvSpPr>
          <p:spPr bwMode="auto">
            <a:xfrm>
              <a:off x="1740" y="1694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FF66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95267" name="Line 35"/>
          <p:cNvSpPr>
            <a:spLocks noChangeShapeType="1"/>
          </p:cNvSpPr>
          <p:nvPr/>
        </p:nvSpPr>
        <p:spPr bwMode="auto">
          <a:xfrm flipH="1">
            <a:off x="3470275" y="2447925"/>
            <a:ext cx="457200" cy="533400"/>
          </a:xfrm>
          <a:prstGeom prst="line">
            <a:avLst/>
          </a:prstGeom>
          <a:noFill/>
          <a:ln w="28575">
            <a:solidFill>
              <a:srgbClr val="FF6699"/>
            </a:solidFill>
            <a:round/>
            <a:headEnd/>
            <a:tailEnd/>
          </a:ln>
          <a:effectLst/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95269" name="Line 37"/>
          <p:cNvSpPr>
            <a:spLocks noChangeShapeType="1"/>
          </p:cNvSpPr>
          <p:nvPr/>
        </p:nvSpPr>
        <p:spPr bwMode="auto">
          <a:xfrm flipH="1">
            <a:off x="3470275" y="3743325"/>
            <a:ext cx="457200" cy="5334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95270" name="Line 38"/>
          <p:cNvSpPr>
            <a:spLocks noChangeShapeType="1"/>
          </p:cNvSpPr>
          <p:nvPr/>
        </p:nvSpPr>
        <p:spPr bwMode="auto">
          <a:xfrm flipH="1">
            <a:off x="3489325" y="5019675"/>
            <a:ext cx="457200" cy="5334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95273" name="Line 41"/>
          <p:cNvSpPr>
            <a:spLocks noChangeShapeType="1"/>
          </p:cNvSpPr>
          <p:nvPr/>
        </p:nvSpPr>
        <p:spPr bwMode="auto">
          <a:xfrm flipH="1">
            <a:off x="3492500" y="1125538"/>
            <a:ext cx="457200" cy="533400"/>
          </a:xfrm>
          <a:prstGeom prst="line">
            <a:avLst/>
          </a:prstGeom>
          <a:noFill/>
          <a:ln w="28575">
            <a:solidFill>
              <a:srgbClr val="FF6699"/>
            </a:solidFill>
            <a:round/>
            <a:headEnd/>
            <a:tailEnd/>
          </a:ln>
          <a:effectLst/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grpSp>
        <p:nvGrpSpPr>
          <p:cNvPr id="95274" name="Group 42"/>
          <p:cNvGrpSpPr>
            <a:grpSpLocks/>
          </p:cNvGrpSpPr>
          <p:nvPr/>
        </p:nvGrpSpPr>
        <p:grpSpPr bwMode="auto">
          <a:xfrm>
            <a:off x="3203575" y="5516563"/>
            <a:ext cx="2057400" cy="820737"/>
            <a:chOff x="720" y="1488"/>
            <a:chExt cx="1296" cy="517"/>
          </a:xfrm>
        </p:grpSpPr>
        <p:grpSp>
          <p:nvGrpSpPr>
            <p:cNvPr id="95275" name="Group 43"/>
            <p:cNvGrpSpPr>
              <a:grpSpLocks/>
            </p:cNvGrpSpPr>
            <p:nvPr/>
          </p:nvGrpSpPr>
          <p:grpSpPr bwMode="auto">
            <a:xfrm>
              <a:off x="720" y="1488"/>
              <a:ext cx="1296" cy="517"/>
              <a:chOff x="1296" y="1920"/>
              <a:chExt cx="1757" cy="701"/>
            </a:xfrm>
          </p:grpSpPr>
          <p:sp>
            <p:nvSpPr>
              <p:cNvPr id="95276" name="AutoShape 44"/>
              <p:cNvSpPr>
                <a:spLocks noChangeArrowheads="1"/>
              </p:cNvSpPr>
              <p:nvPr/>
            </p:nvSpPr>
            <p:spPr bwMode="auto">
              <a:xfrm>
                <a:off x="1819" y="2206"/>
                <a:ext cx="437" cy="415"/>
              </a:xfrm>
              <a:prstGeom prst="pentagon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277" name="Rectangle 45"/>
              <p:cNvSpPr>
                <a:spLocks noChangeArrowheads="1"/>
              </p:cNvSpPr>
              <p:nvPr/>
            </p:nvSpPr>
            <p:spPr bwMode="auto">
              <a:xfrm>
                <a:off x="2616" y="2243"/>
                <a:ext cx="437" cy="238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8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278" name="Oval 46"/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278" cy="278"/>
              </a:xfrm>
              <a:prstGeom prst="ellipse">
                <a:avLst/>
              </a:prstGeom>
              <a:solidFill>
                <a:srgbClr val="00CC00"/>
              </a:solidFill>
              <a:ln w="12700">
                <a:solidFill>
                  <a:srgbClr val="00CC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5279" name="Line 47"/>
              <p:cNvSpPr>
                <a:spLocks noChangeShapeType="1"/>
              </p:cNvSpPr>
              <p:nvPr/>
            </p:nvSpPr>
            <p:spPr bwMode="auto">
              <a:xfrm>
                <a:off x="2258" y="2366"/>
                <a:ext cx="35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80" name="Line 48"/>
              <p:cNvSpPr>
                <a:spLocks noChangeShapeType="1"/>
              </p:cNvSpPr>
              <p:nvPr/>
            </p:nvSpPr>
            <p:spPr bwMode="auto">
              <a:xfrm rot="2278870">
                <a:off x="1504" y="2259"/>
                <a:ext cx="357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5281" name="Text Box 49"/>
            <p:cNvSpPr txBox="1">
              <a:spLocks noChangeArrowheads="1"/>
            </p:cNvSpPr>
            <p:nvPr/>
          </p:nvSpPr>
          <p:spPr bwMode="auto">
            <a:xfrm>
              <a:off x="1740" y="1694"/>
              <a:ext cx="2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FF66"/>
                  </a:solidFill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</p:grpSp>
      <p:sp>
        <p:nvSpPr>
          <p:cNvPr id="95282" name="Rectangle 50"/>
          <p:cNvSpPr>
            <a:spLocks noChangeArrowheads="1"/>
          </p:cNvSpPr>
          <p:nvPr/>
        </p:nvSpPr>
        <p:spPr bwMode="auto">
          <a:xfrm>
            <a:off x="5432425" y="3141663"/>
            <a:ext cx="3711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>
                <a:latin typeface="华文新魏" pitchFamily="2" charset="-122"/>
                <a:ea typeface="华文新魏" pitchFamily="2" charset="-122"/>
              </a:rPr>
              <a:t>RNA</a:t>
            </a:r>
            <a:r>
              <a:rPr kumimoji="1" lang="zh-CN" altLang="en-US">
                <a:latin typeface="华文新魏" pitchFamily="2" charset="-122"/>
                <a:ea typeface="华文新魏" pitchFamily="2" charset="-122"/>
              </a:rPr>
              <a:t>分子单链结构</a:t>
            </a:r>
            <a:endParaRPr kumimoji="1" lang="zh-CN" altLang="en-US" b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0"/>
                                        <p:tgtEl>
                                          <p:spTgt spid="9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7" grpId="0" animBg="1"/>
      <p:bldP spid="95269" grpId="0" animBg="1"/>
      <p:bldP spid="95270" grpId="0" animBg="1"/>
      <p:bldP spid="95273" grpId="0" animBg="1"/>
      <p:bldP spid="952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1116013" y="836613"/>
            <a:ext cx="2057400" cy="820737"/>
            <a:chOff x="720" y="1488"/>
            <a:chExt cx="1296" cy="517"/>
          </a:xfrm>
        </p:grpSpPr>
        <p:grpSp>
          <p:nvGrpSpPr>
            <p:cNvPr id="77827" name="Group 3"/>
            <p:cNvGrpSpPr>
              <a:grpSpLocks/>
            </p:cNvGrpSpPr>
            <p:nvPr/>
          </p:nvGrpSpPr>
          <p:grpSpPr bwMode="auto">
            <a:xfrm>
              <a:off x="720" y="1488"/>
              <a:ext cx="1296" cy="517"/>
              <a:chOff x="1296" y="1920"/>
              <a:chExt cx="1757" cy="701"/>
            </a:xfrm>
          </p:grpSpPr>
          <p:sp>
            <p:nvSpPr>
              <p:cNvPr id="77828" name="AutoShape 4"/>
              <p:cNvSpPr>
                <a:spLocks noChangeArrowheads="1"/>
              </p:cNvSpPr>
              <p:nvPr/>
            </p:nvSpPr>
            <p:spPr bwMode="auto">
              <a:xfrm>
                <a:off x="1819" y="2206"/>
                <a:ext cx="437" cy="415"/>
              </a:xfrm>
              <a:prstGeom prst="pentagon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829" name="Rectangle 5"/>
              <p:cNvSpPr>
                <a:spLocks noChangeArrowheads="1"/>
              </p:cNvSpPr>
              <p:nvPr/>
            </p:nvSpPr>
            <p:spPr bwMode="auto">
              <a:xfrm>
                <a:off x="2616" y="2243"/>
                <a:ext cx="437" cy="238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8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830" name="Oval 6"/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278" cy="278"/>
              </a:xfrm>
              <a:prstGeom prst="ellipse">
                <a:avLst/>
              </a:prstGeom>
              <a:solidFill>
                <a:srgbClr val="00CC00"/>
              </a:solidFill>
              <a:ln w="12700">
                <a:solidFill>
                  <a:srgbClr val="00CC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831" name="Line 7"/>
              <p:cNvSpPr>
                <a:spLocks noChangeShapeType="1"/>
              </p:cNvSpPr>
              <p:nvPr/>
            </p:nvSpPr>
            <p:spPr bwMode="auto">
              <a:xfrm>
                <a:off x="2258" y="2366"/>
                <a:ext cx="35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832" name="Line 8"/>
              <p:cNvSpPr>
                <a:spLocks noChangeShapeType="1"/>
              </p:cNvSpPr>
              <p:nvPr/>
            </p:nvSpPr>
            <p:spPr bwMode="auto">
              <a:xfrm rot="2278870">
                <a:off x="1504" y="2259"/>
                <a:ext cx="357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1740" y="1694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FF66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</p:grpSp>
      <p:grpSp>
        <p:nvGrpSpPr>
          <p:cNvPr id="77834" name="Group 10"/>
          <p:cNvGrpSpPr>
            <a:grpSpLocks/>
          </p:cNvGrpSpPr>
          <p:nvPr/>
        </p:nvGrpSpPr>
        <p:grpSpPr bwMode="auto">
          <a:xfrm>
            <a:off x="1116013" y="2132013"/>
            <a:ext cx="2057400" cy="820737"/>
            <a:chOff x="720" y="1488"/>
            <a:chExt cx="1296" cy="517"/>
          </a:xfrm>
        </p:grpSpPr>
        <p:grpSp>
          <p:nvGrpSpPr>
            <p:cNvPr id="77835" name="Group 11"/>
            <p:cNvGrpSpPr>
              <a:grpSpLocks/>
            </p:cNvGrpSpPr>
            <p:nvPr/>
          </p:nvGrpSpPr>
          <p:grpSpPr bwMode="auto">
            <a:xfrm>
              <a:off x="720" y="1488"/>
              <a:ext cx="1296" cy="517"/>
              <a:chOff x="1296" y="1920"/>
              <a:chExt cx="1757" cy="701"/>
            </a:xfrm>
          </p:grpSpPr>
          <p:sp>
            <p:nvSpPr>
              <p:cNvPr id="77836" name="AutoShape 12"/>
              <p:cNvSpPr>
                <a:spLocks noChangeArrowheads="1"/>
              </p:cNvSpPr>
              <p:nvPr/>
            </p:nvSpPr>
            <p:spPr bwMode="auto">
              <a:xfrm>
                <a:off x="1819" y="2206"/>
                <a:ext cx="437" cy="415"/>
              </a:xfrm>
              <a:prstGeom prst="pentagon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837" name="Rectangle 13"/>
              <p:cNvSpPr>
                <a:spLocks noChangeArrowheads="1"/>
              </p:cNvSpPr>
              <p:nvPr/>
            </p:nvSpPr>
            <p:spPr bwMode="auto">
              <a:xfrm>
                <a:off x="2616" y="2243"/>
                <a:ext cx="437" cy="238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8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838" name="Oval 14"/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278" cy="278"/>
              </a:xfrm>
              <a:prstGeom prst="ellipse">
                <a:avLst/>
              </a:prstGeom>
              <a:solidFill>
                <a:srgbClr val="00CC00"/>
              </a:solidFill>
              <a:ln w="12700">
                <a:solidFill>
                  <a:srgbClr val="00CC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839" name="Line 15"/>
              <p:cNvSpPr>
                <a:spLocks noChangeShapeType="1"/>
              </p:cNvSpPr>
              <p:nvPr/>
            </p:nvSpPr>
            <p:spPr bwMode="auto">
              <a:xfrm>
                <a:off x="2258" y="2366"/>
                <a:ext cx="35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840" name="Line 16"/>
              <p:cNvSpPr>
                <a:spLocks noChangeShapeType="1"/>
              </p:cNvSpPr>
              <p:nvPr/>
            </p:nvSpPr>
            <p:spPr bwMode="auto">
              <a:xfrm rot="2278870">
                <a:off x="1504" y="2259"/>
                <a:ext cx="357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7841" name="Text Box 17"/>
            <p:cNvSpPr txBox="1">
              <a:spLocks noChangeArrowheads="1"/>
            </p:cNvSpPr>
            <p:nvPr/>
          </p:nvSpPr>
          <p:spPr bwMode="auto">
            <a:xfrm>
              <a:off x="1740" y="1694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FF66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</p:grpSp>
      <p:grpSp>
        <p:nvGrpSpPr>
          <p:cNvPr id="77842" name="Group 18"/>
          <p:cNvGrpSpPr>
            <a:grpSpLocks/>
          </p:cNvGrpSpPr>
          <p:nvPr/>
        </p:nvGrpSpPr>
        <p:grpSpPr bwMode="auto">
          <a:xfrm>
            <a:off x="1116013" y="3427413"/>
            <a:ext cx="2057400" cy="820737"/>
            <a:chOff x="720" y="1488"/>
            <a:chExt cx="1296" cy="517"/>
          </a:xfrm>
        </p:grpSpPr>
        <p:grpSp>
          <p:nvGrpSpPr>
            <p:cNvPr id="77843" name="Group 19"/>
            <p:cNvGrpSpPr>
              <a:grpSpLocks/>
            </p:cNvGrpSpPr>
            <p:nvPr/>
          </p:nvGrpSpPr>
          <p:grpSpPr bwMode="auto">
            <a:xfrm>
              <a:off x="720" y="1488"/>
              <a:ext cx="1296" cy="517"/>
              <a:chOff x="1296" y="1920"/>
              <a:chExt cx="1757" cy="701"/>
            </a:xfrm>
          </p:grpSpPr>
          <p:sp>
            <p:nvSpPr>
              <p:cNvPr id="77844" name="AutoShape 20"/>
              <p:cNvSpPr>
                <a:spLocks noChangeArrowheads="1"/>
              </p:cNvSpPr>
              <p:nvPr/>
            </p:nvSpPr>
            <p:spPr bwMode="auto">
              <a:xfrm>
                <a:off x="1819" y="2206"/>
                <a:ext cx="437" cy="415"/>
              </a:xfrm>
              <a:prstGeom prst="pentagon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845" name="Rectangle 21"/>
              <p:cNvSpPr>
                <a:spLocks noChangeArrowheads="1"/>
              </p:cNvSpPr>
              <p:nvPr/>
            </p:nvSpPr>
            <p:spPr bwMode="auto">
              <a:xfrm>
                <a:off x="2616" y="2243"/>
                <a:ext cx="437" cy="238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8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846" name="Oval 22"/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278" cy="278"/>
              </a:xfrm>
              <a:prstGeom prst="ellipse">
                <a:avLst/>
              </a:prstGeom>
              <a:solidFill>
                <a:srgbClr val="00CC00"/>
              </a:solidFill>
              <a:ln w="12700">
                <a:solidFill>
                  <a:srgbClr val="00CC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847" name="Line 23"/>
              <p:cNvSpPr>
                <a:spLocks noChangeShapeType="1"/>
              </p:cNvSpPr>
              <p:nvPr/>
            </p:nvSpPr>
            <p:spPr bwMode="auto">
              <a:xfrm>
                <a:off x="2258" y="2366"/>
                <a:ext cx="35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848" name="Line 24"/>
              <p:cNvSpPr>
                <a:spLocks noChangeShapeType="1"/>
              </p:cNvSpPr>
              <p:nvPr/>
            </p:nvSpPr>
            <p:spPr bwMode="auto">
              <a:xfrm rot="2278870">
                <a:off x="1504" y="2259"/>
                <a:ext cx="357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7849" name="Text Box 25"/>
            <p:cNvSpPr txBox="1">
              <a:spLocks noChangeArrowheads="1"/>
            </p:cNvSpPr>
            <p:nvPr/>
          </p:nvSpPr>
          <p:spPr bwMode="auto">
            <a:xfrm>
              <a:off x="1740" y="1694"/>
              <a:ext cx="2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FF66"/>
                  </a:solidFill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</p:grpSp>
      <p:grpSp>
        <p:nvGrpSpPr>
          <p:cNvPr id="77850" name="Group 26"/>
          <p:cNvGrpSpPr>
            <a:grpSpLocks/>
          </p:cNvGrpSpPr>
          <p:nvPr/>
        </p:nvGrpSpPr>
        <p:grpSpPr bwMode="auto">
          <a:xfrm>
            <a:off x="1116013" y="4722813"/>
            <a:ext cx="2057400" cy="820737"/>
            <a:chOff x="720" y="1488"/>
            <a:chExt cx="1296" cy="517"/>
          </a:xfrm>
        </p:grpSpPr>
        <p:grpSp>
          <p:nvGrpSpPr>
            <p:cNvPr id="77851" name="Group 27"/>
            <p:cNvGrpSpPr>
              <a:grpSpLocks/>
            </p:cNvGrpSpPr>
            <p:nvPr/>
          </p:nvGrpSpPr>
          <p:grpSpPr bwMode="auto">
            <a:xfrm>
              <a:off x="720" y="1488"/>
              <a:ext cx="1296" cy="517"/>
              <a:chOff x="1296" y="1920"/>
              <a:chExt cx="1757" cy="701"/>
            </a:xfrm>
          </p:grpSpPr>
          <p:sp>
            <p:nvSpPr>
              <p:cNvPr id="77852" name="AutoShape 28"/>
              <p:cNvSpPr>
                <a:spLocks noChangeArrowheads="1"/>
              </p:cNvSpPr>
              <p:nvPr/>
            </p:nvSpPr>
            <p:spPr bwMode="auto">
              <a:xfrm>
                <a:off x="1819" y="2206"/>
                <a:ext cx="437" cy="415"/>
              </a:xfrm>
              <a:prstGeom prst="pentagon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853" name="Rectangle 29"/>
              <p:cNvSpPr>
                <a:spLocks noChangeArrowheads="1"/>
              </p:cNvSpPr>
              <p:nvPr/>
            </p:nvSpPr>
            <p:spPr bwMode="auto">
              <a:xfrm>
                <a:off x="2616" y="2243"/>
                <a:ext cx="437" cy="238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8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854" name="Oval 30"/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278" cy="278"/>
              </a:xfrm>
              <a:prstGeom prst="ellipse">
                <a:avLst/>
              </a:prstGeom>
              <a:solidFill>
                <a:srgbClr val="00CC00"/>
              </a:solidFill>
              <a:ln w="12700">
                <a:solidFill>
                  <a:srgbClr val="00CC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855" name="Line 31"/>
              <p:cNvSpPr>
                <a:spLocks noChangeShapeType="1"/>
              </p:cNvSpPr>
              <p:nvPr/>
            </p:nvSpPr>
            <p:spPr bwMode="auto">
              <a:xfrm>
                <a:off x="2258" y="2366"/>
                <a:ext cx="35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856" name="Line 32"/>
              <p:cNvSpPr>
                <a:spLocks noChangeShapeType="1"/>
              </p:cNvSpPr>
              <p:nvPr/>
            </p:nvSpPr>
            <p:spPr bwMode="auto">
              <a:xfrm rot="2278870">
                <a:off x="1504" y="2259"/>
                <a:ext cx="357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7857" name="Text Box 33"/>
            <p:cNvSpPr txBox="1">
              <a:spLocks noChangeArrowheads="1"/>
            </p:cNvSpPr>
            <p:nvPr/>
          </p:nvSpPr>
          <p:spPr bwMode="auto">
            <a:xfrm>
              <a:off x="1740" y="1694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FF66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77858" name="Line 34"/>
          <p:cNvSpPr>
            <a:spLocks noChangeShapeType="1"/>
          </p:cNvSpPr>
          <p:nvPr/>
        </p:nvSpPr>
        <p:spPr bwMode="auto">
          <a:xfrm flipH="1">
            <a:off x="1382713" y="2951163"/>
            <a:ext cx="457200" cy="533400"/>
          </a:xfrm>
          <a:prstGeom prst="line">
            <a:avLst/>
          </a:prstGeom>
          <a:noFill/>
          <a:ln w="28575">
            <a:solidFill>
              <a:srgbClr val="FF6699"/>
            </a:solidFill>
            <a:round/>
            <a:headEnd/>
            <a:tailEnd/>
          </a:ln>
          <a:effectLst/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77860" name="Line 36"/>
          <p:cNvSpPr>
            <a:spLocks noChangeShapeType="1"/>
          </p:cNvSpPr>
          <p:nvPr/>
        </p:nvSpPr>
        <p:spPr bwMode="auto">
          <a:xfrm flipH="1">
            <a:off x="1382713" y="4246563"/>
            <a:ext cx="457200" cy="5334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77861" name="Line 37"/>
          <p:cNvSpPr>
            <a:spLocks noChangeShapeType="1"/>
          </p:cNvSpPr>
          <p:nvPr/>
        </p:nvSpPr>
        <p:spPr bwMode="auto">
          <a:xfrm flipH="1">
            <a:off x="1401763" y="5522913"/>
            <a:ext cx="457200" cy="5334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grpSp>
        <p:nvGrpSpPr>
          <p:cNvPr id="77891" name="Group 67"/>
          <p:cNvGrpSpPr>
            <a:grpSpLocks/>
          </p:cNvGrpSpPr>
          <p:nvPr/>
        </p:nvGrpSpPr>
        <p:grpSpPr bwMode="auto">
          <a:xfrm flipV="1">
            <a:off x="3170238" y="5199063"/>
            <a:ext cx="612775" cy="152400"/>
            <a:chOff x="3312" y="2736"/>
            <a:chExt cx="386" cy="96"/>
          </a:xfrm>
        </p:grpSpPr>
        <p:sp>
          <p:nvSpPr>
            <p:cNvPr id="77892" name="Line 68"/>
            <p:cNvSpPr>
              <a:spLocks noChangeShapeType="1"/>
            </p:cNvSpPr>
            <p:nvPr/>
          </p:nvSpPr>
          <p:spPr bwMode="auto">
            <a:xfrm>
              <a:off x="3312" y="2736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77893" name="Line 69"/>
            <p:cNvSpPr>
              <a:spLocks noChangeShapeType="1"/>
            </p:cNvSpPr>
            <p:nvPr/>
          </p:nvSpPr>
          <p:spPr bwMode="auto">
            <a:xfrm>
              <a:off x="3314" y="2784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77894" name="Line 70"/>
            <p:cNvSpPr>
              <a:spLocks noChangeShapeType="1"/>
            </p:cNvSpPr>
            <p:nvPr/>
          </p:nvSpPr>
          <p:spPr bwMode="auto">
            <a:xfrm>
              <a:off x="3312" y="2832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</p:grpSp>
      <p:sp>
        <p:nvSpPr>
          <p:cNvPr id="77897" name="Line 73"/>
          <p:cNvSpPr>
            <a:spLocks noChangeShapeType="1"/>
          </p:cNvSpPr>
          <p:nvPr/>
        </p:nvSpPr>
        <p:spPr bwMode="auto">
          <a:xfrm flipH="1">
            <a:off x="1403350" y="1628775"/>
            <a:ext cx="457200" cy="533400"/>
          </a:xfrm>
          <a:prstGeom prst="line">
            <a:avLst/>
          </a:prstGeom>
          <a:noFill/>
          <a:ln w="28575">
            <a:solidFill>
              <a:srgbClr val="FF6699"/>
            </a:solidFill>
            <a:round/>
            <a:headEnd/>
            <a:tailEnd/>
          </a:ln>
          <a:effectLst/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grpSp>
        <p:nvGrpSpPr>
          <p:cNvPr id="77898" name="Group 74"/>
          <p:cNvGrpSpPr>
            <a:grpSpLocks/>
          </p:cNvGrpSpPr>
          <p:nvPr/>
        </p:nvGrpSpPr>
        <p:grpSpPr bwMode="auto">
          <a:xfrm>
            <a:off x="3170238" y="1312863"/>
            <a:ext cx="612775" cy="57150"/>
            <a:chOff x="3312" y="1104"/>
            <a:chExt cx="386" cy="36"/>
          </a:xfrm>
        </p:grpSpPr>
        <p:sp>
          <p:nvSpPr>
            <p:cNvPr id="77899" name="Line 75"/>
            <p:cNvSpPr>
              <a:spLocks noChangeShapeType="1"/>
            </p:cNvSpPr>
            <p:nvPr/>
          </p:nvSpPr>
          <p:spPr bwMode="auto">
            <a:xfrm>
              <a:off x="3314" y="1140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77900" name="Line 76"/>
            <p:cNvSpPr>
              <a:spLocks noChangeShapeType="1"/>
            </p:cNvSpPr>
            <p:nvPr/>
          </p:nvSpPr>
          <p:spPr bwMode="auto">
            <a:xfrm>
              <a:off x="3312" y="1104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</p:grpSp>
      <p:grpSp>
        <p:nvGrpSpPr>
          <p:cNvPr id="77901" name="Group 77"/>
          <p:cNvGrpSpPr>
            <a:grpSpLocks/>
          </p:cNvGrpSpPr>
          <p:nvPr/>
        </p:nvGrpSpPr>
        <p:grpSpPr bwMode="auto">
          <a:xfrm>
            <a:off x="3170238" y="2627313"/>
            <a:ext cx="612775" cy="57150"/>
            <a:chOff x="3312" y="1104"/>
            <a:chExt cx="386" cy="36"/>
          </a:xfrm>
        </p:grpSpPr>
        <p:sp>
          <p:nvSpPr>
            <p:cNvPr id="77902" name="Line 78"/>
            <p:cNvSpPr>
              <a:spLocks noChangeShapeType="1"/>
            </p:cNvSpPr>
            <p:nvPr/>
          </p:nvSpPr>
          <p:spPr bwMode="auto">
            <a:xfrm>
              <a:off x="3314" y="1140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77903" name="Line 79"/>
            <p:cNvSpPr>
              <a:spLocks noChangeShapeType="1"/>
            </p:cNvSpPr>
            <p:nvPr/>
          </p:nvSpPr>
          <p:spPr bwMode="auto">
            <a:xfrm>
              <a:off x="3312" y="1104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</p:grpSp>
      <p:grpSp>
        <p:nvGrpSpPr>
          <p:cNvPr id="77904" name="Group 80"/>
          <p:cNvGrpSpPr>
            <a:grpSpLocks/>
          </p:cNvGrpSpPr>
          <p:nvPr/>
        </p:nvGrpSpPr>
        <p:grpSpPr bwMode="auto">
          <a:xfrm>
            <a:off x="3170238" y="3903663"/>
            <a:ext cx="612775" cy="152400"/>
            <a:chOff x="3312" y="2736"/>
            <a:chExt cx="386" cy="96"/>
          </a:xfrm>
        </p:grpSpPr>
        <p:sp>
          <p:nvSpPr>
            <p:cNvPr id="77905" name="Line 81"/>
            <p:cNvSpPr>
              <a:spLocks noChangeShapeType="1"/>
            </p:cNvSpPr>
            <p:nvPr/>
          </p:nvSpPr>
          <p:spPr bwMode="auto">
            <a:xfrm>
              <a:off x="3312" y="2736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77906" name="Line 82"/>
            <p:cNvSpPr>
              <a:spLocks noChangeShapeType="1"/>
            </p:cNvSpPr>
            <p:nvPr/>
          </p:nvSpPr>
          <p:spPr bwMode="auto">
            <a:xfrm>
              <a:off x="3314" y="2784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77907" name="Line 83"/>
            <p:cNvSpPr>
              <a:spLocks noChangeShapeType="1"/>
            </p:cNvSpPr>
            <p:nvPr/>
          </p:nvSpPr>
          <p:spPr bwMode="auto">
            <a:xfrm>
              <a:off x="3312" y="2832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</p:grpSp>
      <p:sp>
        <p:nvSpPr>
          <p:cNvPr id="77908" name="Rectangle 84"/>
          <p:cNvSpPr>
            <a:spLocks noChangeArrowheads="1"/>
          </p:cNvSpPr>
          <p:nvPr/>
        </p:nvSpPr>
        <p:spPr bwMode="auto">
          <a:xfrm>
            <a:off x="2771775" y="188913"/>
            <a:ext cx="39608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>
                <a:latin typeface="华文新魏" pitchFamily="2" charset="-122"/>
                <a:ea typeface="华文新魏" pitchFamily="2" charset="-122"/>
              </a:rPr>
              <a:t>DNA</a:t>
            </a:r>
            <a:r>
              <a:rPr kumimoji="1" lang="zh-CN" altLang="en-US">
                <a:latin typeface="华文新魏" pitchFamily="2" charset="-122"/>
                <a:ea typeface="华文新魏" pitchFamily="2" charset="-122"/>
              </a:rPr>
              <a:t>分子双链结构</a:t>
            </a:r>
            <a:endParaRPr kumimoji="1" lang="zh-CN" altLang="en-US" b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7942" name="Line 118"/>
          <p:cNvSpPr>
            <a:spLocks noChangeShapeType="1"/>
          </p:cNvSpPr>
          <p:nvPr/>
        </p:nvSpPr>
        <p:spPr bwMode="auto">
          <a:xfrm flipH="1">
            <a:off x="5148263" y="1844675"/>
            <a:ext cx="457200" cy="533400"/>
          </a:xfrm>
          <a:prstGeom prst="line">
            <a:avLst/>
          </a:prstGeom>
          <a:noFill/>
          <a:ln w="28575">
            <a:solidFill>
              <a:srgbClr val="FF6699"/>
            </a:solidFill>
            <a:round/>
            <a:headEnd/>
            <a:tailEnd/>
          </a:ln>
          <a:effectLst/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77943" name="Line 119"/>
          <p:cNvSpPr>
            <a:spLocks noChangeShapeType="1"/>
          </p:cNvSpPr>
          <p:nvPr/>
        </p:nvSpPr>
        <p:spPr bwMode="auto">
          <a:xfrm flipH="1">
            <a:off x="5148263" y="4437063"/>
            <a:ext cx="457200" cy="533400"/>
          </a:xfrm>
          <a:prstGeom prst="line">
            <a:avLst/>
          </a:prstGeom>
          <a:noFill/>
          <a:ln w="28575">
            <a:solidFill>
              <a:srgbClr val="FF6699"/>
            </a:solidFill>
            <a:round/>
            <a:headEnd/>
            <a:tailEnd/>
          </a:ln>
          <a:effectLst/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77944" name="Line 120"/>
          <p:cNvSpPr>
            <a:spLocks noChangeShapeType="1"/>
          </p:cNvSpPr>
          <p:nvPr/>
        </p:nvSpPr>
        <p:spPr bwMode="auto">
          <a:xfrm flipH="1">
            <a:off x="5148263" y="3141663"/>
            <a:ext cx="457200" cy="533400"/>
          </a:xfrm>
          <a:prstGeom prst="line">
            <a:avLst/>
          </a:prstGeom>
          <a:noFill/>
          <a:ln w="28575">
            <a:solidFill>
              <a:srgbClr val="FF6699"/>
            </a:solidFill>
            <a:round/>
            <a:headEnd/>
            <a:tailEnd/>
          </a:ln>
          <a:effectLst/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grpSp>
        <p:nvGrpSpPr>
          <p:cNvPr id="77945" name="Group 121"/>
          <p:cNvGrpSpPr>
            <a:grpSpLocks/>
          </p:cNvGrpSpPr>
          <p:nvPr/>
        </p:nvGrpSpPr>
        <p:grpSpPr bwMode="auto">
          <a:xfrm rot="10800000">
            <a:off x="6227763" y="1052513"/>
            <a:ext cx="2057400" cy="820737"/>
            <a:chOff x="720" y="1488"/>
            <a:chExt cx="1296" cy="517"/>
          </a:xfrm>
        </p:grpSpPr>
        <p:grpSp>
          <p:nvGrpSpPr>
            <p:cNvPr id="77946" name="Group 122"/>
            <p:cNvGrpSpPr>
              <a:grpSpLocks/>
            </p:cNvGrpSpPr>
            <p:nvPr/>
          </p:nvGrpSpPr>
          <p:grpSpPr bwMode="auto">
            <a:xfrm>
              <a:off x="720" y="1488"/>
              <a:ext cx="1296" cy="517"/>
              <a:chOff x="1296" y="1920"/>
              <a:chExt cx="1757" cy="701"/>
            </a:xfrm>
          </p:grpSpPr>
          <p:sp>
            <p:nvSpPr>
              <p:cNvPr id="77947" name="AutoShape 123"/>
              <p:cNvSpPr>
                <a:spLocks noChangeArrowheads="1"/>
              </p:cNvSpPr>
              <p:nvPr/>
            </p:nvSpPr>
            <p:spPr bwMode="auto">
              <a:xfrm>
                <a:off x="1819" y="2206"/>
                <a:ext cx="437" cy="415"/>
              </a:xfrm>
              <a:prstGeom prst="pentagon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948" name="Rectangle 124"/>
              <p:cNvSpPr>
                <a:spLocks noChangeArrowheads="1"/>
              </p:cNvSpPr>
              <p:nvPr/>
            </p:nvSpPr>
            <p:spPr bwMode="auto">
              <a:xfrm>
                <a:off x="2616" y="2243"/>
                <a:ext cx="437" cy="238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zh-CN" altLang="en-US" sz="28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949" name="Oval 125"/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278" cy="278"/>
              </a:xfrm>
              <a:prstGeom prst="ellipse">
                <a:avLst/>
              </a:prstGeom>
              <a:solidFill>
                <a:srgbClr val="00CC00"/>
              </a:solidFill>
              <a:ln w="12700">
                <a:solidFill>
                  <a:srgbClr val="00CC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950" name="Line 126"/>
              <p:cNvSpPr>
                <a:spLocks noChangeShapeType="1"/>
              </p:cNvSpPr>
              <p:nvPr/>
            </p:nvSpPr>
            <p:spPr bwMode="auto">
              <a:xfrm>
                <a:off x="2258" y="2366"/>
                <a:ext cx="35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951" name="Line 127"/>
              <p:cNvSpPr>
                <a:spLocks noChangeShapeType="1"/>
              </p:cNvSpPr>
              <p:nvPr/>
            </p:nvSpPr>
            <p:spPr bwMode="auto">
              <a:xfrm rot="2278870">
                <a:off x="1504" y="2259"/>
                <a:ext cx="357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7952" name="Text Box 128"/>
            <p:cNvSpPr txBox="1">
              <a:spLocks noChangeArrowheads="1"/>
            </p:cNvSpPr>
            <p:nvPr/>
          </p:nvSpPr>
          <p:spPr bwMode="auto">
            <a:xfrm>
              <a:off x="1740" y="1684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rot="10800000" wrap="none">
              <a:spAutoFit/>
            </a:bodyPr>
            <a:lstStyle/>
            <a:p>
              <a:endParaRPr kumimoji="1" lang="en-US" altLang="zh-CN" sz="20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7953" name="Group 129"/>
          <p:cNvGrpSpPr>
            <a:grpSpLocks/>
          </p:cNvGrpSpPr>
          <p:nvPr/>
        </p:nvGrpSpPr>
        <p:grpSpPr bwMode="auto">
          <a:xfrm rot="10800000">
            <a:off x="6227763" y="2349500"/>
            <a:ext cx="2057400" cy="820738"/>
            <a:chOff x="720" y="1488"/>
            <a:chExt cx="1296" cy="517"/>
          </a:xfrm>
        </p:grpSpPr>
        <p:grpSp>
          <p:nvGrpSpPr>
            <p:cNvPr id="77954" name="Group 130"/>
            <p:cNvGrpSpPr>
              <a:grpSpLocks/>
            </p:cNvGrpSpPr>
            <p:nvPr/>
          </p:nvGrpSpPr>
          <p:grpSpPr bwMode="auto">
            <a:xfrm>
              <a:off x="720" y="1488"/>
              <a:ext cx="1296" cy="517"/>
              <a:chOff x="1296" y="1920"/>
              <a:chExt cx="1757" cy="701"/>
            </a:xfrm>
          </p:grpSpPr>
          <p:sp>
            <p:nvSpPr>
              <p:cNvPr id="77955" name="AutoShape 131"/>
              <p:cNvSpPr>
                <a:spLocks noChangeArrowheads="1"/>
              </p:cNvSpPr>
              <p:nvPr/>
            </p:nvSpPr>
            <p:spPr bwMode="auto">
              <a:xfrm>
                <a:off x="1819" y="2206"/>
                <a:ext cx="437" cy="415"/>
              </a:xfrm>
              <a:prstGeom prst="pentagon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956" name="Rectangle 132"/>
              <p:cNvSpPr>
                <a:spLocks noChangeArrowheads="1"/>
              </p:cNvSpPr>
              <p:nvPr/>
            </p:nvSpPr>
            <p:spPr bwMode="auto">
              <a:xfrm>
                <a:off x="2616" y="2243"/>
                <a:ext cx="437" cy="238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zh-CN" altLang="en-US" sz="28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957" name="Oval 133"/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278" cy="278"/>
              </a:xfrm>
              <a:prstGeom prst="ellipse">
                <a:avLst/>
              </a:prstGeom>
              <a:solidFill>
                <a:srgbClr val="00CC00"/>
              </a:solidFill>
              <a:ln w="12700">
                <a:solidFill>
                  <a:srgbClr val="00CC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958" name="Line 134"/>
              <p:cNvSpPr>
                <a:spLocks noChangeShapeType="1"/>
              </p:cNvSpPr>
              <p:nvPr/>
            </p:nvSpPr>
            <p:spPr bwMode="auto">
              <a:xfrm>
                <a:off x="2258" y="2366"/>
                <a:ext cx="35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959" name="Line 135"/>
              <p:cNvSpPr>
                <a:spLocks noChangeShapeType="1"/>
              </p:cNvSpPr>
              <p:nvPr/>
            </p:nvSpPr>
            <p:spPr bwMode="auto">
              <a:xfrm rot="2278870">
                <a:off x="1504" y="2259"/>
                <a:ext cx="357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7960" name="Text Box 136"/>
            <p:cNvSpPr txBox="1">
              <a:spLocks noChangeArrowheads="1"/>
            </p:cNvSpPr>
            <p:nvPr/>
          </p:nvSpPr>
          <p:spPr bwMode="auto">
            <a:xfrm>
              <a:off x="1740" y="1684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rot="10800000" wrap="none">
              <a:spAutoFit/>
            </a:bodyPr>
            <a:lstStyle/>
            <a:p>
              <a:endParaRPr kumimoji="1" lang="en-US" altLang="zh-CN" sz="20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7961" name="Group 137"/>
          <p:cNvGrpSpPr>
            <a:grpSpLocks/>
          </p:cNvGrpSpPr>
          <p:nvPr/>
        </p:nvGrpSpPr>
        <p:grpSpPr bwMode="auto">
          <a:xfrm rot="10800000">
            <a:off x="6227763" y="3644900"/>
            <a:ext cx="2057400" cy="820738"/>
            <a:chOff x="720" y="1488"/>
            <a:chExt cx="1296" cy="517"/>
          </a:xfrm>
        </p:grpSpPr>
        <p:grpSp>
          <p:nvGrpSpPr>
            <p:cNvPr id="77962" name="Group 138"/>
            <p:cNvGrpSpPr>
              <a:grpSpLocks/>
            </p:cNvGrpSpPr>
            <p:nvPr/>
          </p:nvGrpSpPr>
          <p:grpSpPr bwMode="auto">
            <a:xfrm>
              <a:off x="720" y="1488"/>
              <a:ext cx="1296" cy="517"/>
              <a:chOff x="1296" y="1920"/>
              <a:chExt cx="1757" cy="701"/>
            </a:xfrm>
          </p:grpSpPr>
          <p:sp>
            <p:nvSpPr>
              <p:cNvPr id="77963" name="AutoShape 139"/>
              <p:cNvSpPr>
                <a:spLocks noChangeArrowheads="1"/>
              </p:cNvSpPr>
              <p:nvPr/>
            </p:nvSpPr>
            <p:spPr bwMode="auto">
              <a:xfrm>
                <a:off x="1819" y="2206"/>
                <a:ext cx="437" cy="415"/>
              </a:xfrm>
              <a:prstGeom prst="pentagon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964" name="Rectangle 140"/>
              <p:cNvSpPr>
                <a:spLocks noChangeArrowheads="1"/>
              </p:cNvSpPr>
              <p:nvPr/>
            </p:nvSpPr>
            <p:spPr bwMode="auto">
              <a:xfrm>
                <a:off x="2616" y="2243"/>
                <a:ext cx="437" cy="238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zh-CN" altLang="en-US" sz="28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965" name="Oval 141"/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278" cy="278"/>
              </a:xfrm>
              <a:prstGeom prst="ellipse">
                <a:avLst/>
              </a:prstGeom>
              <a:solidFill>
                <a:srgbClr val="00CC00"/>
              </a:solidFill>
              <a:ln w="12700">
                <a:solidFill>
                  <a:srgbClr val="00CC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966" name="Line 142"/>
              <p:cNvSpPr>
                <a:spLocks noChangeShapeType="1"/>
              </p:cNvSpPr>
              <p:nvPr/>
            </p:nvSpPr>
            <p:spPr bwMode="auto">
              <a:xfrm>
                <a:off x="2258" y="2366"/>
                <a:ext cx="35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967" name="Line 143"/>
              <p:cNvSpPr>
                <a:spLocks noChangeShapeType="1"/>
              </p:cNvSpPr>
              <p:nvPr/>
            </p:nvSpPr>
            <p:spPr bwMode="auto">
              <a:xfrm rot="2278870">
                <a:off x="1504" y="2259"/>
                <a:ext cx="357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7968" name="Text Box 144"/>
            <p:cNvSpPr txBox="1">
              <a:spLocks noChangeArrowheads="1"/>
            </p:cNvSpPr>
            <p:nvPr/>
          </p:nvSpPr>
          <p:spPr bwMode="auto">
            <a:xfrm>
              <a:off x="1740" y="1684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rot="10800000" wrap="none">
              <a:spAutoFit/>
            </a:bodyPr>
            <a:lstStyle/>
            <a:p>
              <a:endParaRPr kumimoji="1" lang="en-US" altLang="zh-CN" sz="20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7969" name="Group 145"/>
          <p:cNvGrpSpPr>
            <a:grpSpLocks/>
          </p:cNvGrpSpPr>
          <p:nvPr/>
        </p:nvGrpSpPr>
        <p:grpSpPr bwMode="auto">
          <a:xfrm rot="10800000">
            <a:off x="6227763" y="4941888"/>
            <a:ext cx="2057400" cy="820737"/>
            <a:chOff x="720" y="1488"/>
            <a:chExt cx="1296" cy="517"/>
          </a:xfrm>
        </p:grpSpPr>
        <p:grpSp>
          <p:nvGrpSpPr>
            <p:cNvPr id="77970" name="Group 146"/>
            <p:cNvGrpSpPr>
              <a:grpSpLocks/>
            </p:cNvGrpSpPr>
            <p:nvPr/>
          </p:nvGrpSpPr>
          <p:grpSpPr bwMode="auto">
            <a:xfrm>
              <a:off x="720" y="1488"/>
              <a:ext cx="1296" cy="517"/>
              <a:chOff x="1296" y="1920"/>
              <a:chExt cx="1757" cy="701"/>
            </a:xfrm>
          </p:grpSpPr>
          <p:sp>
            <p:nvSpPr>
              <p:cNvPr id="77971" name="AutoShape 147"/>
              <p:cNvSpPr>
                <a:spLocks noChangeArrowheads="1"/>
              </p:cNvSpPr>
              <p:nvPr/>
            </p:nvSpPr>
            <p:spPr bwMode="auto">
              <a:xfrm>
                <a:off x="1819" y="2206"/>
                <a:ext cx="437" cy="415"/>
              </a:xfrm>
              <a:prstGeom prst="pentagon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972" name="Rectangle 148"/>
              <p:cNvSpPr>
                <a:spLocks noChangeArrowheads="1"/>
              </p:cNvSpPr>
              <p:nvPr/>
            </p:nvSpPr>
            <p:spPr bwMode="auto">
              <a:xfrm>
                <a:off x="2616" y="2243"/>
                <a:ext cx="437" cy="238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zh-CN" altLang="en-US" sz="28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973" name="Oval 149"/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278" cy="278"/>
              </a:xfrm>
              <a:prstGeom prst="ellipse">
                <a:avLst/>
              </a:prstGeom>
              <a:solidFill>
                <a:srgbClr val="00CC00"/>
              </a:solidFill>
              <a:ln w="12700">
                <a:solidFill>
                  <a:srgbClr val="00CC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rot="10800000" wrap="none" anchor="ctr"/>
              <a:lstStyle/>
              <a:p>
                <a:pPr algn="ctr" eaLnBrk="0" hangingPunct="0"/>
                <a:endParaRPr lang="zh-CN" alt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974" name="Line 150"/>
              <p:cNvSpPr>
                <a:spLocks noChangeShapeType="1"/>
              </p:cNvSpPr>
              <p:nvPr/>
            </p:nvSpPr>
            <p:spPr bwMode="auto">
              <a:xfrm>
                <a:off x="2258" y="2366"/>
                <a:ext cx="35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975" name="Line 151"/>
              <p:cNvSpPr>
                <a:spLocks noChangeShapeType="1"/>
              </p:cNvSpPr>
              <p:nvPr/>
            </p:nvSpPr>
            <p:spPr bwMode="auto">
              <a:xfrm rot="2278870">
                <a:off x="1504" y="2259"/>
                <a:ext cx="357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7976" name="Text Box 152"/>
            <p:cNvSpPr txBox="1">
              <a:spLocks noChangeArrowheads="1"/>
            </p:cNvSpPr>
            <p:nvPr/>
          </p:nvSpPr>
          <p:spPr bwMode="auto">
            <a:xfrm>
              <a:off x="1740" y="1684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rot="10800000" wrap="none">
              <a:spAutoFit/>
            </a:bodyPr>
            <a:lstStyle/>
            <a:p>
              <a:endParaRPr kumimoji="1" lang="en-US" altLang="zh-CN" sz="2000">
                <a:solidFill>
                  <a:srgbClr val="FFFF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7977" name="Text Box 153"/>
          <p:cNvSpPr txBox="1">
            <a:spLocks noChangeArrowheads="1"/>
          </p:cNvSpPr>
          <p:nvPr/>
        </p:nvSpPr>
        <p:spPr bwMode="auto">
          <a:xfrm>
            <a:off x="6227763" y="3716338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G</a:t>
            </a:r>
          </a:p>
        </p:txBody>
      </p:sp>
      <p:sp>
        <p:nvSpPr>
          <p:cNvPr id="77978" name="Text Box 154"/>
          <p:cNvSpPr txBox="1">
            <a:spLocks noChangeArrowheads="1"/>
          </p:cNvSpPr>
          <p:nvPr/>
        </p:nvSpPr>
        <p:spPr bwMode="auto">
          <a:xfrm>
            <a:off x="6227763" y="5013325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77979" name="Text Box 155"/>
          <p:cNvSpPr txBox="1">
            <a:spLocks noChangeArrowheads="1"/>
          </p:cNvSpPr>
          <p:nvPr/>
        </p:nvSpPr>
        <p:spPr bwMode="auto">
          <a:xfrm>
            <a:off x="6300788" y="1125538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T</a:t>
            </a:r>
          </a:p>
        </p:txBody>
      </p:sp>
      <p:sp>
        <p:nvSpPr>
          <p:cNvPr id="77941" name="Text Box 117"/>
          <p:cNvSpPr txBox="1">
            <a:spLocks noChangeArrowheads="1"/>
          </p:cNvSpPr>
          <p:nvPr/>
        </p:nvSpPr>
        <p:spPr bwMode="auto">
          <a:xfrm>
            <a:off x="6300788" y="2420938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C</a:t>
            </a:r>
          </a:p>
        </p:txBody>
      </p:sp>
      <p:sp>
        <p:nvSpPr>
          <p:cNvPr id="77981" name="Line 157"/>
          <p:cNvSpPr>
            <a:spLocks noChangeShapeType="1"/>
          </p:cNvSpPr>
          <p:nvPr/>
        </p:nvSpPr>
        <p:spPr bwMode="auto">
          <a:xfrm flipH="1">
            <a:off x="5076825" y="5734050"/>
            <a:ext cx="457200" cy="533400"/>
          </a:xfrm>
          <a:prstGeom prst="line">
            <a:avLst/>
          </a:prstGeom>
          <a:noFill/>
          <a:ln w="28575">
            <a:solidFill>
              <a:srgbClr val="FF6699"/>
            </a:solidFill>
            <a:round/>
            <a:headEnd/>
            <a:tailEnd/>
          </a:ln>
          <a:effectLst/>
        </p:spPr>
        <p:txBody>
          <a:bodyPr lIns="92075" tIns="46038" rIns="92075" bIns="46038" anchor="b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771 0 " pathEditMode="relative" ptsTypes="AA">
                                      <p:cBhvr>
                                        <p:cTn id="58" dur="2000" fill="hold"/>
                                        <p:tgtEl>
                                          <p:spTgt spid="77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771 0 " pathEditMode="relative" ptsTypes="AA">
                                      <p:cBhvr>
                                        <p:cTn id="60" dur="2000" fill="hold"/>
                                        <p:tgtEl>
                                          <p:spTgt spid="77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771 0.18889 " pathEditMode="relative" ptsTypes="AA">
                                      <p:cBhvr>
                                        <p:cTn id="63" dur="2000" fill="hold"/>
                                        <p:tgtEl>
                                          <p:spTgt spid="77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771 0.18889 " pathEditMode="relative" ptsTypes="AA">
                                      <p:cBhvr>
                                        <p:cTn id="65" dur="2000" fill="hold"/>
                                        <p:tgtEl>
                                          <p:spTgt spid="77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771 0.18912 " pathEditMode="relative" ptsTypes="AA">
                                      <p:cBhvr>
                                        <p:cTn id="68" dur="2000" fill="hold"/>
                                        <p:tgtEl>
                                          <p:spTgt spid="77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771 0.18912 " pathEditMode="relative" ptsTypes="AA">
                                      <p:cBhvr>
                                        <p:cTn id="70" dur="2000" fill="hold"/>
                                        <p:tgtEl>
                                          <p:spTgt spid="779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771 -0.37801 " pathEditMode="relative" ptsTypes="AA">
                                      <p:cBhvr>
                                        <p:cTn id="73" dur="2000" fill="hold"/>
                                        <p:tgtEl>
                                          <p:spTgt spid="77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771 -0.37801 " pathEditMode="relative" ptsTypes="AA">
                                      <p:cBhvr>
                                        <p:cTn id="75" dur="2000" fill="hold"/>
                                        <p:tgtEl>
                                          <p:spTgt spid="779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8" grpId="0" animBg="1"/>
      <p:bldP spid="77860" grpId="0" animBg="1"/>
      <p:bldP spid="77861" grpId="0" animBg="1"/>
      <p:bldP spid="77897" grpId="0" animBg="1"/>
      <p:bldP spid="77942" grpId="0" animBg="1"/>
      <p:bldP spid="77943" grpId="0" animBg="1"/>
      <p:bldP spid="77944" grpId="0" animBg="1"/>
      <p:bldP spid="77977" grpId="0"/>
      <p:bldP spid="77977" grpId="1"/>
      <p:bldP spid="77978" grpId="0"/>
      <p:bldP spid="77978" grpId="1"/>
      <p:bldP spid="77979" grpId="0"/>
      <p:bldP spid="77979" grpId="1"/>
      <p:bldP spid="77941" grpId="0"/>
      <p:bldP spid="77941" grpId="1"/>
      <p:bldP spid="779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285860"/>
            <a:ext cx="4143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/>
              <a:t>染料：吡罗红甲基绿</a:t>
            </a:r>
            <a:endParaRPr lang="zh-CN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929190" y="1214422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现配现用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4876" y="1928802"/>
            <a:ext cx="41433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吡罗红和甲基绿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DNA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RNA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亲和力不同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吡罗</a:t>
            </a:r>
            <a:r>
              <a:rPr lang="zh-CN" altLang="en-US" dirty="0" smtClean="0">
                <a:solidFill>
                  <a:srgbClr val="FF0000"/>
                </a:solidFill>
              </a:rPr>
              <a:t>红使</a:t>
            </a:r>
            <a:r>
              <a:rPr lang="en-US" altLang="zh-CN" dirty="0" smtClean="0">
                <a:solidFill>
                  <a:srgbClr val="FF0000"/>
                </a:solidFill>
              </a:rPr>
              <a:t>RNA</a:t>
            </a:r>
            <a:r>
              <a:rPr lang="zh-CN" altLang="en-US" dirty="0" smtClean="0">
                <a:solidFill>
                  <a:srgbClr val="FF0000"/>
                </a:solidFill>
              </a:rPr>
              <a:t>呈红色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92D050"/>
                </a:solidFill>
              </a:rPr>
              <a:t>甲基绿使</a:t>
            </a:r>
            <a:r>
              <a:rPr lang="en-US" altLang="zh-CN" dirty="0" smtClean="0">
                <a:solidFill>
                  <a:srgbClr val="92D050"/>
                </a:solidFill>
              </a:rPr>
              <a:t>DNA</a:t>
            </a:r>
            <a:r>
              <a:rPr lang="zh-CN" altLang="en-US" dirty="0" smtClean="0">
                <a:solidFill>
                  <a:srgbClr val="92D050"/>
                </a:solidFill>
              </a:rPr>
              <a:t>呈绿色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857628"/>
            <a:ext cx="4643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/>
              <a:t>材料：口腔上皮细胞或洋葱鳞片叶内表皮细胞</a:t>
            </a:r>
            <a:endParaRPr lang="zh-CN" alt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5214950"/>
            <a:ext cx="4643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/>
              <a:t>步骤：制片、水解、冲洗涂片、染色、观察</a:t>
            </a:r>
            <a:endParaRPr lang="zh-CN" altLang="en-US" i="1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77771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Arial" charset="0"/>
              </a:rPr>
              <a:t>5</a:t>
            </a:r>
            <a:r>
              <a:rPr lang="zh-CN" altLang="en-US" dirty="0">
                <a:latin typeface="Arial" charset="0"/>
              </a:rPr>
              <a:t>、核酸的种类及</a:t>
            </a:r>
            <a:r>
              <a:rPr lang="zh-CN" altLang="en-US" dirty="0"/>
              <a:t>在细胞中的分布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142875" y="5805488"/>
            <a:ext cx="8893175" cy="0"/>
          </a:xfrm>
          <a:prstGeom prst="line">
            <a:avLst/>
          </a:prstGeom>
          <a:noFill/>
          <a:ln w="25400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142875" y="4575175"/>
            <a:ext cx="8893175" cy="0"/>
          </a:xfrm>
          <a:prstGeom prst="line">
            <a:avLst/>
          </a:prstGeom>
          <a:noFill/>
          <a:ln w="12700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142875" y="5151438"/>
            <a:ext cx="6337300" cy="0"/>
          </a:xfrm>
          <a:prstGeom prst="line">
            <a:avLst/>
          </a:prstGeom>
          <a:noFill/>
          <a:ln w="12700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6480175" y="5151438"/>
            <a:ext cx="2555875" cy="0"/>
          </a:xfrm>
          <a:prstGeom prst="line">
            <a:avLst/>
          </a:prstGeom>
          <a:noFill/>
          <a:ln w="12700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555" name="Group 67"/>
          <p:cNvGraphicFramePr>
            <a:graphicFrameLocks noGrp="1"/>
          </p:cNvGraphicFramePr>
          <p:nvPr/>
        </p:nvGraphicFramePr>
        <p:xfrm>
          <a:off x="0" y="3284538"/>
          <a:ext cx="9144000" cy="3273044"/>
        </p:xfrm>
        <a:graphic>
          <a:graphicData uri="http://schemas.openxmlformats.org/drawingml/2006/table">
            <a:tbl>
              <a:tblPr/>
              <a:tblGrid>
                <a:gridCol w="1042988"/>
                <a:gridCol w="2016125"/>
                <a:gridCol w="2520950"/>
                <a:gridCol w="1655762"/>
                <a:gridCol w="1908175"/>
              </a:tblGrid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核酸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主要存在于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少数存在于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染色剂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染色颜色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DNA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29" name="Line 41"/>
          <p:cNvSpPr>
            <a:spLocks noChangeShapeType="1"/>
          </p:cNvSpPr>
          <p:nvPr/>
        </p:nvSpPr>
        <p:spPr bwMode="auto">
          <a:xfrm>
            <a:off x="250825" y="4581525"/>
            <a:ext cx="88931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530" name="Rectangle 42"/>
          <p:cNvSpPr>
            <a:spLocks noChangeArrowheads="1"/>
          </p:cNvSpPr>
          <p:nvPr/>
        </p:nvSpPr>
        <p:spPr bwMode="auto">
          <a:xfrm>
            <a:off x="5508625" y="5805488"/>
            <a:ext cx="20161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吡罗红</a:t>
            </a:r>
            <a:endParaRPr lang="zh-CN" altLang="en-US">
              <a:solidFill>
                <a:srgbClr val="FFFF66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63531" name="Rectangle 43"/>
          <p:cNvSpPr>
            <a:spLocks noChangeArrowheads="1"/>
          </p:cNvSpPr>
          <p:nvPr/>
        </p:nvSpPr>
        <p:spPr bwMode="auto">
          <a:xfrm>
            <a:off x="5435600" y="4941888"/>
            <a:ext cx="20161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甲基绿</a:t>
            </a:r>
            <a:endParaRPr lang="zh-CN" altLang="en-US">
              <a:solidFill>
                <a:srgbClr val="FFFF66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63532" name="Rectangle 44"/>
          <p:cNvSpPr>
            <a:spLocks noChangeArrowheads="1"/>
          </p:cNvSpPr>
          <p:nvPr/>
        </p:nvSpPr>
        <p:spPr bwMode="auto">
          <a:xfrm>
            <a:off x="7453313" y="5734050"/>
            <a:ext cx="1690687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红色</a:t>
            </a:r>
            <a:endParaRPr lang="zh-CN" altLang="en-US">
              <a:solidFill>
                <a:srgbClr val="FFFF66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63533" name="Rectangle 45"/>
          <p:cNvSpPr>
            <a:spLocks noChangeArrowheads="1"/>
          </p:cNvSpPr>
          <p:nvPr/>
        </p:nvSpPr>
        <p:spPr bwMode="auto">
          <a:xfrm>
            <a:off x="7453313" y="4868863"/>
            <a:ext cx="16906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绿色</a:t>
            </a:r>
            <a:endParaRPr lang="zh-CN" altLang="en-US">
              <a:solidFill>
                <a:srgbClr val="FFFF66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63534" name="Rectangle 46"/>
          <p:cNvSpPr>
            <a:spLocks noChangeArrowheads="1"/>
          </p:cNvSpPr>
          <p:nvPr/>
        </p:nvSpPr>
        <p:spPr bwMode="auto">
          <a:xfrm>
            <a:off x="3276600" y="5805488"/>
            <a:ext cx="2160588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FFFF66"/>
                </a:solidFill>
                <a:cs typeface="Times New Roman" pitchFamily="18" charset="0"/>
              </a:rPr>
              <a:t>细胞核</a:t>
            </a:r>
          </a:p>
        </p:txBody>
      </p:sp>
      <p:sp>
        <p:nvSpPr>
          <p:cNvPr id="63535" name="Rectangle 47"/>
          <p:cNvSpPr>
            <a:spLocks noChangeArrowheads="1"/>
          </p:cNvSpPr>
          <p:nvPr/>
        </p:nvSpPr>
        <p:spPr bwMode="auto">
          <a:xfrm>
            <a:off x="1403350" y="5805488"/>
            <a:ext cx="15113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FFFF66"/>
                </a:solidFill>
                <a:cs typeface="Times New Roman" pitchFamily="18" charset="0"/>
              </a:rPr>
              <a:t>细胞质</a:t>
            </a:r>
          </a:p>
        </p:txBody>
      </p:sp>
      <p:sp>
        <p:nvSpPr>
          <p:cNvPr id="63536" name="Rectangle 48"/>
          <p:cNvSpPr>
            <a:spLocks noChangeArrowheads="1"/>
          </p:cNvSpPr>
          <p:nvPr/>
        </p:nvSpPr>
        <p:spPr bwMode="auto">
          <a:xfrm>
            <a:off x="3059113" y="4941888"/>
            <a:ext cx="25209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>
                <a:solidFill>
                  <a:srgbClr val="FFFF66"/>
                </a:solidFill>
                <a:cs typeface="Times New Roman" pitchFamily="18" charset="0"/>
              </a:rPr>
              <a:t>线粒体</a:t>
            </a:r>
            <a:r>
              <a:rPr lang="en-US" altLang="zh-CN" sz="2800">
                <a:solidFill>
                  <a:srgbClr val="FFFF66"/>
                </a:solidFill>
                <a:cs typeface="Times New Roman" pitchFamily="18" charset="0"/>
              </a:rPr>
              <a:t>,</a:t>
            </a:r>
            <a:r>
              <a:rPr lang="zh-CN" altLang="en-US" sz="2800">
                <a:solidFill>
                  <a:srgbClr val="FFFF66"/>
                </a:solidFill>
                <a:cs typeface="Times New Roman" pitchFamily="18" charset="0"/>
              </a:rPr>
              <a:t>叶绿体</a:t>
            </a:r>
          </a:p>
        </p:txBody>
      </p:sp>
      <p:sp>
        <p:nvSpPr>
          <p:cNvPr id="63537" name="Rectangle 49"/>
          <p:cNvSpPr>
            <a:spLocks noChangeArrowheads="1"/>
          </p:cNvSpPr>
          <p:nvPr/>
        </p:nvSpPr>
        <p:spPr bwMode="auto">
          <a:xfrm>
            <a:off x="1258888" y="4941888"/>
            <a:ext cx="1693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FFFF66"/>
                </a:solidFill>
                <a:cs typeface="Times New Roman" pitchFamily="18" charset="0"/>
              </a:rPr>
              <a:t>细胞核</a:t>
            </a:r>
          </a:p>
        </p:txBody>
      </p:sp>
      <p:pic>
        <p:nvPicPr>
          <p:cNvPr id="23" name="Picture 2" descr="http://www.pep.com.cn/oldimages/pic_133240.jpg"/>
          <p:cNvPicPr>
            <a:picLocks noChangeAspect="1" noChangeArrowheads="1"/>
          </p:cNvPicPr>
          <p:nvPr/>
        </p:nvPicPr>
        <p:blipFill>
          <a:blip r:embed="rId2" cstate="print"/>
          <a:srcRect l="54231" t="27013" r="6538" b="30201"/>
          <a:stretch>
            <a:fillRect/>
          </a:stretch>
        </p:blipFill>
        <p:spPr bwMode="auto">
          <a:xfrm rot="16200000">
            <a:off x="3000364" y="-714404"/>
            <a:ext cx="3143272" cy="471490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30" grpId="0"/>
      <p:bldP spid="63531" grpId="0"/>
      <p:bldP spid="63532" grpId="0"/>
      <p:bldP spid="63533" grpId="0"/>
      <p:bldP spid="63534" grpId="0"/>
      <p:bldP spid="63535" grpId="0"/>
      <p:bldP spid="63536" grpId="0"/>
      <p:bldP spid="635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4" name="Object 4"/>
          <p:cNvGraphicFramePr>
            <a:graphicFrameLocks noChangeAspect="1"/>
          </p:cNvGraphicFramePr>
          <p:nvPr>
            <p:ph/>
          </p:nvPr>
        </p:nvGraphicFramePr>
        <p:xfrm>
          <a:off x="5508625" y="3644900"/>
          <a:ext cx="3311525" cy="2743200"/>
        </p:xfrm>
        <a:graphic>
          <a:graphicData uri="http://schemas.openxmlformats.org/presentationml/2006/ole">
            <p:oleObj spid="_x0000_s92164" name="剪辑" r:id="rId3" imgW="4046400" imgH="3352320" progId="">
              <p:embed/>
            </p:oleObj>
          </a:graphicData>
        </a:graphic>
      </p:graphicFrame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827088" y="1412875"/>
            <a:ext cx="6624637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/>
              <a:t>原核生物的</a:t>
            </a:r>
            <a:r>
              <a:rPr lang="en-US" altLang="zh-CN" sz="4800"/>
              <a:t>DNA</a:t>
            </a:r>
            <a:r>
              <a:rPr lang="zh-CN" altLang="en-US" sz="4800"/>
              <a:t>在细胞内什么部位？病毒呢？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8964613" cy="518477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/>
              <a:t>1</a:t>
            </a:r>
            <a:r>
              <a:rPr lang="zh-CN" altLang="en-US" b="1"/>
              <a:t>．水稻叶肉细胞中的</a:t>
            </a:r>
            <a:r>
              <a:rPr lang="en-US" altLang="zh-CN" b="1"/>
              <a:t>DNA</a:t>
            </a:r>
            <a:r>
              <a:rPr lang="zh-CN" altLang="en-US" b="1"/>
              <a:t>主要存在于 </a:t>
            </a:r>
            <a:r>
              <a:rPr lang="en-US" altLang="zh-CN"/>
              <a:t>(     )</a:t>
            </a:r>
          </a:p>
          <a:p>
            <a:pPr>
              <a:buFont typeface="Wingdings" pitchFamily="2" charset="2"/>
              <a:buNone/>
            </a:pPr>
            <a:r>
              <a:rPr lang="en-US" altLang="zh-CN" b="1"/>
              <a:t>   A</a:t>
            </a:r>
            <a:r>
              <a:rPr lang="zh-CN" altLang="en-US" b="1"/>
              <a:t>、细胞质　         </a:t>
            </a:r>
            <a:r>
              <a:rPr lang="en-US" altLang="zh-CN" b="1"/>
              <a:t>B</a:t>
            </a:r>
            <a:r>
              <a:rPr lang="zh-CN" altLang="en-US" b="1"/>
              <a:t>、细胞核</a:t>
            </a:r>
            <a:br>
              <a:rPr lang="zh-CN" altLang="en-US" b="1"/>
            </a:br>
            <a:r>
              <a:rPr lang="en-US" altLang="zh-CN" b="1"/>
              <a:t>C</a:t>
            </a:r>
            <a:r>
              <a:rPr lang="zh-CN" altLang="en-US" b="1"/>
              <a:t>、线粒体　         </a:t>
            </a:r>
            <a:r>
              <a:rPr lang="en-US" altLang="zh-CN" b="1"/>
              <a:t>D</a:t>
            </a:r>
            <a:r>
              <a:rPr lang="zh-CN" altLang="en-US" b="1"/>
              <a:t>、叶绿体                         </a:t>
            </a:r>
          </a:p>
          <a:p>
            <a:pPr>
              <a:buFont typeface="Wingdings" pitchFamily="2" charset="2"/>
              <a:buNone/>
            </a:pPr>
            <a:endParaRPr lang="en-US" altLang="zh-CN" b="1"/>
          </a:p>
          <a:p>
            <a:pPr>
              <a:buFont typeface="Wingdings" pitchFamily="2" charset="2"/>
              <a:buNone/>
            </a:pPr>
            <a:r>
              <a:rPr lang="en-US" altLang="zh-CN" b="1"/>
              <a:t>2</a:t>
            </a:r>
            <a:r>
              <a:rPr lang="zh-CN" altLang="en-US" b="1"/>
              <a:t>．下列哪一组物质是</a:t>
            </a:r>
            <a:r>
              <a:rPr lang="en-US" altLang="zh-CN" b="1"/>
              <a:t>DNA</a:t>
            </a:r>
            <a:r>
              <a:rPr lang="zh-CN" altLang="en-US" b="1"/>
              <a:t>的组成成分 </a:t>
            </a:r>
            <a:r>
              <a:rPr lang="en-US" altLang="zh-CN"/>
              <a:t>(     )</a:t>
            </a:r>
          </a:p>
          <a:p>
            <a:pPr>
              <a:buFont typeface="Wingdings" pitchFamily="2" charset="2"/>
              <a:buNone/>
            </a:pPr>
            <a:r>
              <a:rPr lang="en-US" altLang="zh-CN" b="1"/>
              <a:t>   A</a:t>
            </a:r>
            <a:r>
              <a:rPr lang="zh-CN" altLang="en-US" b="1"/>
              <a:t>．脱氧核糖、核酸和磷酸   </a:t>
            </a:r>
          </a:p>
          <a:p>
            <a:pPr>
              <a:buFont typeface="Wingdings" pitchFamily="2" charset="2"/>
              <a:buNone/>
            </a:pPr>
            <a:r>
              <a:rPr lang="en-US" altLang="zh-CN" b="1"/>
              <a:t>   B</a:t>
            </a:r>
            <a:r>
              <a:rPr lang="zh-CN" altLang="en-US" b="1"/>
              <a:t>．脱氧核糖、碱基和磷酸</a:t>
            </a:r>
          </a:p>
          <a:p>
            <a:pPr>
              <a:buFont typeface="Wingdings" pitchFamily="2" charset="2"/>
              <a:buNone/>
            </a:pPr>
            <a:r>
              <a:rPr lang="en-US" altLang="zh-CN" b="1"/>
              <a:t>   C</a:t>
            </a:r>
            <a:r>
              <a:rPr lang="zh-CN" altLang="en-US" b="1"/>
              <a:t>．核糖、碱基和磷酸         　</a:t>
            </a:r>
          </a:p>
          <a:p>
            <a:pPr>
              <a:buFont typeface="Wingdings" pitchFamily="2" charset="2"/>
              <a:buNone/>
            </a:pPr>
            <a:r>
              <a:rPr lang="en-US" altLang="zh-CN" b="1"/>
              <a:t>   D</a:t>
            </a:r>
            <a:r>
              <a:rPr lang="zh-CN" altLang="en-US" b="1"/>
              <a:t>．核苷、碱基和磷酸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524750" cy="1139825"/>
          </a:xfrm>
          <a:noFill/>
          <a:ln/>
        </p:spPr>
        <p:txBody>
          <a:bodyPr/>
          <a:lstStyle/>
          <a:p>
            <a:r>
              <a:rPr lang="zh-CN" altLang="en-US" b="1">
                <a:solidFill>
                  <a:srgbClr val="FFFF00"/>
                </a:solidFill>
              </a:rPr>
              <a:t>练     习</a:t>
            </a:r>
            <a:r>
              <a:rPr lang="zh-CN" altLang="en-US"/>
              <a:t> 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7956550" y="3357563"/>
            <a:ext cx="657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endParaRPr lang="zh-CN" altLang="en-US" sz="400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7956550" y="1125538"/>
            <a:ext cx="647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endParaRPr lang="zh-CN" altLang="en-US" sz="400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/>
      <p:bldP spid="942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30725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3.  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噬菌体、烟草、烟草花叶病毒的核酸中各具有碱基和核苷酸的种类依次分别是（</a:t>
            </a:r>
            <a:r>
              <a:rPr lang="zh-CN" altLang="en-US" sz="3600" b="1">
                <a:latin typeface="Arial"/>
                <a:ea typeface="华文新魏" pitchFamily="2" charset="-122"/>
              </a:rPr>
              <a:t>    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）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 A.   4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lang="en-US" altLang="zh-CN" sz="3600" b="1">
                <a:latin typeface="Arial"/>
                <a:ea typeface="华文新魏" pitchFamily="2" charset="-122"/>
              </a:rPr>
              <a:t>    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 B.   4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4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 C.   4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lang="en-US" altLang="zh-CN" sz="3600" b="1">
                <a:latin typeface="Arial"/>
                <a:ea typeface="华文新魏" pitchFamily="2" charset="-122"/>
              </a:rPr>
              <a:t>                 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 D.   4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4</a:t>
            </a:r>
            <a:endParaRPr lang="zh-CN" altLang="en-US" sz="36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019419" y="2370135"/>
            <a:ext cx="695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4000" dirty="0">
                <a:solidFill>
                  <a:schemeClr val="folHlink"/>
                </a:solidFill>
              </a:rPr>
              <a:t>C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1873250" cy="636588"/>
          </a:xfrm>
          <a:prstGeom prst="rect">
            <a:avLst/>
          </a:prstGeom>
          <a:solidFill>
            <a:schemeClr val="accent1"/>
          </a:solidFill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Comic Sans MS" pitchFamily="66" charset="0"/>
                <a:ea typeface="华文新魏" pitchFamily="2" charset="-122"/>
              </a:rPr>
              <a:t>重点突破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684213" y="1268413"/>
            <a:ext cx="5905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生物的遗传物质都是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DNA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吗？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827088" y="2620963"/>
            <a:ext cx="2160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细胞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生物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684213" y="4781550"/>
            <a:ext cx="208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非细胞生物</a:t>
            </a:r>
          </a:p>
        </p:txBody>
      </p:sp>
      <p:sp>
        <p:nvSpPr>
          <p:cNvPr id="99334" name="AutoShape 6"/>
          <p:cNvSpPr>
            <a:spLocks/>
          </p:cNvSpPr>
          <p:nvPr/>
        </p:nvSpPr>
        <p:spPr bwMode="auto">
          <a:xfrm>
            <a:off x="2786050" y="2349500"/>
            <a:ext cx="73025" cy="1150938"/>
          </a:xfrm>
          <a:prstGeom prst="leftBrace">
            <a:avLst>
              <a:gd name="adj1" fmla="val 13134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AutoShape 7"/>
          <p:cNvSpPr>
            <a:spLocks/>
          </p:cNvSpPr>
          <p:nvPr/>
        </p:nvSpPr>
        <p:spPr bwMode="auto">
          <a:xfrm>
            <a:off x="2844800" y="4510088"/>
            <a:ext cx="73025" cy="1150937"/>
          </a:xfrm>
          <a:prstGeom prst="leftBrace">
            <a:avLst>
              <a:gd name="adj1" fmla="val 13134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3276600" y="2276475"/>
            <a:ext cx="172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真核生物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3276600" y="3068638"/>
            <a:ext cx="172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原核生物</a:t>
            </a: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3059113" y="4005263"/>
            <a:ext cx="26622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噬菌体、大多数动物病毒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3059113" y="5084763"/>
            <a:ext cx="3094037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大多数植物病毒及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HIV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SARS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、禽流感病毒</a:t>
            </a:r>
          </a:p>
        </p:txBody>
      </p:sp>
      <p:sp>
        <p:nvSpPr>
          <p:cNvPr id="99340" name="AutoShape 12"/>
          <p:cNvSpPr>
            <a:spLocks/>
          </p:cNvSpPr>
          <p:nvPr/>
        </p:nvSpPr>
        <p:spPr bwMode="auto">
          <a:xfrm rot="10800000">
            <a:off x="5507038" y="2347913"/>
            <a:ext cx="73025" cy="1944687"/>
          </a:xfrm>
          <a:prstGeom prst="leftBrace">
            <a:avLst>
              <a:gd name="adj1" fmla="val 22192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5651500" y="2997200"/>
            <a:ext cx="2736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遗传物质是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DNA</a:t>
            </a:r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6227763" y="5373688"/>
            <a:ext cx="25923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遗传物质是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RNA</a:t>
            </a:r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285720" y="3071810"/>
            <a:ext cx="2447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zh-CN" altLang="en-US" dirty="0">
                <a:solidFill>
                  <a:srgbClr val="FFC000"/>
                </a:solidFill>
              </a:rPr>
              <a:t>有</a:t>
            </a:r>
            <a:r>
              <a:rPr lang="en-US" altLang="zh-CN" dirty="0">
                <a:solidFill>
                  <a:srgbClr val="FFC000"/>
                </a:solidFill>
              </a:rPr>
              <a:t>DNA</a:t>
            </a:r>
            <a:r>
              <a:rPr lang="zh-CN" altLang="en-US" dirty="0">
                <a:solidFill>
                  <a:srgbClr val="FFC000"/>
                </a:solidFill>
              </a:rPr>
              <a:t>和</a:t>
            </a:r>
            <a:r>
              <a:rPr lang="en-US" altLang="zh-CN" dirty="0">
                <a:solidFill>
                  <a:srgbClr val="FFC000"/>
                </a:solidFill>
              </a:rPr>
              <a:t>RNA)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468313" y="5229225"/>
            <a:ext cx="24479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zh-CN" altLang="en-US" dirty="0">
                <a:solidFill>
                  <a:srgbClr val="FFC000"/>
                </a:solidFill>
              </a:rPr>
              <a:t>只有</a:t>
            </a:r>
            <a:r>
              <a:rPr lang="en-US" altLang="zh-CN" dirty="0">
                <a:solidFill>
                  <a:srgbClr val="FFC000"/>
                </a:solidFill>
              </a:rPr>
              <a:t>DNA</a:t>
            </a:r>
            <a:r>
              <a:rPr lang="zh-CN" altLang="en-US" dirty="0">
                <a:solidFill>
                  <a:srgbClr val="FFC000"/>
                </a:solidFill>
              </a:rPr>
              <a:t>或只有</a:t>
            </a:r>
            <a:r>
              <a:rPr lang="en-US" altLang="zh-CN" dirty="0">
                <a:solidFill>
                  <a:srgbClr val="FFC000"/>
                </a:solidFill>
              </a:rPr>
              <a:t>RNA)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33" grpId="0"/>
      <p:bldP spid="99334" grpId="0" animBg="1"/>
      <p:bldP spid="99335" grpId="0" animBg="1"/>
      <p:bldP spid="99336" grpId="0"/>
      <p:bldP spid="99337" grpId="0"/>
      <p:bldP spid="99338" grpId="0"/>
      <p:bldP spid="99339" grpId="0"/>
      <p:bldP spid="99340" grpId="0" animBg="1"/>
      <p:bldP spid="99341" grpId="0"/>
      <p:bldP spid="99342" grpId="0"/>
      <p:bldP spid="99343" grpId="0"/>
      <p:bldP spid="993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20080508ZA41_brief(new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416425"/>
          </a:xfrm>
          <a:prstGeom prst="rect">
            <a:avLst/>
          </a:prstGeom>
          <a:noFill/>
        </p:spPr>
      </p:pic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3276600" y="4797425"/>
            <a:ext cx="3527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solidFill>
                  <a:srgbClr val="FF6600"/>
                </a:solidFill>
                <a:latin typeface="华文新魏" pitchFamily="2" charset="-122"/>
                <a:ea typeface="华文新魏" pitchFamily="2" charset="-122"/>
              </a:rPr>
              <a:t>DNA</a:t>
            </a:r>
            <a:r>
              <a:rPr lang="zh-CN" altLang="en-US" sz="4400">
                <a:solidFill>
                  <a:srgbClr val="FF6600"/>
                </a:solidFill>
                <a:latin typeface="华文新魏" pitchFamily="2" charset="-122"/>
                <a:ea typeface="华文新魏" pitchFamily="2" charset="-122"/>
              </a:rPr>
              <a:t>指纹法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50825" y="692150"/>
            <a:ext cx="48974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4000" b="0">
                <a:effectLst>
                  <a:outerShdw blurRad="38100" dist="38100" dir="2700000" algn="tl">
                    <a:srgbClr val="010199"/>
                  </a:outerShdw>
                </a:effectLst>
              </a:rPr>
              <a:t>6.</a:t>
            </a:r>
            <a:r>
              <a:rPr lang="zh-CN" altLang="en-US" sz="4000" b="0">
                <a:effectLst>
                  <a:outerShdw blurRad="38100" dist="38100" dir="2700000" algn="tl">
                    <a:srgbClr val="010199"/>
                  </a:outerShdw>
                </a:effectLst>
              </a:rPr>
              <a:t>核酸的主要功能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95288" y="2276475"/>
            <a:ext cx="8569325" cy="2119313"/>
          </a:xfrm>
          <a:prstGeom prst="rect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</p:spPr>
        <p:txBody>
          <a:bodyPr/>
          <a:lstStyle/>
          <a:p>
            <a:pPr marL="447675" indent="-447675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</a:pPr>
            <a:r>
              <a:rPr lang="zh-CN" altLang="en-US" sz="4400" b="0" dirty="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华文新魏" pitchFamily="2" charset="-122"/>
              </a:rPr>
              <a:t>细胞内</a:t>
            </a:r>
            <a:r>
              <a:rPr lang="zh-CN" altLang="en-US" sz="4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华文新魏" pitchFamily="2" charset="-122"/>
              </a:rPr>
              <a:t>携带遗传信息</a:t>
            </a:r>
            <a:r>
              <a:rPr lang="zh-CN" altLang="en-US" sz="4400" b="0" dirty="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华文新魏" pitchFamily="2" charset="-122"/>
              </a:rPr>
              <a:t>的物质，对</a:t>
            </a:r>
            <a:r>
              <a:rPr lang="zh-CN" altLang="en-US" sz="4400" b="0" dirty="0">
                <a:solidFill>
                  <a:srgbClr val="FF5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华文新魏" pitchFamily="2" charset="-122"/>
              </a:rPr>
              <a:t>生物体的遗传，变异</a:t>
            </a:r>
            <a:r>
              <a:rPr lang="zh-CN" altLang="en-US" sz="4400" b="0" dirty="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华文新魏" pitchFamily="2" charset="-122"/>
              </a:rPr>
              <a:t>和</a:t>
            </a:r>
            <a:r>
              <a:rPr lang="zh-CN" altLang="en-US" sz="4400" b="0" dirty="0">
                <a:solidFill>
                  <a:srgbClr val="FF5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华文新魏" pitchFamily="2" charset="-122"/>
              </a:rPr>
              <a:t>蛋白质的生物合成</a:t>
            </a:r>
            <a:r>
              <a:rPr lang="zh-CN" altLang="en-US" sz="4400" b="0" dirty="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华文新魏" pitchFamily="2" charset="-122"/>
              </a:rPr>
              <a:t>有极其重要的作用。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468313" y="5013325"/>
            <a:ext cx="82089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4400" b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华文新魏" pitchFamily="2" charset="-122"/>
              </a:rPr>
              <a:t>DNA</a:t>
            </a:r>
            <a:r>
              <a:rPr lang="zh-CN" altLang="en-US" sz="4400" b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华文新魏" pitchFamily="2" charset="-122"/>
              </a:rPr>
              <a:t>是绝大多数生物的遗传物质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468313" y="1052513"/>
            <a:ext cx="8675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Comic Sans MS" pitchFamily="66" charset="0"/>
                <a:ea typeface="宋体" pitchFamily="2" charset="-122"/>
              </a:rPr>
              <a:t>２</a:t>
            </a:r>
            <a:r>
              <a:rPr lang="en-US" altLang="zh-CN">
                <a:latin typeface="Comic Sans MS" pitchFamily="66" charset="0"/>
                <a:ea typeface="宋体" pitchFamily="2" charset="-122"/>
              </a:rPr>
              <a:t>.</a:t>
            </a:r>
            <a:r>
              <a:rPr lang="zh-CN" altLang="en-US">
                <a:latin typeface="Comic Sans MS" pitchFamily="66" charset="0"/>
                <a:ea typeface="宋体" pitchFamily="2" charset="-122"/>
              </a:rPr>
              <a:t>为什么</a:t>
            </a:r>
            <a:r>
              <a:rPr lang="en-US" altLang="zh-CN">
                <a:latin typeface="Comic Sans MS" pitchFamily="66" charset="0"/>
                <a:ea typeface="宋体" pitchFamily="2" charset="-122"/>
              </a:rPr>
              <a:t>DNA</a:t>
            </a:r>
            <a:r>
              <a:rPr lang="zh-CN" altLang="en-US">
                <a:latin typeface="Comic Sans MS" pitchFamily="66" charset="0"/>
                <a:ea typeface="宋体" pitchFamily="2" charset="-122"/>
              </a:rPr>
              <a:t>（或</a:t>
            </a:r>
            <a:r>
              <a:rPr lang="en-US" altLang="zh-CN">
                <a:latin typeface="Comic Sans MS" pitchFamily="66" charset="0"/>
                <a:ea typeface="宋体" pitchFamily="2" charset="-122"/>
              </a:rPr>
              <a:t>RNA</a:t>
            </a:r>
            <a:r>
              <a:rPr lang="zh-CN" altLang="en-US">
                <a:latin typeface="Comic Sans MS" pitchFamily="66" charset="0"/>
                <a:ea typeface="宋体" pitchFamily="2" charset="-122"/>
              </a:rPr>
              <a:t>）分子具有多样性？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71550" y="2276475"/>
            <a:ext cx="604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Comic Sans MS" pitchFamily="66" charset="0"/>
                <a:ea typeface="黑体" pitchFamily="2" charset="-122"/>
              </a:rPr>
              <a:t>提示：从蛋白质的多样性得到启发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539750" y="3500438"/>
            <a:ext cx="8424863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由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个脱氧核苷酸组成的一条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DNA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单链最多有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_______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不同种类。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1042988" y="4292600"/>
            <a:ext cx="93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3600" baseline="300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10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/>
      <p:bldP spid="81924" grpId="0"/>
      <p:bldP spid="819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415925" y="2865438"/>
            <a:ext cx="6248400" cy="635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2.基本组成单位：核苷酸 </a:t>
            </a: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(___</a:t>
            </a:r>
            <a:r>
              <a:rPr lang="zh-CN" altLang="en-US" dirty="0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种</a:t>
            </a: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415925" y="3835400"/>
            <a:ext cx="9196388" cy="1104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3.核苷酸的结构：五碳糖（</a:t>
            </a:r>
            <a:r>
              <a:rPr lang="en-US" altLang="zh-CN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_____</a:t>
            </a:r>
            <a:r>
              <a:rPr lang="zh-CN" altLang="en-US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________</a:t>
            </a:r>
            <a:r>
              <a:rPr lang="zh-CN" altLang="en-US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）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+ </a:t>
            </a:r>
            <a:r>
              <a:rPr lang="zh-CN" altLang="en-US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含氮碱基（</a:t>
            </a:r>
            <a:r>
              <a:rPr lang="en-US" altLang="zh-CN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__</a:t>
            </a:r>
            <a:r>
              <a:rPr lang="zh-CN" altLang="en-US" sz="2800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__</a:t>
            </a:r>
            <a:r>
              <a:rPr lang="zh-CN" altLang="en-US" sz="2800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__</a:t>
            </a:r>
            <a:r>
              <a:rPr lang="zh-CN" altLang="en-US" sz="2800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__</a:t>
            </a:r>
            <a:r>
              <a:rPr lang="zh-CN" altLang="en-US" sz="2800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___) + </a:t>
            </a:r>
            <a:r>
              <a:rPr lang="zh-CN" altLang="en-US">
                <a:effectLst>
                  <a:outerShdw blurRad="38100" dist="38100" dir="2700000" algn="tl">
                    <a:srgbClr val="010199"/>
                  </a:outerShdw>
                </a:effectLst>
                <a:latin typeface="宋体" pitchFamily="2" charset="-122"/>
                <a:ea typeface="宋体" pitchFamily="2" charset="-122"/>
              </a:rPr>
              <a:t>磷酸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1908175" y="620713"/>
            <a:ext cx="2663825" cy="795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36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仿宋_GB2312" pitchFamily="49" charset="-122"/>
              </a:rPr>
              <a:t>核酸小结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415925" y="1909763"/>
            <a:ext cx="7108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宋体" pitchFamily="2" charset="-122"/>
                <a:ea typeface="宋体" pitchFamily="2" charset="-122"/>
              </a:rPr>
              <a:t>1.</a:t>
            </a:r>
            <a:r>
              <a:rPr kumimoji="1" lang="zh-CN" altLang="en-US">
                <a:latin typeface="宋体" pitchFamily="2" charset="-122"/>
                <a:ea typeface="宋体" pitchFamily="2" charset="-122"/>
              </a:rPr>
              <a:t>核酸种类：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____</a:t>
            </a:r>
            <a:r>
              <a:rPr kumimoji="1" lang="zh-CN" altLang="en-US"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____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5364163" y="3789363"/>
            <a:ext cx="4537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核糖   脱氧核糖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2700338" y="4433888"/>
            <a:ext cx="54721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 A   G   C   T   U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2987675" y="1912938"/>
            <a:ext cx="3816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FF00"/>
                </a:solidFill>
              </a:rPr>
              <a:t>DNA   RNA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5580063" y="2852738"/>
            <a:ext cx="3889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8</a:t>
            </a:r>
            <a:endParaRPr lang="zh-CN" altLang="en-US">
              <a:solidFill>
                <a:srgbClr val="FFFF00"/>
              </a:solidFill>
            </a:endParaRPr>
          </a:p>
        </p:txBody>
      </p:sp>
      <p:pic>
        <p:nvPicPr>
          <p:cNvPr id="32789" name="Picture 21" descr="book3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75" y="404813"/>
            <a:ext cx="1066800" cy="10001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/>
      <p:bldP spid="32785" grpId="0"/>
      <p:bldP spid="32786" grpId="0"/>
      <p:bldP spid="327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Group 2"/>
          <p:cNvGraphicFramePr>
            <a:graphicFrameLocks noGrp="1"/>
          </p:cNvGraphicFramePr>
          <p:nvPr/>
        </p:nvGraphicFramePr>
        <p:xfrm>
          <a:off x="544513" y="1557338"/>
          <a:ext cx="8142287" cy="4843464"/>
        </p:xfrm>
        <a:graphic>
          <a:graphicData uri="http://schemas.openxmlformats.org/drawingml/2006/table">
            <a:tbl>
              <a:tblPr/>
              <a:tblGrid>
                <a:gridCol w="2540000"/>
                <a:gridCol w="3098800"/>
                <a:gridCol w="2503487"/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比较项目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DNA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RNA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基本单位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五碳糖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827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含氮碱基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结   构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主要存在部位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89120" name="Text Box 32"/>
          <p:cNvSpPr txBox="1">
            <a:spLocks noChangeArrowheads="1"/>
          </p:cNvSpPr>
          <p:nvPr/>
        </p:nvSpPr>
        <p:spPr bwMode="auto">
          <a:xfrm>
            <a:off x="1763713" y="692150"/>
            <a:ext cx="579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000">
                <a:latin typeface="隶书" pitchFamily="49" charset="-122"/>
                <a:ea typeface="隶书" pitchFamily="49" charset="-122"/>
              </a:rPr>
              <a:t>DNA、RNA</a:t>
            </a:r>
            <a:r>
              <a:rPr kumimoji="1" lang="zh-CN" altLang="en-US" sz="4000">
                <a:latin typeface="隶书" pitchFamily="49" charset="-122"/>
                <a:ea typeface="隶书" pitchFamily="49" charset="-122"/>
              </a:rPr>
              <a:t>的主要区别</a:t>
            </a:r>
          </a:p>
        </p:txBody>
      </p:sp>
      <p:sp>
        <p:nvSpPr>
          <p:cNvPr id="89121" name="Rectangle 33"/>
          <p:cNvSpPr>
            <a:spLocks noChangeArrowheads="1"/>
          </p:cNvSpPr>
          <p:nvPr/>
        </p:nvSpPr>
        <p:spPr bwMode="auto">
          <a:xfrm>
            <a:off x="3419475" y="2420938"/>
            <a:ext cx="2305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脱氧核苷酸</a:t>
            </a:r>
          </a:p>
        </p:txBody>
      </p:sp>
      <p:sp>
        <p:nvSpPr>
          <p:cNvPr id="89122" name="Rectangle 34"/>
          <p:cNvSpPr>
            <a:spLocks noChangeArrowheads="1"/>
          </p:cNvSpPr>
          <p:nvPr/>
        </p:nvSpPr>
        <p:spPr bwMode="auto">
          <a:xfrm>
            <a:off x="6227763" y="2492375"/>
            <a:ext cx="2232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</a:rPr>
              <a:t>核糖核苷酸</a:t>
            </a:r>
          </a:p>
        </p:txBody>
      </p:sp>
      <p:sp>
        <p:nvSpPr>
          <p:cNvPr id="89123" name="Rectangle 35"/>
          <p:cNvSpPr>
            <a:spLocks noChangeArrowheads="1"/>
          </p:cNvSpPr>
          <p:nvPr/>
        </p:nvSpPr>
        <p:spPr bwMode="auto">
          <a:xfrm>
            <a:off x="3708400" y="328453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脱氧核糖</a:t>
            </a:r>
          </a:p>
        </p:txBody>
      </p:sp>
      <p:sp>
        <p:nvSpPr>
          <p:cNvPr id="89124" name="Rectangle 36"/>
          <p:cNvSpPr>
            <a:spLocks noChangeArrowheads="1"/>
          </p:cNvSpPr>
          <p:nvPr/>
        </p:nvSpPr>
        <p:spPr bwMode="auto">
          <a:xfrm>
            <a:off x="6877050" y="3284538"/>
            <a:ext cx="1079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核糖</a:t>
            </a:r>
          </a:p>
        </p:txBody>
      </p:sp>
      <p:sp>
        <p:nvSpPr>
          <p:cNvPr id="89125" name="Rectangle 37"/>
          <p:cNvSpPr>
            <a:spLocks noChangeArrowheads="1"/>
          </p:cNvSpPr>
          <p:nvPr/>
        </p:nvSpPr>
        <p:spPr bwMode="auto">
          <a:xfrm>
            <a:off x="3492500" y="4076700"/>
            <a:ext cx="2016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A T C G</a:t>
            </a:r>
          </a:p>
        </p:txBody>
      </p:sp>
      <p:sp>
        <p:nvSpPr>
          <p:cNvPr id="89126" name="Rectangle 38"/>
          <p:cNvSpPr>
            <a:spLocks noChangeArrowheads="1"/>
          </p:cNvSpPr>
          <p:nvPr/>
        </p:nvSpPr>
        <p:spPr bwMode="auto">
          <a:xfrm>
            <a:off x="6516688" y="4076700"/>
            <a:ext cx="18716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A U C G</a:t>
            </a:r>
          </a:p>
        </p:txBody>
      </p:sp>
      <p:sp>
        <p:nvSpPr>
          <p:cNvPr id="89127" name="Rectangle 39"/>
          <p:cNvSpPr>
            <a:spLocks noChangeArrowheads="1"/>
          </p:cNvSpPr>
          <p:nvPr/>
        </p:nvSpPr>
        <p:spPr bwMode="auto">
          <a:xfrm>
            <a:off x="3419475" y="4941888"/>
            <a:ext cx="2303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双螺旋结构</a:t>
            </a:r>
          </a:p>
        </p:txBody>
      </p:sp>
      <p:sp>
        <p:nvSpPr>
          <p:cNvPr id="89128" name="Rectangle 40"/>
          <p:cNvSpPr>
            <a:spLocks noChangeArrowheads="1"/>
          </p:cNvSpPr>
          <p:nvPr/>
        </p:nvSpPr>
        <p:spPr bwMode="auto">
          <a:xfrm>
            <a:off x="6516688" y="4941888"/>
            <a:ext cx="1871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单链结构</a:t>
            </a:r>
          </a:p>
        </p:txBody>
      </p:sp>
      <p:sp>
        <p:nvSpPr>
          <p:cNvPr id="89129" name="Rectangle 41"/>
          <p:cNvSpPr>
            <a:spLocks noChangeArrowheads="1"/>
          </p:cNvSpPr>
          <p:nvPr/>
        </p:nvSpPr>
        <p:spPr bwMode="auto">
          <a:xfrm>
            <a:off x="3143250" y="5805488"/>
            <a:ext cx="3589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</a:rPr>
              <a:t>细胞核（线、叶）</a:t>
            </a:r>
          </a:p>
        </p:txBody>
      </p:sp>
      <p:sp>
        <p:nvSpPr>
          <p:cNvPr id="89130" name="Rectangle 42"/>
          <p:cNvSpPr>
            <a:spLocks noChangeArrowheads="1"/>
          </p:cNvSpPr>
          <p:nvPr/>
        </p:nvSpPr>
        <p:spPr bwMode="auto">
          <a:xfrm>
            <a:off x="6588125" y="5732463"/>
            <a:ext cx="1728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</a:rPr>
              <a:t>细胞质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21" grpId="0"/>
      <p:bldP spid="89122" grpId="0"/>
      <p:bldP spid="89123" grpId="0"/>
      <p:bldP spid="89124" grpId="0"/>
      <p:bldP spid="89125" grpId="0"/>
      <p:bldP spid="89126" grpId="0"/>
      <p:bldP spid="89127" grpId="0"/>
      <p:bldP spid="89128" grpId="0"/>
      <p:bldP spid="89129" grpId="0"/>
      <p:bldP spid="891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84313"/>
            <a:ext cx="8050213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/>
              <a:t>1.</a:t>
            </a:r>
            <a:r>
              <a:rPr lang="zh-CN" altLang="en-US" b="1"/>
              <a:t>蛋白质和核酸中共有的化学元素是 </a:t>
            </a:r>
            <a:r>
              <a:rPr lang="en-US" altLang="zh-CN" b="1"/>
              <a:t>(      )</a:t>
            </a:r>
          </a:p>
          <a:p>
            <a:pPr>
              <a:buFont typeface="Wingdings" pitchFamily="2" charset="2"/>
              <a:buNone/>
            </a:pPr>
            <a:endParaRPr lang="en-US" altLang="zh-CN" b="1"/>
          </a:p>
          <a:p>
            <a:pPr>
              <a:buFont typeface="Wingdings" pitchFamily="2" charset="2"/>
              <a:buNone/>
            </a:pPr>
            <a:r>
              <a:rPr lang="en-US" altLang="zh-CN" b="1"/>
              <a:t>    A.   C</a:t>
            </a:r>
            <a:r>
              <a:rPr lang="zh-CN" altLang="en-US" b="1"/>
              <a:t>、</a:t>
            </a:r>
            <a:r>
              <a:rPr lang="en-US" altLang="zh-CN" b="1"/>
              <a:t>H</a:t>
            </a:r>
            <a:r>
              <a:rPr lang="zh-CN" altLang="en-US" b="1"/>
              <a:t>、</a:t>
            </a:r>
            <a:r>
              <a:rPr lang="en-US" altLang="zh-CN" b="1"/>
              <a:t>O                   </a:t>
            </a:r>
          </a:p>
          <a:p>
            <a:pPr>
              <a:buFont typeface="Wingdings" pitchFamily="2" charset="2"/>
              <a:buNone/>
            </a:pPr>
            <a:r>
              <a:rPr lang="en-US" altLang="zh-CN" b="1"/>
              <a:t>    B.   C</a:t>
            </a:r>
            <a:r>
              <a:rPr lang="zh-CN" altLang="en-US" b="1"/>
              <a:t>、</a:t>
            </a:r>
            <a:r>
              <a:rPr lang="en-US" altLang="zh-CN" b="1"/>
              <a:t>H</a:t>
            </a:r>
            <a:r>
              <a:rPr lang="zh-CN" altLang="en-US" b="1"/>
              <a:t>、</a:t>
            </a:r>
            <a:r>
              <a:rPr lang="en-US" altLang="zh-CN" b="1"/>
              <a:t>O </a:t>
            </a:r>
            <a:r>
              <a:rPr lang="zh-CN" altLang="en-US" b="1"/>
              <a:t>、</a:t>
            </a:r>
            <a:r>
              <a:rPr lang="en-US" altLang="zh-CN" b="1"/>
              <a:t>N</a:t>
            </a:r>
            <a:r>
              <a:rPr lang="zh-CN" altLang="en-US" b="1"/>
              <a:t>、</a:t>
            </a:r>
            <a:r>
              <a:rPr lang="en-US" altLang="zh-CN" b="1"/>
              <a:t>P </a:t>
            </a:r>
          </a:p>
          <a:p>
            <a:pPr>
              <a:buFont typeface="Wingdings" pitchFamily="2" charset="2"/>
              <a:buNone/>
            </a:pPr>
            <a:r>
              <a:rPr lang="en-US" altLang="zh-CN" b="1"/>
              <a:t>    C.   C</a:t>
            </a:r>
            <a:r>
              <a:rPr lang="zh-CN" altLang="en-US" b="1"/>
              <a:t>、</a:t>
            </a:r>
            <a:r>
              <a:rPr lang="en-US" altLang="zh-CN" b="1"/>
              <a:t>H</a:t>
            </a:r>
            <a:r>
              <a:rPr lang="zh-CN" altLang="en-US" b="1"/>
              <a:t>、</a:t>
            </a:r>
            <a:r>
              <a:rPr lang="en-US" altLang="zh-CN" b="1"/>
              <a:t>O </a:t>
            </a:r>
            <a:r>
              <a:rPr lang="zh-CN" altLang="en-US" b="1"/>
              <a:t>、</a:t>
            </a:r>
            <a:r>
              <a:rPr lang="en-US" altLang="zh-CN" b="1"/>
              <a:t>N              </a:t>
            </a:r>
          </a:p>
          <a:p>
            <a:pPr>
              <a:buFont typeface="Wingdings" pitchFamily="2" charset="2"/>
              <a:buNone/>
            </a:pPr>
            <a:r>
              <a:rPr lang="en-US" altLang="zh-CN" b="1"/>
              <a:t>    D.   C</a:t>
            </a:r>
            <a:r>
              <a:rPr lang="zh-CN" altLang="en-US" b="1"/>
              <a:t>、</a:t>
            </a:r>
            <a:r>
              <a:rPr lang="en-US" altLang="zh-CN" b="1"/>
              <a:t>H</a:t>
            </a:r>
            <a:r>
              <a:rPr lang="zh-CN" altLang="en-US" b="1"/>
              <a:t>、</a:t>
            </a:r>
            <a:r>
              <a:rPr lang="en-US" altLang="zh-CN" b="1"/>
              <a:t>O </a:t>
            </a:r>
            <a:r>
              <a:rPr lang="zh-CN" altLang="en-US" b="1"/>
              <a:t>、</a:t>
            </a:r>
            <a:r>
              <a:rPr lang="en-US" altLang="zh-CN" b="1"/>
              <a:t>P</a:t>
            </a:r>
            <a:endParaRPr lang="zh-CN" altLang="en-US" b="1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7812088" y="1484313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zh-CN" altLang="en-US" sz="360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524750" cy="1139825"/>
          </a:xfrm>
          <a:noFill/>
          <a:ln/>
        </p:spPr>
        <p:txBody>
          <a:bodyPr/>
          <a:lstStyle/>
          <a:p>
            <a:r>
              <a:rPr lang="zh-CN" altLang="en-US" b="1"/>
              <a:t>练     习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684213" y="908050"/>
            <a:ext cx="8229600" cy="2043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FF00"/>
                </a:solidFill>
              </a:rPr>
              <a:t>2</a:t>
            </a:r>
            <a:r>
              <a:rPr kumimoji="1" lang="zh-CN" altLang="en-US">
                <a:solidFill>
                  <a:srgbClr val="FFFF00"/>
                </a:solidFill>
              </a:rPr>
              <a:t>、地球上的一切生物的遗传物质都是</a:t>
            </a:r>
            <a:r>
              <a:rPr kumimoji="1" lang="zh-CN" altLang="en-US">
                <a:solidFill>
                  <a:schemeClr val="tx2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2"/>
                </a:solidFill>
              </a:rPr>
              <a:t>  </a:t>
            </a:r>
            <a:r>
              <a:rPr kumimoji="1" lang="en-US" altLang="zh-CN"/>
              <a:t>A.</a:t>
            </a:r>
            <a:r>
              <a:rPr kumimoji="1" lang="zh-CN" altLang="en-US"/>
              <a:t>核酸             </a:t>
            </a:r>
            <a:r>
              <a:rPr kumimoji="1" lang="en-US" altLang="zh-CN"/>
              <a:t>B.</a:t>
            </a:r>
            <a:r>
              <a:rPr kumimoji="1" lang="zh-CN" altLang="en-US"/>
              <a:t>核苷酸</a:t>
            </a:r>
          </a:p>
          <a:p>
            <a:pPr>
              <a:spcBef>
                <a:spcPct val="50000"/>
              </a:spcBef>
            </a:pPr>
            <a:r>
              <a:rPr kumimoji="1" lang="zh-CN" altLang="zh-CN"/>
              <a:t>  </a:t>
            </a:r>
            <a:r>
              <a:rPr kumimoji="1" lang="en-US" altLang="zh-CN"/>
              <a:t>C.</a:t>
            </a:r>
            <a:r>
              <a:rPr kumimoji="1" lang="zh-CN" altLang="en-US"/>
              <a:t>脱氧核糖核酸     </a:t>
            </a:r>
            <a:r>
              <a:rPr kumimoji="1" lang="en-US" altLang="zh-CN"/>
              <a:t>D.</a:t>
            </a:r>
            <a:r>
              <a:rPr kumimoji="1" lang="zh-CN" altLang="en-US"/>
              <a:t> 核糖核酸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755650" y="3860800"/>
            <a:ext cx="80645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FFFF00"/>
                </a:solidFill>
              </a:rPr>
              <a:t>3</a:t>
            </a:r>
            <a:r>
              <a:rPr kumimoji="1" lang="zh-CN" altLang="en-US">
                <a:solidFill>
                  <a:srgbClr val="FFFF00"/>
                </a:solidFill>
                <a:ea typeface="宋体" pitchFamily="2" charset="-122"/>
              </a:rPr>
              <a:t>、</a:t>
            </a:r>
            <a:r>
              <a:rPr kumimoji="1" lang="zh-CN" altLang="en-US">
                <a:solidFill>
                  <a:srgbClr val="FFFF00"/>
                </a:solidFill>
              </a:rPr>
              <a:t>下列有可能只含一种核酸的生物是</a:t>
            </a:r>
          </a:p>
          <a:p>
            <a:r>
              <a:rPr kumimoji="1" lang="en-US" altLang="zh-CN">
                <a:solidFill>
                  <a:schemeClr val="hlink"/>
                </a:solidFill>
              </a:rPr>
              <a:t>  </a:t>
            </a:r>
            <a:r>
              <a:rPr kumimoji="1" lang="en-US" altLang="zh-CN"/>
              <a:t>A．</a:t>
            </a:r>
            <a:r>
              <a:rPr kumimoji="1" lang="zh-CN" altLang="en-US"/>
              <a:t>小麦　 		  </a:t>
            </a:r>
            <a:r>
              <a:rPr kumimoji="1" lang="en-US" altLang="zh-CN"/>
              <a:t>B．</a:t>
            </a:r>
            <a:r>
              <a:rPr kumimoji="1" lang="zh-CN" altLang="en-US"/>
              <a:t>酵母菌</a:t>
            </a:r>
          </a:p>
          <a:p>
            <a:r>
              <a:rPr kumimoji="1" lang="en-US" altLang="zh-CN"/>
              <a:t>  C．</a:t>
            </a:r>
            <a:r>
              <a:rPr kumimoji="1" lang="zh-CN" altLang="en-US"/>
              <a:t>病毒　 		  </a:t>
            </a:r>
            <a:r>
              <a:rPr kumimoji="1" lang="en-US" altLang="zh-CN"/>
              <a:t>D．</a:t>
            </a:r>
            <a:r>
              <a:rPr kumimoji="1" lang="zh-CN" altLang="en-US"/>
              <a:t>变形虫</a:t>
            </a:r>
          </a:p>
        </p:txBody>
      </p:sp>
      <p:pic>
        <p:nvPicPr>
          <p:cNvPr id="37916" name="Picture 28" descr="0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1700213"/>
            <a:ext cx="504825" cy="455612"/>
          </a:xfrm>
          <a:prstGeom prst="rect">
            <a:avLst/>
          </a:prstGeom>
          <a:noFill/>
        </p:spPr>
      </p:pic>
      <p:pic>
        <p:nvPicPr>
          <p:cNvPr id="37917" name="Picture 29" descr="0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4941888"/>
            <a:ext cx="504825" cy="45561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979613" y="5589588"/>
            <a:ext cx="66960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r>
              <a:rPr kumimoji="1" lang="zh-CN" altLang="en-US" sz="2400">
                <a:latin typeface="华文新魏" pitchFamily="2" charset="-122"/>
                <a:ea typeface="华文新魏" pitchFamily="2" charset="-122"/>
              </a:rPr>
              <a:t>核酸控制蛋白质的合成</a:t>
            </a:r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5219700" y="1720850"/>
            <a:ext cx="3455988" cy="3651250"/>
            <a:chOff x="3288" y="1084"/>
            <a:chExt cx="2177" cy="2300"/>
          </a:xfrm>
        </p:grpSpPr>
        <p:sp>
          <p:nvSpPr>
            <p:cNvPr id="59396" name="Rectangle 4"/>
            <p:cNvSpPr>
              <a:spLocks noChangeArrowheads="1"/>
            </p:cNvSpPr>
            <p:nvPr/>
          </p:nvSpPr>
          <p:spPr bwMode="auto">
            <a:xfrm>
              <a:off x="3334" y="3022"/>
              <a:ext cx="2131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r>
                <a:rPr kumimoji="1" lang="zh-CN" altLang="en-US" sz="2400" dirty="0">
                  <a:latin typeface="华文新魏" pitchFamily="2" charset="-122"/>
                  <a:ea typeface="华文新魏" pitchFamily="2" charset="-122"/>
                </a:rPr>
                <a:t>遗传物质</a:t>
              </a:r>
            </a:p>
          </p:txBody>
        </p:sp>
        <p:sp>
          <p:nvSpPr>
            <p:cNvPr id="59397" name="Rectangle 5"/>
            <p:cNvSpPr>
              <a:spLocks noChangeArrowheads="1"/>
            </p:cNvSpPr>
            <p:nvPr/>
          </p:nvSpPr>
          <p:spPr bwMode="auto">
            <a:xfrm>
              <a:off x="3288" y="2704"/>
              <a:ext cx="2177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细胞核内</a:t>
              </a:r>
            </a:p>
          </p:txBody>
        </p:sp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3334" y="2251"/>
              <a:ext cx="213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核苷酸数量、比例、排列顺序</a:t>
              </a:r>
            </a:p>
          </p:txBody>
        </p:sp>
        <p:sp>
          <p:nvSpPr>
            <p:cNvPr id="59399" name="Rectangle 7"/>
            <p:cNvSpPr>
              <a:spLocks noChangeArrowheads="1"/>
            </p:cNvSpPr>
            <p:nvPr/>
          </p:nvSpPr>
          <p:spPr bwMode="auto">
            <a:xfrm>
              <a:off x="3334" y="1638"/>
              <a:ext cx="2131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r>
                <a:rPr kumimoji="1" lang="en-US" altLang="zh-CN" sz="2400">
                  <a:latin typeface="华文新魏" pitchFamily="2" charset="-122"/>
                  <a:ea typeface="华文新魏" pitchFamily="2" charset="-122"/>
                </a:rPr>
                <a:t>DNA</a:t>
              </a:r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：双螺旋</a:t>
              </a:r>
            </a:p>
            <a:p>
              <a:r>
                <a:rPr kumimoji="1" lang="en-US" altLang="zh-CN" sz="2400">
                  <a:latin typeface="华文新魏" pitchFamily="2" charset="-122"/>
                  <a:ea typeface="华文新魏" pitchFamily="2" charset="-122"/>
                </a:rPr>
                <a:t>RNA</a:t>
              </a:r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：单链</a:t>
              </a:r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3288" y="1344"/>
              <a:ext cx="2177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核苷酸</a:t>
              </a:r>
            </a:p>
          </p:txBody>
        </p:sp>
        <p:sp>
          <p:nvSpPr>
            <p:cNvPr id="59401" name="Rectangle 9"/>
            <p:cNvSpPr>
              <a:spLocks noChangeArrowheads="1"/>
            </p:cNvSpPr>
            <p:nvPr/>
          </p:nvSpPr>
          <p:spPr bwMode="auto">
            <a:xfrm>
              <a:off x="3334" y="1084"/>
              <a:ext cx="213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r>
                <a:rPr kumimoji="1" lang="en-US" altLang="zh-CN" sz="2800">
                  <a:latin typeface="Times New Roman" pitchFamily="18" charset="0"/>
                  <a:ea typeface="华文新魏" pitchFamily="2" charset="-122"/>
                </a:rPr>
                <a:t>C</a:t>
              </a:r>
              <a:r>
                <a:rPr kumimoji="1" lang="zh-CN" altLang="en-US" sz="2800">
                  <a:latin typeface="Times New Roman" pitchFamily="18" charset="0"/>
                  <a:ea typeface="华文新魏" pitchFamily="2" charset="-122"/>
                </a:rPr>
                <a:t>、</a:t>
              </a:r>
              <a:r>
                <a:rPr kumimoji="1" lang="en-US" altLang="zh-CN" sz="2800">
                  <a:latin typeface="Times New Roman" pitchFamily="18" charset="0"/>
                  <a:ea typeface="华文新魏" pitchFamily="2" charset="-122"/>
                </a:rPr>
                <a:t>H</a:t>
              </a:r>
              <a:r>
                <a:rPr kumimoji="1" lang="zh-CN" altLang="en-US" sz="2800">
                  <a:latin typeface="Times New Roman" pitchFamily="18" charset="0"/>
                  <a:ea typeface="华文新魏" pitchFamily="2" charset="-122"/>
                </a:rPr>
                <a:t>、</a:t>
              </a:r>
              <a:r>
                <a:rPr kumimoji="1" lang="en-US" altLang="zh-CN" sz="2800">
                  <a:latin typeface="Times New Roman" pitchFamily="18" charset="0"/>
                  <a:ea typeface="华文新魏" pitchFamily="2" charset="-122"/>
                </a:rPr>
                <a:t>O</a:t>
              </a:r>
              <a:r>
                <a:rPr kumimoji="1" lang="zh-CN" altLang="en-US" sz="2800">
                  <a:latin typeface="Times New Roman" pitchFamily="18" charset="0"/>
                  <a:ea typeface="华文新魏" pitchFamily="2" charset="-122"/>
                </a:rPr>
                <a:t>、</a:t>
              </a:r>
              <a:r>
                <a:rPr kumimoji="1" lang="en-US" altLang="zh-CN" sz="2800">
                  <a:latin typeface="Times New Roman" pitchFamily="18" charset="0"/>
                  <a:ea typeface="华文新魏" pitchFamily="2" charset="-122"/>
                </a:rPr>
                <a:t>N</a:t>
              </a:r>
              <a:r>
                <a:rPr kumimoji="1" lang="zh-CN" altLang="en-US" sz="2800">
                  <a:latin typeface="Times New Roman" pitchFamily="18" charset="0"/>
                  <a:ea typeface="华文新魏" pitchFamily="2" charset="-122"/>
                </a:rPr>
                <a:t>、</a:t>
              </a:r>
              <a:r>
                <a:rPr kumimoji="1" lang="en-US" altLang="zh-CN" sz="2800">
                  <a:latin typeface="Times New Roman" pitchFamily="18" charset="0"/>
                  <a:ea typeface="华文新魏" pitchFamily="2" charset="-122"/>
                </a:rPr>
                <a:t>P</a:t>
              </a:r>
            </a:p>
          </p:txBody>
        </p:sp>
      </p:grpSp>
      <p:grpSp>
        <p:nvGrpSpPr>
          <p:cNvPr id="59402" name="Group 10"/>
          <p:cNvGrpSpPr>
            <a:grpSpLocks/>
          </p:cNvGrpSpPr>
          <p:nvPr/>
        </p:nvGrpSpPr>
        <p:grpSpPr bwMode="auto">
          <a:xfrm>
            <a:off x="1979613" y="1647825"/>
            <a:ext cx="3240087" cy="3897313"/>
            <a:chOff x="1247" y="1038"/>
            <a:chExt cx="2041" cy="2455"/>
          </a:xfrm>
        </p:grpSpPr>
        <p:sp>
          <p:nvSpPr>
            <p:cNvPr id="59403" name="Rectangle 11"/>
            <p:cNvSpPr>
              <a:spLocks noChangeArrowheads="1"/>
            </p:cNvSpPr>
            <p:nvPr/>
          </p:nvSpPr>
          <p:spPr bwMode="auto">
            <a:xfrm>
              <a:off x="1247" y="2976"/>
              <a:ext cx="1968" cy="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基本结构成分、调节代谢、运动、免疫等</a:t>
              </a:r>
            </a:p>
          </p:txBody>
        </p:sp>
        <p:sp>
          <p:nvSpPr>
            <p:cNvPr id="59404" name="Rectangle 12"/>
            <p:cNvSpPr>
              <a:spLocks noChangeArrowheads="1"/>
            </p:cNvSpPr>
            <p:nvPr/>
          </p:nvSpPr>
          <p:spPr bwMode="auto">
            <a:xfrm>
              <a:off x="1247" y="2704"/>
              <a:ext cx="2041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核糖体内</a:t>
              </a:r>
            </a:p>
          </p:txBody>
        </p:sp>
        <p:sp>
          <p:nvSpPr>
            <p:cNvPr id="59405" name="Rectangle 13"/>
            <p:cNvSpPr>
              <a:spLocks noChangeArrowheads="1"/>
            </p:cNvSpPr>
            <p:nvPr/>
          </p:nvSpPr>
          <p:spPr bwMode="auto">
            <a:xfrm>
              <a:off x="1247" y="2160"/>
              <a:ext cx="1968" cy="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氨基酸种类、数量、排列顺序，空间结构</a:t>
              </a:r>
            </a:p>
          </p:txBody>
        </p:sp>
        <p:sp>
          <p:nvSpPr>
            <p:cNvPr id="59406" name="Rectangle 14"/>
            <p:cNvSpPr>
              <a:spLocks noChangeArrowheads="1"/>
            </p:cNvSpPr>
            <p:nvPr/>
          </p:nvSpPr>
          <p:spPr bwMode="auto">
            <a:xfrm>
              <a:off x="1247" y="1616"/>
              <a:ext cx="1968" cy="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氨基酸→多肽链→空间结构→蛋白质</a:t>
              </a:r>
            </a:p>
          </p:txBody>
        </p:sp>
        <p:sp>
          <p:nvSpPr>
            <p:cNvPr id="59407" name="Rectangle 15"/>
            <p:cNvSpPr>
              <a:spLocks noChangeArrowheads="1"/>
            </p:cNvSpPr>
            <p:nvPr/>
          </p:nvSpPr>
          <p:spPr bwMode="auto">
            <a:xfrm>
              <a:off x="1247" y="1389"/>
              <a:ext cx="1996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氨基酸</a:t>
              </a:r>
            </a:p>
          </p:txBody>
        </p:sp>
        <p:sp>
          <p:nvSpPr>
            <p:cNvPr id="59408" name="Rectangle 16"/>
            <p:cNvSpPr>
              <a:spLocks noChangeArrowheads="1"/>
            </p:cNvSpPr>
            <p:nvPr/>
          </p:nvSpPr>
          <p:spPr bwMode="auto">
            <a:xfrm>
              <a:off x="1247" y="1038"/>
              <a:ext cx="195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r>
                <a:rPr kumimoji="1" lang="en-US" altLang="zh-CN" sz="2800">
                  <a:latin typeface="Times New Roman" pitchFamily="18" charset="0"/>
                  <a:ea typeface="华文新魏" pitchFamily="2" charset="-122"/>
                </a:rPr>
                <a:t>C</a:t>
              </a:r>
              <a:r>
                <a:rPr kumimoji="1" lang="zh-CN" altLang="en-US" sz="2800">
                  <a:latin typeface="Times New Roman" pitchFamily="18" charset="0"/>
                  <a:ea typeface="华文新魏" pitchFamily="2" charset="-122"/>
                </a:rPr>
                <a:t>、</a:t>
              </a:r>
              <a:r>
                <a:rPr kumimoji="1" lang="en-US" altLang="zh-CN" sz="2800">
                  <a:latin typeface="Times New Roman" pitchFamily="18" charset="0"/>
                  <a:ea typeface="华文新魏" pitchFamily="2" charset="-122"/>
                </a:rPr>
                <a:t>H</a:t>
              </a:r>
              <a:r>
                <a:rPr kumimoji="1" lang="zh-CN" altLang="en-US" sz="2800">
                  <a:latin typeface="Times New Roman" pitchFamily="18" charset="0"/>
                  <a:ea typeface="华文新魏" pitchFamily="2" charset="-122"/>
                </a:rPr>
                <a:t>、</a:t>
              </a:r>
              <a:r>
                <a:rPr kumimoji="1" lang="en-US" altLang="zh-CN" sz="2800">
                  <a:latin typeface="Times New Roman" pitchFamily="18" charset="0"/>
                  <a:ea typeface="华文新魏" pitchFamily="2" charset="-122"/>
                </a:rPr>
                <a:t>O</a:t>
              </a:r>
              <a:r>
                <a:rPr kumimoji="1" lang="zh-CN" altLang="en-US" sz="2800">
                  <a:latin typeface="Times New Roman" pitchFamily="18" charset="0"/>
                  <a:ea typeface="华文新魏" pitchFamily="2" charset="-122"/>
                </a:rPr>
                <a:t>、</a:t>
              </a:r>
              <a:r>
                <a:rPr kumimoji="1" lang="en-US" altLang="zh-CN" sz="2800">
                  <a:latin typeface="Times New Roman" pitchFamily="18" charset="0"/>
                  <a:ea typeface="华文新魏" pitchFamily="2" charset="-122"/>
                </a:rPr>
                <a:t>N</a:t>
              </a:r>
            </a:p>
          </p:txBody>
        </p:sp>
      </p:grpSp>
      <p:grpSp>
        <p:nvGrpSpPr>
          <p:cNvPr id="59409" name="Group 17"/>
          <p:cNvGrpSpPr>
            <a:grpSpLocks/>
          </p:cNvGrpSpPr>
          <p:nvPr/>
        </p:nvGrpSpPr>
        <p:grpSpPr bwMode="auto">
          <a:xfrm>
            <a:off x="395288" y="1628775"/>
            <a:ext cx="1520825" cy="4608513"/>
            <a:chOff x="249" y="1026"/>
            <a:chExt cx="958" cy="2903"/>
          </a:xfrm>
        </p:grpSpPr>
        <p:sp>
          <p:nvSpPr>
            <p:cNvPr id="59410" name="Rectangle 18"/>
            <p:cNvSpPr>
              <a:spLocks noChangeArrowheads="1"/>
            </p:cNvSpPr>
            <p:nvPr/>
          </p:nvSpPr>
          <p:spPr bwMode="auto">
            <a:xfrm>
              <a:off x="249" y="3521"/>
              <a:ext cx="91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/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相互关系</a:t>
              </a:r>
            </a:p>
          </p:txBody>
        </p:sp>
        <p:sp>
          <p:nvSpPr>
            <p:cNvPr id="59411" name="Rectangle 19"/>
            <p:cNvSpPr>
              <a:spLocks noChangeArrowheads="1"/>
            </p:cNvSpPr>
            <p:nvPr/>
          </p:nvSpPr>
          <p:spPr bwMode="auto">
            <a:xfrm>
              <a:off x="249" y="3067"/>
              <a:ext cx="912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/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主要功能</a:t>
              </a:r>
            </a:p>
          </p:txBody>
        </p:sp>
        <p:sp>
          <p:nvSpPr>
            <p:cNvPr id="59412" name="Rectangle 20"/>
            <p:cNvSpPr>
              <a:spLocks noChangeArrowheads="1"/>
            </p:cNvSpPr>
            <p:nvPr/>
          </p:nvSpPr>
          <p:spPr bwMode="auto">
            <a:xfrm>
              <a:off x="295" y="2750"/>
              <a:ext cx="91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/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合成场所</a:t>
              </a:r>
            </a:p>
          </p:txBody>
        </p:sp>
        <p:sp>
          <p:nvSpPr>
            <p:cNvPr id="59413" name="Rectangle 21"/>
            <p:cNvSpPr>
              <a:spLocks noChangeArrowheads="1"/>
            </p:cNvSpPr>
            <p:nvPr/>
          </p:nvSpPr>
          <p:spPr bwMode="auto">
            <a:xfrm>
              <a:off x="249" y="2251"/>
              <a:ext cx="912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/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多样性</a:t>
              </a:r>
            </a:p>
          </p:txBody>
        </p:sp>
        <p:sp>
          <p:nvSpPr>
            <p:cNvPr id="59414" name="Rectangle 22"/>
            <p:cNvSpPr>
              <a:spLocks noChangeArrowheads="1"/>
            </p:cNvSpPr>
            <p:nvPr/>
          </p:nvSpPr>
          <p:spPr bwMode="auto">
            <a:xfrm>
              <a:off x="249" y="1752"/>
              <a:ext cx="912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/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分子结构</a:t>
              </a:r>
            </a:p>
          </p:txBody>
        </p:sp>
        <p:sp>
          <p:nvSpPr>
            <p:cNvPr id="59415" name="Rectangle 23"/>
            <p:cNvSpPr>
              <a:spLocks noChangeArrowheads="1"/>
            </p:cNvSpPr>
            <p:nvPr/>
          </p:nvSpPr>
          <p:spPr bwMode="auto">
            <a:xfrm>
              <a:off x="249" y="1298"/>
              <a:ext cx="90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/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基本单位</a:t>
              </a:r>
            </a:p>
          </p:txBody>
        </p:sp>
        <p:sp>
          <p:nvSpPr>
            <p:cNvPr id="59416" name="Rectangle 24"/>
            <p:cNvSpPr>
              <a:spLocks noChangeArrowheads="1"/>
            </p:cNvSpPr>
            <p:nvPr/>
          </p:nvSpPr>
          <p:spPr bwMode="auto">
            <a:xfrm>
              <a:off x="249" y="1026"/>
              <a:ext cx="912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/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基本元素</a:t>
              </a:r>
            </a:p>
          </p:txBody>
        </p:sp>
      </p:grpSp>
      <p:grpSp>
        <p:nvGrpSpPr>
          <p:cNvPr id="59417" name="Group 25"/>
          <p:cNvGrpSpPr>
            <a:grpSpLocks/>
          </p:cNvGrpSpPr>
          <p:nvPr/>
        </p:nvGrpSpPr>
        <p:grpSpPr bwMode="auto">
          <a:xfrm>
            <a:off x="1979613" y="1117600"/>
            <a:ext cx="6696075" cy="511175"/>
            <a:chOff x="1344" y="720"/>
            <a:chExt cx="4080" cy="322"/>
          </a:xfrm>
        </p:grpSpPr>
        <p:sp>
          <p:nvSpPr>
            <p:cNvPr id="59418" name="Rectangle 26"/>
            <p:cNvSpPr>
              <a:spLocks noChangeArrowheads="1"/>
            </p:cNvSpPr>
            <p:nvPr/>
          </p:nvSpPr>
          <p:spPr bwMode="auto">
            <a:xfrm>
              <a:off x="3312" y="720"/>
              <a:ext cx="211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/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核酸</a:t>
              </a:r>
            </a:p>
          </p:txBody>
        </p:sp>
        <p:sp>
          <p:nvSpPr>
            <p:cNvPr id="59419" name="Rectangle 27"/>
            <p:cNvSpPr>
              <a:spLocks noChangeArrowheads="1"/>
            </p:cNvSpPr>
            <p:nvPr/>
          </p:nvSpPr>
          <p:spPr bwMode="auto">
            <a:xfrm>
              <a:off x="1344" y="720"/>
              <a:ext cx="1968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/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蛋白质</a:t>
              </a:r>
            </a:p>
          </p:txBody>
        </p:sp>
      </p:grpSp>
      <p:grpSp>
        <p:nvGrpSpPr>
          <p:cNvPr id="59420" name="Group 28"/>
          <p:cNvGrpSpPr>
            <a:grpSpLocks/>
          </p:cNvGrpSpPr>
          <p:nvPr/>
        </p:nvGrpSpPr>
        <p:grpSpPr bwMode="auto">
          <a:xfrm>
            <a:off x="395288" y="1125538"/>
            <a:ext cx="8353425" cy="5111750"/>
            <a:chOff x="432" y="720"/>
            <a:chExt cx="4992" cy="3331"/>
          </a:xfrm>
        </p:grpSpPr>
        <p:sp>
          <p:nvSpPr>
            <p:cNvPr id="59421" name="Line 29"/>
            <p:cNvSpPr>
              <a:spLocks noChangeShapeType="1"/>
            </p:cNvSpPr>
            <p:nvPr/>
          </p:nvSpPr>
          <p:spPr bwMode="auto">
            <a:xfrm>
              <a:off x="432" y="720"/>
              <a:ext cx="49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2" name="Line 30"/>
            <p:cNvSpPr>
              <a:spLocks noChangeShapeType="1"/>
            </p:cNvSpPr>
            <p:nvPr/>
          </p:nvSpPr>
          <p:spPr bwMode="auto">
            <a:xfrm>
              <a:off x="432" y="1042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3" name="Line 31"/>
            <p:cNvSpPr>
              <a:spLocks noChangeShapeType="1"/>
            </p:cNvSpPr>
            <p:nvPr/>
          </p:nvSpPr>
          <p:spPr bwMode="auto">
            <a:xfrm>
              <a:off x="432" y="1365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4" name="Line 32"/>
            <p:cNvSpPr>
              <a:spLocks noChangeShapeType="1"/>
            </p:cNvSpPr>
            <p:nvPr/>
          </p:nvSpPr>
          <p:spPr bwMode="auto">
            <a:xfrm>
              <a:off x="432" y="1687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Line 33"/>
            <p:cNvSpPr>
              <a:spLocks noChangeShapeType="1"/>
            </p:cNvSpPr>
            <p:nvPr/>
          </p:nvSpPr>
          <p:spPr bwMode="auto">
            <a:xfrm>
              <a:off x="432" y="2250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6" name="Line 34"/>
            <p:cNvSpPr>
              <a:spLocks noChangeShapeType="1"/>
            </p:cNvSpPr>
            <p:nvPr/>
          </p:nvSpPr>
          <p:spPr bwMode="auto">
            <a:xfrm>
              <a:off x="432" y="2767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7" name="Line 35"/>
            <p:cNvSpPr>
              <a:spLocks noChangeShapeType="1"/>
            </p:cNvSpPr>
            <p:nvPr/>
          </p:nvSpPr>
          <p:spPr bwMode="auto">
            <a:xfrm>
              <a:off x="432" y="3090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8" name="Line 36"/>
            <p:cNvSpPr>
              <a:spLocks noChangeShapeType="1"/>
            </p:cNvSpPr>
            <p:nvPr/>
          </p:nvSpPr>
          <p:spPr bwMode="auto">
            <a:xfrm>
              <a:off x="432" y="3607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9" name="Line 37"/>
            <p:cNvSpPr>
              <a:spLocks noChangeShapeType="1"/>
            </p:cNvSpPr>
            <p:nvPr/>
          </p:nvSpPr>
          <p:spPr bwMode="auto">
            <a:xfrm>
              <a:off x="432" y="4051"/>
              <a:ext cx="49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0" name="Line 38"/>
            <p:cNvSpPr>
              <a:spLocks noChangeShapeType="1"/>
            </p:cNvSpPr>
            <p:nvPr/>
          </p:nvSpPr>
          <p:spPr bwMode="auto">
            <a:xfrm>
              <a:off x="432" y="720"/>
              <a:ext cx="0" cy="33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1" name="Line 39"/>
            <p:cNvSpPr>
              <a:spLocks noChangeShapeType="1"/>
            </p:cNvSpPr>
            <p:nvPr/>
          </p:nvSpPr>
          <p:spPr bwMode="auto">
            <a:xfrm>
              <a:off x="1344" y="720"/>
              <a:ext cx="0" cy="3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2" name="Line 40"/>
            <p:cNvSpPr>
              <a:spLocks noChangeShapeType="1"/>
            </p:cNvSpPr>
            <p:nvPr/>
          </p:nvSpPr>
          <p:spPr bwMode="auto">
            <a:xfrm>
              <a:off x="3312" y="720"/>
              <a:ext cx="0" cy="28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3" name="Line 41"/>
            <p:cNvSpPr>
              <a:spLocks noChangeShapeType="1"/>
            </p:cNvSpPr>
            <p:nvPr/>
          </p:nvSpPr>
          <p:spPr bwMode="auto">
            <a:xfrm>
              <a:off x="5424" y="720"/>
              <a:ext cx="0" cy="33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34" name="Rectangle 42"/>
          <p:cNvSpPr>
            <a:spLocks noChangeArrowheads="1"/>
          </p:cNvSpPr>
          <p:nvPr/>
        </p:nvSpPr>
        <p:spPr bwMode="auto">
          <a:xfrm>
            <a:off x="1042988" y="5492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kumimoji="1" lang="zh-CN" altLang="en-US">
                <a:latin typeface="Times New Roman" pitchFamily="18" charset="0"/>
                <a:ea typeface="华文新魏" pitchFamily="2" charset="-122"/>
              </a:rPr>
              <a:t>蛋白质与核酸的结构和功能比较表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dnafinger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115888"/>
            <a:ext cx="3419475" cy="2390775"/>
          </a:xfrm>
          <a:prstGeom prst="rect">
            <a:avLst/>
          </a:prstGeom>
          <a:noFill/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2160588" cy="679450"/>
          </a:xfrm>
          <a:prstGeom prst="rect">
            <a:avLst/>
          </a:prstGeom>
          <a:solidFill>
            <a:srgbClr val="C7ECB2"/>
          </a:solidFill>
          <a:ln w="38100" cmpd="dbl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0000"/>
                </a:solidFill>
                <a:latin typeface="Arial" charset="0"/>
                <a:ea typeface="华文新魏" pitchFamily="2" charset="-122"/>
              </a:rPr>
              <a:t>小组讨论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50825" y="1125538"/>
            <a:ext cx="47529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1.DNA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的中文全名是什么？为什么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DNA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能够提供犯罪嫌疑人的信息？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227763" y="2636838"/>
            <a:ext cx="2447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6142FA"/>
                </a:solidFill>
                <a:latin typeface="黑体" pitchFamily="2" charset="-122"/>
                <a:ea typeface="黑体" pitchFamily="2" charset="-122"/>
              </a:rPr>
              <a:t>DNA</a:t>
            </a:r>
            <a:r>
              <a:rPr lang="zh-CN" altLang="en-US" sz="2800">
                <a:solidFill>
                  <a:srgbClr val="6142FA"/>
                </a:solidFill>
                <a:latin typeface="黑体" pitchFamily="2" charset="-122"/>
                <a:ea typeface="黑体" pitchFamily="2" charset="-122"/>
              </a:rPr>
              <a:t>指纹检测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50825" y="2492375"/>
            <a:ext cx="47529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你还能说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DNA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鉴定技术在其他方面的应用吗？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23850" y="3429000"/>
            <a:ext cx="374491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如果得到了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DNA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方面的证据，是否还要其他证据呢？</a:t>
            </a:r>
          </a:p>
        </p:txBody>
      </p:sp>
      <p:pic>
        <p:nvPicPr>
          <p:cNvPr id="48139" name="Picture 11" descr="DNAfingerprint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3314700"/>
            <a:ext cx="3686175" cy="3543300"/>
          </a:xfrm>
          <a:prstGeom prst="rect">
            <a:avLst/>
          </a:prstGeom>
          <a:noFill/>
        </p:spPr>
      </p:pic>
      <p:pic>
        <p:nvPicPr>
          <p:cNvPr id="48141" name="Picture 13" descr="2007104165624944_1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8038" y="4311650"/>
            <a:ext cx="1697037" cy="25463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29405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932363" cy="3463925"/>
          </a:xfrm>
          <a:prstGeom prst="rect">
            <a:avLst/>
          </a:prstGeom>
          <a:noFill/>
        </p:spPr>
      </p:pic>
      <p:pic>
        <p:nvPicPr>
          <p:cNvPr id="91139" name="Picture 3" descr="6f3df117208d001dc83d6d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3438525"/>
            <a:ext cx="4211637" cy="3419475"/>
          </a:xfrm>
          <a:prstGeom prst="rect">
            <a:avLst/>
          </a:prstGeom>
          <a:noFill/>
        </p:spPr>
      </p:pic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219700" y="1628775"/>
            <a:ext cx="424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DNA</a:t>
            </a:r>
            <a:r>
              <a:rPr lang="zh-CN" altLang="en-US">
                <a:solidFill>
                  <a:srgbClr val="FF0000"/>
                </a:solidFill>
              </a:rPr>
              <a:t>鉴定法确定身份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95288" y="3644900"/>
            <a:ext cx="84978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3600" b="0" dirty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核酸和蛋白质一样，都是高分子化合物，相对分子质量在几十万至几百万。</a:t>
            </a:r>
            <a:endParaRPr kumimoji="1" lang="en-US" altLang="zh-CN" sz="3600" b="0" dirty="0">
              <a:solidFill>
                <a:schemeClr val="folHlink"/>
              </a:solidFill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68313" y="2060575"/>
            <a:ext cx="820896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4000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zh-CN" altLang="en-US" sz="4000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、元素组成：</a:t>
            </a:r>
            <a:r>
              <a:rPr kumimoji="1" lang="en-US" altLang="zh-CN" sz="48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C</a:t>
            </a:r>
            <a:r>
              <a:rPr kumimoji="1" lang="zh-CN" altLang="en-US" sz="48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、</a:t>
            </a:r>
            <a:r>
              <a:rPr kumimoji="1" lang="en-US" altLang="zh-CN" sz="48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zh-CN" altLang="en-US" sz="48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、</a:t>
            </a:r>
            <a:r>
              <a:rPr kumimoji="1" lang="en-US" altLang="zh-CN" sz="48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O</a:t>
            </a:r>
            <a:r>
              <a:rPr kumimoji="1" lang="zh-CN" altLang="en-US" sz="48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、</a:t>
            </a:r>
            <a:r>
              <a:rPr kumimoji="1" lang="en-US" altLang="zh-CN" sz="48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48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、</a:t>
            </a:r>
            <a:r>
              <a:rPr kumimoji="1" lang="en-US" altLang="zh-CN" sz="4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P</a:t>
            </a:r>
          </a:p>
        </p:txBody>
      </p:sp>
      <p:sp>
        <p:nvSpPr>
          <p:cNvPr id="49157" name="Rectangle 5"/>
          <p:cNvSpPr>
            <a:spLocks noRot="1" noChangeArrowheads="1"/>
          </p:cNvSpPr>
          <p:nvPr/>
        </p:nvSpPr>
        <p:spPr bwMode="auto">
          <a:xfrm>
            <a:off x="1979613" y="476250"/>
            <a:ext cx="5688012" cy="86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400" b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新魏" pitchFamily="2" charset="-122"/>
              </a:rPr>
              <a:t>核酸</a:t>
            </a:r>
            <a:r>
              <a:rPr lang="zh-CN" altLang="en-US" sz="4400" b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（</a:t>
            </a:r>
            <a:r>
              <a:rPr lang="en-US" altLang="zh-CN" sz="4400" b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Nucleic acid</a:t>
            </a:r>
            <a:r>
              <a:rPr lang="zh-CN" altLang="en-US" sz="4400" b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）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50825" y="765175"/>
            <a:ext cx="7129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>
                <a:solidFill>
                  <a:srgbClr val="FFFFFF"/>
                </a:solidFill>
              </a:rPr>
              <a:t>2</a:t>
            </a:r>
            <a:r>
              <a:rPr lang="zh-CN" altLang="en-US" sz="3600">
                <a:solidFill>
                  <a:srgbClr val="FFFFFF"/>
                </a:solidFill>
              </a:rPr>
              <a:t>、核酸的基本组成单位是什么？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85720" y="2143116"/>
            <a:ext cx="647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4400" dirty="0">
                <a:solidFill>
                  <a:srgbClr val="FFFF00"/>
                </a:solidFill>
              </a:rPr>
              <a:t>核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4387850" y="4940300"/>
            <a:ext cx="1912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66"/>
                </a:solidFill>
              </a:rPr>
              <a:t>五碳糖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4140200" y="5516563"/>
            <a:ext cx="2447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66"/>
                </a:solidFill>
              </a:rPr>
              <a:t>含氮碱基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7820025" y="5586413"/>
            <a:ext cx="1323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66"/>
                </a:solidFill>
              </a:rPr>
              <a:t>磷酸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0" y="5013325"/>
            <a:ext cx="9196388" cy="1104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/>
              <a:t>一分子核苷酸</a:t>
            </a:r>
            <a:r>
              <a:rPr lang="zh-CN" altLang="en-US">
                <a:solidFill>
                  <a:srgbClr val="CCFF33"/>
                </a:solidFill>
              </a:rPr>
              <a:t>＝</a:t>
            </a:r>
            <a:r>
              <a:rPr lang="zh-CN" altLang="en-US"/>
              <a:t>一分子</a:t>
            </a:r>
            <a:r>
              <a:rPr lang="zh-CN" altLang="en-US" u="sng"/>
              <a:t>         </a:t>
            </a:r>
            <a:r>
              <a:rPr lang="zh-CN" altLang="en-US"/>
              <a:t> </a:t>
            </a:r>
            <a:r>
              <a:rPr lang="en-US" altLang="zh-CN">
                <a:solidFill>
                  <a:srgbClr val="CCFF33"/>
                </a:solidFill>
              </a:rPr>
              <a:t>+</a:t>
            </a:r>
            <a:r>
              <a:rPr lang="zh-CN" altLang="en-US"/>
              <a:t>　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/>
              <a:t>              一分子</a:t>
            </a:r>
            <a:r>
              <a:rPr lang="zh-CN" altLang="en-US" u="sng"/>
              <a:t>         </a:t>
            </a:r>
            <a:r>
              <a:rPr lang="zh-CN" altLang="en-US"/>
              <a:t> </a:t>
            </a:r>
            <a:r>
              <a:rPr lang="en-US" altLang="zh-CN">
                <a:solidFill>
                  <a:srgbClr val="CCFF33"/>
                </a:solidFill>
              </a:rPr>
              <a:t>+ </a:t>
            </a:r>
            <a:r>
              <a:rPr lang="zh-CN" altLang="en-US"/>
              <a:t>一分子</a:t>
            </a:r>
            <a:r>
              <a:rPr lang="zh-CN" altLang="en-US" u="sng"/>
              <a:t>    </a:t>
            </a:r>
            <a:r>
              <a:rPr lang="zh-CN" altLang="en-US"/>
              <a:t>。</a:t>
            </a:r>
          </a:p>
        </p:txBody>
      </p:sp>
      <p:grpSp>
        <p:nvGrpSpPr>
          <p:cNvPr id="61460" name="Group 20"/>
          <p:cNvGrpSpPr>
            <a:grpSpLocks/>
          </p:cNvGrpSpPr>
          <p:nvPr/>
        </p:nvGrpSpPr>
        <p:grpSpPr bwMode="auto">
          <a:xfrm>
            <a:off x="2484438" y="1412876"/>
            <a:ext cx="6121400" cy="2663826"/>
            <a:chOff x="1565" y="890"/>
            <a:chExt cx="3856" cy="1678"/>
          </a:xfrm>
        </p:grpSpPr>
        <p:sp>
          <p:nvSpPr>
            <p:cNvPr id="61447" name="AutoShape 7"/>
            <p:cNvSpPr>
              <a:spLocks noChangeArrowheads="1"/>
            </p:cNvSpPr>
            <p:nvPr/>
          </p:nvSpPr>
          <p:spPr bwMode="auto">
            <a:xfrm>
              <a:off x="2744" y="1797"/>
              <a:ext cx="1134" cy="771"/>
            </a:xfrm>
            <a:prstGeom prst="pentagon">
              <a:avLst/>
            </a:prstGeom>
            <a:solidFill>
              <a:srgbClr val="99CC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800" dirty="0">
                  <a:solidFill>
                    <a:schemeClr val="bg1"/>
                  </a:solidFill>
                  <a:latin typeface="Times New Roman" pitchFamily="18" charset="0"/>
                </a:rPr>
                <a:t>五碳</a:t>
              </a:r>
            </a:p>
            <a:p>
              <a:pPr algn="ctr"/>
              <a:r>
                <a:rPr kumimoji="1" lang="zh-CN" altLang="en-US" sz="2800" dirty="0">
                  <a:solidFill>
                    <a:schemeClr val="bg1"/>
                  </a:solidFill>
                  <a:latin typeface="Times New Roman" pitchFamily="18" charset="0"/>
                </a:rPr>
                <a:t>糖</a:t>
              </a:r>
            </a:p>
          </p:txBody>
        </p:sp>
        <p:sp>
          <p:nvSpPr>
            <p:cNvPr id="61448" name="Oval 8"/>
            <p:cNvSpPr>
              <a:spLocks noChangeArrowheads="1"/>
            </p:cNvSpPr>
            <p:nvPr/>
          </p:nvSpPr>
          <p:spPr bwMode="auto">
            <a:xfrm>
              <a:off x="1927" y="1344"/>
              <a:ext cx="681" cy="479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rgbClr val="6600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800" dirty="0">
                  <a:solidFill>
                    <a:schemeClr val="bg1"/>
                  </a:solidFill>
                  <a:latin typeface="Times New Roman" pitchFamily="18" charset="0"/>
                </a:rPr>
                <a:t>磷酸</a:t>
              </a:r>
            </a:p>
          </p:txBody>
        </p:sp>
        <p:sp>
          <p:nvSpPr>
            <p:cNvPr id="61449" name="Line 9"/>
            <p:cNvSpPr>
              <a:spLocks noChangeShapeType="1"/>
            </p:cNvSpPr>
            <p:nvPr/>
          </p:nvSpPr>
          <p:spPr bwMode="auto">
            <a:xfrm>
              <a:off x="3878" y="2115"/>
              <a:ext cx="434" cy="0"/>
            </a:xfrm>
            <a:prstGeom prst="line">
              <a:avLst/>
            </a:prstGeom>
            <a:noFill/>
            <a:ln w="28575">
              <a:solidFill>
                <a:srgbClr val="CCFF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0" name="Rectangle 10"/>
            <p:cNvSpPr>
              <a:spLocks noChangeArrowheads="1"/>
            </p:cNvSpPr>
            <p:nvPr/>
          </p:nvSpPr>
          <p:spPr bwMode="auto">
            <a:xfrm>
              <a:off x="4332" y="1888"/>
              <a:ext cx="1089" cy="408"/>
            </a:xfrm>
            <a:prstGeom prst="rect">
              <a:avLst/>
            </a:prstGeom>
            <a:solidFill>
              <a:srgbClr val="99CC00"/>
            </a:solidFill>
            <a:ln w="12700">
              <a:solidFill>
                <a:srgbClr val="6699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800">
                  <a:solidFill>
                    <a:schemeClr val="bg1"/>
                  </a:solidFill>
                  <a:latin typeface="Times New Roman" pitchFamily="18" charset="0"/>
                </a:rPr>
                <a:t>碱基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800">
                  <a:solidFill>
                    <a:schemeClr val="bg1"/>
                  </a:solidFill>
                  <a:latin typeface="Times New Roman" pitchFamily="18" charset="0"/>
                </a:rPr>
                <a:t>含氮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)</a:t>
              </a:r>
            </a:p>
          </p:txBody>
        </p:sp>
        <p:grpSp>
          <p:nvGrpSpPr>
            <p:cNvPr id="61451" name="Group 11"/>
            <p:cNvGrpSpPr>
              <a:grpSpLocks/>
            </p:cNvGrpSpPr>
            <p:nvPr/>
          </p:nvGrpSpPr>
          <p:grpSpPr bwMode="auto">
            <a:xfrm>
              <a:off x="2245" y="1797"/>
              <a:ext cx="545" cy="317"/>
              <a:chOff x="1655" y="2614"/>
              <a:chExt cx="545" cy="317"/>
            </a:xfrm>
          </p:grpSpPr>
          <p:sp>
            <p:nvSpPr>
              <p:cNvPr id="61452" name="Line 12"/>
              <p:cNvSpPr>
                <a:spLocks noChangeShapeType="1"/>
              </p:cNvSpPr>
              <p:nvPr/>
            </p:nvSpPr>
            <p:spPr bwMode="auto">
              <a:xfrm flipH="1">
                <a:off x="1928" y="2931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CC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53" name="Line 13"/>
              <p:cNvSpPr>
                <a:spLocks noChangeShapeType="1"/>
              </p:cNvSpPr>
              <p:nvPr/>
            </p:nvSpPr>
            <p:spPr bwMode="auto">
              <a:xfrm flipH="1" flipV="1">
                <a:off x="1655" y="2614"/>
                <a:ext cx="272" cy="317"/>
              </a:xfrm>
              <a:prstGeom prst="line">
                <a:avLst/>
              </a:prstGeom>
              <a:noFill/>
              <a:ln w="28575">
                <a:solidFill>
                  <a:srgbClr val="CC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1565" y="890"/>
              <a:ext cx="40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4400" dirty="0">
                <a:solidFill>
                  <a:srgbClr val="FFFF00"/>
                </a:solidFill>
              </a:endParaRPr>
            </a:p>
          </p:txBody>
        </p:sp>
      </p:grp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994384" y="2132638"/>
            <a:ext cx="10001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dirty="0" smtClean="0">
                <a:solidFill>
                  <a:srgbClr val="FFFF00"/>
                </a:solidFill>
              </a:rPr>
              <a:t>酸</a:t>
            </a:r>
            <a:endParaRPr lang="zh-CN" altLang="en-US" sz="4400" dirty="0"/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6084888" y="285273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5867400" y="4005263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4500563" y="4005263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61474" name="Text Box 34"/>
          <p:cNvSpPr txBox="1">
            <a:spLocks noChangeArrowheads="1"/>
          </p:cNvSpPr>
          <p:nvPr/>
        </p:nvSpPr>
        <p:spPr bwMode="auto">
          <a:xfrm>
            <a:off x="4211638" y="2781300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3708400" y="3429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25" name="矩形 24"/>
          <p:cNvSpPr/>
          <p:nvPr/>
        </p:nvSpPr>
        <p:spPr>
          <a:xfrm>
            <a:off x="876272" y="2131692"/>
            <a:ext cx="750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FF00"/>
                </a:solidFill>
              </a:rPr>
              <a:t>苷</a:t>
            </a:r>
            <a:endParaRPr lang="zh-CN" alt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5504 -4.07407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/>
      <p:bldP spid="61454" grpId="0"/>
      <p:bldP spid="61455" grpId="0"/>
      <p:bldP spid="61456" grpId="0"/>
      <p:bldP spid="61457" grpId="0" autoUpdateAnimBg="0"/>
      <p:bldP spid="61459" grpId="0"/>
      <p:bldP spid="61459" grpId="1"/>
      <p:bldP spid="61461" grpId="0"/>
      <p:bldP spid="61472" grpId="0"/>
      <p:bldP spid="61473" grpId="0"/>
      <p:bldP spid="61474" grpId="0"/>
      <p:bldP spid="61475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516688" y="765175"/>
            <a:ext cx="245427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FFFF66"/>
                </a:solidFill>
                <a:hlinkClick r:id="" action="ppaction://noaction"/>
              </a:rPr>
              <a:t>脱氧核糖核苷酸</a:t>
            </a:r>
            <a:r>
              <a:rPr lang="en-US" altLang="zh-CN">
                <a:solidFill>
                  <a:srgbClr val="FFFF66"/>
                </a:solidFill>
              </a:rPr>
              <a:t>(</a:t>
            </a:r>
            <a:r>
              <a:rPr lang="zh-CN" altLang="en-US">
                <a:solidFill>
                  <a:srgbClr val="FFFF66"/>
                </a:solidFill>
              </a:rPr>
              <a:t>简称脱氧核苷酸</a:t>
            </a:r>
            <a:r>
              <a:rPr lang="en-US" altLang="zh-CN">
                <a:solidFill>
                  <a:srgbClr val="FFFF66"/>
                </a:solidFill>
              </a:rPr>
              <a:t>)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516688" y="4652963"/>
            <a:ext cx="2627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FF66"/>
                </a:solidFill>
                <a:latin typeface="Arial" charset="0"/>
                <a:hlinkClick r:id="" action="ppaction://noaction"/>
              </a:rPr>
              <a:t>核糖核苷酸</a:t>
            </a:r>
            <a:endParaRPr lang="zh-CN" altLang="en-US" sz="3600">
              <a:solidFill>
                <a:srgbClr val="FFFF66"/>
              </a:solidFill>
              <a:latin typeface="Arial" charset="0"/>
            </a:endParaRPr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5514975" y="1557338"/>
            <a:ext cx="9286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5508625" y="4941888"/>
            <a:ext cx="9286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62472" name="Picture 8" descr="图2-8 脱氧核糖核苷酸和核糖核苷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19700" cy="6858000"/>
          </a:xfrm>
          <a:prstGeom prst="rect">
            <a:avLst/>
          </a:prstGeom>
          <a:noFill/>
        </p:spPr>
      </p:pic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0" y="3357563"/>
            <a:ext cx="52101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3708400" y="2205038"/>
            <a:ext cx="647700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3708400" y="5805488"/>
            <a:ext cx="719138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7" grpId="0"/>
      <p:bldP spid="62474" grpId="0" animBg="1"/>
      <p:bldP spid="624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94" name="Rectangle 90" descr="点式菱形"/>
          <p:cNvSpPr>
            <a:spLocks noChangeArrowheads="1"/>
          </p:cNvSpPr>
          <p:nvPr/>
        </p:nvSpPr>
        <p:spPr bwMode="auto">
          <a:xfrm>
            <a:off x="7061200" y="2046288"/>
            <a:ext cx="1368425" cy="3600450"/>
          </a:xfrm>
          <a:prstGeom prst="rect">
            <a:avLst/>
          </a:prstGeom>
          <a:pattFill prst="dotDmn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8399" name="Group 95"/>
          <p:cNvGrpSpPr>
            <a:grpSpLocks/>
          </p:cNvGrpSpPr>
          <p:nvPr/>
        </p:nvGrpSpPr>
        <p:grpSpPr bwMode="auto">
          <a:xfrm>
            <a:off x="962025" y="1541463"/>
            <a:ext cx="3505200" cy="1731962"/>
            <a:chOff x="399" y="799"/>
            <a:chExt cx="2208" cy="1091"/>
          </a:xfrm>
        </p:grpSpPr>
        <p:sp>
          <p:nvSpPr>
            <p:cNvPr id="98307" name="Text Box 3"/>
            <p:cNvSpPr txBox="1">
              <a:spLocks noChangeArrowheads="1"/>
            </p:cNvSpPr>
            <p:nvPr/>
          </p:nvSpPr>
          <p:spPr bwMode="auto">
            <a:xfrm>
              <a:off x="884" y="799"/>
              <a:ext cx="13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/>
                <a:t>脱氧核苷酸</a:t>
              </a:r>
            </a:p>
          </p:txBody>
        </p:sp>
        <p:grpSp>
          <p:nvGrpSpPr>
            <p:cNvPr id="98308" name="Group 4"/>
            <p:cNvGrpSpPr>
              <a:grpSpLocks/>
            </p:cNvGrpSpPr>
            <p:nvPr/>
          </p:nvGrpSpPr>
          <p:grpSpPr bwMode="auto">
            <a:xfrm>
              <a:off x="783" y="1314"/>
              <a:ext cx="672" cy="576"/>
              <a:chOff x="624" y="2688"/>
              <a:chExt cx="672" cy="576"/>
            </a:xfrm>
          </p:grpSpPr>
          <p:sp>
            <p:nvSpPr>
              <p:cNvPr id="98309" name="AutoShape 5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672" cy="576"/>
              </a:xfrm>
              <a:prstGeom prst="pentagon">
                <a:avLst/>
              </a:prstGeom>
              <a:solidFill>
                <a:srgbClr val="CCFF33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624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zh-CN" altLang="en-US" sz="2400">
                    <a:solidFill>
                      <a:srgbClr val="000099"/>
                    </a:solidFill>
                  </a:rPr>
                  <a:t>脱氧核糖</a:t>
                </a:r>
              </a:p>
            </p:txBody>
          </p:sp>
        </p:grpSp>
        <p:grpSp>
          <p:nvGrpSpPr>
            <p:cNvPr id="98311" name="Group 7"/>
            <p:cNvGrpSpPr>
              <a:grpSpLocks/>
            </p:cNvGrpSpPr>
            <p:nvPr/>
          </p:nvGrpSpPr>
          <p:grpSpPr bwMode="auto">
            <a:xfrm>
              <a:off x="399" y="1074"/>
              <a:ext cx="288" cy="365"/>
              <a:chOff x="720" y="2448"/>
              <a:chExt cx="336" cy="420"/>
            </a:xfrm>
          </p:grpSpPr>
          <p:sp>
            <p:nvSpPr>
              <p:cNvPr id="98312" name="Oval 8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336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768" y="2448"/>
                <a:ext cx="288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>
                    <a:solidFill>
                      <a:srgbClr val="000099"/>
                    </a:solidFill>
                  </a:rPr>
                  <a:t>P</a:t>
                </a:r>
              </a:p>
            </p:txBody>
          </p:sp>
        </p:grpSp>
        <p:grpSp>
          <p:nvGrpSpPr>
            <p:cNvPr id="98314" name="Group 10"/>
            <p:cNvGrpSpPr>
              <a:grpSpLocks/>
            </p:cNvGrpSpPr>
            <p:nvPr/>
          </p:nvGrpSpPr>
          <p:grpSpPr bwMode="auto">
            <a:xfrm>
              <a:off x="1695" y="1410"/>
              <a:ext cx="912" cy="288"/>
              <a:chOff x="1728" y="2976"/>
              <a:chExt cx="912" cy="288"/>
            </a:xfrm>
          </p:grpSpPr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1728" y="2976"/>
                <a:ext cx="864" cy="288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1728" y="2976"/>
                <a:ext cx="912" cy="288"/>
              </a:xfrm>
              <a:prstGeom prst="rect">
                <a:avLst/>
              </a:prstGeom>
              <a:solidFill>
                <a:srgbClr val="66FFFF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zh-CN" altLang="en-US" sz="2400">
                    <a:solidFill>
                      <a:srgbClr val="000099"/>
                    </a:solidFill>
                  </a:rPr>
                  <a:t>含氮碱基</a:t>
                </a:r>
              </a:p>
            </p:txBody>
          </p:sp>
        </p:grp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>
              <a:off x="1455" y="1554"/>
              <a:ext cx="24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8" name="Line 14"/>
            <p:cNvSpPr>
              <a:spLocks noChangeShapeType="1"/>
            </p:cNvSpPr>
            <p:nvPr/>
          </p:nvSpPr>
          <p:spPr bwMode="auto">
            <a:xfrm>
              <a:off x="591" y="1362"/>
              <a:ext cx="192" cy="19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8328" name="Group 24"/>
          <p:cNvGrpSpPr>
            <a:grpSpLocks/>
          </p:cNvGrpSpPr>
          <p:nvPr/>
        </p:nvGrpSpPr>
        <p:grpSpPr bwMode="auto">
          <a:xfrm>
            <a:off x="5476875" y="606425"/>
            <a:ext cx="4267200" cy="1143000"/>
            <a:chOff x="3072" y="1632"/>
            <a:chExt cx="2688" cy="720"/>
          </a:xfrm>
        </p:grpSpPr>
        <p:sp>
          <p:nvSpPr>
            <p:cNvPr id="98329" name="Text Box 25"/>
            <p:cNvSpPr txBox="1">
              <a:spLocks noChangeArrowheads="1"/>
            </p:cNvSpPr>
            <p:nvPr/>
          </p:nvSpPr>
          <p:spPr bwMode="auto">
            <a:xfrm>
              <a:off x="3999" y="2064"/>
              <a:ext cx="1761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kumimoji="1" lang="zh-CN" alt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grpSp>
          <p:nvGrpSpPr>
            <p:cNvPr id="98330" name="Group 26"/>
            <p:cNvGrpSpPr>
              <a:grpSpLocks/>
            </p:cNvGrpSpPr>
            <p:nvPr/>
          </p:nvGrpSpPr>
          <p:grpSpPr bwMode="auto">
            <a:xfrm>
              <a:off x="3072" y="1632"/>
              <a:ext cx="1665" cy="576"/>
              <a:chOff x="3072" y="1632"/>
              <a:chExt cx="1665" cy="576"/>
            </a:xfrm>
          </p:grpSpPr>
          <p:sp>
            <p:nvSpPr>
              <p:cNvPr id="98331" name="AutoShape 27"/>
              <p:cNvSpPr>
                <a:spLocks noChangeArrowheads="1"/>
              </p:cNvSpPr>
              <p:nvPr/>
            </p:nvSpPr>
            <p:spPr bwMode="auto">
              <a:xfrm>
                <a:off x="3430" y="1824"/>
                <a:ext cx="569" cy="384"/>
              </a:xfrm>
              <a:prstGeom prst="pentagon">
                <a:avLst/>
              </a:prstGeom>
              <a:solidFill>
                <a:srgbClr val="CCFF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2" name="Oval 28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227" cy="192"/>
              </a:xfrm>
              <a:prstGeom prst="ellipse">
                <a:avLst/>
              </a:prstGeom>
              <a:solidFill>
                <a:srgbClr val="FFC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sz="1800" b="0">
                  <a:solidFill>
                    <a:srgbClr val="000099"/>
                  </a:solidFill>
                  <a:latin typeface="Verdana" pitchFamily="34" charset="0"/>
                  <a:ea typeface="宋体" pitchFamily="2" charset="-122"/>
                </a:endParaRPr>
              </a:p>
            </p:txBody>
          </p:sp>
          <p:sp>
            <p:nvSpPr>
              <p:cNvPr id="98333" name="Line 29"/>
              <p:cNvSpPr>
                <a:spLocks noChangeShapeType="1"/>
              </p:cNvSpPr>
              <p:nvPr/>
            </p:nvSpPr>
            <p:spPr bwMode="auto">
              <a:xfrm>
                <a:off x="3999" y="1968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34" name="Rectangle 30"/>
              <p:cNvSpPr>
                <a:spLocks noChangeArrowheads="1"/>
              </p:cNvSpPr>
              <p:nvPr/>
            </p:nvSpPr>
            <p:spPr bwMode="auto">
              <a:xfrm>
                <a:off x="4169" y="1872"/>
                <a:ext cx="568" cy="192"/>
              </a:xfrm>
              <a:prstGeom prst="rect">
                <a:avLst/>
              </a:prstGeom>
              <a:solidFill>
                <a:srgbClr val="66FFFF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>
                    <a:solidFill>
                      <a:srgbClr val="000099"/>
                    </a:solidFill>
                    <a:latin typeface="Arial" charset="0"/>
                    <a:ea typeface="宋体" pitchFamily="2" charset="-122"/>
                  </a:rPr>
                  <a:t>T</a:t>
                </a:r>
              </a:p>
            </p:txBody>
          </p:sp>
          <p:sp>
            <p:nvSpPr>
              <p:cNvPr id="98335" name="Line 31"/>
              <p:cNvSpPr>
                <a:spLocks noChangeShapeType="1"/>
              </p:cNvSpPr>
              <p:nvPr/>
            </p:nvSpPr>
            <p:spPr bwMode="auto">
              <a:xfrm>
                <a:off x="3264" y="1776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8336" name="Group 32"/>
          <p:cNvGrpSpPr>
            <a:grpSpLocks/>
          </p:cNvGrpSpPr>
          <p:nvPr/>
        </p:nvGrpSpPr>
        <p:grpSpPr bwMode="auto">
          <a:xfrm>
            <a:off x="5548313" y="2073275"/>
            <a:ext cx="4267200" cy="1143000"/>
            <a:chOff x="3072" y="1632"/>
            <a:chExt cx="2688" cy="720"/>
          </a:xfrm>
        </p:grpSpPr>
        <p:sp>
          <p:nvSpPr>
            <p:cNvPr id="98337" name="Text Box 33"/>
            <p:cNvSpPr txBox="1">
              <a:spLocks noChangeArrowheads="1"/>
            </p:cNvSpPr>
            <p:nvPr/>
          </p:nvSpPr>
          <p:spPr bwMode="auto">
            <a:xfrm>
              <a:off x="3999" y="2064"/>
              <a:ext cx="1761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kumimoji="1" lang="zh-CN" alt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grpSp>
          <p:nvGrpSpPr>
            <p:cNvPr id="98338" name="Group 34"/>
            <p:cNvGrpSpPr>
              <a:grpSpLocks/>
            </p:cNvGrpSpPr>
            <p:nvPr/>
          </p:nvGrpSpPr>
          <p:grpSpPr bwMode="auto">
            <a:xfrm>
              <a:off x="3072" y="1632"/>
              <a:ext cx="1665" cy="576"/>
              <a:chOff x="3072" y="1632"/>
              <a:chExt cx="1665" cy="576"/>
            </a:xfrm>
          </p:grpSpPr>
          <p:sp>
            <p:nvSpPr>
              <p:cNvPr id="98339" name="AutoShape 35"/>
              <p:cNvSpPr>
                <a:spLocks noChangeArrowheads="1"/>
              </p:cNvSpPr>
              <p:nvPr/>
            </p:nvSpPr>
            <p:spPr bwMode="auto">
              <a:xfrm>
                <a:off x="3430" y="1824"/>
                <a:ext cx="569" cy="384"/>
              </a:xfrm>
              <a:prstGeom prst="pentagon">
                <a:avLst/>
              </a:prstGeom>
              <a:solidFill>
                <a:srgbClr val="CCFF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40" name="Oval 36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227" cy="192"/>
              </a:xfrm>
              <a:prstGeom prst="ellipse">
                <a:avLst/>
              </a:prstGeom>
              <a:solidFill>
                <a:srgbClr val="FFC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41" name="Line 37"/>
              <p:cNvSpPr>
                <a:spLocks noChangeShapeType="1"/>
              </p:cNvSpPr>
              <p:nvPr/>
            </p:nvSpPr>
            <p:spPr bwMode="auto">
              <a:xfrm>
                <a:off x="3999" y="1968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4169" y="1872"/>
                <a:ext cx="568" cy="192"/>
              </a:xfrm>
              <a:prstGeom prst="rect">
                <a:avLst/>
              </a:prstGeom>
              <a:solidFill>
                <a:srgbClr val="66FFFF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>
                    <a:solidFill>
                      <a:srgbClr val="000099"/>
                    </a:solidFill>
                    <a:latin typeface="Arial" charset="0"/>
                    <a:ea typeface="宋体" pitchFamily="2" charset="-122"/>
                  </a:rPr>
                  <a:t>G</a:t>
                </a:r>
              </a:p>
            </p:txBody>
          </p:sp>
          <p:sp>
            <p:nvSpPr>
              <p:cNvPr id="98343" name="Line 39"/>
              <p:cNvSpPr>
                <a:spLocks noChangeShapeType="1"/>
              </p:cNvSpPr>
              <p:nvPr/>
            </p:nvSpPr>
            <p:spPr bwMode="auto">
              <a:xfrm>
                <a:off x="3264" y="1776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8344" name="Group 40"/>
          <p:cNvGrpSpPr>
            <a:grpSpLocks/>
          </p:cNvGrpSpPr>
          <p:nvPr/>
        </p:nvGrpSpPr>
        <p:grpSpPr bwMode="auto">
          <a:xfrm>
            <a:off x="5548313" y="3063875"/>
            <a:ext cx="4267200" cy="1143000"/>
            <a:chOff x="3072" y="1632"/>
            <a:chExt cx="2688" cy="720"/>
          </a:xfrm>
        </p:grpSpPr>
        <p:sp>
          <p:nvSpPr>
            <p:cNvPr id="98345" name="Text Box 41"/>
            <p:cNvSpPr txBox="1">
              <a:spLocks noChangeArrowheads="1"/>
            </p:cNvSpPr>
            <p:nvPr/>
          </p:nvSpPr>
          <p:spPr bwMode="auto">
            <a:xfrm>
              <a:off x="3999" y="2064"/>
              <a:ext cx="1761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kumimoji="1" lang="zh-CN" alt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grpSp>
          <p:nvGrpSpPr>
            <p:cNvPr id="98346" name="Group 42"/>
            <p:cNvGrpSpPr>
              <a:grpSpLocks/>
            </p:cNvGrpSpPr>
            <p:nvPr/>
          </p:nvGrpSpPr>
          <p:grpSpPr bwMode="auto">
            <a:xfrm>
              <a:off x="3072" y="1632"/>
              <a:ext cx="1665" cy="576"/>
              <a:chOff x="3072" y="1632"/>
              <a:chExt cx="1665" cy="576"/>
            </a:xfrm>
          </p:grpSpPr>
          <p:sp>
            <p:nvSpPr>
              <p:cNvPr id="98347" name="AutoShape 43"/>
              <p:cNvSpPr>
                <a:spLocks noChangeArrowheads="1"/>
              </p:cNvSpPr>
              <p:nvPr/>
            </p:nvSpPr>
            <p:spPr bwMode="auto">
              <a:xfrm>
                <a:off x="3430" y="1824"/>
                <a:ext cx="569" cy="384"/>
              </a:xfrm>
              <a:prstGeom prst="pentagon">
                <a:avLst/>
              </a:prstGeom>
              <a:solidFill>
                <a:srgbClr val="CCFF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48" name="Oval 44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227" cy="192"/>
              </a:xfrm>
              <a:prstGeom prst="ellipse">
                <a:avLst/>
              </a:prstGeom>
              <a:solidFill>
                <a:srgbClr val="FFC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49" name="Line 45"/>
              <p:cNvSpPr>
                <a:spLocks noChangeShapeType="1"/>
              </p:cNvSpPr>
              <p:nvPr/>
            </p:nvSpPr>
            <p:spPr bwMode="auto">
              <a:xfrm>
                <a:off x="3999" y="1968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50" name="Rectangle 46"/>
              <p:cNvSpPr>
                <a:spLocks noChangeArrowheads="1"/>
              </p:cNvSpPr>
              <p:nvPr/>
            </p:nvSpPr>
            <p:spPr bwMode="auto">
              <a:xfrm>
                <a:off x="4169" y="1872"/>
                <a:ext cx="568" cy="192"/>
              </a:xfrm>
              <a:prstGeom prst="rect">
                <a:avLst/>
              </a:prstGeom>
              <a:solidFill>
                <a:srgbClr val="66FFFF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>
                    <a:solidFill>
                      <a:srgbClr val="000099"/>
                    </a:solidFill>
                    <a:latin typeface="Arial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98351" name="Line 47"/>
              <p:cNvSpPr>
                <a:spLocks noChangeShapeType="1"/>
              </p:cNvSpPr>
              <p:nvPr/>
            </p:nvSpPr>
            <p:spPr bwMode="auto">
              <a:xfrm>
                <a:off x="3264" y="1776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8352" name="Group 48"/>
          <p:cNvGrpSpPr>
            <a:grpSpLocks/>
          </p:cNvGrpSpPr>
          <p:nvPr/>
        </p:nvGrpSpPr>
        <p:grpSpPr bwMode="auto">
          <a:xfrm>
            <a:off x="5548313" y="4206875"/>
            <a:ext cx="4495800" cy="1143000"/>
            <a:chOff x="2928" y="3552"/>
            <a:chExt cx="2832" cy="720"/>
          </a:xfrm>
        </p:grpSpPr>
        <p:sp>
          <p:nvSpPr>
            <p:cNvPr id="98353" name="Text Box 49"/>
            <p:cNvSpPr txBox="1">
              <a:spLocks noChangeArrowheads="1"/>
            </p:cNvSpPr>
            <p:nvPr/>
          </p:nvSpPr>
          <p:spPr bwMode="auto">
            <a:xfrm>
              <a:off x="3855" y="3984"/>
              <a:ext cx="190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kumimoji="1" lang="zh-CN" alt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grpSp>
          <p:nvGrpSpPr>
            <p:cNvPr id="98354" name="Group 50"/>
            <p:cNvGrpSpPr>
              <a:grpSpLocks/>
            </p:cNvGrpSpPr>
            <p:nvPr/>
          </p:nvGrpSpPr>
          <p:grpSpPr bwMode="auto">
            <a:xfrm>
              <a:off x="2928" y="3552"/>
              <a:ext cx="1665" cy="576"/>
              <a:chOff x="3072" y="1632"/>
              <a:chExt cx="1665" cy="576"/>
            </a:xfrm>
          </p:grpSpPr>
          <p:sp>
            <p:nvSpPr>
              <p:cNvPr id="98355" name="AutoShape 51"/>
              <p:cNvSpPr>
                <a:spLocks noChangeArrowheads="1"/>
              </p:cNvSpPr>
              <p:nvPr/>
            </p:nvSpPr>
            <p:spPr bwMode="auto">
              <a:xfrm>
                <a:off x="3430" y="1824"/>
                <a:ext cx="569" cy="384"/>
              </a:xfrm>
              <a:prstGeom prst="pentagon">
                <a:avLst/>
              </a:prstGeom>
              <a:solidFill>
                <a:srgbClr val="CCFF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56" name="Oval 52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227" cy="192"/>
              </a:xfrm>
              <a:prstGeom prst="ellipse">
                <a:avLst/>
              </a:prstGeom>
              <a:solidFill>
                <a:srgbClr val="FFC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57" name="Line 53"/>
              <p:cNvSpPr>
                <a:spLocks noChangeShapeType="1"/>
              </p:cNvSpPr>
              <p:nvPr/>
            </p:nvSpPr>
            <p:spPr bwMode="auto">
              <a:xfrm>
                <a:off x="3999" y="1968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58" name="Rectangle 54"/>
              <p:cNvSpPr>
                <a:spLocks noChangeArrowheads="1"/>
              </p:cNvSpPr>
              <p:nvPr/>
            </p:nvSpPr>
            <p:spPr bwMode="auto">
              <a:xfrm>
                <a:off x="4169" y="1872"/>
                <a:ext cx="568" cy="192"/>
              </a:xfrm>
              <a:prstGeom prst="rect">
                <a:avLst/>
              </a:prstGeom>
              <a:solidFill>
                <a:srgbClr val="66FFFF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>
                    <a:solidFill>
                      <a:srgbClr val="000099"/>
                    </a:solidFill>
                    <a:latin typeface="Arial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98359" name="Line 55"/>
              <p:cNvSpPr>
                <a:spLocks noChangeShapeType="1"/>
              </p:cNvSpPr>
              <p:nvPr/>
            </p:nvSpPr>
            <p:spPr bwMode="auto">
              <a:xfrm>
                <a:off x="3264" y="1776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8400" name="Group 96"/>
          <p:cNvGrpSpPr>
            <a:grpSpLocks/>
          </p:cNvGrpSpPr>
          <p:nvPr/>
        </p:nvGrpSpPr>
        <p:grpSpPr bwMode="auto">
          <a:xfrm>
            <a:off x="939800" y="3846513"/>
            <a:ext cx="3505200" cy="1908175"/>
            <a:chOff x="273" y="2238"/>
            <a:chExt cx="2208" cy="1202"/>
          </a:xfrm>
        </p:grpSpPr>
        <p:sp>
          <p:nvSpPr>
            <p:cNvPr id="98361" name="AutoShape 57"/>
            <p:cNvSpPr>
              <a:spLocks noChangeArrowheads="1"/>
            </p:cNvSpPr>
            <p:nvPr/>
          </p:nvSpPr>
          <p:spPr bwMode="auto">
            <a:xfrm>
              <a:off x="657" y="2478"/>
              <a:ext cx="672" cy="576"/>
            </a:xfrm>
            <a:prstGeom prst="pentagon">
              <a:avLst/>
            </a:prstGeom>
            <a:solidFill>
              <a:srgbClr val="CCFF33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rgbClr val="000099"/>
                  </a:solidFill>
                </a:rPr>
                <a:t>核糖</a:t>
              </a:r>
            </a:p>
          </p:txBody>
        </p:sp>
        <p:grpSp>
          <p:nvGrpSpPr>
            <p:cNvPr id="98363" name="Group 59"/>
            <p:cNvGrpSpPr>
              <a:grpSpLocks/>
            </p:cNvGrpSpPr>
            <p:nvPr/>
          </p:nvGrpSpPr>
          <p:grpSpPr bwMode="auto">
            <a:xfrm>
              <a:off x="273" y="2238"/>
              <a:ext cx="288" cy="365"/>
              <a:chOff x="720" y="2448"/>
              <a:chExt cx="336" cy="420"/>
            </a:xfrm>
          </p:grpSpPr>
          <p:sp>
            <p:nvSpPr>
              <p:cNvPr id="98364" name="Oval 60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336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65" name="Rectangle 61"/>
              <p:cNvSpPr>
                <a:spLocks noChangeArrowheads="1"/>
              </p:cNvSpPr>
              <p:nvPr/>
            </p:nvSpPr>
            <p:spPr bwMode="auto">
              <a:xfrm>
                <a:off x="768" y="2448"/>
                <a:ext cx="288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>
                    <a:solidFill>
                      <a:srgbClr val="000099"/>
                    </a:solidFill>
                  </a:rPr>
                  <a:t>P</a:t>
                </a:r>
              </a:p>
            </p:txBody>
          </p:sp>
        </p:grpSp>
        <p:grpSp>
          <p:nvGrpSpPr>
            <p:cNvPr id="98366" name="Group 62"/>
            <p:cNvGrpSpPr>
              <a:grpSpLocks/>
            </p:cNvGrpSpPr>
            <p:nvPr/>
          </p:nvGrpSpPr>
          <p:grpSpPr bwMode="auto">
            <a:xfrm>
              <a:off x="1569" y="2574"/>
              <a:ext cx="912" cy="288"/>
              <a:chOff x="1728" y="2976"/>
              <a:chExt cx="912" cy="288"/>
            </a:xfrm>
          </p:grpSpPr>
          <p:sp>
            <p:nvSpPr>
              <p:cNvPr id="98367" name="Rectangle 63"/>
              <p:cNvSpPr>
                <a:spLocks noChangeArrowheads="1"/>
              </p:cNvSpPr>
              <p:nvPr/>
            </p:nvSpPr>
            <p:spPr bwMode="auto">
              <a:xfrm>
                <a:off x="1728" y="2976"/>
                <a:ext cx="864" cy="288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68" name="Rectangle 64"/>
              <p:cNvSpPr>
                <a:spLocks noChangeArrowheads="1"/>
              </p:cNvSpPr>
              <p:nvPr/>
            </p:nvSpPr>
            <p:spPr bwMode="auto">
              <a:xfrm>
                <a:off x="1728" y="2976"/>
                <a:ext cx="912" cy="288"/>
              </a:xfrm>
              <a:prstGeom prst="rect">
                <a:avLst/>
              </a:prstGeom>
              <a:solidFill>
                <a:srgbClr val="66FFFF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zh-CN" altLang="en-US" sz="2400">
                    <a:solidFill>
                      <a:srgbClr val="000099"/>
                    </a:solidFill>
                  </a:rPr>
                  <a:t>含氮碱基</a:t>
                </a:r>
              </a:p>
            </p:txBody>
          </p:sp>
        </p:grpSp>
        <p:sp>
          <p:nvSpPr>
            <p:cNvPr id="98369" name="Line 65"/>
            <p:cNvSpPr>
              <a:spLocks noChangeShapeType="1"/>
            </p:cNvSpPr>
            <p:nvPr/>
          </p:nvSpPr>
          <p:spPr bwMode="auto">
            <a:xfrm>
              <a:off x="1329" y="2718"/>
              <a:ext cx="24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0" name="Line 66"/>
            <p:cNvSpPr>
              <a:spLocks noChangeShapeType="1"/>
            </p:cNvSpPr>
            <p:nvPr/>
          </p:nvSpPr>
          <p:spPr bwMode="auto">
            <a:xfrm>
              <a:off x="465" y="2526"/>
              <a:ext cx="192" cy="19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1" name="Text Box 67"/>
            <p:cNvSpPr txBox="1">
              <a:spLocks noChangeArrowheads="1"/>
            </p:cNvSpPr>
            <p:nvPr/>
          </p:nvSpPr>
          <p:spPr bwMode="auto">
            <a:xfrm>
              <a:off x="884" y="3113"/>
              <a:ext cx="14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/>
                <a:t>核糖核苷酸</a:t>
              </a:r>
            </a:p>
          </p:txBody>
        </p:sp>
      </p:grpSp>
      <p:grpSp>
        <p:nvGrpSpPr>
          <p:cNvPr id="98376" name="Group 72"/>
          <p:cNvGrpSpPr>
            <a:grpSpLocks/>
          </p:cNvGrpSpPr>
          <p:nvPr/>
        </p:nvGrpSpPr>
        <p:grpSpPr bwMode="auto">
          <a:xfrm>
            <a:off x="5548313" y="5430838"/>
            <a:ext cx="4495800" cy="1143000"/>
            <a:chOff x="2928" y="3552"/>
            <a:chExt cx="2832" cy="720"/>
          </a:xfrm>
        </p:grpSpPr>
        <p:sp>
          <p:nvSpPr>
            <p:cNvPr id="98377" name="Text Box 73"/>
            <p:cNvSpPr txBox="1">
              <a:spLocks noChangeArrowheads="1"/>
            </p:cNvSpPr>
            <p:nvPr/>
          </p:nvSpPr>
          <p:spPr bwMode="auto">
            <a:xfrm>
              <a:off x="3855" y="3984"/>
              <a:ext cx="190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kumimoji="1" lang="zh-CN" alt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grpSp>
          <p:nvGrpSpPr>
            <p:cNvPr id="98378" name="Group 74"/>
            <p:cNvGrpSpPr>
              <a:grpSpLocks/>
            </p:cNvGrpSpPr>
            <p:nvPr/>
          </p:nvGrpSpPr>
          <p:grpSpPr bwMode="auto">
            <a:xfrm>
              <a:off x="2928" y="3552"/>
              <a:ext cx="1665" cy="576"/>
              <a:chOff x="3072" y="1632"/>
              <a:chExt cx="1665" cy="576"/>
            </a:xfrm>
          </p:grpSpPr>
          <p:sp>
            <p:nvSpPr>
              <p:cNvPr id="98379" name="AutoShape 75"/>
              <p:cNvSpPr>
                <a:spLocks noChangeArrowheads="1"/>
              </p:cNvSpPr>
              <p:nvPr/>
            </p:nvSpPr>
            <p:spPr bwMode="auto">
              <a:xfrm>
                <a:off x="3430" y="1824"/>
                <a:ext cx="569" cy="384"/>
              </a:xfrm>
              <a:prstGeom prst="pentagon">
                <a:avLst/>
              </a:prstGeom>
              <a:solidFill>
                <a:srgbClr val="CCFF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80" name="Oval 76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227" cy="192"/>
              </a:xfrm>
              <a:prstGeom prst="ellipse">
                <a:avLst/>
              </a:prstGeom>
              <a:solidFill>
                <a:srgbClr val="FFC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81" name="Line 77"/>
              <p:cNvSpPr>
                <a:spLocks noChangeShapeType="1"/>
              </p:cNvSpPr>
              <p:nvPr/>
            </p:nvSpPr>
            <p:spPr bwMode="auto">
              <a:xfrm>
                <a:off x="3999" y="1968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82" name="Rectangle 78"/>
              <p:cNvSpPr>
                <a:spLocks noChangeArrowheads="1"/>
              </p:cNvSpPr>
              <p:nvPr/>
            </p:nvSpPr>
            <p:spPr bwMode="auto">
              <a:xfrm>
                <a:off x="4169" y="1872"/>
                <a:ext cx="568" cy="192"/>
              </a:xfrm>
              <a:prstGeom prst="rect">
                <a:avLst/>
              </a:prstGeom>
              <a:solidFill>
                <a:srgbClr val="66FFFF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>
                    <a:solidFill>
                      <a:srgbClr val="000099"/>
                    </a:solidFill>
                    <a:latin typeface="Arial" charset="0"/>
                    <a:ea typeface="宋体" pitchFamily="2" charset="-122"/>
                  </a:rPr>
                  <a:t>U</a:t>
                </a:r>
              </a:p>
            </p:txBody>
          </p:sp>
          <p:sp>
            <p:nvSpPr>
              <p:cNvPr id="98383" name="Line 79"/>
              <p:cNvSpPr>
                <a:spLocks noChangeShapeType="1"/>
              </p:cNvSpPr>
              <p:nvPr/>
            </p:nvSpPr>
            <p:spPr bwMode="auto">
              <a:xfrm>
                <a:off x="3264" y="1776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8387" name="Text Box 83"/>
          <p:cNvSpPr txBox="1">
            <a:spLocks noChangeArrowheads="1"/>
          </p:cNvSpPr>
          <p:nvPr/>
        </p:nvSpPr>
        <p:spPr bwMode="auto">
          <a:xfrm>
            <a:off x="7061200" y="4997450"/>
            <a:ext cx="15113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腺嘌呤</a:t>
            </a:r>
          </a:p>
        </p:txBody>
      </p:sp>
      <p:sp>
        <p:nvSpPr>
          <p:cNvPr id="98388" name="Text Box 84"/>
          <p:cNvSpPr txBox="1">
            <a:spLocks noChangeArrowheads="1"/>
          </p:cNvSpPr>
          <p:nvPr/>
        </p:nvSpPr>
        <p:spPr bwMode="auto">
          <a:xfrm>
            <a:off x="7061200" y="2838450"/>
            <a:ext cx="125571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鸟嘌呤</a:t>
            </a:r>
          </a:p>
        </p:txBody>
      </p:sp>
      <p:sp>
        <p:nvSpPr>
          <p:cNvPr id="98389" name="Text Box 85"/>
          <p:cNvSpPr txBox="1">
            <a:spLocks noChangeArrowheads="1"/>
          </p:cNvSpPr>
          <p:nvPr/>
        </p:nvSpPr>
        <p:spPr bwMode="auto">
          <a:xfrm>
            <a:off x="7132638" y="3773488"/>
            <a:ext cx="12557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胞嘧啶</a:t>
            </a:r>
          </a:p>
        </p:txBody>
      </p:sp>
      <p:sp>
        <p:nvSpPr>
          <p:cNvPr id="98390" name="Text Box 86"/>
          <p:cNvSpPr txBox="1">
            <a:spLocks noChangeArrowheads="1"/>
          </p:cNvSpPr>
          <p:nvPr/>
        </p:nvSpPr>
        <p:spPr bwMode="auto">
          <a:xfrm>
            <a:off x="6556375" y="1398588"/>
            <a:ext cx="16129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胸腺嘧啶</a:t>
            </a:r>
          </a:p>
        </p:txBody>
      </p:sp>
      <p:sp>
        <p:nvSpPr>
          <p:cNvPr id="98393" name="AutoShape 89"/>
          <p:cNvSpPr>
            <a:spLocks/>
          </p:cNvSpPr>
          <p:nvPr/>
        </p:nvSpPr>
        <p:spPr bwMode="auto">
          <a:xfrm>
            <a:off x="4684713" y="2765425"/>
            <a:ext cx="863600" cy="3527425"/>
          </a:xfrm>
          <a:prstGeom prst="leftBrace">
            <a:avLst>
              <a:gd name="adj1" fmla="val 3403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401" name="AutoShape 97"/>
          <p:cNvSpPr>
            <a:spLocks/>
          </p:cNvSpPr>
          <p:nvPr/>
        </p:nvSpPr>
        <p:spPr bwMode="auto">
          <a:xfrm>
            <a:off x="4684713" y="893763"/>
            <a:ext cx="719137" cy="3527425"/>
          </a:xfrm>
          <a:prstGeom prst="leftBrace">
            <a:avLst>
              <a:gd name="adj1" fmla="val 4087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402" name="Text Box 98"/>
          <p:cNvSpPr txBox="1">
            <a:spLocks noChangeArrowheads="1"/>
          </p:cNvSpPr>
          <p:nvPr/>
        </p:nvSpPr>
        <p:spPr bwMode="auto">
          <a:xfrm>
            <a:off x="7205663" y="6149975"/>
            <a:ext cx="1255712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尿嘧啶</a:t>
            </a:r>
          </a:p>
        </p:txBody>
      </p:sp>
      <p:sp>
        <p:nvSpPr>
          <p:cNvPr id="98403" name="Text Box 99"/>
          <p:cNvSpPr txBox="1">
            <a:spLocks noChangeArrowheads="1"/>
          </p:cNvSpPr>
          <p:nvPr/>
        </p:nvSpPr>
        <p:spPr bwMode="auto">
          <a:xfrm>
            <a:off x="0" y="0"/>
            <a:ext cx="6227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、核酸中碱基和核苷酸的种类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94" grpId="0" animBg="1"/>
      <p:bldP spid="98387" grpId="0"/>
      <p:bldP spid="98388" grpId="0"/>
      <p:bldP spid="98389" grpId="0"/>
      <p:bldP spid="98390" grpId="0"/>
      <p:bldP spid="98393" grpId="0" animBg="1"/>
      <p:bldP spid="98401" grpId="0" animBg="1"/>
      <p:bldP spid="984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559643" y="1871681"/>
            <a:ext cx="1476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Arial" charset="0"/>
                <a:ea typeface="华文琥珀" pitchFamily="2" charset="-122"/>
              </a:rPr>
              <a:t>核    酸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368393" y="1798656"/>
            <a:ext cx="3455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DNA</a:t>
            </a:r>
            <a:r>
              <a:rPr lang="zh-CN" altLang="en-US"/>
              <a:t>脱氧核糖核酸</a:t>
            </a:r>
            <a:endParaRPr lang="en-US" altLang="zh-CN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895818" y="1798656"/>
            <a:ext cx="3097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RNA</a:t>
            </a:r>
            <a:r>
              <a:rPr lang="zh-CN" altLang="en-US"/>
              <a:t>核糖核酸</a:t>
            </a:r>
            <a:endParaRPr lang="en-US" altLang="zh-CN"/>
          </a:p>
        </p:txBody>
      </p:sp>
      <p:sp>
        <p:nvSpPr>
          <p:cNvPr id="33864" name="Text Box 72"/>
          <p:cNvSpPr txBox="1">
            <a:spLocks noChangeArrowheads="1"/>
          </p:cNvSpPr>
          <p:nvPr/>
        </p:nvSpPr>
        <p:spPr bwMode="auto">
          <a:xfrm>
            <a:off x="1584293" y="2951181"/>
            <a:ext cx="2519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脱氧核苷酸</a:t>
            </a:r>
          </a:p>
        </p:txBody>
      </p:sp>
      <p:sp>
        <p:nvSpPr>
          <p:cNvPr id="33865" name="Text Box 73"/>
          <p:cNvSpPr txBox="1">
            <a:spLocks noChangeArrowheads="1"/>
          </p:cNvSpPr>
          <p:nvPr/>
        </p:nvSpPr>
        <p:spPr bwMode="auto">
          <a:xfrm>
            <a:off x="5184743" y="3022619"/>
            <a:ext cx="2447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核糖核苷酸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935006" y="4030681"/>
            <a:ext cx="4176712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</a:t>
            </a:r>
            <a:r>
              <a:rPr lang="zh-CN" altLang="en-US"/>
              <a:t>腺嘌呤脱氧核苷酸  </a:t>
            </a:r>
            <a:r>
              <a:rPr lang="en-US" altLang="zh-CN"/>
              <a:t>G</a:t>
            </a:r>
            <a:r>
              <a:rPr lang="zh-CN" altLang="en-US"/>
              <a:t>鸟嘌呤脱氧核苷酸  </a:t>
            </a:r>
            <a:r>
              <a:rPr lang="en-US" altLang="zh-CN"/>
              <a:t>C</a:t>
            </a:r>
            <a:r>
              <a:rPr lang="zh-CN" altLang="en-US"/>
              <a:t>胞嘧啶脱氧核苷酸  </a:t>
            </a:r>
            <a:r>
              <a:rPr lang="en-US" altLang="zh-CN">
                <a:solidFill>
                  <a:srgbClr val="66FF99"/>
                </a:solidFill>
              </a:rPr>
              <a:t>T</a:t>
            </a:r>
            <a:r>
              <a:rPr lang="zh-CN" altLang="en-US">
                <a:solidFill>
                  <a:srgbClr val="66FF99"/>
                </a:solidFill>
              </a:rPr>
              <a:t>胸腺嘧啶脱氧核苷酸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5256181" y="4030681"/>
            <a:ext cx="381635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A</a:t>
            </a:r>
            <a:r>
              <a:rPr lang="zh-CN" altLang="en-US" dirty="0"/>
              <a:t>腺嘌呤核糖核苷酸  </a:t>
            </a:r>
            <a:r>
              <a:rPr lang="en-US" altLang="zh-CN" dirty="0"/>
              <a:t>G</a:t>
            </a:r>
            <a:r>
              <a:rPr lang="zh-CN" altLang="en-US" dirty="0"/>
              <a:t>鸟嘌呤核糖核苷酸  </a:t>
            </a:r>
            <a:r>
              <a:rPr lang="en-US" altLang="zh-CN" dirty="0"/>
              <a:t>C</a:t>
            </a:r>
            <a:r>
              <a:rPr lang="zh-CN" altLang="en-US" dirty="0"/>
              <a:t>胞嘧啶核糖核苷酸  </a:t>
            </a:r>
            <a:r>
              <a:rPr lang="en-US" altLang="zh-CN" dirty="0">
                <a:solidFill>
                  <a:srgbClr val="66FF99"/>
                </a:solidFill>
              </a:rPr>
              <a:t>U</a:t>
            </a:r>
            <a:r>
              <a:rPr lang="zh-CN" altLang="en-US" dirty="0">
                <a:solidFill>
                  <a:srgbClr val="66FF99"/>
                </a:solidFill>
              </a:rPr>
              <a:t>尿嘧啶核糖核苷酸</a:t>
            </a:r>
          </a:p>
        </p:txBody>
      </p:sp>
      <p:sp>
        <p:nvSpPr>
          <p:cNvPr id="33877" name="AutoShape 85"/>
          <p:cNvSpPr>
            <a:spLocks noChangeArrowheads="1"/>
          </p:cNvSpPr>
          <p:nvPr/>
        </p:nvSpPr>
        <p:spPr bwMode="auto">
          <a:xfrm>
            <a:off x="2376456" y="2519381"/>
            <a:ext cx="719137" cy="5032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3878" name="AutoShape 86"/>
          <p:cNvSpPr>
            <a:spLocks noChangeArrowheads="1"/>
          </p:cNvSpPr>
          <p:nvPr/>
        </p:nvSpPr>
        <p:spPr bwMode="auto">
          <a:xfrm>
            <a:off x="2376456" y="3598881"/>
            <a:ext cx="719137" cy="5032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3879" name="AutoShape 87"/>
          <p:cNvSpPr>
            <a:spLocks noChangeArrowheads="1"/>
          </p:cNvSpPr>
          <p:nvPr/>
        </p:nvSpPr>
        <p:spPr bwMode="auto">
          <a:xfrm>
            <a:off x="5976906" y="3598881"/>
            <a:ext cx="719137" cy="5032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3880" name="AutoShape 88"/>
          <p:cNvSpPr>
            <a:spLocks noChangeArrowheads="1"/>
          </p:cNvSpPr>
          <p:nvPr/>
        </p:nvSpPr>
        <p:spPr bwMode="auto">
          <a:xfrm>
            <a:off x="5976906" y="2446356"/>
            <a:ext cx="719137" cy="5032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3889" name="AutoShape 97"/>
          <p:cNvSpPr>
            <a:spLocks noChangeArrowheads="1"/>
          </p:cNvSpPr>
          <p:nvPr/>
        </p:nvSpPr>
        <p:spPr bwMode="auto">
          <a:xfrm>
            <a:off x="71406" y="1871681"/>
            <a:ext cx="1296987" cy="574675"/>
          </a:xfrm>
          <a:prstGeom prst="homePlate">
            <a:avLst>
              <a:gd name="adj" fmla="val 564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00"/>
                </a:solidFill>
              </a:rPr>
              <a:t>大分子</a:t>
            </a:r>
          </a:p>
        </p:txBody>
      </p:sp>
      <p:sp>
        <p:nvSpPr>
          <p:cNvPr id="33890" name="AutoShape 98"/>
          <p:cNvSpPr>
            <a:spLocks noChangeArrowheads="1"/>
          </p:cNvSpPr>
          <p:nvPr/>
        </p:nvSpPr>
        <p:spPr bwMode="auto">
          <a:xfrm>
            <a:off x="71406" y="2951181"/>
            <a:ext cx="1296987" cy="574675"/>
          </a:xfrm>
          <a:prstGeom prst="homePlate">
            <a:avLst>
              <a:gd name="adj" fmla="val 564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00"/>
                </a:solidFill>
              </a:rPr>
              <a:t>小分子</a:t>
            </a:r>
          </a:p>
        </p:txBody>
      </p:sp>
      <p:sp>
        <p:nvSpPr>
          <p:cNvPr id="33891" name="Text Box 99"/>
          <p:cNvSpPr txBox="1">
            <a:spLocks noChangeArrowheads="1"/>
          </p:cNvSpPr>
          <p:nvPr/>
        </p:nvSpPr>
        <p:spPr bwMode="auto">
          <a:xfrm>
            <a:off x="7631081" y="3022619"/>
            <a:ext cx="154784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latin typeface="Arial" charset="0"/>
                <a:ea typeface="华文琥珀" pitchFamily="2" charset="-122"/>
              </a:rPr>
              <a:t>核苷酸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0"/>
                                        <p:tgtEl>
                                          <p:spTgt spid="3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0"/>
                                        <p:tgtEl>
                                          <p:spTgt spid="3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000"/>
                                        <p:tgtEl>
                                          <p:spTgt spid="3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3000"/>
                                        <p:tgtEl>
                                          <p:spTgt spid="3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3000"/>
                                        <p:tgtEl>
                                          <p:spTgt spid="3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3000"/>
                                        <p:tgtEl>
                                          <p:spTgt spid="3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3000"/>
                                        <p:tgtEl>
                                          <p:spTgt spid="3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3000"/>
                                        <p:tgtEl>
                                          <p:spTgt spid="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33797" grpId="1"/>
      <p:bldP spid="33799" grpId="0"/>
      <p:bldP spid="33800" grpId="0"/>
      <p:bldP spid="33864" grpId="0"/>
      <p:bldP spid="33865" grpId="0"/>
      <p:bldP spid="33872" grpId="0"/>
      <p:bldP spid="33876" grpId="0"/>
      <p:bldP spid="33877" grpId="0" animBg="1"/>
      <p:bldP spid="33878" grpId="0" animBg="1"/>
      <p:bldP spid="33879" grpId="0" animBg="1"/>
      <p:bldP spid="33880" grpId="0" animBg="1"/>
      <p:bldP spid="33889" grpId="0" animBg="1"/>
      <p:bldP spid="33890" grpId="0" animBg="1"/>
      <p:bldP spid="33891" grpId="0"/>
      <p:bldP spid="33891" grpId="1"/>
    </p:bld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1684</TotalTime>
  <Words>890</Words>
  <Application>Microsoft Office PowerPoint</Application>
  <PresentationFormat>全屏显示(4:3)</PresentationFormat>
  <Paragraphs>220</Paragraphs>
  <Slides>26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Orbit</vt:lpstr>
      <vt:lpstr>剪辑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练     习 </vt:lpstr>
      <vt:lpstr>幻灯片 18</vt:lpstr>
      <vt:lpstr>幻灯片 19</vt:lpstr>
      <vt:lpstr>幻灯片 20</vt:lpstr>
      <vt:lpstr>幻灯片 21</vt:lpstr>
      <vt:lpstr>幻灯片 22</vt:lpstr>
      <vt:lpstr>幻灯片 23</vt:lpstr>
      <vt:lpstr>练     习 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90</cp:revision>
  <dcterms:created xsi:type="dcterms:W3CDTF">1601-01-01T00:00:00Z</dcterms:created>
  <dcterms:modified xsi:type="dcterms:W3CDTF">2011-10-08T05:53:38Z</dcterms:modified>
</cp:coreProperties>
</file>