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7"/>
  </p:handoutMasterIdLst>
  <p:sldIdLst>
    <p:sldId id="258"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68" r:id="rId27"/>
    <p:sldId id="369" r:id="rId28"/>
    <p:sldId id="370" r:id="rId29"/>
    <p:sldId id="353" r:id="rId30"/>
    <p:sldId id="354" r:id="rId31"/>
    <p:sldId id="355" r:id="rId32"/>
    <p:sldId id="356" r:id="rId33"/>
    <p:sldId id="357" r:id="rId34"/>
    <p:sldId id="358" r:id="rId35"/>
    <p:sldId id="371" r:id="rId36"/>
    <p:sldId id="359" r:id="rId37"/>
    <p:sldId id="372" r:id="rId38"/>
    <p:sldId id="360" r:id="rId39"/>
    <p:sldId id="361" r:id="rId40"/>
    <p:sldId id="362" r:id="rId41"/>
    <p:sldId id="363" r:id="rId42"/>
    <p:sldId id="364" r:id="rId43"/>
    <p:sldId id="365" r:id="rId44"/>
    <p:sldId id="366" r:id="rId45"/>
    <p:sldId id="367" r:id="rId46"/>
  </p:sldIdLst>
  <p:sldSz cx="9144000" cy="6858000" type="screen4x3"/>
  <p:notesSz cx="6669088"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61D5BA4C-457E-44B1-AE5F-28BBC7A34D90}" type="datetimeFigureOut">
              <a:rPr lang="zh-CN" altLang="en-US" smtClean="0"/>
              <a:t>2015-10-22</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80B4719C-2AB5-4A2F-81B0-DEB0C541D053}" type="slidenum">
              <a:rPr lang="zh-CN" altLang="en-US" smtClean="0"/>
              <a:t>‹#›</a:t>
            </a:fld>
            <a:endParaRPr lang="zh-CN" altLang="en-US"/>
          </a:p>
        </p:txBody>
      </p:sp>
    </p:spTree>
    <p:extLst>
      <p:ext uri="{BB962C8B-B14F-4D97-AF65-F5344CB8AC3E}">
        <p14:creationId xmlns:p14="http://schemas.microsoft.com/office/powerpoint/2010/main" val="4913945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289200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82150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399001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30045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73916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829676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61580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31889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75681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377067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608F75-83F3-446B-9CEC-82C92B0D890C}" type="datetimeFigureOut">
              <a:rPr lang="zh-CN" altLang="en-US" smtClean="0"/>
              <a:t>2015-10-22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1838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08F75-83F3-446B-9CEC-82C92B0D890C}" type="datetimeFigureOut">
              <a:rPr lang="zh-CN" altLang="en-US" smtClean="0"/>
              <a:t>2015-10-22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120E7-6A9F-4D7A-9533-99631C502D7F}" type="slidenum">
              <a:rPr lang="zh-CN" altLang="en-US" smtClean="0"/>
              <a:t>‹#›</a:t>
            </a:fld>
            <a:endParaRPr lang="zh-CN" altLang="en-US"/>
          </a:p>
        </p:txBody>
      </p:sp>
    </p:spTree>
    <p:extLst>
      <p:ext uri="{BB962C8B-B14F-4D97-AF65-F5344CB8AC3E}">
        <p14:creationId xmlns:p14="http://schemas.microsoft.com/office/powerpoint/2010/main" val="144740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o.gushiwen.org/shangxi_2562.aspx"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baike.baidu.com/view/2848558.htm" TargetMode="External"/><Relationship Id="rId3" Type="http://schemas.openxmlformats.org/officeDocument/2006/relationships/hyperlink" Target="http://baike.baidu.com/view/789988.htm" TargetMode="External"/><Relationship Id="rId7" Type="http://schemas.openxmlformats.org/officeDocument/2006/relationships/hyperlink" Target="http://baike.baidu.com/subview/5480889/5517823.htm" TargetMode="External"/><Relationship Id="rId2" Type="http://schemas.openxmlformats.org/officeDocument/2006/relationships/hyperlink" Target="http://baike.baidu.com/view/1475034.htm" TargetMode="External"/><Relationship Id="rId1" Type="http://schemas.openxmlformats.org/officeDocument/2006/relationships/slideLayout" Target="../slideLayouts/slideLayout7.xml"/><Relationship Id="rId6" Type="http://schemas.openxmlformats.org/officeDocument/2006/relationships/hyperlink" Target="http://baike.baidu.com/view/170448.htm" TargetMode="External"/><Relationship Id="rId5" Type="http://schemas.openxmlformats.org/officeDocument/2006/relationships/hyperlink" Target="http://baike.baidu.com/view/359297.htm" TargetMode="External"/><Relationship Id="rId10" Type="http://schemas.openxmlformats.org/officeDocument/2006/relationships/hyperlink" Target="http://baike.baidu.com/subview/5748626/5800387.htm" TargetMode="External"/><Relationship Id="rId4" Type="http://schemas.openxmlformats.org/officeDocument/2006/relationships/hyperlink" Target="http://baike.baidu.com/view/3991871.htm" TargetMode="External"/><Relationship Id="rId9" Type="http://schemas.openxmlformats.org/officeDocument/2006/relationships/hyperlink" Target="http://baike.baidu.com/view/6001086.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468313" y="1125538"/>
          <a:ext cx="7097712" cy="3962400"/>
        </p:xfrm>
        <a:graphic>
          <a:graphicData uri="http://schemas.openxmlformats.org/presentationml/2006/ole">
            <mc:AlternateContent xmlns:mc="http://schemas.openxmlformats.org/markup-compatibility/2006">
              <mc:Choice xmlns:v="urn:schemas-microsoft-com:vml" Requires="v">
                <p:oleObj spid="_x0000_s73788" name="文档" r:id="rId3" imgW="7070870" imgH="1153828" progId="Word.Document.8">
                  <p:embed/>
                </p:oleObj>
              </mc:Choice>
              <mc:Fallback>
                <p:oleObj name="文档" r:id="rId3" imgW="7070870" imgH="115382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25538"/>
                        <a:ext cx="7097712"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 name="Rectangle 4"/>
          <p:cNvSpPr>
            <a:spLocks noChangeArrowheads="1"/>
          </p:cNvSpPr>
          <p:nvPr/>
        </p:nvSpPr>
        <p:spPr bwMode="auto">
          <a:xfrm>
            <a:off x="971600" y="2204864"/>
            <a:ext cx="7344816" cy="948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65048" bIns="165048"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sz="4000" b="1" dirty="0">
                <a:latin typeface="Times New Roman" pitchFamily="18" charset="0"/>
                <a:ea typeface="黑体" pitchFamily="49" charset="-122"/>
                <a:cs typeface="Times New Roman" pitchFamily="18" charset="0"/>
              </a:rPr>
              <a:t>第一节　</a:t>
            </a:r>
            <a:r>
              <a:rPr lang="zh-CN" altLang="en-US" sz="4000" b="1" dirty="0" smtClean="0">
                <a:latin typeface="Times New Roman" pitchFamily="18" charset="0"/>
                <a:ea typeface="黑体" pitchFamily="49" charset="-122"/>
                <a:cs typeface="Times New Roman" pitchFamily="18" charset="0"/>
              </a:rPr>
              <a:t>鉴 赏 古 诗 词 的 形 象</a:t>
            </a:r>
            <a:endParaRPr lang="zh-CN" altLang="en-US" sz="4000" dirty="0">
              <a:ea typeface="黑体" pitchFamily="49" charset="-122"/>
              <a:cs typeface="Times New Roman" pitchFamily="18" charset="0"/>
            </a:endParaRPr>
          </a:p>
        </p:txBody>
      </p:sp>
    </p:spTree>
    <p:extLst>
      <p:ext uri="{BB962C8B-B14F-4D97-AF65-F5344CB8AC3E}">
        <p14:creationId xmlns:p14="http://schemas.microsoft.com/office/powerpoint/2010/main" val="3371085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804" y="476672"/>
            <a:ext cx="8784976" cy="1938992"/>
          </a:xfrm>
          <a:prstGeom prst="rect">
            <a:avLst/>
          </a:prstGeom>
        </p:spPr>
        <p:txBody>
          <a:bodyPr wrap="square">
            <a:spAutoFit/>
          </a:bodyPr>
          <a:lstStyle/>
          <a:p>
            <a:r>
              <a:rPr lang="en-US" altLang="zh-CN" sz="2400" b="1" dirty="0" smtClean="0"/>
              <a:t>         </a:t>
            </a:r>
            <a:r>
              <a:rPr lang="zh-CN" altLang="zh-CN" sz="2400" b="1" dirty="0" smtClean="0"/>
              <a:t>景物</a:t>
            </a:r>
            <a:r>
              <a:rPr lang="zh-CN" altLang="zh-CN" sz="2400" b="1" dirty="0"/>
              <a:t>形象指写景诗或杂诗中的一般景物。抒情诗往往借助客观事物来表达感情，这种承载主观感情的客观事物也是景物形象。它包括：</a:t>
            </a:r>
            <a:r>
              <a:rPr lang="zh-CN" altLang="zh-CN" sz="2400" b="1" dirty="0">
                <a:solidFill>
                  <a:srgbClr val="00B050"/>
                </a:solidFill>
                <a:effectLst>
                  <a:outerShdw blurRad="38100" dist="38100" dir="2700000" algn="tl">
                    <a:srgbClr val="000000">
                      <a:alpha val="43137"/>
                    </a:srgbClr>
                  </a:outerShdw>
                </a:effectLst>
              </a:rPr>
              <a:t>景物描写</a:t>
            </a:r>
            <a:r>
              <a:rPr lang="en-US" altLang="zh-CN" sz="2400" b="1" dirty="0"/>
              <a:t>(</a:t>
            </a:r>
            <a:r>
              <a:rPr lang="zh-CN" altLang="zh-CN" sz="2400" b="1" dirty="0"/>
              <a:t>季节、时令、地域等</a:t>
            </a:r>
            <a:r>
              <a:rPr lang="en-US" altLang="zh-CN" sz="2400" b="1" dirty="0"/>
              <a:t>)</a:t>
            </a:r>
            <a:r>
              <a:rPr lang="zh-CN" altLang="zh-CN" sz="2400" b="1" dirty="0"/>
              <a:t>、</a:t>
            </a:r>
            <a:r>
              <a:rPr lang="zh-CN" altLang="zh-CN" sz="2400" b="1" dirty="0">
                <a:solidFill>
                  <a:srgbClr val="00B050"/>
                </a:solidFill>
                <a:effectLst>
                  <a:outerShdw blurRad="38100" dist="38100" dir="2700000" algn="tl">
                    <a:srgbClr val="000000">
                      <a:alpha val="43137"/>
                    </a:srgbClr>
                  </a:outerShdw>
                </a:effectLst>
              </a:rPr>
              <a:t>场面描写</a:t>
            </a:r>
            <a:r>
              <a:rPr lang="en-US" altLang="zh-CN" sz="2400" b="1" dirty="0"/>
              <a:t>(</a:t>
            </a:r>
            <a:r>
              <a:rPr lang="zh-CN" altLang="zh-CN" sz="2400" b="1" dirty="0"/>
              <a:t>农事、战争、狩猎、离别等</a:t>
            </a:r>
            <a:r>
              <a:rPr lang="en-US" altLang="zh-CN" sz="2400" b="1" dirty="0"/>
              <a:t>)</a:t>
            </a:r>
            <a:r>
              <a:rPr lang="zh-CN" altLang="zh-CN" sz="2400" b="1" dirty="0"/>
              <a:t>、</a:t>
            </a:r>
            <a:r>
              <a:rPr lang="zh-CN" altLang="zh-CN" sz="2400" b="1" dirty="0">
                <a:solidFill>
                  <a:srgbClr val="00B050"/>
                </a:solidFill>
                <a:effectLst>
                  <a:outerShdw blurRad="38100" dist="38100" dir="2700000" algn="tl">
                    <a:srgbClr val="000000">
                      <a:alpha val="43137"/>
                    </a:srgbClr>
                  </a:outerShdw>
                </a:effectLst>
              </a:rPr>
              <a:t>色彩描写</a:t>
            </a:r>
            <a:r>
              <a:rPr lang="zh-CN" altLang="zh-CN" sz="2400" b="1" dirty="0"/>
              <a:t>。高考对景物形象的考查，一般有两种类型，即考查</a:t>
            </a:r>
            <a:r>
              <a:rPr lang="zh-CN" altLang="zh-CN" sz="2400" b="1" dirty="0">
                <a:solidFill>
                  <a:srgbClr val="FF0000"/>
                </a:solidFill>
              </a:rPr>
              <a:t>意象类</a:t>
            </a:r>
            <a:r>
              <a:rPr lang="zh-CN" altLang="zh-CN" sz="2400" b="1" dirty="0"/>
              <a:t>和考查</a:t>
            </a:r>
            <a:r>
              <a:rPr lang="zh-CN" altLang="zh-CN" sz="2400" b="1" dirty="0">
                <a:solidFill>
                  <a:srgbClr val="FF0000"/>
                </a:solidFill>
              </a:rPr>
              <a:t>意境类</a:t>
            </a:r>
            <a:r>
              <a:rPr lang="zh-CN" altLang="zh-CN" sz="2400" b="1" dirty="0"/>
              <a:t>。</a:t>
            </a:r>
            <a:endParaRPr lang="zh-CN" altLang="zh-CN" sz="2400" dirty="0"/>
          </a:p>
        </p:txBody>
      </p:sp>
      <p:sp>
        <p:nvSpPr>
          <p:cNvPr id="3" name="矩形 2"/>
          <p:cNvSpPr/>
          <p:nvPr/>
        </p:nvSpPr>
        <p:spPr>
          <a:xfrm>
            <a:off x="340886" y="2415664"/>
            <a:ext cx="8496944" cy="3046988"/>
          </a:xfrm>
          <a:prstGeom prst="rect">
            <a:avLst/>
          </a:prstGeom>
        </p:spPr>
        <p:txBody>
          <a:bodyPr wrap="square">
            <a:spAutoFit/>
          </a:bodyPr>
          <a:lstStyle/>
          <a:p>
            <a:r>
              <a:rPr lang="en-US" altLang="zh-CN" sz="2400" b="1" dirty="0" smtClean="0"/>
              <a:t>         </a:t>
            </a:r>
            <a:r>
              <a:rPr lang="zh-CN" altLang="zh-CN" sz="2400" b="1" dirty="0" smtClean="0"/>
              <a:t>在</a:t>
            </a:r>
            <a:r>
              <a:rPr lang="zh-CN" altLang="zh-CN" sz="2400" b="1" dirty="0"/>
              <a:t>诗歌作品中，描写的自然景物不再是客观的景物，而是浸染了作者感情的东西，也就是作者</a:t>
            </a:r>
            <a:r>
              <a:rPr lang="zh-CN" altLang="zh-CN" sz="2400" b="1" dirty="0">
                <a:solidFill>
                  <a:srgbClr val="00B050"/>
                </a:solidFill>
                <a:effectLst>
                  <a:outerShdw blurRad="38100" dist="38100" dir="2700000" algn="tl">
                    <a:srgbClr val="000000">
                      <a:alpha val="43137"/>
                    </a:srgbClr>
                  </a:outerShdw>
                </a:effectLst>
              </a:rPr>
              <a:t>主观之意和客观之象</a:t>
            </a:r>
            <a:r>
              <a:rPr lang="zh-CN" altLang="zh-CN" sz="2400" b="1" dirty="0"/>
              <a:t>融为一体的艺术形象，称之为意象。它比之自然界中的客观景物更容易激发读者的共鸣。这种能诱发读者想象和思考的艺术境界，称为意境</a:t>
            </a:r>
            <a:r>
              <a:rPr lang="zh-CN" altLang="zh-CN" sz="2400" b="1" dirty="0" smtClean="0"/>
              <a:t>。</a:t>
            </a:r>
            <a:endParaRPr lang="en-US" altLang="zh-CN" sz="2400" b="1" dirty="0" smtClean="0"/>
          </a:p>
          <a:p>
            <a:r>
              <a:rPr lang="en-US" altLang="zh-CN" sz="2400" b="1" dirty="0"/>
              <a:t> </a:t>
            </a:r>
            <a:r>
              <a:rPr lang="en-US" altLang="zh-CN" sz="2400" b="1" dirty="0" smtClean="0"/>
              <a:t>         </a:t>
            </a:r>
            <a:r>
              <a:rPr lang="zh-CN" altLang="zh-CN" sz="2400" b="1" dirty="0" smtClean="0"/>
              <a:t>譬如</a:t>
            </a:r>
            <a:r>
              <a:rPr lang="zh-CN" altLang="zh-CN" sz="2400" b="1" dirty="0"/>
              <a:t>《琵琶行》开头所描写的浔阳江头夜送客的景物“枫叶荻花秋瑟瑟”、“别时茫茫江浸月”，等等，就构成了</a:t>
            </a:r>
            <a:r>
              <a:rPr lang="zh-CN" altLang="zh-CN" sz="2400" b="1" dirty="0">
                <a:solidFill>
                  <a:srgbClr val="7030A0"/>
                </a:solidFill>
                <a:effectLst>
                  <a:outerShdw blurRad="38100" dist="38100" dir="2700000" algn="tl">
                    <a:srgbClr val="000000">
                      <a:alpha val="43137"/>
                    </a:srgbClr>
                  </a:outerShdw>
                </a:effectLst>
              </a:rPr>
              <a:t>萧瑟、凄清、苍茫</a:t>
            </a:r>
            <a:r>
              <a:rPr lang="zh-CN" altLang="zh-CN" sz="2400" b="1" dirty="0"/>
              <a:t>的</a:t>
            </a:r>
            <a:r>
              <a:rPr lang="zh-CN" altLang="zh-CN" sz="2400" b="1" dirty="0">
                <a:solidFill>
                  <a:srgbClr val="00B0F0"/>
                </a:solidFill>
                <a:effectLst>
                  <a:outerShdw blurRad="38100" dist="38100" dir="2700000" algn="tl">
                    <a:srgbClr val="000000">
                      <a:alpha val="43137"/>
                    </a:srgbClr>
                  </a:outerShdw>
                </a:effectLst>
              </a:rPr>
              <a:t>意境</a:t>
            </a:r>
            <a:r>
              <a:rPr lang="zh-CN" altLang="zh-CN" sz="2400" b="1" dirty="0"/>
              <a:t>，烘托出全诗</a:t>
            </a:r>
            <a:r>
              <a:rPr lang="zh-CN" altLang="zh-CN" sz="2400" b="1" dirty="0">
                <a:solidFill>
                  <a:srgbClr val="FF0000"/>
                </a:solidFill>
                <a:effectLst>
                  <a:outerShdw blurRad="38100" dist="38100" dir="2700000" algn="tl">
                    <a:srgbClr val="000000">
                      <a:alpha val="43137"/>
                    </a:srgbClr>
                  </a:outerShdw>
                </a:effectLst>
              </a:rPr>
              <a:t>伤感</a:t>
            </a:r>
            <a:r>
              <a:rPr lang="zh-CN" altLang="zh-CN" sz="2400" b="1" dirty="0"/>
              <a:t>的感情基调。</a:t>
            </a:r>
            <a:endParaRPr lang="zh-CN" altLang="zh-CN" sz="2400" dirty="0"/>
          </a:p>
        </p:txBody>
      </p:sp>
      <p:sp>
        <p:nvSpPr>
          <p:cNvPr id="4" name="矩形 3"/>
          <p:cNvSpPr/>
          <p:nvPr/>
        </p:nvSpPr>
        <p:spPr>
          <a:xfrm>
            <a:off x="467543" y="16245"/>
            <a:ext cx="2170787" cy="523220"/>
          </a:xfrm>
          <a:prstGeom prst="rect">
            <a:avLst/>
          </a:prstGeom>
        </p:spPr>
        <p:txBody>
          <a:bodyPr wrap="none">
            <a:spAutoFit/>
          </a:bodyPr>
          <a:lstStyle/>
          <a:p>
            <a:r>
              <a:rPr lang="en-US" altLang="zh-CN" sz="2800" b="1" dirty="0" smtClean="0">
                <a:solidFill>
                  <a:srgbClr val="FF0000"/>
                </a:solidFill>
              </a:rPr>
              <a:t>3</a:t>
            </a:r>
            <a:r>
              <a:rPr lang="zh-CN" altLang="zh-CN" sz="2800" b="1" dirty="0" smtClean="0">
                <a:solidFill>
                  <a:srgbClr val="FF0000"/>
                </a:solidFill>
              </a:rPr>
              <a:t>．景物形象</a:t>
            </a:r>
            <a:endParaRPr lang="zh-CN" altLang="zh-CN" sz="2800" dirty="0">
              <a:solidFill>
                <a:srgbClr val="FF0000"/>
              </a:solidFill>
            </a:endParaRPr>
          </a:p>
        </p:txBody>
      </p:sp>
      <p:sp>
        <p:nvSpPr>
          <p:cNvPr id="5" name="矩形 4"/>
          <p:cNvSpPr/>
          <p:nvPr/>
        </p:nvSpPr>
        <p:spPr>
          <a:xfrm>
            <a:off x="196870" y="5465594"/>
            <a:ext cx="8784976" cy="1200329"/>
          </a:xfrm>
          <a:prstGeom prst="rect">
            <a:avLst/>
          </a:prstGeom>
        </p:spPr>
        <p:txBody>
          <a:bodyPr wrap="square">
            <a:spAutoFit/>
          </a:bodyPr>
          <a:lstStyle/>
          <a:p>
            <a:r>
              <a:rPr lang="en-US" altLang="zh-CN" sz="2400" b="1" dirty="0" smtClean="0"/>
              <a:t>          </a:t>
            </a:r>
            <a:r>
              <a:rPr lang="zh-CN" altLang="zh-CN" sz="2400" b="1" dirty="0" smtClean="0"/>
              <a:t>鉴赏</a:t>
            </a:r>
            <a:r>
              <a:rPr lang="zh-CN" altLang="zh-CN" sz="2400" b="1" dirty="0"/>
              <a:t>诗歌的景物形象</a:t>
            </a:r>
            <a:r>
              <a:rPr lang="en-US" altLang="zh-CN" sz="2400" b="1" dirty="0"/>
              <a:t>(</a:t>
            </a:r>
            <a:r>
              <a:rPr lang="zh-CN" altLang="zh-CN" sz="2400" b="1" dirty="0"/>
              <a:t>意境</a:t>
            </a:r>
            <a:r>
              <a:rPr lang="en-US" altLang="zh-CN" sz="2400" b="1" dirty="0"/>
              <a:t>)</a:t>
            </a:r>
            <a:r>
              <a:rPr lang="zh-CN" altLang="zh-CN" sz="2400" b="1" dirty="0"/>
              <a:t>，就是把握景物中所体现出来的</a:t>
            </a:r>
            <a:r>
              <a:rPr lang="zh-CN" altLang="zh-CN" sz="2400" b="1" dirty="0">
                <a:solidFill>
                  <a:srgbClr val="00B050"/>
                </a:solidFill>
                <a:effectLst>
                  <a:outerShdw blurRad="38100" dist="38100" dir="2700000" algn="tl">
                    <a:srgbClr val="000000">
                      <a:alpha val="43137"/>
                    </a:srgbClr>
                  </a:outerShdw>
                </a:effectLst>
              </a:rPr>
              <a:t>绚丽、明丽、雄奇、峻峭、雄伟、萧瑟、清幽、凄冷</a:t>
            </a:r>
            <a:r>
              <a:rPr lang="zh-CN" altLang="zh-CN" sz="2400" b="1" dirty="0"/>
              <a:t>等特色，感受其所营造的</a:t>
            </a:r>
            <a:r>
              <a:rPr lang="zh-CN" altLang="zh-CN" sz="2400" b="1" dirty="0">
                <a:solidFill>
                  <a:srgbClr val="002060"/>
                </a:solidFill>
                <a:effectLst>
                  <a:outerShdw blurRad="38100" dist="38100" dir="2700000" algn="tl">
                    <a:srgbClr val="000000">
                      <a:alpha val="43137"/>
                    </a:srgbClr>
                  </a:outerShdw>
                </a:effectLst>
              </a:rPr>
              <a:t>意境和氛围</a:t>
            </a:r>
            <a:r>
              <a:rPr lang="zh-CN" altLang="zh-CN" sz="2400" b="1" dirty="0"/>
              <a:t>。</a:t>
            </a:r>
            <a:endParaRPr lang="zh-CN" altLang="zh-CN" sz="2400" dirty="0"/>
          </a:p>
        </p:txBody>
      </p:sp>
    </p:spTree>
    <p:extLst>
      <p:ext uri="{BB962C8B-B14F-4D97-AF65-F5344CB8AC3E}">
        <p14:creationId xmlns:p14="http://schemas.microsoft.com/office/powerpoint/2010/main" val="347990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340768"/>
            <a:ext cx="8640960" cy="2677656"/>
          </a:xfrm>
          <a:prstGeom prst="rect">
            <a:avLst/>
          </a:prstGeom>
        </p:spPr>
        <p:txBody>
          <a:bodyPr wrap="square">
            <a:spAutoFit/>
          </a:bodyPr>
          <a:lstStyle/>
          <a:p>
            <a:r>
              <a:rPr lang="zh-CN" altLang="zh-CN" sz="2400" b="1" dirty="0" smtClean="0">
                <a:solidFill>
                  <a:srgbClr val="FF0000"/>
                </a:solidFill>
              </a:rPr>
              <a:t>①</a:t>
            </a:r>
            <a:r>
              <a:rPr lang="zh-CN" altLang="zh-CN" sz="2400" b="1" dirty="0">
                <a:solidFill>
                  <a:srgbClr val="FF0000"/>
                </a:solidFill>
              </a:rPr>
              <a:t>诗中赏画</a:t>
            </a:r>
            <a:r>
              <a:rPr lang="zh-CN" altLang="zh-CN" sz="2400" b="1" dirty="0"/>
              <a:t>：看画面的</a:t>
            </a:r>
            <a:r>
              <a:rPr lang="zh-CN" altLang="zh-CN" sz="2400" b="1" dirty="0">
                <a:solidFill>
                  <a:srgbClr val="00B0F0"/>
                </a:solidFill>
                <a:effectLst>
                  <a:outerShdw blurRad="38100" dist="38100" dir="2700000" algn="tl">
                    <a:srgbClr val="000000">
                      <a:alpha val="43137"/>
                    </a:srgbClr>
                  </a:outerShdw>
                </a:effectLst>
              </a:rPr>
              <a:t>形、色、动、静</a:t>
            </a:r>
            <a:r>
              <a:rPr lang="zh-CN" altLang="zh-CN" sz="2400" b="1" dirty="0"/>
              <a:t>，欣赏诗的画面美。古代许多写景诗多具有</a:t>
            </a:r>
            <a:r>
              <a:rPr lang="en-US" altLang="zh-CN" sz="2400" b="1" dirty="0"/>
              <a:t>“</a:t>
            </a:r>
            <a:r>
              <a:rPr lang="zh-CN" altLang="zh-CN" sz="2400" b="1" dirty="0"/>
              <a:t>诗中有画</a:t>
            </a:r>
            <a:r>
              <a:rPr lang="en-US" altLang="zh-CN" sz="2400" b="1" dirty="0"/>
              <a:t>”</a:t>
            </a:r>
            <a:r>
              <a:rPr lang="zh-CN" altLang="zh-CN" sz="2400" b="1" dirty="0"/>
              <a:t>的特征。欣赏诗的画面美，主要从四个方面入手：一是物象的</a:t>
            </a:r>
            <a:r>
              <a:rPr lang="zh-CN" altLang="zh-CN" sz="2400" b="1" dirty="0">
                <a:solidFill>
                  <a:srgbClr val="7030A0"/>
                </a:solidFill>
                <a:effectLst>
                  <a:outerShdw blurRad="38100" dist="38100" dir="2700000" algn="tl">
                    <a:srgbClr val="000000">
                      <a:alpha val="43137"/>
                    </a:srgbClr>
                  </a:outerShdw>
                </a:effectLst>
              </a:rPr>
              <a:t>组合方式</a:t>
            </a:r>
            <a:r>
              <a:rPr lang="zh-CN" altLang="zh-CN" sz="2400" b="1" dirty="0"/>
              <a:t>；二是</a:t>
            </a:r>
            <a:r>
              <a:rPr lang="zh-CN" altLang="zh-CN" sz="2400" b="1" dirty="0">
                <a:solidFill>
                  <a:srgbClr val="7030A0"/>
                </a:solidFill>
                <a:effectLst>
                  <a:outerShdw blurRad="38100" dist="38100" dir="2700000" algn="tl">
                    <a:srgbClr val="000000">
                      <a:alpha val="43137"/>
                    </a:srgbClr>
                  </a:outerShdw>
                </a:effectLst>
              </a:rPr>
              <a:t>画面色彩</a:t>
            </a:r>
            <a:r>
              <a:rPr lang="zh-CN" altLang="zh-CN" sz="2400" b="1" dirty="0"/>
              <a:t>；三是</a:t>
            </a:r>
            <a:r>
              <a:rPr lang="zh-CN" altLang="zh-CN" sz="2400" b="1" dirty="0">
                <a:solidFill>
                  <a:srgbClr val="7030A0"/>
                </a:solidFill>
                <a:effectLst>
                  <a:outerShdw blurRad="38100" dist="38100" dir="2700000" algn="tl">
                    <a:srgbClr val="000000">
                      <a:alpha val="43137"/>
                    </a:srgbClr>
                  </a:outerShdw>
                </a:effectLst>
              </a:rPr>
              <a:t>动态</a:t>
            </a:r>
            <a:r>
              <a:rPr lang="zh-CN" altLang="zh-CN" sz="2400" b="1" dirty="0"/>
              <a:t>；四是</a:t>
            </a:r>
            <a:r>
              <a:rPr lang="zh-CN" altLang="zh-CN" sz="2400" b="1" dirty="0">
                <a:solidFill>
                  <a:srgbClr val="7030A0"/>
                </a:solidFill>
              </a:rPr>
              <a:t>静态</a:t>
            </a:r>
            <a:r>
              <a:rPr lang="zh-CN" altLang="zh-CN" sz="2400" b="1" dirty="0"/>
              <a:t>。答题思路可分为三个部分</a:t>
            </a:r>
            <a:r>
              <a:rPr lang="zh-CN" altLang="zh-CN" sz="2400" b="1" dirty="0" smtClean="0"/>
              <a:t>：</a:t>
            </a:r>
            <a:endParaRPr lang="en-US" altLang="zh-CN" sz="2400" b="1" dirty="0" smtClean="0"/>
          </a:p>
          <a:p>
            <a:r>
              <a:rPr lang="en-US" altLang="zh-CN" sz="2400" b="1" dirty="0" smtClean="0"/>
              <a:t>1</a:t>
            </a:r>
            <a:r>
              <a:rPr lang="zh-CN" altLang="en-US" sz="2400" b="1" dirty="0" smtClean="0"/>
              <a:t>、</a:t>
            </a:r>
            <a:r>
              <a:rPr lang="zh-CN" altLang="zh-CN" sz="2400" b="1" dirty="0" smtClean="0"/>
              <a:t>分析</a:t>
            </a:r>
            <a:r>
              <a:rPr lang="zh-CN" altLang="zh-CN" sz="2400" b="1" dirty="0"/>
              <a:t>形象含意、描摹诗歌图景</a:t>
            </a:r>
            <a:r>
              <a:rPr lang="zh-CN" altLang="zh-CN" sz="2400" b="1" dirty="0" smtClean="0"/>
              <a:t>；</a:t>
            </a:r>
            <a:endParaRPr lang="en-US" altLang="zh-CN" sz="2400" b="1" dirty="0" smtClean="0"/>
          </a:p>
          <a:p>
            <a:r>
              <a:rPr lang="en-US" altLang="zh-CN" sz="2400" b="1" dirty="0" smtClean="0"/>
              <a:t>2</a:t>
            </a:r>
            <a:r>
              <a:rPr lang="zh-CN" altLang="en-US" sz="2400" b="1" dirty="0" smtClean="0"/>
              <a:t>、</a:t>
            </a:r>
            <a:r>
              <a:rPr lang="zh-CN" altLang="zh-CN" sz="2400" b="1" dirty="0" smtClean="0"/>
              <a:t>概括</a:t>
            </a:r>
            <a:r>
              <a:rPr lang="zh-CN" altLang="zh-CN" sz="2400" b="1" dirty="0"/>
              <a:t>形象意境特点</a:t>
            </a:r>
            <a:r>
              <a:rPr lang="zh-CN" altLang="zh-CN" sz="2400" b="1" dirty="0" smtClean="0"/>
              <a:t>；</a:t>
            </a:r>
            <a:endParaRPr lang="en-US" altLang="zh-CN" sz="2400" b="1" dirty="0" smtClean="0"/>
          </a:p>
          <a:p>
            <a:r>
              <a:rPr lang="en-US" altLang="zh-CN" sz="2400" b="1" dirty="0" smtClean="0"/>
              <a:t>3</a:t>
            </a:r>
            <a:r>
              <a:rPr lang="zh-CN" altLang="en-US" sz="2400" b="1" dirty="0" smtClean="0"/>
              <a:t>、</a:t>
            </a:r>
            <a:r>
              <a:rPr lang="zh-CN" altLang="zh-CN" sz="2400" b="1" dirty="0" smtClean="0"/>
              <a:t>剖析</a:t>
            </a:r>
            <a:r>
              <a:rPr lang="zh-CN" altLang="zh-CN" sz="2400" b="1" dirty="0"/>
              <a:t>作者思想感情。</a:t>
            </a:r>
            <a:endParaRPr lang="zh-CN" altLang="zh-CN" sz="2400" dirty="0"/>
          </a:p>
        </p:txBody>
      </p:sp>
      <p:sp>
        <p:nvSpPr>
          <p:cNvPr id="3" name="矩形 2"/>
          <p:cNvSpPr/>
          <p:nvPr/>
        </p:nvSpPr>
        <p:spPr>
          <a:xfrm>
            <a:off x="203212" y="116632"/>
            <a:ext cx="8784976" cy="830997"/>
          </a:xfrm>
          <a:prstGeom prst="rect">
            <a:avLst/>
          </a:prstGeom>
        </p:spPr>
        <p:txBody>
          <a:bodyPr wrap="square">
            <a:spAutoFit/>
          </a:bodyPr>
          <a:lstStyle/>
          <a:p>
            <a:r>
              <a:rPr lang="zh-CN" altLang="zh-CN" sz="2400" b="1" dirty="0" smtClean="0"/>
              <a:t>命题形式：诗</a:t>
            </a:r>
            <a:r>
              <a:rPr lang="en-US" altLang="zh-CN" sz="2400" b="1" dirty="0" smtClean="0"/>
              <a:t>(</a:t>
            </a:r>
            <a:r>
              <a:rPr lang="zh-CN" altLang="zh-CN" sz="2400" b="1" dirty="0" smtClean="0"/>
              <a:t>词</a:t>
            </a:r>
            <a:r>
              <a:rPr lang="en-US" altLang="zh-CN" sz="2400" b="1" dirty="0" smtClean="0"/>
              <a:t>)</a:t>
            </a:r>
            <a:r>
              <a:rPr lang="zh-CN" altLang="zh-CN" sz="2400" b="1" dirty="0" smtClean="0"/>
              <a:t>中使用了哪些意象？诗</a:t>
            </a:r>
            <a:r>
              <a:rPr lang="en-US" altLang="zh-CN" sz="2400" b="1" dirty="0" smtClean="0"/>
              <a:t>(</a:t>
            </a:r>
            <a:r>
              <a:rPr lang="zh-CN" altLang="zh-CN" sz="2400" b="1" dirty="0" smtClean="0"/>
              <a:t>词</a:t>
            </a:r>
            <a:r>
              <a:rPr lang="en-US" altLang="zh-CN" sz="2400" b="1" dirty="0" smtClean="0"/>
              <a:t>)</a:t>
            </a:r>
            <a:r>
              <a:rPr lang="zh-CN" altLang="zh-CN" sz="2400" b="1" dirty="0" smtClean="0"/>
              <a:t>或某句某联描绘了怎样的景象</a:t>
            </a:r>
            <a:r>
              <a:rPr lang="en-US" altLang="zh-CN" sz="2400" b="1" dirty="0" smtClean="0"/>
              <a:t>(</a:t>
            </a:r>
            <a:r>
              <a:rPr lang="zh-CN" altLang="zh-CN" sz="2400" b="1" dirty="0" smtClean="0"/>
              <a:t>画面、意境</a:t>
            </a:r>
            <a:r>
              <a:rPr lang="en-US" altLang="zh-CN" sz="2400" b="1" dirty="0" smtClean="0"/>
              <a:t>)</a:t>
            </a:r>
            <a:r>
              <a:rPr lang="zh-CN" altLang="zh-CN" sz="2400" b="1" dirty="0" smtClean="0"/>
              <a:t>？诗</a:t>
            </a:r>
            <a:r>
              <a:rPr lang="en-US" altLang="zh-CN" sz="2400" b="1" dirty="0" smtClean="0"/>
              <a:t>(</a:t>
            </a:r>
            <a:r>
              <a:rPr lang="zh-CN" altLang="zh-CN" sz="2400" b="1" dirty="0" smtClean="0"/>
              <a:t>词</a:t>
            </a:r>
            <a:r>
              <a:rPr lang="en-US" altLang="zh-CN" sz="2400" b="1" dirty="0" smtClean="0"/>
              <a:t>)</a:t>
            </a:r>
            <a:r>
              <a:rPr lang="zh-CN" altLang="zh-CN" sz="2400" b="1" dirty="0" smtClean="0"/>
              <a:t>中的某一景象具有怎样的特点？</a:t>
            </a:r>
            <a:endParaRPr lang="zh-CN" altLang="zh-CN" sz="2400" dirty="0"/>
          </a:p>
        </p:txBody>
      </p:sp>
      <p:sp>
        <p:nvSpPr>
          <p:cNvPr id="4" name="矩形 3"/>
          <p:cNvSpPr/>
          <p:nvPr/>
        </p:nvSpPr>
        <p:spPr>
          <a:xfrm>
            <a:off x="222693" y="4021318"/>
            <a:ext cx="8712968" cy="2677656"/>
          </a:xfrm>
          <a:prstGeom prst="rect">
            <a:avLst/>
          </a:prstGeom>
        </p:spPr>
        <p:txBody>
          <a:bodyPr wrap="square">
            <a:spAutoFit/>
          </a:bodyPr>
          <a:lstStyle/>
          <a:p>
            <a:r>
              <a:rPr lang="zh-CN" altLang="zh-CN" sz="2400" b="1" dirty="0">
                <a:solidFill>
                  <a:srgbClr val="FF0000"/>
                </a:solidFill>
              </a:rPr>
              <a:t>②画中品诗</a:t>
            </a:r>
            <a:r>
              <a:rPr lang="zh-CN" altLang="zh-CN" sz="2400" b="1" dirty="0"/>
              <a:t>：由形象画面的色调，把握诗人的情感思想。读一首诗，首先看它描写了什么形象，它呈现一种怎样的色调，并由此推及其内在情感。一般而言，作品所描绘的外在形象画面，具有</a:t>
            </a:r>
            <a:r>
              <a:rPr lang="zh-CN" altLang="zh-CN" sz="2400" b="1" dirty="0">
                <a:solidFill>
                  <a:srgbClr val="00B050"/>
                </a:solidFill>
                <a:effectLst>
                  <a:outerShdw blurRad="38100" dist="38100" dir="2700000" algn="tl">
                    <a:srgbClr val="000000">
                      <a:alpha val="43137"/>
                    </a:srgbClr>
                  </a:outerShdw>
                </a:effectLst>
              </a:rPr>
              <a:t>鲜活、明丽和昂扬向上</a:t>
            </a:r>
            <a:r>
              <a:rPr lang="zh-CN" altLang="zh-CN" sz="2400" b="1" dirty="0"/>
              <a:t>色调的，其内在形象情感则是</a:t>
            </a:r>
            <a:r>
              <a:rPr lang="zh-CN" altLang="zh-CN" sz="2400" b="1" dirty="0">
                <a:solidFill>
                  <a:srgbClr val="00B050"/>
                </a:solidFill>
                <a:effectLst>
                  <a:outerShdw blurRad="38100" dist="38100" dir="2700000" algn="tl">
                    <a:srgbClr val="000000">
                      <a:alpha val="43137"/>
                    </a:srgbClr>
                  </a:outerShdw>
                </a:effectLst>
              </a:rPr>
              <a:t>高昂乐观</a:t>
            </a:r>
            <a:r>
              <a:rPr lang="zh-CN" altLang="zh-CN" sz="2400" b="1" dirty="0"/>
              <a:t>的；反之，外在形象画面具有</a:t>
            </a:r>
            <a:r>
              <a:rPr lang="zh-CN" altLang="zh-CN" sz="2400" b="1" dirty="0">
                <a:solidFill>
                  <a:srgbClr val="00B0F0"/>
                </a:solidFill>
                <a:effectLst>
                  <a:outerShdw blurRad="38100" dist="38100" dir="2700000" algn="tl">
                    <a:srgbClr val="000000">
                      <a:alpha val="43137"/>
                    </a:srgbClr>
                  </a:outerShdw>
                </a:effectLst>
              </a:rPr>
              <a:t>阴暗、凄冷和低沉</a:t>
            </a:r>
            <a:r>
              <a:rPr lang="zh-CN" altLang="zh-CN" sz="2400" b="1" dirty="0"/>
              <a:t>色调的，其内在形象情感则是</a:t>
            </a:r>
            <a:r>
              <a:rPr lang="zh-CN" altLang="zh-CN" sz="2400" b="1" dirty="0">
                <a:solidFill>
                  <a:srgbClr val="00B0F0"/>
                </a:solidFill>
                <a:effectLst>
                  <a:outerShdw blurRad="38100" dist="38100" dir="2700000" algn="tl">
                    <a:srgbClr val="000000">
                      <a:alpha val="43137"/>
                    </a:srgbClr>
                  </a:outerShdw>
                </a:effectLst>
              </a:rPr>
              <a:t>低沉伤感</a:t>
            </a:r>
            <a:r>
              <a:rPr lang="zh-CN" altLang="zh-CN" sz="2400" b="1" dirty="0"/>
              <a:t>的；也有部分作品以</a:t>
            </a:r>
            <a:r>
              <a:rPr lang="zh-CN" altLang="zh-CN" sz="2400" b="1" dirty="0">
                <a:solidFill>
                  <a:srgbClr val="C00000"/>
                </a:solidFill>
                <a:effectLst>
                  <a:outerShdw blurRad="38100" dist="38100" dir="2700000" algn="tl">
                    <a:srgbClr val="000000">
                      <a:alpha val="43137"/>
                    </a:srgbClr>
                  </a:outerShdw>
                </a:effectLst>
              </a:rPr>
              <a:t>乐景反衬哀情，以哀景反衬乐情</a:t>
            </a:r>
            <a:r>
              <a:rPr lang="zh-CN" altLang="zh-CN" sz="2400" b="1" dirty="0"/>
              <a:t>。</a:t>
            </a:r>
            <a:endParaRPr lang="zh-CN" altLang="zh-CN" sz="2400" dirty="0"/>
          </a:p>
        </p:txBody>
      </p:sp>
      <p:sp>
        <p:nvSpPr>
          <p:cNvPr id="5" name="矩形 4"/>
          <p:cNvSpPr/>
          <p:nvPr/>
        </p:nvSpPr>
        <p:spPr>
          <a:xfrm>
            <a:off x="264758" y="870040"/>
            <a:ext cx="1731564" cy="461665"/>
          </a:xfrm>
          <a:prstGeom prst="rect">
            <a:avLst/>
          </a:prstGeom>
        </p:spPr>
        <p:txBody>
          <a:bodyPr wrap="none">
            <a:spAutoFit/>
          </a:bodyPr>
          <a:lstStyle/>
          <a:p>
            <a:r>
              <a:rPr lang="zh-CN" altLang="zh-CN" sz="2400" b="1" dirty="0">
                <a:solidFill>
                  <a:srgbClr val="FF0000"/>
                </a:solidFill>
              </a:rPr>
              <a:t>解题指津：</a:t>
            </a:r>
            <a:endParaRPr lang="zh-CN" altLang="zh-CN" sz="2400" dirty="0">
              <a:solidFill>
                <a:srgbClr val="FF0000"/>
              </a:solidFill>
            </a:endParaRPr>
          </a:p>
        </p:txBody>
      </p:sp>
    </p:spTree>
    <p:extLst>
      <p:ext uri="{BB962C8B-B14F-4D97-AF65-F5344CB8AC3E}">
        <p14:creationId xmlns:p14="http://schemas.microsoft.com/office/powerpoint/2010/main" val="117584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576" y="2924944"/>
            <a:ext cx="8613904" cy="3785652"/>
          </a:xfrm>
          <a:prstGeom prst="rect">
            <a:avLst/>
          </a:prstGeom>
        </p:spPr>
        <p:txBody>
          <a:bodyPr wrap="square">
            <a:spAutoFit/>
          </a:bodyPr>
          <a:lstStyle/>
          <a:p>
            <a:r>
              <a:rPr lang="zh-CN" altLang="zh-CN" sz="2000" b="1" dirty="0" smtClean="0"/>
              <a:t>第一</a:t>
            </a:r>
            <a:r>
              <a:rPr lang="zh-CN" altLang="zh-CN" sz="2000" b="1" dirty="0"/>
              <a:t>步，抓住诗歌中的主要意象</a:t>
            </a:r>
            <a:r>
              <a:rPr lang="en-US" altLang="zh-CN" sz="2000" b="1" dirty="0"/>
              <a:t>(</a:t>
            </a:r>
            <a:r>
              <a:rPr lang="zh-CN" altLang="zh-CN" sz="2000" b="1" dirty="0"/>
              <a:t>形象</a:t>
            </a:r>
            <a:r>
              <a:rPr lang="en-US" altLang="zh-CN" sz="2000" b="1" dirty="0"/>
              <a:t>)</a:t>
            </a:r>
            <a:r>
              <a:rPr lang="zh-CN" altLang="zh-CN" sz="2000" b="1" dirty="0"/>
              <a:t>。</a:t>
            </a:r>
            <a:endParaRPr lang="zh-CN" altLang="zh-CN" sz="2000" dirty="0"/>
          </a:p>
          <a:p>
            <a:r>
              <a:rPr lang="zh-CN" altLang="zh-CN" sz="2000" b="1" dirty="0"/>
              <a:t>第二步，</a:t>
            </a:r>
            <a:r>
              <a:rPr lang="zh-CN" altLang="zh-CN" sz="2000" b="1" dirty="0">
                <a:solidFill>
                  <a:srgbClr val="00B0F0"/>
                </a:solidFill>
                <a:effectLst>
                  <a:outerShdw blurRad="38100" dist="38100" dir="2700000" algn="tl">
                    <a:srgbClr val="000000">
                      <a:alpha val="43137"/>
                    </a:srgbClr>
                  </a:outerShdw>
                </a:effectLst>
              </a:rPr>
              <a:t>描绘</a:t>
            </a:r>
            <a:r>
              <a:rPr lang="zh-CN" altLang="zh-CN" sz="2000" b="1" dirty="0"/>
              <a:t>诗歌展现的</a:t>
            </a:r>
            <a:r>
              <a:rPr lang="zh-CN" altLang="zh-CN" sz="2000" b="1" dirty="0">
                <a:solidFill>
                  <a:srgbClr val="00B0F0"/>
                </a:solidFill>
                <a:effectLst>
                  <a:outerShdw blurRad="38100" dist="38100" dir="2700000" algn="tl">
                    <a:srgbClr val="000000">
                      <a:alpha val="43137"/>
                    </a:srgbClr>
                  </a:outerShdw>
                </a:effectLst>
              </a:rPr>
              <a:t>图景画面</a:t>
            </a:r>
            <a:r>
              <a:rPr lang="zh-CN" altLang="zh-CN" sz="2000" b="1" dirty="0"/>
              <a:t>。考生应抓住诗中</a:t>
            </a:r>
            <a:r>
              <a:rPr lang="zh-CN" altLang="zh-CN" sz="2000" b="1" dirty="0" smtClean="0"/>
              <a:t>的主要</a:t>
            </a:r>
            <a:r>
              <a:rPr lang="zh-CN" altLang="zh-CN" sz="2000" b="1" dirty="0"/>
              <a:t>景物</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用</a:t>
            </a:r>
            <a:r>
              <a:rPr lang="zh-CN" altLang="zh-CN" sz="2000" b="1" dirty="0"/>
              <a:t>自己的语言再现画面</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描述</a:t>
            </a:r>
            <a:r>
              <a:rPr lang="zh-CN" altLang="zh-CN" sz="2000" b="1" dirty="0"/>
              <a:t>时一要忠实于诗，二要用自己的联想和想象加以再创造，</a:t>
            </a:r>
            <a:r>
              <a:rPr lang="zh-CN" altLang="zh-CN" sz="2000" b="1" dirty="0" smtClean="0"/>
              <a:t>语言</a:t>
            </a:r>
            <a:endParaRPr lang="en-US" altLang="zh-CN" sz="2000" b="1" dirty="0" smtClean="0"/>
          </a:p>
          <a:p>
            <a:r>
              <a:rPr lang="en-US" altLang="zh-CN" sz="2000" b="1" dirty="0"/>
              <a:t> </a:t>
            </a:r>
            <a:r>
              <a:rPr lang="en-US" altLang="zh-CN" sz="2000" b="1" dirty="0" smtClean="0"/>
              <a:t>     </a:t>
            </a:r>
            <a:r>
              <a:rPr lang="zh-CN" altLang="zh-CN" sz="2000" b="1" dirty="0" smtClean="0"/>
              <a:t>力求</a:t>
            </a:r>
            <a:r>
              <a:rPr lang="en-US" altLang="zh-CN" sz="2000" b="1" dirty="0" smtClean="0"/>
              <a:t>  </a:t>
            </a:r>
            <a:r>
              <a:rPr lang="zh-CN" altLang="zh-CN" sz="2000" b="1" dirty="0" smtClean="0"/>
              <a:t>优美</a:t>
            </a:r>
            <a:r>
              <a:rPr lang="zh-CN" altLang="zh-CN" sz="2000" b="1" dirty="0"/>
              <a:t>。</a:t>
            </a:r>
            <a:r>
              <a:rPr lang="en-US" altLang="zh-CN" sz="2000" b="1" dirty="0"/>
              <a:t>(</a:t>
            </a:r>
            <a:r>
              <a:rPr lang="zh-CN" altLang="zh-CN" sz="2000" b="1" dirty="0"/>
              <a:t>绘景</a:t>
            </a:r>
            <a:r>
              <a:rPr lang="en-US" altLang="zh-CN" sz="2000" b="1" dirty="0" smtClean="0"/>
              <a:t>)</a:t>
            </a:r>
          </a:p>
          <a:p>
            <a:r>
              <a:rPr lang="zh-CN" altLang="zh-CN" sz="2000" b="1" dirty="0" smtClean="0"/>
              <a:t>第三</a:t>
            </a:r>
            <a:r>
              <a:rPr lang="zh-CN" altLang="zh-CN" sz="2000" b="1" dirty="0"/>
              <a:t>步，</a:t>
            </a:r>
            <a:r>
              <a:rPr lang="zh-CN" altLang="zh-CN" sz="2000" b="1" dirty="0">
                <a:solidFill>
                  <a:srgbClr val="FF0000"/>
                </a:solidFill>
              </a:rPr>
              <a:t>概括</a:t>
            </a:r>
            <a:r>
              <a:rPr lang="zh-CN" altLang="zh-CN" sz="2000" b="1" dirty="0"/>
              <a:t>景物所营造的</a:t>
            </a:r>
            <a:r>
              <a:rPr lang="zh-CN" altLang="zh-CN" sz="2000" b="1" dirty="0">
                <a:solidFill>
                  <a:srgbClr val="FF0000"/>
                </a:solidFill>
              </a:rPr>
              <a:t>氛围特点</a:t>
            </a:r>
            <a:r>
              <a:rPr lang="zh-CN" altLang="zh-CN" sz="2000" b="1" dirty="0"/>
              <a:t>。一般用两个双音节词即可</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如</a:t>
            </a:r>
            <a:r>
              <a:rPr lang="zh-CN" altLang="zh-CN" sz="2000" b="1" dirty="0">
                <a:solidFill>
                  <a:srgbClr val="0070C0"/>
                </a:solidFill>
              </a:rPr>
              <a:t>孤寂冷清、恬静优美、雄浑壮阔、萧瑟凄凉</a:t>
            </a:r>
            <a:r>
              <a:rPr lang="zh-CN" altLang="zh-CN" sz="2000" b="1" dirty="0"/>
              <a:t>等，注意</a:t>
            </a:r>
            <a:r>
              <a:rPr lang="zh-CN" altLang="zh-CN" sz="2000" b="1" dirty="0" smtClean="0"/>
              <a:t>要</a:t>
            </a:r>
            <a:endParaRPr lang="en-US" altLang="zh-CN" sz="2000" b="1" dirty="0" smtClean="0"/>
          </a:p>
          <a:p>
            <a:r>
              <a:rPr lang="en-US" altLang="zh-CN" sz="2000" b="1" dirty="0"/>
              <a:t> </a:t>
            </a:r>
            <a:r>
              <a:rPr lang="en-US" altLang="zh-CN" sz="2000" b="1" dirty="0" smtClean="0"/>
              <a:t>                </a:t>
            </a:r>
            <a:r>
              <a:rPr lang="zh-CN" altLang="zh-CN" sz="2000" b="1" dirty="0" smtClean="0"/>
              <a:t>能</a:t>
            </a:r>
            <a:r>
              <a:rPr lang="zh-CN" altLang="zh-CN" sz="2000" b="1" dirty="0"/>
              <a:t>准确地体现景物的特点和情调。</a:t>
            </a:r>
            <a:r>
              <a:rPr lang="en-US" altLang="zh-CN" sz="2000" b="1" dirty="0"/>
              <a:t>(</a:t>
            </a:r>
            <a:r>
              <a:rPr lang="zh-CN" altLang="zh-CN" sz="2000" b="1" dirty="0"/>
              <a:t>析景</a:t>
            </a:r>
            <a:r>
              <a:rPr lang="en-US" altLang="zh-CN" sz="2000" b="1" dirty="0"/>
              <a:t>)</a:t>
            </a:r>
            <a:endParaRPr lang="zh-CN" altLang="zh-CN" sz="2000" dirty="0"/>
          </a:p>
          <a:p>
            <a:r>
              <a:rPr lang="zh-CN" altLang="zh-CN" sz="2000" b="1" dirty="0"/>
              <a:t>第四步，</a:t>
            </a:r>
            <a:r>
              <a:rPr lang="zh-CN" altLang="zh-CN" sz="2000" b="1" dirty="0">
                <a:solidFill>
                  <a:srgbClr val="7030A0"/>
                </a:solidFill>
                <a:effectLst>
                  <a:outerShdw blurRad="38100" dist="38100" dir="2700000" algn="tl">
                    <a:srgbClr val="000000">
                      <a:alpha val="43137"/>
                    </a:srgbClr>
                  </a:outerShdw>
                </a:effectLst>
              </a:rPr>
              <a:t>分析</a:t>
            </a:r>
            <a:r>
              <a:rPr lang="zh-CN" altLang="zh-CN" sz="2000" b="1" dirty="0"/>
              <a:t>作者的</a:t>
            </a:r>
            <a:r>
              <a:rPr lang="zh-CN" altLang="zh-CN" sz="2000" b="1" dirty="0">
                <a:solidFill>
                  <a:srgbClr val="7030A0"/>
                </a:solidFill>
                <a:effectLst>
                  <a:outerShdw blurRad="38100" dist="38100" dir="2700000" algn="tl">
                    <a:srgbClr val="000000">
                      <a:alpha val="43137"/>
                    </a:srgbClr>
                  </a:outerShdw>
                </a:effectLst>
              </a:rPr>
              <a:t>思想感情</a:t>
            </a:r>
            <a:r>
              <a:rPr lang="zh-CN" altLang="zh-CN" sz="2000" b="1" dirty="0"/>
              <a:t>。包括是</a:t>
            </a:r>
            <a:r>
              <a:rPr lang="zh-CN" altLang="zh-CN" sz="2000" b="1" dirty="0">
                <a:solidFill>
                  <a:srgbClr val="C00000"/>
                </a:solidFill>
                <a:effectLst>
                  <a:outerShdw blurRad="38100" dist="38100" dir="2700000" algn="tl">
                    <a:srgbClr val="000000">
                      <a:alpha val="43137"/>
                    </a:srgbClr>
                  </a:outerShdw>
                </a:effectLst>
              </a:rPr>
              <a:t>什么和为什么</a:t>
            </a:r>
            <a:r>
              <a:rPr lang="zh-CN" altLang="zh-CN" sz="2000" b="1" dirty="0"/>
              <a:t>两部分</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比如只</a:t>
            </a:r>
            <a:r>
              <a:rPr lang="zh-CN" altLang="zh-CN" sz="2000" b="1" dirty="0"/>
              <a:t>答“表达了作者感伤的情怀”是不行的，应答出</a:t>
            </a:r>
            <a:r>
              <a:rPr lang="zh-CN" altLang="zh-CN" sz="2000" b="1" dirty="0" smtClean="0"/>
              <a:t>为什么</a:t>
            </a:r>
            <a:endParaRPr lang="en-US" altLang="zh-CN" sz="2000" b="1" dirty="0" smtClean="0"/>
          </a:p>
          <a:p>
            <a:r>
              <a:rPr lang="en-US" altLang="zh-CN" sz="2000" b="1" dirty="0"/>
              <a:t> </a:t>
            </a:r>
            <a:r>
              <a:rPr lang="en-US" altLang="zh-CN" sz="2000" b="1" dirty="0" smtClean="0"/>
              <a:t>                   </a:t>
            </a:r>
            <a:r>
              <a:rPr lang="zh-CN" altLang="zh-CN" sz="2000" b="1" dirty="0" smtClean="0"/>
              <a:t>而</a:t>
            </a:r>
            <a:r>
              <a:rPr lang="zh-CN" altLang="zh-CN" sz="2000" b="1" dirty="0"/>
              <a:t>“感伤”。切忌空洞。</a:t>
            </a:r>
            <a:r>
              <a:rPr lang="en-US" altLang="zh-CN" sz="2000" b="1" dirty="0"/>
              <a:t>(</a:t>
            </a:r>
            <a:r>
              <a:rPr lang="zh-CN" altLang="zh-CN" sz="2000" b="1" dirty="0"/>
              <a:t>悟情</a:t>
            </a:r>
            <a:r>
              <a:rPr lang="en-US" altLang="zh-CN" sz="2000" b="1" dirty="0"/>
              <a:t>)</a:t>
            </a:r>
            <a:endParaRPr lang="zh-CN" altLang="zh-CN" sz="2000" dirty="0"/>
          </a:p>
          <a:p>
            <a:endParaRPr lang="zh-CN" altLang="zh-CN" sz="2000" dirty="0"/>
          </a:p>
        </p:txBody>
      </p:sp>
      <p:sp>
        <p:nvSpPr>
          <p:cNvPr id="3" name="矩形 2"/>
          <p:cNvSpPr/>
          <p:nvPr/>
        </p:nvSpPr>
        <p:spPr>
          <a:xfrm>
            <a:off x="251520" y="116632"/>
            <a:ext cx="1731564" cy="461665"/>
          </a:xfrm>
          <a:prstGeom prst="rect">
            <a:avLst/>
          </a:prstGeom>
        </p:spPr>
        <p:txBody>
          <a:bodyPr wrap="none">
            <a:spAutoFit/>
          </a:bodyPr>
          <a:lstStyle/>
          <a:p>
            <a:r>
              <a:rPr lang="zh-CN" altLang="zh-CN" sz="2400" b="1" dirty="0" smtClean="0">
                <a:solidFill>
                  <a:srgbClr val="FF0000"/>
                </a:solidFill>
              </a:rPr>
              <a:t>答题步骤：</a:t>
            </a:r>
            <a:endParaRPr lang="zh-CN" altLang="zh-CN" sz="2400" dirty="0">
              <a:solidFill>
                <a:srgbClr val="FF0000"/>
              </a:solidFill>
            </a:endParaRPr>
          </a:p>
        </p:txBody>
      </p:sp>
      <p:sp>
        <p:nvSpPr>
          <p:cNvPr id="4" name="矩形 3"/>
          <p:cNvSpPr/>
          <p:nvPr/>
        </p:nvSpPr>
        <p:spPr>
          <a:xfrm>
            <a:off x="278576" y="577507"/>
            <a:ext cx="2661306" cy="461665"/>
          </a:xfrm>
          <a:prstGeom prst="rect">
            <a:avLst/>
          </a:prstGeom>
        </p:spPr>
        <p:txBody>
          <a:bodyPr wrap="none">
            <a:spAutoFit/>
          </a:bodyPr>
          <a:lstStyle/>
          <a:p>
            <a:r>
              <a:rPr lang="zh-CN" altLang="zh-CN" sz="2000" b="1" dirty="0" smtClean="0"/>
              <a:t>①</a:t>
            </a:r>
            <a:r>
              <a:rPr lang="zh-CN" altLang="zh-CN" sz="2400" b="1" dirty="0" smtClean="0">
                <a:solidFill>
                  <a:srgbClr val="FF0000"/>
                </a:solidFill>
                <a:effectLst>
                  <a:outerShdw blurRad="38100" dist="38100" dir="2700000" algn="tl">
                    <a:srgbClr val="000000">
                      <a:alpha val="43137"/>
                    </a:srgbClr>
                  </a:outerShdw>
                </a:effectLst>
              </a:rPr>
              <a:t>意象类</a:t>
            </a:r>
            <a:r>
              <a:rPr lang="zh-CN" altLang="zh-CN" sz="2000" b="1" dirty="0" smtClean="0"/>
              <a:t>的答题步骤</a:t>
            </a:r>
            <a:endParaRPr lang="zh-CN" altLang="zh-CN" sz="2000" dirty="0"/>
          </a:p>
        </p:txBody>
      </p:sp>
      <p:sp>
        <p:nvSpPr>
          <p:cNvPr id="5" name="矩形 4"/>
          <p:cNvSpPr/>
          <p:nvPr/>
        </p:nvSpPr>
        <p:spPr>
          <a:xfrm>
            <a:off x="288475" y="1005989"/>
            <a:ext cx="8064896" cy="1323439"/>
          </a:xfrm>
          <a:prstGeom prst="rect">
            <a:avLst/>
          </a:prstGeom>
        </p:spPr>
        <p:txBody>
          <a:bodyPr wrap="square">
            <a:spAutoFit/>
          </a:bodyPr>
          <a:lstStyle/>
          <a:p>
            <a:r>
              <a:rPr lang="zh-CN" altLang="zh-CN" sz="2000" b="1" dirty="0" smtClean="0"/>
              <a:t>第一步，找到诗人描绘形象的有关诗句。</a:t>
            </a:r>
            <a:endParaRPr lang="zh-CN" altLang="zh-CN" sz="2000" dirty="0" smtClean="0"/>
          </a:p>
          <a:p>
            <a:r>
              <a:rPr lang="zh-CN" altLang="zh-CN" sz="2000" b="1" dirty="0" smtClean="0"/>
              <a:t>第二步，分析形象的</a:t>
            </a:r>
            <a:r>
              <a:rPr lang="zh-CN" altLang="zh-CN" sz="2000" b="1" dirty="0" smtClean="0">
                <a:solidFill>
                  <a:srgbClr val="00B0F0"/>
                </a:solidFill>
                <a:effectLst>
                  <a:outerShdw blurRad="38100" dist="38100" dir="2700000" algn="tl">
                    <a:srgbClr val="000000">
                      <a:alpha val="43137"/>
                    </a:srgbClr>
                  </a:outerShdw>
                </a:effectLst>
              </a:rPr>
              <a:t>基本含义</a:t>
            </a:r>
            <a:r>
              <a:rPr lang="en-US" altLang="zh-CN" sz="2000" b="1" dirty="0" smtClean="0"/>
              <a:t>(</a:t>
            </a:r>
            <a:r>
              <a:rPr lang="zh-CN" altLang="zh-CN" sz="2000" b="1" dirty="0" smtClean="0"/>
              <a:t>表层含义＋深层含义</a:t>
            </a:r>
            <a:r>
              <a:rPr lang="en-US" altLang="zh-CN" sz="2000" b="1" dirty="0" smtClean="0"/>
              <a:t>)</a:t>
            </a:r>
            <a:r>
              <a:rPr lang="zh-CN" altLang="zh-CN" sz="2000" b="1" dirty="0" smtClean="0"/>
              <a:t>。</a:t>
            </a:r>
            <a:endParaRPr lang="zh-CN" altLang="zh-CN" sz="2000" dirty="0" smtClean="0"/>
          </a:p>
          <a:p>
            <a:r>
              <a:rPr lang="zh-CN" altLang="zh-CN" sz="2000" b="1" dirty="0" smtClean="0"/>
              <a:t>第三步，结合诗歌主旨分析诗人</a:t>
            </a:r>
            <a:r>
              <a:rPr lang="zh-CN" altLang="zh-CN" sz="2000" b="1" dirty="0" smtClean="0">
                <a:solidFill>
                  <a:srgbClr val="7030A0"/>
                </a:solidFill>
                <a:effectLst>
                  <a:outerShdw blurRad="38100" dist="38100" dir="2700000" algn="tl">
                    <a:srgbClr val="000000">
                      <a:alpha val="43137"/>
                    </a:srgbClr>
                  </a:outerShdw>
                </a:effectLst>
              </a:rPr>
              <a:t>为什么</a:t>
            </a:r>
            <a:r>
              <a:rPr lang="zh-CN" altLang="zh-CN" sz="2000" b="1" dirty="0" smtClean="0"/>
              <a:t>要描绘这一形象。</a:t>
            </a:r>
            <a:endParaRPr lang="zh-CN" altLang="zh-CN" sz="2000" dirty="0" smtClean="0"/>
          </a:p>
          <a:p>
            <a:r>
              <a:rPr lang="zh-CN" altLang="zh-CN" sz="2000" b="1" dirty="0" smtClean="0"/>
              <a:t>第四步，指出描绘形象的</a:t>
            </a:r>
            <a:r>
              <a:rPr lang="zh-CN" altLang="zh-CN" sz="2000" b="1" dirty="0" smtClean="0">
                <a:solidFill>
                  <a:srgbClr val="FF0000"/>
                </a:solidFill>
                <a:effectLst>
                  <a:outerShdw blurRad="38100" dist="38100" dir="2700000" algn="tl">
                    <a:srgbClr val="000000">
                      <a:alpha val="43137"/>
                    </a:srgbClr>
                  </a:outerShdw>
                </a:effectLst>
              </a:rPr>
              <a:t>作用或效果</a:t>
            </a:r>
            <a:r>
              <a:rPr lang="zh-CN" altLang="zh-CN" sz="2000" b="1" dirty="0" smtClean="0"/>
              <a:t>。</a:t>
            </a:r>
            <a:endParaRPr lang="zh-CN" altLang="zh-CN" sz="2000" dirty="0"/>
          </a:p>
        </p:txBody>
      </p:sp>
      <p:sp>
        <p:nvSpPr>
          <p:cNvPr id="6" name="矩形 5"/>
          <p:cNvSpPr/>
          <p:nvPr/>
        </p:nvSpPr>
        <p:spPr>
          <a:xfrm>
            <a:off x="218103" y="2446603"/>
            <a:ext cx="2661306" cy="461665"/>
          </a:xfrm>
          <a:prstGeom prst="rect">
            <a:avLst/>
          </a:prstGeom>
        </p:spPr>
        <p:txBody>
          <a:bodyPr wrap="none">
            <a:spAutoFit/>
          </a:bodyPr>
          <a:lstStyle/>
          <a:p>
            <a:r>
              <a:rPr lang="zh-CN" altLang="zh-CN" sz="2000" b="1" dirty="0" smtClean="0"/>
              <a:t>②</a:t>
            </a:r>
            <a:r>
              <a:rPr lang="zh-CN" altLang="zh-CN" sz="2400" b="1" dirty="0" smtClean="0">
                <a:solidFill>
                  <a:srgbClr val="FF0000"/>
                </a:solidFill>
                <a:effectLst>
                  <a:outerShdw blurRad="38100" dist="38100" dir="2700000" algn="tl">
                    <a:srgbClr val="000000">
                      <a:alpha val="43137"/>
                    </a:srgbClr>
                  </a:outerShdw>
                </a:effectLst>
              </a:rPr>
              <a:t>意境类</a:t>
            </a:r>
            <a:r>
              <a:rPr lang="zh-CN" altLang="zh-CN" sz="2000" b="1" dirty="0" smtClean="0"/>
              <a:t>的答题步骤</a:t>
            </a:r>
            <a:endParaRPr lang="zh-CN" altLang="zh-CN" sz="2000" dirty="0"/>
          </a:p>
        </p:txBody>
      </p:sp>
    </p:spTree>
    <p:extLst>
      <p:ext uri="{BB962C8B-B14F-4D97-AF65-F5344CB8AC3E}">
        <p14:creationId xmlns:p14="http://schemas.microsoft.com/office/powerpoint/2010/main" val="7257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008" y="578297"/>
            <a:ext cx="8784976" cy="830997"/>
          </a:xfrm>
          <a:prstGeom prst="rect">
            <a:avLst/>
          </a:prstGeom>
        </p:spPr>
        <p:txBody>
          <a:bodyPr wrap="square">
            <a:spAutoFit/>
          </a:bodyPr>
          <a:lstStyle/>
          <a:p>
            <a:r>
              <a:rPr lang="zh-CN" altLang="zh-CN" sz="2400" b="1" dirty="0" smtClean="0"/>
              <a:t>诗人</a:t>
            </a:r>
            <a:r>
              <a:rPr lang="zh-CN" altLang="zh-CN" sz="2400" b="1" dirty="0"/>
              <a:t>的形象表现在诗歌中，就扩张为涵义丰富的艺术形象。古代诗歌中常见的形象，例如：</a:t>
            </a:r>
            <a:endParaRPr lang="zh-CN" altLang="zh-CN" sz="2400" dirty="0"/>
          </a:p>
        </p:txBody>
      </p:sp>
      <p:sp>
        <p:nvSpPr>
          <p:cNvPr id="3" name="矩形 2"/>
          <p:cNvSpPr/>
          <p:nvPr/>
        </p:nvSpPr>
        <p:spPr>
          <a:xfrm>
            <a:off x="323528" y="1409294"/>
            <a:ext cx="9001000" cy="1015663"/>
          </a:xfrm>
          <a:prstGeom prst="rect">
            <a:avLst/>
          </a:prstGeom>
        </p:spPr>
        <p:txBody>
          <a:bodyPr wrap="square">
            <a:spAutoFit/>
          </a:bodyPr>
          <a:lstStyle/>
          <a:p>
            <a:r>
              <a:rPr lang="en-US" altLang="zh-CN" sz="2000" b="1" dirty="0"/>
              <a:t>1</a:t>
            </a:r>
            <a:r>
              <a:rPr lang="zh-CN" altLang="zh-CN" sz="2000" b="1" dirty="0"/>
              <a:t>．</a:t>
            </a:r>
            <a:r>
              <a:rPr lang="zh-CN" altLang="zh-CN" sz="2000" b="1" dirty="0">
                <a:solidFill>
                  <a:srgbClr val="C00000"/>
                </a:solidFill>
                <a:effectLst>
                  <a:outerShdw blurRad="38100" dist="38100" dir="2700000" algn="tl">
                    <a:srgbClr val="000000">
                      <a:alpha val="43137"/>
                    </a:srgbClr>
                  </a:outerShdw>
                </a:effectLst>
              </a:rPr>
              <a:t>豪放洒脱</a:t>
            </a:r>
            <a:r>
              <a:rPr lang="zh-CN" altLang="zh-CN" sz="2000" b="1" dirty="0"/>
              <a:t>的形象。李白</a:t>
            </a:r>
            <a:r>
              <a:rPr lang="en-US" altLang="zh-CN" sz="2000" b="1" dirty="0"/>
              <a:t>“</a:t>
            </a:r>
            <a:r>
              <a:rPr lang="zh-CN" altLang="zh-CN" sz="2000" b="1" dirty="0"/>
              <a:t>天生我材必有用，千金散尽还复来</a:t>
            </a:r>
            <a:r>
              <a:rPr lang="en-US" altLang="zh-CN" sz="2000" b="1" dirty="0"/>
              <a:t>”(</a:t>
            </a:r>
            <a:r>
              <a:rPr lang="zh-CN" altLang="zh-CN" sz="2000" b="1" dirty="0"/>
              <a:t>《将进酒》</a:t>
            </a:r>
            <a:r>
              <a:rPr lang="en-US" altLang="zh-CN" sz="2000" b="1" dirty="0" smtClean="0"/>
              <a:t>)</a:t>
            </a:r>
          </a:p>
          <a:p>
            <a:r>
              <a:rPr lang="zh-CN" altLang="zh-CN" sz="2000" b="1" dirty="0" smtClean="0"/>
              <a:t>，</a:t>
            </a:r>
            <a:r>
              <a:rPr lang="en-US" altLang="zh-CN" sz="2000" b="1" dirty="0" smtClean="0"/>
              <a:t>                                      </a:t>
            </a:r>
            <a:r>
              <a:rPr lang="zh-CN" altLang="zh-CN" sz="2000" b="1" dirty="0" smtClean="0"/>
              <a:t>表现</a:t>
            </a:r>
            <a:r>
              <a:rPr lang="zh-CN" altLang="zh-CN" sz="2000" b="1" dirty="0"/>
              <a:t>了他淡于富贵、傲视圣贤的思想，也反映了</a:t>
            </a:r>
            <a:r>
              <a:rPr lang="zh-CN" altLang="zh-CN" sz="2000" b="1" dirty="0" smtClean="0"/>
              <a:t>李白</a:t>
            </a:r>
            <a:endParaRPr lang="en-US" altLang="zh-CN" sz="2000" b="1" dirty="0" smtClean="0"/>
          </a:p>
          <a:p>
            <a:r>
              <a:rPr lang="en-US" altLang="zh-CN" sz="2000" b="1" dirty="0" smtClean="0"/>
              <a:t>                                           </a:t>
            </a:r>
            <a:r>
              <a:rPr lang="zh-CN" altLang="zh-CN" sz="2000" b="1" dirty="0" smtClean="0"/>
              <a:t>傲岸</a:t>
            </a:r>
            <a:r>
              <a:rPr lang="zh-CN" altLang="zh-CN" sz="2000" b="1" dirty="0"/>
              <a:t>不羁、豪放自负的性格</a:t>
            </a:r>
            <a:r>
              <a:rPr lang="zh-CN" altLang="zh-CN" sz="2000" b="1" dirty="0" smtClean="0"/>
              <a:t>。</a:t>
            </a:r>
            <a:endParaRPr lang="zh-CN" altLang="zh-CN" sz="2000" dirty="0"/>
          </a:p>
        </p:txBody>
      </p:sp>
      <p:sp>
        <p:nvSpPr>
          <p:cNvPr id="4" name="矩形 3"/>
          <p:cNvSpPr/>
          <p:nvPr/>
        </p:nvSpPr>
        <p:spPr>
          <a:xfrm>
            <a:off x="323528" y="4418423"/>
            <a:ext cx="8640960" cy="1938992"/>
          </a:xfrm>
          <a:prstGeom prst="rect">
            <a:avLst/>
          </a:prstGeom>
        </p:spPr>
        <p:txBody>
          <a:bodyPr wrap="square">
            <a:spAutoFit/>
          </a:bodyPr>
          <a:lstStyle/>
          <a:p>
            <a:r>
              <a:rPr lang="en-US" altLang="zh-CN" sz="2000" b="1" dirty="0"/>
              <a:t>3</a:t>
            </a:r>
            <a:r>
              <a:rPr lang="zh-CN" altLang="zh-CN" sz="2000" b="1" dirty="0"/>
              <a:t>．</a:t>
            </a:r>
            <a:r>
              <a:rPr lang="zh-CN" altLang="zh-CN" sz="2000" b="1" dirty="0">
                <a:solidFill>
                  <a:srgbClr val="C00000"/>
                </a:solidFill>
                <a:effectLst>
                  <a:outerShdw blurRad="38100" dist="38100" dir="2700000" algn="tl">
                    <a:srgbClr val="000000">
                      <a:alpha val="43137"/>
                    </a:srgbClr>
                  </a:outerShdw>
                </a:effectLst>
              </a:rPr>
              <a:t>归隐田园、钟情山水</a:t>
            </a:r>
            <a:r>
              <a:rPr lang="zh-CN" altLang="zh-CN" sz="2000" b="1" dirty="0"/>
              <a:t>的形象</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陶渊明</a:t>
            </a:r>
            <a:r>
              <a:rPr lang="zh-CN" altLang="zh-CN" sz="2000" b="1" dirty="0"/>
              <a:t>的</a:t>
            </a:r>
            <a:r>
              <a:rPr lang="en-US" altLang="zh-CN" sz="2000" b="1" dirty="0"/>
              <a:t>“</a:t>
            </a:r>
            <a:r>
              <a:rPr lang="zh-CN" altLang="zh-CN" sz="2000" b="1" dirty="0"/>
              <a:t>采菊东篱下，悠然见南山</a:t>
            </a:r>
            <a:r>
              <a:rPr lang="en-US" altLang="zh-CN" sz="2000" b="1" dirty="0"/>
              <a:t>……</a:t>
            </a:r>
            <a:r>
              <a:rPr lang="zh-CN" altLang="zh-CN" sz="2000" b="1" dirty="0"/>
              <a:t>此中有真意，欲辨已</a:t>
            </a:r>
            <a:r>
              <a:rPr lang="zh-CN" altLang="zh-CN" sz="2000" b="1" dirty="0" smtClean="0"/>
              <a:t>忘</a:t>
            </a:r>
            <a:endParaRPr lang="en-US" altLang="zh-CN" sz="2000" b="1" dirty="0" smtClean="0"/>
          </a:p>
          <a:p>
            <a:r>
              <a:rPr lang="en-US" altLang="zh-CN" sz="2000" b="1" dirty="0"/>
              <a:t> </a:t>
            </a:r>
            <a:r>
              <a:rPr lang="en-US" altLang="zh-CN" sz="2000" b="1" dirty="0" smtClean="0"/>
              <a:t>   </a:t>
            </a:r>
            <a:r>
              <a:rPr lang="zh-CN" altLang="zh-CN" sz="2000" b="1" dirty="0" smtClean="0"/>
              <a:t>言</a:t>
            </a:r>
            <a:r>
              <a:rPr lang="en-US" altLang="zh-CN" sz="2000" b="1" dirty="0"/>
              <a:t>”(</a:t>
            </a:r>
            <a:r>
              <a:rPr lang="zh-CN" altLang="zh-CN" sz="2000" b="1" dirty="0"/>
              <a:t>《饮酒》</a:t>
            </a:r>
            <a:r>
              <a:rPr lang="en-US" altLang="zh-CN" sz="2000" b="1" dirty="0"/>
              <a:t>)</a:t>
            </a:r>
            <a:r>
              <a:rPr lang="zh-CN" altLang="zh-CN" sz="2000" b="1" dirty="0"/>
              <a:t>，写的是悠游自在的隐居生活，说明诗人安贫乐道的思想</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孟浩然</a:t>
            </a:r>
            <a:r>
              <a:rPr lang="zh-CN" altLang="zh-CN" sz="2000" b="1" dirty="0"/>
              <a:t>的</a:t>
            </a:r>
            <a:r>
              <a:rPr lang="en-US" altLang="zh-CN" sz="2000" b="1" dirty="0"/>
              <a:t>“</a:t>
            </a:r>
            <a:r>
              <a:rPr lang="zh-CN" altLang="zh-CN" sz="2000" b="1" dirty="0"/>
              <a:t>故人具鸡黍，邀我至田家</a:t>
            </a:r>
            <a:r>
              <a:rPr lang="en-US" altLang="zh-CN" sz="2000" b="1" dirty="0"/>
              <a:t>……</a:t>
            </a:r>
            <a:r>
              <a:rPr lang="zh-CN" altLang="zh-CN" sz="2000" b="1" dirty="0"/>
              <a:t>待到重阳日，还来就</a:t>
            </a:r>
            <a:r>
              <a:rPr lang="zh-CN" altLang="zh-CN" sz="2000" b="1" dirty="0" smtClean="0"/>
              <a:t>菊</a:t>
            </a:r>
            <a:endParaRPr lang="en-US" altLang="zh-CN" sz="2000" b="1" dirty="0" smtClean="0"/>
          </a:p>
          <a:p>
            <a:r>
              <a:rPr lang="en-US" altLang="zh-CN" sz="2000" b="1" dirty="0"/>
              <a:t> </a:t>
            </a:r>
            <a:r>
              <a:rPr lang="en-US" altLang="zh-CN" sz="2000" b="1" dirty="0" smtClean="0"/>
              <a:t>     </a:t>
            </a:r>
            <a:r>
              <a:rPr lang="zh-CN" altLang="zh-CN" sz="2000" b="1" dirty="0" smtClean="0"/>
              <a:t>花</a:t>
            </a:r>
            <a:r>
              <a:rPr lang="en-US" altLang="zh-CN" sz="2000" b="1" dirty="0"/>
              <a:t>”(</a:t>
            </a:r>
            <a:r>
              <a:rPr lang="zh-CN" altLang="zh-CN" sz="2000" b="1" dirty="0"/>
              <a:t>《过故人庄》</a:t>
            </a:r>
            <a:r>
              <a:rPr lang="en-US" altLang="zh-CN" sz="2000" b="1" dirty="0"/>
              <a:t>)</a:t>
            </a:r>
            <a:r>
              <a:rPr lang="zh-CN" altLang="zh-CN" sz="2000" b="1" dirty="0"/>
              <a:t>，诗中描写的山村风光和朋友欢聚的生活场面，</a:t>
            </a:r>
            <a:r>
              <a:rPr lang="zh-CN" altLang="zh-CN" sz="2000" b="1" dirty="0" smtClean="0"/>
              <a:t>像</a:t>
            </a:r>
            <a:endParaRPr lang="en-US" altLang="zh-CN" sz="2000" b="1" dirty="0" smtClean="0"/>
          </a:p>
          <a:p>
            <a:r>
              <a:rPr lang="en-US" altLang="zh-CN" sz="2000" b="1" dirty="0"/>
              <a:t> </a:t>
            </a:r>
            <a:r>
              <a:rPr lang="en-US" altLang="zh-CN" sz="2000" b="1" dirty="0" smtClean="0"/>
              <a:t>      </a:t>
            </a:r>
            <a:r>
              <a:rPr lang="zh-CN" altLang="zh-CN" sz="2000" b="1" dirty="0" smtClean="0"/>
              <a:t>一</a:t>
            </a:r>
            <a:r>
              <a:rPr lang="zh-CN" altLang="zh-CN" sz="2000" b="1" dirty="0"/>
              <a:t>幅田园风景画，使人见了，乐而忘返。</a:t>
            </a:r>
            <a:endParaRPr lang="zh-CN" altLang="zh-CN" sz="2000" dirty="0"/>
          </a:p>
        </p:txBody>
      </p:sp>
      <p:sp>
        <p:nvSpPr>
          <p:cNvPr id="5" name="矩形 4"/>
          <p:cNvSpPr/>
          <p:nvPr/>
        </p:nvSpPr>
        <p:spPr>
          <a:xfrm>
            <a:off x="332982" y="2492896"/>
            <a:ext cx="8703513" cy="1938992"/>
          </a:xfrm>
          <a:prstGeom prst="rect">
            <a:avLst/>
          </a:prstGeom>
        </p:spPr>
        <p:txBody>
          <a:bodyPr wrap="square">
            <a:spAutoFit/>
          </a:bodyPr>
          <a:lstStyle/>
          <a:p>
            <a:r>
              <a:rPr lang="en-US" altLang="zh-CN" sz="2000" b="1" dirty="0" smtClean="0"/>
              <a:t>2</a:t>
            </a:r>
            <a:r>
              <a:rPr lang="zh-CN" altLang="zh-CN" sz="2000" b="1" dirty="0" smtClean="0"/>
              <a:t>．</a:t>
            </a:r>
            <a:r>
              <a:rPr lang="zh-CN" altLang="zh-CN" sz="2000" b="1" dirty="0" smtClean="0">
                <a:solidFill>
                  <a:srgbClr val="C00000"/>
                </a:solidFill>
                <a:effectLst>
                  <a:outerShdw blurRad="38100" dist="38100" dir="2700000" algn="tl">
                    <a:srgbClr val="000000">
                      <a:alpha val="43137"/>
                    </a:srgbClr>
                  </a:outerShdw>
                </a:effectLst>
              </a:rPr>
              <a:t>忧国忧民、青衫沾泪</a:t>
            </a:r>
            <a:r>
              <a:rPr lang="zh-CN" altLang="zh-CN" sz="2000" b="1" dirty="0" smtClean="0"/>
              <a:t>的形象。杜甫的“安得广厦千万间，大庇天下</a:t>
            </a:r>
            <a:endParaRPr lang="en-US" altLang="zh-CN" sz="2000" b="1" dirty="0" smtClean="0"/>
          </a:p>
          <a:p>
            <a:r>
              <a:rPr lang="en-US" altLang="zh-CN" sz="2000" b="1" dirty="0"/>
              <a:t> </a:t>
            </a:r>
            <a:r>
              <a:rPr lang="en-US" altLang="zh-CN" sz="2000" b="1" dirty="0" smtClean="0"/>
              <a:t>                                          </a:t>
            </a:r>
            <a:r>
              <a:rPr lang="zh-CN" altLang="zh-CN" sz="2000" b="1" dirty="0" smtClean="0"/>
              <a:t>寒士俱欢颜。……吾庐独破受冻死亦足”</a:t>
            </a:r>
            <a:r>
              <a:rPr lang="en-US" altLang="zh-CN" sz="2000" b="1" dirty="0" smtClean="0"/>
              <a:t>(</a:t>
            </a:r>
            <a:r>
              <a:rPr lang="zh-CN" altLang="zh-CN" sz="2000" b="1" dirty="0" smtClean="0"/>
              <a:t>《茅屋为</a:t>
            </a:r>
            <a:endParaRPr lang="en-US" altLang="zh-CN" sz="2000" b="1" dirty="0" smtClean="0"/>
          </a:p>
          <a:p>
            <a:r>
              <a:rPr lang="en-US" altLang="zh-CN" sz="2000" b="1" dirty="0"/>
              <a:t> </a:t>
            </a:r>
            <a:r>
              <a:rPr lang="en-US" altLang="zh-CN" sz="2000" b="1" dirty="0" smtClean="0"/>
              <a:t>                                      </a:t>
            </a:r>
            <a:r>
              <a:rPr lang="zh-CN" altLang="zh-CN" sz="2000" b="1" dirty="0" smtClean="0"/>
              <a:t>秋风所破歌》</a:t>
            </a:r>
            <a:r>
              <a:rPr lang="en-US" altLang="zh-CN" sz="2000" b="1" dirty="0" smtClean="0"/>
              <a:t>)</a:t>
            </a:r>
            <a:r>
              <a:rPr lang="zh-CN" altLang="zh-CN" sz="2000" b="1" dirty="0" smtClean="0"/>
              <a:t>，诗人并不仅仅停留在个人的哀怨中，</a:t>
            </a:r>
            <a:endParaRPr lang="en-US" altLang="zh-CN" sz="2000" b="1" dirty="0" smtClean="0"/>
          </a:p>
          <a:p>
            <a:r>
              <a:rPr lang="en-US" altLang="zh-CN" sz="2000" b="1" dirty="0"/>
              <a:t> </a:t>
            </a:r>
            <a:r>
              <a:rPr lang="en-US" altLang="zh-CN" sz="2000" b="1" dirty="0" smtClean="0"/>
              <a:t>                                          </a:t>
            </a:r>
            <a:r>
              <a:rPr lang="zh-CN" altLang="zh-CN" sz="2000" b="1" dirty="0" smtClean="0"/>
              <a:t>而且能推己及人，其忧国忧民的精神可见一斑；</a:t>
            </a:r>
            <a:endParaRPr lang="en-US" altLang="zh-CN" sz="2000" b="1" dirty="0" smtClean="0"/>
          </a:p>
          <a:p>
            <a:r>
              <a:rPr lang="en-US" altLang="zh-CN" sz="2000" b="1" dirty="0"/>
              <a:t> </a:t>
            </a:r>
            <a:r>
              <a:rPr lang="en-US" altLang="zh-CN" sz="2000" b="1" dirty="0" smtClean="0"/>
              <a:t>                         </a:t>
            </a:r>
            <a:r>
              <a:rPr lang="zh-CN" altLang="zh-CN" sz="2000" b="1" dirty="0" smtClean="0"/>
              <a:t>白居易的</a:t>
            </a:r>
            <a:r>
              <a:rPr lang="en-US" altLang="zh-CN" sz="2000" b="1" dirty="0" smtClean="0"/>
              <a:t>“</a:t>
            </a:r>
            <a:r>
              <a:rPr lang="zh-CN" altLang="zh-CN" sz="2000" b="1" dirty="0" smtClean="0"/>
              <a:t>座中泣下谁最多？江州司马青衫湿</a:t>
            </a:r>
            <a:r>
              <a:rPr lang="en-US" altLang="zh-CN" sz="2000" b="1" dirty="0" smtClean="0"/>
              <a:t>”(</a:t>
            </a:r>
            <a:r>
              <a:rPr lang="zh-CN" altLang="zh-CN" sz="2000" b="1" dirty="0" smtClean="0"/>
              <a:t>《琵琶行》</a:t>
            </a:r>
            <a:r>
              <a:rPr lang="en-US" altLang="zh-CN" sz="2000" b="1" dirty="0" smtClean="0"/>
              <a:t>)</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着一</a:t>
            </a:r>
            <a:r>
              <a:rPr lang="en-US" altLang="zh-CN" sz="2000" b="1" dirty="0" smtClean="0"/>
              <a:t>“</a:t>
            </a:r>
            <a:r>
              <a:rPr lang="zh-CN" altLang="zh-CN" sz="2000" b="1" dirty="0" smtClean="0"/>
              <a:t>泣</a:t>
            </a:r>
            <a:r>
              <a:rPr lang="en-US" altLang="zh-CN" sz="2000" b="1" dirty="0" smtClean="0"/>
              <a:t>”</a:t>
            </a:r>
            <a:r>
              <a:rPr lang="zh-CN" altLang="zh-CN" sz="2000" b="1" dirty="0" smtClean="0"/>
              <a:t>字与</a:t>
            </a:r>
            <a:r>
              <a:rPr lang="en-US" altLang="zh-CN" sz="2000" b="1" dirty="0" smtClean="0"/>
              <a:t>“</a:t>
            </a:r>
            <a:r>
              <a:rPr lang="zh-CN" altLang="zh-CN" sz="2000" b="1" dirty="0" smtClean="0"/>
              <a:t>湿</a:t>
            </a:r>
            <a:r>
              <a:rPr lang="en-US" altLang="zh-CN" sz="2000" b="1" dirty="0" smtClean="0"/>
              <a:t>”</a:t>
            </a:r>
            <a:r>
              <a:rPr lang="zh-CN" altLang="zh-CN" sz="2000" b="1" dirty="0" smtClean="0"/>
              <a:t>字，大大拓宽了诗的意境。</a:t>
            </a:r>
            <a:endParaRPr lang="zh-CN" altLang="zh-CN" sz="2000" dirty="0"/>
          </a:p>
        </p:txBody>
      </p:sp>
      <p:sp>
        <p:nvSpPr>
          <p:cNvPr id="6" name="矩形 5"/>
          <p:cNvSpPr/>
          <p:nvPr/>
        </p:nvSpPr>
        <p:spPr>
          <a:xfrm>
            <a:off x="467544" y="116632"/>
            <a:ext cx="3278462" cy="461665"/>
          </a:xfrm>
          <a:prstGeom prst="rect">
            <a:avLst/>
          </a:prstGeom>
        </p:spPr>
        <p:txBody>
          <a:bodyPr wrap="none">
            <a:spAutoFit/>
          </a:bodyPr>
          <a:lstStyle/>
          <a:p>
            <a:r>
              <a:rPr lang="zh-CN" altLang="zh-CN" sz="2400" b="1" dirty="0">
                <a:solidFill>
                  <a:srgbClr val="FF0000"/>
                </a:solidFill>
              </a:rPr>
              <a:t>二、诗歌中的原型扩张</a:t>
            </a:r>
            <a:endParaRPr lang="zh-CN" altLang="zh-CN" sz="2400" dirty="0">
              <a:solidFill>
                <a:srgbClr val="FF0000"/>
              </a:solidFill>
            </a:endParaRPr>
          </a:p>
        </p:txBody>
      </p:sp>
    </p:spTree>
    <p:extLst>
      <p:ext uri="{BB962C8B-B14F-4D97-AF65-F5344CB8AC3E}">
        <p14:creationId xmlns:p14="http://schemas.microsoft.com/office/powerpoint/2010/main" val="31644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8640960" cy="707886"/>
          </a:xfrm>
          <a:prstGeom prst="rect">
            <a:avLst/>
          </a:prstGeom>
        </p:spPr>
        <p:txBody>
          <a:bodyPr wrap="square">
            <a:spAutoFit/>
          </a:bodyPr>
          <a:lstStyle/>
          <a:p>
            <a:r>
              <a:rPr lang="en-US" altLang="zh-CN" sz="2000" b="1" dirty="0"/>
              <a:t>4</a:t>
            </a:r>
            <a:r>
              <a:rPr lang="zh-CN" altLang="zh-CN" sz="2000" b="1" dirty="0"/>
              <a:t>．</a:t>
            </a:r>
            <a:r>
              <a:rPr lang="zh-CN" altLang="zh-CN" sz="2000" b="1" dirty="0">
                <a:solidFill>
                  <a:srgbClr val="C00000"/>
                </a:solidFill>
                <a:effectLst>
                  <a:outerShdw blurRad="38100" dist="38100" dir="2700000" algn="tl">
                    <a:srgbClr val="000000">
                      <a:alpha val="43137"/>
                    </a:srgbClr>
                  </a:outerShdw>
                </a:effectLst>
              </a:rPr>
              <a:t>爱惜人才</a:t>
            </a:r>
            <a:r>
              <a:rPr lang="zh-CN" altLang="zh-CN" sz="2000" b="1" dirty="0"/>
              <a:t>的形象。龚自珍的</a:t>
            </a:r>
            <a:r>
              <a:rPr lang="en-US" altLang="zh-CN" sz="2000" b="1" dirty="0"/>
              <a:t>“</a:t>
            </a:r>
            <a:r>
              <a:rPr lang="zh-CN" altLang="zh-CN" sz="2000" b="1" dirty="0"/>
              <a:t>我劝天公重抖擞，不拘一格降人才</a:t>
            </a:r>
            <a:r>
              <a:rPr lang="en-US" altLang="zh-CN" sz="2000" b="1" dirty="0" smtClean="0"/>
              <a:t>”</a:t>
            </a:r>
          </a:p>
          <a:p>
            <a:r>
              <a:rPr lang="en-US" altLang="zh-CN" sz="2000" b="1" dirty="0"/>
              <a:t> </a:t>
            </a:r>
            <a:r>
              <a:rPr lang="en-US" altLang="zh-CN" sz="2000" b="1" dirty="0" smtClean="0"/>
              <a:t>                  (</a:t>
            </a:r>
            <a:r>
              <a:rPr lang="zh-CN" altLang="zh-CN" sz="2000" b="1" dirty="0"/>
              <a:t>《己亥杂诗》</a:t>
            </a:r>
            <a:r>
              <a:rPr lang="en-US" altLang="zh-CN" sz="2000" b="1" dirty="0"/>
              <a:t>)</a:t>
            </a:r>
            <a:r>
              <a:rPr lang="zh-CN" altLang="zh-CN" sz="2000" b="1" dirty="0"/>
              <a:t>，其对人才的渴求，毫无遮掩地表现在字里行间</a:t>
            </a:r>
            <a:r>
              <a:rPr lang="zh-CN" altLang="zh-CN" sz="2000" b="1" dirty="0" smtClean="0"/>
              <a:t>。</a:t>
            </a:r>
            <a:endParaRPr lang="zh-CN" altLang="zh-CN" sz="2000" dirty="0"/>
          </a:p>
        </p:txBody>
      </p:sp>
      <p:sp>
        <p:nvSpPr>
          <p:cNvPr id="3" name="矩形 2"/>
          <p:cNvSpPr/>
          <p:nvPr/>
        </p:nvSpPr>
        <p:spPr>
          <a:xfrm>
            <a:off x="323528" y="1340768"/>
            <a:ext cx="8280920" cy="1323439"/>
          </a:xfrm>
          <a:prstGeom prst="rect">
            <a:avLst/>
          </a:prstGeom>
        </p:spPr>
        <p:txBody>
          <a:bodyPr wrap="square">
            <a:spAutoFit/>
          </a:bodyPr>
          <a:lstStyle/>
          <a:p>
            <a:r>
              <a:rPr lang="en-US" altLang="zh-CN" sz="2000" b="1" dirty="0" smtClean="0"/>
              <a:t>5</a:t>
            </a:r>
            <a:r>
              <a:rPr lang="zh-CN" altLang="zh-CN" sz="2000" b="1" dirty="0" smtClean="0"/>
              <a:t>．</a:t>
            </a:r>
            <a:r>
              <a:rPr lang="zh-CN" altLang="zh-CN" sz="2000" b="1" dirty="0" smtClean="0">
                <a:solidFill>
                  <a:srgbClr val="C00000"/>
                </a:solidFill>
                <a:effectLst>
                  <a:outerShdw blurRad="38100" dist="38100" dir="2700000" algn="tl">
                    <a:srgbClr val="000000">
                      <a:alpha val="43137"/>
                    </a:srgbClr>
                  </a:outerShdw>
                </a:effectLst>
              </a:rPr>
              <a:t>儿女情长</a:t>
            </a:r>
            <a:r>
              <a:rPr lang="zh-CN" altLang="zh-CN" sz="2000" b="1" dirty="0" smtClean="0"/>
              <a:t>的形象。李商隐的</a:t>
            </a:r>
            <a:r>
              <a:rPr lang="en-US" altLang="zh-CN" sz="2000" b="1" dirty="0" smtClean="0"/>
              <a:t>“</a:t>
            </a:r>
            <a:r>
              <a:rPr lang="zh-CN" altLang="zh-CN" sz="2000" b="1" dirty="0" smtClean="0"/>
              <a:t>相见时难别亦难，东风无力百花残。</a:t>
            </a:r>
            <a:endParaRPr lang="en-US" altLang="zh-CN" sz="2000" b="1" dirty="0" smtClean="0"/>
          </a:p>
          <a:p>
            <a:r>
              <a:rPr lang="en-US" altLang="zh-CN" sz="2000" b="1" dirty="0"/>
              <a:t> </a:t>
            </a:r>
            <a:r>
              <a:rPr lang="en-US" altLang="zh-CN" sz="2000" b="1" dirty="0" smtClean="0"/>
              <a:t>               </a:t>
            </a:r>
            <a:r>
              <a:rPr lang="zh-CN" altLang="zh-CN" sz="2000" b="1" dirty="0" smtClean="0"/>
              <a:t>春蚕到死丝方尽，蜡炬成灰泪始干</a:t>
            </a:r>
            <a:r>
              <a:rPr lang="en-US" altLang="zh-CN" sz="2000" b="1" dirty="0" smtClean="0"/>
              <a:t>”(</a:t>
            </a:r>
            <a:r>
              <a:rPr lang="zh-CN" altLang="zh-CN" sz="2000" b="1" dirty="0" smtClean="0"/>
              <a:t>《无题》</a:t>
            </a:r>
            <a:r>
              <a:rPr lang="en-US" altLang="zh-CN" sz="2000" b="1" dirty="0" smtClean="0"/>
              <a:t>)</a:t>
            </a:r>
            <a:r>
              <a:rPr lang="zh-CN" altLang="zh-CN" sz="2000" b="1" dirty="0" smtClean="0"/>
              <a:t>，诗歌写了暮春</a:t>
            </a:r>
            <a:endParaRPr lang="en-US" altLang="zh-CN" sz="2000" b="1" dirty="0" smtClean="0"/>
          </a:p>
          <a:p>
            <a:r>
              <a:rPr lang="en-US" altLang="zh-CN" sz="2000" b="1" dirty="0"/>
              <a:t> </a:t>
            </a:r>
            <a:r>
              <a:rPr lang="en-US" altLang="zh-CN" sz="2000" b="1" dirty="0" smtClean="0"/>
              <a:t>               </a:t>
            </a:r>
            <a:r>
              <a:rPr lang="zh-CN" altLang="zh-CN" sz="2000" b="1" dirty="0" smtClean="0"/>
              <a:t>时节与所爱女子离别时的无限忧伤和别后相思的绵绵情意，表</a:t>
            </a:r>
            <a:endParaRPr lang="en-US" altLang="zh-CN" sz="2000" b="1" dirty="0" smtClean="0"/>
          </a:p>
          <a:p>
            <a:r>
              <a:rPr lang="en-US" altLang="zh-CN" sz="2000" b="1" dirty="0"/>
              <a:t> </a:t>
            </a:r>
            <a:r>
              <a:rPr lang="en-US" altLang="zh-CN" sz="2000" b="1" dirty="0" smtClean="0"/>
              <a:t>               </a:t>
            </a:r>
            <a:r>
              <a:rPr lang="zh-CN" altLang="zh-CN" sz="2000" b="1" dirty="0" smtClean="0"/>
              <a:t>达的是对忠贞不渝的爱情的歌颂。</a:t>
            </a:r>
            <a:endParaRPr lang="zh-CN" altLang="zh-CN" sz="2000" dirty="0"/>
          </a:p>
        </p:txBody>
      </p:sp>
      <p:sp>
        <p:nvSpPr>
          <p:cNvPr id="4" name="矩形 3"/>
          <p:cNvSpPr/>
          <p:nvPr/>
        </p:nvSpPr>
        <p:spPr>
          <a:xfrm>
            <a:off x="423020" y="2996952"/>
            <a:ext cx="8496944" cy="3170099"/>
          </a:xfrm>
          <a:prstGeom prst="rect">
            <a:avLst/>
          </a:prstGeom>
        </p:spPr>
        <p:txBody>
          <a:bodyPr wrap="square">
            <a:spAutoFit/>
          </a:bodyPr>
          <a:lstStyle/>
          <a:p>
            <a:r>
              <a:rPr lang="en-US" altLang="zh-CN" sz="2000" b="1" dirty="0" smtClean="0"/>
              <a:t>         </a:t>
            </a:r>
            <a:r>
              <a:rPr lang="zh-CN" altLang="zh-CN" sz="2000" b="1" dirty="0" smtClean="0"/>
              <a:t>诗歌</a:t>
            </a:r>
            <a:r>
              <a:rPr lang="zh-CN" altLang="zh-CN" sz="2000" b="1" dirty="0"/>
              <a:t>中的形象倾注着诗人的思想，包孕着诗人的感情。因而诗歌形象往往具有</a:t>
            </a:r>
            <a:r>
              <a:rPr lang="zh-CN" altLang="zh-CN" sz="2000" b="1" dirty="0">
                <a:solidFill>
                  <a:srgbClr val="C00000"/>
                </a:solidFill>
                <a:effectLst>
                  <a:outerShdw blurRad="38100" dist="38100" dir="2700000" algn="tl">
                    <a:srgbClr val="000000">
                      <a:alpha val="43137"/>
                    </a:srgbClr>
                  </a:outerShdw>
                </a:effectLst>
              </a:rPr>
              <a:t>象征意义、泛化意义、讽喻意义</a:t>
            </a:r>
            <a:r>
              <a:rPr lang="zh-CN" altLang="zh-CN" sz="2000" b="1" dirty="0"/>
              <a:t>。在诗歌中，反复出现的意象，叫原型意象。一个意象形成后逐渐被人们认可或选用，其原始涵义往往是约定俗成的，一个意象的涵义与诗人所要表达的思想感情往往存在着一定的对应关系。初步欣赏诗歌，就必须掌握一定数量的意象的原始涵义，有了这个积淀，欣赏者才能游刃有余地进入诗歌的意境</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例如</a:t>
            </a:r>
            <a:r>
              <a:rPr lang="zh-CN" altLang="zh-CN" sz="2000" b="1" dirty="0"/>
              <a:t>：</a:t>
            </a:r>
            <a:r>
              <a:rPr lang="en-US" altLang="zh-CN" sz="2000" b="1" dirty="0"/>
              <a:t>“</a:t>
            </a:r>
            <a:r>
              <a:rPr lang="zh-CN" altLang="zh-CN" sz="2000" b="1" dirty="0">
                <a:solidFill>
                  <a:srgbClr val="00B050"/>
                </a:solidFill>
                <a:effectLst>
                  <a:outerShdw blurRad="38100" dist="38100" dir="2700000" algn="tl">
                    <a:srgbClr val="000000">
                      <a:alpha val="43137"/>
                    </a:srgbClr>
                  </a:outerShdw>
                </a:effectLst>
              </a:rPr>
              <a:t>大鹏</a:t>
            </a:r>
            <a:r>
              <a:rPr lang="en-US" altLang="zh-CN" sz="2000" b="1" dirty="0"/>
              <a:t>”</a:t>
            </a:r>
            <a:r>
              <a:rPr lang="zh-CN" altLang="zh-CN" sz="2000" b="1" dirty="0"/>
              <a:t>的意象表示</a:t>
            </a:r>
            <a:r>
              <a:rPr lang="zh-CN" altLang="zh-CN" sz="2000" b="1" dirty="0">
                <a:solidFill>
                  <a:srgbClr val="00B0F0"/>
                </a:solidFill>
              </a:rPr>
              <a:t>豪情壮志</a:t>
            </a:r>
            <a:r>
              <a:rPr lang="zh-CN" altLang="zh-CN" sz="2000" b="1" dirty="0"/>
              <a:t>；“</a:t>
            </a:r>
            <a:r>
              <a:rPr lang="zh-CN" altLang="zh-CN" sz="2000" b="1" dirty="0">
                <a:solidFill>
                  <a:srgbClr val="00B050"/>
                </a:solidFill>
                <a:effectLst>
                  <a:outerShdw blurRad="38100" dist="38100" dir="2700000" algn="tl">
                    <a:srgbClr val="000000">
                      <a:alpha val="43137"/>
                    </a:srgbClr>
                  </a:outerShdw>
                </a:effectLst>
              </a:rPr>
              <a:t>浮云</a:t>
            </a:r>
            <a:r>
              <a:rPr lang="zh-CN" altLang="zh-CN" sz="2000" b="1" dirty="0"/>
              <a:t>”的意象表示</a:t>
            </a:r>
            <a:r>
              <a:rPr lang="zh-CN" altLang="zh-CN" sz="2000" b="1" dirty="0">
                <a:solidFill>
                  <a:srgbClr val="00B0F0"/>
                </a:solidFill>
              </a:rPr>
              <a:t>漂泊无依或代表着奸佞势力</a:t>
            </a:r>
            <a:r>
              <a:rPr lang="zh-CN" altLang="zh-CN" sz="2000" b="1" dirty="0"/>
              <a:t>；“</a:t>
            </a:r>
            <a:r>
              <a:rPr lang="zh-CN" altLang="zh-CN" sz="2000" b="1" dirty="0">
                <a:solidFill>
                  <a:srgbClr val="00B050"/>
                </a:solidFill>
                <a:effectLst>
                  <a:outerShdw blurRad="38100" dist="38100" dir="2700000" algn="tl">
                    <a:srgbClr val="000000">
                      <a:alpha val="43137"/>
                    </a:srgbClr>
                  </a:outerShdw>
                </a:effectLst>
              </a:rPr>
              <a:t>落日</a:t>
            </a:r>
            <a:r>
              <a:rPr lang="zh-CN" altLang="zh-CN" sz="2000" b="1" dirty="0"/>
              <a:t>”的意象表示</a:t>
            </a:r>
            <a:r>
              <a:rPr lang="zh-CN" altLang="zh-CN" sz="2000" b="1" dirty="0">
                <a:solidFill>
                  <a:srgbClr val="00B0F0"/>
                </a:solidFill>
              </a:rPr>
              <a:t>悲壮伤感</a:t>
            </a:r>
            <a:r>
              <a:rPr lang="zh-CN" altLang="zh-CN" sz="2000" b="1" dirty="0"/>
              <a:t>；“</a:t>
            </a:r>
            <a:r>
              <a:rPr lang="zh-CN" altLang="zh-CN" sz="2000" b="1" dirty="0">
                <a:solidFill>
                  <a:srgbClr val="00B050"/>
                </a:solidFill>
                <a:effectLst>
                  <a:outerShdw blurRad="38100" dist="38100" dir="2700000" algn="tl">
                    <a:srgbClr val="000000">
                      <a:alpha val="43137"/>
                    </a:srgbClr>
                  </a:outerShdw>
                </a:effectLst>
              </a:rPr>
              <a:t>飞蓬</a:t>
            </a:r>
            <a:r>
              <a:rPr lang="zh-CN" altLang="zh-CN" sz="2000" b="1" dirty="0"/>
              <a:t>”的意象表示</a:t>
            </a:r>
            <a:r>
              <a:rPr lang="zh-CN" altLang="zh-CN" sz="2000" b="1" dirty="0">
                <a:solidFill>
                  <a:srgbClr val="00B0F0"/>
                </a:solidFill>
              </a:rPr>
              <a:t>漂泊不定、辗转流离</a:t>
            </a:r>
            <a:r>
              <a:rPr lang="zh-CN" altLang="zh-CN" sz="2000" b="1" dirty="0"/>
              <a:t>；“</a:t>
            </a:r>
            <a:r>
              <a:rPr lang="zh-CN" altLang="zh-CN" sz="2000" b="1" dirty="0">
                <a:solidFill>
                  <a:srgbClr val="00B050"/>
                </a:solidFill>
                <a:effectLst>
                  <a:outerShdw blurRad="38100" dist="38100" dir="2700000" algn="tl">
                    <a:srgbClr val="000000">
                      <a:alpha val="43137"/>
                    </a:srgbClr>
                  </a:outerShdw>
                </a:effectLst>
              </a:rPr>
              <a:t>春</a:t>
            </a:r>
            <a:r>
              <a:rPr lang="zh-CN" altLang="zh-CN" sz="2000" b="1" dirty="0"/>
              <a:t>”的意象象征</a:t>
            </a:r>
            <a:r>
              <a:rPr lang="zh-CN" altLang="zh-CN" sz="2000" b="1" dirty="0">
                <a:solidFill>
                  <a:srgbClr val="00B0F0"/>
                </a:solidFill>
              </a:rPr>
              <a:t>温暖、生命、兴盛，也象征青春年华、男女情爱、美好理想</a:t>
            </a:r>
            <a:r>
              <a:rPr lang="zh-CN" altLang="zh-CN" sz="2000" b="1" dirty="0"/>
              <a:t>等。</a:t>
            </a:r>
            <a:endParaRPr lang="zh-CN" altLang="zh-CN" sz="2000" dirty="0"/>
          </a:p>
        </p:txBody>
      </p:sp>
    </p:spTree>
    <p:extLst>
      <p:ext uri="{BB962C8B-B14F-4D97-AF65-F5344CB8AC3E}">
        <p14:creationId xmlns:p14="http://schemas.microsoft.com/office/powerpoint/2010/main" val="286577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764704"/>
            <a:ext cx="8424936" cy="4154984"/>
          </a:xfrm>
          <a:prstGeom prst="rect">
            <a:avLst/>
          </a:prstGeom>
        </p:spPr>
        <p:txBody>
          <a:bodyPr wrap="square">
            <a:spAutoFit/>
          </a:bodyPr>
          <a:lstStyle/>
          <a:p>
            <a:r>
              <a:rPr lang="zh-CN" altLang="zh-CN" sz="2400" b="1" dirty="0"/>
              <a:t>但有一些古典诗词中常用的意象，在现代生活中很少，读者往往不甚了解，对这些特殊的意象读者更应通过积累而了解其涵义。例如：“</a:t>
            </a:r>
            <a:r>
              <a:rPr lang="zh-CN" altLang="zh-CN" sz="2400" b="1" dirty="0">
                <a:solidFill>
                  <a:srgbClr val="FF0000"/>
                </a:solidFill>
                <a:effectLst>
                  <a:outerShdw blurRad="38100" dist="38100" dir="2700000" algn="tl">
                    <a:srgbClr val="000000">
                      <a:alpha val="43137"/>
                    </a:srgbClr>
                  </a:outerShdw>
                </a:effectLst>
              </a:rPr>
              <a:t>登临</a:t>
            </a:r>
            <a:r>
              <a:rPr lang="en-US" altLang="zh-CN" sz="2400" b="1" dirty="0"/>
              <a:t>(</a:t>
            </a:r>
            <a:r>
              <a:rPr lang="zh-CN" altLang="zh-CN" sz="2400" b="1" dirty="0"/>
              <a:t>包括登山、登台、登楼</a:t>
            </a:r>
            <a:r>
              <a:rPr lang="en-US" altLang="zh-CN" sz="2400" b="1" dirty="0"/>
              <a:t>)</a:t>
            </a:r>
            <a:r>
              <a:rPr lang="zh-CN" altLang="zh-CN" sz="2400" b="1" dirty="0"/>
              <a:t>”的意象表示</a:t>
            </a:r>
            <a:r>
              <a:rPr lang="zh-CN" altLang="zh-CN" sz="2400" b="1" dirty="0">
                <a:solidFill>
                  <a:srgbClr val="00B0F0"/>
                </a:solidFill>
                <a:effectLst>
                  <a:outerShdw blurRad="38100" dist="38100" dir="2700000" algn="tl">
                    <a:srgbClr val="000000">
                      <a:alpha val="43137"/>
                    </a:srgbClr>
                  </a:outerShdw>
                </a:effectLst>
              </a:rPr>
              <a:t>叹老、思乡、怀人</a:t>
            </a:r>
            <a:r>
              <a:rPr lang="zh-CN" altLang="zh-CN" sz="2400" b="1" dirty="0"/>
              <a:t>、</a:t>
            </a:r>
            <a:r>
              <a:rPr lang="zh-CN" altLang="zh-CN" sz="2400" b="1" dirty="0">
                <a:solidFill>
                  <a:srgbClr val="00B0F0"/>
                </a:solidFill>
                <a:effectLst>
                  <a:outerShdw blurRad="38100" dist="38100" dir="2700000" algn="tl">
                    <a:srgbClr val="000000">
                      <a:alpha val="43137"/>
                    </a:srgbClr>
                  </a:outerShdw>
                </a:effectLst>
              </a:rPr>
              <a:t>悲不遇</a:t>
            </a:r>
            <a:r>
              <a:rPr lang="zh-CN" altLang="zh-CN" sz="2400" b="1" dirty="0"/>
              <a:t>，“</a:t>
            </a:r>
            <a:r>
              <a:rPr lang="zh-CN" altLang="zh-CN" sz="2400" b="1" dirty="0">
                <a:solidFill>
                  <a:srgbClr val="FF0000"/>
                </a:solidFill>
                <a:effectLst>
                  <a:outerShdw blurRad="38100" dist="38100" dir="2700000" algn="tl">
                    <a:srgbClr val="000000">
                      <a:alpha val="43137"/>
                    </a:srgbClr>
                  </a:outerShdw>
                </a:effectLst>
              </a:rPr>
              <a:t>黍离</a:t>
            </a:r>
            <a:r>
              <a:rPr lang="zh-CN" altLang="zh-CN" sz="2400" b="1" dirty="0"/>
              <a:t>”的意象表示</a:t>
            </a:r>
            <a:r>
              <a:rPr lang="zh-CN" altLang="zh-CN" sz="2400" b="1" dirty="0">
                <a:solidFill>
                  <a:srgbClr val="00B0F0"/>
                </a:solidFill>
                <a:effectLst>
                  <a:outerShdw blurRad="38100" dist="38100" dir="2700000" algn="tl">
                    <a:srgbClr val="000000">
                      <a:alpha val="43137"/>
                    </a:srgbClr>
                  </a:outerShdw>
                </a:effectLst>
              </a:rPr>
              <a:t>故国衰亡</a:t>
            </a:r>
            <a:r>
              <a:rPr lang="zh-CN" altLang="zh-CN" sz="2400" b="1" dirty="0"/>
              <a:t>，“</a:t>
            </a:r>
            <a:r>
              <a:rPr lang="zh-CN" altLang="zh-CN" sz="2400" b="1" dirty="0">
                <a:solidFill>
                  <a:srgbClr val="FF0000"/>
                </a:solidFill>
                <a:effectLst>
                  <a:outerShdw blurRad="38100" dist="38100" dir="2700000" algn="tl">
                    <a:srgbClr val="000000">
                      <a:alpha val="43137"/>
                    </a:srgbClr>
                  </a:outerShdw>
                </a:effectLst>
              </a:rPr>
              <a:t>梦蝶</a:t>
            </a:r>
            <a:r>
              <a:rPr lang="zh-CN" altLang="zh-CN" sz="2400" b="1" dirty="0"/>
              <a:t>”的意象抒发着</a:t>
            </a:r>
            <a:r>
              <a:rPr lang="zh-CN" altLang="zh-CN" sz="2400" b="1" dirty="0">
                <a:solidFill>
                  <a:srgbClr val="00B0F0"/>
                </a:solidFill>
                <a:effectLst>
                  <a:outerShdw blurRad="38100" dist="38100" dir="2700000" algn="tl">
                    <a:srgbClr val="000000">
                      <a:alpha val="43137"/>
                    </a:srgbClr>
                  </a:outerShdw>
                </a:effectLst>
              </a:rPr>
              <a:t>对人生与世事的空幻之感</a:t>
            </a:r>
            <a:r>
              <a:rPr lang="zh-CN" altLang="zh-CN" sz="2400" b="1" dirty="0"/>
              <a:t>，“</a:t>
            </a:r>
            <a:r>
              <a:rPr lang="zh-CN" altLang="zh-CN" sz="2400" b="1" dirty="0">
                <a:solidFill>
                  <a:srgbClr val="FF0000"/>
                </a:solidFill>
                <a:effectLst>
                  <a:outerShdw blurRad="38100" dist="38100" dir="2700000" algn="tl">
                    <a:srgbClr val="000000">
                      <a:alpha val="43137"/>
                    </a:srgbClr>
                  </a:outerShdw>
                </a:effectLst>
              </a:rPr>
              <a:t>砧杵</a:t>
            </a:r>
            <a:r>
              <a:rPr lang="zh-CN" altLang="zh-CN" sz="2400" b="1" dirty="0"/>
              <a:t>”表示</a:t>
            </a:r>
            <a:r>
              <a:rPr lang="zh-CN" altLang="zh-CN" sz="2400" b="1" dirty="0">
                <a:solidFill>
                  <a:srgbClr val="00B0F0"/>
                </a:solidFill>
                <a:effectLst>
                  <a:outerShdw blurRad="38100" dist="38100" dir="2700000" algn="tl">
                    <a:srgbClr val="000000">
                      <a:alpha val="43137"/>
                    </a:srgbClr>
                  </a:outerShdw>
                </a:effectLst>
              </a:rPr>
              <a:t>思归与怀人</a:t>
            </a:r>
            <a:r>
              <a:rPr lang="zh-CN" altLang="zh-CN" sz="2400" b="1" dirty="0"/>
              <a:t>，“</a:t>
            </a:r>
            <a:r>
              <a:rPr lang="zh-CN" altLang="zh-CN" sz="2400" b="1" dirty="0">
                <a:solidFill>
                  <a:srgbClr val="FF0000"/>
                </a:solidFill>
                <a:effectLst>
                  <a:outerShdw blurRad="38100" dist="38100" dir="2700000" algn="tl">
                    <a:srgbClr val="000000">
                      <a:alpha val="43137"/>
                    </a:srgbClr>
                  </a:outerShdw>
                </a:effectLst>
              </a:rPr>
              <a:t>南浦</a:t>
            </a:r>
            <a:r>
              <a:rPr lang="zh-CN" altLang="zh-CN" sz="2400" b="1" dirty="0"/>
              <a:t>”的意象是</a:t>
            </a:r>
            <a:r>
              <a:rPr lang="zh-CN" altLang="zh-CN" sz="2400" b="1" dirty="0">
                <a:solidFill>
                  <a:srgbClr val="00B0F0"/>
                </a:solidFill>
                <a:effectLst>
                  <a:outerShdw blurRad="38100" dist="38100" dir="2700000" algn="tl">
                    <a:srgbClr val="000000">
                      <a:alpha val="43137"/>
                    </a:srgbClr>
                  </a:outerShdw>
                </a:effectLst>
              </a:rPr>
              <a:t>送别之地</a:t>
            </a:r>
            <a:r>
              <a:rPr lang="zh-CN" altLang="zh-CN" sz="2400" b="1" dirty="0"/>
              <a:t>的代名词，等等。其它如梧桐、鸳鸯、龙凤、沧浪之水、莼菜鲈鱼、蓬莱仙山都是原型意象。</a:t>
            </a:r>
            <a:endParaRPr lang="zh-CN" altLang="zh-CN" sz="2400" dirty="0"/>
          </a:p>
          <a:p>
            <a:r>
              <a:rPr lang="en-US" altLang="zh-CN" sz="2400" b="1" dirty="0" smtClean="0"/>
              <a:t>         </a:t>
            </a:r>
            <a:r>
              <a:rPr lang="zh-CN" altLang="zh-CN" sz="2400" b="1" dirty="0" smtClean="0"/>
              <a:t>总的来说</a:t>
            </a:r>
            <a:r>
              <a:rPr lang="zh-CN" altLang="zh-CN" sz="2400" b="1" dirty="0"/>
              <a:t>，一个意象的涵义的稳定性，在诗歌中占有重要的地位，意象的特定涵义总是在相应的题材、语境中才会存在；反用原型意象，诗人只是偶尔为之。</a:t>
            </a:r>
            <a:endParaRPr lang="zh-CN" altLang="zh-CN" sz="2400" dirty="0"/>
          </a:p>
        </p:txBody>
      </p:sp>
    </p:spTree>
    <p:extLst>
      <p:ext uri="{BB962C8B-B14F-4D97-AF65-F5344CB8AC3E}">
        <p14:creationId xmlns:p14="http://schemas.microsoft.com/office/powerpoint/2010/main" val="412242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670" y="1133769"/>
            <a:ext cx="8568952" cy="2554545"/>
          </a:xfrm>
          <a:prstGeom prst="rect">
            <a:avLst/>
          </a:prstGeom>
        </p:spPr>
        <p:txBody>
          <a:bodyPr wrap="square">
            <a:spAutoFit/>
          </a:bodyPr>
          <a:lstStyle/>
          <a:p>
            <a:r>
              <a:rPr lang="zh-CN" altLang="zh-CN" sz="2000" b="1" dirty="0" smtClean="0"/>
              <a:t>草</a:t>
            </a:r>
            <a:r>
              <a:rPr lang="zh-CN" altLang="zh-CN" sz="2000" b="1" dirty="0"/>
              <a:t>：生命力强、生生不息、希望、荒凉、离恨、卑微。</a:t>
            </a:r>
            <a:endParaRPr lang="zh-CN" altLang="zh-CN" sz="2000" dirty="0"/>
          </a:p>
          <a:p>
            <a:r>
              <a:rPr lang="zh-CN" altLang="zh-CN" sz="2000" b="1" dirty="0"/>
              <a:t>黄叶：凋零、别离、美人迟暮、新陈代谢。</a:t>
            </a:r>
            <a:endParaRPr lang="zh-CN" altLang="zh-CN" sz="2000" dirty="0"/>
          </a:p>
          <a:p>
            <a:r>
              <a:rPr lang="zh-CN" altLang="zh-CN" sz="2000" b="1" dirty="0"/>
              <a:t>绿叶：生命力、长久、活力、希望。</a:t>
            </a:r>
            <a:endParaRPr lang="zh-CN" altLang="zh-CN" sz="2000" dirty="0"/>
          </a:p>
          <a:p>
            <a:r>
              <a:rPr lang="zh-CN" altLang="zh-CN" sz="2000" b="1" dirty="0"/>
              <a:t>梧桐：悲秋、凄苦、感伤，还可表达高贵。</a:t>
            </a:r>
            <a:endParaRPr lang="zh-CN" altLang="zh-CN" sz="2000" dirty="0"/>
          </a:p>
          <a:p>
            <a:r>
              <a:rPr lang="zh-CN" altLang="zh-CN" sz="2000" b="1" dirty="0"/>
              <a:t>芭蕉：孤独、离别。</a:t>
            </a:r>
            <a:endParaRPr lang="zh-CN" altLang="zh-CN" sz="2000" dirty="0"/>
          </a:p>
          <a:p>
            <a:r>
              <a:rPr lang="zh-CN" altLang="zh-CN" sz="2000" b="1" dirty="0"/>
              <a:t>柳：送别、思亲、挽留、操守</a:t>
            </a:r>
            <a:r>
              <a:rPr lang="en-US" altLang="zh-CN" sz="2000" b="1" dirty="0"/>
              <a:t>(</a:t>
            </a:r>
            <a:r>
              <a:rPr lang="zh-CN" altLang="zh-CN" sz="2000" b="1" dirty="0"/>
              <a:t>介之推</a:t>
            </a:r>
            <a:r>
              <a:rPr lang="en-US" altLang="zh-CN" sz="2000" b="1" dirty="0"/>
              <a:t>)</a:t>
            </a:r>
            <a:r>
              <a:rPr lang="zh-CN" altLang="zh-CN" sz="2000" b="1" dirty="0"/>
              <a:t>。</a:t>
            </a:r>
            <a:endParaRPr lang="zh-CN" altLang="zh-CN" sz="2000" dirty="0"/>
          </a:p>
          <a:p>
            <a:r>
              <a:rPr lang="zh-CN" altLang="zh-CN" sz="2000" b="1" dirty="0"/>
              <a:t>花开：青春、希望、人生的美好。</a:t>
            </a:r>
            <a:endParaRPr lang="zh-CN" altLang="zh-CN" sz="2000" dirty="0"/>
          </a:p>
          <a:p>
            <a:r>
              <a:rPr lang="zh-CN" altLang="zh-CN" sz="2000" b="1" dirty="0"/>
              <a:t>花落：惜春、凋零、失意、事业的挫折、对美好事物的留恋。</a:t>
            </a:r>
            <a:endParaRPr lang="zh-CN" altLang="zh-CN" sz="2000" dirty="0"/>
          </a:p>
        </p:txBody>
      </p:sp>
      <p:sp>
        <p:nvSpPr>
          <p:cNvPr id="3" name="矩形 2"/>
          <p:cNvSpPr/>
          <p:nvPr/>
        </p:nvSpPr>
        <p:spPr>
          <a:xfrm>
            <a:off x="251520" y="3688314"/>
            <a:ext cx="8712968" cy="2862322"/>
          </a:xfrm>
          <a:prstGeom prst="rect">
            <a:avLst/>
          </a:prstGeom>
        </p:spPr>
        <p:txBody>
          <a:bodyPr wrap="square">
            <a:spAutoFit/>
          </a:bodyPr>
          <a:lstStyle/>
          <a:p>
            <a:r>
              <a:rPr lang="zh-CN" altLang="zh-CN" sz="2000" b="1" dirty="0"/>
              <a:t>禾黍：黍离之悲</a:t>
            </a:r>
            <a:r>
              <a:rPr lang="en-US" altLang="zh-CN" sz="2000" b="1" dirty="0"/>
              <a:t>(</a:t>
            </a:r>
            <a:r>
              <a:rPr lang="zh-CN" altLang="zh-CN" sz="2000" b="1" dirty="0"/>
              <a:t>国家衰败</a:t>
            </a:r>
            <a:r>
              <a:rPr lang="en-US" altLang="zh-CN" sz="2000" b="1" dirty="0"/>
              <a:t>)</a:t>
            </a:r>
            <a:r>
              <a:rPr lang="zh-CN" altLang="zh-CN" sz="2000" b="1" dirty="0"/>
              <a:t>。</a:t>
            </a:r>
            <a:endParaRPr lang="zh-CN" altLang="zh-CN" sz="2000" dirty="0"/>
          </a:p>
          <a:p>
            <a:r>
              <a:rPr lang="zh-CN" altLang="zh-CN" sz="2000" b="1" dirty="0"/>
              <a:t>杨花：漂泊、流散、无情</a:t>
            </a:r>
            <a:r>
              <a:rPr lang="zh-CN" altLang="zh-CN" sz="2000" b="1" dirty="0" smtClean="0"/>
              <a:t>。</a:t>
            </a:r>
            <a:r>
              <a:rPr lang="en-US" altLang="zh-CN" sz="2000" b="1" dirty="0" smtClean="0"/>
              <a:t> </a:t>
            </a:r>
            <a:r>
              <a:rPr lang="zh-CN" altLang="zh-CN" sz="2000" b="1" dirty="0" smtClean="0"/>
              <a:t>牡丹</a:t>
            </a:r>
            <a:r>
              <a:rPr lang="zh-CN" altLang="zh-CN" sz="2000" b="1" dirty="0"/>
              <a:t>：富贵、美好、憧憬</a:t>
            </a:r>
            <a:r>
              <a:rPr lang="zh-CN" altLang="zh-CN" sz="2000" b="1" dirty="0" smtClean="0"/>
              <a:t>。</a:t>
            </a:r>
            <a:r>
              <a:rPr lang="en-US" altLang="zh-CN" sz="2000" b="1" dirty="0" smtClean="0"/>
              <a:t>  </a:t>
            </a:r>
            <a:r>
              <a:rPr lang="zh-CN" altLang="zh-CN" sz="2000" b="1" dirty="0" smtClean="0"/>
              <a:t>莲</a:t>
            </a:r>
            <a:r>
              <a:rPr lang="zh-CN" altLang="zh-CN" sz="2000" b="1" dirty="0"/>
              <a:t>：怜、爱、纯洁</a:t>
            </a:r>
            <a:r>
              <a:rPr lang="zh-CN" altLang="zh-CN" sz="2000" b="1" dirty="0" smtClean="0"/>
              <a:t>。</a:t>
            </a:r>
            <a:r>
              <a:rPr lang="en-US" altLang="zh-CN" sz="2000" b="1" dirty="0" smtClean="0"/>
              <a:t>                       </a:t>
            </a:r>
            <a:r>
              <a:rPr lang="zh-CN" altLang="zh-CN" sz="2000" b="1" dirty="0" smtClean="0"/>
              <a:t>梅子</a:t>
            </a:r>
            <a:r>
              <a:rPr lang="zh-CN" altLang="zh-CN" sz="2000" b="1" dirty="0"/>
              <a:t>：少女怀春</a:t>
            </a:r>
            <a:r>
              <a:rPr lang="zh-CN" altLang="zh-CN" sz="2000" b="1" dirty="0" smtClean="0"/>
              <a:t>。</a:t>
            </a:r>
            <a:r>
              <a:rPr lang="en-US" altLang="zh-CN" sz="2000" b="1" dirty="0" smtClean="0"/>
              <a:t>                   </a:t>
            </a:r>
            <a:r>
              <a:rPr lang="zh-CN" altLang="zh-CN" sz="2000" b="1" dirty="0" smtClean="0"/>
              <a:t>丁香</a:t>
            </a:r>
            <a:r>
              <a:rPr lang="zh-CN" altLang="zh-CN" sz="2000" b="1" dirty="0"/>
              <a:t>：愁思、情结。</a:t>
            </a:r>
            <a:endParaRPr lang="zh-CN" altLang="zh-CN" sz="2000" dirty="0"/>
          </a:p>
          <a:p>
            <a:r>
              <a:rPr lang="zh-CN" altLang="zh-CN" sz="2000" b="1" dirty="0"/>
              <a:t>虞美人：罂粟科一年生草本花卉，亦称丽春、赛牡丹。相传此花系西楚</a:t>
            </a:r>
            <a:r>
              <a:rPr lang="zh-CN" altLang="zh-CN" sz="2000" b="1" dirty="0" smtClean="0"/>
              <a:t>霸</a:t>
            </a:r>
            <a:endParaRPr lang="en-US" altLang="zh-CN" sz="2000" b="1" dirty="0" smtClean="0"/>
          </a:p>
          <a:p>
            <a:r>
              <a:rPr lang="en-US" altLang="zh-CN" sz="2000" b="1" dirty="0"/>
              <a:t> </a:t>
            </a:r>
            <a:r>
              <a:rPr lang="en-US" altLang="zh-CN" sz="2000" b="1" dirty="0" smtClean="0"/>
              <a:t>                </a:t>
            </a:r>
            <a:r>
              <a:rPr lang="zh-CN" altLang="zh-CN" sz="2000" b="1" dirty="0" smtClean="0"/>
              <a:t>王</a:t>
            </a:r>
            <a:r>
              <a:rPr lang="zh-CN" altLang="zh-CN" sz="2000" b="1" dirty="0"/>
              <a:t>项羽爱妾虞姬自刎垓下碧血所化，故有闻虞兮歌而起舞之说</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历代</a:t>
            </a:r>
            <a:r>
              <a:rPr lang="zh-CN" altLang="zh-CN" sz="2000" b="1" dirty="0"/>
              <a:t>文人雅士歌咏此花，多涉及这一悲壮传说。</a:t>
            </a:r>
            <a:endParaRPr lang="zh-CN" altLang="zh-CN" sz="2000" dirty="0"/>
          </a:p>
          <a:p>
            <a:r>
              <a:rPr lang="zh-CN" altLang="zh-CN" sz="2000" b="1" dirty="0"/>
              <a:t>红豆：《南州记》称为“海红豆”，《本草》称其为“相思子”。常用</a:t>
            </a:r>
            <a:r>
              <a:rPr lang="zh-CN" altLang="zh-CN" sz="2000" b="1" dirty="0" smtClean="0"/>
              <a:t>以</a:t>
            </a:r>
            <a:endParaRPr lang="en-US" altLang="zh-CN" sz="2000" b="1" dirty="0" smtClean="0"/>
          </a:p>
          <a:p>
            <a:r>
              <a:rPr lang="en-US" altLang="zh-CN" sz="2000" b="1" dirty="0"/>
              <a:t> </a:t>
            </a:r>
            <a:r>
              <a:rPr lang="en-US" altLang="zh-CN" sz="2000" b="1" dirty="0" smtClean="0"/>
              <a:t>              </a:t>
            </a:r>
            <a:r>
              <a:rPr lang="zh-CN" altLang="zh-CN" sz="2000" b="1" dirty="0" smtClean="0"/>
              <a:t>象征</a:t>
            </a:r>
            <a:r>
              <a:rPr lang="zh-CN" altLang="zh-CN" sz="2000" b="1" dirty="0"/>
              <a:t>爱情或相思。</a:t>
            </a:r>
            <a:endParaRPr lang="zh-CN" altLang="zh-CN" sz="2000" dirty="0"/>
          </a:p>
          <a:p>
            <a:r>
              <a:rPr lang="zh-CN" altLang="zh-CN" sz="2000" b="1" dirty="0"/>
              <a:t>豆蔻：豆蔻是一种多年生草本植物。后来称女子十三四岁的年纪为豆蔻年华。</a:t>
            </a:r>
            <a:endParaRPr lang="zh-CN" altLang="zh-CN" sz="2000" dirty="0"/>
          </a:p>
        </p:txBody>
      </p:sp>
      <p:sp>
        <p:nvSpPr>
          <p:cNvPr id="4" name="矩形 3"/>
          <p:cNvSpPr/>
          <p:nvPr/>
        </p:nvSpPr>
        <p:spPr>
          <a:xfrm>
            <a:off x="251520" y="116632"/>
            <a:ext cx="2509020" cy="369332"/>
          </a:xfrm>
          <a:prstGeom prst="rect">
            <a:avLst/>
          </a:prstGeom>
        </p:spPr>
        <p:txBody>
          <a:bodyPr wrap="none">
            <a:spAutoFit/>
          </a:bodyPr>
          <a:lstStyle/>
          <a:p>
            <a:r>
              <a:rPr lang="zh-CN" altLang="zh-CN" b="1" dirty="0"/>
              <a:t>三、诗歌中常用的意象</a:t>
            </a:r>
            <a:endParaRPr lang="zh-CN" altLang="zh-CN" dirty="0"/>
          </a:p>
        </p:txBody>
      </p:sp>
      <p:sp>
        <p:nvSpPr>
          <p:cNvPr id="5" name="矩形 4"/>
          <p:cNvSpPr/>
          <p:nvPr/>
        </p:nvSpPr>
        <p:spPr>
          <a:xfrm>
            <a:off x="395536" y="620688"/>
            <a:ext cx="1577676" cy="461665"/>
          </a:xfrm>
          <a:prstGeom prst="rect">
            <a:avLst/>
          </a:prstGeom>
        </p:spPr>
        <p:txBody>
          <a:bodyPr wrap="none">
            <a:spAutoFit/>
          </a:bodyPr>
          <a:lstStyle/>
          <a:p>
            <a:r>
              <a:rPr lang="en-US" altLang="zh-CN" sz="2400" b="1" dirty="0">
                <a:solidFill>
                  <a:srgbClr val="C00000"/>
                </a:solidFill>
              </a:rPr>
              <a:t>1</a:t>
            </a:r>
            <a:r>
              <a:rPr lang="zh-CN" altLang="zh-CN" sz="2400" b="1" dirty="0">
                <a:solidFill>
                  <a:srgbClr val="C00000"/>
                </a:solidFill>
              </a:rPr>
              <a:t>．植物类</a:t>
            </a:r>
            <a:endParaRPr lang="zh-CN" altLang="zh-CN" sz="2400" dirty="0">
              <a:solidFill>
                <a:srgbClr val="C00000"/>
              </a:solidFill>
            </a:endParaRPr>
          </a:p>
        </p:txBody>
      </p:sp>
    </p:spTree>
    <p:extLst>
      <p:ext uri="{BB962C8B-B14F-4D97-AF65-F5344CB8AC3E}">
        <p14:creationId xmlns:p14="http://schemas.microsoft.com/office/powerpoint/2010/main" val="21718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1904" y="424408"/>
            <a:ext cx="906209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612775"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612775"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cs typeface="Times New Roman" pitchFamily="18" charset="0"/>
              </a:rPr>
              <a:t>岁寒三友：指古诗文中经常提到的松、竹、梅。松，是耐寒树木，终冬</a:t>
            </a:r>
            <a:endPar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612775"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cs typeface="Times New Roman" pitchFamily="18" charset="0"/>
              </a:rPr>
              <a:t>不凋，常被看做刚正节操的象征。竹，也经冬不凋，且自成美景，它刚</a:t>
            </a:r>
            <a:endPar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612775"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cs typeface="Times New Roman" pitchFamily="18" charset="0"/>
              </a:rPr>
              <a:t>直、谦逊、不卑不亢，潇洒处世，常被看做不同流俗的高雅之士的象征。</a:t>
            </a:r>
            <a:endPar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612775"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cs typeface="Times New Roman" pitchFamily="18" charset="0"/>
              </a:rPr>
              <a:t>梅，迎寒而开，美丽绝俗，是坚忍不拔的人格的象征。</a:t>
            </a:r>
            <a:endParaRPr kumimoji="0" lang="zh-CN" altLang="zh-CN"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cs typeface="Times New Roman" pitchFamily="18" charset="0"/>
              </a:rPr>
              <a:t>花中四君子：古诗人中常提到的梅、兰、竹、菊。兰，一则花朵色淡香</a:t>
            </a:r>
            <a:endPar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cs typeface="Times New Roman" pitchFamily="18" charset="0"/>
              </a:rPr>
              <a:t>清，二则多生于幽僻之处，故常被看做是谦谦君子的象征。菊，它不仅</a:t>
            </a:r>
            <a:endPar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cs typeface="Times New Roman" pitchFamily="18" charset="0"/>
              </a:rPr>
              <a:t>清丽淡雅、芳香袭人，而且具有傲霜斗雪的特征；它艳于百花凋后，不</a:t>
            </a:r>
            <a:endPar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cs typeface="Times New Roman" pitchFamily="18" charset="0"/>
              </a:rPr>
              <a:t>与群芳争艳，故历来被用来象征恬然自处、傲然不屈的高尚品格。</a:t>
            </a:r>
            <a:endPar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000" b="1" i="0" u="none" strike="noStrike" cap="none" normalizeH="0" baseline="0" dirty="0" smtClean="0">
                <a:ln>
                  <a:noFill/>
                </a:ln>
                <a:solidFill>
                  <a:schemeClr val="tx1"/>
                </a:solidFill>
                <a:effectLst/>
                <a:latin typeface="宋体"/>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cs typeface="Times New Roman" pitchFamily="18" charset="0"/>
              </a:rPr>
              <a:t>梅、竹</a:t>
            </a:r>
            <a:r>
              <a:rPr kumimoji="0" lang="zh-CN" altLang="en-US" sz="2000" b="1" i="0" u="none" strike="noStrike" cap="none" normalizeH="0" baseline="0" dirty="0" smtClean="0">
                <a:ln>
                  <a:noFill/>
                </a:ln>
                <a:solidFill>
                  <a:schemeClr val="tx1"/>
                </a:solidFill>
                <a:effectLst/>
                <a:latin typeface="宋体"/>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cs typeface="Times New Roman" pitchFamily="18" charset="0"/>
              </a:rPr>
              <a:t>见上条</a:t>
            </a:r>
            <a:r>
              <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altLang="zh-CN" sz="2000" b="0" i="0" u="none" strike="noStrike" cap="none" normalizeH="0" baseline="0" dirty="0" smtClean="0">
              <a:ln>
                <a:noFill/>
              </a:ln>
              <a:solidFill>
                <a:schemeClr val="tx1"/>
              </a:solidFill>
              <a:effectLst/>
            </a:endParaRPr>
          </a:p>
        </p:txBody>
      </p:sp>
      <p:sp>
        <p:nvSpPr>
          <p:cNvPr id="3" name="矩形 2"/>
          <p:cNvSpPr/>
          <p:nvPr/>
        </p:nvSpPr>
        <p:spPr>
          <a:xfrm>
            <a:off x="-180528" y="3885821"/>
            <a:ext cx="9145016" cy="2862322"/>
          </a:xfrm>
          <a:prstGeom prst="rect">
            <a:avLst/>
          </a:prstGeom>
        </p:spPr>
        <p:txBody>
          <a:bodyPr wrap="square">
            <a:spAutoFit/>
          </a:bodyPr>
          <a:lstStyle/>
          <a:p>
            <a:pPr lvl="0" indent="612775" eaLnBrk="0" fontAlgn="base" hangingPunct="0">
              <a:spcBef>
                <a:spcPct val="0"/>
              </a:spcBef>
              <a:spcAft>
                <a:spcPct val="0"/>
              </a:spcAft>
            </a:pPr>
            <a:r>
              <a:rPr lang="zh-CN" altLang="en-US" sz="2000" b="1" dirty="0">
                <a:latin typeface="Times New Roman" pitchFamily="18" charset="0"/>
                <a:cs typeface="Times New Roman" pitchFamily="18" charset="0"/>
              </a:rPr>
              <a:t>鹧鸪：行不得也哥哥、离愁、物是人非</a:t>
            </a:r>
            <a:r>
              <a:rPr lang="zh-CN" altLang="en-US" sz="2000" b="1" dirty="0" smtClean="0">
                <a:latin typeface="Times New Roman" pitchFamily="18" charset="0"/>
                <a:cs typeface="Times New Roman" pitchFamily="18" charset="0"/>
              </a:rPr>
              <a:t>。</a:t>
            </a:r>
            <a:endParaRPr lang="en-US" altLang="zh-CN" sz="2000" b="1" dirty="0" smtClean="0">
              <a:latin typeface="Times New Roman" pitchFamily="18" charset="0"/>
              <a:cs typeface="Times New Roman" pitchFamily="18" charset="0"/>
            </a:endParaRPr>
          </a:p>
          <a:p>
            <a:pPr lvl="0" indent="612775" eaLnBrk="0" fontAlgn="base" hangingPunct="0">
              <a:spcBef>
                <a:spcPct val="0"/>
              </a:spcBef>
              <a:spcAft>
                <a:spcPct val="0"/>
              </a:spcAft>
            </a:pPr>
            <a:r>
              <a:rPr lang="zh-CN" altLang="en-US" sz="2000" b="1" dirty="0" smtClean="0">
                <a:latin typeface="Times New Roman" pitchFamily="18" charset="0"/>
                <a:cs typeface="Times New Roman" pitchFamily="18" charset="0"/>
              </a:rPr>
              <a:t>燕：     家园</a:t>
            </a:r>
            <a:r>
              <a:rPr lang="zh-CN" altLang="en-US" sz="2000" b="1" dirty="0">
                <a:latin typeface="Times New Roman" pitchFamily="18" charset="0"/>
                <a:cs typeface="Times New Roman" pitchFamily="18" charset="0"/>
              </a:rPr>
              <a:t>、物是人非。</a:t>
            </a:r>
            <a:endParaRPr lang="zh-CN" altLang="en-US" sz="2000" dirty="0"/>
          </a:p>
          <a:p>
            <a:r>
              <a:rPr lang="en-US" altLang="zh-CN" sz="2000" b="1" dirty="0" smtClean="0"/>
              <a:t>           </a:t>
            </a:r>
            <a:r>
              <a:rPr lang="zh-CN" altLang="zh-CN" sz="2000" b="1" dirty="0" smtClean="0"/>
              <a:t>鹰：</a:t>
            </a:r>
            <a:r>
              <a:rPr lang="en-US" altLang="zh-CN" sz="2000" b="1" dirty="0" smtClean="0"/>
              <a:t>     </a:t>
            </a:r>
            <a:r>
              <a:rPr lang="zh-CN" altLang="zh-CN" sz="2000" b="1" dirty="0" smtClean="0"/>
              <a:t>自由</a:t>
            </a:r>
            <a:r>
              <a:rPr lang="zh-CN" altLang="zh-CN" sz="2000" b="1" dirty="0"/>
              <a:t>、强劲、人生搏击、事业成功。</a:t>
            </a:r>
            <a:endParaRPr lang="zh-CN" altLang="zh-CN" sz="2000" dirty="0"/>
          </a:p>
          <a:p>
            <a:r>
              <a:rPr lang="en-US" altLang="zh-CN" sz="2000" b="1" dirty="0" smtClean="0"/>
              <a:t>          </a:t>
            </a:r>
            <a:r>
              <a:rPr lang="zh-CN" altLang="zh-CN" sz="2000" b="1" dirty="0" smtClean="0"/>
              <a:t>乌鸦：</a:t>
            </a:r>
            <a:r>
              <a:rPr lang="en-US" altLang="zh-CN" sz="2000" b="1" dirty="0" smtClean="0"/>
              <a:t> </a:t>
            </a:r>
            <a:r>
              <a:rPr lang="zh-CN" altLang="zh-CN" sz="2000" b="1" dirty="0" smtClean="0"/>
              <a:t>小人</a:t>
            </a:r>
            <a:r>
              <a:rPr lang="zh-CN" altLang="zh-CN" sz="2000" b="1" dirty="0"/>
              <a:t>、奸臣、俗客庸夫、哀伤。</a:t>
            </a:r>
            <a:endParaRPr lang="zh-CN" altLang="zh-CN" sz="2000" dirty="0"/>
          </a:p>
          <a:p>
            <a:r>
              <a:rPr lang="en-US" altLang="zh-CN" sz="2000" b="1" dirty="0" smtClean="0"/>
              <a:t>          </a:t>
            </a:r>
            <a:r>
              <a:rPr lang="zh-CN" altLang="zh-CN" sz="2000" b="1" dirty="0" smtClean="0"/>
              <a:t>沙鸥：</a:t>
            </a:r>
            <a:r>
              <a:rPr lang="en-US" altLang="zh-CN" sz="2000" b="1" dirty="0" smtClean="0"/>
              <a:t> </a:t>
            </a:r>
            <a:r>
              <a:rPr lang="zh-CN" altLang="zh-CN" sz="2000" b="1" dirty="0" smtClean="0"/>
              <a:t>飘零</a:t>
            </a:r>
            <a:r>
              <a:rPr lang="zh-CN" altLang="zh-CN" sz="2000" b="1" dirty="0"/>
              <a:t>、无依、伤感</a:t>
            </a:r>
            <a:r>
              <a:rPr lang="zh-CN" altLang="zh-CN" sz="2000" b="1" dirty="0" smtClean="0"/>
              <a:t>。</a:t>
            </a:r>
            <a:r>
              <a:rPr lang="en-US" altLang="zh-CN" sz="2000" b="1" dirty="0" smtClean="0"/>
              <a:t>       </a:t>
            </a:r>
            <a:r>
              <a:rPr lang="zh-CN" altLang="zh-CN" sz="2000" b="1" dirty="0" smtClean="0"/>
              <a:t>鱼：</a:t>
            </a:r>
            <a:r>
              <a:rPr lang="en-US" altLang="zh-CN" sz="2000" b="1" dirty="0" smtClean="0"/>
              <a:t>  </a:t>
            </a:r>
            <a:r>
              <a:rPr lang="zh-CN" altLang="zh-CN" sz="2000" b="1" dirty="0" smtClean="0"/>
              <a:t>自由</a:t>
            </a:r>
            <a:r>
              <a:rPr lang="zh-CN" altLang="zh-CN" sz="2000" b="1" dirty="0"/>
              <a:t>、惬意</a:t>
            </a:r>
            <a:r>
              <a:rPr lang="zh-CN" altLang="zh-CN" sz="2000" b="1" dirty="0" smtClean="0"/>
              <a:t>。</a:t>
            </a:r>
            <a:r>
              <a:rPr lang="en-US" altLang="zh-CN" sz="2000" b="1" dirty="0" smtClean="0"/>
              <a:t>      </a:t>
            </a:r>
            <a:r>
              <a:rPr lang="zh-CN" altLang="zh-CN" sz="2000" b="1" dirty="0" smtClean="0"/>
              <a:t>鲤鱼</a:t>
            </a:r>
            <a:r>
              <a:rPr lang="zh-CN" altLang="zh-CN" sz="2000" b="1" dirty="0"/>
              <a:t>：书、信。</a:t>
            </a:r>
            <a:endParaRPr lang="zh-CN" altLang="zh-CN" sz="2000" dirty="0"/>
          </a:p>
          <a:p>
            <a:r>
              <a:rPr lang="en-US" altLang="zh-CN" sz="2000" b="1" dirty="0" smtClean="0"/>
              <a:t>          </a:t>
            </a:r>
            <a:r>
              <a:rPr lang="zh-CN" altLang="zh-CN" sz="2000" b="1" dirty="0" smtClean="0"/>
              <a:t>寒蝉：</a:t>
            </a:r>
            <a:r>
              <a:rPr lang="en-US" altLang="zh-CN" sz="2000" b="1" dirty="0" smtClean="0"/>
              <a:t> </a:t>
            </a:r>
            <a:r>
              <a:rPr lang="zh-CN" altLang="zh-CN" sz="2000" b="1" dirty="0" smtClean="0"/>
              <a:t>悲</a:t>
            </a:r>
            <a:r>
              <a:rPr lang="zh-CN" altLang="zh-CN" sz="2000" b="1" dirty="0"/>
              <a:t>秋、高洁之士</a:t>
            </a:r>
            <a:r>
              <a:rPr lang="zh-CN" altLang="zh-CN" sz="2000" b="1" dirty="0" smtClean="0"/>
              <a:t>。</a:t>
            </a:r>
            <a:r>
              <a:rPr lang="en-US" altLang="zh-CN" sz="2000" b="1" dirty="0" smtClean="0"/>
              <a:t>           </a:t>
            </a:r>
            <a:r>
              <a:rPr lang="zh-CN" altLang="zh-CN" sz="2000" b="1" dirty="0" smtClean="0"/>
              <a:t>鸡</a:t>
            </a:r>
            <a:r>
              <a:rPr lang="zh-CN" altLang="zh-CN" sz="2000" b="1" dirty="0"/>
              <a:t>狗：田园、世俗生活。</a:t>
            </a:r>
            <a:endParaRPr lang="zh-CN" altLang="zh-CN" sz="2000" dirty="0"/>
          </a:p>
          <a:p>
            <a:r>
              <a:rPr lang="en-US" altLang="zh-CN" sz="2000" b="1" dirty="0" smtClean="0"/>
              <a:t>          </a:t>
            </a:r>
            <a:r>
              <a:rPr lang="zh-CN" altLang="zh-CN" sz="2000" b="1" dirty="0" smtClean="0"/>
              <a:t>猿猴：</a:t>
            </a:r>
            <a:r>
              <a:rPr lang="en-US" altLang="zh-CN" sz="2000" b="1" dirty="0" smtClean="0"/>
              <a:t> </a:t>
            </a:r>
            <a:r>
              <a:rPr lang="zh-CN" altLang="zh-CN" sz="2000" b="1" dirty="0" smtClean="0"/>
              <a:t>凄清</a:t>
            </a:r>
            <a:r>
              <a:rPr lang="zh-CN" altLang="zh-CN" sz="2000" b="1" dirty="0"/>
              <a:t>、哀伤、荒远</a:t>
            </a:r>
            <a:r>
              <a:rPr lang="zh-CN" altLang="zh-CN" sz="2000" b="1" dirty="0" smtClean="0"/>
              <a:t>。</a:t>
            </a:r>
            <a:r>
              <a:rPr lang="en-US" altLang="zh-CN" sz="2000" b="1" dirty="0" smtClean="0"/>
              <a:t>        </a:t>
            </a:r>
            <a:r>
              <a:rPr lang="zh-CN" altLang="zh-CN" sz="2000" b="1" dirty="0" smtClean="0"/>
              <a:t>马</a:t>
            </a:r>
            <a:r>
              <a:rPr lang="zh-CN" altLang="zh-CN" sz="2000" b="1" dirty="0"/>
              <a:t>：追求、仕途、漂泊</a:t>
            </a:r>
            <a:r>
              <a:rPr lang="en-US" altLang="zh-CN" sz="2000" b="1" dirty="0"/>
              <a:t>(</a:t>
            </a:r>
            <a:r>
              <a:rPr lang="zh-CN" altLang="zh-CN" sz="2000" b="1" dirty="0"/>
              <a:t>瘦马</a:t>
            </a:r>
            <a:r>
              <a:rPr lang="en-US" altLang="zh-CN" sz="2000" b="1" dirty="0"/>
              <a:t>)</a:t>
            </a:r>
            <a:r>
              <a:rPr lang="zh-CN" altLang="zh-CN" sz="2000" b="1" dirty="0"/>
              <a:t>。</a:t>
            </a:r>
            <a:endParaRPr lang="zh-CN" altLang="zh-CN" sz="2000" dirty="0"/>
          </a:p>
          <a:p>
            <a:r>
              <a:rPr lang="en-US" altLang="zh-CN" sz="2000" b="1" dirty="0" smtClean="0"/>
              <a:t>          </a:t>
            </a:r>
            <a:r>
              <a:rPr lang="zh-CN" altLang="zh-CN" sz="2000" b="1" dirty="0" smtClean="0"/>
              <a:t>鸿雁</a:t>
            </a:r>
            <a:r>
              <a:rPr lang="zh-CN" altLang="zh-CN" sz="2000" b="1" dirty="0"/>
              <a:t>：《汉书</a:t>
            </a:r>
            <a:r>
              <a:rPr lang="en-US" altLang="zh-CN" sz="2000" b="1" dirty="0"/>
              <a:t>·</a:t>
            </a:r>
            <a:r>
              <a:rPr lang="zh-CN" altLang="zh-CN" sz="2000" b="1" dirty="0"/>
              <a:t>苏武传》载有大雁传书事，后因以之喻书信。</a:t>
            </a:r>
            <a:endParaRPr lang="zh-CN" altLang="zh-CN" sz="2000" dirty="0"/>
          </a:p>
          <a:p>
            <a:r>
              <a:rPr lang="en-US" altLang="zh-CN" sz="2000" b="1" dirty="0" smtClean="0"/>
              <a:t>          </a:t>
            </a:r>
            <a:r>
              <a:rPr lang="zh-CN" altLang="zh-CN" sz="2000" b="1" dirty="0" smtClean="0"/>
              <a:t>鸿鹄：</a:t>
            </a:r>
            <a:r>
              <a:rPr lang="en-US" altLang="zh-CN" sz="2000" b="1" dirty="0" smtClean="0"/>
              <a:t> </a:t>
            </a:r>
            <a:r>
              <a:rPr lang="zh-CN" altLang="zh-CN" sz="2000" b="1" dirty="0" smtClean="0"/>
              <a:t>鸿鹄</a:t>
            </a:r>
            <a:r>
              <a:rPr lang="zh-CN" altLang="zh-CN" sz="2000" b="1" dirty="0"/>
              <a:t>飞得很高，常用来比喻志气高远的人。</a:t>
            </a:r>
            <a:endParaRPr lang="zh-CN" altLang="zh-CN" sz="2000" dirty="0"/>
          </a:p>
        </p:txBody>
      </p:sp>
      <p:sp>
        <p:nvSpPr>
          <p:cNvPr id="4" name="矩形 3"/>
          <p:cNvSpPr/>
          <p:nvPr/>
        </p:nvSpPr>
        <p:spPr>
          <a:xfrm>
            <a:off x="287523" y="3356992"/>
            <a:ext cx="2425664" cy="523220"/>
          </a:xfrm>
          <a:prstGeom prst="rect">
            <a:avLst/>
          </a:prstGeom>
        </p:spPr>
        <p:txBody>
          <a:bodyPr wrap="none">
            <a:spAutoFit/>
          </a:bodyPr>
          <a:lstStyle/>
          <a:p>
            <a:pPr lvl="0" indent="612775" eaLnBrk="0" fontAlgn="base" hangingPunct="0">
              <a:spcBef>
                <a:spcPct val="0"/>
              </a:spcBef>
              <a:spcAft>
                <a:spcPct val="0"/>
              </a:spcAft>
            </a:pPr>
            <a:r>
              <a:rPr lang="en-US" altLang="zh-CN" sz="2800" b="1" dirty="0">
                <a:solidFill>
                  <a:srgbClr val="FF0000"/>
                </a:solidFill>
                <a:latin typeface="Times New Roman" pitchFamily="18" charset="0"/>
                <a:ea typeface="黑体" pitchFamily="49" charset="-122"/>
                <a:cs typeface="Times New Roman" pitchFamily="18" charset="0"/>
              </a:rPr>
              <a:t>2</a:t>
            </a:r>
            <a:r>
              <a:rPr lang="zh-CN" altLang="en-US" sz="2800" b="1" dirty="0">
                <a:solidFill>
                  <a:srgbClr val="FF0000"/>
                </a:solidFill>
                <a:latin typeface="Times New Roman" pitchFamily="18" charset="0"/>
                <a:cs typeface="Times New Roman" pitchFamily="18" charset="0"/>
              </a:rPr>
              <a:t>．</a:t>
            </a:r>
            <a:r>
              <a:rPr lang="zh-CN" altLang="en-US" sz="2800" b="1" dirty="0">
                <a:solidFill>
                  <a:srgbClr val="FF0000"/>
                </a:solidFill>
                <a:latin typeface="黑体" pitchFamily="49" charset="-122"/>
                <a:ea typeface="黑体" pitchFamily="49" charset="-122"/>
                <a:cs typeface="Times New Roman" pitchFamily="18" charset="0"/>
              </a:rPr>
              <a:t>动物类</a:t>
            </a:r>
            <a:endParaRPr lang="zh-CN" altLang="en-US" sz="2800" dirty="0">
              <a:solidFill>
                <a:srgbClr val="FF0000"/>
              </a:solidFill>
            </a:endParaRPr>
          </a:p>
        </p:txBody>
      </p:sp>
    </p:spTree>
    <p:extLst>
      <p:ext uri="{BB962C8B-B14F-4D97-AF65-F5344CB8AC3E}">
        <p14:creationId xmlns:p14="http://schemas.microsoft.com/office/powerpoint/2010/main" val="31215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352928" cy="1477328"/>
          </a:xfrm>
          <a:prstGeom prst="rect">
            <a:avLst/>
          </a:prstGeom>
        </p:spPr>
        <p:txBody>
          <a:bodyPr wrap="square">
            <a:spAutoFit/>
          </a:bodyPr>
          <a:lstStyle/>
          <a:p>
            <a:r>
              <a:rPr lang="zh-CN" altLang="zh-CN" b="1" dirty="0"/>
              <a:t>杜鹃：杜鹃俗称布谷鸟，也叫子规、杜宇。春夏季节，杜鹃彻夜不停啼鸣，啼声清脆而短促，唤起人们多种情思。杜鹃口腔上皮和舌部都为红色，古人误以为它们啼得满嘴流血，凑巧杜鹃高歌之时，正是杜鹃花开之际，人们见杜鹃花开得那样鲜红，便把这种颜色说成是杜鹃啼的血。</a:t>
            </a:r>
            <a:endParaRPr lang="zh-CN" altLang="zh-CN" dirty="0"/>
          </a:p>
          <a:p>
            <a:r>
              <a:rPr lang="zh-CN" altLang="zh-CN" b="1" dirty="0"/>
              <a:t>比翼鸟：传说中的一种鸟，雌雄老在一起飞，古典诗歌里用作恩爱夫妻的比喻</a:t>
            </a:r>
            <a:r>
              <a:rPr lang="zh-CN" altLang="zh-CN" b="1" dirty="0" smtClean="0"/>
              <a:t>。</a:t>
            </a:r>
            <a:endParaRPr lang="zh-CN" altLang="zh-CN" dirty="0"/>
          </a:p>
        </p:txBody>
      </p:sp>
      <p:sp>
        <p:nvSpPr>
          <p:cNvPr id="3" name="矩形 2"/>
          <p:cNvSpPr/>
          <p:nvPr/>
        </p:nvSpPr>
        <p:spPr>
          <a:xfrm>
            <a:off x="179512" y="2996952"/>
            <a:ext cx="8856984" cy="3170099"/>
          </a:xfrm>
          <a:prstGeom prst="rect">
            <a:avLst/>
          </a:prstGeom>
        </p:spPr>
        <p:txBody>
          <a:bodyPr wrap="square">
            <a:spAutoFit/>
          </a:bodyPr>
          <a:lstStyle/>
          <a:p>
            <a:r>
              <a:rPr lang="zh-CN" altLang="zh-CN" sz="2000" b="1" dirty="0"/>
              <a:t>草原：辽阔、人生境界、人的胸襟。</a:t>
            </a:r>
            <a:endParaRPr lang="zh-CN" altLang="zh-CN" sz="2000" dirty="0"/>
          </a:p>
          <a:p>
            <a:r>
              <a:rPr lang="zh-CN" altLang="zh-CN" sz="2000" b="1" dirty="0"/>
              <a:t>海</a:t>
            </a:r>
            <a:r>
              <a:rPr lang="zh-CN" altLang="zh-CN" sz="2000" b="1" dirty="0" smtClean="0"/>
              <a:t>：</a:t>
            </a:r>
            <a:r>
              <a:rPr lang="en-US" altLang="zh-CN" sz="2000" b="1" dirty="0" smtClean="0"/>
              <a:t>      </a:t>
            </a:r>
            <a:r>
              <a:rPr lang="zh-CN" altLang="zh-CN" sz="2000" b="1" dirty="0" smtClean="0"/>
              <a:t>辽阔</a:t>
            </a:r>
            <a:r>
              <a:rPr lang="zh-CN" altLang="zh-CN" sz="2000" b="1" dirty="0"/>
              <a:t>、深邃、力量、胸襟、人生的起伏。</a:t>
            </a:r>
            <a:endParaRPr lang="zh-CN" altLang="zh-CN" sz="2000" dirty="0"/>
          </a:p>
          <a:p>
            <a:r>
              <a:rPr lang="zh-CN" altLang="zh-CN" sz="2000" b="1" dirty="0" smtClean="0"/>
              <a:t>江水</a:t>
            </a:r>
            <a:r>
              <a:rPr lang="zh-CN" altLang="zh-CN" sz="2000" b="1" dirty="0"/>
              <a:t>：时光流逝、岁月短暂、愁苦绵长。</a:t>
            </a:r>
            <a:endParaRPr lang="zh-CN" altLang="zh-CN" sz="2000" dirty="0"/>
          </a:p>
          <a:p>
            <a:r>
              <a:rPr lang="zh-CN" altLang="zh-CN" sz="2000" b="1" dirty="0"/>
              <a:t>烟雾：情感朦胧、命运惨淡、前途迷惘、理想幻灭。</a:t>
            </a:r>
            <a:endParaRPr lang="zh-CN" altLang="zh-CN" sz="2000" dirty="0"/>
          </a:p>
          <a:p>
            <a:r>
              <a:rPr lang="zh-CN" altLang="zh-CN" sz="2000" b="1" dirty="0"/>
              <a:t>小雨：春景、生机活力、希望、伤感、潜移默化式的教化。</a:t>
            </a:r>
            <a:endParaRPr lang="zh-CN" altLang="zh-CN" sz="2000" dirty="0"/>
          </a:p>
          <a:p>
            <a:r>
              <a:rPr lang="zh-CN" altLang="zh-CN" sz="2000" b="1" dirty="0"/>
              <a:t>暴雨：热情、动荡、巨变、政治斗争、恶势力、荡涤污秽的力量。</a:t>
            </a:r>
            <a:endParaRPr lang="zh-CN" altLang="zh-CN" sz="2000" dirty="0"/>
          </a:p>
          <a:p>
            <a:r>
              <a:rPr lang="zh-CN" altLang="zh-CN" sz="2000" b="1" dirty="0"/>
              <a:t>狂风：作乱、恶势力、摧毁旧世界的力量。</a:t>
            </a:r>
            <a:endParaRPr lang="zh-CN" altLang="zh-CN" sz="2000" dirty="0"/>
          </a:p>
          <a:p>
            <a:r>
              <a:rPr lang="zh-CN" altLang="zh-CN" sz="2000" b="1" dirty="0"/>
              <a:t>东风：春风、欢愉、希望、美好、时光。</a:t>
            </a:r>
            <a:endParaRPr lang="zh-CN" altLang="zh-CN" sz="2000" dirty="0"/>
          </a:p>
          <a:p>
            <a:r>
              <a:rPr lang="zh-CN" altLang="zh-CN" sz="2000" b="1" dirty="0"/>
              <a:t>西风：悲秋、落寞、惆怅、衰败、游子思归。</a:t>
            </a:r>
            <a:endParaRPr lang="zh-CN" altLang="zh-CN" sz="2000" dirty="0"/>
          </a:p>
          <a:p>
            <a:r>
              <a:rPr lang="zh-CN" altLang="zh-CN" sz="2000" b="1" dirty="0"/>
              <a:t>霜</a:t>
            </a:r>
            <a:r>
              <a:rPr lang="zh-CN" altLang="zh-CN" sz="2000" b="1" dirty="0" smtClean="0"/>
              <a:t>：</a:t>
            </a:r>
            <a:r>
              <a:rPr lang="en-US" altLang="zh-CN" sz="2000" b="1" dirty="0" smtClean="0"/>
              <a:t>   </a:t>
            </a:r>
            <a:r>
              <a:rPr lang="zh-CN" altLang="zh-CN" sz="2000" b="1" dirty="0" smtClean="0"/>
              <a:t>打击</a:t>
            </a:r>
            <a:r>
              <a:rPr lang="zh-CN" altLang="zh-CN" sz="2000" b="1" dirty="0"/>
              <a:t>、考验、变易、挫折、社会环境恶劣，恶势力猖狂、人生路途坎坷。</a:t>
            </a:r>
            <a:endParaRPr lang="zh-CN" altLang="zh-CN" sz="2000" dirty="0"/>
          </a:p>
        </p:txBody>
      </p:sp>
      <p:sp>
        <p:nvSpPr>
          <p:cNvPr id="4" name="矩形 3"/>
          <p:cNvSpPr/>
          <p:nvPr/>
        </p:nvSpPr>
        <p:spPr>
          <a:xfrm>
            <a:off x="395536" y="1958833"/>
            <a:ext cx="1810111" cy="523220"/>
          </a:xfrm>
          <a:prstGeom prst="rect">
            <a:avLst/>
          </a:prstGeom>
        </p:spPr>
        <p:txBody>
          <a:bodyPr wrap="none">
            <a:spAutoFit/>
          </a:bodyPr>
          <a:lstStyle/>
          <a:p>
            <a:r>
              <a:rPr lang="en-US" altLang="zh-CN" sz="2800" b="1" dirty="0">
                <a:solidFill>
                  <a:srgbClr val="FF0000"/>
                </a:solidFill>
              </a:rPr>
              <a:t>3</a:t>
            </a:r>
            <a:r>
              <a:rPr lang="zh-CN" altLang="zh-CN" sz="2800" b="1" dirty="0">
                <a:solidFill>
                  <a:srgbClr val="FF0000"/>
                </a:solidFill>
              </a:rPr>
              <a:t>．景象类</a:t>
            </a:r>
            <a:endParaRPr lang="zh-CN" altLang="zh-CN" sz="2800" dirty="0">
              <a:solidFill>
                <a:srgbClr val="FF0000"/>
              </a:solidFill>
            </a:endParaRPr>
          </a:p>
        </p:txBody>
      </p:sp>
    </p:spTree>
    <p:extLst>
      <p:ext uri="{BB962C8B-B14F-4D97-AF65-F5344CB8AC3E}">
        <p14:creationId xmlns:p14="http://schemas.microsoft.com/office/powerpoint/2010/main" val="49625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424936" cy="3139321"/>
          </a:xfrm>
          <a:prstGeom prst="rect">
            <a:avLst/>
          </a:prstGeom>
        </p:spPr>
        <p:txBody>
          <a:bodyPr wrap="square">
            <a:spAutoFit/>
          </a:bodyPr>
          <a:lstStyle/>
          <a:p>
            <a:r>
              <a:rPr lang="zh-CN" altLang="zh-CN" b="1" dirty="0"/>
              <a:t>雪：纯洁、美好、寒冷、环境恶劣、恶势力。</a:t>
            </a:r>
            <a:endParaRPr lang="zh-CN" altLang="zh-CN" dirty="0"/>
          </a:p>
          <a:p>
            <a:r>
              <a:rPr lang="zh-CN" altLang="zh-CN" b="1" dirty="0"/>
              <a:t>露：人生短促、生命易逝。</a:t>
            </a:r>
            <a:endParaRPr lang="zh-CN" altLang="zh-CN" dirty="0"/>
          </a:p>
          <a:p>
            <a:r>
              <a:rPr lang="zh-CN" altLang="zh-CN" b="1" dirty="0"/>
              <a:t>阴：压抑、愁苦、寂寞。</a:t>
            </a:r>
            <a:endParaRPr lang="zh-CN" altLang="zh-CN" dirty="0"/>
          </a:p>
          <a:p>
            <a:r>
              <a:rPr lang="zh-CN" altLang="zh-CN" b="1" dirty="0"/>
              <a:t>晴：欢景、光明、希望。</a:t>
            </a:r>
            <a:endParaRPr lang="zh-CN" altLang="zh-CN" dirty="0"/>
          </a:p>
          <a:p>
            <a:r>
              <a:rPr lang="zh-CN" altLang="zh-CN" b="1" dirty="0"/>
              <a:t>云：游子、飘泊、归隐、轻浮。</a:t>
            </a:r>
            <a:endParaRPr lang="zh-CN" altLang="zh-CN" dirty="0"/>
          </a:p>
          <a:p>
            <a:r>
              <a:rPr lang="zh-CN" altLang="zh-CN" b="1" dirty="0"/>
              <a:t>夕阳：迟暮、失落、消沉、美好而短暂的事物。</a:t>
            </a:r>
            <a:endParaRPr lang="zh-CN" altLang="zh-CN" dirty="0"/>
          </a:p>
          <a:p>
            <a:r>
              <a:rPr lang="zh-CN" altLang="zh-CN" b="1" dirty="0"/>
              <a:t>月亮：圆满、缺憾、思乡、思亲、变易、离别。</a:t>
            </a:r>
            <a:endParaRPr lang="zh-CN" altLang="zh-CN" dirty="0"/>
          </a:p>
          <a:p>
            <a:r>
              <a:rPr lang="zh-CN" altLang="zh-CN" b="1" dirty="0"/>
              <a:t>破晓：清静、迷茫、希望。</a:t>
            </a:r>
            <a:endParaRPr lang="zh-CN" altLang="zh-CN" dirty="0"/>
          </a:p>
          <a:p>
            <a:r>
              <a:rPr lang="zh-CN" altLang="zh-CN" b="1" dirty="0"/>
              <a:t>暮夜：愁思、怀旧、孤独、清冷。</a:t>
            </a:r>
            <a:endParaRPr lang="zh-CN" altLang="zh-CN" dirty="0"/>
          </a:p>
          <a:p>
            <a:r>
              <a:rPr lang="zh-CN" altLang="zh-CN" b="1" dirty="0"/>
              <a:t>天地：人的渺小、人生短暂、心胸广阔、情感孤独。</a:t>
            </a:r>
            <a:endParaRPr lang="zh-CN" altLang="zh-CN" dirty="0"/>
          </a:p>
          <a:p>
            <a:r>
              <a:rPr lang="zh-CN" altLang="zh-CN" b="1" dirty="0"/>
              <a:t>秋水：秋水，喻指眼睛，形容盼望的迫切。</a:t>
            </a:r>
            <a:endParaRPr lang="zh-CN" altLang="zh-CN" dirty="0"/>
          </a:p>
        </p:txBody>
      </p:sp>
      <p:sp>
        <p:nvSpPr>
          <p:cNvPr id="3" name="矩形 2"/>
          <p:cNvSpPr/>
          <p:nvPr/>
        </p:nvSpPr>
        <p:spPr>
          <a:xfrm>
            <a:off x="389520" y="4149080"/>
            <a:ext cx="8409801" cy="2585323"/>
          </a:xfrm>
          <a:prstGeom prst="rect">
            <a:avLst/>
          </a:prstGeom>
        </p:spPr>
        <p:txBody>
          <a:bodyPr wrap="square">
            <a:spAutoFit/>
          </a:bodyPr>
          <a:lstStyle/>
          <a:p>
            <a:r>
              <a:rPr lang="zh-CN" altLang="zh-CN" b="1" dirty="0" smtClean="0"/>
              <a:t>英雄</a:t>
            </a:r>
            <a:r>
              <a:rPr lang="zh-CN" altLang="zh-CN" b="1" dirty="0"/>
              <a:t>：历史风云人物、功业有成者、令人追慕者、让人自愧不如者。 </a:t>
            </a:r>
            <a:endParaRPr lang="zh-CN" altLang="zh-CN" dirty="0"/>
          </a:p>
          <a:p>
            <a:r>
              <a:rPr lang="zh-CN" altLang="zh-CN" b="1" dirty="0"/>
              <a:t>小人：奸人、被鄙夷的、被鞭挞的、使人反思者。</a:t>
            </a:r>
            <a:endParaRPr lang="zh-CN" altLang="zh-CN" dirty="0"/>
          </a:p>
          <a:p>
            <a:r>
              <a:rPr lang="zh-CN" altLang="zh-CN" b="1" dirty="0"/>
              <a:t>古迹：古营垒、旧楼台，衰败、萧条、怀旧明志、昔盛今衰。</a:t>
            </a:r>
            <a:endParaRPr lang="zh-CN" altLang="zh-CN" dirty="0"/>
          </a:p>
          <a:p>
            <a:r>
              <a:rPr lang="zh-CN" altLang="zh-CN" b="1" dirty="0"/>
              <a:t>乡村：思归、世俗、田园风光、生活气息、纯朴宁静的生活。</a:t>
            </a:r>
            <a:endParaRPr lang="zh-CN" altLang="zh-CN" dirty="0"/>
          </a:p>
          <a:p>
            <a:r>
              <a:rPr lang="zh-CN" altLang="zh-CN" b="1" dirty="0"/>
              <a:t>南浦：送别、感伤。</a:t>
            </a:r>
            <a:endParaRPr lang="zh-CN" altLang="zh-CN" dirty="0"/>
          </a:p>
          <a:p>
            <a:r>
              <a:rPr lang="zh-CN" altLang="zh-CN" b="1" dirty="0"/>
              <a:t>亭：长亭短亭，送别、挽留、依恋。</a:t>
            </a:r>
            <a:endParaRPr lang="zh-CN" altLang="zh-CN" dirty="0"/>
          </a:p>
          <a:p>
            <a:r>
              <a:rPr lang="zh-CN" altLang="zh-CN" b="1" dirty="0"/>
              <a:t>都市：市井繁荣、富贵奢华、世俗名利。</a:t>
            </a:r>
            <a:endParaRPr lang="zh-CN" altLang="zh-CN" dirty="0"/>
          </a:p>
          <a:p>
            <a:r>
              <a:rPr lang="zh-CN" altLang="zh-CN" b="1" dirty="0"/>
              <a:t>仙境：飘逸、忘尘厌俗、幻想、虚幻。</a:t>
            </a:r>
            <a:endParaRPr lang="zh-CN" altLang="zh-CN" dirty="0"/>
          </a:p>
          <a:p>
            <a:r>
              <a:rPr lang="zh-CN" altLang="zh-CN" b="1" dirty="0"/>
              <a:t>酒：长久、送别、欢悦、得意、失意、愁苦。</a:t>
            </a:r>
            <a:endParaRPr lang="zh-CN" altLang="zh-CN" dirty="0"/>
          </a:p>
        </p:txBody>
      </p:sp>
      <p:sp>
        <p:nvSpPr>
          <p:cNvPr id="4" name="矩形 3"/>
          <p:cNvSpPr/>
          <p:nvPr/>
        </p:nvSpPr>
        <p:spPr>
          <a:xfrm>
            <a:off x="539552" y="3429000"/>
            <a:ext cx="1810111" cy="523220"/>
          </a:xfrm>
          <a:prstGeom prst="rect">
            <a:avLst/>
          </a:prstGeom>
        </p:spPr>
        <p:txBody>
          <a:bodyPr wrap="none">
            <a:spAutoFit/>
          </a:bodyPr>
          <a:lstStyle/>
          <a:p>
            <a:r>
              <a:rPr lang="en-US" altLang="zh-CN" sz="2800" b="1" dirty="0">
                <a:solidFill>
                  <a:srgbClr val="FF0000"/>
                </a:solidFill>
              </a:rPr>
              <a:t>4</a:t>
            </a:r>
            <a:r>
              <a:rPr lang="zh-CN" altLang="zh-CN" sz="2800" b="1" dirty="0">
                <a:solidFill>
                  <a:srgbClr val="FF0000"/>
                </a:solidFill>
              </a:rPr>
              <a:t>．人文类</a:t>
            </a:r>
            <a:endParaRPr lang="zh-CN" altLang="zh-CN" sz="2800" dirty="0">
              <a:solidFill>
                <a:srgbClr val="FF0000"/>
              </a:solidFill>
            </a:endParaRPr>
          </a:p>
        </p:txBody>
      </p:sp>
    </p:spTree>
    <p:extLst>
      <p:ext uri="{BB962C8B-B14F-4D97-AF65-F5344CB8AC3E}">
        <p14:creationId xmlns:p14="http://schemas.microsoft.com/office/powerpoint/2010/main" val="302704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4460" y="116632"/>
            <a:ext cx="8496944"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12775"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612775"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(2014</a:t>
            </a: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年山东卷第</a:t>
            </a:r>
            <a:r>
              <a:rPr kumimoji="0" lang="en-US" altLang="zh-CN" sz="20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14</a:t>
            </a: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题</a:t>
            </a:r>
            <a:r>
              <a:rPr kumimoji="0" lang="en-US" altLang="zh-CN" sz="20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a:t>
            </a: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阅读下面两首宋诗，回答问题。</a:t>
            </a:r>
            <a:endParaRPr kumimoji="0" lang="zh-CN" altLang="en-US" sz="500" b="0" i="0" u="none" strike="noStrike" cap="none" normalizeH="0" baseline="0" dirty="0" smtClean="0">
              <a:ln>
                <a:noFill/>
              </a:ln>
              <a:solidFill>
                <a:schemeClr val="tx1"/>
              </a:solidFill>
              <a:effectLst/>
              <a:latin typeface="Arial" pitchFamily="34" charset="0"/>
              <a:ea typeface="宋体" pitchFamily="2" charset="-122"/>
            </a:endParaRPr>
          </a:p>
          <a:p>
            <a:pPr marL="0" marR="0" lvl="0" indent="612775"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寻诗两绝句     </a:t>
            </a:r>
            <a:r>
              <a:rPr kumimoji="0" lang="zh-CN" altLang="en-US" sz="2000"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陈与义</a:t>
            </a:r>
            <a:endParaRPr kumimoji="0" lang="zh-CN" altLang="en-US" sz="500" b="0" i="0" u="none" strike="noStrike" cap="none" normalizeH="0" baseline="0" dirty="0" smtClean="0">
              <a:ln>
                <a:noFill/>
              </a:ln>
              <a:solidFill>
                <a:schemeClr val="tx1"/>
              </a:solidFill>
              <a:effectLst/>
              <a:latin typeface="Arial" pitchFamily="34" charset="0"/>
              <a:ea typeface="宋体" pitchFamily="2" charset="-122"/>
            </a:endParaRPr>
          </a:p>
          <a:p>
            <a:pPr marL="0" marR="0" lvl="0" indent="612775"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   楚酒困人三日醉，  园花经雨百般红。</a:t>
            </a:r>
            <a:endParaRPr kumimoji="0" lang="zh-CN" altLang="en-US" sz="500" b="0" i="0" u="none" strike="noStrike" cap="none" normalizeH="0" baseline="0" dirty="0" smtClean="0">
              <a:ln>
                <a:noFill/>
              </a:ln>
              <a:solidFill>
                <a:schemeClr val="tx1"/>
              </a:solidFill>
              <a:effectLst/>
              <a:latin typeface="Arial" pitchFamily="34" charset="0"/>
              <a:ea typeface="宋体" pitchFamily="2" charset="-122"/>
            </a:endParaRPr>
          </a:p>
          <a:p>
            <a:pPr marL="0" marR="0" lvl="0" indent="612775"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   无人画出陈居士</a:t>
            </a:r>
            <a:r>
              <a:rPr kumimoji="0" lang="zh-CN" altLang="en-US" sz="2000" b="1" i="0" u="none" strike="noStrike" cap="none" normalizeH="0" baseline="30000" dirty="0" smtClean="0">
                <a:ln>
                  <a:noFill/>
                </a:ln>
                <a:solidFill>
                  <a:schemeClr val="tx1"/>
                </a:solidFill>
                <a:effectLst/>
                <a:latin typeface="宋体" pitchFamily="2" charset="-122"/>
                <a:ea typeface="仿宋_GB2312"/>
                <a:cs typeface="Times New Roman" pitchFamily="18" charset="0"/>
              </a:rPr>
              <a:t>①</a:t>
            </a:r>
            <a:r>
              <a:rPr kumimoji="0" lang="zh-CN" altLang="en-US" sz="2000"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，亭角寻诗满袖风。</a:t>
            </a:r>
            <a:endParaRPr lang="en-US" altLang="zh-CN" sz="2000" b="1" dirty="0">
              <a:latin typeface="Times New Roman" pitchFamily="18" charset="0"/>
              <a:cs typeface="Times New Roman" pitchFamily="18" charset="0"/>
            </a:endParaRPr>
          </a:p>
          <a:p>
            <a:pPr marL="0" marR="0" lvl="0" indent="612775" algn="ctr"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612775" algn="ctr" defTabSz="914400" rtl="0" eaLnBrk="0" fontAlgn="base" latinLnBrk="0" hangingPunct="0">
              <a:lnSpc>
                <a:spcPct val="100000"/>
              </a:lnSpc>
              <a:spcBef>
                <a:spcPct val="0"/>
              </a:spcBef>
              <a:spcAft>
                <a:spcPct val="0"/>
              </a:spcAft>
              <a:buClrTx/>
              <a:buSzTx/>
              <a:buFontTx/>
              <a:buNone/>
              <a:tabLst/>
            </a:pPr>
            <a:endParaRPr kumimoji="0" lang="zh-CN" altLang="en-US" sz="500" b="0" i="0" u="none" strike="noStrike" cap="none" normalizeH="0" baseline="0" dirty="0" smtClean="0">
              <a:ln>
                <a:noFill/>
              </a:ln>
              <a:solidFill>
                <a:schemeClr val="tx1"/>
              </a:solidFill>
              <a:effectLst/>
              <a:latin typeface="Arial" pitchFamily="34" charset="0"/>
              <a:ea typeface="宋体" pitchFamily="2" charset="-122"/>
            </a:endParaRPr>
          </a:p>
          <a:p>
            <a:pPr marL="0" marR="0" lvl="0" indent="612775"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  爱把山瓢</a:t>
            </a:r>
            <a:r>
              <a:rPr kumimoji="0" lang="zh-CN" altLang="en-US" sz="2000" b="1" i="0" u="none" strike="noStrike" cap="none" normalizeH="0" baseline="30000" dirty="0" smtClean="0">
                <a:ln>
                  <a:noFill/>
                </a:ln>
                <a:solidFill>
                  <a:schemeClr val="tx1"/>
                </a:solidFill>
                <a:effectLst/>
                <a:latin typeface="宋体" pitchFamily="2" charset="-122"/>
                <a:ea typeface="仿宋_GB2312"/>
                <a:cs typeface="Times New Roman" pitchFamily="18" charset="0"/>
              </a:rPr>
              <a:t>②</a:t>
            </a:r>
            <a:r>
              <a:rPr kumimoji="0" lang="zh-CN" altLang="en-US" sz="2000"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莫笑侬，愁时引睡有奇功。</a:t>
            </a:r>
            <a:endParaRPr kumimoji="0" lang="zh-CN" altLang="en-US" sz="500" b="0" i="0" u="none" strike="noStrike" cap="none" normalizeH="0" baseline="0" dirty="0" smtClean="0">
              <a:ln>
                <a:noFill/>
              </a:ln>
              <a:solidFill>
                <a:schemeClr val="tx1"/>
              </a:solidFill>
              <a:effectLst/>
              <a:latin typeface="Arial" pitchFamily="34" charset="0"/>
              <a:ea typeface="宋体" pitchFamily="2" charset="-122"/>
            </a:endParaRPr>
          </a:p>
          <a:p>
            <a:pPr algn="ctr" eaLnBrk="0" hangingPunct="0"/>
            <a:r>
              <a:rPr kumimoji="0" lang="zh-CN" altLang="en-US" sz="2000" b="1" i="0" u="none" strike="noStrike" cap="none" normalizeH="0" baseline="0" dirty="0" smtClean="0">
                <a:ln>
                  <a:noFill/>
                </a:ln>
                <a:solidFill>
                  <a:schemeClr val="tx1"/>
                </a:solidFill>
                <a:effectLst/>
                <a:latin typeface="Times New Roman" pitchFamily="18" charset="0"/>
                <a:ea typeface="仿宋_GB2312"/>
                <a:cs typeface="Times New Roman" pitchFamily="18" charset="0"/>
              </a:rPr>
              <a:t>醒来推户寻诗去，乔木峥嵘明月中。</a:t>
            </a:r>
            <a:endParaRPr kumimoji="0" lang="en-US" altLang="zh-CN" sz="2000" b="1" i="0" u="none" strike="noStrike" cap="none" normalizeH="0" baseline="0" dirty="0" smtClean="0">
              <a:ln>
                <a:noFill/>
              </a:ln>
              <a:solidFill>
                <a:schemeClr val="tx1"/>
              </a:solidFill>
              <a:effectLst/>
              <a:latin typeface="Times New Roman" pitchFamily="18" charset="0"/>
              <a:ea typeface="仿宋_GB2312"/>
              <a:cs typeface="Times New Roman" pitchFamily="18" charset="0"/>
            </a:endParaRPr>
          </a:p>
          <a:p>
            <a:pPr algn="ctr" eaLnBrk="0" hangingPunct="0"/>
            <a:endParaRPr lang="en-US" altLang="zh-CN" sz="2000" b="1" dirty="0">
              <a:latin typeface="Times New Roman" pitchFamily="18" charset="0"/>
              <a:ea typeface="仿宋_GB2312"/>
              <a:cs typeface="Times New Roman" pitchFamily="18" charset="0"/>
            </a:endParaRPr>
          </a:p>
          <a:p>
            <a:pPr algn="ctr" eaLnBrk="0" hangingPunct="0"/>
            <a:r>
              <a:rPr lang="zh-CN" altLang="zh-CN" sz="1600" b="1" dirty="0" smtClean="0"/>
              <a:t>【注】</a:t>
            </a:r>
            <a:r>
              <a:rPr lang="en-US" altLang="zh-CN" sz="1600" b="1" dirty="0"/>
              <a:t>①</a:t>
            </a:r>
            <a:r>
              <a:rPr lang="zh-CN" altLang="zh-CN" sz="1600" b="1" dirty="0"/>
              <a:t>居士：指文人雅士</a:t>
            </a:r>
            <a:r>
              <a:rPr lang="zh-CN" altLang="zh-CN" sz="1600" b="1" dirty="0" smtClean="0"/>
              <a:t>。</a:t>
            </a:r>
            <a:r>
              <a:rPr lang="en-US" altLang="zh-CN" sz="1600" b="1" dirty="0" smtClean="0"/>
              <a:t>②</a:t>
            </a:r>
            <a:r>
              <a:rPr lang="zh-CN" altLang="zh-CN" sz="1600" b="1" dirty="0"/>
              <a:t>山瓢：天然粗陋的酒器。</a:t>
            </a:r>
            <a:endParaRPr lang="zh-CN" altLang="zh-CN" sz="1600" dirty="0"/>
          </a:p>
          <a:p>
            <a:pPr marL="0" marR="0" lvl="0" indent="612775" algn="ctr"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 name="矩形 2"/>
          <p:cNvSpPr/>
          <p:nvPr/>
        </p:nvSpPr>
        <p:spPr>
          <a:xfrm>
            <a:off x="251520" y="2996952"/>
            <a:ext cx="8496944" cy="707886"/>
          </a:xfrm>
          <a:prstGeom prst="rect">
            <a:avLst/>
          </a:prstGeom>
        </p:spPr>
        <p:txBody>
          <a:bodyPr wrap="square">
            <a:spAutoFit/>
          </a:bodyPr>
          <a:lstStyle/>
          <a:p>
            <a:r>
              <a:rPr lang="en-US" altLang="zh-CN" sz="2000" b="1" dirty="0"/>
              <a:t>(1)“</a:t>
            </a:r>
            <a:r>
              <a:rPr lang="zh-CN" altLang="zh-CN" sz="2000" b="1" dirty="0"/>
              <a:t>园花经雨百般红</a:t>
            </a:r>
            <a:r>
              <a:rPr lang="en-US" altLang="zh-CN" sz="2000" b="1" dirty="0"/>
              <a:t>”</a:t>
            </a:r>
            <a:r>
              <a:rPr lang="zh-CN" altLang="zh-CN" sz="2000" b="1" dirty="0"/>
              <a:t>与</a:t>
            </a:r>
            <a:r>
              <a:rPr lang="en-US" altLang="zh-CN" sz="2000" b="1" dirty="0"/>
              <a:t>“</a:t>
            </a:r>
            <a:r>
              <a:rPr lang="zh-CN" altLang="zh-CN" sz="2000" b="1" dirty="0"/>
              <a:t>乔木峥嵘明月中</a:t>
            </a:r>
            <a:r>
              <a:rPr lang="en-US" altLang="zh-CN" sz="2000" b="1" dirty="0"/>
              <a:t>”</a:t>
            </a:r>
            <a:r>
              <a:rPr lang="zh-CN" altLang="zh-CN" sz="2000" b="1" dirty="0"/>
              <a:t>两句所描写的景色特点有何不同？请作简要分析</a:t>
            </a:r>
            <a:r>
              <a:rPr lang="zh-CN" altLang="zh-CN" sz="2000" b="1" dirty="0" smtClean="0"/>
              <a:t>。</a:t>
            </a:r>
            <a:endParaRPr lang="zh-CN" altLang="zh-CN" sz="2000" dirty="0"/>
          </a:p>
        </p:txBody>
      </p:sp>
      <p:sp>
        <p:nvSpPr>
          <p:cNvPr id="4" name="矩形 3"/>
          <p:cNvSpPr/>
          <p:nvPr/>
        </p:nvSpPr>
        <p:spPr>
          <a:xfrm>
            <a:off x="294094" y="3581260"/>
            <a:ext cx="8799439" cy="1631216"/>
          </a:xfrm>
          <a:prstGeom prst="rect">
            <a:avLst/>
          </a:prstGeom>
        </p:spPr>
        <p:txBody>
          <a:bodyPr wrap="square">
            <a:spAutoFit/>
          </a:bodyPr>
          <a:lstStyle/>
          <a:p>
            <a:r>
              <a:rPr lang="zh-CN" altLang="zh-CN" sz="2000" b="1" dirty="0" smtClean="0"/>
              <a:t>【答案】</a:t>
            </a:r>
            <a:r>
              <a:rPr lang="en-US" altLang="zh-CN" sz="2000" b="1" dirty="0">
                <a:solidFill>
                  <a:srgbClr val="00B050"/>
                </a:solidFill>
                <a:effectLst>
                  <a:outerShdw blurRad="38100" dist="38100" dir="2700000" algn="tl">
                    <a:srgbClr val="000000">
                      <a:alpha val="43137"/>
                    </a:srgbClr>
                  </a:outerShdw>
                </a:effectLst>
              </a:rPr>
              <a:t>①</a:t>
            </a:r>
            <a:r>
              <a:rPr lang="zh-CN" altLang="zh-CN" sz="2000" b="1" dirty="0">
                <a:solidFill>
                  <a:srgbClr val="00B050"/>
                </a:solidFill>
                <a:effectLst>
                  <a:outerShdw blurRad="38100" dist="38100" dir="2700000" algn="tl">
                    <a:srgbClr val="000000">
                      <a:alpha val="43137"/>
                    </a:srgbClr>
                  </a:outerShdw>
                </a:effectLst>
              </a:rPr>
              <a:t>艳丽</a:t>
            </a:r>
            <a:r>
              <a:rPr lang="zh-CN" altLang="zh-CN" sz="2000" b="1" dirty="0"/>
              <a:t>　</a:t>
            </a:r>
            <a:r>
              <a:rPr lang="en-US" altLang="zh-CN" sz="2000" b="1" dirty="0">
                <a:solidFill>
                  <a:srgbClr val="00B050"/>
                </a:solidFill>
                <a:effectLst>
                  <a:outerShdw blurRad="38100" dist="38100" dir="2700000" algn="tl">
                    <a:srgbClr val="000000">
                      <a:alpha val="43137"/>
                    </a:srgbClr>
                  </a:outerShdw>
                </a:effectLst>
              </a:rPr>
              <a:t>②</a:t>
            </a:r>
            <a:r>
              <a:rPr lang="zh-CN" altLang="zh-CN" sz="2000" b="1" dirty="0">
                <a:solidFill>
                  <a:srgbClr val="00B050"/>
                </a:solidFill>
                <a:effectLst>
                  <a:outerShdw blurRad="38100" dist="38100" dir="2700000" algn="tl">
                    <a:srgbClr val="000000">
                      <a:alpha val="43137"/>
                    </a:srgbClr>
                  </a:outerShdw>
                </a:effectLst>
              </a:rPr>
              <a:t>清幽</a:t>
            </a:r>
            <a:endParaRPr lang="zh-CN" altLang="zh-CN" sz="2000" dirty="0">
              <a:solidFill>
                <a:srgbClr val="00B050"/>
              </a:solidFill>
              <a:effectLst>
                <a:outerShdw blurRad="38100" dist="38100" dir="2700000" algn="tl">
                  <a:srgbClr val="000000">
                    <a:alpha val="43137"/>
                  </a:srgbClr>
                </a:outerShdw>
              </a:effectLst>
            </a:endParaRPr>
          </a:p>
          <a:p>
            <a:r>
              <a:rPr lang="zh-CN" altLang="zh-CN" sz="2000" b="1" dirty="0"/>
              <a:t>①“园花经雨百般红</a:t>
            </a:r>
            <a:r>
              <a:rPr lang="en-US" altLang="zh-CN" sz="2000" b="1" dirty="0"/>
              <a:t>”</a:t>
            </a:r>
            <a:r>
              <a:rPr lang="zh-CN" altLang="zh-CN" sz="2000" b="1" dirty="0"/>
              <a:t>描写的是雨后园林的美景，一场雨后，园中姹紫嫣红</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solidFill>
                  <a:srgbClr val="00B0F0"/>
                </a:solidFill>
                <a:effectLst>
                  <a:outerShdw blurRad="38100" dist="38100" dir="2700000" algn="tl">
                    <a:srgbClr val="000000">
                      <a:alpha val="43137"/>
                    </a:srgbClr>
                  </a:outerShdw>
                </a:effectLst>
              </a:rPr>
              <a:t>色彩</a:t>
            </a:r>
            <a:r>
              <a:rPr lang="zh-CN" altLang="zh-CN" sz="2000" b="1" dirty="0">
                <a:solidFill>
                  <a:srgbClr val="00B0F0"/>
                </a:solidFill>
                <a:effectLst>
                  <a:outerShdw blurRad="38100" dist="38100" dir="2700000" algn="tl">
                    <a:srgbClr val="000000">
                      <a:alpha val="43137"/>
                    </a:srgbClr>
                  </a:outerShdw>
                </a:effectLst>
              </a:rPr>
              <a:t>艳丽</a:t>
            </a:r>
            <a:r>
              <a:rPr lang="zh-CN" altLang="zh-CN" sz="2000" b="1" dirty="0" smtClean="0"/>
              <a:t>。</a:t>
            </a:r>
            <a:endParaRPr lang="en-US" altLang="zh-CN" sz="2000" b="1" dirty="0" smtClean="0"/>
          </a:p>
          <a:p>
            <a:r>
              <a:rPr lang="en-US" altLang="zh-CN" sz="2000" b="1" dirty="0" smtClean="0"/>
              <a:t>②</a:t>
            </a:r>
            <a:r>
              <a:rPr lang="en-US" altLang="zh-CN" sz="2000" b="1" dirty="0"/>
              <a:t>“</a:t>
            </a:r>
            <a:r>
              <a:rPr lang="zh-CN" altLang="zh-CN" sz="2000" b="1" dirty="0"/>
              <a:t>乔木峥嵘明月中</a:t>
            </a:r>
            <a:r>
              <a:rPr lang="en-US" altLang="zh-CN" sz="2000" b="1" dirty="0"/>
              <a:t>”</a:t>
            </a:r>
            <a:r>
              <a:rPr lang="zh-CN" altLang="zh-CN" sz="2000" b="1" dirty="0"/>
              <a:t>描写的是月夜下的美景，明月高照，树木高耸峭拔</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solidFill>
                  <a:srgbClr val="00B0F0"/>
                </a:solidFill>
                <a:effectLst>
                  <a:outerShdw blurRad="38100" dist="38100" dir="2700000" algn="tl">
                    <a:srgbClr val="000000">
                      <a:alpha val="43137"/>
                    </a:srgbClr>
                  </a:outerShdw>
                </a:effectLst>
              </a:rPr>
              <a:t>意境</a:t>
            </a:r>
            <a:r>
              <a:rPr lang="zh-CN" altLang="zh-CN" sz="2000" b="1" dirty="0">
                <a:solidFill>
                  <a:srgbClr val="00B0F0"/>
                </a:solidFill>
                <a:effectLst>
                  <a:outerShdw blurRad="38100" dist="38100" dir="2700000" algn="tl">
                    <a:srgbClr val="000000">
                      <a:alpha val="43137"/>
                    </a:srgbClr>
                  </a:outerShdw>
                </a:effectLst>
              </a:rPr>
              <a:t>清幽</a:t>
            </a:r>
            <a:r>
              <a:rPr lang="zh-CN" altLang="zh-CN" sz="2000" b="1" dirty="0" smtClean="0"/>
              <a:t>。</a:t>
            </a:r>
            <a:endParaRPr lang="zh-CN" altLang="zh-CN" sz="2000" dirty="0"/>
          </a:p>
        </p:txBody>
      </p:sp>
      <p:sp>
        <p:nvSpPr>
          <p:cNvPr id="5" name="矩形 4"/>
          <p:cNvSpPr/>
          <p:nvPr/>
        </p:nvSpPr>
        <p:spPr>
          <a:xfrm>
            <a:off x="92533" y="5226784"/>
            <a:ext cx="9001000" cy="1631216"/>
          </a:xfrm>
          <a:prstGeom prst="rect">
            <a:avLst/>
          </a:prstGeom>
        </p:spPr>
        <p:txBody>
          <a:bodyPr wrap="square">
            <a:spAutoFit/>
          </a:bodyPr>
          <a:lstStyle/>
          <a:p>
            <a:r>
              <a:rPr lang="en-US" altLang="zh-CN" sz="2000" b="1" dirty="0" smtClean="0"/>
              <a:t>(</a:t>
            </a:r>
            <a:r>
              <a:rPr lang="zh-CN" altLang="zh-CN" sz="2000" b="1" dirty="0" smtClean="0"/>
              <a:t>本题考查诗歌的</a:t>
            </a:r>
            <a:r>
              <a:rPr lang="zh-CN" altLang="zh-CN" sz="2000" b="1" dirty="0" smtClean="0">
                <a:solidFill>
                  <a:srgbClr val="FF0000"/>
                </a:solidFill>
              </a:rPr>
              <a:t>意象与意境</a:t>
            </a:r>
            <a:r>
              <a:rPr lang="zh-CN" altLang="zh-CN" sz="2000" b="1" dirty="0" smtClean="0"/>
              <a:t>。两句诗描写了不同的景色，也就是诗歌所描写的意象，实际上都是在为诗歌营造某种意境。</a:t>
            </a:r>
            <a:r>
              <a:rPr lang="en-US" altLang="zh-CN" sz="2000" b="1" dirty="0" smtClean="0"/>
              <a:t>“</a:t>
            </a:r>
            <a:r>
              <a:rPr lang="zh-CN" altLang="zh-CN" sz="2000" b="1" dirty="0" smtClean="0"/>
              <a:t>园花经雨百般红</a:t>
            </a:r>
            <a:r>
              <a:rPr lang="en-US" altLang="zh-CN" sz="2000" b="1" dirty="0" smtClean="0"/>
              <a:t>”</a:t>
            </a:r>
            <a:r>
              <a:rPr lang="zh-CN" altLang="zh-CN" sz="2000" b="1" dirty="0" smtClean="0"/>
              <a:t>是写园里的花经雨水清洗后显得更为娇艳，主要是表现其色彩的</a:t>
            </a:r>
            <a:r>
              <a:rPr lang="zh-CN" altLang="zh-CN" sz="2000" b="1" dirty="0" smtClean="0">
                <a:solidFill>
                  <a:srgbClr val="FF0000"/>
                </a:solidFill>
              </a:rPr>
              <a:t>艳丽</a:t>
            </a:r>
            <a:r>
              <a:rPr lang="zh-CN" altLang="zh-CN" sz="2000" b="1" dirty="0" smtClean="0"/>
              <a:t>。</a:t>
            </a:r>
            <a:r>
              <a:rPr lang="en-US" altLang="zh-CN" sz="2000" b="1" dirty="0" smtClean="0"/>
              <a:t>“</a:t>
            </a:r>
            <a:r>
              <a:rPr lang="zh-CN" altLang="zh-CN" sz="2000" b="1" dirty="0" smtClean="0"/>
              <a:t>乔木峥嵘明月中</a:t>
            </a:r>
            <a:r>
              <a:rPr lang="en-US" altLang="zh-CN" sz="2000" b="1" dirty="0" smtClean="0"/>
              <a:t>”</a:t>
            </a:r>
            <a:r>
              <a:rPr lang="zh-CN" altLang="zh-CN" sz="2000" b="1" dirty="0" smtClean="0"/>
              <a:t>一句中，</a:t>
            </a:r>
            <a:r>
              <a:rPr lang="en-US" altLang="zh-CN" sz="2000" b="1" dirty="0" smtClean="0"/>
              <a:t>“</a:t>
            </a:r>
            <a:r>
              <a:rPr lang="zh-CN" altLang="zh-CN" sz="2000" b="1" dirty="0" smtClean="0"/>
              <a:t>峥嵘”有“</a:t>
            </a:r>
            <a:r>
              <a:rPr lang="zh-CN" altLang="zh-CN" sz="2000" b="1" dirty="0" smtClean="0">
                <a:solidFill>
                  <a:srgbClr val="0070C0"/>
                </a:solidFill>
                <a:effectLst>
                  <a:outerShdw blurRad="38100" dist="38100" dir="2700000" algn="tl">
                    <a:srgbClr val="000000">
                      <a:alpha val="43137"/>
                    </a:srgbClr>
                  </a:outerShdw>
                </a:effectLst>
              </a:rPr>
              <a:t>深邃、深远</a:t>
            </a:r>
            <a:r>
              <a:rPr lang="zh-CN" altLang="zh-CN" sz="2000" b="1" dirty="0" smtClean="0"/>
              <a:t>”的意思，明月掩映于高峻挺拔的树木中，显得更加</a:t>
            </a:r>
            <a:r>
              <a:rPr lang="zh-CN" altLang="zh-CN" sz="2000" b="1" dirty="0" smtClean="0">
                <a:solidFill>
                  <a:srgbClr val="FF0000"/>
                </a:solidFill>
              </a:rPr>
              <a:t>深邃而幽远</a:t>
            </a:r>
            <a:r>
              <a:rPr lang="zh-CN" altLang="zh-CN" sz="2000" b="1" dirty="0" smtClean="0"/>
              <a:t>。</a:t>
            </a:r>
            <a:r>
              <a:rPr lang="en-US" altLang="zh-CN" sz="2000" b="1" dirty="0" smtClean="0"/>
              <a:t>)</a:t>
            </a:r>
            <a:endParaRPr lang="zh-CN" altLang="zh-CN" sz="2000" dirty="0"/>
          </a:p>
        </p:txBody>
      </p:sp>
    </p:spTree>
    <p:extLst>
      <p:ext uri="{BB962C8B-B14F-4D97-AF65-F5344CB8AC3E}">
        <p14:creationId xmlns:p14="http://schemas.microsoft.com/office/powerpoint/2010/main" val="90314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44624"/>
            <a:ext cx="8856984" cy="3170099"/>
          </a:xfrm>
          <a:prstGeom prst="rect">
            <a:avLst/>
          </a:prstGeom>
        </p:spPr>
        <p:txBody>
          <a:bodyPr wrap="square">
            <a:spAutoFit/>
          </a:bodyPr>
          <a:lstStyle/>
          <a:p>
            <a:r>
              <a:rPr lang="zh-CN" altLang="zh-CN" sz="2000" b="1" dirty="0"/>
              <a:t>云帆：抱负、离别、思乡。</a:t>
            </a:r>
            <a:endParaRPr lang="zh-CN" altLang="zh-CN" sz="2000" dirty="0"/>
          </a:p>
          <a:p>
            <a:r>
              <a:rPr lang="zh-CN" altLang="zh-CN" sz="2000" b="1" dirty="0"/>
              <a:t>琴瑟：</a:t>
            </a:r>
            <a:r>
              <a:rPr lang="en-US" altLang="zh-CN" sz="2000" b="1" dirty="0"/>
              <a:t>(1)</a:t>
            </a:r>
            <a:r>
              <a:rPr lang="zh-CN" altLang="zh-CN" sz="2000" b="1" dirty="0"/>
              <a:t>比喻夫妇感情和谐，亦作</a:t>
            </a:r>
            <a:r>
              <a:rPr lang="en-US" altLang="zh-CN" sz="2000" b="1" dirty="0"/>
              <a:t>“</a:t>
            </a:r>
            <a:r>
              <a:rPr lang="zh-CN" altLang="zh-CN" sz="2000" b="1" dirty="0"/>
              <a:t>瑟琴</a:t>
            </a:r>
            <a:r>
              <a:rPr lang="en-US" altLang="zh-CN" sz="2000" b="1" dirty="0"/>
              <a:t>”</a:t>
            </a:r>
            <a:r>
              <a:rPr lang="zh-CN" altLang="zh-CN" sz="2000" b="1" dirty="0"/>
              <a:t>。</a:t>
            </a:r>
            <a:r>
              <a:rPr lang="en-US" altLang="zh-CN" sz="2000" b="1" dirty="0"/>
              <a:t>(2)</a:t>
            </a:r>
            <a:r>
              <a:rPr lang="zh-CN" altLang="zh-CN" sz="2000" b="1" dirty="0"/>
              <a:t>比喻兄弟朋友的情谊。</a:t>
            </a:r>
            <a:endParaRPr lang="zh-CN" altLang="zh-CN" sz="2000" dirty="0"/>
          </a:p>
          <a:p>
            <a:r>
              <a:rPr lang="zh-CN" altLang="zh-CN" sz="2000" b="1" dirty="0"/>
              <a:t>梨园：梨园原是皇帝禁苑中的果木园圃，唐玄宗开元年间，将其作为</a:t>
            </a:r>
            <a:r>
              <a:rPr lang="zh-CN" altLang="zh-CN" sz="2000" b="1" dirty="0" smtClean="0"/>
              <a:t>教</a:t>
            </a:r>
            <a:endParaRPr lang="en-US" altLang="zh-CN" sz="2000" b="1" dirty="0" smtClean="0"/>
          </a:p>
          <a:p>
            <a:r>
              <a:rPr lang="en-US" altLang="zh-CN" sz="2000" b="1" dirty="0"/>
              <a:t> </a:t>
            </a:r>
            <a:r>
              <a:rPr lang="en-US" altLang="zh-CN" sz="2000" b="1" dirty="0" smtClean="0"/>
              <a:t>             </a:t>
            </a:r>
            <a:r>
              <a:rPr lang="zh-CN" altLang="zh-CN" sz="2000" b="1" dirty="0" smtClean="0"/>
              <a:t>习</a:t>
            </a:r>
            <a:r>
              <a:rPr lang="zh-CN" altLang="zh-CN" sz="2000" b="1" dirty="0"/>
              <a:t>歌舞的地方，且在这里培养出了大批优秀的音乐舞蹈表演</a:t>
            </a:r>
            <a:r>
              <a:rPr lang="zh-CN" altLang="zh-CN" sz="2000" b="1" dirty="0" smtClean="0"/>
              <a:t>人</a:t>
            </a:r>
            <a:endParaRPr lang="en-US" altLang="zh-CN" sz="2000" b="1" dirty="0" smtClean="0"/>
          </a:p>
          <a:p>
            <a:r>
              <a:rPr lang="en-US" altLang="zh-CN" sz="2000" b="1" dirty="0"/>
              <a:t> </a:t>
            </a:r>
            <a:r>
              <a:rPr lang="en-US" altLang="zh-CN" sz="2000" b="1" dirty="0" smtClean="0"/>
              <a:t>             </a:t>
            </a:r>
            <a:r>
              <a:rPr lang="zh-CN" altLang="zh-CN" sz="2000" b="1" dirty="0" smtClean="0"/>
              <a:t>才</a:t>
            </a:r>
            <a:r>
              <a:rPr lang="zh-CN" altLang="zh-CN" sz="2000" b="1" dirty="0"/>
              <a:t>，在历史上产生了深远的影响。因此，后世的戏曲班社常</a:t>
            </a:r>
            <a:r>
              <a:rPr lang="zh-CN" altLang="zh-CN" sz="2000" b="1" dirty="0" smtClean="0"/>
              <a:t>以</a:t>
            </a:r>
            <a:endParaRPr lang="en-US" altLang="zh-CN" sz="2000" b="1" dirty="0" smtClean="0"/>
          </a:p>
          <a:p>
            <a:r>
              <a:rPr lang="en-US" altLang="zh-CN" sz="2000" b="1" dirty="0"/>
              <a:t> </a:t>
            </a:r>
            <a:r>
              <a:rPr lang="en-US" altLang="zh-CN" sz="2000" b="1" dirty="0" smtClean="0"/>
              <a:t>            “</a:t>
            </a:r>
            <a:r>
              <a:rPr lang="zh-CN" altLang="zh-CN" sz="2000" b="1" dirty="0"/>
              <a:t>梨园</a:t>
            </a:r>
            <a:r>
              <a:rPr lang="en-US" altLang="zh-CN" sz="2000" b="1" dirty="0"/>
              <a:t>”</a:t>
            </a:r>
            <a:r>
              <a:rPr lang="zh-CN" altLang="zh-CN" sz="2000" b="1" dirty="0"/>
              <a:t>为其代称，戏曲艺人称</a:t>
            </a:r>
            <a:r>
              <a:rPr lang="en-US" altLang="zh-CN" sz="2000" b="1" dirty="0"/>
              <a:t>“</a:t>
            </a:r>
            <a:r>
              <a:rPr lang="zh-CN" altLang="zh-CN" sz="2000" b="1" dirty="0"/>
              <a:t>梨园弟子</a:t>
            </a:r>
            <a:r>
              <a:rPr lang="en-US" altLang="zh-CN" sz="2000" b="1" dirty="0"/>
              <a:t>”</a:t>
            </a:r>
            <a:r>
              <a:rPr lang="zh-CN" altLang="zh-CN" sz="2000" b="1" dirty="0"/>
              <a:t>。</a:t>
            </a:r>
            <a:endParaRPr lang="zh-CN" altLang="zh-CN" sz="2000" dirty="0"/>
          </a:p>
          <a:p>
            <a:r>
              <a:rPr lang="zh-CN" altLang="zh-CN" sz="2000" b="1" dirty="0"/>
              <a:t>神器：指地位、政权。</a:t>
            </a:r>
            <a:endParaRPr lang="zh-CN" altLang="zh-CN" sz="2000" dirty="0"/>
          </a:p>
          <a:p>
            <a:r>
              <a:rPr lang="zh-CN" altLang="zh-CN" sz="2000" b="1" dirty="0"/>
              <a:t>月老：传说唐朝韦固月夜里经过宋城，遇见一个老人坐着翻检书本。</a:t>
            </a:r>
            <a:r>
              <a:rPr lang="zh-CN" altLang="zh-CN" sz="2000" b="1" dirty="0" smtClean="0"/>
              <a:t>向</a:t>
            </a:r>
            <a:endParaRPr lang="en-US" altLang="zh-CN" sz="2000" b="1" dirty="0" smtClean="0"/>
          </a:p>
          <a:p>
            <a:r>
              <a:rPr lang="en-US" altLang="zh-CN" sz="2000" b="1" dirty="0"/>
              <a:t> </a:t>
            </a:r>
            <a:r>
              <a:rPr lang="en-US" altLang="zh-CN" sz="2000" b="1" dirty="0" smtClean="0"/>
              <a:t>            </a:t>
            </a:r>
            <a:r>
              <a:rPr lang="zh-CN" altLang="zh-CN" sz="2000" b="1" dirty="0" smtClean="0"/>
              <a:t>老人</a:t>
            </a:r>
            <a:r>
              <a:rPr lang="zh-CN" altLang="zh-CN" sz="2000" b="1" dirty="0"/>
              <a:t>询问后，才知道老人是专管人间婚姻的神仙，翻检的书是</a:t>
            </a:r>
            <a:r>
              <a:rPr lang="zh-CN" altLang="zh-CN" sz="2000" b="1" dirty="0" smtClean="0"/>
              <a:t>婚</a:t>
            </a:r>
            <a:endParaRPr lang="en-US" altLang="zh-CN" sz="2000" b="1" dirty="0" smtClean="0"/>
          </a:p>
          <a:p>
            <a:r>
              <a:rPr lang="en-US" altLang="zh-CN" sz="2000" b="1" dirty="0"/>
              <a:t> </a:t>
            </a:r>
            <a:r>
              <a:rPr lang="en-US" altLang="zh-CN" sz="2000" b="1" dirty="0" smtClean="0"/>
              <a:t>           </a:t>
            </a:r>
            <a:r>
              <a:rPr lang="zh-CN" altLang="zh-CN" sz="2000" b="1" dirty="0" smtClean="0"/>
              <a:t>姻</a:t>
            </a:r>
            <a:r>
              <a:rPr lang="zh-CN" altLang="zh-CN" sz="2000" b="1" dirty="0"/>
              <a:t>簿。</a:t>
            </a:r>
            <a:r>
              <a:rPr lang="en-US" altLang="zh-CN" sz="2000" b="1" dirty="0"/>
              <a:t>(</a:t>
            </a:r>
            <a:r>
              <a:rPr lang="zh-CN" altLang="zh-CN" sz="2000" b="1" dirty="0"/>
              <a:t>见《续幽怪录·定婚店》</a:t>
            </a:r>
            <a:r>
              <a:rPr lang="en-US" altLang="zh-CN" sz="2000" b="1" dirty="0"/>
              <a:t>)</a:t>
            </a:r>
            <a:r>
              <a:rPr lang="zh-CN" altLang="zh-CN" sz="2000" b="1" dirty="0"/>
              <a:t>后来因此称媒人为月下老人，或月老。</a:t>
            </a:r>
            <a:endParaRPr lang="zh-CN" altLang="zh-CN" sz="2000" dirty="0"/>
          </a:p>
        </p:txBody>
      </p:sp>
      <p:sp>
        <p:nvSpPr>
          <p:cNvPr id="3" name="矩形 2"/>
          <p:cNvSpPr/>
          <p:nvPr/>
        </p:nvSpPr>
        <p:spPr>
          <a:xfrm>
            <a:off x="251520" y="3209023"/>
            <a:ext cx="8856984" cy="3477875"/>
          </a:xfrm>
          <a:prstGeom prst="rect">
            <a:avLst/>
          </a:prstGeom>
        </p:spPr>
        <p:txBody>
          <a:bodyPr wrap="square">
            <a:spAutoFit/>
          </a:bodyPr>
          <a:lstStyle/>
          <a:p>
            <a:r>
              <a:rPr lang="zh-CN" altLang="zh-CN" sz="2000" b="1" dirty="0"/>
              <a:t>陶朱：春秋时越国大夫范蠡的别号。相传他帮助勾践灭吴后，离开越国</a:t>
            </a:r>
            <a:r>
              <a:rPr lang="zh-CN" altLang="zh-CN" sz="2000" b="1" dirty="0" smtClean="0"/>
              <a:t>到</a:t>
            </a:r>
            <a:endParaRPr lang="en-US" altLang="zh-CN" sz="2000" b="1" dirty="0" smtClean="0"/>
          </a:p>
          <a:p>
            <a:r>
              <a:rPr lang="en-US" altLang="zh-CN" sz="2000" b="1" dirty="0"/>
              <a:t> </a:t>
            </a:r>
            <a:r>
              <a:rPr lang="en-US" altLang="zh-CN" sz="2000" b="1" dirty="0" smtClean="0"/>
              <a:t>             </a:t>
            </a:r>
            <a:r>
              <a:rPr lang="zh-CN" altLang="zh-CN" sz="2000" b="1" dirty="0" smtClean="0"/>
              <a:t>陶</a:t>
            </a:r>
            <a:r>
              <a:rPr lang="zh-CN" altLang="zh-CN" sz="2000" b="1" dirty="0"/>
              <a:t>，善于经营生计，积累了很多财富，后世因此以“陶朱”</a:t>
            </a:r>
            <a:r>
              <a:rPr lang="zh-CN" altLang="zh-CN" sz="2000" b="1" dirty="0" smtClean="0"/>
              <a:t>或</a:t>
            </a:r>
            <a:endParaRPr lang="en-US" altLang="zh-CN" sz="2000" b="1" dirty="0" smtClean="0"/>
          </a:p>
          <a:p>
            <a:r>
              <a:rPr lang="en-US" altLang="zh-CN" sz="2000" b="1" dirty="0"/>
              <a:t> </a:t>
            </a:r>
            <a:r>
              <a:rPr lang="en-US" altLang="zh-CN" sz="2000" b="1" dirty="0" smtClean="0"/>
              <a:t>          </a:t>
            </a:r>
            <a:r>
              <a:rPr lang="zh-CN" altLang="zh-CN" sz="2000" b="1" dirty="0" smtClean="0"/>
              <a:t>“陶朱公”</a:t>
            </a:r>
            <a:r>
              <a:rPr lang="zh-CN" altLang="zh-CN" sz="2000" b="1" dirty="0"/>
              <a:t>来称富商。</a:t>
            </a:r>
            <a:endParaRPr lang="zh-CN" altLang="zh-CN" sz="2000" dirty="0"/>
          </a:p>
          <a:p>
            <a:r>
              <a:rPr lang="zh-CN" altLang="zh-CN" sz="2000" b="1" dirty="0"/>
              <a:t>祝融：传说中为高辛氏帝喾的火正</a:t>
            </a:r>
            <a:r>
              <a:rPr lang="en-US" altLang="zh-CN" sz="2000" b="1" dirty="0"/>
              <a:t>(</a:t>
            </a:r>
            <a:r>
              <a:rPr lang="zh-CN" altLang="zh-CN" sz="2000" b="1" dirty="0"/>
              <a:t>掌火之官</a:t>
            </a:r>
            <a:r>
              <a:rPr lang="en-US" altLang="zh-CN" sz="2000" b="1" dirty="0"/>
              <a:t>)</a:t>
            </a:r>
            <a:r>
              <a:rPr lang="zh-CN" altLang="zh-CN" sz="2000" b="1" dirty="0"/>
              <a:t>，以光明四海而成为祝融</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后世</a:t>
            </a:r>
            <a:r>
              <a:rPr lang="zh-CN" altLang="zh-CN" sz="2000" b="1" dirty="0"/>
              <a:t>祀为火神。由此，火灾称为祝融之灾。</a:t>
            </a:r>
            <a:endParaRPr lang="zh-CN" altLang="zh-CN" sz="2000" dirty="0"/>
          </a:p>
          <a:p>
            <a:r>
              <a:rPr lang="zh-CN" altLang="zh-CN" sz="2000" b="1" dirty="0"/>
              <a:t>青梅竹马：出自李白的《长干行》：</a:t>
            </a:r>
            <a:r>
              <a:rPr lang="en-US" altLang="zh-CN" sz="2000" b="1" dirty="0"/>
              <a:t>“</a:t>
            </a:r>
            <a:r>
              <a:rPr lang="zh-CN" altLang="zh-CN" sz="2000" b="1" dirty="0"/>
              <a:t>郎骑竹马来，绕床弄青梅。同居</a:t>
            </a:r>
            <a:r>
              <a:rPr lang="zh-CN" altLang="zh-CN" sz="2000" b="1" dirty="0" smtClean="0"/>
              <a:t>长</a:t>
            </a:r>
            <a:endParaRPr lang="en-US" altLang="zh-CN" sz="2000" b="1" dirty="0" smtClean="0"/>
          </a:p>
          <a:p>
            <a:r>
              <a:rPr lang="en-US" altLang="zh-CN" sz="2000" b="1" dirty="0"/>
              <a:t> </a:t>
            </a:r>
            <a:r>
              <a:rPr lang="en-US" altLang="zh-CN" sz="2000" b="1" dirty="0" smtClean="0"/>
              <a:t>                    </a:t>
            </a:r>
            <a:r>
              <a:rPr lang="zh-CN" altLang="zh-CN" sz="2000" b="1" dirty="0" smtClean="0"/>
              <a:t>干</a:t>
            </a:r>
            <a:r>
              <a:rPr lang="zh-CN" altLang="zh-CN" sz="2000" b="1" dirty="0"/>
              <a:t>里，两小无嫌猜。</a:t>
            </a:r>
            <a:r>
              <a:rPr lang="en-US" altLang="zh-CN" sz="2000" b="1" dirty="0"/>
              <a:t>”</a:t>
            </a:r>
            <a:r>
              <a:rPr lang="zh-CN" altLang="zh-CN" sz="2000" b="1" dirty="0"/>
              <a:t>后来用</a:t>
            </a:r>
            <a:r>
              <a:rPr lang="en-US" altLang="zh-CN" sz="2000" b="1" dirty="0"/>
              <a:t>“</a:t>
            </a:r>
            <a:r>
              <a:rPr lang="zh-CN" altLang="zh-CN" sz="2000" b="1" dirty="0"/>
              <a:t>青梅竹马</a:t>
            </a:r>
            <a:r>
              <a:rPr lang="en-US" altLang="zh-CN" sz="2000" b="1" dirty="0"/>
              <a:t>”</a:t>
            </a:r>
            <a:r>
              <a:rPr lang="zh-CN" altLang="zh-CN" sz="2000" b="1" dirty="0"/>
              <a:t>形容男女小的时候</a:t>
            </a:r>
            <a:r>
              <a:rPr lang="zh-CN" altLang="zh-CN" sz="2000" b="1" dirty="0" smtClean="0"/>
              <a:t>天</a:t>
            </a:r>
            <a:endParaRPr lang="en-US" altLang="zh-CN" sz="2000" b="1" dirty="0" smtClean="0"/>
          </a:p>
          <a:p>
            <a:r>
              <a:rPr lang="en-US" altLang="zh-CN" sz="2000" b="1" dirty="0"/>
              <a:t> </a:t>
            </a:r>
            <a:r>
              <a:rPr lang="en-US" altLang="zh-CN" sz="2000" b="1" dirty="0" smtClean="0"/>
              <a:t>                 </a:t>
            </a:r>
            <a:r>
              <a:rPr lang="zh-CN" altLang="zh-CN" sz="2000" b="1" dirty="0" smtClean="0"/>
              <a:t>真</a:t>
            </a:r>
            <a:r>
              <a:rPr lang="zh-CN" altLang="zh-CN" sz="2000" b="1" dirty="0"/>
              <a:t>无邪，也指幼小时就相识的伴侣。</a:t>
            </a:r>
            <a:endParaRPr lang="zh-CN" altLang="zh-CN" sz="2000" dirty="0"/>
          </a:p>
          <a:p>
            <a:r>
              <a:rPr lang="zh-CN" altLang="zh-CN" sz="2000" b="1" dirty="0"/>
              <a:t>问鼎：《左传</a:t>
            </a:r>
            <a:r>
              <a:rPr lang="en-US" altLang="zh-CN" sz="2000" b="1" dirty="0"/>
              <a:t>·</a:t>
            </a:r>
            <a:r>
              <a:rPr lang="zh-CN" altLang="zh-CN" sz="2000" b="1" dirty="0"/>
              <a:t>宣公三年》：</a:t>
            </a:r>
            <a:r>
              <a:rPr lang="en-US" altLang="zh-CN" sz="2000" b="1" dirty="0"/>
              <a:t>“</a:t>
            </a:r>
            <a:r>
              <a:rPr lang="zh-CN" altLang="zh-CN" sz="2000" b="1" dirty="0"/>
              <a:t>楚子伐陆浑之戎，遂至于雒，观兵于周疆</a:t>
            </a:r>
            <a:r>
              <a:rPr lang="zh-CN" altLang="zh-CN" sz="2000" b="1" dirty="0" smtClean="0"/>
              <a:t>。定</a:t>
            </a:r>
            <a:endParaRPr lang="en-US" altLang="zh-CN" sz="2000" b="1" dirty="0" smtClean="0"/>
          </a:p>
          <a:p>
            <a:r>
              <a:rPr lang="en-US" altLang="zh-CN" sz="2000" b="1" dirty="0"/>
              <a:t> </a:t>
            </a:r>
            <a:r>
              <a:rPr lang="en-US" altLang="zh-CN" sz="2000" b="1" dirty="0" smtClean="0"/>
              <a:t>               </a:t>
            </a:r>
            <a:r>
              <a:rPr lang="zh-CN" altLang="zh-CN" sz="2000" b="1" dirty="0" smtClean="0"/>
              <a:t>王</a:t>
            </a:r>
            <a:r>
              <a:rPr lang="zh-CN" altLang="zh-CN" sz="2000" b="1" dirty="0"/>
              <a:t>使王孙满劳楚子，楚子问鼎之大小轻重焉。</a:t>
            </a:r>
            <a:r>
              <a:rPr lang="en-US" altLang="zh-CN" sz="2000" b="1" dirty="0"/>
              <a:t>”</a:t>
            </a:r>
            <a:r>
              <a:rPr lang="zh-CN" altLang="zh-CN" sz="2000" b="1" dirty="0"/>
              <a:t>夏、商、周三</a:t>
            </a:r>
            <a:r>
              <a:rPr lang="zh-CN" altLang="zh-CN" sz="2000" b="1" dirty="0" smtClean="0"/>
              <a:t>代以九</a:t>
            </a:r>
            <a:endParaRPr lang="en-US" altLang="zh-CN" sz="2000" b="1" dirty="0" smtClean="0"/>
          </a:p>
          <a:p>
            <a:r>
              <a:rPr lang="en-US" altLang="zh-CN" sz="2000" b="1" dirty="0"/>
              <a:t> </a:t>
            </a:r>
            <a:r>
              <a:rPr lang="en-US" altLang="zh-CN" sz="2000" b="1" dirty="0" smtClean="0"/>
              <a:t>       </a:t>
            </a:r>
            <a:r>
              <a:rPr lang="zh-CN" altLang="zh-CN" sz="2000" b="1" dirty="0" smtClean="0"/>
              <a:t>鼎</a:t>
            </a:r>
            <a:r>
              <a:rPr lang="zh-CN" altLang="zh-CN" sz="2000" b="1" dirty="0"/>
              <a:t>为传国宝，楚子问鼎，有觊觎周室之意。后遂以问鼎比喻图谋帝王权位。</a:t>
            </a:r>
            <a:endParaRPr lang="zh-CN" altLang="zh-CN" sz="2000" dirty="0"/>
          </a:p>
        </p:txBody>
      </p:sp>
    </p:spTree>
    <p:extLst>
      <p:ext uri="{BB962C8B-B14F-4D97-AF65-F5344CB8AC3E}">
        <p14:creationId xmlns:p14="http://schemas.microsoft.com/office/powerpoint/2010/main" val="355011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88640"/>
            <a:ext cx="8568952" cy="2862322"/>
          </a:xfrm>
          <a:prstGeom prst="rect">
            <a:avLst/>
          </a:prstGeom>
        </p:spPr>
        <p:txBody>
          <a:bodyPr wrap="square">
            <a:spAutoFit/>
          </a:bodyPr>
          <a:lstStyle/>
          <a:p>
            <a:r>
              <a:rPr lang="zh-CN" altLang="zh-CN" sz="2000" b="1" dirty="0"/>
              <a:t>逐鹿：《汉书</a:t>
            </a:r>
            <a:r>
              <a:rPr lang="en-US" altLang="zh-CN" sz="2000" b="1" dirty="0"/>
              <a:t>·</a:t>
            </a:r>
            <a:r>
              <a:rPr lang="zh-CN" altLang="zh-CN" sz="2000" b="1" dirty="0"/>
              <a:t>蒯通传》：</a:t>
            </a:r>
            <a:r>
              <a:rPr lang="en-US" altLang="zh-CN" sz="2000" b="1" dirty="0"/>
              <a:t>“</a:t>
            </a:r>
            <a:r>
              <a:rPr lang="zh-CN" altLang="zh-CN" sz="2000" b="1" dirty="0"/>
              <a:t>且秦失其鹿，天下共逐之。</a:t>
            </a:r>
            <a:r>
              <a:rPr lang="en-US" altLang="zh-CN" sz="2000" b="1" dirty="0"/>
              <a:t>”</a:t>
            </a:r>
            <a:r>
              <a:rPr lang="zh-CN" altLang="zh-CN" sz="2000" b="1" dirty="0"/>
              <a:t>颜师古注引</a:t>
            </a:r>
            <a:r>
              <a:rPr lang="zh-CN" altLang="zh-CN" sz="2000" b="1" dirty="0" smtClean="0"/>
              <a:t>张晏</a:t>
            </a:r>
            <a:endParaRPr lang="en-US" altLang="zh-CN" sz="2000" b="1" dirty="0" smtClean="0"/>
          </a:p>
          <a:p>
            <a:r>
              <a:rPr lang="en-US" altLang="zh-CN" sz="2000" b="1" dirty="0"/>
              <a:t> </a:t>
            </a:r>
            <a:r>
              <a:rPr lang="en-US" altLang="zh-CN" sz="2000" b="1" dirty="0" smtClean="0"/>
              <a:t>               </a:t>
            </a:r>
            <a:r>
              <a:rPr lang="zh-CN" altLang="zh-CN" sz="2000" b="1" dirty="0" smtClean="0"/>
              <a:t>曰</a:t>
            </a:r>
            <a:r>
              <a:rPr lang="zh-CN" altLang="zh-CN" sz="2000" b="1" dirty="0"/>
              <a:t>：</a:t>
            </a:r>
            <a:r>
              <a:rPr lang="en-US" altLang="zh-CN" sz="2000" b="1" dirty="0"/>
              <a:t>“</a:t>
            </a:r>
            <a:r>
              <a:rPr lang="zh-CN" altLang="zh-CN" sz="2000" b="1" dirty="0"/>
              <a:t>以鹿喻帝位。</a:t>
            </a:r>
            <a:r>
              <a:rPr lang="en-US" altLang="zh-CN" sz="2000" b="1" dirty="0"/>
              <a:t>”</a:t>
            </a:r>
            <a:r>
              <a:rPr lang="zh-CN" altLang="zh-CN" sz="2000" b="1" dirty="0"/>
              <a:t>后来用逐鹿比喻群雄并起，争夺天下。</a:t>
            </a:r>
            <a:endParaRPr lang="zh-CN" altLang="zh-CN" sz="2000" dirty="0"/>
          </a:p>
          <a:p>
            <a:r>
              <a:rPr lang="zh-CN" altLang="zh-CN" sz="2000" b="1" dirty="0"/>
              <a:t>三尺：三尺，也叫</a:t>
            </a:r>
            <a:r>
              <a:rPr lang="en-US" altLang="zh-CN" sz="2000" b="1" dirty="0"/>
              <a:t>“</a:t>
            </a:r>
            <a:r>
              <a:rPr lang="zh-CN" altLang="zh-CN" sz="2000" b="1" dirty="0"/>
              <a:t>三尺法</a:t>
            </a:r>
            <a:r>
              <a:rPr lang="en-US" altLang="zh-CN" sz="2000" b="1" dirty="0"/>
              <a:t>”</a:t>
            </a:r>
            <a:r>
              <a:rPr lang="zh-CN" altLang="zh-CN" sz="2000" b="1" dirty="0"/>
              <a:t>，是法律的代名词。古代把法律写在三尺</a:t>
            </a:r>
            <a:r>
              <a:rPr lang="zh-CN" altLang="zh-CN" sz="2000" b="1" dirty="0" smtClean="0"/>
              <a:t>长</a:t>
            </a:r>
            <a:endParaRPr lang="en-US" altLang="zh-CN" sz="2000" b="1" dirty="0" smtClean="0"/>
          </a:p>
          <a:p>
            <a:r>
              <a:rPr lang="en-US" altLang="zh-CN" sz="2000" b="1" dirty="0"/>
              <a:t> </a:t>
            </a:r>
            <a:r>
              <a:rPr lang="en-US" altLang="zh-CN" sz="2000" b="1" dirty="0" smtClean="0"/>
              <a:t>             </a:t>
            </a:r>
            <a:r>
              <a:rPr lang="zh-CN" altLang="zh-CN" sz="2000" b="1" dirty="0" smtClean="0"/>
              <a:t>的</a:t>
            </a:r>
            <a:r>
              <a:rPr lang="zh-CN" altLang="zh-CN" sz="2000" b="1" dirty="0"/>
              <a:t>竹简上，所以称</a:t>
            </a:r>
            <a:r>
              <a:rPr lang="en-US" altLang="zh-CN" sz="2000" b="1" dirty="0"/>
              <a:t>“</a:t>
            </a:r>
            <a:r>
              <a:rPr lang="zh-CN" altLang="zh-CN" sz="2000" b="1" dirty="0"/>
              <a:t>三尺法</a:t>
            </a:r>
            <a:r>
              <a:rPr lang="en-US" altLang="zh-CN" sz="2000" b="1" dirty="0"/>
              <a:t>”</a:t>
            </a:r>
            <a:r>
              <a:rPr lang="zh-CN" altLang="zh-CN" sz="2000" b="1" dirty="0"/>
              <a:t>。</a:t>
            </a:r>
            <a:endParaRPr lang="zh-CN" altLang="zh-CN" sz="2000" dirty="0"/>
          </a:p>
          <a:p>
            <a:r>
              <a:rPr lang="zh-CN" altLang="zh-CN" sz="2000" b="1" dirty="0"/>
              <a:t>杜康：《说文解字</a:t>
            </a:r>
            <a:r>
              <a:rPr lang="en-US" altLang="zh-CN" sz="2000" b="1" dirty="0"/>
              <a:t>·</a:t>
            </a:r>
            <a:r>
              <a:rPr lang="zh-CN" altLang="zh-CN" sz="2000" b="1" dirty="0"/>
              <a:t>巾部》：</a:t>
            </a:r>
            <a:r>
              <a:rPr lang="en-US" altLang="zh-CN" sz="2000" b="1" dirty="0"/>
              <a:t>“</a:t>
            </a:r>
            <a:r>
              <a:rPr lang="zh-CN" altLang="zh-CN" sz="2000" b="1" dirty="0"/>
              <a:t>古者少康初作箕帚，少康，杜康也。</a:t>
            </a:r>
            <a:r>
              <a:rPr lang="en-US" altLang="zh-CN" sz="2000" b="1" dirty="0"/>
              <a:t>”</a:t>
            </a:r>
            <a:r>
              <a:rPr lang="zh-CN" altLang="zh-CN" sz="2000" b="1" dirty="0"/>
              <a:t>后</a:t>
            </a:r>
            <a:r>
              <a:rPr lang="zh-CN" altLang="zh-CN" sz="2000" b="1" dirty="0" smtClean="0"/>
              <a:t>即</a:t>
            </a:r>
            <a:endParaRPr lang="en-US" altLang="zh-CN" sz="2000" b="1" dirty="0" smtClean="0"/>
          </a:p>
          <a:p>
            <a:r>
              <a:rPr lang="en-US" altLang="zh-CN" sz="2000" b="1" dirty="0"/>
              <a:t> </a:t>
            </a:r>
            <a:r>
              <a:rPr lang="en-US" altLang="zh-CN" sz="2000" b="1" dirty="0" smtClean="0"/>
              <a:t>              </a:t>
            </a:r>
            <a:r>
              <a:rPr lang="zh-CN" altLang="zh-CN" sz="2000" b="1" dirty="0" smtClean="0"/>
              <a:t>以</a:t>
            </a:r>
            <a:r>
              <a:rPr lang="zh-CN" altLang="zh-CN" sz="2000" b="1" dirty="0"/>
              <a:t>杜康作为酒的代称。</a:t>
            </a:r>
            <a:endParaRPr lang="zh-CN" altLang="zh-CN" sz="2000" dirty="0"/>
          </a:p>
          <a:p>
            <a:r>
              <a:rPr lang="zh-CN" altLang="zh-CN" sz="2000" b="1" dirty="0"/>
              <a:t>秦晋：春秋时，秦晋两国世为婚姻，后因称两姓联姻为“秦晋之好”。</a:t>
            </a:r>
            <a:endParaRPr lang="zh-CN" altLang="zh-CN" sz="2000" dirty="0"/>
          </a:p>
          <a:p>
            <a:r>
              <a:rPr lang="zh-CN" altLang="zh-CN" sz="2000" b="1" dirty="0"/>
              <a:t>彭祖：传说故事人物，生于夏代，至殷末时已八百余岁，旧时把彭祖</a:t>
            </a:r>
            <a:r>
              <a:rPr lang="zh-CN" altLang="zh-CN" sz="2000" b="1" dirty="0" smtClean="0"/>
              <a:t>作</a:t>
            </a:r>
            <a:endParaRPr lang="en-US" altLang="zh-CN" sz="2000" b="1" dirty="0" smtClean="0"/>
          </a:p>
          <a:p>
            <a:r>
              <a:rPr lang="en-US" altLang="zh-CN" sz="2000" b="1" dirty="0"/>
              <a:t> </a:t>
            </a:r>
            <a:r>
              <a:rPr lang="en-US" altLang="zh-CN" sz="2000" b="1" dirty="0" smtClean="0"/>
              <a:t>              </a:t>
            </a:r>
            <a:r>
              <a:rPr lang="zh-CN" altLang="zh-CN" sz="2000" b="1" dirty="0" smtClean="0"/>
              <a:t>为</a:t>
            </a:r>
            <a:r>
              <a:rPr lang="zh-CN" altLang="zh-CN" sz="2000" b="1" dirty="0"/>
              <a:t>长寿的象征，以“寿如彭祖”来祝人长寿。</a:t>
            </a:r>
            <a:endParaRPr lang="zh-CN" altLang="zh-CN" sz="2000" dirty="0"/>
          </a:p>
        </p:txBody>
      </p:sp>
      <p:sp>
        <p:nvSpPr>
          <p:cNvPr id="3" name="矩形 2"/>
          <p:cNvSpPr/>
          <p:nvPr/>
        </p:nvSpPr>
        <p:spPr>
          <a:xfrm>
            <a:off x="287524" y="3201656"/>
            <a:ext cx="8784976" cy="3477875"/>
          </a:xfrm>
          <a:prstGeom prst="rect">
            <a:avLst/>
          </a:prstGeom>
        </p:spPr>
        <p:txBody>
          <a:bodyPr wrap="square">
            <a:spAutoFit/>
          </a:bodyPr>
          <a:lstStyle/>
          <a:p>
            <a:r>
              <a:rPr lang="zh-CN" altLang="zh-CN" sz="2000" b="1" dirty="0"/>
              <a:t>谢家：唐诗宋词不达意之处常用“谢家”之典，其意有：</a:t>
            </a:r>
            <a:endParaRPr lang="zh-CN" altLang="zh-CN" sz="2000" dirty="0"/>
          </a:p>
          <a:p>
            <a:r>
              <a:rPr lang="en-US" altLang="zh-CN" sz="2000" b="1" dirty="0" smtClean="0"/>
              <a:t>             (</a:t>
            </a:r>
            <a:r>
              <a:rPr lang="en-US" altLang="zh-CN" sz="2000" b="1" dirty="0"/>
              <a:t>1)</a:t>
            </a:r>
            <a:r>
              <a:rPr lang="zh-CN" altLang="zh-CN" sz="2000" b="1" dirty="0"/>
              <a:t>用谢安、谢玄家事，意指人有风度。</a:t>
            </a:r>
            <a:endParaRPr lang="zh-CN" altLang="zh-CN" sz="2000" dirty="0"/>
          </a:p>
          <a:p>
            <a:r>
              <a:rPr lang="en-US" altLang="zh-CN" sz="2000" b="1" dirty="0" smtClean="0"/>
              <a:t>             (</a:t>
            </a:r>
            <a:r>
              <a:rPr lang="en-US" altLang="zh-CN" sz="2000" b="1" dirty="0"/>
              <a:t>2)</a:t>
            </a:r>
            <a:r>
              <a:rPr lang="zh-CN" altLang="zh-CN" sz="2000" b="1" dirty="0"/>
              <a:t>专指谢安侄女谢道韫之事，表示有才有貌之美女。</a:t>
            </a:r>
            <a:endParaRPr lang="zh-CN" altLang="zh-CN" sz="2000" dirty="0"/>
          </a:p>
          <a:p>
            <a:r>
              <a:rPr lang="en-US" altLang="zh-CN" sz="2000" b="1" dirty="0" smtClean="0"/>
              <a:t>             (</a:t>
            </a:r>
            <a:r>
              <a:rPr lang="en-US" altLang="zh-CN" sz="2000" b="1" dirty="0"/>
              <a:t>3)</a:t>
            </a:r>
            <a:r>
              <a:rPr lang="zh-CN" altLang="zh-CN" sz="2000" b="1" dirty="0"/>
              <a:t>指山水诗人谢灵运事。</a:t>
            </a:r>
            <a:endParaRPr lang="zh-CN" altLang="zh-CN" sz="2000" dirty="0"/>
          </a:p>
          <a:p>
            <a:r>
              <a:rPr lang="zh-CN" altLang="zh-CN" sz="2000" b="1" dirty="0"/>
              <a:t>婵娟：婵娟，姿态美好，多用来形容女子；因人们常喻月为美女，故</a:t>
            </a:r>
            <a:r>
              <a:rPr lang="zh-CN" altLang="zh-CN" sz="2000" b="1" dirty="0" smtClean="0"/>
              <a:t>月亮</a:t>
            </a:r>
            <a:endParaRPr lang="en-US" altLang="zh-CN" sz="2000" b="1" dirty="0" smtClean="0"/>
          </a:p>
          <a:p>
            <a:r>
              <a:rPr lang="en-US" altLang="zh-CN" sz="2000" b="1" dirty="0"/>
              <a:t> </a:t>
            </a:r>
            <a:r>
              <a:rPr lang="en-US" altLang="zh-CN" sz="2000" b="1" dirty="0" smtClean="0"/>
              <a:t>            </a:t>
            </a:r>
            <a:r>
              <a:rPr lang="zh-CN" altLang="zh-CN" sz="2000" b="1" dirty="0" smtClean="0"/>
              <a:t>称为</a:t>
            </a:r>
            <a:r>
              <a:rPr lang="zh-CN" altLang="zh-CN" sz="2000" b="1" dirty="0"/>
              <a:t>婵娟。</a:t>
            </a:r>
            <a:endParaRPr lang="zh-CN" altLang="zh-CN" sz="2000" dirty="0"/>
          </a:p>
          <a:p>
            <a:r>
              <a:rPr lang="zh-CN" altLang="zh-CN" sz="2000" b="1" dirty="0"/>
              <a:t>献芹：《列子</a:t>
            </a:r>
            <a:r>
              <a:rPr lang="en-US" altLang="zh-CN" sz="2000" b="1" dirty="0"/>
              <a:t>·</a:t>
            </a:r>
            <a:r>
              <a:rPr lang="zh-CN" altLang="zh-CN" sz="2000" b="1" dirty="0"/>
              <a:t>杨朱》有一个故事说，从前有一个人在乡里的豪绅面前</a:t>
            </a:r>
            <a:r>
              <a:rPr lang="zh-CN" altLang="zh-CN" sz="2000" b="1" dirty="0" smtClean="0"/>
              <a:t>大肆</a:t>
            </a:r>
            <a:endParaRPr lang="en-US" altLang="zh-CN" sz="2000" b="1" dirty="0" smtClean="0"/>
          </a:p>
          <a:p>
            <a:r>
              <a:rPr lang="en-US" altLang="zh-CN" sz="2000" b="1" dirty="0"/>
              <a:t> </a:t>
            </a:r>
            <a:r>
              <a:rPr lang="en-US" altLang="zh-CN" sz="2000" b="1" dirty="0" smtClean="0"/>
              <a:t>             </a:t>
            </a:r>
            <a:r>
              <a:rPr lang="zh-CN" altLang="zh-CN" sz="2000" b="1" dirty="0" smtClean="0"/>
              <a:t>吹嘘</a:t>
            </a:r>
            <a:r>
              <a:rPr lang="zh-CN" altLang="zh-CN" sz="2000" b="1" dirty="0"/>
              <a:t>芹菜如何好吃，豪绅尝了之后，竟“蜇于口，惨于腹”。</a:t>
            </a:r>
            <a:r>
              <a:rPr lang="zh-CN" altLang="zh-CN" sz="2000" b="1" dirty="0" smtClean="0"/>
              <a:t>后来</a:t>
            </a:r>
            <a:endParaRPr lang="en-US" altLang="zh-CN" sz="2000" b="1" dirty="0" smtClean="0"/>
          </a:p>
          <a:p>
            <a:r>
              <a:rPr lang="en-US" altLang="zh-CN" sz="2000" b="1" dirty="0"/>
              <a:t> </a:t>
            </a:r>
            <a:r>
              <a:rPr lang="en-US" altLang="zh-CN" sz="2000" b="1" dirty="0" smtClean="0"/>
              <a:t>          </a:t>
            </a:r>
            <a:r>
              <a:rPr lang="zh-CN" altLang="zh-CN" sz="2000" b="1" dirty="0" smtClean="0"/>
              <a:t>就</a:t>
            </a:r>
            <a:r>
              <a:rPr lang="zh-CN" altLang="zh-CN" sz="2000" b="1" dirty="0"/>
              <a:t>用“献芹”谦称赠人的礼品菲薄，或所提的建议浅陋。也说“芹献”。</a:t>
            </a:r>
            <a:endParaRPr lang="zh-CN" altLang="zh-CN" sz="2000" dirty="0"/>
          </a:p>
          <a:p>
            <a:r>
              <a:rPr lang="zh-CN" altLang="zh-CN" sz="2000" b="1" dirty="0"/>
              <a:t>执牛耳：古代诸侯订立盟约，要每人尝一点牲血，主盟的人亲自割牛耳</a:t>
            </a:r>
            <a:r>
              <a:rPr lang="zh-CN" altLang="zh-CN" sz="2000" b="1" dirty="0" smtClean="0"/>
              <a:t>取</a:t>
            </a:r>
            <a:endParaRPr lang="en-US" altLang="zh-CN" sz="2000" b="1" dirty="0" smtClean="0"/>
          </a:p>
          <a:p>
            <a:r>
              <a:rPr lang="en-US" altLang="zh-CN" sz="2000" b="1" dirty="0"/>
              <a:t> </a:t>
            </a:r>
            <a:r>
              <a:rPr lang="en-US" altLang="zh-CN" sz="2000" b="1" dirty="0" smtClean="0"/>
              <a:t>                </a:t>
            </a:r>
            <a:r>
              <a:rPr lang="zh-CN" altLang="zh-CN" sz="2000" b="1" dirty="0" smtClean="0"/>
              <a:t>血</a:t>
            </a:r>
            <a:r>
              <a:rPr lang="zh-CN" altLang="zh-CN" sz="2000" b="1" dirty="0"/>
              <a:t>，故用“执牛耳”指盟主。后来指在某一方面居领导地位。</a:t>
            </a:r>
            <a:endParaRPr lang="zh-CN" altLang="zh-CN" sz="2000" dirty="0"/>
          </a:p>
        </p:txBody>
      </p:sp>
    </p:spTree>
    <p:extLst>
      <p:ext uri="{BB962C8B-B14F-4D97-AF65-F5344CB8AC3E}">
        <p14:creationId xmlns:p14="http://schemas.microsoft.com/office/powerpoint/2010/main" val="27942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6402" y="1556792"/>
            <a:ext cx="8496944" cy="2369880"/>
          </a:xfrm>
          <a:prstGeom prst="rect">
            <a:avLst/>
          </a:prstGeom>
        </p:spPr>
        <p:txBody>
          <a:bodyPr wrap="square">
            <a:spAutoFit/>
          </a:bodyPr>
          <a:lstStyle/>
          <a:p>
            <a:r>
              <a:rPr lang="zh-CN" altLang="zh-CN" sz="2400" b="1" dirty="0" smtClean="0">
                <a:solidFill>
                  <a:srgbClr val="00B050"/>
                </a:solidFill>
                <a:effectLst>
                  <a:outerShdw blurRad="38100" dist="38100" dir="2700000" algn="tl">
                    <a:srgbClr val="000000">
                      <a:alpha val="43137"/>
                    </a:srgbClr>
                  </a:outerShdw>
                </a:effectLst>
              </a:rPr>
              <a:t>①</a:t>
            </a:r>
            <a:r>
              <a:rPr lang="zh-CN" altLang="zh-CN" sz="2400" b="1" dirty="0">
                <a:solidFill>
                  <a:srgbClr val="00B050"/>
                </a:solidFill>
                <a:effectLst>
                  <a:outerShdw blurRad="38100" dist="38100" dir="2700000" algn="tl">
                    <a:srgbClr val="000000">
                      <a:alpha val="43137"/>
                    </a:srgbClr>
                  </a:outerShdw>
                </a:effectLst>
              </a:rPr>
              <a:t>表达对身世遭遇的感触</a:t>
            </a:r>
            <a:r>
              <a:rPr lang="zh-CN" altLang="zh-CN" sz="2400" b="1" dirty="0" smtClean="0">
                <a:solidFill>
                  <a:srgbClr val="00B050"/>
                </a:solidFill>
                <a:effectLst>
                  <a:outerShdw blurRad="38100" dist="38100" dir="2700000" algn="tl">
                    <a:srgbClr val="000000">
                      <a:alpha val="43137"/>
                    </a:srgbClr>
                  </a:outerShdw>
                </a:effectLst>
              </a:rPr>
              <a:t>。</a:t>
            </a:r>
            <a:endParaRPr lang="en-US" altLang="zh-CN" sz="2400" b="1" dirty="0" smtClean="0">
              <a:solidFill>
                <a:srgbClr val="00B050"/>
              </a:solidFill>
              <a:effectLst>
                <a:outerShdw blurRad="38100" dist="38100" dir="2700000" algn="tl">
                  <a:srgbClr val="000000">
                    <a:alpha val="43137"/>
                  </a:srgbClr>
                </a:outerShdw>
              </a:effectLst>
            </a:endParaRPr>
          </a:p>
          <a:p>
            <a:r>
              <a:rPr lang="en-US" altLang="zh-CN" sz="2400" b="1" dirty="0">
                <a:solidFill>
                  <a:srgbClr val="00B050"/>
                </a:solidFill>
                <a:effectLst>
                  <a:outerShdw blurRad="38100" dist="38100" dir="2700000" algn="tl">
                    <a:srgbClr val="000000">
                      <a:alpha val="43137"/>
                    </a:srgbClr>
                  </a:outerShdw>
                </a:effectLst>
              </a:rPr>
              <a:t> </a:t>
            </a:r>
            <a:r>
              <a:rPr lang="en-US" altLang="zh-CN" sz="2400" b="1" dirty="0" smtClean="0">
                <a:solidFill>
                  <a:srgbClr val="00B050"/>
                </a:solidFill>
                <a:effectLst>
                  <a:outerShdw blurRad="38100" dist="38100" dir="2700000" algn="tl">
                    <a:srgbClr val="000000">
                      <a:alpha val="43137"/>
                    </a:srgbClr>
                  </a:outerShdw>
                </a:effectLst>
              </a:rPr>
              <a:t>        </a:t>
            </a:r>
            <a:r>
              <a:rPr lang="zh-CN" altLang="zh-CN" sz="2000" b="1" dirty="0" smtClean="0"/>
              <a:t>士</a:t>
            </a:r>
            <a:r>
              <a:rPr lang="zh-CN" altLang="zh-CN" sz="2000" b="1" dirty="0"/>
              <a:t>子在政治上失意，常以妇女被幽禁、昭君出塞的典故作比，如文天祥《和中斋韵》：</a:t>
            </a:r>
            <a:r>
              <a:rPr lang="en-US" altLang="zh-CN" sz="2000" b="1" dirty="0"/>
              <a:t>“</a:t>
            </a:r>
            <a:r>
              <a:rPr lang="zh-CN" altLang="zh-CN" sz="2000" b="1" dirty="0"/>
              <a:t>俯首北去明妃泪，啼血南飞望帝魂。”文天祥被迫入北国，悲泪难禁，与明妃相似；想到南宋命运，他啼血长鸣，与望帝相似。作者借此表达功业飘零之恨。又如王令《秋日寄满子权》：</a:t>
            </a:r>
            <a:r>
              <a:rPr lang="en-US" altLang="zh-CN" sz="2000" b="1" dirty="0"/>
              <a:t>“</a:t>
            </a:r>
            <a:r>
              <a:rPr lang="zh-CN" altLang="zh-CN" sz="2000" b="1" dirty="0"/>
              <a:t>欲作新声寄遗恨，直弦先断泪盈琴。</a:t>
            </a:r>
            <a:r>
              <a:rPr lang="en-US" altLang="zh-CN" sz="2000" b="1" dirty="0"/>
              <a:t>”</a:t>
            </a:r>
            <a:r>
              <a:rPr lang="zh-CN" altLang="zh-CN" sz="2000" b="1" dirty="0"/>
              <a:t>引愈伯牙在钟子期死后破琴绝音，终身不复鼓琴之事，慨叹自己知音难遇。</a:t>
            </a:r>
            <a:endParaRPr lang="zh-CN" altLang="zh-CN" sz="2000" dirty="0"/>
          </a:p>
        </p:txBody>
      </p:sp>
      <p:sp>
        <p:nvSpPr>
          <p:cNvPr id="3" name="矩形 2"/>
          <p:cNvSpPr/>
          <p:nvPr/>
        </p:nvSpPr>
        <p:spPr>
          <a:xfrm>
            <a:off x="271663" y="4077072"/>
            <a:ext cx="8280920" cy="2062103"/>
          </a:xfrm>
          <a:prstGeom prst="rect">
            <a:avLst/>
          </a:prstGeom>
        </p:spPr>
        <p:txBody>
          <a:bodyPr wrap="square">
            <a:spAutoFit/>
          </a:bodyPr>
          <a:lstStyle/>
          <a:p>
            <a:r>
              <a:rPr lang="zh-CN" altLang="zh-CN" sz="2400" b="1" dirty="0">
                <a:solidFill>
                  <a:srgbClr val="00B050"/>
                </a:solidFill>
                <a:effectLst>
                  <a:outerShdw blurRad="38100" dist="38100" dir="2700000" algn="tl">
                    <a:srgbClr val="000000">
                      <a:alpha val="43137"/>
                    </a:srgbClr>
                  </a:outerShdw>
                </a:effectLst>
              </a:rPr>
              <a:t>②表达愉快心境</a:t>
            </a:r>
            <a:r>
              <a:rPr lang="zh-CN" altLang="zh-CN" sz="2400" b="1" dirty="0" smtClean="0">
                <a:solidFill>
                  <a:srgbClr val="00B050"/>
                </a:solidFill>
                <a:effectLst>
                  <a:outerShdw blurRad="38100" dist="38100" dir="2700000" algn="tl">
                    <a:srgbClr val="000000">
                      <a:alpha val="43137"/>
                    </a:srgbClr>
                  </a:outerShdw>
                </a:effectLst>
              </a:rPr>
              <a:t>。</a:t>
            </a:r>
            <a:endParaRPr lang="en-US" altLang="zh-CN" sz="2400" b="1" dirty="0" smtClean="0">
              <a:solidFill>
                <a:srgbClr val="00B050"/>
              </a:solidFill>
              <a:effectLst>
                <a:outerShdw blurRad="38100" dist="38100" dir="2700000" algn="tl">
                  <a:srgbClr val="000000">
                    <a:alpha val="43137"/>
                  </a:srgbClr>
                </a:outerShdw>
              </a:effectLst>
            </a:endParaRPr>
          </a:p>
          <a:p>
            <a:r>
              <a:rPr lang="en-US" altLang="zh-CN" sz="2400" b="1" dirty="0">
                <a:solidFill>
                  <a:srgbClr val="00B050"/>
                </a:solidFill>
                <a:effectLst>
                  <a:outerShdw blurRad="38100" dist="38100" dir="2700000" algn="tl">
                    <a:srgbClr val="000000">
                      <a:alpha val="43137"/>
                    </a:srgbClr>
                  </a:outerShdw>
                </a:effectLst>
              </a:rPr>
              <a:t> </a:t>
            </a:r>
            <a:r>
              <a:rPr lang="en-US" altLang="zh-CN" sz="2400" b="1" dirty="0" smtClean="0">
                <a:solidFill>
                  <a:srgbClr val="00B050"/>
                </a:solidFill>
                <a:effectLst>
                  <a:outerShdw blurRad="38100" dist="38100" dir="2700000" algn="tl">
                    <a:srgbClr val="000000">
                      <a:alpha val="43137"/>
                    </a:srgbClr>
                  </a:outerShdw>
                </a:effectLst>
              </a:rPr>
              <a:t>        </a:t>
            </a:r>
            <a:r>
              <a:rPr lang="zh-CN" altLang="zh-CN" sz="2000" b="1" dirty="0" smtClean="0"/>
              <a:t>如</a:t>
            </a:r>
            <a:r>
              <a:rPr lang="zh-CN" altLang="zh-CN" sz="2000" b="1" dirty="0"/>
              <a:t>王安石《千秋岁引》：</a:t>
            </a:r>
            <a:r>
              <a:rPr lang="en-US" altLang="zh-CN" sz="2000" b="1" dirty="0"/>
              <a:t>“</a:t>
            </a:r>
            <a:r>
              <a:rPr lang="zh-CN" altLang="zh-CN" sz="2000" b="1" dirty="0"/>
              <a:t>楚台风，庾楼月，宛如昨。</a:t>
            </a:r>
            <a:r>
              <a:rPr lang="en-US" altLang="zh-CN" sz="2000" b="1" dirty="0"/>
              <a:t>”</a:t>
            </a:r>
            <a:r>
              <a:rPr lang="zh-CN" altLang="zh-CN" sz="2000" b="1" dirty="0"/>
              <a:t>楚台风，典出宋玉《风赋》：</a:t>
            </a:r>
            <a:r>
              <a:rPr lang="en-US" altLang="zh-CN" sz="2000" b="1" dirty="0"/>
              <a:t>“</a:t>
            </a:r>
            <a:r>
              <a:rPr lang="zh-CN" altLang="zh-CN" sz="2000" b="1" dirty="0"/>
              <a:t>楚王游于兰台，有风飒然而至，王乃披襟而当之曰：</a:t>
            </a:r>
            <a:r>
              <a:rPr lang="en-US" altLang="zh-CN" sz="2000" b="1" dirty="0"/>
              <a:t>‘</a:t>
            </a:r>
            <a:r>
              <a:rPr lang="zh-CN" altLang="zh-CN" sz="2000" b="1" dirty="0"/>
              <a:t>快哉此风！</a:t>
            </a:r>
            <a:r>
              <a:rPr lang="en-US" altLang="zh-CN" sz="2000" b="1" dirty="0"/>
              <a:t>’”</a:t>
            </a:r>
            <a:r>
              <a:rPr lang="zh-CN" altLang="zh-CN" sz="2000" b="1" dirty="0"/>
              <a:t>庾楼月，典出《世说新语》：</a:t>
            </a:r>
            <a:r>
              <a:rPr lang="en-US" altLang="zh-CN" sz="2000" b="1" dirty="0"/>
              <a:t>“</a:t>
            </a:r>
            <a:r>
              <a:rPr lang="zh-CN" altLang="zh-CN" sz="2000" b="1" dirty="0"/>
              <a:t>庾亮在武昌，与诸佐吏殷浩之徒上南楼赏月，据湖床咏谑。</a:t>
            </a:r>
            <a:r>
              <a:rPr lang="en-US" altLang="zh-CN" sz="2000" b="1" dirty="0"/>
              <a:t>”</a:t>
            </a:r>
            <a:r>
              <a:rPr lang="zh-CN" altLang="zh-CN" sz="2000" b="1" dirty="0"/>
              <a:t>这里用此典，表明自己对往日的欢情与佳景一刻不忘。</a:t>
            </a:r>
            <a:endParaRPr lang="zh-CN" altLang="zh-CN" sz="2000" dirty="0"/>
          </a:p>
        </p:txBody>
      </p:sp>
      <p:sp>
        <p:nvSpPr>
          <p:cNvPr id="4" name="矩形 3"/>
          <p:cNvSpPr/>
          <p:nvPr/>
        </p:nvSpPr>
        <p:spPr>
          <a:xfrm>
            <a:off x="254959" y="188640"/>
            <a:ext cx="4572000" cy="523220"/>
          </a:xfrm>
          <a:prstGeom prst="rect">
            <a:avLst/>
          </a:prstGeom>
        </p:spPr>
        <p:txBody>
          <a:bodyPr>
            <a:spAutoFit/>
          </a:bodyPr>
          <a:lstStyle/>
          <a:p>
            <a:r>
              <a:rPr lang="zh-CN" altLang="zh-CN" sz="2800" b="1" dirty="0">
                <a:solidFill>
                  <a:srgbClr val="FF0000"/>
                </a:solidFill>
              </a:rPr>
              <a:t>四、</a:t>
            </a:r>
            <a:r>
              <a:rPr lang="en-US" altLang="zh-CN" sz="2800" b="1" dirty="0">
                <a:solidFill>
                  <a:srgbClr val="FF0000"/>
                </a:solidFill>
              </a:rPr>
              <a:t>“</a:t>
            </a:r>
            <a:r>
              <a:rPr lang="zh-CN" altLang="zh-CN" sz="2800" b="1" dirty="0">
                <a:solidFill>
                  <a:srgbClr val="FF0000"/>
                </a:solidFill>
              </a:rPr>
              <a:t>用典</a:t>
            </a:r>
            <a:r>
              <a:rPr lang="en-US" altLang="zh-CN" sz="2800" b="1" dirty="0">
                <a:solidFill>
                  <a:srgbClr val="FF0000"/>
                </a:solidFill>
              </a:rPr>
              <a:t>”</a:t>
            </a:r>
            <a:r>
              <a:rPr lang="zh-CN" altLang="zh-CN" sz="2800" b="1" dirty="0">
                <a:solidFill>
                  <a:srgbClr val="FF0000"/>
                </a:solidFill>
              </a:rPr>
              <a:t>的</a:t>
            </a:r>
            <a:r>
              <a:rPr lang="zh-CN" altLang="zh-CN" sz="2800" b="1" dirty="0" smtClean="0">
                <a:solidFill>
                  <a:srgbClr val="FF0000"/>
                </a:solidFill>
              </a:rPr>
              <a:t>意蕴</a:t>
            </a:r>
            <a:endParaRPr lang="zh-CN" altLang="zh-CN" sz="2800" dirty="0">
              <a:solidFill>
                <a:srgbClr val="FF0000"/>
              </a:solidFill>
            </a:endParaRPr>
          </a:p>
        </p:txBody>
      </p:sp>
      <p:sp>
        <p:nvSpPr>
          <p:cNvPr id="5" name="矩形 4"/>
          <p:cNvSpPr/>
          <p:nvPr/>
        </p:nvSpPr>
        <p:spPr>
          <a:xfrm>
            <a:off x="395536" y="764704"/>
            <a:ext cx="8568952" cy="461665"/>
          </a:xfrm>
          <a:prstGeom prst="rect">
            <a:avLst/>
          </a:prstGeom>
        </p:spPr>
        <p:txBody>
          <a:bodyPr wrap="square">
            <a:spAutoFit/>
          </a:bodyPr>
          <a:lstStyle/>
          <a:p>
            <a:r>
              <a:rPr lang="zh-CN" altLang="zh-CN" sz="2400" b="1" dirty="0"/>
              <a:t>古诗中，</a:t>
            </a:r>
            <a:r>
              <a:rPr lang="en-US" altLang="zh-CN" sz="2400" b="1" dirty="0"/>
              <a:t>“</a:t>
            </a:r>
            <a:r>
              <a:rPr lang="zh-CN" altLang="zh-CN" sz="2400" b="1" dirty="0"/>
              <a:t>用典</a:t>
            </a:r>
            <a:r>
              <a:rPr lang="en-US" altLang="zh-CN" sz="2400" b="1" dirty="0"/>
              <a:t>”</a:t>
            </a:r>
            <a:r>
              <a:rPr lang="zh-CN" altLang="zh-CN" sz="2400" b="1" dirty="0"/>
              <a:t>意蕴是多方面的，下面试从六个方面进行分析：</a:t>
            </a:r>
            <a:endParaRPr lang="zh-CN" altLang="zh-CN" sz="2400" dirty="0"/>
          </a:p>
        </p:txBody>
      </p:sp>
    </p:spTree>
    <p:extLst>
      <p:ext uri="{BB962C8B-B14F-4D97-AF65-F5344CB8AC3E}">
        <p14:creationId xmlns:p14="http://schemas.microsoft.com/office/powerpoint/2010/main" val="336662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60648"/>
            <a:ext cx="8496944" cy="2800767"/>
          </a:xfrm>
          <a:prstGeom prst="rect">
            <a:avLst/>
          </a:prstGeom>
        </p:spPr>
        <p:txBody>
          <a:bodyPr wrap="square">
            <a:spAutoFit/>
          </a:bodyPr>
          <a:lstStyle/>
          <a:p>
            <a:r>
              <a:rPr lang="zh-CN" altLang="zh-CN" sz="2800" b="1" dirty="0">
                <a:solidFill>
                  <a:srgbClr val="00B050"/>
                </a:solidFill>
                <a:effectLst>
                  <a:outerShdw blurRad="38100" dist="38100" dir="2700000" algn="tl">
                    <a:srgbClr val="000000">
                      <a:alpha val="43137"/>
                    </a:srgbClr>
                  </a:outerShdw>
                </a:effectLst>
              </a:rPr>
              <a:t>③表达心志</a:t>
            </a:r>
            <a:r>
              <a:rPr lang="zh-CN" altLang="zh-CN" sz="2800" b="1" dirty="0" smtClean="0">
                <a:solidFill>
                  <a:srgbClr val="00B050"/>
                </a:solidFill>
                <a:effectLst>
                  <a:outerShdw blurRad="38100" dist="38100" dir="2700000" algn="tl">
                    <a:srgbClr val="000000">
                      <a:alpha val="43137"/>
                    </a:srgbClr>
                  </a:outerShdw>
                </a:effectLst>
              </a:rPr>
              <a:t>。</a:t>
            </a:r>
            <a:endParaRPr lang="en-US" altLang="zh-CN" sz="2800" b="1" dirty="0" smtClean="0">
              <a:solidFill>
                <a:srgbClr val="00B050"/>
              </a:solidFill>
              <a:effectLst>
                <a:outerShdw blurRad="38100" dist="38100" dir="2700000" algn="tl">
                  <a:srgbClr val="000000">
                    <a:alpha val="43137"/>
                  </a:srgbClr>
                </a:outerShdw>
              </a:effectLst>
            </a:endParaRPr>
          </a:p>
          <a:p>
            <a:r>
              <a:rPr lang="en-US" altLang="zh-CN" sz="2800" b="1" dirty="0">
                <a:solidFill>
                  <a:srgbClr val="00B050"/>
                </a:solidFill>
                <a:effectLst>
                  <a:outerShdw blurRad="38100" dist="38100" dir="2700000" algn="tl">
                    <a:srgbClr val="000000">
                      <a:alpha val="43137"/>
                    </a:srgbClr>
                  </a:outerShdw>
                </a:effectLst>
              </a:rPr>
              <a:t> </a:t>
            </a:r>
            <a:r>
              <a:rPr lang="en-US" altLang="zh-CN" sz="2800" b="1" dirty="0" smtClean="0">
                <a:solidFill>
                  <a:srgbClr val="00B050"/>
                </a:solidFill>
                <a:effectLst>
                  <a:outerShdw blurRad="38100" dist="38100" dir="2700000" algn="tl">
                    <a:srgbClr val="000000">
                      <a:alpha val="43137"/>
                    </a:srgbClr>
                  </a:outerShdw>
                </a:effectLst>
              </a:rPr>
              <a:t>        </a:t>
            </a:r>
            <a:r>
              <a:rPr lang="zh-CN" altLang="zh-CN" sz="2400" b="1" dirty="0" smtClean="0"/>
              <a:t>林</a:t>
            </a:r>
            <a:r>
              <a:rPr lang="zh-CN" altLang="zh-CN" sz="2400" b="1" dirty="0"/>
              <a:t>逋诗《书寿堂壁》：</a:t>
            </a:r>
            <a:r>
              <a:rPr lang="en-US" altLang="zh-CN" sz="2400" b="1" dirty="0"/>
              <a:t>“</a:t>
            </a:r>
            <a:r>
              <a:rPr lang="zh-CN" altLang="zh-CN" sz="2400" b="1" dirty="0"/>
              <a:t>茂陵他日求遗稿，犹喜曾无封禅书。</a:t>
            </a:r>
            <a:r>
              <a:rPr lang="en-US" altLang="zh-CN" sz="2400" b="1" dirty="0"/>
              <a:t>”</a:t>
            </a:r>
            <a:r>
              <a:rPr lang="zh-CN" altLang="zh-CN" sz="2400" b="1" dirty="0"/>
              <a:t>求遗稿，指的是司马相如死后，汉武帝曾派人到他家里找遗稿，家人说有一篇《封禅书》，该书劝汉武帝封禅，有迎合汉武帝之意。这里反用这个故事，说要是皇帝他日来求稿，他自喜没有封禅书。说明他不想讨好皇帝，表达了他的高洁品格。</a:t>
            </a:r>
            <a:endParaRPr lang="zh-CN" altLang="zh-CN" sz="2400" dirty="0"/>
          </a:p>
        </p:txBody>
      </p:sp>
      <p:sp>
        <p:nvSpPr>
          <p:cNvPr id="3" name="矩形 2"/>
          <p:cNvSpPr/>
          <p:nvPr/>
        </p:nvSpPr>
        <p:spPr>
          <a:xfrm>
            <a:off x="238608" y="3789040"/>
            <a:ext cx="8474242" cy="2800767"/>
          </a:xfrm>
          <a:prstGeom prst="rect">
            <a:avLst/>
          </a:prstGeom>
        </p:spPr>
        <p:txBody>
          <a:bodyPr wrap="square">
            <a:spAutoFit/>
          </a:bodyPr>
          <a:lstStyle/>
          <a:p>
            <a:r>
              <a:rPr lang="zh-CN" altLang="zh-CN" sz="2800" b="1" dirty="0">
                <a:solidFill>
                  <a:srgbClr val="00B050"/>
                </a:solidFill>
                <a:effectLst>
                  <a:outerShdw blurRad="38100" dist="38100" dir="2700000" algn="tl">
                    <a:srgbClr val="000000">
                      <a:alpha val="43137"/>
                    </a:srgbClr>
                  </a:outerShdw>
                </a:effectLst>
              </a:rPr>
              <a:t>④咏史寓鉴戒</a:t>
            </a:r>
            <a:r>
              <a:rPr lang="zh-CN" altLang="zh-CN" sz="2800" b="1" dirty="0" smtClean="0">
                <a:solidFill>
                  <a:srgbClr val="00B050"/>
                </a:solidFill>
                <a:effectLst>
                  <a:outerShdw blurRad="38100" dist="38100" dir="2700000" algn="tl">
                    <a:srgbClr val="000000">
                      <a:alpha val="43137"/>
                    </a:srgbClr>
                  </a:outerShdw>
                </a:effectLst>
              </a:rPr>
              <a:t>。</a:t>
            </a:r>
            <a:endParaRPr lang="en-US" altLang="zh-CN" sz="2800" b="1" dirty="0" smtClean="0">
              <a:solidFill>
                <a:srgbClr val="00B050"/>
              </a:solidFill>
              <a:effectLst>
                <a:outerShdw blurRad="38100" dist="38100" dir="2700000" algn="tl">
                  <a:srgbClr val="000000">
                    <a:alpha val="43137"/>
                  </a:srgbClr>
                </a:outerShdw>
              </a:effectLst>
            </a:endParaRPr>
          </a:p>
          <a:p>
            <a:r>
              <a:rPr lang="en-US" altLang="zh-CN" sz="2800" b="1" dirty="0">
                <a:solidFill>
                  <a:srgbClr val="00B050"/>
                </a:solidFill>
                <a:effectLst>
                  <a:outerShdw blurRad="38100" dist="38100" dir="2700000" algn="tl">
                    <a:srgbClr val="000000">
                      <a:alpha val="43137"/>
                    </a:srgbClr>
                  </a:outerShdw>
                </a:effectLst>
              </a:rPr>
              <a:t> </a:t>
            </a:r>
            <a:r>
              <a:rPr lang="en-US" altLang="zh-CN" sz="2800" b="1" dirty="0" smtClean="0">
                <a:solidFill>
                  <a:srgbClr val="00B050"/>
                </a:solidFill>
                <a:effectLst>
                  <a:outerShdw blurRad="38100" dist="38100" dir="2700000" algn="tl">
                    <a:srgbClr val="000000">
                      <a:alpha val="43137"/>
                    </a:srgbClr>
                  </a:outerShdw>
                </a:effectLst>
              </a:rPr>
              <a:t>       </a:t>
            </a:r>
            <a:r>
              <a:rPr lang="zh-CN" altLang="zh-CN" sz="2400" b="1" dirty="0" smtClean="0"/>
              <a:t>如</a:t>
            </a:r>
            <a:r>
              <a:rPr lang="zh-CN" altLang="zh-CN" sz="2400" b="1" dirty="0"/>
              <a:t>欧阳修《浪淘沙》：</a:t>
            </a:r>
            <a:r>
              <a:rPr lang="en-US" altLang="zh-CN" sz="2400" b="1" dirty="0"/>
              <a:t>“</a:t>
            </a:r>
            <a:r>
              <a:rPr lang="zh-CN" altLang="zh-CN" sz="2400" b="1" dirty="0"/>
              <a:t>一从魂散马嵬关，只有红尘无驿使，满眼骊山。</a:t>
            </a:r>
            <a:r>
              <a:rPr lang="en-US" altLang="zh-CN" sz="2400" b="1" dirty="0"/>
              <a:t>”</a:t>
            </a:r>
            <a:r>
              <a:rPr lang="zh-CN" altLang="zh-CN" sz="2400" b="1" dirty="0"/>
              <a:t>魂散马嵬关，指的是玄宗奔蜀途中，随行护卫将士要求杀死杨贵妃，玄宗不得不将她缢死于马嵬驿之事；红尘，用杜牧《过华清宫》</a:t>
            </a:r>
            <a:r>
              <a:rPr lang="en-US" altLang="zh-CN" sz="2400" b="1" dirty="0"/>
              <a:t>“</a:t>
            </a:r>
            <a:r>
              <a:rPr lang="zh-CN" altLang="zh-CN" sz="2400" b="1" dirty="0"/>
              <a:t>一骑红尘妃子笑，无人知是荔枝来</a:t>
            </a:r>
            <a:r>
              <a:rPr lang="en-US" altLang="zh-CN" sz="2400" b="1" dirty="0"/>
              <a:t>”</a:t>
            </a:r>
            <a:r>
              <a:rPr lang="zh-CN" altLang="zh-CN" sz="2400" b="1" dirty="0"/>
              <a:t>之意。词人借此对淫侈享乐、乱政误国的唐明皇进行了讽刺。</a:t>
            </a:r>
            <a:endParaRPr lang="zh-CN" altLang="zh-CN" sz="2400" dirty="0"/>
          </a:p>
        </p:txBody>
      </p:sp>
    </p:spTree>
    <p:extLst>
      <p:ext uri="{BB962C8B-B14F-4D97-AF65-F5344CB8AC3E}">
        <p14:creationId xmlns:p14="http://schemas.microsoft.com/office/powerpoint/2010/main" val="211813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76672"/>
            <a:ext cx="8496944" cy="3170099"/>
          </a:xfrm>
          <a:prstGeom prst="rect">
            <a:avLst/>
          </a:prstGeom>
        </p:spPr>
        <p:txBody>
          <a:bodyPr wrap="square">
            <a:spAutoFit/>
          </a:bodyPr>
          <a:lstStyle/>
          <a:p>
            <a:r>
              <a:rPr lang="zh-CN" altLang="zh-CN" sz="2800" b="1" dirty="0">
                <a:solidFill>
                  <a:srgbClr val="00B050"/>
                </a:solidFill>
                <a:effectLst>
                  <a:outerShdw blurRad="38100" dist="38100" dir="2700000" algn="tl">
                    <a:srgbClr val="000000">
                      <a:alpha val="43137"/>
                    </a:srgbClr>
                  </a:outerShdw>
                </a:effectLst>
              </a:rPr>
              <a:t>⑤借典颂先贤</a:t>
            </a:r>
            <a:r>
              <a:rPr lang="zh-CN" altLang="zh-CN" sz="2800" b="1" dirty="0" smtClean="0">
                <a:solidFill>
                  <a:srgbClr val="00B050"/>
                </a:solidFill>
                <a:effectLst>
                  <a:outerShdw blurRad="38100" dist="38100" dir="2700000" algn="tl">
                    <a:srgbClr val="000000">
                      <a:alpha val="43137"/>
                    </a:srgbClr>
                  </a:outerShdw>
                </a:effectLst>
              </a:rPr>
              <a:t>。</a:t>
            </a:r>
            <a:endParaRPr lang="en-US" altLang="zh-CN" sz="2800" b="1" dirty="0" smtClean="0">
              <a:solidFill>
                <a:srgbClr val="00B050"/>
              </a:solidFill>
              <a:effectLst>
                <a:outerShdw blurRad="38100" dist="38100" dir="2700000" algn="tl">
                  <a:srgbClr val="000000">
                    <a:alpha val="43137"/>
                  </a:srgbClr>
                </a:outerShdw>
              </a:effectLst>
            </a:endParaRPr>
          </a:p>
          <a:p>
            <a:r>
              <a:rPr lang="en-US" altLang="zh-CN" sz="2800" b="1" dirty="0">
                <a:solidFill>
                  <a:srgbClr val="00B050"/>
                </a:solidFill>
                <a:effectLst>
                  <a:outerShdw blurRad="38100" dist="38100" dir="2700000" algn="tl">
                    <a:srgbClr val="000000">
                      <a:alpha val="43137"/>
                    </a:srgbClr>
                  </a:outerShdw>
                </a:effectLst>
              </a:rPr>
              <a:t> </a:t>
            </a:r>
            <a:r>
              <a:rPr lang="en-US" altLang="zh-CN" sz="2800" b="1" dirty="0" smtClean="0">
                <a:solidFill>
                  <a:srgbClr val="00B050"/>
                </a:solidFill>
                <a:effectLst>
                  <a:outerShdw blurRad="38100" dist="38100" dir="2700000" algn="tl">
                    <a:srgbClr val="000000">
                      <a:alpha val="43137"/>
                    </a:srgbClr>
                  </a:outerShdw>
                </a:effectLst>
              </a:rPr>
              <a:t>        </a:t>
            </a:r>
            <a:r>
              <a:rPr lang="zh-CN" altLang="zh-CN" sz="2400" b="1" dirty="0" smtClean="0"/>
              <a:t>杨</a:t>
            </a:r>
            <a:r>
              <a:rPr lang="zh-CN" altLang="zh-CN" sz="2400" b="1" dirty="0"/>
              <a:t>万里《虞丞相挽词》：</a:t>
            </a:r>
            <a:r>
              <a:rPr lang="en-US" altLang="zh-CN" sz="2400" b="1" dirty="0"/>
              <a:t>“</a:t>
            </a:r>
            <a:r>
              <a:rPr lang="zh-CN" altLang="zh-CN" sz="2400" b="1" dirty="0"/>
              <a:t>雪山真将相，赤壁再乾坤。</a:t>
            </a:r>
            <a:r>
              <a:rPr lang="en-US" altLang="zh-CN" sz="2400" b="1" dirty="0"/>
              <a:t>”</a:t>
            </a:r>
            <a:r>
              <a:rPr lang="zh-CN" altLang="zh-CN" sz="2400" b="1" dirty="0"/>
              <a:t>雪山，即四川岷山，杜甫《赠左仆射郑国公严公武》中极力颂扬严武的出镇四川，说</a:t>
            </a:r>
            <a:r>
              <a:rPr lang="en-US" altLang="zh-CN" sz="2400" b="1" dirty="0"/>
              <a:t>“</a:t>
            </a:r>
            <a:r>
              <a:rPr lang="zh-CN" altLang="zh-CN" sz="2400" b="1" dirty="0"/>
              <a:t>公来雪山重，公去雪山轻</a:t>
            </a:r>
            <a:r>
              <a:rPr lang="en-US" altLang="zh-CN" sz="2400" b="1" dirty="0"/>
              <a:t>”</a:t>
            </a:r>
            <a:r>
              <a:rPr lang="zh-CN" altLang="zh-CN" sz="2400" b="1" dirty="0"/>
              <a:t>。杨万里借杜诗之意，说虞允文的将相功业犹如当日严公。赤壁，即三国时孙刘联军大败曹军于赤壁之事，作者用它来比虞允文所指挥的稳定宋、金南北对峙之势的采石大捷，极写虞丞相之功绩，表达出作者对他的仰慕之情。</a:t>
            </a:r>
            <a:endParaRPr lang="zh-CN" altLang="zh-CN" sz="2400" dirty="0"/>
          </a:p>
        </p:txBody>
      </p:sp>
      <p:sp>
        <p:nvSpPr>
          <p:cNvPr id="3" name="矩形 2"/>
          <p:cNvSpPr/>
          <p:nvPr/>
        </p:nvSpPr>
        <p:spPr>
          <a:xfrm>
            <a:off x="395536" y="4077072"/>
            <a:ext cx="8496944" cy="2062103"/>
          </a:xfrm>
          <a:prstGeom prst="rect">
            <a:avLst/>
          </a:prstGeom>
        </p:spPr>
        <p:txBody>
          <a:bodyPr wrap="square">
            <a:spAutoFit/>
          </a:bodyPr>
          <a:lstStyle/>
          <a:p>
            <a:r>
              <a:rPr lang="en-US" altLang="zh-CN" sz="2800" b="1" dirty="0">
                <a:solidFill>
                  <a:srgbClr val="00B050"/>
                </a:solidFill>
                <a:effectLst>
                  <a:outerShdw blurRad="38100" dist="38100" dir="2700000" algn="tl">
                    <a:srgbClr val="000000">
                      <a:alpha val="43137"/>
                    </a:srgbClr>
                  </a:outerShdw>
                </a:effectLst>
              </a:rPr>
              <a:t>⑥</a:t>
            </a:r>
            <a:r>
              <a:rPr lang="zh-CN" altLang="zh-CN" sz="2800" b="1" dirty="0">
                <a:solidFill>
                  <a:srgbClr val="00B050"/>
                </a:solidFill>
                <a:effectLst>
                  <a:outerShdw blurRad="38100" dist="38100" dir="2700000" algn="tl">
                    <a:srgbClr val="000000">
                      <a:alpha val="43137"/>
                    </a:srgbClr>
                  </a:outerShdw>
                </a:effectLst>
              </a:rPr>
              <a:t>用典以自喻</a:t>
            </a:r>
            <a:r>
              <a:rPr lang="zh-CN" altLang="zh-CN" sz="2800" b="1" dirty="0" smtClean="0">
                <a:solidFill>
                  <a:srgbClr val="00B050"/>
                </a:solidFill>
                <a:effectLst>
                  <a:outerShdw blurRad="38100" dist="38100" dir="2700000" algn="tl">
                    <a:srgbClr val="000000">
                      <a:alpha val="43137"/>
                    </a:srgbClr>
                  </a:outerShdw>
                </a:effectLst>
              </a:rPr>
              <a:t>。</a:t>
            </a:r>
            <a:endParaRPr lang="en-US" altLang="zh-CN" sz="2800" b="1" dirty="0" smtClean="0">
              <a:solidFill>
                <a:srgbClr val="00B050"/>
              </a:solidFill>
              <a:effectLst>
                <a:outerShdw blurRad="38100" dist="38100" dir="2700000" algn="tl">
                  <a:srgbClr val="000000">
                    <a:alpha val="43137"/>
                  </a:srgbClr>
                </a:outerShdw>
              </a:effectLst>
            </a:endParaRPr>
          </a:p>
          <a:p>
            <a:r>
              <a:rPr lang="en-US" altLang="zh-CN" sz="2800" b="1" dirty="0">
                <a:solidFill>
                  <a:srgbClr val="00B050"/>
                </a:solidFill>
                <a:effectLst>
                  <a:outerShdw blurRad="38100" dist="38100" dir="2700000" algn="tl">
                    <a:srgbClr val="000000">
                      <a:alpha val="43137"/>
                    </a:srgbClr>
                  </a:outerShdw>
                </a:effectLst>
              </a:rPr>
              <a:t> </a:t>
            </a:r>
            <a:r>
              <a:rPr lang="en-US" altLang="zh-CN" sz="2800" b="1" dirty="0" smtClean="0">
                <a:solidFill>
                  <a:srgbClr val="00B050"/>
                </a:solidFill>
                <a:effectLst>
                  <a:outerShdw blurRad="38100" dist="38100" dir="2700000" algn="tl">
                    <a:srgbClr val="000000">
                      <a:alpha val="43137"/>
                    </a:srgbClr>
                  </a:outerShdw>
                </a:effectLst>
              </a:rPr>
              <a:t>       </a:t>
            </a:r>
            <a:r>
              <a:rPr lang="zh-CN" altLang="zh-CN" sz="2400" b="1" dirty="0" smtClean="0"/>
              <a:t>罗</a:t>
            </a:r>
            <a:r>
              <a:rPr lang="zh-CN" altLang="zh-CN" sz="2400" b="1" dirty="0"/>
              <a:t>公升《秋怀》：</a:t>
            </a:r>
            <a:r>
              <a:rPr lang="en-US" altLang="zh-CN" sz="2400" b="1" dirty="0"/>
              <a:t>“</a:t>
            </a:r>
            <a:r>
              <a:rPr lang="zh-CN" altLang="zh-CN" sz="2400" b="1" dirty="0"/>
              <a:t>旧日方山子，凄凉寄一箪</a:t>
            </a:r>
            <a:r>
              <a:rPr lang="en-US" altLang="zh-CN" sz="2400" b="1" dirty="0"/>
              <a:t>”</a:t>
            </a:r>
            <a:r>
              <a:rPr lang="zh-CN" altLang="zh-CN" sz="2400" b="1" dirty="0"/>
              <a:t>，方山子，即北宋陈慥，他晚年隐居乡间，</a:t>
            </a:r>
            <a:r>
              <a:rPr lang="en-US" altLang="zh-CN" sz="2400" b="1" dirty="0"/>
              <a:t>“</a:t>
            </a:r>
            <a:r>
              <a:rPr lang="zh-CN" altLang="zh-CN" sz="2400" b="1" dirty="0"/>
              <a:t>庵居蔬食，不与世相闻</a:t>
            </a:r>
            <a:r>
              <a:rPr lang="en-US" altLang="zh-CN" sz="2400" b="1" dirty="0"/>
              <a:t>”</a:t>
            </a:r>
            <a:r>
              <a:rPr lang="zh-CN" altLang="zh-CN" sz="2400" b="1" dirty="0"/>
              <a:t>，是一个不食人间烟火的</a:t>
            </a:r>
            <a:r>
              <a:rPr lang="en-US" altLang="zh-CN" sz="2400" b="1" dirty="0"/>
              <a:t>“</a:t>
            </a:r>
            <a:r>
              <a:rPr lang="zh-CN" altLang="zh-CN" sz="2400" b="1" dirty="0"/>
              <a:t>隐仙</a:t>
            </a:r>
            <a:r>
              <a:rPr lang="en-US" altLang="zh-CN" sz="2400" b="1" dirty="0"/>
              <a:t>”</a:t>
            </a:r>
            <a:r>
              <a:rPr lang="zh-CN" altLang="zh-CN" sz="2400" b="1" dirty="0"/>
              <a:t>。罗公升复宋不成，遁迹于山林，因而引以自比，抒发他不能恢复宋室的怅惘与苦闷。</a:t>
            </a:r>
            <a:endParaRPr lang="zh-CN" altLang="zh-CN" sz="2400" dirty="0"/>
          </a:p>
        </p:txBody>
      </p:sp>
    </p:spTree>
    <p:extLst>
      <p:ext uri="{BB962C8B-B14F-4D97-AF65-F5344CB8AC3E}">
        <p14:creationId xmlns:p14="http://schemas.microsoft.com/office/powerpoint/2010/main" val="265780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9093" y="3501008"/>
            <a:ext cx="8496944" cy="1384995"/>
          </a:xfrm>
          <a:prstGeom prst="rect">
            <a:avLst/>
          </a:prstGeom>
        </p:spPr>
        <p:txBody>
          <a:bodyPr wrap="square">
            <a:spAutoFit/>
          </a:bodyPr>
          <a:lstStyle/>
          <a:p>
            <a:r>
              <a:rPr lang="zh-CN" altLang="zh-CN" sz="2800" b="1" dirty="0" smtClean="0">
                <a:solidFill>
                  <a:srgbClr val="00B050"/>
                </a:solidFill>
                <a:effectLst>
                  <a:outerShdw blurRad="38100" dist="38100" dir="2700000" algn="tl">
                    <a:srgbClr val="000000">
                      <a:alpha val="43137"/>
                    </a:srgbClr>
                  </a:outerShdw>
                </a:effectLst>
              </a:rPr>
              <a:t>【答题要点】</a:t>
            </a:r>
            <a:endParaRPr lang="en-US" altLang="zh-CN" sz="2800" b="1" dirty="0" smtClean="0">
              <a:solidFill>
                <a:srgbClr val="00B050"/>
              </a:solidFill>
              <a:effectLst>
                <a:outerShdw blurRad="38100" dist="38100" dir="2700000" algn="tl">
                  <a:srgbClr val="000000">
                    <a:alpha val="43137"/>
                  </a:srgbClr>
                </a:outerShdw>
              </a:effectLst>
            </a:endParaRPr>
          </a:p>
          <a:p>
            <a:r>
              <a:rPr lang="en-US" altLang="zh-CN" sz="2800" b="1" dirty="0" smtClean="0">
                <a:solidFill>
                  <a:srgbClr val="00B050"/>
                </a:solidFill>
                <a:effectLst>
                  <a:outerShdw blurRad="38100" dist="38100" dir="2700000" algn="tl">
                    <a:srgbClr val="000000">
                      <a:alpha val="43137"/>
                    </a:srgbClr>
                  </a:outerShdw>
                </a:effectLst>
              </a:rPr>
              <a:t>①</a:t>
            </a:r>
            <a:r>
              <a:rPr lang="zh-CN" altLang="zh-CN" sz="2800" b="1" dirty="0">
                <a:solidFill>
                  <a:srgbClr val="00B050"/>
                </a:solidFill>
                <a:effectLst>
                  <a:outerShdw blurRad="38100" dist="38100" dir="2700000" algn="tl">
                    <a:srgbClr val="000000">
                      <a:alpha val="43137"/>
                    </a:srgbClr>
                  </a:outerShdw>
                </a:effectLst>
              </a:rPr>
              <a:t>先概括某形象的特点</a:t>
            </a:r>
            <a:r>
              <a:rPr lang="zh-CN" altLang="zh-CN" sz="2800" b="1" dirty="0" smtClean="0">
                <a:solidFill>
                  <a:srgbClr val="00B050"/>
                </a:solidFill>
                <a:effectLst>
                  <a:outerShdw blurRad="38100" dist="38100" dir="2700000" algn="tl">
                    <a:srgbClr val="000000">
                      <a:alpha val="43137"/>
                    </a:srgbClr>
                  </a:outerShdw>
                </a:effectLst>
              </a:rPr>
              <a:t>。</a:t>
            </a:r>
            <a:endParaRPr lang="en-US" altLang="zh-CN" sz="2800" b="1" dirty="0" smtClean="0">
              <a:solidFill>
                <a:srgbClr val="00B050"/>
              </a:solidFill>
              <a:effectLst>
                <a:outerShdw blurRad="38100" dist="38100" dir="2700000" algn="tl">
                  <a:srgbClr val="000000">
                    <a:alpha val="43137"/>
                  </a:srgbClr>
                </a:outerShdw>
              </a:effectLst>
            </a:endParaRPr>
          </a:p>
          <a:p>
            <a:r>
              <a:rPr lang="en-US" altLang="zh-CN" sz="2800" b="1" dirty="0" smtClean="0">
                <a:solidFill>
                  <a:srgbClr val="00B050"/>
                </a:solidFill>
                <a:effectLst>
                  <a:outerShdw blurRad="38100" dist="38100" dir="2700000" algn="tl">
                    <a:srgbClr val="000000">
                      <a:alpha val="43137"/>
                    </a:srgbClr>
                  </a:outerShdw>
                </a:effectLst>
              </a:rPr>
              <a:t>②</a:t>
            </a:r>
            <a:r>
              <a:rPr lang="zh-CN" altLang="zh-CN" sz="2800" b="1" dirty="0">
                <a:solidFill>
                  <a:srgbClr val="00B050"/>
                </a:solidFill>
                <a:effectLst>
                  <a:outerShdw blurRad="38100" dist="38100" dir="2700000" algn="tl">
                    <a:srgbClr val="000000">
                      <a:alpha val="43137"/>
                    </a:srgbClr>
                  </a:outerShdw>
                </a:effectLst>
              </a:rPr>
              <a:t>结合诗句的具体内容作简要分析，突出其特点。</a:t>
            </a:r>
            <a:endParaRPr lang="zh-CN" altLang="zh-CN" sz="2800" dirty="0">
              <a:solidFill>
                <a:srgbClr val="00B050"/>
              </a:solidFill>
              <a:effectLst>
                <a:outerShdw blurRad="38100" dist="38100" dir="2700000" algn="tl">
                  <a:srgbClr val="000000">
                    <a:alpha val="43137"/>
                  </a:srgbClr>
                </a:outerShdw>
              </a:effectLst>
            </a:endParaRPr>
          </a:p>
        </p:txBody>
      </p:sp>
      <p:sp>
        <p:nvSpPr>
          <p:cNvPr id="6" name="矩形 5"/>
          <p:cNvSpPr/>
          <p:nvPr/>
        </p:nvSpPr>
        <p:spPr>
          <a:xfrm>
            <a:off x="448190" y="116632"/>
            <a:ext cx="3278462" cy="461665"/>
          </a:xfrm>
          <a:prstGeom prst="rect">
            <a:avLst/>
          </a:prstGeom>
        </p:spPr>
        <p:txBody>
          <a:bodyPr wrap="none">
            <a:spAutoFit/>
          </a:bodyPr>
          <a:lstStyle/>
          <a:p>
            <a:r>
              <a:rPr lang="zh-CN" altLang="zh-CN" sz="2400" b="1" dirty="0">
                <a:solidFill>
                  <a:srgbClr val="FF0000"/>
                </a:solidFill>
              </a:rPr>
              <a:t>设题角度</a:t>
            </a:r>
            <a:r>
              <a:rPr lang="en-US" altLang="zh-CN" sz="2400" b="1" dirty="0">
                <a:solidFill>
                  <a:srgbClr val="FF0000"/>
                </a:solidFill>
              </a:rPr>
              <a:t>Ⅰ</a:t>
            </a:r>
            <a:r>
              <a:rPr lang="zh-CN" altLang="zh-CN" sz="2400" b="1" dirty="0">
                <a:solidFill>
                  <a:srgbClr val="FF0000"/>
                </a:solidFill>
              </a:rPr>
              <a:t>：鉴赏形象</a:t>
            </a:r>
            <a:endParaRPr lang="zh-CN" altLang="zh-CN" sz="2400" dirty="0">
              <a:solidFill>
                <a:srgbClr val="FF0000"/>
              </a:solidFill>
            </a:endParaRPr>
          </a:p>
        </p:txBody>
      </p:sp>
      <p:sp>
        <p:nvSpPr>
          <p:cNvPr id="7" name="矩形 6"/>
          <p:cNvSpPr/>
          <p:nvPr/>
        </p:nvSpPr>
        <p:spPr>
          <a:xfrm>
            <a:off x="191081" y="1052736"/>
            <a:ext cx="8712968" cy="1569660"/>
          </a:xfrm>
          <a:prstGeom prst="rect">
            <a:avLst/>
          </a:prstGeom>
        </p:spPr>
        <p:txBody>
          <a:bodyPr wrap="square">
            <a:spAutoFit/>
          </a:bodyPr>
          <a:lstStyle/>
          <a:p>
            <a:r>
              <a:rPr lang="zh-CN" altLang="zh-CN" sz="2400" b="1" dirty="0" smtClean="0"/>
              <a:t>【命题方式】</a:t>
            </a:r>
            <a:endParaRPr lang="en-US" altLang="zh-CN" sz="2400" b="1" dirty="0" smtClean="0"/>
          </a:p>
          <a:p>
            <a:r>
              <a:rPr lang="en-US" altLang="zh-CN" sz="2400" b="1" dirty="0" smtClean="0"/>
              <a:t>①</a:t>
            </a:r>
            <a:r>
              <a:rPr lang="zh-CN" altLang="zh-CN" sz="2400" b="1" dirty="0"/>
              <a:t>诗人描写了怎样的形象</a:t>
            </a:r>
            <a:r>
              <a:rPr lang="zh-CN" altLang="zh-CN" sz="2400" b="1" dirty="0" smtClean="0"/>
              <a:t>？</a:t>
            </a:r>
            <a:endParaRPr lang="en-US" altLang="zh-CN" sz="2400" b="1" dirty="0" smtClean="0"/>
          </a:p>
          <a:p>
            <a:r>
              <a:rPr lang="en-US" altLang="zh-CN" sz="2400" b="1" dirty="0" smtClean="0"/>
              <a:t>②</a:t>
            </a:r>
            <a:r>
              <a:rPr lang="zh-CN" altLang="zh-CN" sz="2400" b="1" dirty="0"/>
              <a:t>这首诗塑造了怎样的抒情主人公形象？请作简要分析</a:t>
            </a:r>
            <a:r>
              <a:rPr lang="zh-CN" altLang="zh-CN" sz="2400" b="1" dirty="0" smtClean="0"/>
              <a:t>。</a:t>
            </a:r>
            <a:endParaRPr lang="en-US" altLang="zh-CN" sz="2400" b="1" dirty="0" smtClean="0"/>
          </a:p>
          <a:p>
            <a:r>
              <a:rPr lang="en-US" altLang="zh-CN" sz="2400" b="1" dirty="0" smtClean="0"/>
              <a:t>③</a:t>
            </a:r>
            <a:r>
              <a:rPr lang="zh-CN" altLang="zh-CN" sz="2400" b="1" dirty="0"/>
              <a:t>这首诗写了怎样的景色？营造了怎样的氛围？</a:t>
            </a:r>
            <a:endParaRPr lang="zh-CN" altLang="zh-CN" sz="2400" dirty="0"/>
          </a:p>
        </p:txBody>
      </p:sp>
    </p:spTree>
    <p:extLst>
      <p:ext uri="{BB962C8B-B14F-4D97-AF65-F5344CB8AC3E}">
        <p14:creationId xmlns:p14="http://schemas.microsoft.com/office/powerpoint/2010/main" val="11372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4624"/>
            <a:ext cx="8640960" cy="1446550"/>
          </a:xfrm>
          <a:prstGeom prst="rect">
            <a:avLst/>
          </a:prstGeom>
        </p:spPr>
        <p:txBody>
          <a:bodyPr wrap="square">
            <a:spAutoFit/>
          </a:bodyPr>
          <a:lstStyle/>
          <a:p>
            <a:r>
              <a:rPr lang="en-US" altLang="zh-CN" b="1" dirty="0" smtClean="0"/>
              <a:t>1</a:t>
            </a:r>
            <a:r>
              <a:rPr lang="zh-CN" altLang="zh-CN" b="1" dirty="0"/>
              <a:t>．阅读下面这首词，回答问题。</a:t>
            </a:r>
            <a:endParaRPr lang="zh-CN" altLang="zh-CN" dirty="0"/>
          </a:p>
          <a:p>
            <a:r>
              <a:rPr lang="en-US" altLang="zh-CN" b="1" dirty="0" smtClean="0"/>
              <a:t>                                                                 </a:t>
            </a:r>
            <a:r>
              <a:rPr lang="zh-CN" altLang="zh-CN" b="1" dirty="0" smtClean="0"/>
              <a:t>鹧鸪天</a:t>
            </a:r>
            <a:r>
              <a:rPr lang="en-US" altLang="zh-CN" b="1" dirty="0" smtClean="0"/>
              <a:t>              </a:t>
            </a:r>
            <a:r>
              <a:rPr lang="zh-CN" altLang="zh-CN" sz="1400" b="1" dirty="0" smtClean="0"/>
              <a:t>史</a:t>
            </a:r>
            <a:r>
              <a:rPr lang="zh-CN" altLang="zh-CN" sz="1400" b="1" dirty="0"/>
              <a:t>达祖</a:t>
            </a:r>
            <a:endParaRPr lang="zh-CN" altLang="zh-CN" sz="1400" dirty="0"/>
          </a:p>
          <a:p>
            <a:r>
              <a:rPr lang="zh-CN" altLang="zh-CN" b="1" dirty="0"/>
              <a:t>雁足无书古塞幽。一程烟草一程愁。帽檐尘重风吹野，帐角香销月满楼。</a:t>
            </a:r>
            <a:endParaRPr lang="zh-CN" altLang="zh-CN" dirty="0"/>
          </a:p>
          <a:p>
            <a:r>
              <a:rPr lang="zh-CN" altLang="zh-CN" b="1" dirty="0"/>
              <a:t>情思乱，梦魂浮。缃</a:t>
            </a:r>
            <a:r>
              <a:rPr lang="zh-CN" altLang="zh-CN" b="1" baseline="30000" dirty="0"/>
              <a:t>①</a:t>
            </a:r>
            <a:r>
              <a:rPr lang="zh-CN" altLang="zh-CN" b="1" dirty="0"/>
              <a:t>裙多忆敞招裘。官河</a:t>
            </a:r>
            <a:r>
              <a:rPr lang="zh-CN" altLang="zh-CN" b="1" baseline="30000" dirty="0"/>
              <a:t>②</a:t>
            </a:r>
            <a:r>
              <a:rPr lang="zh-CN" altLang="zh-CN" b="1" dirty="0"/>
              <a:t>水静阑干暖，徙倚斜阳怨晚秋</a:t>
            </a:r>
            <a:r>
              <a:rPr lang="zh-CN" altLang="zh-CN" b="1" dirty="0" smtClean="0"/>
              <a:t>。</a:t>
            </a:r>
            <a:endParaRPr lang="zh-CN" altLang="zh-CN" dirty="0"/>
          </a:p>
          <a:p>
            <a:r>
              <a:rPr lang="zh-CN" altLang="zh-CN" sz="1600" b="1" dirty="0"/>
              <a:t>【注】</a:t>
            </a:r>
            <a:r>
              <a:rPr lang="en-US" altLang="zh-CN" sz="1600" b="1" dirty="0"/>
              <a:t>①</a:t>
            </a:r>
            <a:r>
              <a:rPr lang="zh-CN" altLang="zh-CN" sz="1600" b="1" dirty="0"/>
              <a:t>缃：浅黄色。</a:t>
            </a:r>
            <a:r>
              <a:rPr lang="en-US" altLang="zh-CN" sz="1600" b="1" dirty="0"/>
              <a:t>②</a:t>
            </a:r>
            <a:r>
              <a:rPr lang="zh-CN" altLang="zh-CN" sz="1600" b="1" dirty="0"/>
              <a:t>官河：运河。</a:t>
            </a:r>
            <a:endParaRPr lang="zh-CN" altLang="zh-CN" sz="1600" dirty="0"/>
          </a:p>
        </p:txBody>
      </p:sp>
      <p:sp>
        <p:nvSpPr>
          <p:cNvPr id="3" name="矩形 2"/>
          <p:cNvSpPr/>
          <p:nvPr/>
        </p:nvSpPr>
        <p:spPr>
          <a:xfrm>
            <a:off x="133350" y="1425525"/>
            <a:ext cx="8064896" cy="400110"/>
          </a:xfrm>
          <a:prstGeom prst="rect">
            <a:avLst/>
          </a:prstGeom>
        </p:spPr>
        <p:txBody>
          <a:bodyPr wrap="square">
            <a:spAutoFit/>
          </a:bodyPr>
          <a:lstStyle/>
          <a:p>
            <a:r>
              <a:rPr lang="zh-CN" altLang="zh-CN" sz="2000" b="1" dirty="0"/>
              <a:t>上阕描写了一个怎样的词人形象？请简要分析。</a:t>
            </a:r>
            <a:endParaRPr lang="zh-CN" altLang="zh-CN" sz="2000" dirty="0"/>
          </a:p>
        </p:txBody>
      </p:sp>
      <p:sp>
        <p:nvSpPr>
          <p:cNvPr id="4" name="Rectangle 2"/>
          <p:cNvSpPr>
            <a:spLocks noChangeArrowheads="1"/>
          </p:cNvSpPr>
          <p:nvPr/>
        </p:nvSpPr>
        <p:spPr bwMode="auto">
          <a:xfrm>
            <a:off x="166709" y="1916832"/>
            <a:ext cx="884204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a:ea typeface="宋体" pitchFamily="2" charset="-122"/>
                <a:cs typeface="Arial" pitchFamily="34" charset="0"/>
              </a:rPr>
              <a:t>“</a:t>
            </a:r>
            <a:r>
              <a:rPr kumimoji="0" lang="zh-CN" altLang="en-US" b="1" i="0" u="none" strike="noStrike" cap="none" normalizeH="0" baseline="0" dirty="0" smtClean="0">
                <a:ln>
                  <a:noFill/>
                </a:ln>
                <a:solidFill>
                  <a:srgbClr val="7030A0"/>
                </a:solidFill>
                <a:effectLst/>
                <a:latin typeface="Arial" pitchFamily="34" charset="0"/>
                <a:ea typeface="宋体" pitchFamily="2" charset="-122"/>
                <a:cs typeface="Arial" pitchFamily="34" charset="0"/>
              </a:rPr>
              <a:t>雁足无书古塞幽，一程烟草一程愁</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0" lang="zh-CN" altLang="en-US" b="0" i="0" u="none" strike="noStrike" cap="none" normalizeH="0" baseline="0" dirty="0" smtClean="0">
                <a:ln>
                  <a:noFill/>
                </a:ln>
                <a:solidFill>
                  <a:schemeClr val="tx1"/>
                </a:solidFill>
                <a:effectLst/>
                <a:latin typeface="Calibri"/>
                <a:ea typeface="宋体" pitchFamily="2" charset="-122"/>
                <a:cs typeface="Arial" pitchFamily="34" charset="0"/>
              </a:rPr>
              <a:t>”</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Arial" pitchFamily="34" charset="0"/>
              </a:rPr>
              <a:t>词人还未到目的地就盼望家中的书信，他仰望长空的大雁，期望它们的足上带着亲人的书简，苍茫幽远的塞北风云，益发增添了他怀念家乡的忧思。衰黄的枯草笼着黯淡的烟尘，他</a:t>
            </a:r>
            <a:r>
              <a:rPr kumimoji="0" lang="zh-CN" altLang="en-US" b="1" i="0" u="none" strike="noStrike" cap="none" normalizeH="0" baseline="0" dirty="0" smtClean="0">
                <a:ln>
                  <a:noFill/>
                </a:ln>
                <a:solidFill>
                  <a:srgbClr val="7030A0"/>
                </a:solidFill>
                <a:effectLst>
                  <a:outerShdw blurRad="38100" dist="38100" dir="2700000" algn="tl">
                    <a:srgbClr val="000000">
                      <a:alpha val="43137"/>
                    </a:srgbClr>
                  </a:outerShdw>
                </a:effectLst>
                <a:latin typeface="Arial" pitchFamily="34" charset="0"/>
                <a:ea typeface="宋体" pitchFamily="2" charset="-122"/>
                <a:cs typeface="Arial" pitchFamily="34" charset="0"/>
              </a:rPr>
              <a:t>走一程愁一程</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Arial" pitchFamily="34" charset="0"/>
              </a:rPr>
              <a:t>，愁绪随着路程的辽远不断增加，</a:t>
            </a:r>
            <a:r>
              <a:rPr kumimoji="0" lang="en-US" altLang="zh-CN" b="0" i="0" u="none" strike="noStrike" cap="none" normalizeH="0" baseline="0" dirty="0" smtClean="0">
                <a:ln>
                  <a:noFill/>
                </a:ln>
                <a:solidFill>
                  <a:schemeClr val="tx1"/>
                </a:solidFill>
                <a:effectLst/>
                <a:latin typeface="Calibri"/>
                <a:ea typeface="宋体" pitchFamily="2" charset="-122"/>
                <a:cs typeface="Arial" pitchFamily="34" charset="0"/>
              </a:rPr>
              <a:t>“</a:t>
            </a:r>
            <a:r>
              <a:rPr kumimoji="0" lang="zh-CN" altLang="en-US" b="1" i="0" u="none" strike="noStrike" cap="none" normalizeH="0" baseline="0" dirty="0" smtClean="0">
                <a:ln>
                  <a:noFill/>
                </a:ln>
                <a:solidFill>
                  <a:srgbClr val="7030A0"/>
                </a:solidFill>
                <a:effectLst>
                  <a:outerShdw blurRad="38100" dist="38100" dir="2700000" algn="tl">
                    <a:srgbClr val="000000">
                      <a:alpha val="43137"/>
                    </a:srgbClr>
                  </a:outerShdw>
                </a:effectLst>
                <a:latin typeface="Arial" pitchFamily="34" charset="0"/>
                <a:ea typeface="宋体" pitchFamily="2" charset="-122"/>
                <a:cs typeface="Arial" pitchFamily="34" charset="0"/>
              </a:rPr>
              <a:t>帽檐尘重风吹野</a:t>
            </a:r>
            <a:r>
              <a:rPr kumimoji="0" lang="zh-CN" altLang="en-US" b="0" i="0" u="none" strike="noStrike" cap="none" normalizeH="0" baseline="0" dirty="0" smtClean="0">
                <a:ln>
                  <a:noFill/>
                </a:ln>
                <a:solidFill>
                  <a:schemeClr val="tx1"/>
                </a:solidFill>
                <a:effectLst/>
                <a:latin typeface="Calibri"/>
                <a:ea typeface="宋体" pitchFamily="2" charset="-122"/>
                <a:cs typeface="Arial" pitchFamily="34" charset="0"/>
              </a:rPr>
              <a:t>”</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Arial" pitchFamily="34" charset="0"/>
              </a:rPr>
              <a:t>，写出</a:t>
            </a:r>
            <a:r>
              <a:rPr lang="zh-CN" altLang="zh-CN" dirty="0" smtClean="0">
                <a:latin typeface="Arial" pitchFamily="34" charset="0"/>
                <a:ea typeface="宋体" pitchFamily="2" charset="-122"/>
                <a:cs typeface="Arial" pitchFamily="34" charset="0"/>
              </a:rPr>
              <a:t>人长途跋涉</a:t>
            </a:r>
            <a:r>
              <a:rPr lang="zh-CN" altLang="zh-CN" dirty="0">
                <a:latin typeface="Arial" pitchFamily="34" charset="0"/>
                <a:ea typeface="宋体" pitchFamily="2" charset="-122"/>
                <a:cs typeface="Arial" pitchFamily="34" charset="0"/>
              </a:rPr>
              <a:t>的苦况：冷风在旷野上肆虐地狂吹，帽檐上的尘土渐渐加厚</a:t>
            </a:r>
            <a:r>
              <a:rPr lang="zh-CN" altLang="zh-CN" dirty="0" smtClean="0">
                <a:latin typeface="Arial" pitchFamily="34" charset="0"/>
                <a:ea typeface="宋体" pitchFamily="2" charset="-122"/>
                <a:cs typeface="Arial" pitchFamily="34" charset="0"/>
              </a:rPr>
              <a:t>加重</a:t>
            </a:r>
            <a:r>
              <a:rPr lang="zh-CN" altLang="zh-CN" dirty="0">
                <a:latin typeface="Arial" pitchFamily="34" charset="0"/>
                <a:ea typeface="宋体" pitchFamily="2" charset="-122"/>
                <a:cs typeface="Arial" pitchFamily="34" charset="0"/>
              </a:rPr>
              <a:t>；</a:t>
            </a:r>
            <a:r>
              <a:rPr lang="zh-CN" altLang="en-US" dirty="0">
                <a:ea typeface="宋体" pitchFamily="2" charset="-122"/>
                <a:cs typeface="Arial" pitchFamily="34" charset="0"/>
              </a:rPr>
              <a:t>“</a:t>
            </a:r>
            <a:r>
              <a:rPr lang="zh-CN" altLang="en-US" b="1" dirty="0">
                <a:solidFill>
                  <a:srgbClr val="7030A0"/>
                </a:solidFill>
                <a:effectLst>
                  <a:outerShdw blurRad="38100" dist="38100" dir="2700000" algn="tl">
                    <a:srgbClr val="000000">
                      <a:alpha val="43137"/>
                    </a:srgbClr>
                  </a:outerShdw>
                </a:effectLst>
                <a:latin typeface="Arial" pitchFamily="34" charset="0"/>
                <a:ea typeface="宋体" pitchFamily="2" charset="-122"/>
                <a:cs typeface="Arial" pitchFamily="34" charset="0"/>
              </a:rPr>
              <a:t>帐角</a:t>
            </a:r>
            <a:r>
              <a:rPr lang="zh-CN" altLang="en-US" b="1" dirty="0" smtClean="0">
                <a:solidFill>
                  <a:srgbClr val="7030A0"/>
                </a:solidFill>
                <a:effectLst>
                  <a:outerShdw blurRad="38100" dist="38100" dir="2700000" algn="tl">
                    <a:srgbClr val="000000">
                      <a:alpha val="43137"/>
                    </a:srgbClr>
                  </a:outerShdw>
                </a:effectLst>
                <a:latin typeface="Arial" pitchFamily="34" charset="0"/>
                <a:ea typeface="宋体" pitchFamily="2" charset="-122"/>
                <a:cs typeface="Arial" pitchFamily="34" charset="0"/>
              </a:rPr>
              <a:t>香销</a:t>
            </a:r>
            <a:r>
              <a:rPr lang="zh-CN" altLang="en-US" b="1" dirty="0">
                <a:solidFill>
                  <a:srgbClr val="7030A0"/>
                </a:solidFill>
                <a:effectLst>
                  <a:outerShdw blurRad="38100" dist="38100" dir="2700000" algn="tl">
                    <a:srgbClr val="000000">
                      <a:alpha val="43137"/>
                    </a:srgbClr>
                  </a:outerShdw>
                </a:effectLst>
                <a:latin typeface="Arial" pitchFamily="34" charset="0"/>
                <a:ea typeface="宋体" pitchFamily="2" charset="-122"/>
                <a:cs typeface="Arial" pitchFamily="34" charset="0"/>
              </a:rPr>
              <a:t>月满楼</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，则写出诗人孤宿客馆中的寂寞，帷帐香销，月满高楼，深</a:t>
            </a:r>
            <a:r>
              <a:rPr lang="zh-CN" altLang="en-US" dirty="0" smtClean="0">
                <a:latin typeface="Arial" pitchFamily="34" charset="0"/>
                <a:ea typeface="宋体" pitchFamily="2" charset="-122"/>
                <a:cs typeface="Arial" pitchFamily="34" charset="0"/>
              </a:rPr>
              <a:t>宵辗转</a:t>
            </a:r>
            <a:r>
              <a:rPr lang="zh-CN" altLang="en-US" dirty="0">
                <a:latin typeface="Arial" pitchFamily="34" charset="0"/>
                <a:ea typeface="宋体" pitchFamily="2" charset="-122"/>
                <a:cs typeface="Arial" pitchFamily="34" charset="0"/>
              </a:rPr>
              <a:t>，耿耿难眠</a:t>
            </a:r>
            <a:r>
              <a:rPr lang="zh-CN" altLang="en-US" dirty="0" smtClean="0">
                <a:latin typeface="Arial" pitchFamily="34" charset="0"/>
                <a:ea typeface="宋体" pitchFamily="2" charset="-122"/>
                <a:cs typeface="Arial" pitchFamily="34" charset="0"/>
              </a:rPr>
              <a:t>。</a:t>
            </a:r>
            <a:r>
              <a:rPr lang="zh-CN" altLang="en-US" dirty="0">
                <a:latin typeface="Arial" pitchFamily="34" charset="0"/>
                <a:ea typeface="宋体" pitchFamily="2" charset="-122"/>
                <a:cs typeface="Arial" pitchFamily="34" charset="0"/>
              </a:rPr>
              <a:t>　　</a:t>
            </a:r>
            <a:endParaRPr kumimoji="0" lang="zh-CN" altLang="en-US" b="0"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AutoShape 2" descr="诗">
            <a:hlinkClick r:id="rId2"/>
          </p:cNvPr>
          <p:cNvSpPr>
            <a:spLocks noChangeAspect="1" noChangeArrowheads="1"/>
          </p:cNvSpPr>
          <p:nvPr/>
        </p:nvSpPr>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6" name="矩形 5"/>
          <p:cNvSpPr/>
          <p:nvPr/>
        </p:nvSpPr>
        <p:spPr>
          <a:xfrm>
            <a:off x="282679" y="3789040"/>
            <a:ext cx="8726074" cy="2862322"/>
          </a:xfrm>
          <a:prstGeom prst="rect">
            <a:avLst/>
          </a:prstGeom>
        </p:spPr>
        <p:txBody>
          <a:bodyPr wrap="square">
            <a:spAutoFit/>
          </a:bodyPr>
          <a:lstStyle/>
          <a:p>
            <a:pPr lvl="0" eaLnBrk="0" fontAlgn="base" hangingPunct="0">
              <a:spcBef>
                <a:spcPct val="0"/>
              </a:spcBef>
              <a:spcAft>
                <a:spcPct val="0"/>
              </a:spcAft>
            </a:pPr>
            <a:r>
              <a:rPr lang="zh-CN" altLang="en-US" dirty="0">
                <a:latin typeface="Arial" pitchFamily="34" charset="0"/>
                <a:ea typeface="宋体" pitchFamily="2" charset="-122"/>
                <a:cs typeface="Arial" pitchFamily="34" charset="0"/>
              </a:rPr>
              <a:t>下阕写家中爱侣对自己的思念。已在思人却言人在思己，这就把思念之情更深化</a:t>
            </a:r>
            <a:endParaRPr lang="en-US" altLang="zh-CN" dirty="0">
              <a:latin typeface="Arial" pitchFamily="34" charset="0"/>
              <a:ea typeface="宋体" pitchFamily="2" charset="-122"/>
              <a:cs typeface="Arial" pitchFamily="34" charset="0"/>
            </a:endParaRPr>
          </a:p>
          <a:p>
            <a:pPr lvl="0" eaLnBrk="0" fontAlgn="base" hangingPunct="0">
              <a:spcBef>
                <a:spcPct val="0"/>
              </a:spcBef>
              <a:spcAft>
                <a:spcPct val="0"/>
              </a:spcAft>
            </a:pPr>
            <a:r>
              <a:rPr lang="zh-CN" altLang="en-US" dirty="0">
                <a:latin typeface="Arial" pitchFamily="34" charset="0"/>
                <a:ea typeface="宋体" pitchFamily="2" charset="-122"/>
                <a:cs typeface="Arial" pitchFamily="34" charset="0"/>
              </a:rPr>
              <a:t>一层，增加了作品的容量和厚度。</a:t>
            </a:r>
            <a:r>
              <a:rPr lang="zh-CN" altLang="en-US" dirty="0">
                <a:ea typeface="宋体" pitchFamily="2" charset="-122"/>
                <a:cs typeface="Arial" pitchFamily="34" charset="0"/>
              </a:rPr>
              <a:t>“</a:t>
            </a:r>
            <a:r>
              <a:rPr lang="zh-CN" altLang="en-US" b="1" dirty="0">
                <a:solidFill>
                  <a:srgbClr val="7030A0"/>
                </a:solidFill>
                <a:effectLst>
                  <a:outerShdw blurRad="38100" dist="38100" dir="2700000" algn="tl">
                    <a:srgbClr val="000000">
                      <a:alpha val="43137"/>
                    </a:srgbClr>
                  </a:outerShdw>
                </a:effectLst>
                <a:latin typeface="Arial" pitchFamily="34" charset="0"/>
                <a:ea typeface="宋体" pitchFamily="2" charset="-122"/>
                <a:cs typeface="Arial" pitchFamily="34" charset="0"/>
              </a:rPr>
              <a:t>情思乱，梦魂浮</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，既是词人此刻心绪的写照，</a:t>
            </a:r>
            <a:endParaRPr lang="en-US" altLang="zh-CN" dirty="0">
              <a:latin typeface="Arial" pitchFamily="34" charset="0"/>
              <a:ea typeface="宋体" pitchFamily="2" charset="-122"/>
              <a:cs typeface="Arial" pitchFamily="34" charset="0"/>
            </a:endParaRPr>
          </a:p>
          <a:p>
            <a:pPr lvl="0" eaLnBrk="0" fontAlgn="base" hangingPunct="0">
              <a:spcBef>
                <a:spcPct val="0"/>
              </a:spcBef>
              <a:spcAft>
                <a:spcPct val="0"/>
              </a:spcAft>
            </a:pPr>
            <a:r>
              <a:rPr lang="zh-CN" altLang="en-US" dirty="0">
                <a:latin typeface="Arial" pitchFamily="34" charset="0"/>
                <a:ea typeface="宋体" pitchFamily="2" charset="-122"/>
                <a:cs typeface="Arial" pitchFamily="34" charset="0"/>
              </a:rPr>
              <a:t>也是所思之人</a:t>
            </a:r>
            <a:r>
              <a:rPr lang="en-US" altLang="zh-CN" dirty="0">
                <a:latin typeface="Arial" pitchFamily="34" charset="0"/>
                <a:ea typeface="宋体" pitchFamily="2" charset="-122"/>
                <a:cs typeface="Arial" pitchFamily="34" charset="0"/>
              </a:rPr>
              <a:t>-----</a:t>
            </a:r>
            <a:r>
              <a:rPr lang="zh-CN" altLang="en-US" dirty="0">
                <a:latin typeface="Arial" pitchFamily="34" charset="0"/>
                <a:ea typeface="宋体" pitchFamily="2" charset="-122"/>
                <a:cs typeface="Arial" pitchFamily="34" charset="0"/>
              </a:rPr>
              <a:t>如花美眷此时心态的表露。</a:t>
            </a:r>
            <a:r>
              <a:rPr lang="zh-CN" altLang="en-US" dirty="0">
                <a:ea typeface="宋体" pitchFamily="2" charset="-122"/>
                <a:cs typeface="Arial" pitchFamily="34" charset="0"/>
              </a:rPr>
              <a:t>“</a:t>
            </a:r>
            <a:r>
              <a:rPr lang="zh-CN" altLang="en-US" b="1" dirty="0">
                <a:solidFill>
                  <a:srgbClr val="7030A0"/>
                </a:solidFill>
                <a:effectLst>
                  <a:outerShdw blurRad="38100" dist="38100" dir="2700000" algn="tl">
                    <a:srgbClr val="000000">
                      <a:alpha val="43137"/>
                    </a:srgbClr>
                  </a:outerShdw>
                </a:effectLst>
                <a:latin typeface="Arial" pitchFamily="34" charset="0"/>
                <a:ea typeface="宋体" pitchFamily="2" charset="-122"/>
                <a:cs typeface="Arial" pitchFamily="34" charset="0"/>
              </a:rPr>
              <a:t>缃裙多忆敝貂裘</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一语不露痕迹地将</a:t>
            </a:r>
            <a:endParaRPr lang="en-US" altLang="zh-CN" dirty="0">
              <a:latin typeface="Arial" pitchFamily="34" charset="0"/>
              <a:ea typeface="宋体" pitchFamily="2" charset="-122"/>
              <a:cs typeface="Arial" pitchFamily="34" charset="0"/>
            </a:endParaRPr>
          </a:p>
          <a:p>
            <a:pPr lvl="0" eaLnBrk="0" fontAlgn="base" hangingPunct="0">
              <a:spcBef>
                <a:spcPct val="0"/>
              </a:spcBef>
              <a:spcAft>
                <a:spcPct val="0"/>
              </a:spcAft>
            </a:pPr>
            <a:r>
              <a:rPr lang="zh-CN" altLang="en-US" dirty="0">
                <a:latin typeface="Arial" pitchFamily="34" charset="0"/>
                <a:ea typeface="宋体" pitchFamily="2" charset="-122"/>
                <a:cs typeface="Arial" pitchFamily="34" charset="0"/>
              </a:rPr>
              <a:t>描写的角度作了转换：词人想象家中身着缃裙的爱妻，此刻也正在思念穿着貂裘远在塞北飘泊的游子。这里，词人以</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缃裙</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貂裘</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指代男女抒情主人公，更显得富有一种含而不露的诗意美。</a:t>
            </a:r>
            <a:r>
              <a:rPr lang="zh-CN" altLang="en-US" dirty="0">
                <a:ea typeface="宋体" pitchFamily="2" charset="-122"/>
                <a:cs typeface="Arial" pitchFamily="34" charset="0"/>
              </a:rPr>
              <a:t>“</a:t>
            </a:r>
            <a:r>
              <a:rPr lang="zh-CN" altLang="en-US" b="1" dirty="0">
                <a:solidFill>
                  <a:srgbClr val="7030A0"/>
                </a:solidFill>
                <a:effectLst>
                  <a:outerShdw blurRad="38100" dist="38100" dir="2700000" algn="tl">
                    <a:srgbClr val="000000">
                      <a:alpha val="43137"/>
                    </a:srgbClr>
                  </a:outerShdw>
                </a:effectLst>
                <a:latin typeface="Arial" pitchFamily="34" charset="0"/>
                <a:ea typeface="宋体" pitchFamily="2" charset="-122"/>
                <a:cs typeface="Arial" pitchFamily="34" charset="0"/>
              </a:rPr>
              <a:t>官河水静阑干暖，徒倚斜阳怨晚秋</a:t>
            </a:r>
            <a:r>
              <a:rPr lang="zh-CN" altLang="en-US" dirty="0">
                <a:latin typeface="Arial" pitchFamily="34" charset="0"/>
                <a:ea typeface="宋体" pitchFamily="2" charset="-122"/>
                <a:cs typeface="Arial" pitchFamily="34" charset="0"/>
              </a:rPr>
              <a:t>。</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依然是词人想象中的家乡爱妻对自己思念的画面，作者仿佛看到幽幽怨怨的她倚着栏杆痴痴地凝望着官河静静的流水，</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暖</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表明时当日中，栏杆犹被吹得暖融融的，而</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徙倚斜阳怨晚秋</a:t>
            </a:r>
            <a:r>
              <a:rPr lang="zh-CN" altLang="en-US" dirty="0">
                <a:ea typeface="宋体" pitchFamily="2" charset="-122"/>
                <a:cs typeface="Arial" pitchFamily="34" charset="0"/>
              </a:rPr>
              <a:t>”</a:t>
            </a:r>
            <a:r>
              <a:rPr lang="zh-CN" altLang="en-US" dirty="0">
                <a:latin typeface="Arial" pitchFamily="34" charset="0"/>
                <a:ea typeface="宋体" pitchFamily="2" charset="-122"/>
                <a:cs typeface="Arial" pitchFamily="34" charset="0"/>
              </a:rPr>
              <a:t>则表明她凭栏望远的时间之长，她不断转徙着倚栏的方位，直到斜阳落山，晚秋的寒气袭来，心中充满无法排解的幽怨</a:t>
            </a:r>
            <a:r>
              <a:rPr lang="en-US" altLang="zh-CN" dirty="0">
                <a:ea typeface="宋体" pitchFamily="2" charset="-122"/>
                <a:cs typeface="Arial" pitchFamily="34" charset="0"/>
              </a:rPr>
              <a:t>……</a:t>
            </a:r>
            <a:r>
              <a:rPr lang="zh-CN" altLang="en-US" dirty="0">
                <a:latin typeface="Arial" pitchFamily="34" charset="0"/>
                <a:ea typeface="宋体" pitchFamily="2" charset="-122"/>
                <a:cs typeface="Arial" pitchFamily="34" charset="0"/>
              </a:rPr>
              <a:t>而这也是词人心境的外现。</a:t>
            </a:r>
            <a:endParaRPr lang="zh-CN" altLang="en-US" sz="4000" dirty="0">
              <a:latin typeface="Arial" pitchFamily="34" charset="0"/>
              <a:ea typeface="宋体" pitchFamily="2" charset="-122"/>
            </a:endParaRPr>
          </a:p>
        </p:txBody>
      </p:sp>
    </p:spTree>
    <p:extLst>
      <p:ext uri="{BB962C8B-B14F-4D97-AF65-F5344CB8AC3E}">
        <p14:creationId xmlns:p14="http://schemas.microsoft.com/office/powerpoint/2010/main" val="9311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4624"/>
            <a:ext cx="8640960" cy="1723549"/>
          </a:xfrm>
          <a:prstGeom prst="rect">
            <a:avLst/>
          </a:prstGeom>
        </p:spPr>
        <p:txBody>
          <a:bodyPr wrap="square">
            <a:spAutoFit/>
          </a:bodyPr>
          <a:lstStyle/>
          <a:p>
            <a:r>
              <a:rPr lang="en-US" altLang="zh-CN" b="1" dirty="0" smtClean="0"/>
              <a:t>1</a:t>
            </a:r>
            <a:r>
              <a:rPr lang="zh-CN" altLang="zh-CN" b="1" dirty="0"/>
              <a:t>．阅读下面这首词，回答问题。</a:t>
            </a:r>
            <a:endParaRPr lang="zh-CN" altLang="zh-CN" dirty="0"/>
          </a:p>
          <a:p>
            <a:r>
              <a:rPr lang="en-US" altLang="zh-CN" b="1" dirty="0" smtClean="0"/>
              <a:t>                                                                 </a:t>
            </a:r>
            <a:r>
              <a:rPr lang="zh-CN" altLang="zh-CN" b="1" dirty="0" smtClean="0"/>
              <a:t>鹧鸪天</a:t>
            </a:r>
            <a:r>
              <a:rPr lang="en-US" altLang="zh-CN" b="1" dirty="0" smtClean="0"/>
              <a:t>              </a:t>
            </a:r>
            <a:r>
              <a:rPr lang="zh-CN" altLang="zh-CN" sz="1400" b="1" dirty="0" smtClean="0"/>
              <a:t>史</a:t>
            </a:r>
            <a:r>
              <a:rPr lang="zh-CN" altLang="zh-CN" sz="1400" b="1" dirty="0"/>
              <a:t>达祖</a:t>
            </a:r>
            <a:endParaRPr lang="zh-CN" altLang="zh-CN" sz="1400" dirty="0"/>
          </a:p>
          <a:p>
            <a:r>
              <a:rPr lang="zh-CN" altLang="zh-CN" b="1" dirty="0"/>
              <a:t>雁足无书古塞幽。一程烟草一程愁。帽檐尘重风吹野，帐角香销月满楼。</a:t>
            </a:r>
            <a:endParaRPr lang="zh-CN" altLang="zh-CN" dirty="0"/>
          </a:p>
          <a:p>
            <a:r>
              <a:rPr lang="zh-CN" altLang="zh-CN" b="1" dirty="0"/>
              <a:t>情思乱，梦魂浮。缃</a:t>
            </a:r>
            <a:r>
              <a:rPr lang="zh-CN" altLang="zh-CN" b="1" baseline="30000" dirty="0"/>
              <a:t>①</a:t>
            </a:r>
            <a:r>
              <a:rPr lang="zh-CN" altLang="zh-CN" b="1" dirty="0"/>
              <a:t>裙多忆敞招裘。官河</a:t>
            </a:r>
            <a:r>
              <a:rPr lang="zh-CN" altLang="zh-CN" b="1" baseline="30000" dirty="0"/>
              <a:t>②</a:t>
            </a:r>
            <a:r>
              <a:rPr lang="zh-CN" altLang="zh-CN" b="1" dirty="0"/>
              <a:t>水静阑干暖，徙倚斜阳怨晚秋</a:t>
            </a:r>
            <a:r>
              <a:rPr lang="zh-CN" altLang="zh-CN" b="1" dirty="0" smtClean="0"/>
              <a:t>。</a:t>
            </a:r>
            <a:endParaRPr lang="en-US" altLang="zh-CN" b="1" dirty="0" smtClean="0"/>
          </a:p>
          <a:p>
            <a:endParaRPr lang="zh-CN" altLang="zh-CN" dirty="0"/>
          </a:p>
          <a:p>
            <a:r>
              <a:rPr lang="zh-CN" altLang="zh-CN" sz="1600" b="1" dirty="0"/>
              <a:t>【注】</a:t>
            </a:r>
            <a:r>
              <a:rPr lang="en-US" altLang="zh-CN" sz="1600" b="1" dirty="0"/>
              <a:t>①</a:t>
            </a:r>
            <a:r>
              <a:rPr lang="zh-CN" altLang="zh-CN" sz="1600" b="1" dirty="0"/>
              <a:t>缃：浅黄色。</a:t>
            </a:r>
            <a:r>
              <a:rPr lang="en-US" altLang="zh-CN" sz="1600" b="1" dirty="0"/>
              <a:t>②</a:t>
            </a:r>
            <a:r>
              <a:rPr lang="zh-CN" altLang="zh-CN" sz="1600" b="1" dirty="0"/>
              <a:t>官河：运河。</a:t>
            </a:r>
            <a:endParaRPr lang="zh-CN" altLang="zh-CN" sz="1600" dirty="0"/>
          </a:p>
        </p:txBody>
      </p:sp>
      <p:sp>
        <p:nvSpPr>
          <p:cNvPr id="3" name="矩形 2"/>
          <p:cNvSpPr/>
          <p:nvPr/>
        </p:nvSpPr>
        <p:spPr>
          <a:xfrm>
            <a:off x="251520" y="2132856"/>
            <a:ext cx="8064896" cy="400110"/>
          </a:xfrm>
          <a:prstGeom prst="rect">
            <a:avLst/>
          </a:prstGeom>
        </p:spPr>
        <p:txBody>
          <a:bodyPr wrap="square">
            <a:spAutoFit/>
          </a:bodyPr>
          <a:lstStyle/>
          <a:p>
            <a:r>
              <a:rPr lang="zh-CN" altLang="zh-CN" sz="2000" b="1" dirty="0"/>
              <a:t>上阕描写了一个怎样的词人形象？请简要分析。</a:t>
            </a:r>
            <a:endParaRPr lang="zh-CN" altLang="zh-CN" sz="2000" dirty="0"/>
          </a:p>
        </p:txBody>
      </p:sp>
      <p:sp>
        <p:nvSpPr>
          <p:cNvPr id="4" name="矩形 3"/>
          <p:cNvSpPr/>
          <p:nvPr/>
        </p:nvSpPr>
        <p:spPr>
          <a:xfrm>
            <a:off x="254632" y="3284984"/>
            <a:ext cx="8496944" cy="1938992"/>
          </a:xfrm>
          <a:prstGeom prst="rect">
            <a:avLst/>
          </a:prstGeom>
        </p:spPr>
        <p:txBody>
          <a:bodyPr wrap="square">
            <a:spAutoFit/>
          </a:bodyPr>
          <a:lstStyle/>
          <a:p>
            <a:r>
              <a:rPr lang="zh-CN" altLang="zh-CN" sz="2400" b="1" dirty="0" smtClean="0"/>
              <a:t>【答案】</a:t>
            </a:r>
            <a:r>
              <a:rPr lang="zh-CN" altLang="zh-CN" sz="2400" b="1" dirty="0"/>
              <a:t>上阕描写了一个因</a:t>
            </a:r>
            <a:r>
              <a:rPr lang="zh-CN" altLang="zh-CN" sz="2400" b="1" dirty="0">
                <a:solidFill>
                  <a:srgbClr val="FF0000"/>
                </a:solidFill>
              </a:rPr>
              <a:t>长期漂泊、思念家乡而满怀愁绪</a:t>
            </a:r>
            <a:r>
              <a:rPr lang="zh-CN" altLang="zh-CN" sz="2400" b="1" dirty="0"/>
              <a:t>的词人形象。</a:t>
            </a:r>
            <a:r>
              <a:rPr lang="zh-CN" altLang="zh-CN" sz="2400" b="1" dirty="0">
                <a:solidFill>
                  <a:srgbClr val="00B0F0"/>
                </a:solidFill>
              </a:rPr>
              <a:t>古塞幽远</a:t>
            </a:r>
            <a:r>
              <a:rPr lang="zh-CN" altLang="zh-CN" sz="2400" b="1" dirty="0"/>
              <a:t>说明其离家之遥，</a:t>
            </a:r>
            <a:r>
              <a:rPr lang="zh-CN" altLang="zh-CN" sz="2400" b="1" dirty="0">
                <a:solidFill>
                  <a:srgbClr val="00B0F0"/>
                </a:solidFill>
              </a:rPr>
              <a:t>帽檐积满了尘土</a:t>
            </a:r>
            <a:r>
              <a:rPr lang="zh-CN" altLang="zh-CN" sz="2400" b="1" dirty="0"/>
              <a:t>说明其漂泊之久；</a:t>
            </a:r>
            <a:r>
              <a:rPr lang="zh-CN" altLang="zh-CN" sz="2400" b="1" dirty="0">
                <a:solidFill>
                  <a:srgbClr val="00B0F0"/>
                </a:solidFill>
              </a:rPr>
              <a:t>烟草苍茫</a:t>
            </a:r>
            <a:r>
              <a:rPr lang="zh-CN" altLang="zh-CN" sz="2400" b="1" dirty="0"/>
              <a:t>，旅程无尽，每走一程，愁绪就增添一分。大雁飞过，却没有捎来期盼的家信，思乡之情无以告慰；</a:t>
            </a:r>
            <a:r>
              <a:rPr lang="zh-CN" altLang="zh-CN" sz="2400" b="1" dirty="0">
                <a:solidFill>
                  <a:srgbClr val="00B0F0"/>
                </a:solidFill>
              </a:rPr>
              <a:t>孤宿客馆</a:t>
            </a:r>
            <a:r>
              <a:rPr lang="zh-CN" altLang="zh-CN" sz="2400" b="1" dirty="0"/>
              <a:t>，彻夜难眠，满楼月色更勾起</a:t>
            </a:r>
            <a:r>
              <a:rPr lang="zh-CN" altLang="zh-CN" sz="2400" b="1" dirty="0">
                <a:solidFill>
                  <a:srgbClr val="FF0000"/>
                </a:solidFill>
                <a:effectLst>
                  <a:outerShdw blurRad="38100" dist="38100" dir="2700000" algn="tl">
                    <a:srgbClr val="000000">
                      <a:alpha val="43137"/>
                    </a:srgbClr>
                  </a:outerShdw>
                </a:effectLst>
              </a:rPr>
              <a:t>浓重的思乡</a:t>
            </a:r>
            <a:r>
              <a:rPr lang="zh-CN" altLang="zh-CN" sz="2400" b="1" dirty="0"/>
              <a:t>之情。</a:t>
            </a:r>
            <a:endParaRPr lang="zh-CN" altLang="zh-CN" sz="2400" dirty="0"/>
          </a:p>
        </p:txBody>
      </p:sp>
    </p:spTree>
    <p:extLst>
      <p:ext uri="{BB962C8B-B14F-4D97-AF65-F5344CB8AC3E}">
        <p14:creationId xmlns:p14="http://schemas.microsoft.com/office/powerpoint/2010/main" val="317594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5946079"/>
            <a:ext cx="8784976" cy="646331"/>
          </a:xfrm>
          <a:prstGeom prst="rect">
            <a:avLst/>
          </a:prstGeom>
        </p:spPr>
        <p:txBody>
          <a:bodyPr wrap="square">
            <a:spAutoFit/>
          </a:bodyPr>
          <a:lstStyle/>
          <a:p>
            <a:r>
              <a:rPr lang="zh-CN" altLang="en-US" b="1" dirty="0" smtClean="0">
                <a:solidFill>
                  <a:srgbClr val="00B0F0"/>
                </a:solidFill>
                <a:effectLst>
                  <a:outerShdw blurRad="38100" dist="38100" dir="2700000" algn="tl">
                    <a:srgbClr val="000000">
                      <a:alpha val="43137"/>
                    </a:srgbClr>
                  </a:outerShdw>
                </a:effectLst>
              </a:rPr>
              <a:t>        尾联</a:t>
            </a:r>
            <a:r>
              <a:rPr lang="zh-CN" altLang="zh-CN" b="1" dirty="0" smtClean="0">
                <a:solidFill>
                  <a:srgbClr val="00B0F0"/>
                </a:solidFill>
                <a:effectLst>
                  <a:outerShdw blurRad="38100" dist="38100" dir="2700000" algn="tl">
                    <a:srgbClr val="000000">
                      <a:alpha val="43137"/>
                    </a:srgbClr>
                  </a:outerShdw>
                </a:effectLst>
              </a:rPr>
              <a:t>，借用</a:t>
            </a:r>
            <a:r>
              <a:rPr lang="zh-CN" altLang="zh-CN" b="1" dirty="0">
                <a:solidFill>
                  <a:srgbClr val="00B0F0"/>
                </a:solidFill>
                <a:effectLst>
                  <a:outerShdw blurRad="38100" dist="38100" dir="2700000" algn="tl">
                    <a:srgbClr val="000000">
                      <a:alpha val="43137"/>
                    </a:srgbClr>
                  </a:outerShdw>
                </a:effectLst>
              </a:rPr>
              <a:t>道书中壶公的故事，诗人说，如果能追随着壶中的仙翁，也许能知道人间日月的长短，而不致有岁月蹉跎、华年难再的感慨。</a:t>
            </a:r>
          </a:p>
        </p:txBody>
      </p:sp>
      <p:sp>
        <p:nvSpPr>
          <p:cNvPr id="5" name="矩形 4"/>
          <p:cNvSpPr/>
          <p:nvPr/>
        </p:nvSpPr>
        <p:spPr>
          <a:xfrm>
            <a:off x="251520" y="44624"/>
            <a:ext cx="8136904" cy="2308324"/>
          </a:xfrm>
          <a:prstGeom prst="rect">
            <a:avLst/>
          </a:prstGeom>
        </p:spPr>
        <p:txBody>
          <a:bodyPr wrap="square">
            <a:spAutoFit/>
          </a:bodyPr>
          <a:lstStyle/>
          <a:p>
            <a:r>
              <a:rPr lang="en-US" altLang="zh-CN" b="1" dirty="0"/>
              <a:t>2</a:t>
            </a:r>
            <a:r>
              <a:rPr lang="zh-CN" altLang="zh-CN" b="1" dirty="0"/>
              <a:t>．阅读下面这首宋诗，回答问题。</a:t>
            </a:r>
            <a:endParaRPr lang="zh-CN" altLang="zh-CN" dirty="0"/>
          </a:p>
          <a:p>
            <a:r>
              <a:rPr lang="en-US" altLang="zh-CN" b="1" dirty="0" smtClean="0"/>
              <a:t>                                                     </a:t>
            </a:r>
            <a:r>
              <a:rPr lang="zh-CN" altLang="zh-CN" b="1" dirty="0" smtClean="0"/>
              <a:t>秋</a:t>
            </a:r>
            <a:r>
              <a:rPr lang="zh-CN" altLang="zh-CN" b="1" dirty="0"/>
              <a:t>晚悲</a:t>
            </a:r>
            <a:r>
              <a:rPr lang="zh-CN" altLang="zh-CN" b="1" dirty="0" smtClean="0"/>
              <a:t>怀</a:t>
            </a:r>
            <a:r>
              <a:rPr lang="en-US" altLang="zh-CN" b="1" dirty="0" smtClean="0"/>
              <a:t>     </a:t>
            </a:r>
            <a:r>
              <a:rPr lang="zh-CN" altLang="zh-CN" b="1" dirty="0" smtClean="0"/>
              <a:t>李</a:t>
            </a:r>
            <a:r>
              <a:rPr lang="zh-CN" altLang="zh-CN" b="1" dirty="0"/>
              <a:t>觏</a:t>
            </a:r>
            <a:endParaRPr lang="zh-CN" altLang="zh-CN" dirty="0"/>
          </a:p>
          <a:p>
            <a:r>
              <a:rPr lang="en-US" altLang="zh-CN" b="1" dirty="0" smtClean="0"/>
              <a:t>                             </a:t>
            </a:r>
            <a:r>
              <a:rPr lang="zh-CN" altLang="zh-CN" b="1" dirty="0" smtClean="0"/>
              <a:t>渐</a:t>
            </a:r>
            <a:r>
              <a:rPr lang="zh-CN" altLang="zh-CN" b="1" dirty="0"/>
              <a:t>老多忧百事忙，天寒日短更心伤。</a:t>
            </a:r>
            <a:endParaRPr lang="zh-CN" altLang="zh-CN" dirty="0"/>
          </a:p>
          <a:p>
            <a:r>
              <a:rPr lang="en-US" altLang="zh-CN" b="1" dirty="0" smtClean="0"/>
              <a:t>                             </a:t>
            </a:r>
            <a:r>
              <a:rPr lang="zh-CN" altLang="zh-CN" b="1" dirty="0" smtClean="0"/>
              <a:t>数</a:t>
            </a:r>
            <a:r>
              <a:rPr lang="zh-CN" altLang="zh-CN" b="1" dirty="0"/>
              <a:t>分红色上黄叶，一瞬曙光成夕阳。</a:t>
            </a:r>
            <a:endParaRPr lang="zh-CN" altLang="zh-CN" dirty="0"/>
          </a:p>
          <a:p>
            <a:r>
              <a:rPr lang="en-US" altLang="zh-CN" b="1" dirty="0" smtClean="0"/>
              <a:t>                             </a:t>
            </a:r>
            <a:r>
              <a:rPr lang="zh-CN" altLang="zh-CN" b="1" dirty="0" smtClean="0"/>
              <a:t>春水</a:t>
            </a:r>
            <a:r>
              <a:rPr lang="zh-CN" altLang="zh-CN" b="1" dirty="0"/>
              <a:t>别来应到海，山松生命合经霜。</a:t>
            </a:r>
            <a:endParaRPr lang="zh-CN" altLang="zh-CN" dirty="0"/>
          </a:p>
          <a:p>
            <a:r>
              <a:rPr lang="en-US" altLang="zh-CN" b="1" dirty="0" smtClean="0"/>
              <a:t>                             </a:t>
            </a:r>
            <a:r>
              <a:rPr lang="zh-CN" altLang="zh-CN" b="1" dirty="0" smtClean="0"/>
              <a:t>壶</a:t>
            </a:r>
            <a:r>
              <a:rPr lang="zh-CN" altLang="zh-CN" b="1" dirty="0"/>
              <a:t>中若逐仙翁去</a:t>
            </a:r>
            <a:r>
              <a:rPr lang="zh-CN" altLang="zh-CN" b="1" baseline="30000" dirty="0"/>
              <a:t>①</a:t>
            </a:r>
            <a:r>
              <a:rPr lang="zh-CN" altLang="zh-CN" b="1" dirty="0"/>
              <a:t>，待看年华几许长</a:t>
            </a:r>
            <a:r>
              <a:rPr lang="zh-CN" altLang="zh-CN" b="1" dirty="0" smtClean="0"/>
              <a:t>。</a:t>
            </a:r>
            <a:endParaRPr lang="zh-CN" altLang="zh-CN" dirty="0"/>
          </a:p>
          <a:p>
            <a:r>
              <a:rPr lang="zh-CN" altLang="zh-CN" b="1" dirty="0"/>
              <a:t>【注】</a:t>
            </a:r>
            <a:r>
              <a:rPr lang="en-US" altLang="zh-CN" b="1" dirty="0"/>
              <a:t>①</a:t>
            </a:r>
            <a:r>
              <a:rPr lang="zh-CN" altLang="zh-CN" b="1" dirty="0"/>
              <a:t>壶中句：据《云笈七签》记载，壶中有日月如世间，有老翁夜宿其内，自号壶天，人称为壶公。</a:t>
            </a:r>
            <a:endParaRPr lang="zh-CN" altLang="zh-CN" dirty="0"/>
          </a:p>
        </p:txBody>
      </p:sp>
      <p:sp>
        <p:nvSpPr>
          <p:cNvPr id="6" name="矩形 5"/>
          <p:cNvSpPr/>
          <p:nvPr/>
        </p:nvSpPr>
        <p:spPr>
          <a:xfrm>
            <a:off x="251520" y="2345093"/>
            <a:ext cx="8496944" cy="646331"/>
          </a:xfrm>
          <a:prstGeom prst="rect">
            <a:avLst/>
          </a:prstGeom>
        </p:spPr>
        <p:txBody>
          <a:bodyPr wrap="square">
            <a:spAutoFit/>
          </a:bodyPr>
          <a:lstStyle/>
          <a:p>
            <a:r>
              <a:rPr lang="zh-CN" altLang="en-US" b="1" dirty="0" smtClean="0">
                <a:solidFill>
                  <a:srgbClr val="7030A0"/>
                </a:solidFill>
                <a:effectLst>
                  <a:outerShdw blurRad="38100" dist="38100" dir="2700000" algn="tl">
                    <a:srgbClr val="000000">
                      <a:alpha val="43137"/>
                    </a:srgbClr>
                  </a:outerShdw>
                </a:effectLst>
              </a:rPr>
              <a:t>         首</a:t>
            </a:r>
            <a:r>
              <a:rPr lang="zh-CN" altLang="en-US" b="1" dirty="0">
                <a:solidFill>
                  <a:srgbClr val="7030A0"/>
                </a:solidFill>
                <a:effectLst>
                  <a:outerShdw blurRad="38100" dist="38100" dir="2700000" algn="tl">
                    <a:srgbClr val="000000">
                      <a:alpha val="43137"/>
                    </a:srgbClr>
                  </a:outerShdw>
                </a:effectLst>
              </a:rPr>
              <a:t>联</a:t>
            </a:r>
            <a:r>
              <a:rPr lang="zh-CN" altLang="zh-CN" b="1" dirty="0">
                <a:solidFill>
                  <a:srgbClr val="7030A0"/>
                </a:solidFill>
                <a:effectLst>
                  <a:outerShdw blurRad="38100" dist="38100" dir="2700000" algn="tl">
                    <a:srgbClr val="000000">
                      <a:alpha val="43137"/>
                    </a:srgbClr>
                  </a:outerShdw>
                </a:effectLst>
              </a:rPr>
              <a:t>感叹时光易逝，壮志未酬。</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渐老</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则已是人生的秋天；</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多忧</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，可知世事并非平静；</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百事忙</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，可见劳生碌碌，生计维艰。</a:t>
            </a:r>
            <a:endParaRPr lang="en-US" altLang="zh-CN" b="1" dirty="0">
              <a:solidFill>
                <a:srgbClr val="7030A0"/>
              </a:solidFill>
              <a:effectLst>
                <a:outerShdw blurRad="38100" dist="38100" dir="2700000" algn="tl">
                  <a:srgbClr val="000000">
                    <a:alpha val="43137"/>
                  </a:srgbClr>
                </a:outerShdw>
              </a:effectLst>
            </a:endParaRPr>
          </a:p>
        </p:txBody>
      </p:sp>
      <p:sp>
        <p:nvSpPr>
          <p:cNvPr id="7" name="矩形 6"/>
          <p:cNvSpPr/>
          <p:nvPr/>
        </p:nvSpPr>
        <p:spPr>
          <a:xfrm>
            <a:off x="306942" y="2991424"/>
            <a:ext cx="8496944" cy="1200329"/>
          </a:xfrm>
          <a:prstGeom prst="rect">
            <a:avLst/>
          </a:prstGeom>
        </p:spPr>
        <p:txBody>
          <a:bodyPr wrap="square">
            <a:spAutoFit/>
          </a:bodyPr>
          <a:lstStyle/>
          <a:p>
            <a:r>
              <a:rPr lang="zh-CN" altLang="en-US" b="1" dirty="0" smtClean="0">
                <a:solidFill>
                  <a:srgbClr val="00B050"/>
                </a:solidFill>
                <a:effectLst>
                  <a:outerShdw blurRad="38100" dist="38100" dir="2700000" algn="tl">
                    <a:srgbClr val="000000">
                      <a:alpha val="43137"/>
                    </a:srgbClr>
                  </a:outerShdw>
                </a:effectLst>
              </a:rPr>
              <a:t>        颔联</a:t>
            </a:r>
            <a:r>
              <a:rPr lang="zh-CN" altLang="zh-CN" b="1" dirty="0">
                <a:solidFill>
                  <a:srgbClr val="00B050"/>
                </a:solidFill>
                <a:effectLst>
                  <a:outerShdw blurRad="38100" dist="38100" dir="2700000" algn="tl">
                    <a:srgbClr val="000000">
                      <a:alpha val="43137"/>
                    </a:srgbClr>
                  </a:outerShdw>
                </a:effectLst>
              </a:rPr>
              <a:t>写秋天的景色，但景中寓情，</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数分红色上黄叶</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，大自然原不过是点染秋色，诗人却体察到时事的易于变迁。</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一瞬曙光成夕阳</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，更使人深惜曙景不长，朝晖易成夕照。</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数分</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以显其渐变；</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一瞬</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，以明其短暂。秋晚降霜，黄叶染成了红色。日暮了，夕阳虽好，毕竟抵不上朝阳；</a:t>
            </a:r>
          </a:p>
        </p:txBody>
      </p:sp>
      <p:sp>
        <p:nvSpPr>
          <p:cNvPr id="8" name="矩形 7"/>
          <p:cNvSpPr/>
          <p:nvPr/>
        </p:nvSpPr>
        <p:spPr>
          <a:xfrm>
            <a:off x="306942" y="4191753"/>
            <a:ext cx="8657546" cy="1754326"/>
          </a:xfrm>
          <a:prstGeom prst="rect">
            <a:avLst/>
          </a:prstGeom>
        </p:spPr>
        <p:txBody>
          <a:bodyPr wrap="square">
            <a:spAutoFit/>
          </a:bodyPr>
          <a:lstStyle/>
          <a:p>
            <a:r>
              <a:rPr lang="zh-CN" altLang="en-US" b="1" dirty="0" smtClean="0">
                <a:solidFill>
                  <a:srgbClr val="0070C0"/>
                </a:solidFill>
                <a:effectLst>
                  <a:outerShdw blurRad="38100" dist="38100" dir="2700000" algn="tl">
                    <a:srgbClr val="000000">
                      <a:alpha val="43137"/>
                    </a:srgbClr>
                  </a:outerShdw>
                </a:effectLst>
              </a:rPr>
              <a:t>         颈联</a:t>
            </a:r>
            <a:r>
              <a:rPr lang="zh-CN" altLang="zh-CN" b="1" dirty="0">
                <a:solidFill>
                  <a:srgbClr val="0070C0"/>
                </a:solidFill>
                <a:effectLst>
                  <a:outerShdw blurRad="38100" dist="38100" dir="2700000" algn="tl">
                    <a:srgbClr val="000000">
                      <a:alpha val="43137"/>
                    </a:srgbClr>
                  </a:outerShdw>
                </a:effectLst>
              </a:rPr>
              <a:t>写诗人开拓心胸，从现实中力求振奋。诗人想到流去的春水，应有到海的时侯，它载去人们送别之情，祝愿它流进大海，汇成那雄波巨澜，在奔腾浩瀚的海洋中，有它一份生命的力量</a:t>
            </a:r>
            <a:r>
              <a:rPr lang="zh-CN" altLang="en-US"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又想到山上的青松，青松的生命，是耐得住风霜的，在风欺霜打之后，依然虬枝奋昂，老干撑天，丝毫不带有畏怯的样子。前句以</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应到海</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表示推测，是写他人；后句以</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合经霜</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表示理所当然，是写诗人自己。前句于吟想中见柔情，是对他人的怀思；后句于激奋中见劲节，是诗人对自己的策励。</a:t>
            </a:r>
          </a:p>
        </p:txBody>
      </p:sp>
    </p:spTree>
    <p:extLst>
      <p:ext uri="{BB962C8B-B14F-4D97-AF65-F5344CB8AC3E}">
        <p14:creationId xmlns:p14="http://schemas.microsoft.com/office/powerpoint/2010/main" val="37896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04664"/>
            <a:ext cx="8136904" cy="2800767"/>
          </a:xfrm>
          <a:prstGeom prst="rect">
            <a:avLst/>
          </a:prstGeom>
        </p:spPr>
        <p:txBody>
          <a:bodyPr wrap="square">
            <a:spAutoFit/>
          </a:bodyPr>
          <a:lstStyle/>
          <a:p>
            <a:r>
              <a:rPr lang="en-US" altLang="zh-CN" sz="2000" b="1" dirty="0"/>
              <a:t>2</a:t>
            </a:r>
            <a:r>
              <a:rPr lang="zh-CN" altLang="zh-CN" sz="2000" b="1" dirty="0"/>
              <a:t>．阅读下面这首宋诗，回答问题。</a:t>
            </a:r>
            <a:endParaRPr lang="zh-CN" altLang="zh-CN" sz="2000" dirty="0"/>
          </a:p>
          <a:p>
            <a:r>
              <a:rPr lang="en-US" altLang="zh-CN" sz="2000" b="1" dirty="0" smtClean="0"/>
              <a:t>                                                     </a:t>
            </a:r>
            <a:r>
              <a:rPr lang="zh-CN" altLang="zh-CN" sz="2000" b="1" dirty="0" smtClean="0"/>
              <a:t>秋</a:t>
            </a:r>
            <a:r>
              <a:rPr lang="zh-CN" altLang="zh-CN" sz="2000" b="1" dirty="0"/>
              <a:t>晚悲</a:t>
            </a:r>
            <a:r>
              <a:rPr lang="zh-CN" altLang="zh-CN" sz="2000" b="1" dirty="0" smtClean="0"/>
              <a:t>怀</a:t>
            </a:r>
            <a:r>
              <a:rPr lang="en-US" altLang="zh-CN" sz="2000" b="1" dirty="0" smtClean="0"/>
              <a:t>     </a:t>
            </a:r>
            <a:r>
              <a:rPr lang="zh-CN" altLang="zh-CN" sz="2000" b="1" dirty="0" smtClean="0"/>
              <a:t>李</a:t>
            </a:r>
            <a:r>
              <a:rPr lang="zh-CN" altLang="zh-CN" sz="2000" b="1" dirty="0"/>
              <a:t>觏</a:t>
            </a:r>
            <a:endParaRPr lang="zh-CN" altLang="zh-CN" sz="2000" dirty="0"/>
          </a:p>
          <a:p>
            <a:r>
              <a:rPr lang="en-US" altLang="zh-CN" sz="2000" b="1" dirty="0" smtClean="0"/>
              <a:t>                             </a:t>
            </a:r>
            <a:r>
              <a:rPr lang="zh-CN" altLang="zh-CN" sz="2000" b="1" dirty="0" smtClean="0"/>
              <a:t>渐</a:t>
            </a:r>
            <a:r>
              <a:rPr lang="zh-CN" altLang="zh-CN" sz="2000" b="1" dirty="0"/>
              <a:t>老多忧百事忙，天寒日短更心伤。</a:t>
            </a:r>
            <a:endParaRPr lang="zh-CN" altLang="zh-CN" sz="2000" dirty="0"/>
          </a:p>
          <a:p>
            <a:r>
              <a:rPr lang="en-US" altLang="zh-CN" sz="2000" b="1" dirty="0" smtClean="0"/>
              <a:t>                             </a:t>
            </a:r>
            <a:r>
              <a:rPr lang="zh-CN" altLang="zh-CN" sz="2000" b="1" dirty="0" smtClean="0"/>
              <a:t>数</a:t>
            </a:r>
            <a:r>
              <a:rPr lang="zh-CN" altLang="zh-CN" sz="2000" b="1" dirty="0"/>
              <a:t>分红色上黄叶，一瞬曙光成夕阳。</a:t>
            </a:r>
            <a:endParaRPr lang="zh-CN" altLang="zh-CN" sz="2000" dirty="0"/>
          </a:p>
          <a:p>
            <a:r>
              <a:rPr lang="en-US" altLang="zh-CN" sz="2000" b="1" dirty="0" smtClean="0"/>
              <a:t>                             </a:t>
            </a:r>
            <a:r>
              <a:rPr lang="zh-CN" altLang="zh-CN" sz="2000" b="1" dirty="0" smtClean="0"/>
              <a:t>春水</a:t>
            </a:r>
            <a:r>
              <a:rPr lang="zh-CN" altLang="zh-CN" sz="2000" b="1" dirty="0"/>
              <a:t>别来应到海，山松生命合经霜。</a:t>
            </a:r>
            <a:endParaRPr lang="zh-CN" altLang="zh-CN" sz="2000" dirty="0"/>
          </a:p>
          <a:p>
            <a:r>
              <a:rPr lang="en-US" altLang="zh-CN" sz="2000" b="1" dirty="0" smtClean="0"/>
              <a:t>                             </a:t>
            </a:r>
            <a:r>
              <a:rPr lang="zh-CN" altLang="zh-CN" sz="2000" b="1" dirty="0" smtClean="0"/>
              <a:t>壶</a:t>
            </a:r>
            <a:r>
              <a:rPr lang="zh-CN" altLang="zh-CN" sz="2000" b="1" dirty="0"/>
              <a:t>中若逐仙翁去</a:t>
            </a:r>
            <a:r>
              <a:rPr lang="zh-CN" altLang="zh-CN" sz="2000" b="1" baseline="30000" dirty="0"/>
              <a:t>①</a:t>
            </a:r>
            <a:r>
              <a:rPr lang="zh-CN" altLang="zh-CN" sz="2000" b="1" dirty="0"/>
              <a:t>，待看年华几许长</a:t>
            </a:r>
            <a:r>
              <a:rPr lang="zh-CN" altLang="zh-CN" sz="2000" b="1" dirty="0" smtClean="0"/>
              <a:t>。</a:t>
            </a:r>
            <a:endParaRPr lang="en-US" altLang="zh-CN" sz="2000" b="1" dirty="0" smtClean="0"/>
          </a:p>
          <a:p>
            <a:endParaRPr lang="zh-CN" altLang="zh-CN" sz="2000" dirty="0"/>
          </a:p>
          <a:p>
            <a:r>
              <a:rPr lang="zh-CN" altLang="zh-CN" b="1" dirty="0"/>
              <a:t>【注】</a:t>
            </a:r>
            <a:r>
              <a:rPr lang="en-US" altLang="zh-CN" b="1" dirty="0"/>
              <a:t>①</a:t>
            </a:r>
            <a:r>
              <a:rPr lang="zh-CN" altLang="zh-CN" b="1" dirty="0"/>
              <a:t>壶中句：据《云笈七签》记载，壶中有日月如世间，有老翁夜宿其内，自号壶天，人称为壶公。</a:t>
            </a:r>
            <a:endParaRPr lang="zh-CN" altLang="zh-CN" dirty="0"/>
          </a:p>
        </p:txBody>
      </p:sp>
      <p:sp>
        <p:nvSpPr>
          <p:cNvPr id="3" name="矩形 2"/>
          <p:cNvSpPr/>
          <p:nvPr/>
        </p:nvSpPr>
        <p:spPr>
          <a:xfrm>
            <a:off x="323528" y="4653136"/>
            <a:ext cx="8640960" cy="1754326"/>
          </a:xfrm>
          <a:prstGeom prst="rect">
            <a:avLst/>
          </a:prstGeom>
        </p:spPr>
        <p:txBody>
          <a:bodyPr wrap="square">
            <a:spAutoFit/>
          </a:bodyPr>
          <a:lstStyle/>
          <a:p>
            <a:r>
              <a:rPr lang="zh-CN" altLang="zh-CN" sz="2400" b="1" dirty="0" smtClean="0"/>
              <a:t>【答案】</a:t>
            </a:r>
            <a:r>
              <a:rPr lang="zh-CN" altLang="zh-CN" sz="2400" b="1" dirty="0"/>
              <a:t>通过</a:t>
            </a:r>
            <a:r>
              <a:rPr lang="en-US" altLang="zh-CN" sz="2400" b="1" dirty="0"/>
              <a:t>“</a:t>
            </a:r>
            <a:r>
              <a:rPr lang="zh-CN" altLang="zh-CN" sz="2400" b="1" dirty="0"/>
              <a:t>秋晚降霜，黄叶染成了红色</a:t>
            </a:r>
            <a:r>
              <a:rPr lang="en-US" altLang="zh-CN" sz="2400" b="1" dirty="0"/>
              <a:t>”</a:t>
            </a:r>
            <a:r>
              <a:rPr lang="zh-CN" altLang="zh-CN" sz="2400" b="1" dirty="0"/>
              <a:t>、</a:t>
            </a:r>
            <a:r>
              <a:rPr lang="en-US" altLang="zh-CN" sz="2400" b="1" dirty="0"/>
              <a:t>“</a:t>
            </a:r>
            <a:r>
              <a:rPr lang="zh-CN" altLang="zh-CN" sz="2400" b="1" dirty="0"/>
              <a:t>曙景不长，朝晖易成夕照</a:t>
            </a:r>
            <a:r>
              <a:rPr lang="en-US" altLang="zh-CN" sz="2400" b="1" dirty="0"/>
              <a:t>”</a:t>
            </a:r>
            <a:r>
              <a:rPr lang="zh-CN" altLang="zh-CN" sz="2400" b="1" dirty="0"/>
              <a:t>的景象，描绘了一幅</a:t>
            </a:r>
            <a:r>
              <a:rPr lang="zh-CN" altLang="zh-CN" sz="2800" b="1" dirty="0">
                <a:solidFill>
                  <a:srgbClr val="00B050"/>
                </a:solidFill>
                <a:effectLst>
                  <a:outerShdw blurRad="38100" dist="38100" dir="2700000" algn="tl">
                    <a:srgbClr val="000000">
                      <a:alpha val="43137"/>
                    </a:srgbClr>
                  </a:outerShdw>
                </a:effectLst>
              </a:rPr>
              <a:t>秋晚山谷中萧瑟凄凉</a:t>
            </a:r>
            <a:r>
              <a:rPr lang="zh-CN" altLang="zh-CN" sz="2400" b="1" dirty="0"/>
              <a:t>的画面，表达了诗人面对</a:t>
            </a:r>
            <a:r>
              <a:rPr lang="zh-CN" altLang="zh-CN" sz="2800" b="1" dirty="0">
                <a:solidFill>
                  <a:srgbClr val="00B0F0"/>
                </a:solidFill>
                <a:effectLst>
                  <a:outerShdw blurRad="38100" dist="38100" dir="2700000" algn="tl">
                    <a:srgbClr val="000000">
                      <a:alpha val="43137"/>
                    </a:srgbClr>
                  </a:outerShdw>
                </a:effectLst>
              </a:rPr>
              <a:t>易于变迁的现实以及飞逝的时光</a:t>
            </a:r>
            <a:r>
              <a:rPr lang="zh-CN" altLang="zh-CN" sz="2400" b="1" dirty="0"/>
              <a:t>产生的淡淡的</a:t>
            </a:r>
            <a:r>
              <a:rPr lang="zh-CN" altLang="zh-CN" sz="2800" b="1" dirty="0">
                <a:solidFill>
                  <a:srgbClr val="FF0000"/>
                </a:solidFill>
                <a:effectLst>
                  <a:outerShdw blurRad="38100" dist="38100" dir="2700000" algn="tl">
                    <a:srgbClr val="000000">
                      <a:alpha val="43137"/>
                    </a:srgbClr>
                  </a:outerShdw>
                </a:effectLst>
              </a:rPr>
              <a:t>哀愁</a:t>
            </a:r>
            <a:r>
              <a:rPr lang="zh-CN" altLang="zh-CN" sz="2400" b="1" dirty="0"/>
              <a:t>。</a:t>
            </a:r>
            <a:endParaRPr lang="zh-CN" altLang="zh-CN" sz="2400" dirty="0"/>
          </a:p>
        </p:txBody>
      </p:sp>
      <p:sp>
        <p:nvSpPr>
          <p:cNvPr id="4" name="矩形 3"/>
          <p:cNvSpPr/>
          <p:nvPr/>
        </p:nvSpPr>
        <p:spPr>
          <a:xfrm>
            <a:off x="827584" y="3586154"/>
            <a:ext cx="5753498" cy="461665"/>
          </a:xfrm>
          <a:prstGeom prst="rect">
            <a:avLst/>
          </a:prstGeom>
        </p:spPr>
        <p:txBody>
          <a:bodyPr wrap="none">
            <a:spAutoFit/>
          </a:bodyPr>
          <a:lstStyle/>
          <a:p>
            <a:r>
              <a:rPr lang="zh-CN" altLang="zh-CN" sz="2400" b="1" dirty="0"/>
              <a:t>颔联描绘了什么样的景色？有什么作用？</a:t>
            </a:r>
            <a:endParaRPr lang="zh-CN" altLang="zh-CN" sz="2400" dirty="0"/>
          </a:p>
        </p:txBody>
      </p:sp>
    </p:spTree>
    <p:extLst>
      <p:ext uri="{BB962C8B-B14F-4D97-AF65-F5344CB8AC3E}">
        <p14:creationId xmlns:p14="http://schemas.microsoft.com/office/powerpoint/2010/main" val="322493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0732" y="248671"/>
            <a:ext cx="8496944" cy="461665"/>
          </a:xfrm>
          <a:prstGeom prst="rect">
            <a:avLst/>
          </a:prstGeom>
        </p:spPr>
        <p:txBody>
          <a:bodyPr wrap="square">
            <a:spAutoFit/>
          </a:bodyPr>
          <a:lstStyle/>
          <a:p>
            <a:r>
              <a:rPr lang="en-US" altLang="zh-CN" sz="2400" b="1" dirty="0"/>
              <a:t>(2)</a:t>
            </a:r>
            <a:r>
              <a:rPr lang="zh-CN" altLang="zh-CN" sz="2400" b="1" dirty="0"/>
              <a:t>诗中</a:t>
            </a:r>
            <a:r>
              <a:rPr lang="en-US" altLang="zh-CN" sz="2400" b="1" dirty="0"/>
              <a:t>“</a:t>
            </a:r>
            <a:r>
              <a:rPr lang="zh-CN" altLang="zh-CN" sz="2400" b="1" dirty="0"/>
              <a:t>陈居士</a:t>
            </a:r>
            <a:r>
              <a:rPr lang="en-US" altLang="zh-CN" sz="2400" b="1" dirty="0"/>
              <a:t>”</a:t>
            </a:r>
            <a:r>
              <a:rPr lang="zh-CN" altLang="zh-CN" sz="2400" b="1" dirty="0"/>
              <a:t>的形象特点是什么？请结合两首诗加以分析。</a:t>
            </a:r>
            <a:endParaRPr lang="zh-CN" altLang="zh-CN" sz="2400" dirty="0"/>
          </a:p>
        </p:txBody>
      </p:sp>
      <p:sp>
        <p:nvSpPr>
          <p:cNvPr id="3" name="Rectangle 1"/>
          <p:cNvSpPr>
            <a:spLocks noChangeArrowheads="1"/>
          </p:cNvSpPr>
          <p:nvPr/>
        </p:nvSpPr>
        <p:spPr bwMode="auto">
          <a:xfrm>
            <a:off x="15135" y="2564904"/>
            <a:ext cx="86901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612775"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2060"/>
                </a:solidFill>
                <a:effectLst/>
                <a:latin typeface="宋体" pitchFamily="2" charset="-122"/>
                <a:ea typeface="楷体_GB2312"/>
                <a:cs typeface="Times New Roman" pitchFamily="18" charset="0"/>
              </a:rPr>
              <a:t>②</a:t>
            </a:r>
            <a:r>
              <a:rPr kumimoji="0" lang="zh-CN" altLang="en-US" sz="2400" b="1" i="0" u="none" strike="noStrike" cap="none" normalizeH="0" baseline="0" dirty="0" smtClean="0">
                <a:ln>
                  <a:noFill/>
                </a:ln>
                <a:solidFill>
                  <a:srgbClr val="002060"/>
                </a:solidFill>
                <a:effectLst/>
                <a:latin typeface="宋体"/>
                <a:cs typeface="Times New Roman" pitchFamily="18" charset="0"/>
              </a:rPr>
              <a:t>“</a:t>
            </a:r>
            <a:r>
              <a:rPr kumimoji="0" lang="zh-CN" altLang="en-US" sz="2400" b="1" i="0" u="none" strike="noStrike" cap="none" normalizeH="0" baseline="0" dirty="0" smtClean="0">
                <a:ln>
                  <a:noFill/>
                </a:ln>
                <a:solidFill>
                  <a:srgbClr val="002060"/>
                </a:solidFill>
                <a:effectLst/>
                <a:latin typeface="Times New Roman" pitchFamily="18" charset="0"/>
                <a:ea typeface="楷体_GB2312"/>
                <a:cs typeface="Times New Roman" pitchFamily="18" charset="0"/>
              </a:rPr>
              <a:t>亭角寻诗满袖风</a:t>
            </a:r>
            <a:r>
              <a:rPr kumimoji="0" lang="zh-CN" altLang="en-US" sz="2400" b="1" i="0" u="none" strike="noStrike" cap="none" normalizeH="0" baseline="0" dirty="0" smtClean="0">
                <a:ln>
                  <a:noFill/>
                </a:ln>
                <a:solidFill>
                  <a:srgbClr val="002060"/>
                </a:solidFill>
                <a:effectLst/>
                <a:latin typeface="宋体"/>
                <a:cs typeface="Times New Roman" pitchFamily="18" charset="0"/>
              </a:rPr>
              <a:t>”“</a:t>
            </a:r>
            <a:r>
              <a:rPr kumimoji="0" lang="zh-CN" altLang="en-US" sz="2400" b="1" i="0" u="none" strike="noStrike" cap="none" normalizeH="0" baseline="0" dirty="0" smtClean="0">
                <a:ln>
                  <a:noFill/>
                </a:ln>
                <a:solidFill>
                  <a:srgbClr val="002060"/>
                </a:solidFill>
                <a:effectLst/>
                <a:latin typeface="Times New Roman" pitchFamily="18" charset="0"/>
                <a:ea typeface="楷体_GB2312"/>
                <a:cs typeface="Times New Roman" pitchFamily="18" charset="0"/>
              </a:rPr>
              <a:t>醒来推户寻诗去</a:t>
            </a:r>
            <a:r>
              <a:rPr kumimoji="0" lang="zh-CN" altLang="en-US" sz="2400" b="1" i="0" u="none" strike="noStrike" cap="none" normalizeH="0" baseline="0" dirty="0" smtClean="0">
                <a:ln>
                  <a:noFill/>
                </a:ln>
                <a:solidFill>
                  <a:srgbClr val="002060"/>
                </a:solidFill>
                <a:effectLst/>
                <a:latin typeface="宋体"/>
                <a:cs typeface="Times New Roman" pitchFamily="18" charset="0"/>
              </a:rPr>
              <a:t>”</a:t>
            </a:r>
            <a:r>
              <a:rPr kumimoji="0" lang="zh-CN" altLang="en-US" sz="2400" b="1" i="0" u="none" strike="noStrike" cap="none" normalizeH="0" baseline="0" dirty="0" smtClean="0">
                <a:ln>
                  <a:noFill/>
                </a:ln>
                <a:solidFill>
                  <a:srgbClr val="002060"/>
                </a:solidFill>
                <a:effectLst/>
                <a:latin typeface="Times New Roman" pitchFamily="18" charset="0"/>
                <a:ea typeface="楷体_GB2312"/>
                <a:cs typeface="Times New Roman" pitchFamily="18" charset="0"/>
              </a:rPr>
              <a:t>，白天寻诗，</a:t>
            </a:r>
            <a:endParaRPr kumimoji="0" lang="en-US" altLang="zh-CN" sz="2400" b="1" i="0" u="none" strike="noStrike" cap="none" normalizeH="0" baseline="0" dirty="0" smtClean="0">
              <a:ln>
                <a:noFill/>
              </a:ln>
              <a:solidFill>
                <a:srgbClr val="002060"/>
              </a:solidFill>
              <a:effectLst/>
              <a:latin typeface="Times New Roman" pitchFamily="18" charset="0"/>
              <a:ea typeface="楷体_GB2312"/>
              <a:cs typeface="Times New Roman" pitchFamily="18" charset="0"/>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2060"/>
                </a:solidFill>
                <a:effectLst/>
                <a:latin typeface="Times New Roman" pitchFamily="18" charset="0"/>
                <a:ea typeface="楷体_GB2312"/>
                <a:cs typeface="Times New Roman" pitchFamily="18" charset="0"/>
              </a:rPr>
              <a:t>      夜晚寻诗，表现了陈居士</a:t>
            </a:r>
            <a:r>
              <a:rPr kumimoji="0" lang="zh-CN" altLang="en-US" sz="2400" b="1" i="0" u="none" strike="noStrike" cap="none" normalizeH="0" baseline="0" dirty="0" smtClean="0">
                <a:ln>
                  <a:noFill/>
                </a:ln>
                <a:solidFill>
                  <a:srgbClr val="FF0000"/>
                </a:solidFill>
                <a:effectLst/>
                <a:latin typeface="Times New Roman" pitchFamily="18" charset="0"/>
                <a:ea typeface="楷体_GB2312"/>
                <a:cs typeface="Times New Roman" pitchFamily="18" charset="0"/>
              </a:rPr>
              <a:t>沉迷于诗歌创作</a:t>
            </a:r>
            <a:r>
              <a:rPr kumimoji="0" lang="zh-CN" altLang="en-US" sz="2400" b="1" i="0" u="none" strike="noStrike" cap="none" normalizeH="0" baseline="0" dirty="0" smtClean="0">
                <a:ln>
                  <a:noFill/>
                </a:ln>
                <a:solidFill>
                  <a:srgbClr val="002060"/>
                </a:solidFill>
                <a:effectLst/>
                <a:latin typeface="Times New Roman" pitchFamily="18" charset="0"/>
                <a:ea typeface="楷体_GB2312"/>
                <a:cs typeface="Times New Roman" pitchFamily="18" charset="0"/>
              </a:rPr>
              <a:t>的</a:t>
            </a:r>
            <a:r>
              <a:rPr kumimoji="0" lang="zh-CN" altLang="en-US" sz="2400" b="1" i="0" u="none" strike="noStrike" cap="none" normalizeH="0" baseline="0" dirty="0" smtClean="0">
                <a:ln>
                  <a:noFill/>
                </a:ln>
                <a:solidFill>
                  <a:srgbClr val="00B050"/>
                </a:solidFill>
                <a:effectLst>
                  <a:outerShdw blurRad="38100" dist="38100" dir="2700000" algn="tl">
                    <a:srgbClr val="000000">
                      <a:alpha val="43137"/>
                    </a:srgbClr>
                  </a:outerShdw>
                </a:effectLst>
                <a:latin typeface="Times New Roman" pitchFamily="18" charset="0"/>
                <a:ea typeface="楷体_GB2312"/>
                <a:cs typeface="Times New Roman" pitchFamily="18" charset="0"/>
              </a:rPr>
              <a:t>高雅情趣</a:t>
            </a:r>
            <a:r>
              <a:rPr kumimoji="0" lang="zh-CN" altLang="en-US" sz="2400" b="1" i="0" u="none" strike="noStrike" cap="none" normalizeH="0" baseline="0" dirty="0" smtClean="0">
                <a:ln>
                  <a:noFill/>
                </a:ln>
                <a:solidFill>
                  <a:srgbClr val="002060"/>
                </a:solidFill>
                <a:effectLst/>
                <a:latin typeface="Times New Roman" pitchFamily="18" charset="0"/>
                <a:ea typeface="楷体_GB2312"/>
                <a:cs typeface="Times New Roman" pitchFamily="18" charset="0"/>
              </a:rPr>
              <a:t>。</a:t>
            </a:r>
            <a:endParaRPr kumimoji="0" lang="zh-CN" altLang="en-US" sz="2400" b="0" i="0" u="none" strike="noStrike" cap="none" normalizeH="0" baseline="0" dirty="0" smtClean="0">
              <a:ln>
                <a:noFill/>
              </a:ln>
              <a:solidFill>
                <a:srgbClr val="002060"/>
              </a:solidFill>
              <a:effectLst/>
            </a:endParaRPr>
          </a:p>
        </p:txBody>
      </p:sp>
      <p:sp>
        <p:nvSpPr>
          <p:cNvPr id="4" name="矩形 3"/>
          <p:cNvSpPr/>
          <p:nvPr/>
        </p:nvSpPr>
        <p:spPr>
          <a:xfrm>
            <a:off x="430732" y="3861048"/>
            <a:ext cx="8424936" cy="2677656"/>
          </a:xfrm>
          <a:prstGeom prst="rect">
            <a:avLst/>
          </a:prstGeom>
        </p:spPr>
        <p:txBody>
          <a:bodyPr wrap="square">
            <a:spAutoFit/>
          </a:bodyPr>
          <a:lstStyle/>
          <a:p>
            <a:r>
              <a:rPr lang="zh-CN" altLang="zh-CN" sz="2400" b="1" dirty="0"/>
              <a:t> </a:t>
            </a:r>
            <a:r>
              <a:rPr lang="zh-CN" altLang="zh-CN" sz="2400" b="1" dirty="0" smtClean="0"/>
              <a:t>本题</a:t>
            </a:r>
            <a:r>
              <a:rPr lang="zh-CN" altLang="zh-CN" sz="2400" b="1" dirty="0"/>
              <a:t>考查鉴赏诗歌的</a:t>
            </a:r>
            <a:r>
              <a:rPr lang="zh-CN" altLang="zh-CN" sz="2400" b="1" dirty="0">
                <a:solidFill>
                  <a:srgbClr val="FF0000"/>
                </a:solidFill>
              </a:rPr>
              <a:t>人物形象</a:t>
            </a:r>
            <a:r>
              <a:rPr lang="zh-CN" altLang="zh-CN" sz="2400" b="1" dirty="0" smtClean="0"/>
              <a:t>。</a:t>
            </a:r>
            <a:endParaRPr lang="en-US" altLang="zh-CN" sz="2400" b="1" dirty="0" smtClean="0"/>
          </a:p>
          <a:p>
            <a:r>
              <a:rPr lang="en-US" altLang="zh-CN" sz="2400" b="1" dirty="0"/>
              <a:t> </a:t>
            </a:r>
            <a:r>
              <a:rPr lang="en-US" altLang="zh-CN" sz="2400" b="1" dirty="0" smtClean="0"/>
              <a:t>        </a:t>
            </a:r>
            <a:r>
              <a:rPr lang="zh-CN" altLang="zh-CN" sz="2400" b="1" dirty="0" smtClean="0"/>
              <a:t>第一</a:t>
            </a:r>
            <a:r>
              <a:rPr lang="zh-CN" altLang="zh-CN" sz="2400" b="1" dirty="0"/>
              <a:t>首诗中直接描写陈居士的是第一句和第四句：喝酒喝到大醉三日，站在亭角临风</a:t>
            </a:r>
            <a:r>
              <a:rPr lang="zh-CN" altLang="zh-CN" sz="2400" b="1" dirty="0">
                <a:solidFill>
                  <a:srgbClr val="00B050"/>
                </a:solidFill>
              </a:rPr>
              <a:t>寻诗</a:t>
            </a:r>
            <a:r>
              <a:rPr lang="zh-CN" altLang="zh-CN" sz="2400" b="1" dirty="0" smtClean="0"/>
              <a:t>。</a:t>
            </a:r>
            <a:endParaRPr lang="en-US" altLang="zh-CN" sz="2400" b="1" dirty="0" smtClean="0"/>
          </a:p>
          <a:p>
            <a:r>
              <a:rPr lang="en-US" altLang="zh-CN" sz="2400" b="1" dirty="0"/>
              <a:t> </a:t>
            </a:r>
            <a:r>
              <a:rPr lang="en-US" altLang="zh-CN" sz="2400" b="1" dirty="0" smtClean="0"/>
              <a:t>       </a:t>
            </a:r>
            <a:r>
              <a:rPr lang="zh-CN" altLang="zh-CN" sz="2400" b="1" dirty="0" smtClean="0"/>
              <a:t>第二</a:t>
            </a:r>
            <a:r>
              <a:rPr lang="zh-CN" altLang="zh-CN" sz="2400" b="1" dirty="0"/>
              <a:t>首诗中前三句都直接描写陈居士：饮酒喜欢用天然粗陋的酒器，烦恼时喝酒大睡，醒来推窗赏着月色寻诗</a:t>
            </a:r>
            <a:r>
              <a:rPr lang="zh-CN" altLang="zh-CN" sz="2400" b="1" dirty="0" smtClean="0"/>
              <a:t>。</a:t>
            </a:r>
            <a:endParaRPr lang="en-US" altLang="zh-CN" sz="2400" b="1" dirty="0" smtClean="0"/>
          </a:p>
          <a:p>
            <a:r>
              <a:rPr lang="en-US" altLang="zh-CN" sz="2400" b="1" dirty="0"/>
              <a:t> </a:t>
            </a:r>
            <a:r>
              <a:rPr lang="en-US" altLang="zh-CN" sz="2400" b="1" dirty="0" smtClean="0"/>
              <a:t>       </a:t>
            </a:r>
            <a:r>
              <a:rPr lang="zh-CN" altLang="zh-CN" sz="2400" b="1" dirty="0" smtClean="0"/>
              <a:t>从</a:t>
            </a:r>
            <a:r>
              <a:rPr lang="zh-CN" altLang="zh-CN" sz="2400" b="1" dirty="0"/>
              <a:t>陈居士喜爱</a:t>
            </a:r>
            <a:r>
              <a:rPr lang="zh-CN" altLang="zh-CN" sz="2400" b="1" dirty="0">
                <a:solidFill>
                  <a:srgbClr val="00B050"/>
                </a:solidFill>
              </a:rPr>
              <a:t>饮酒</a:t>
            </a:r>
            <a:r>
              <a:rPr lang="zh-CN" altLang="zh-CN" sz="2400" b="1" dirty="0"/>
              <a:t>，可见其性格中的</a:t>
            </a:r>
            <a:r>
              <a:rPr lang="zh-CN" altLang="zh-CN" sz="2400" b="1" dirty="0">
                <a:solidFill>
                  <a:srgbClr val="0070C0"/>
                </a:solidFill>
              </a:rPr>
              <a:t>洒脱</a:t>
            </a:r>
            <a:r>
              <a:rPr lang="zh-CN" altLang="zh-CN" sz="2400" b="1" dirty="0"/>
              <a:t>；</a:t>
            </a:r>
            <a:r>
              <a:rPr lang="en-US" altLang="zh-CN" sz="2400" b="1" dirty="0"/>
              <a:t>“</a:t>
            </a:r>
            <a:r>
              <a:rPr lang="zh-CN" altLang="zh-CN" sz="2400" b="1" dirty="0"/>
              <a:t>亭角寻诗</a:t>
            </a:r>
            <a:r>
              <a:rPr lang="en-US" altLang="zh-CN" sz="2400" b="1" dirty="0"/>
              <a:t>”</a:t>
            </a:r>
            <a:r>
              <a:rPr lang="zh-CN" altLang="zh-CN" sz="2400" b="1" dirty="0"/>
              <a:t>和</a:t>
            </a:r>
            <a:r>
              <a:rPr lang="en-US" altLang="zh-CN" sz="2400" b="1" dirty="0"/>
              <a:t>“</a:t>
            </a:r>
            <a:r>
              <a:rPr lang="zh-CN" altLang="zh-CN" sz="2400" b="1" dirty="0"/>
              <a:t>推户寻诗</a:t>
            </a:r>
            <a:r>
              <a:rPr lang="en-US" altLang="zh-CN" sz="2400" b="1" dirty="0"/>
              <a:t>”</a:t>
            </a:r>
            <a:r>
              <a:rPr lang="zh-CN" altLang="zh-CN" sz="2400" b="1" dirty="0"/>
              <a:t>则表现了诗人</a:t>
            </a:r>
            <a:r>
              <a:rPr lang="zh-CN" altLang="zh-CN" sz="2400" b="1" dirty="0">
                <a:solidFill>
                  <a:srgbClr val="0070C0"/>
                </a:solidFill>
                <a:effectLst>
                  <a:outerShdw blurRad="38100" dist="38100" dir="2700000" algn="tl">
                    <a:srgbClr val="000000">
                      <a:alpha val="43137"/>
                    </a:srgbClr>
                  </a:outerShdw>
                </a:effectLst>
              </a:rPr>
              <a:t>高雅的志趣</a:t>
            </a:r>
            <a:r>
              <a:rPr lang="zh-CN" altLang="zh-CN" sz="2400" b="1" dirty="0" smtClean="0"/>
              <a:t>。</a:t>
            </a:r>
            <a:endParaRPr lang="zh-CN" altLang="zh-CN" sz="2400" dirty="0"/>
          </a:p>
        </p:txBody>
      </p:sp>
      <p:sp>
        <p:nvSpPr>
          <p:cNvPr id="5" name="矩形 4"/>
          <p:cNvSpPr/>
          <p:nvPr/>
        </p:nvSpPr>
        <p:spPr>
          <a:xfrm>
            <a:off x="179512" y="796062"/>
            <a:ext cx="2659702" cy="461665"/>
          </a:xfrm>
          <a:prstGeom prst="rect">
            <a:avLst/>
          </a:prstGeom>
        </p:spPr>
        <p:txBody>
          <a:bodyPr wrap="none">
            <a:spAutoFit/>
          </a:bodyPr>
          <a:lstStyle/>
          <a:p>
            <a:pPr lvl="0" indent="612775" fontAlgn="base">
              <a:spcBef>
                <a:spcPct val="0"/>
              </a:spcBef>
              <a:spcAft>
                <a:spcPct val="0"/>
              </a:spcAft>
            </a:pPr>
            <a:r>
              <a:rPr lang="zh-CN" altLang="zh-CN" sz="2400" b="1" dirty="0">
                <a:solidFill>
                  <a:srgbClr val="FF0000"/>
                </a:solidFill>
                <a:latin typeface="黑体" pitchFamily="49" charset="-122"/>
                <a:ea typeface="黑体" pitchFamily="49" charset="-122"/>
                <a:cs typeface="Times New Roman" pitchFamily="18" charset="0"/>
              </a:rPr>
              <a:t>【答案讲评】</a:t>
            </a:r>
            <a:endParaRPr lang="zh-CN" altLang="zh-CN" sz="2400" dirty="0"/>
          </a:p>
        </p:txBody>
      </p:sp>
      <p:sp>
        <p:nvSpPr>
          <p:cNvPr id="6" name="矩形 5"/>
          <p:cNvSpPr/>
          <p:nvPr/>
        </p:nvSpPr>
        <p:spPr>
          <a:xfrm>
            <a:off x="2699792" y="831602"/>
            <a:ext cx="4899098" cy="461665"/>
          </a:xfrm>
          <a:prstGeom prst="rect">
            <a:avLst/>
          </a:prstGeom>
        </p:spPr>
        <p:txBody>
          <a:bodyPr wrap="none">
            <a:spAutoFit/>
          </a:bodyPr>
          <a:lstStyle/>
          <a:p>
            <a:pPr lvl="0" indent="612775" eaLnBrk="0" fontAlgn="base" hangingPunct="0">
              <a:spcBef>
                <a:spcPct val="0"/>
              </a:spcBef>
              <a:spcAft>
                <a:spcPct val="0"/>
              </a:spcAft>
            </a:pPr>
            <a:r>
              <a:rPr lang="zh-CN" altLang="zh-CN" sz="2400" b="1" dirty="0">
                <a:solidFill>
                  <a:srgbClr val="FF0000"/>
                </a:solidFill>
                <a:latin typeface="宋体" pitchFamily="2" charset="-122"/>
                <a:ea typeface="楷体_GB2312"/>
                <a:cs typeface="Times New Roman" pitchFamily="18" charset="0"/>
              </a:rPr>
              <a:t>①</a:t>
            </a:r>
            <a:r>
              <a:rPr lang="zh-CN" altLang="zh-CN" sz="2400" b="1" dirty="0">
                <a:solidFill>
                  <a:srgbClr val="FF0000"/>
                </a:solidFill>
                <a:latin typeface="Times New Roman" pitchFamily="18" charset="0"/>
                <a:ea typeface="楷体_GB2312"/>
                <a:cs typeface="Times New Roman" pitchFamily="18" charset="0"/>
              </a:rPr>
              <a:t>行为洒脱　</a:t>
            </a:r>
            <a:r>
              <a:rPr lang="en-US" altLang="zh-CN" sz="2400" b="1" dirty="0" smtClean="0">
                <a:solidFill>
                  <a:srgbClr val="FF0000"/>
                </a:solidFill>
                <a:latin typeface="Times New Roman" pitchFamily="18" charset="0"/>
                <a:ea typeface="楷体_GB2312"/>
                <a:cs typeface="Times New Roman" pitchFamily="18" charset="0"/>
              </a:rPr>
              <a:t>         </a:t>
            </a:r>
            <a:r>
              <a:rPr lang="zh-CN" altLang="en-US" sz="2400" b="1" dirty="0" smtClean="0">
                <a:solidFill>
                  <a:srgbClr val="FF0000"/>
                </a:solidFill>
                <a:ea typeface="楷体_GB2312"/>
                <a:cs typeface="Times New Roman" pitchFamily="18" charset="0"/>
              </a:rPr>
              <a:t>②</a:t>
            </a:r>
            <a:r>
              <a:rPr lang="zh-CN" altLang="en-US" sz="2400" b="1" dirty="0">
                <a:solidFill>
                  <a:srgbClr val="FF0000"/>
                </a:solidFill>
                <a:latin typeface="Times New Roman" pitchFamily="18" charset="0"/>
                <a:ea typeface="楷体_GB2312"/>
                <a:cs typeface="Times New Roman" pitchFamily="18" charset="0"/>
              </a:rPr>
              <a:t>情趣高雅</a:t>
            </a:r>
            <a:endParaRPr lang="en-US" altLang="zh-CN" sz="2400" dirty="0"/>
          </a:p>
        </p:txBody>
      </p:sp>
      <p:sp>
        <p:nvSpPr>
          <p:cNvPr id="7" name="矩形 6"/>
          <p:cNvSpPr/>
          <p:nvPr/>
        </p:nvSpPr>
        <p:spPr>
          <a:xfrm>
            <a:off x="107504" y="1412229"/>
            <a:ext cx="8247653" cy="830997"/>
          </a:xfrm>
          <a:prstGeom prst="rect">
            <a:avLst/>
          </a:prstGeom>
        </p:spPr>
        <p:txBody>
          <a:bodyPr wrap="square">
            <a:spAutoFit/>
          </a:bodyPr>
          <a:lstStyle/>
          <a:p>
            <a:pPr lvl="0" indent="612775" eaLnBrk="0" fontAlgn="base" hangingPunct="0">
              <a:spcBef>
                <a:spcPct val="0"/>
              </a:spcBef>
              <a:spcAft>
                <a:spcPct val="0"/>
              </a:spcAft>
            </a:pPr>
            <a:r>
              <a:rPr lang="zh-CN" altLang="en-US" sz="2400" b="1" dirty="0">
                <a:solidFill>
                  <a:srgbClr val="00B0F0"/>
                </a:solidFill>
                <a:latin typeface="宋体" pitchFamily="2" charset="-122"/>
                <a:ea typeface="楷体_GB2312"/>
                <a:cs typeface="Times New Roman" pitchFamily="18" charset="0"/>
              </a:rPr>
              <a:t>①</a:t>
            </a:r>
            <a:r>
              <a:rPr lang="zh-CN" altLang="en-US" sz="2400" b="1" dirty="0">
                <a:solidFill>
                  <a:srgbClr val="00B0F0"/>
                </a:solidFill>
                <a:latin typeface="宋体"/>
                <a:cs typeface="Times New Roman" pitchFamily="18" charset="0"/>
              </a:rPr>
              <a:t>“</a:t>
            </a:r>
            <a:r>
              <a:rPr lang="zh-CN" altLang="en-US" sz="2400" b="1" dirty="0">
                <a:solidFill>
                  <a:srgbClr val="00B0F0"/>
                </a:solidFill>
                <a:latin typeface="Times New Roman" pitchFamily="18" charset="0"/>
                <a:ea typeface="楷体_GB2312"/>
                <a:cs typeface="Times New Roman" pitchFamily="18" charset="0"/>
              </a:rPr>
              <a:t>楚酒困人三日醉</a:t>
            </a:r>
            <a:r>
              <a:rPr lang="zh-CN" altLang="en-US" sz="2400" b="1" dirty="0">
                <a:solidFill>
                  <a:srgbClr val="00B0F0"/>
                </a:solidFill>
                <a:latin typeface="宋体"/>
                <a:cs typeface="Times New Roman" pitchFamily="18" charset="0"/>
              </a:rPr>
              <a:t>”“</a:t>
            </a:r>
            <a:r>
              <a:rPr lang="zh-CN" altLang="en-US" sz="2400" b="1" dirty="0">
                <a:solidFill>
                  <a:srgbClr val="00B0F0"/>
                </a:solidFill>
                <a:latin typeface="Times New Roman" pitchFamily="18" charset="0"/>
                <a:ea typeface="楷体_GB2312"/>
                <a:cs typeface="Times New Roman" pitchFamily="18" charset="0"/>
              </a:rPr>
              <a:t>爱把山瓢莫笑侬</a:t>
            </a:r>
            <a:r>
              <a:rPr lang="zh-CN" altLang="en-US" sz="2400" b="1" dirty="0">
                <a:solidFill>
                  <a:srgbClr val="00B0F0"/>
                </a:solidFill>
                <a:latin typeface="宋体"/>
                <a:cs typeface="Times New Roman" pitchFamily="18" charset="0"/>
              </a:rPr>
              <a:t>”</a:t>
            </a:r>
            <a:r>
              <a:rPr lang="zh-CN" altLang="en-US" sz="2400" b="1" dirty="0">
                <a:solidFill>
                  <a:srgbClr val="00B0F0"/>
                </a:solidFill>
                <a:latin typeface="Times New Roman" pitchFamily="18" charset="0"/>
                <a:ea typeface="楷体_GB2312"/>
                <a:cs typeface="Times New Roman" pitchFamily="18" charset="0"/>
              </a:rPr>
              <a:t>，从陈</a:t>
            </a:r>
            <a:r>
              <a:rPr lang="zh-CN" altLang="en-US" sz="2400" b="1" dirty="0" smtClean="0">
                <a:solidFill>
                  <a:srgbClr val="00B0F0"/>
                </a:solidFill>
                <a:latin typeface="Times New Roman" pitchFamily="18" charset="0"/>
                <a:ea typeface="楷体_GB2312"/>
                <a:cs typeface="Times New Roman" pitchFamily="18" charset="0"/>
              </a:rPr>
              <a:t>居</a:t>
            </a:r>
            <a:endParaRPr lang="en-US" altLang="zh-CN" sz="2400" b="1" dirty="0" smtClean="0">
              <a:solidFill>
                <a:srgbClr val="00B0F0"/>
              </a:solidFill>
              <a:latin typeface="Times New Roman" pitchFamily="18" charset="0"/>
              <a:ea typeface="楷体_GB2312"/>
              <a:cs typeface="Times New Roman" pitchFamily="18" charset="0"/>
            </a:endParaRPr>
          </a:p>
          <a:p>
            <a:pPr lvl="0" indent="612775" eaLnBrk="0" fontAlgn="base" hangingPunct="0">
              <a:spcBef>
                <a:spcPct val="0"/>
              </a:spcBef>
              <a:spcAft>
                <a:spcPct val="0"/>
              </a:spcAft>
            </a:pPr>
            <a:r>
              <a:rPr lang="en-US" altLang="zh-CN" sz="2400" b="1" dirty="0">
                <a:solidFill>
                  <a:srgbClr val="00B0F0"/>
                </a:solidFill>
                <a:latin typeface="Times New Roman" pitchFamily="18" charset="0"/>
                <a:ea typeface="楷体_GB2312"/>
                <a:cs typeface="Times New Roman" pitchFamily="18" charset="0"/>
              </a:rPr>
              <a:t> </a:t>
            </a:r>
            <a:r>
              <a:rPr lang="en-US" altLang="zh-CN" sz="2400" b="1" dirty="0" smtClean="0">
                <a:solidFill>
                  <a:srgbClr val="00B0F0"/>
                </a:solidFill>
                <a:latin typeface="Times New Roman" pitchFamily="18" charset="0"/>
                <a:ea typeface="楷体_GB2312"/>
                <a:cs typeface="Times New Roman" pitchFamily="18" charset="0"/>
              </a:rPr>
              <a:t>      </a:t>
            </a:r>
            <a:r>
              <a:rPr lang="zh-CN" altLang="en-US" sz="2400" b="1" dirty="0" smtClean="0">
                <a:solidFill>
                  <a:srgbClr val="00B0F0"/>
                </a:solidFill>
                <a:latin typeface="Times New Roman" pitchFamily="18" charset="0"/>
                <a:ea typeface="楷体_GB2312"/>
                <a:cs typeface="Times New Roman" pitchFamily="18" charset="0"/>
              </a:rPr>
              <a:t>士喜欢</a:t>
            </a:r>
            <a:r>
              <a:rPr lang="zh-CN" altLang="en-US" sz="2400" b="1" dirty="0">
                <a:solidFill>
                  <a:srgbClr val="00B0F0"/>
                </a:solidFill>
                <a:latin typeface="Times New Roman" pitchFamily="18" charset="0"/>
                <a:ea typeface="楷体_GB2312"/>
                <a:cs typeface="Times New Roman" pitchFamily="18" charset="0"/>
              </a:rPr>
              <a:t>喝酒可以看出他</a:t>
            </a:r>
            <a:r>
              <a:rPr lang="zh-CN" altLang="en-US" sz="2400" b="1" dirty="0">
                <a:solidFill>
                  <a:srgbClr val="FF0000"/>
                </a:solidFill>
                <a:latin typeface="Times New Roman" pitchFamily="18" charset="0"/>
                <a:ea typeface="楷体_GB2312"/>
                <a:cs typeface="Times New Roman" pitchFamily="18" charset="0"/>
              </a:rPr>
              <a:t>洒脱</a:t>
            </a:r>
            <a:r>
              <a:rPr lang="zh-CN" altLang="en-US" sz="2400" b="1" dirty="0">
                <a:solidFill>
                  <a:srgbClr val="00B0F0"/>
                </a:solidFill>
                <a:latin typeface="Times New Roman" pitchFamily="18" charset="0"/>
                <a:ea typeface="楷体_GB2312"/>
                <a:cs typeface="Times New Roman" pitchFamily="18" charset="0"/>
              </a:rPr>
              <a:t>的性格特点。</a:t>
            </a:r>
            <a:endParaRPr lang="zh-CN" altLang="en-US" sz="2400" dirty="0">
              <a:solidFill>
                <a:srgbClr val="00B0F0"/>
              </a:solidFill>
            </a:endParaRPr>
          </a:p>
        </p:txBody>
      </p:sp>
    </p:spTree>
    <p:extLst>
      <p:ext uri="{BB962C8B-B14F-4D97-AF65-F5344CB8AC3E}">
        <p14:creationId xmlns:p14="http://schemas.microsoft.com/office/powerpoint/2010/main" val="43777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4724" y="4365104"/>
            <a:ext cx="8136904" cy="2000548"/>
          </a:xfrm>
          <a:prstGeom prst="rect">
            <a:avLst/>
          </a:prstGeom>
        </p:spPr>
        <p:txBody>
          <a:bodyPr wrap="square">
            <a:spAutoFit/>
          </a:bodyPr>
          <a:lstStyle/>
          <a:p>
            <a:r>
              <a:rPr lang="zh-CN" altLang="zh-CN" sz="2400" b="1" dirty="0" smtClean="0"/>
              <a:t>常见</a:t>
            </a:r>
            <a:r>
              <a:rPr lang="zh-CN" altLang="zh-CN" sz="2400" b="1" dirty="0"/>
              <a:t>的用来形容</a:t>
            </a:r>
            <a:r>
              <a:rPr lang="zh-CN" altLang="zh-CN" sz="2800" b="1" dirty="0">
                <a:solidFill>
                  <a:srgbClr val="FF0000"/>
                </a:solidFill>
                <a:effectLst>
                  <a:outerShdw blurRad="38100" dist="38100" dir="2700000" algn="tl">
                    <a:srgbClr val="000000">
                      <a:alpha val="43137"/>
                    </a:srgbClr>
                  </a:outerShdw>
                </a:effectLst>
              </a:rPr>
              <a:t>意境</a:t>
            </a:r>
            <a:r>
              <a:rPr lang="zh-CN" altLang="zh-CN" sz="2400" b="1" dirty="0"/>
              <a:t>的词语：</a:t>
            </a:r>
            <a:endParaRPr lang="zh-CN" altLang="zh-CN" sz="2400" dirty="0"/>
          </a:p>
          <a:p>
            <a:r>
              <a:rPr lang="zh-CN" altLang="zh-CN" sz="2400" b="1" dirty="0"/>
              <a:t>宏阔——苍凉、雄浑、辽阔、壮阔、深远</a:t>
            </a:r>
            <a:endParaRPr lang="zh-CN" altLang="zh-CN" sz="2400" dirty="0"/>
          </a:p>
          <a:p>
            <a:r>
              <a:rPr lang="zh-CN" altLang="zh-CN" sz="2400" b="1" dirty="0"/>
              <a:t>细腻——空寂、幽静、幽美、宁谧、朦胧</a:t>
            </a:r>
            <a:endParaRPr lang="zh-CN" altLang="zh-CN" sz="2400" dirty="0"/>
          </a:p>
          <a:p>
            <a:r>
              <a:rPr lang="zh-CN" altLang="zh-CN" sz="2400" b="1" dirty="0"/>
              <a:t>繁复</a:t>
            </a:r>
            <a:r>
              <a:rPr lang="en-US" altLang="zh-CN" sz="2400" b="1" dirty="0"/>
              <a:t>——</a:t>
            </a:r>
            <a:r>
              <a:rPr lang="zh-CN" altLang="zh-CN" sz="2400" b="1" dirty="0"/>
              <a:t>热烈、高亢、喧闹、繁华、绚丽</a:t>
            </a:r>
            <a:endParaRPr lang="zh-CN" altLang="zh-CN" sz="2400" dirty="0"/>
          </a:p>
          <a:p>
            <a:r>
              <a:rPr lang="zh-CN" altLang="zh-CN" sz="2400" b="1" dirty="0"/>
              <a:t>清冷</a:t>
            </a:r>
            <a:r>
              <a:rPr lang="en-US" altLang="zh-CN" sz="2400" b="1" dirty="0"/>
              <a:t>——</a:t>
            </a:r>
            <a:r>
              <a:rPr lang="zh-CN" altLang="zh-CN" sz="2400" b="1" dirty="0"/>
              <a:t>凄迷、渺茫、寥落、萧条、荒凉、冷寂</a:t>
            </a:r>
            <a:endParaRPr lang="zh-CN" altLang="zh-CN" sz="2400" dirty="0"/>
          </a:p>
        </p:txBody>
      </p:sp>
      <p:sp>
        <p:nvSpPr>
          <p:cNvPr id="3" name="矩形 2"/>
          <p:cNvSpPr/>
          <p:nvPr/>
        </p:nvSpPr>
        <p:spPr>
          <a:xfrm>
            <a:off x="467544" y="260647"/>
            <a:ext cx="3278462" cy="461665"/>
          </a:xfrm>
          <a:prstGeom prst="rect">
            <a:avLst/>
          </a:prstGeom>
        </p:spPr>
        <p:txBody>
          <a:bodyPr wrap="none">
            <a:spAutoFit/>
          </a:bodyPr>
          <a:lstStyle/>
          <a:p>
            <a:r>
              <a:rPr lang="zh-CN" altLang="zh-CN" sz="2400" b="1" dirty="0">
                <a:solidFill>
                  <a:srgbClr val="FF0000"/>
                </a:solidFill>
              </a:rPr>
              <a:t>设题角度</a:t>
            </a:r>
            <a:r>
              <a:rPr lang="en-US" altLang="zh-CN" sz="2400" b="1" dirty="0">
                <a:solidFill>
                  <a:srgbClr val="FF0000"/>
                </a:solidFill>
              </a:rPr>
              <a:t>Ⅱ</a:t>
            </a:r>
            <a:r>
              <a:rPr lang="zh-CN" altLang="zh-CN" sz="2400" b="1" dirty="0">
                <a:solidFill>
                  <a:srgbClr val="FF0000"/>
                </a:solidFill>
              </a:rPr>
              <a:t>：分析意境</a:t>
            </a:r>
            <a:endParaRPr lang="zh-CN" altLang="zh-CN" sz="2400" dirty="0">
              <a:solidFill>
                <a:srgbClr val="FF0000"/>
              </a:solidFill>
            </a:endParaRPr>
          </a:p>
        </p:txBody>
      </p:sp>
      <p:sp>
        <p:nvSpPr>
          <p:cNvPr id="4" name="矩形 3"/>
          <p:cNvSpPr/>
          <p:nvPr/>
        </p:nvSpPr>
        <p:spPr>
          <a:xfrm>
            <a:off x="395536" y="836712"/>
            <a:ext cx="8352928" cy="1015663"/>
          </a:xfrm>
          <a:prstGeom prst="rect">
            <a:avLst/>
          </a:prstGeom>
        </p:spPr>
        <p:txBody>
          <a:bodyPr wrap="square">
            <a:spAutoFit/>
          </a:bodyPr>
          <a:lstStyle/>
          <a:p>
            <a:r>
              <a:rPr lang="zh-CN" altLang="zh-CN" sz="2000" b="1" dirty="0"/>
              <a:t>【命题方式】①这首诗营造了一种怎样的意境氛围</a:t>
            </a:r>
            <a:r>
              <a:rPr lang="zh-CN" altLang="zh-CN" sz="2000" b="1" dirty="0" smtClean="0"/>
              <a:t>？</a:t>
            </a:r>
            <a:endParaRPr lang="en-US" altLang="zh-CN" sz="2000" b="1" dirty="0" smtClean="0"/>
          </a:p>
          <a:p>
            <a:r>
              <a:rPr lang="en-US" altLang="zh-CN" sz="2000" b="1" dirty="0" smtClean="0"/>
              <a:t>                           </a:t>
            </a:r>
            <a:r>
              <a:rPr lang="zh-CN" altLang="zh-CN" sz="2000" b="1" dirty="0" smtClean="0"/>
              <a:t>②</a:t>
            </a:r>
            <a:r>
              <a:rPr lang="zh-CN" altLang="zh-CN" sz="2000" b="1" dirty="0"/>
              <a:t>这首诗展现了一幅怎样的画面</a:t>
            </a:r>
            <a:r>
              <a:rPr lang="zh-CN" altLang="zh-CN" sz="2000" b="1" dirty="0" smtClean="0"/>
              <a:t>？</a:t>
            </a:r>
            <a:endParaRPr lang="en-US" altLang="zh-CN" sz="2000" b="1" dirty="0" smtClean="0"/>
          </a:p>
          <a:p>
            <a:r>
              <a:rPr lang="en-US" altLang="zh-CN" sz="2000" b="1" dirty="0" smtClean="0"/>
              <a:t>                           </a:t>
            </a:r>
            <a:r>
              <a:rPr lang="zh-CN" altLang="zh-CN" sz="2000" b="1" dirty="0" smtClean="0"/>
              <a:t>③</a:t>
            </a:r>
            <a:r>
              <a:rPr lang="zh-CN" altLang="zh-CN" sz="2000" b="1" dirty="0"/>
              <a:t>请说说某首诗</a:t>
            </a:r>
            <a:r>
              <a:rPr lang="en-US" altLang="zh-CN" sz="2000" b="1" dirty="0"/>
              <a:t>(</a:t>
            </a:r>
            <a:r>
              <a:rPr lang="zh-CN" altLang="zh-CN" sz="2000" b="1" dirty="0"/>
              <a:t>某句诗</a:t>
            </a:r>
            <a:r>
              <a:rPr lang="en-US" altLang="zh-CN" sz="2000" b="1" dirty="0"/>
              <a:t>)</a:t>
            </a:r>
            <a:r>
              <a:rPr lang="zh-CN" altLang="zh-CN" sz="2000" b="1" dirty="0"/>
              <a:t>情与景的关系。</a:t>
            </a:r>
            <a:endParaRPr lang="zh-CN" altLang="zh-CN" sz="2000" dirty="0"/>
          </a:p>
        </p:txBody>
      </p:sp>
      <p:sp>
        <p:nvSpPr>
          <p:cNvPr id="5" name="矩形 4"/>
          <p:cNvSpPr/>
          <p:nvPr/>
        </p:nvSpPr>
        <p:spPr>
          <a:xfrm>
            <a:off x="223247" y="1988840"/>
            <a:ext cx="8496944" cy="1938992"/>
          </a:xfrm>
          <a:prstGeom prst="rect">
            <a:avLst/>
          </a:prstGeom>
        </p:spPr>
        <p:txBody>
          <a:bodyPr wrap="square">
            <a:spAutoFit/>
          </a:bodyPr>
          <a:lstStyle/>
          <a:p>
            <a:r>
              <a:rPr lang="zh-CN" altLang="zh-CN" sz="2400" b="1" dirty="0"/>
              <a:t>【答题要点】①描绘诗中展现的</a:t>
            </a:r>
            <a:r>
              <a:rPr lang="zh-CN" altLang="zh-CN" sz="2400" b="1" dirty="0">
                <a:solidFill>
                  <a:srgbClr val="FF0000"/>
                </a:solidFill>
              </a:rPr>
              <a:t>图景画面</a:t>
            </a:r>
            <a:r>
              <a:rPr lang="zh-CN" altLang="zh-CN" sz="2400" b="1" dirty="0" smtClean="0"/>
              <a:t>。</a:t>
            </a:r>
            <a:endParaRPr lang="en-US" altLang="zh-CN" sz="2400" b="1" dirty="0" smtClean="0"/>
          </a:p>
          <a:p>
            <a:r>
              <a:rPr lang="en-US" altLang="zh-CN" sz="2400" b="1" dirty="0" smtClean="0"/>
              <a:t>                   </a:t>
            </a:r>
            <a:r>
              <a:rPr lang="zh-CN" altLang="zh-CN" sz="2400" b="1" dirty="0" smtClean="0"/>
              <a:t>描述</a:t>
            </a:r>
            <a:r>
              <a:rPr lang="zh-CN" altLang="zh-CN" sz="2400" b="1" dirty="0"/>
              <a:t>时</a:t>
            </a:r>
            <a:r>
              <a:rPr lang="zh-CN" altLang="zh-CN" sz="2400" b="1" dirty="0">
                <a:solidFill>
                  <a:srgbClr val="00B0F0"/>
                </a:solidFill>
                <a:effectLst>
                  <a:outerShdw blurRad="38100" dist="38100" dir="2700000" algn="tl">
                    <a:srgbClr val="000000">
                      <a:alpha val="43137"/>
                    </a:srgbClr>
                  </a:outerShdw>
                </a:effectLst>
              </a:rPr>
              <a:t>一要忠实于原诗</a:t>
            </a:r>
            <a:r>
              <a:rPr lang="zh-CN" altLang="zh-CN" sz="2400" b="1" dirty="0"/>
              <a:t>，</a:t>
            </a:r>
            <a:r>
              <a:rPr lang="zh-CN" altLang="zh-CN" sz="2400" b="1" dirty="0">
                <a:solidFill>
                  <a:srgbClr val="00B050"/>
                </a:solidFill>
                <a:effectLst>
                  <a:outerShdw blurRad="38100" dist="38100" dir="2700000" algn="tl">
                    <a:srgbClr val="000000">
                      <a:alpha val="43137"/>
                    </a:srgbClr>
                  </a:outerShdw>
                </a:effectLst>
              </a:rPr>
              <a:t>二要用自己的联想和</a:t>
            </a:r>
            <a:r>
              <a:rPr lang="zh-CN" altLang="zh-CN" sz="2400" b="1" dirty="0" smtClean="0">
                <a:solidFill>
                  <a:srgbClr val="00B050"/>
                </a:solidFill>
                <a:effectLst>
                  <a:outerShdw blurRad="38100" dist="38100" dir="2700000" algn="tl">
                    <a:srgbClr val="000000">
                      <a:alpha val="43137"/>
                    </a:srgbClr>
                  </a:outerShdw>
                </a:effectLst>
              </a:rPr>
              <a:t>想象</a:t>
            </a:r>
            <a:endParaRPr lang="en-US" altLang="zh-CN" sz="2400" b="1" dirty="0" smtClean="0">
              <a:solidFill>
                <a:srgbClr val="00B050"/>
              </a:solidFill>
              <a:effectLst>
                <a:outerShdw blurRad="38100" dist="38100" dir="2700000" algn="tl">
                  <a:srgbClr val="000000">
                    <a:alpha val="43137"/>
                  </a:srgbClr>
                </a:outerShdw>
              </a:effectLst>
            </a:endParaRPr>
          </a:p>
          <a:p>
            <a:r>
              <a:rPr lang="en-US" altLang="zh-CN" sz="2400" b="1" dirty="0">
                <a:solidFill>
                  <a:srgbClr val="00B050"/>
                </a:solidFill>
                <a:effectLst>
                  <a:outerShdw blurRad="38100" dist="38100" dir="2700000" algn="tl">
                    <a:srgbClr val="000000">
                      <a:alpha val="43137"/>
                    </a:srgbClr>
                  </a:outerShdw>
                </a:effectLst>
              </a:rPr>
              <a:t> </a:t>
            </a:r>
            <a:r>
              <a:rPr lang="en-US" altLang="zh-CN" sz="2400" b="1" dirty="0" smtClean="0">
                <a:solidFill>
                  <a:srgbClr val="00B050"/>
                </a:solidFill>
                <a:effectLst>
                  <a:outerShdw blurRad="38100" dist="38100" dir="2700000" algn="tl">
                    <a:srgbClr val="000000">
                      <a:alpha val="43137"/>
                    </a:srgbClr>
                  </a:outerShdw>
                </a:effectLst>
              </a:rPr>
              <a:t>                  </a:t>
            </a:r>
            <a:r>
              <a:rPr lang="zh-CN" altLang="zh-CN" sz="2400" b="1" dirty="0" smtClean="0"/>
              <a:t>加以</a:t>
            </a:r>
            <a:r>
              <a:rPr lang="zh-CN" altLang="zh-CN" sz="2400" b="1" dirty="0"/>
              <a:t>再创造，语言力求优美</a:t>
            </a:r>
            <a:r>
              <a:rPr lang="zh-CN" altLang="zh-CN" sz="2400" b="1" dirty="0" smtClean="0"/>
              <a:t>。</a:t>
            </a:r>
            <a:endParaRPr lang="en-US" altLang="zh-CN" sz="2400" b="1" dirty="0" smtClean="0"/>
          </a:p>
          <a:p>
            <a:r>
              <a:rPr lang="zh-CN" altLang="zh-CN" sz="2400" b="1" dirty="0" smtClean="0"/>
              <a:t>②</a:t>
            </a:r>
            <a:r>
              <a:rPr lang="zh-CN" altLang="zh-CN" sz="2400" b="1" dirty="0"/>
              <a:t>概括景物所营造的</a:t>
            </a:r>
            <a:r>
              <a:rPr lang="zh-CN" altLang="zh-CN" sz="2400" b="1" dirty="0">
                <a:solidFill>
                  <a:srgbClr val="FF0000"/>
                </a:solidFill>
              </a:rPr>
              <a:t>氛围特点</a:t>
            </a:r>
            <a:r>
              <a:rPr lang="zh-CN" altLang="zh-CN" sz="2400" b="1" dirty="0" smtClean="0"/>
              <a:t>。</a:t>
            </a:r>
            <a:endParaRPr lang="en-US" altLang="zh-CN" sz="2400" b="1" dirty="0" smtClean="0"/>
          </a:p>
          <a:p>
            <a:r>
              <a:rPr lang="zh-CN" altLang="zh-CN" sz="2400" b="1" dirty="0" smtClean="0"/>
              <a:t>③</a:t>
            </a:r>
            <a:r>
              <a:rPr lang="zh-CN" altLang="zh-CN" sz="2400" b="1" dirty="0"/>
              <a:t>分析作者的</a:t>
            </a:r>
            <a:r>
              <a:rPr lang="zh-CN" altLang="zh-CN" sz="2400" b="1" dirty="0">
                <a:solidFill>
                  <a:srgbClr val="FF0000"/>
                </a:solidFill>
              </a:rPr>
              <a:t>思想感情</a:t>
            </a:r>
            <a:r>
              <a:rPr lang="zh-CN" altLang="zh-CN" sz="2400" b="1" dirty="0"/>
              <a:t>。切忌空洞，要答具体。</a:t>
            </a:r>
            <a:endParaRPr lang="zh-CN" altLang="zh-CN" sz="2400" dirty="0"/>
          </a:p>
        </p:txBody>
      </p:sp>
    </p:spTree>
    <p:extLst>
      <p:ext uri="{BB962C8B-B14F-4D97-AF65-F5344CB8AC3E}">
        <p14:creationId xmlns:p14="http://schemas.microsoft.com/office/powerpoint/2010/main" val="371231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907" y="151532"/>
            <a:ext cx="8300624" cy="2492990"/>
          </a:xfrm>
          <a:prstGeom prst="rect">
            <a:avLst/>
          </a:prstGeom>
        </p:spPr>
        <p:txBody>
          <a:bodyPr wrap="square">
            <a:spAutoFit/>
          </a:bodyPr>
          <a:lstStyle/>
          <a:p>
            <a:r>
              <a:rPr lang="en-US" altLang="zh-CN" sz="2000" b="1" dirty="0"/>
              <a:t>3</a:t>
            </a:r>
            <a:r>
              <a:rPr lang="zh-CN" altLang="zh-CN" sz="2000" b="1" dirty="0"/>
              <a:t>．阅读下面这首诗，回答问题。</a:t>
            </a:r>
            <a:endParaRPr lang="zh-CN" altLang="zh-CN" sz="2000" dirty="0"/>
          </a:p>
          <a:p>
            <a:r>
              <a:rPr lang="en-US" altLang="zh-CN" sz="2000" b="1" dirty="0" smtClean="0"/>
              <a:t>                                                           </a:t>
            </a:r>
            <a:r>
              <a:rPr lang="zh-CN" altLang="zh-CN" sz="2000" b="1" dirty="0" smtClean="0"/>
              <a:t>老</a:t>
            </a:r>
            <a:r>
              <a:rPr lang="zh-CN" altLang="zh-CN" sz="2000" b="1" dirty="0"/>
              <a:t>树</a:t>
            </a:r>
            <a:r>
              <a:rPr lang="zh-CN" altLang="zh-CN" sz="2000" b="1" baseline="30000" dirty="0" smtClean="0"/>
              <a:t>①</a:t>
            </a:r>
            <a:r>
              <a:rPr lang="en-US" altLang="zh-CN" sz="2000" b="1" baseline="30000" dirty="0" smtClean="0"/>
              <a:t>           </a:t>
            </a:r>
            <a:r>
              <a:rPr lang="zh-CN" altLang="zh-CN" sz="2000" b="1" dirty="0" smtClean="0"/>
              <a:t>元</a:t>
            </a:r>
            <a:r>
              <a:rPr lang="zh-CN" altLang="zh-CN" sz="2000" b="1" dirty="0"/>
              <a:t>好问</a:t>
            </a:r>
            <a:endParaRPr lang="zh-CN" altLang="zh-CN" sz="2000" dirty="0"/>
          </a:p>
          <a:p>
            <a:r>
              <a:rPr lang="en-US" altLang="zh-CN" sz="2000" b="1" dirty="0" smtClean="0"/>
              <a:t>                                           </a:t>
            </a:r>
            <a:r>
              <a:rPr lang="zh-CN" altLang="zh-CN" sz="2000" b="1" dirty="0" smtClean="0"/>
              <a:t>老</a:t>
            </a:r>
            <a:r>
              <a:rPr lang="zh-CN" altLang="zh-CN" sz="2000" b="1" dirty="0"/>
              <a:t>树高留叶，寒藤细作花。</a:t>
            </a:r>
            <a:endParaRPr lang="zh-CN" altLang="zh-CN" sz="2000" dirty="0"/>
          </a:p>
          <a:p>
            <a:r>
              <a:rPr lang="en-US" altLang="zh-CN" sz="2000" b="1" dirty="0" smtClean="0"/>
              <a:t>                                            </a:t>
            </a:r>
            <a:r>
              <a:rPr lang="zh-CN" altLang="zh-CN" sz="2000" b="1" dirty="0" smtClean="0"/>
              <a:t>沙</a:t>
            </a:r>
            <a:r>
              <a:rPr lang="zh-CN" altLang="zh-CN" sz="2000" b="1" dirty="0"/>
              <a:t>平时泊雁，野迥已攒鸦。</a:t>
            </a:r>
            <a:endParaRPr lang="zh-CN" altLang="zh-CN" sz="2000" dirty="0"/>
          </a:p>
          <a:p>
            <a:r>
              <a:rPr lang="en-US" altLang="zh-CN" sz="2000" b="1" dirty="0" smtClean="0"/>
              <a:t>                                            </a:t>
            </a:r>
            <a:r>
              <a:rPr lang="zh-CN" altLang="zh-CN" sz="2000" b="1" dirty="0" smtClean="0"/>
              <a:t>旅</a:t>
            </a:r>
            <a:r>
              <a:rPr lang="zh-CN" altLang="zh-CN" sz="2000" b="1" dirty="0"/>
              <a:t>食</a:t>
            </a:r>
            <a:r>
              <a:rPr lang="zh-CN" altLang="zh-CN" sz="2000" b="1" baseline="30000" dirty="0"/>
              <a:t>②</a:t>
            </a:r>
            <a:r>
              <a:rPr lang="zh-CN" altLang="zh-CN" sz="2000" b="1" dirty="0"/>
              <a:t>秋看尽，行吟日又斜。</a:t>
            </a:r>
            <a:endParaRPr lang="zh-CN" altLang="zh-CN" sz="2000" dirty="0"/>
          </a:p>
          <a:p>
            <a:r>
              <a:rPr lang="en-US" altLang="zh-CN" sz="2000" b="1" dirty="0" smtClean="0"/>
              <a:t>                                            </a:t>
            </a:r>
            <a:r>
              <a:rPr lang="zh-CN" altLang="zh-CN" sz="2000" b="1" dirty="0" smtClean="0"/>
              <a:t>干戈</a:t>
            </a:r>
            <a:r>
              <a:rPr lang="zh-CN" altLang="zh-CN" sz="2000" b="1" dirty="0"/>
              <a:t>正飘忽，不用苦回家</a:t>
            </a:r>
            <a:r>
              <a:rPr lang="zh-CN" altLang="zh-CN" sz="2000" b="1" dirty="0" smtClean="0"/>
              <a:t>。</a:t>
            </a:r>
            <a:endParaRPr lang="zh-CN" altLang="zh-CN" sz="2000" dirty="0"/>
          </a:p>
          <a:p>
            <a:r>
              <a:rPr lang="zh-CN" altLang="zh-CN" b="1" dirty="0"/>
              <a:t>【注】</a:t>
            </a:r>
            <a:r>
              <a:rPr lang="en-US" altLang="zh-CN" b="1" dirty="0"/>
              <a:t>①</a:t>
            </a:r>
            <a:r>
              <a:rPr lang="zh-CN" altLang="zh-CN" b="1" dirty="0"/>
              <a:t>元好问为躲避战乱而移居河南，不久蒙古军队入侵河南，他因而又辗转漂泊，该诗写于此间。</a:t>
            </a:r>
            <a:r>
              <a:rPr lang="en-US" altLang="zh-CN" b="1" dirty="0"/>
              <a:t>②</a:t>
            </a:r>
            <a:r>
              <a:rPr lang="zh-CN" altLang="zh-CN" b="1" dirty="0"/>
              <a:t>旅食：客居异乡的生活。</a:t>
            </a:r>
            <a:endParaRPr lang="zh-CN" altLang="zh-CN" dirty="0"/>
          </a:p>
        </p:txBody>
      </p:sp>
      <p:sp>
        <p:nvSpPr>
          <p:cNvPr id="3" name="矩形 2"/>
          <p:cNvSpPr/>
          <p:nvPr/>
        </p:nvSpPr>
        <p:spPr>
          <a:xfrm>
            <a:off x="350907" y="5229200"/>
            <a:ext cx="8328003" cy="1384995"/>
          </a:xfrm>
          <a:prstGeom prst="rect">
            <a:avLst/>
          </a:prstGeom>
        </p:spPr>
        <p:txBody>
          <a:bodyPr wrap="square">
            <a:spAutoFit/>
          </a:bodyPr>
          <a:lstStyle/>
          <a:p>
            <a:r>
              <a:rPr lang="zh-CN" altLang="zh-CN" sz="2800" b="1" dirty="0" smtClean="0"/>
              <a:t>【答案】</a:t>
            </a:r>
            <a:r>
              <a:rPr lang="zh-CN" altLang="zh-CN" sz="2800" b="1" dirty="0"/>
              <a:t>深秋时节，几片残叶留存在老树树梢上，细小的花开在寒藤上，这营造出一种</a:t>
            </a:r>
            <a:r>
              <a:rPr lang="zh-CN" altLang="zh-CN" sz="2800" b="1" dirty="0">
                <a:solidFill>
                  <a:srgbClr val="FF0000"/>
                </a:solidFill>
              </a:rPr>
              <a:t>萧索、悲凉</a:t>
            </a:r>
            <a:r>
              <a:rPr lang="zh-CN" altLang="zh-CN" sz="2800" b="1" dirty="0"/>
              <a:t>的</a:t>
            </a:r>
            <a:r>
              <a:rPr lang="zh-CN" altLang="zh-CN" sz="2800" b="1" dirty="0">
                <a:solidFill>
                  <a:srgbClr val="00B050"/>
                </a:solidFill>
                <a:effectLst>
                  <a:outerShdw blurRad="38100" dist="38100" dir="2700000" algn="tl">
                    <a:srgbClr val="000000">
                      <a:alpha val="43137"/>
                    </a:srgbClr>
                  </a:outerShdw>
                </a:effectLst>
              </a:rPr>
              <a:t>意境</a:t>
            </a:r>
            <a:r>
              <a:rPr lang="zh-CN" altLang="zh-CN" sz="2800" b="1" dirty="0"/>
              <a:t>。</a:t>
            </a:r>
            <a:endParaRPr lang="zh-CN" altLang="zh-CN" sz="2800" dirty="0"/>
          </a:p>
        </p:txBody>
      </p:sp>
      <p:sp>
        <p:nvSpPr>
          <p:cNvPr id="4" name="矩形 3"/>
          <p:cNvSpPr/>
          <p:nvPr/>
        </p:nvSpPr>
        <p:spPr>
          <a:xfrm>
            <a:off x="566933" y="2659366"/>
            <a:ext cx="4515980" cy="461665"/>
          </a:xfrm>
          <a:prstGeom prst="rect">
            <a:avLst/>
          </a:prstGeom>
        </p:spPr>
        <p:txBody>
          <a:bodyPr wrap="none">
            <a:spAutoFit/>
          </a:bodyPr>
          <a:lstStyle/>
          <a:p>
            <a:r>
              <a:rPr lang="zh-CN" altLang="zh-CN" sz="2400" b="1" dirty="0"/>
              <a:t>请简要赏析首联所营造的意境。</a:t>
            </a:r>
            <a:endParaRPr lang="zh-CN" altLang="zh-CN" sz="2400" dirty="0"/>
          </a:p>
        </p:txBody>
      </p:sp>
      <p:sp>
        <p:nvSpPr>
          <p:cNvPr id="5" name="矩形 4"/>
          <p:cNvSpPr/>
          <p:nvPr/>
        </p:nvSpPr>
        <p:spPr>
          <a:xfrm>
            <a:off x="545249" y="3121031"/>
            <a:ext cx="8111977" cy="646331"/>
          </a:xfrm>
          <a:prstGeom prst="rect">
            <a:avLst/>
          </a:prstGeom>
        </p:spPr>
        <p:txBody>
          <a:bodyPr wrap="square">
            <a:spAutoFit/>
          </a:bodyPr>
          <a:lstStyle/>
          <a:p>
            <a:r>
              <a:rPr lang="zh-CN" altLang="zh-CN" b="1" dirty="0">
                <a:solidFill>
                  <a:srgbClr val="00B0F0"/>
                </a:solidFill>
                <a:effectLst>
                  <a:outerShdw blurRad="38100" dist="38100" dir="2700000" algn="tl">
                    <a:srgbClr val="000000">
                      <a:alpha val="43137"/>
                    </a:srgbClr>
                  </a:outerShdw>
                </a:effectLst>
              </a:rPr>
              <a:t>深秋时节，几片</a:t>
            </a:r>
            <a:r>
              <a:rPr lang="zh-CN" altLang="zh-CN" b="1" dirty="0" smtClean="0">
                <a:solidFill>
                  <a:srgbClr val="00B0F0"/>
                </a:solidFill>
                <a:effectLst>
                  <a:outerShdw blurRad="38100" dist="38100" dir="2700000" algn="tl">
                    <a:srgbClr val="000000">
                      <a:alpha val="43137"/>
                    </a:srgbClr>
                  </a:outerShdw>
                </a:effectLst>
              </a:rPr>
              <a:t>残留存</a:t>
            </a:r>
            <a:r>
              <a:rPr lang="zh-CN" altLang="zh-CN" b="1" dirty="0">
                <a:solidFill>
                  <a:srgbClr val="00B0F0"/>
                </a:solidFill>
                <a:effectLst>
                  <a:outerShdw blurRad="38100" dist="38100" dir="2700000" algn="tl">
                    <a:srgbClr val="000000">
                      <a:alpha val="43137"/>
                    </a:srgbClr>
                  </a:outerShdw>
                </a:effectLst>
              </a:rPr>
              <a:t>在老树树梢上，细小的花开在寒藤上，营造出一种萧索、悲凉的意境。</a:t>
            </a:r>
          </a:p>
        </p:txBody>
      </p:sp>
      <p:sp>
        <p:nvSpPr>
          <p:cNvPr id="6" name="矩形 5"/>
          <p:cNvSpPr/>
          <p:nvPr/>
        </p:nvSpPr>
        <p:spPr>
          <a:xfrm>
            <a:off x="454030" y="3808601"/>
            <a:ext cx="8200565" cy="646331"/>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平整的沙滩不时有大雁落脚</a:t>
            </a:r>
            <a:r>
              <a:rPr lang="en-US" altLang="zh-CN" b="1" dirty="0">
                <a:solidFill>
                  <a:srgbClr val="7030A0"/>
                </a:solidFill>
                <a:effectLst>
                  <a:outerShdw blurRad="38100" dist="38100" dir="2700000" algn="tl">
                    <a:srgbClr val="000000">
                      <a:alpha val="43137"/>
                    </a:srgbClr>
                  </a:outerShdw>
                </a:effectLst>
              </a:rPr>
              <a:t>,</a:t>
            </a:r>
            <a:r>
              <a:rPr lang="zh-CN" altLang="en-US" b="1" dirty="0">
                <a:solidFill>
                  <a:srgbClr val="7030A0"/>
                </a:solidFill>
                <a:effectLst>
                  <a:outerShdw blurRad="38100" dist="38100" dir="2700000" algn="tl">
                    <a:srgbClr val="000000">
                      <a:alpha val="43137"/>
                    </a:srgbClr>
                  </a:outerShdw>
                </a:effectLst>
              </a:rPr>
              <a:t>僻静的野外有成群的乌鸦聚集</a:t>
            </a:r>
            <a:r>
              <a:rPr lang="en-US" altLang="zh-CN" b="1" dirty="0" smtClean="0">
                <a:solidFill>
                  <a:srgbClr val="7030A0"/>
                </a:solidFill>
                <a:effectLst>
                  <a:outerShdw blurRad="38100" dist="38100" dir="2700000" algn="tl">
                    <a:srgbClr val="000000">
                      <a:alpha val="43137"/>
                    </a:srgbClr>
                  </a:outerShdw>
                </a:effectLst>
              </a:rPr>
              <a:t>.</a:t>
            </a:r>
            <a:r>
              <a:rPr lang="zh-CN" altLang="en-US" b="1" dirty="0" smtClean="0">
                <a:solidFill>
                  <a:srgbClr val="7030A0"/>
                </a:solidFill>
                <a:effectLst>
                  <a:outerShdw blurRad="38100" dist="38100" dir="2700000" algn="tl">
                    <a:srgbClr val="000000">
                      <a:alpha val="43137"/>
                    </a:srgbClr>
                  </a:outerShdw>
                </a:effectLst>
              </a:rPr>
              <a:t>这</a:t>
            </a:r>
            <a:r>
              <a:rPr lang="zh-CN" altLang="en-US" b="1" dirty="0">
                <a:solidFill>
                  <a:srgbClr val="7030A0"/>
                </a:solidFill>
                <a:effectLst>
                  <a:outerShdw blurRad="38100" dist="38100" dir="2700000" algn="tl">
                    <a:srgbClr val="000000">
                      <a:alpha val="43137"/>
                    </a:srgbClr>
                  </a:outerShdw>
                </a:effectLst>
              </a:rPr>
              <a:t>是对自己当时居住地环境的描述</a:t>
            </a:r>
            <a:r>
              <a:rPr lang="en-US" altLang="zh-CN" b="1" dirty="0">
                <a:solidFill>
                  <a:srgbClr val="7030A0"/>
                </a:solidFill>
                <a:effectLst>
                  <a:outerShdw blurRad="38100" dist="38100" dir="2700000" algn="tl">
                    <a:srgbClr val="000000">
                      <a:alpha val="43137"/>
                    </a:srgbClr>
                  </a:outerShdw>
                </a:effectLst>
              </a:rPr>
              <a:t>,</a:t>
            </a:r>
            <a:r>
              <a:rPr lang="zh-CN" altLang="en-US" b="1" dirty="0">
                <a:solidFill>
                  <a:srgbClr val="7030A0"/>
                </a:solidFill>
                <a:effectLst>
                  <a:outerShdw blurRad="38100" dist="38100" dir="2700000" algn="tl">
                    <a:srgbClr val="000000">
                      <a:alpha val="43137"/>
                    </a:srgbClr>
                  </a:outerShdw>
                </a:effectLst>
              </a:rPr>
              <a:t>形容很僻静、祥和</a:t>
            </a:r>
            <a:r>
              <a:rPr lang="en-US" altLang="zh-CN" b="1" dirty="0">
                <a:solidFill>
                  <a:srgbClr val="7030A0"/>
                </a:solidFill>
                <a:effectLst>
                  <a:outerShdw blurRad="38100" dist="38100" dir="2700000" algn="tl">
                    <a:srgbClr val="000000">
                      <a:alpha val="43137"/>
                    </a:srgbClr>
                  </a:outerShdw>
                </a:effectLst>
              </a:rPr>
              <a:t>. </a:t>
            </a:r>
            <a:endParaRPr lang="zh-CN" altLang="en-US" b="1" dirty="0">
              <a:solidFill>
                <a:srgbClr val="7030A0"/>
              </a:solidFill>
              <a:effectLst>
                <a:outerShdw blurRad="38100" dist="38100" dir="2700000" algn="tl">
                  <a:srgbClr val="000000">
                    <a:alpha val="43137"/>
                  </a:srgbClr>
                </a:outerShdw>
              </a:effectLst>
            </a:endParaRPr>
          </a:p>
        </p:txBody>
      </p:sp>
      <p:sp>
        <p:nvSpPr>
          <p:cNvPr id="7" name="矩形 6"/>
          <p:cNvSpPr/>
          <p:nvPr/>
        </p:nvSpPr>
        <p:spPr>
          <a:xfrm>
            <a:off x="517407" y="4455851"/>
            <a:ext cx="7895955" cy="646331"/>
          </a:xfrm>
          <a:prstGeom prst="rect">
            <a:avLst/>
          </a:prstGeom>
        </p:spPr>
        <p:txBody>
          <a:bodyPr wrap="square">
            <a:spAutoFit/>
          </a:bodyPr>
          <a:lstStyle/>
          <a:p>
            <a:r>
              <a:rPr lang="zh-CN" altLang="en-US" b="1" dirty="0">
                <a:solidFill>
                  <a:srgbClr val="00B050"/>
                </a:solidFill>
                <a:effectLst>
                  <a:outerShdw blurRad="38100" dist="38100" dir="2700000" algn="tl">
                    <a:srgbClr val="000000">
                      <a:alpha val="43137"/>
                    </a:srgbClr>
                  </a:outerShdw>
                </a:effectLst>
              </a:rPr>
              <a:t>作者客居异乡的生活</a:t>
            </a:r>
            <a:r>
              <a:rPr lang="en-US" altLang="zh-CN" b="1" dirty="0">
                <a:solidFill>
                  <a:srgbClr val="00B050"/>
                </a:solidFill>
                <a:effectLst>
                  <a:outerShdw blurRad="38100" dist="38100" dir="2700000" algn="tl">
                    <a:srgbClr val="000000">
                      <a:alpha val="43137"/>
                    </a:srgbClr>
                  </a:outerShdw>
                </a:effectLst>
              </a:rPr>
              <a:t>,</a:t>
            </a:r>
            <a:r>
              <a:rPr lang="zh-CN" altLang="en-US" b="1" dirty="0">
                <a:solidFill>
                  <a:srgbClr val="00B050"/>
                </a:solidFill>
                <a:effectLst>
                  <a:outerShdw blurRad="38100" dist="38100" dir="2700000" algn="tl">
                    <a:srgbClr val="000000">
                      <a:alpha val="43137"/>
                    </a:srgbClr>
                  </a:outerShdw>
                </a:effectLst>
              </a:rPr>
              <a:t>原由为战乱频繁</a:t>
            </a:r>
            <a:r>
              <a:rPr lang="en-US" altLang="zh-CN" b="1" dirty="0">
                <a:solidFill>
                  <a:srgbClr val="00B050"/>
                </a:solidFill>
                <a:effectLst>
                  <a:outerShdw blurRad="38100" dist="38100" dir="2700000" algn="tl">
                    <a:srgbClr val="000000">
                      <a:alpha val="43137"/>
                    </a:srgbClr>
                  </a:outerShdw>
                </a:effectLst>
              </a:rPr>
              <a:t>,</a:t>
            </a:r>
            <a:r>
              <a:rPr lang="zh-CN" altLang="en-US" b="1" dirty="0">
                <a:solidFill>
                  <a:srgbClr val="00B050"/>
                </a:solidFill>
                <a:effectLst>
                  <a:outerShdw blurRad="38100" dist="38100" dir="2700000" algn="tl">
                    <a:srgbClr val="000000">
                      <a:alpha val="43137"/>
                    </a:srgbClr>
                  </a:outerShdw>
                </a:effectLst>
              </a:rPr>
              <a:t>终于有一个栖身之处</a:t>
            </a:r>
            <a:r>
              <a:rPr lang="en-US" altLang="zh-CN" b="1" dirty="0">
                <a:solidFill>
                  <a:srgbClr val="00B050"/>
                </a:solidFill>
                <a:effectLst>
                  <a:outerShdw blurRad="38100" dist="38100" dir="2700000" algn="tl">
                    <a:srgbClr val="000000">
                      <a:alpha val="43137"/>
                    </a:srgbClr>
                  </a:outerShdw>
                </a:effectLst>
              </a:rPr>
              <a:t>,</a:t>
            </a:r>
            <a:r>
              <a:rPr lang="zh-CN" altLang="en-US" b="1" dirty="0">
                <a:solidFill>
                  <a:srgbClr val="00B050"/>
                </a:solidFill>
                <a:effectLst>
                  <a:outerShdw blurRad="38100" dist="38100" dir="2700000" algn="tl">
                    <a:srgbClr val="000000">
                      <a:alpha val="43137"/>
                    </a:srgbClr>
                  </a:outerShdw>
                </a:effectLst>
              </a:rPr>
              <a:t>可好好休息</a:t>
            </a:r>
            <a:r>
              <a:rPr lang="en-US" altLang="zh-CN" b="1" dirty="0">
                <a:solidFill>
                  <a:srgbClr val="00B050"/>
                </a:solidFill>
                <a:effectLst>
                  <a:outerShdw blurRad="38100" dist="38100" dir="2700000" algn="tl">
                    <a:srgbClr val="000000">
                      <a:alpha val="43137"/>
                    </a:srgbClr>
                  </a:outerShdw>
                </a:effectLst>
              </a:rPr>
              <a:t>,</a:t>
            </a:r>
            <a:r>
              <a:rPr lang="zh-CN" altLang="en-US" b="1" dirty="0">
                <a:solidFill>
                  <a:srgbClr val="00B050"/>
                </a:solidFill>
                <a:effectLst>
                  <a:outerShdw blurRad="38100" dist="38100" dir="2700000" algn="tl">
                    <a:srgbClr val="000000">
                      <a:alpha val="43137"/>
                    </a:srgbClr>
                  </a:outerShdw>
                </a:effectLst>
              </a:rPr>
              <a:t>但是在作者眼中</a:t>
            </a:r>
            <a:r>
              <a:rPr lang="en-US" altLang="zh-CN" b="1" dirty="0">
                <a:solidFill>
                  <a:srgbClr val="00B050"/>
                </a:solidFill>
                <a:effectLst>
                  <a:outerShdw blurRad="38100" dist="38100" dir="2700000" algn="tl">
                    <a:srgbClr val="000000">
                      <a:alpha val="43137"/>
                    </a:srgbClr>
                  </a:outerShdw>
                </a:effectLst>
              </a:rPr>
              <a:t>,</a:t>
            </a:r>
            <a:r>
              <a:rPr lang="zh-CN" altLang="en-US" b="1" dirty="0">
                <a:solidFill>
                  <a:srgbClr val="00B050"/>
                </a:solidFill>
                <a:effectLst>
                  <a:outerShdw blurRad="38100" dist="38100" dir="2700000" algn="tl">
                    <a:srgbClr val="000000">
                      <a:alpha val="43137"/>
                    </a:srgbClr>
                  </a:outerShdw>
                </a:effectLst>
              </a:rPr>
              <a:t>看到却是“愁”的景色</a:t>
            </a:r>
            <a:r>
              <a:rPr lang="en-US" altLang="zh-CN" b="1" dirty="0">
                <a:solidFill>
                  <a:srgbClr val="00B050"/>
                </a:solidFill>
                <a:effectLst>
                  <a:outerShdw blurRad="38100" dist="38100" dir="2700000" algn="tl">
                    <a:srgbClr val="000000">
                      <a:alpha val="43137"/>
                    </a:srgbClr>
                  </a:outerShdw>
                </a:effectLst>
              </a:rPr>
              <a:t>,</a:t>
            </a:r>
            <a:r>
              <a:rPr lang="zh-CN" altLang="en-US" b="1" dirty="0">
                <a:solidFill>
                  <a:srgbClr val="00B050"/>
                </a:solidFill>
                <a:effectLst>
                  <a:outerShdw blurRad="38100" dist="38100" dir="2700000" algn="tl">
                    <a:srgbClr val="000000">
                      <a:alpha val="43137"/>
                    </a:srgbClr>
                  </a:outerShdw>
                </a:effectLst>
              </a:rPr>
              <a:t>寄托了作者对故乡的思念</a:t>
            </a:r>
            <a:r>
              <a:rPr lang="en-US" altLang="zh-CN" b="1" dirty="0" smtClean="0">
                <a:solidFill>
                  <a:srgbClr val="00B050"/>
                </a:solidFill>
                <a:effectLst>
                  <a:outerShdw blurRad="38100" dist="38100" dir="2700000" algn="tl">
                    <a:srgbClr val="000000">
                      <a:alpha val="43137"/>
                    </a:srgbClr>
                  </a:outerShdw>
                </a:effectLst>
              </a:rPr>
              <a:t>.</a:t>
            </a:r>
            <a:endParaRPr lang="zh-CN" altLang="en-US"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619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332656"/>
            <a:ext cx="8496944" cy="2246769"/>
          </a:xfrm>
          <a:prstGeom prst="rect">
            <a:avLst/>
          </a:prstGeom>
        </p:spPr>
        <p:txBody>
          <a:bodyPr wrap="square">
            <a:spAutoFit/>
          </a:bodyPr>
          <a:lstStyle/>
          <a:p>
            <a:r>
              <a:rPr lang="en-US" altLang="zh-CN" sz="2000" b="1" dirty="0"/>
              <a:t>4</a:t>
            </a:r>
            <a:r>
              <a:rPr lang="zh-CN" altLang="zh-CN" sz="2000" b="1" dirty="0"/>
              <a:t>．阅读下面这首诗，回答问题。</a:t>
            </a:r>
            <a:endParaRPr lang="zh-CN" altLang="zh-CN" sz="2000" dirty="0"/>
          </a:p>
          <a:p>
            <a:r>
              <a:rPr lang="en-US" altLang="zh-CN" sz="2000" b="1" dirty="0" smtClean="0"/>
              <a:t>                                               </a:t>
            </a:r>
            <a:r>
              <a:rPr lang="zh-CN" altLang="zh-CN" sz="2000" b="1" dirty="0" smtClean="0"/>
              <a:t>中夜</a:t>
            </a:r>
            <a:r>
              <a:rPr lang="zh-CN" altLang="zh-CN" sz="2000" b="1" dirty="0"/>
              <a:t>起望园值月</a:t>
            </a:r>
            <a:r>
              <a:rPr lang="zh-CN" altLang="zh-CN" sz="2000" b="1" dirty="0" smtClean="0"/>
              <a:t>上</a:t>
            </a:r>
            <a:r>
              <a:rPr lang="en-US" altLang="zh-CN" sz="2000" b="1" dirty="0" smtClean="0"/>
              <a:t>          </a:t>
            </a:r>
            <a:r>
              <a:rPr lang="zh-CN" altLang="zh-CN" sz="2000" b="1" dirty="0" smtClean="0"/>
              <a:t>柳宗元</a:t>
            </a:r>
            <a:endParaRPr lang="zh-CN" altLang="zh-CN" sz="2000" dirty="0"/>
          </a:p>
          <a:p>
            <a:r>
              <a:rPr lang="en-US" altLang="zh-CN" sz="2000" b="1" dirty="0" smtClean="0"/>
              <a:t>                                   </a:t>
            </a:r>
            <a:r>
              <a:rPr lang="zh-CN" altLang="zh-CN" sz="2000" b="1" dirty="0" smtClean="0"/>
              <a:t>觉</a:t>
            </a:r>
            <a:r>
              <a:rPr lang="zh-CN" altLang="zh-CN" sz="2000" b="1" dirty="0"/>
              <a:t>闻繁露坠，开户临西园。</a:t>
            </a:r>
            <a:endParaRPr lang="zh-CN" altLang="zh-CN" sz="2000" dirty="0"/>
          </a:p>
          <a:p>
            <a:r>
              <a:rPr lang="en-US" altLang="zh-CN" sz="2000" b="1" dirty="0" smtClean="0"/>
              <a:t>                                   </a:t>
            </a:r>
            <a:r>
              <a:rPr lang="zh-CN" altLang="zh-CN" sz="2000" b="1" dirty="0" smtClean="0"/>
              <a:t>寒</a:t>
            </a:r>
            <a:r>
              <a:rPr lang="zh-CN" altLang="zh-CN" sz="2000" b="1" dirty="0"/>
              <a:t>月上东岭，泠泠疏竹声。</a:t>
            </a:r>
            <a:endParaRPr lang="zh-CN" altLang="zh-CN" sz="2000" dirty="0"/>
          </a:p>
          <a:p>
            <a:r>
              <a:rPr lang="en-US" altLang="zh-CN" sz="2000" b="1" dirty="0" smtClean="0"/>
              <a:t>                                   </a:t>
            </a:r>
            <a:r>
              <a:rPr lang="zh-CN" altLang="zh-CN" sz="2000" b="1" dirty="0" smtClean="0"/>
              <a:t>石</a:t>
            </a:r>
            <a:r>
              <a:rPr lang="zh-CN" altLang="zh-CN" sz="2000" b="1" dirty="0"/>
              <a:t>泉远逾响，山鸟时一喧。</a:t>
            </a:r>
            <a:endParaRPr lang="zh-CN" altLang="zh-CN" sz="2000" dirty="0"/>
          </a:p>
          <a:p>
            <a:r>
              <a:rPr lang="en-US" altLang="zh-CN" sz="2000" b="1" dirty="0" smtClean="0"/>
              <a:t>                                   </a:t>
            </a:r>
            <a:r>
              <a:rPr lang="zh-CN" altLang="zh-CN" sz="2000" b="1" dirty="0" smtClean="0"/>
              <a:t>倚</a:t>
            </a:r>
            <a:r>
              <a:rPr lang="zh-CN" altLang="zh-CN" sz="2000" b="1" dirty="0"/>
              <a:t>楹遂至旦，寂寞将何言</a:t>
            </a:r>
            <a:r>
              <a:rPr lang="zh-CN" altLang="zh-CN" sz="2000" b="1" dirty="0" smtClean="0"/>
              <a:t>。</a:t>
            </a:r>
            <a:endParaRPr lang="zh-CN" altLang="zh-CN" sz="2000" dirty="0"/>
          </a:p>
          <a:p>
            <a:r>
              <a:rPr lang="zh-CN" altLang="zh-CN" sz="2000" b="1" dirty="0"/>
              <a:t>【注】本诗作于柳宗元被贬永州之时。西园位于作者永州愚溪住宅以西。</a:t>
            </a:r>
            <a:endParaRPr lang="zh-CN" altLang="zh-CN" sz="2000" dirty="0"/>
          </a:p>
        </p:txBody>
      </p:sp>
      <p:sp>
        <p:nvSpPr>
          <p:cNvPr id="3" name="矩形 2"/>
          <p:cNvSpPr/>
          <p:nvPr/>
        </p:nvSpPr>
        <p:spPr>
          <a:xfrm>
            <a:off x="313133" y="2543667"/>
            <a:ext cx="4152099" cy="523220"/>
          </a:xfrm>
          <a:prstGeom prst="rect">
            <a:avLst/>
          </a:prstGeom>
        </p:spPr>
        <p:txBody>
          <a:bodyPr wrap="none">
            <a:spAutoFit/>
          </a:bodyPr>
          <a:lstStyle/>
          <a:p>
            <a:r>
              <a:rPr lang="zh-CN" altLang="zh-CN" sz="2800" b="1" dirty="0"/>
              <a:t>分析这首诗颔联的意境。</a:t>
            </a:r>
            <a:endParaRPr lang="zh-CN" altLang="zh-CN" sz="2800" dirty="0"/>
          </a:p>
        </p:txBody>
      </p:sp>
      <p:sp>
        <p:nvSpPr>
          <p:cNvPr id="4" name="矩形 3"/>
          <p:cNvSpPr/>
          <p:nvPr/>
        </p:nvSpPr>
        <p:spPr>
          <a:xfrm>
            <a:off x="431540" y="5492653"/>
            <a:ext cx="8568951" cy="830997"/>
          </a:xfrm>
          <a:prstGeom prst="rect">
            <a:avLst/>
          </a:prstGeom>
        </p:spPr>
        <p:txBody>
          <a:bodyPr wrap="square">
            <a:spAutoFit/>
          </a:bodyPr>
          <a:lstStyle/>
          <a:p>
            <a:r>
              <a:rPr lang="zh-CN" altLang="zh-CN" sz="2400" b="1" dirty="0" smtClean="0"/>
              <a:t>【答案】</a:t>
            </a:r>
            <a:r>
              <a:rPr lang="zh-CN" altLang="zh-CN" sz="2400" b="1" dirty="0"/>
              <a:t>颔联通过</a:t>
            </a:r>
            <a:r>
              <a:rPr lang="en-US" altLang="zh-CN" sz="2400" b="1" dirty="0"/>
              <a:t>“</a:t>
            </a:r>
            <a:r>
              <a:rPr lang="zh-CN" altLang="zh-CN" sz="2400" b="1" dirty="0"/>
              <a:t>寒月</a:t>
            </a:r>
            <a:r>
              <a:rPr lang="en-US" altLang="zh-CN" sz="2400" b="1" dirty="0"/>
              <a:t>”“</a:t>
            </a:r>
            <a:r>
              <a:rPr lang="zh-CN" altLang="zh-CN" sz="2400" b="1" dirty="0"/>
              <a:t>疏竹</a:t>
            </a:r>
            <a:r>
              <a:rPr lang="en-US" altLang="zh-CN" sz="2400" b="1" dirty="0"/>
              <a:t>”</a:t>
            </a:r>
            <a:r>
              <a:rPr lang="zh-CN" altLang="zh-CN" sz="2400" b="1" dirty="0"/>
              <a:t>，营造了一种</a:t>
            </a:r>
            <a:r>
              <a:rPr lang="zh-CN" altLang="zh-CN" sz="2400" b="1" dirty="0">
                <a:solidFill>
                  <a:srgbClr val="00B050"/>
                </a:solidFill>
                <a:effectLst>
                  <a:outerShdw blurRad="38100" dist="38100" dir="2700000" algn="tl">
                    <a:srgbClr val="000000">
                      <a:alpha val="43137"/>
                    </a:srgbClr>
                  </a:outerShdw>
                </a:effectLst>
              </a:rPr>
              <a:t>冷寂、清凉</a:t>
            </a:r>
            <a:r>
              <a:rPr lang="zh-CN" altLang="zh-CN" sz="2400" b="1" dirty="0"/>
              <a:t>的意境，</a:t>
            </a:r>
            <a:r>
              <a:rPr lang="zh-CN" altLang="zh-CN" sz="2400" b="1" dirty="0">
                <a:solidFill>
                  <a:srgbClr val="00B0F0"/>
                </a:solidFill>
              </a:rPr>
              <a:t>融情于景</a:t>
            </a:r>
            <a:r>
              <a:rPr lang="zh-CN" altLang="zh-CN" sz="2400" b="1" dirty="0"/>
              <a:t>，抒发了作者因被贬而感到的</a:t>
            </a:r>
            <a:r>
              <a:rPr lang="zh-CN" altLang="zh-CN" sz="2400" b="1" dirty="0">
                <a:solidFill>
                  <a:srgbClr val="FF0000"/>
                </a:solidFill>
              </a:rPr>
              <a:t>寂寞伤感</a:t>
            </a:r>
            <a:r>
              <a:rPr lang="zh-CN" altLang="zh-CN" sz="2400" b="1" dirty="0"/>
              <a:t>之情。</a:t>
            </a:r>
            <a:endParaRPr lang="zh-CN" altLang="zh-CN" sz="2400" dirty="0"/>
          </a:p>
        </p:txBody>
      </p:sp>
      <p:sp>
        <p:nvSpPr>
          <p:cNvPr id="5" name="矩形 4"/>
          <p:cNvSpPr/>
          <p:nvPr/>
        </p:nvSpPr>
        <p:spPr>
          <a:xfrm>
            <a:off x="172704" y="3313325"/>
            <a:ext cx="8856983" cy="400110"/>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夜半</a:t>
            </a:r>
            <a:r>
              <a:rPr lang="zh-CN" altLang="en-US" sz="2000" b="1" dirty="0">
                <a:solidFill>
                  <a:srgbClr val="7030A0"/>
                </a:solidFill>
                <a:effectLst>
                  <a:outerShdw blurRad="38100" dist="38100" dir="2700000" algn="tl">
                    <a:srgbClr val="000000">
                      <a:alpha val="43137"/>
                    </a:srgbClr>
                  </a:outerShdw>
                </a:effectLst>
              </a:rPr>
              <a:t>醒来听到了浓重的露珠滴落声</a:t>
            </a:r>
            <a:r>
              <a:rPr lang="zh-CN" altLang="en-US" sz="2000" b="1" dirty="0" smtClean="0">
                <a:solidFill>
                  <a:srgbClr val="7030A0"/>
                </a:solidFill>
                <a:effectLst>
                  <a:outerShdw blurRad="38100" dist="38100" dir="2700000" algn="tl">
                    <a:srgbClr val="000000">
                      <a:alpha val="43137"/>
                    </a:srgbClr>
                  </a:outerShdw>
                </a:effectLst>
              </a:rPr>
              <a:t>，打</a:t>
            </a:r>
            <a:r>
              <a:rPr lang="zh-CN" altLang="en-US" sz="2000" b="1" dirty="0">
                <a:solidFill>
                  <a:srgbClr val="7030A0"/>
                </a:solidFill>
                <a:effectLst>
                  <a:outerShdw blurRad="38100" dist="38100" dir="2700000" algn="tl">
                    <a:srgbClr val="000000">
                      <a:alpha val="43137"/>
                    </a:srgbClr>
                  </a:outerShdw>
                </a:effectLst>
              </a:rPr>
              <a:t>开门来面对愚溪西边依稀的菜园</a:t>
            </a:r>
            <a:r>
              <a:rPr lang="zh-CN" altLang="en-US" sz="2000" b="1" dirty="0" smtClean="0">
                <a:solidFill>
                  <a:srgbClr val="7030A0"/>
                </a:solidFill>
                <a:effectLst>
                  <a:outerShdw blurRad="38100" dist="38100" dir="2700000" algn="tl">
                    <a:srgbClr val="000000">
                      <a:alpha val="43137"/>
                    </a:srgbClr>
                  </a:outerShdw>
                </a:effectLst>
              </a:rPr>
              <a:t>。</a:t>
            </a:r>
            <a:endParaRPr lang="zh-CN" altLang="en-US" sz="2000" b="1" dirty="0">
              <a:solidFill>
                <a:srgbClr val="7030A0"/>
              </a:solidFill>
              <a:effectLst>
                <a:outerShdw blurRad="38100" dist="38100" dir="2700000" algn="tl">
                  <a:srgbClr val="000000">
                    <a:alpha val="43137"/>
                  </a:srgbClr>
                </a:outerShdw>
              </a:effectLst>
            </a:endParaRPr>
          </a:p>
        </p:txBody>
      </p:sp>
      <p:sp>
        <p:nvSpPr>
          <p:cNvPr id="6" name="矩形 5"/>
          <p:cNvSpPr/>
          <p:nvPr/>
        </p:nvSpPr>
        <p:spPr>
          <a:xfrm>
            <a:off x="221127" y="4556265"/>
            <a:ext cx="8568952" cy="400110"/>
          </a:xfrm>
          <a:prstGeom prst="rect">
            <a:avLst/>
          </a:prstGeom>
        </p:spPr>
        <p:txBody>
          <a:bodyPr wrap="square">
            <a:spAutoFit/>
          </a:bodyPr>
          <a:lstStyle/>
          <a:p>
            <a:r>
              <a:rPr lang="zh-CN" altLang="en-US" sz="2000" b="1" dirty="0">
                <a:solidFill>
                  <a:srgbClr val="002060"/>
                </a:solidFill>
                <a:effectLst>
                  <a:outerShdw blurRad="38100" dist="38100" dir="2700000" algn="tl">
                    <a:srgbClr val="000000">
                      <a:alpha val="43137"/>
                    </a:srgbClr>
                  </a:outerShdw>
                </a:effectLst>
              </a:rPr>
              <a:t>我斜靠在房柱上一直等到天亮，心中寂寞到这般还有什么话可言。</a:t>
            </a:r>
          </a:p>
        </p:txBody>
      </p:sp>
      <p:sp>
        <p:nvSpPr>
          <p:cNvPr id="7" name="矩形 6"/>
          <p:cNvSpPr/>
          <p:nvPr/>
        </p:nvSpPr>
        <p:spPr>
          <a:xfrm>
            <a:off x="95777" y="4096085"/>
            <a:ext cx="8892986" cy="400110"/>
          </a:xfrm>
          <a:prstGeom prst="rect">
            <a:avLst/>
          </a:prstGeom>
        </p:spPr>
        <p:txBody>
          <a:bodyPr wrap="square">
            <a:spAutoFit/>
          </a:bodyPr>
          <a:lstStyle/>
          <a:p>
            <a:r>
              <a:rPr lang="zh-CN" altLang="en-US" sz="2000" b="1" dirty="0">
                <a:solidFill>
                  <a:srgbClr val="00B0F0"/>
                </a:solidFill>
                <a:effectLst>
                  <a:outerShdw blurRad="38100" dist="38100" dir="2700000" algn="tl">
                    <a:srgbClr val="000000">
                      <a:alpha val="43137"/>
                    </a:srgbClr>
                  </a:outerShdw>
                </a:effectLst>
              </a:rPr>
              <a:t>泉水从岩石上飞泻而下越远越觉响亮，山中的鸟儿不时地叫一声实在惊人心魂。</a:t>
            </a:r>
          </a:p>
        </p:txBody>
      </p:sp>
      <p:sp>
        <p:nvSpPr>
          <p:cNvPr id="8" name="矩形 7"/>
          <p:cNvSpPr/>
          <p:nvPr/>
        </p:nvSpPr>
        <p:spPr>
          <a:xfrm>
            <a:off x="121209" y="3715693"/>
            <a:ext cx="8768788" cy="400110"/>
          </a:xfrm>
          <a:prstGeom prst="rect">
            <a:avLst/>
          </a:prstGeom>
        </p:spPr>
        <p:txBody>
          <a:bodyPr wrap="square">
            <a:spAutoFit/>
          </a:bodyPr>
          <a:lstStyle/>
          <a:p>
            <a:r>
              <a:rPr lang="zh-CN" altLang="en-US" sz="2000" b="1" dirty="0">
                <a:solidFill>
                  <a:srgbClr val="00B050"/>
                </a:solidFill>
                <a:effectLst>
                  <a:outerShdw blurRad="38100" dist="38100" dir="2700000" algn="tl">
                    <a:srgbClr val="000000">
                      <a:alpha val="43137"/>
                    </a:srgbClr>
                  </a:outerShdw>
                </a:effectLst>
              </a:rPr>
              <a:t>一轮清冷的月亮正在东边的岭上升起，清越的声音是水流冲刷着稀疏的竹根。</a:t>
            </a:r>
          </a:p>
        </p:txBody>
      </p:sp>
    </p:spTree>
    <p:extLst>
      <p:ext uri="{BB962C8B-B14F-4D97-AF65-F5344CB8AC3E}">
        <p14:creationId xmlns:p14="http://schemas.microsoft.com/office/powerpoint/2010/main" val="160469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08720"/>
            <a:ext cx="8568952" cy="2246769"/>
          </a:xfrm>
          <a:prstGeom prst="rect">
            <a:avLst/>
          </a:prstGeom>
        </p:spPr>
        <p:txBody>
          <a:bodyPr wrap="square">
            <a:spAutoFit/>
          </a:bodyPr>
          <a:lstStyle/>
          <a:p>
            <a:r>
              <a:rPr lang="en-US" altLang="zh-CN" sz="2000" b="1" dirty="0"/>
              <a:t>1</a:t>
            </a:r>
            <a:r>
              <a:rPr lang="zh-CN" altLang="zh-CN" sz="2000" b="1" dirty="0"/>
              <a:t>．解读诗歌的形象、情感，通常要注意从以下几个角度切入：从</a:t>
            </a:r>
            <a:r>
              <a:rPr lang="zh-CN" altLang="zh-CN" sz="2000" b="1" dirty="0">
                <a:solidFill>
                  <a:srgbClr val="FF0000"/>
                </a:solidFill>
                <a:effectLst>
                  <a:outerShdw blurRad="38100" dist="38100" dir="2700000" algn="tl">
                    <a:srgbClr val="000000">
                      <a:alpha val="43137"/>
                    </a:srgbClr>
                  </a:outerShdw>
                </a:effectLst>
              </a:rPr>
              <a:t>题目序言</a:t>
            </a:r>
            <a:r>
              <a:rPr lang="zh-CN" altLang="zh-CN" sz="2000" b="1" dirty="0"/>
              <a:t>切入，有的题目序言中点明事件的时间、地点、写作缘起等；从</a:t>
            </a:r>
            <a:r>
              <a:rPr lang="zh-CN" altLang="zh-CN" sz="2000" b="1" dirty="0">
                <a:solidFill>
                  <a:srgbClr val="00B0F0"/>
                </a:solidFill>
                <a:effectLst>
                  <a:outerShdw blurRad="38100" dist="38100" dir="2700000" algn="tl">
                    <a:srgbClr val="000000">
                      <a:alpha val="43137"/>
                    </a:srgbClr>
                  </a:outerShdw>
                </a:effectLst>
              </a:rPr>
              <a:t>关键的标志性、暗示性词句</a:t>
            </a:r>
            <a:r>
              <a:rPr lang="zh-CN" altLang="zh-CN" sz="2000" b="1" dirty="0"/>
              <a:t>入手，比如</a:t>
            </a:r>
            <a:r>
              <a:rPr lang="en-US" altLang="zh-CN" sz="2000" b="1" dirty="0"/>
              <a:t>“</a:t>
            </a:r>
            <a:r>
              <a:rPr lang="zh-CN" altLang="zh-CN" sz="2000" b="1" dirty="0"/>
              <a:t>故园</a:t>
            </a:r>
            <a:r>
              <a:rPr lang="en-US" altLang="zh-CN" sz="2000" b="1" dirty="0"/>
              <a:t>(</a:t>
            </a:r>
            <a:r>
              <a:rPr lang="zh-CN" altLang="zh-CN" sz="2000" b="1" dirty="0"/>
              <a:t>情</a:t>
            </a:r>
            <a:r>
              <a:rPr lang="en-US" altLang="zh-CN" sz="2000" b="1" dirty="0"/>
              <a:t>)”“</a:t>
            </a:r>
            <a:r>
              <a:rPr lang="zh-CN" altLang="zh-CN" sz="2000" b="1" dirty="0"/>
              <a:t>独</a:t>
            </a:r>
            <a:r>
              <a:rPr lang="en-US" altLang="zh-CN" sz="2000" b="1" dirty="0"/>
              <a:t>”</a:t>
            </a:r>
            <a:r>
              <a:rPr lang="zh-CN" altLang="zh-CN" sz="2000" b="1" dirty="0"/>
              <a:t>与</a:t>
            </a:r>
            <a:r>
              <a:rPr lang="en-US" altLang="zh-CN" sz="2000" b="1" dirty="0"/>
              <a:t>“</a:t>
            </a:r>
            <a:r>
              <a:rPr lang="zh-CN" altLang="zh-CN" sz="2000" b="1" dirty="0"/>
              <a:t>孤</a:t>
            </a:r>
            <a:r>
              <a:rPr lang="en-US" altLang="zh-CN" sz="2000" b="1" dirty="0"/>
              <a:t>”“</a:t>
            </a:r>
            <a:r>
              <a:rPr lang="zh-CN" altLang="zh-CN" sz="2000" b="1" dirty="0"/>
              <a:t>愁</a:t>
            </a:r>
            <a:r>
              <a:rPr lang="en-US" altLang="zh-CN" sz="2000" b="1" dirty="0"/>
              <a:t>”</a:t>
            </a:r>
            <a:r>
              <a:rPr lang="zh-CN" altLang="zh-CN" sz="2000" b="1" dirty="0"/>
              <a:t>等；从</a:t>
            </a:r>
            <a:r>
              <a:rPr lang="zh-CN" altLang="zh-CN" sz="2000" b="1" dirty="0">
                <a:solidFill>
                  <a:srgbClr val="00B050"/>
                </a:solidFill>
                <a:effectLst>
                  <a:outerShdw blurRad="38100" dist="38100" dir="2700000" algn="tl">
                    <a:srgbClr val="000000">
                      <a:alpha val="43137"/>
                    </a:srgbClr>
                  </a:outerShdw>
                </a:effectLst>
              </a:rPr>
              <a:t>背景、作者</a:t>
            </a:r>
            <a:r>
              <a:rPr lang="zh-CN" altLang="zh-CN" sz="2000" b="1" dirty="0"/>
              <a:t>等处切入，比如宋代的很多诗词都与破碎的山河相联系等；从</a:t>
            </a:r>
            <a:r>
              <a:rPr lang="zh-CN" altLang="zh-CN" sz="2000" b="1" dirty="0">
                <a:solidFill>
                  <a:srgbClr val="7030A0"/>
                </a:solidFill>
                <a:effectLst>
                  <a:outerShdw blurRad="38100" dist="38100" dir="2700000" algn="tl">
                    <a:srgbClr val="000000">
                      <a:alpha val="43137"/>
                    </a:srgbClr>
                  </a:outerShdw>
                </a:effectLst>
              </a:rPr>
              <a:t>具体的环境描写及人物动作</a:t>
            </a:r>
            <a:r>
              <a:rPr lang="zh-CN" altLang="zh-CN" sz="2000" b="1" dirty="0"/>
              <a:t>等方面切入，具体细节具体分析能发现抒情主体的情感变化等。具体解答时一般采用的答题模式：</a:t>
            </a:r>
            <a:r>
              <a:rPr lang="zh-CN" altLang="zh-CN" sz="2000" b="1" dirty="0">
                <a:solidFill>
                  <a:srgbClr val="C00000"/>
                </a:solidFill>
              </a:rPr>
              <a:t>用了什么手法，刻画了什么形象</a:t>
            </a:r>
            <a:r>
              <a:rPr lang="en-US" altLang="zh-CN" sz="2000" b="1" dirty="0">
                <a:solidFill>
                  <a:srgbClr val="C00000"/>
                </a:solidFill>
              </a:rPr>
              <a:t>(</a:t>
            </a:r>
            <a:r>
              <a:rPr lang="zh-CN" altLang="zh-CN" sz="2000" b="1" dirty="0">
                <a:solidFill>
                  <a:srgbClr val="C00000"/>
                </a:solidFill>
              </a:rPr>
              <a:t>或意境</a:t>
            </a:r>
            <a:r>
              <a:rPr lang="en-US" altLang="zh-CN" sz="2000" b="1" dirty="0">
                <a:solidFill>
                  <a:srgbClr val="C00000"/>
                </a:solidFill>
              </a:rPr>
              <a:t>)</a:t>
            </a:r>
            <a:r>
              <a:rPr lang="zh-CN" altLang="zh-CN" sz="2000" b="1" dirty="0">
                <a:solidFill>
                  <a:srgbClr val="C00000"/>
                </a:solidFill>
              </a:rPr>
              <a:t>，表达了怎样的情感。</a:t>
            </a:r>
            <a:endParaRPr lang="zh-CN" altLang="zh-CN" sz="2000" dirty="0">
              <a:solidFill>
                <a:srgbClr val="C00000"/>
              </a:solidFill>
            </a:endParaRPr>
          </a:p>
        </p:txBody>
      </p:sp>
      <p:pic>
        <p:nvPicPr>
          <p:cNvPr id="3" name="Picture 3" descr="技巧导津"/>
          <p:cNvPicPr>
            <a:picLocks noChangeAspect="1" noChangeArrowheads="1"/>
          </p:cNvPicPr>
          <p:nvPr/>
        </p:nvPicPr>
        <p:blipFill>
          <a:blip r:embed="rId2" cstate="print">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251520" y="44624"/>
            <a:ext cx="35766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3528" y="3284984"/>
            <a:ext cx="8352928" cy="1815882"/>
          </a:xfrm>
          <a:prstGeom prst="rect">
            <a:avLst/>
          </a:prstGeom>
        </p:spPr>
        <p:txBody>
          <a:bodyPr wrap="square">
            <a:spAutoFit/>
          </a:bodyPr>
          <a:lstStyle/>
          <a:p>
            <a:r>
              <a:rPr lang="en-US" altLang="zh-CN" sz="2000" b="1" dirty="0"/>
              <a:t>2</a:t>
            </a:r>
            <a:r>
              <a:rPr lang="zh-CN" altLang="zh-CN" sz="2000" b="1" dirty="0"/>
              <a:t>．分析意境，也就是</a:t>
            </a:r>
            <a:r>
              <a:rPr lang="zh-CN" altLang="zh-CN" sz="2400" b="1" dirty="0">
                <a:solidFill>
                  <a:srgbClr val="FF0000"/>
                </a:solidFill>
                <a:effectLst>
                  <a:outerShdw blurRad="38100" dist="38100" dir="2700000" algn="tl">
                    <a:srgbClr val="000000">
                      <a:alpha val="43137"/>
                    </a:srgbClr>
                  </a:outerShdw>
                </a:effectLst>
              </a:rPr>
              <a:t>先描述</a:t>
            </a:r>
            <a:r>
              <a:rPr lang="zh-CN" altLang="zh-CN" sz="2000" b="1" dirty="0"/>
              <a:t>一番诗中所描绘的景象，</a:t>
            </a:r>
            <a:r>
              <a:rPr lang="zh-CN" altLang="zh-CN" sz="2400" b="1" dirty="0">
                <a:solidFill>
                  <a:srgbClr val="FF0000"/>
                </a:solidFill>
                <a:effectLst>
                  <a:outerShdw blurRad="38100" dist="38100" dir="2700000" algn="tl">
                    <a:srgbClr val="000000">
                      <a:alpha val="43137"/>
                    </a:srgbClr>
                  </a:outerShdw>
                </a:effectLst>
              </a:rPr>
              <a:t>再用概括</a:t>
            </a:r>
            <a:r>
              <a:rPr lang="zh-CN" altLang="zh-CN" sz="2000" b="1" dirty="0"/>
              <a:t>的语言总结出其整体上的特色、给人的感受，当然意境的分析</a:t>
            </a:r>
            <a:r>
              <a:rPr lang="zh-CN" altLang="zh-CN" sz="2400" b="1" dirty="0">
                <a:solidFill>
                  <a:srgbClr val="FF0000"/>
                </a:solidFill>
                <a:effectLst>
                  <a:outerShdw blurRad="38100" dist="38100" dir="2700000" algn="tl">
                    <a:srgbClr val="000000">
                      <a:alpha val="43137"/>
                    </a:srgbClr>
                  </a:outerShdw>
                </a:effectLst>
              </a:rPr>
              <a:t>离不开对诗人情感</a:t>
            </a:r>
            <a:r>
              <a:rPr lang="zh-CN" altLang="zh-CN" sz="2000" b="1" dirty="0"/>
              <a:t>的把握。解答这类题目要注意以下几点：</a:t>
            </a:r>
            <a:r>
              <a:rPr lang="en-US" altLang="zh-CN" sz="2000" b="1" dirty="0"/>
              <a:t>①</a:t>
            </a:r>
            <a:r>
              <a:rPr lang="zh-CN" altLang="zh-CN" sz="2000" b="1" dirty="0"/>
              <a:t>找出诗中的物象、意象；</a:t>
            </a:r>
            <a:r>
              <a:rPr lang="en-US" altLang="zh-CN" sz="2000" b="1" dirty="0"/>
              <a:t>②</a:t>
            </a:r>
            <a:r>
              <a:rPr lang="zh-CN" altLang="zh-CN" sz="2000" b="1" dirty="0"/>
              <a:t>展开联想和想象，用自己的语言再现画面；</a:t>
            </a:r>
            <a:r>
              <a:rPr lang="en-US" altLang="zh-CN" sz="2000" b="1" dirty="0"/>
              <a:t>③</a:t>
            </a:r>
            <a:r>
              <a:rPr lang="zh-CN" altLang="zh-CN" sz="2000" b="1" dirty="0"/>
              <a:t>点明景物所营造的氛围特点；</a:t>
            </a:r>
            <a:r>
              <a:rPr lang="en-US" altLang="zh-CN" sz="2000" b="1" dirty="0"/>
              <a:t>④</a:t>
            </a:r>
            <a:r>
              <a:rPr lang="zh-CN" altLang="zh-CN" sz="2000" b="1" dirty="0"/>
              <a:t>表达了诗人什么样的思想感情。</a:t>
            </a:r>
            <a:endParaRPr lang="zh-CN" altLang="zh-CN" sz="2000" dirty="0"/>
          </a:p>
        </p:txBody>
      </p:sp>
      <p:sp>
        <p:nvSpPr>
          <p:cNvPr id="5" name="矩形 4"/>
          <p:cNvSpPr/>
          <p:nvPr/>
        </p:nvSpPr>
        <p:spPr>
          <a:xfrm>
            <a:off x="323528" y="5229199"/>
            <a:ext cx="8640960" cy="1323439"/>
          </a:xfrm>
          <a:prstGeom prst="rect">
            <a:avLst/>
          </a:prstGeom>
        </p:spPr>
        <p:txBody>
          <a:bodyPr wrap="square">
            <a:spAutoFit/>
          </a:bodyPr>
          <a:lstStyle/>
          <a:p>
            <a:r>
              <a:rPr lang="zh-CN" altLang="zh-CN" sz="2000" b="1" dirty="0"/>
              <a:t>“古诗词形象鉴赏</a:t>
            </a:r>
            <a:r>
              <a:rPr lang="en-US" altLang="zh-CN" sz="2000" b="1" dirty="0"/>
              <a:t>”</a:t>
            </a:r>
            <a:r>
              <a:rPr lang="zh-CN" altLang="zh-CN" sz="2000" b="1" dirty="0"/>
              <a:t>这个考点，集中在</a:t>
            </a:r>
            <a:r>
              <a:rPr lang="zh-CN" altLang="zh-CN" sz="2000" b="1" dirty="0">
                <a:solidFill>
                  <a:srgbClr val="FF0000"/>
                </a:solidFill>
              </a:rPr>
              <a:t>意象和意境</a:t>
            </a:r>
            <a:r>
              <a:rPr lang="zh-CN" altLang="zh-CN" sz="2000" b="1" dirty="0"/>
              <a:t>两个点上。意象的考查有两种形式：一是给出范围寻找相应意象；一是探究意象蕴含的思想感情。意境考查也是两种形式：一是描绘意境，二是鉴赏意境中蕴含的思想感情。意象和意境都侧重于两方面，一是具体形象，一是形象蕴含的“意”。</a:t>
            </a:r>
            <a:endParaRPr lang="zh-CN" altLang="zh-CN" sz="2000" dirty="0"/>
          </a:p>
        </p:txBody>
      </p:sp>
    </p:spTree>
    <p:extLst>
      <p:ext uri="{BB962C8B-B14F-4D97-AF65-F5344CB8AC3E}">
        <p14:creationId xmlns:p14="http://schemas.microsoft.com/office/powerpoint/2010/main" val="116615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337" y="92585"/>
            <a:ext cx="7242094" cy="461665"/>
          </a:xfrm>
          <a:prstGeom prst="rect">
            <a:avLst/>
          </a:prstGeom>
        </p:spPr>
        <p:txBody>
          <a:bodyPr wrap="square">
            <a:spAutoFit/>
          </a:bodyPr>
          <a:lstStyle/>
          <a:p>
            <a:r>
              <a:rPr lang="zh-CN" altLang="en-US" sz="2400" dirty="0" smtClean="0">
                <a:latin typeface="黑体" pitchFamily="49" charset="-122"/>
                <a:ea typeface="黑体" pitchFamily="49" charset="-122"/>
                <a:cs typeface="Courier New" pitchFamily="49" charset="0"/>
              </a:rPr>
              <a:t>鉴赏古诗词的形象课时训练</a:t>
            </a:r>
            <a:r>
              <a:rPr lang="en-US" altLang="zh-CN" sz="2400" dirty="0" smtClean="0">
                <a:latin typeface="黑体" pitchFamily="49" charset="-122"/>
                <a:ea typeface="黑体" pitchFamily="49" charset="-122"/>
                <a:cs typeface="Courier New" pitchFamily="49" charset="0"/>
              </a:rPr>
              <a:t>(</a:t>
            </a:r>
            <a:r>
              <a:rPr lang="zh-CN" altLang="en-US" sz="2400" dirty="0" smtClean="0">
                <a:latin typeface="黑体" pitchFamily="49" charset="-122"/>
                <a:ea typeface="黑体" pitchFamily="49" charset="-122"/>
                <a:cs typeface="Courier New" pitchFamily="49" charset="0"/>
              </a:rPr>
              <a:t>共</a:t>
            </a:r>
            <a:r>
              <a:rPr lang="en-US" altLang="zh-CN" sz="2400" dirty="0" smtClean="0">
                <a:latin typeface="黑体" pitchFamily="49" charset="-122"/>
                <a:ea typeface="黑体" pitchFamily="49" charset="-122"/>
                <a:cs typeface="Courier New" pitchFamily="49" charset="0"/>
              </a:rPr>
              <a:t>10</a:t>
            </a:r>
            <a:r>
              <a:rPr lang="zh-CN" altLang="en-US" sz="2400" dirty="0" smtClean="0">
                <a:latin typeface="黑体" pitchFamily="49" charset="-122"/>
                <a:ea typeface="黑体" pitchFamily="49" charset="-122"/>
                <a:cs typeface="Courier New" pitchFamily="49" charset="0"/>
              </a:rPr>
              <a:t>道题</a:t>
            </a:r>
            <a:r>
              <a:rPr lang="en-US" altLang="zh-CN" sz="2400" dirty="0" smtClean="0">
                <a:latin typeface="黑体" pitchFamily="49" charset="-122"/>
                <a:ea typeface="黑体" pitchFamily="49" charset="-122"/>
                <a:cs typeface="Courier New" pitchFamily="49" charset="0"/>
              </a:rPr>
              <a:t>)</a:t>
            </a:r>
            <a:endParaRPr lang="en-US" altLang="zh-CN" sz="2400" dirty="0">
              <a:latin typeface="黑体" pitchFamily="49" charset="-122"/>
              <a:ea typeface="黑体" pitchFamily="49" charset="-122"/>
              <a:cs typeface="Courier New" pitchFamily="49" charset="0"/>
            </a:endParaRPr>
          </a:p>
        </p:txBody>
      </p:sp>
      <p:sp>
        <p:nvSpPr>
          <p:cNvPr id="3" name="矩形 2"/>
          <p:cNvSpPr/>
          <p:nvPr/>
        </p:nvSpPr>
        <p:spPr>
          <a:xfrm>
            <a:off x="358470" y="554250"/>
            <a:ext cx="8640960" cy="2554545"/>
          </a:xfrm>
          <a:prstGeom prst="rect">
            <a:avLst/>
          </a:prstGeom>
        </p:spPr>
        <p:txBody>
          <a:bodyPr wrap="square">
            <a:spAutoFit/>
          </a:bodyPr>
          <a:lstStyle/>
          <a:p>
            <a:r>
              <a:rPr lang="en-US" altLang="zh-CN" sz="2000" b="1" dirty="0"/>
              <a:t>1</a:t>
            </a:r>
            <a:r>
              <a:rPr lang="zh-CN" altLang="zh-CN" sz="2000" b="1" dirty="0"/>
              <a:t>．阅读下面这首宋诗，完成后面题目。</a:t>
            </a:r>
            <a:endParaRPr lang="zh-CN" altLang="zh-CN" sz="2000" dirty="0"/>
          </a:p>
          <a:p>
            <a:r>
              <a:rPr lang="en-US" altLang="zh-CN" sz="2000" b="1" dirty="0" smtClean="0"/>
              <a:t>                              </a:t>
            </a:r>
            <a:r>
              <a:rPr lang="zh-CN" altLang="zh-CN" sz="2000" b="1" dirty="0" smtClean="0"/>
              <a:t>次韵</a:t>
            </a:r>
            <a:r>
              <a:rPr lang="zh-CN" altLang="zh-CN" sz="2000" b="1" dirty="0"/>
              <a:t>乐文卿北</a:t>
            </a:r>
            <a:r>
              <a:rPr lang="zh-CN" altLang="zh-CN" sz="2000" b="1" dirty="0" smtClean="0"/>
              <a:t>园</a:t>
            </a:r>
            <a:r>
              <a:rPr lang="en-US" altLang="zh-CN" sz="2000" b="1" dirty="0" smtClean="0"/>
              <a:t>        </a:t>
            </a:r>
            <a:r>
              <a:rPr lang="zh-CN" altLang="zh-CN" sz="2000" b="1" dirty="0" smtClean="0"/>
              <a:t>陈</a:t>
            </a:r>
            <a:r>
              <a:rPr lang="zh-CN" altLang="zh-CN" sz="2000" b="1" dirty="0"/>
              <a:t>与义</a:t>
            </a:r>
            <a:endParaRPr lang="zh-CN" altLang="zh-CN" sz="2000" dirty="0"/>
          </a:p>
          <a:p>
            <a:r>
              <a:rPr lang="en-US" altLang="zh-CN" sz="2000" b="1" dirty="0" smtClean="0"/>
              <a:t>            </a:t>
            </a:r>
            <a:r>
              <a:rPr lang="zh-CN" altLang="zh-CN" sz="2000" b="1" dirty="0" smtClean="0"/>
              <a:t>故园</a:t>
            </a:r>
            <a:r>
              <a:rPr lang="zh-CN" altLang="zh-CN" sz="2000" b="1" dirty="0"/>
              <a:t>归计堕虚空，啼鸟惊心处处同。</a:t>
            </a:r>
            <a:endParaRPr lang="zh-CN" altLang="zh-CN" sz="2000" dirty="0"/>
          </a:p>
          <a:p>
            <a:r>
              <a:rPr lang="en-US" altLang="zh-CN" sz="2000" b="1" dirty="0" smtClean="0"/>
              <a:t>            </a:t>
            </a:r>
            <a:r>
              <a:rPr lang="zh-CN" altLang="zh-CN" sz="2000" b="1" dirty="0" smtClean="0"/>
              <a:t>四壁</a:t>
            </a:r>
            <a:r>
              <a:rPr lang="zh-CN" altLang="zh-CN" sz="2000" b="1" dirty="0"/>
              <a:t>一身长客梦，百忧双鬓更春风。</a:t>
            </a:r>
            <a:endParaRPr lang="zh-CN" altLang="zh-CN" sz="2000" dirty="0"/>
          </a:p>
          <a:p>
            <a:r>
              <a:rPr lang="en-US" altLang="zh-CN" sz="2000" b="1" dirty="0" smtClean="0"/>
              <a:t>            </a:t>
            </a:r>
            <a:r>
              <a:rPr lang="zh-CN" altLang="zh-CN" sz="2000" b="1" dirty="0" smtClean="0"/>
              <a:t>梅花</a:t>
            </a:r>
            <a:r>
              <a:rPr lang="zh-CN" altLang="zh-CN" sz="2000" b="1" dirty="0"/>
              <a:t>不是人间白，日色争如酒面红。</a:t>
            </a:r>
            <a:endParaRPr lang="zh-CN" altLang="zh-CN" sz="2000" dirty="0"/>
          </a:p>
          <a:p>
            <a:r>
              <a:rPr lang="en-US" altLang="zh-CN" sz="2000" b="1" dirty="0" smtClean="0"/>
              <a:t>            </a:t>
            </a:r>
            <a:r>
              <a:rPr lang="zh-CN" altLang="zh-CN" sz="2000" b="1" dirty="0" smtClean="0"/>
              <a:t>且</a:t>
            </a:r>
            <a:r>
              <a:rPr lang="zh-CN" altLang="zh-CN" sz="2000" b="1" dirty="0"/>
              <a:t>复高吟置余事，此生能费几诗筒</a:t>
            </a:r>
            <a:r>
              <a:rPr lang="zh-CN" altLang="zh-CN" sz="2000" b="1" dirty="0" smtClean="0"/>
              <a:t>。</a:t>
            </a:r>
            <a:endParaRPr lang="zh-CN" altLang="zh-CN" sz="2000" dirty="0"/>
          </a:p>
          <a:p>
            <a:r>
              <a:rPr lang="en-US" altLang="zh-CN" sz="2000" b="1" dirty="0"/>
              <a:t>(1)</a:t>
            </a:r>
            <a:r>
              <a:rPr lang="zh-CN" altLang="zh-CN" sz="2000" b="1" dirty="0"/>
              <a:t>诗中三、四两句刻画了怎样的诗人形象？请简要概括。</a:t>
            </a:r>
            <a:endParaRPr lang="zh-CN" altLang="zh-CN" sz="2000" dirty="0"/>
          </a:p>
          <a:p>
            <a:r>
              <a:rPr lang="en-US" altLang="zh-CN" sz="2000" b="1" dirty="0" smtClean="0"/>
              <a:t> (</a:t>
            </a:r>
            <a:r>
              <a:rPr lang="en-US" altLang="zh-CN" sz="2000" b="1" dirty="0"/>
              <a:t>2)</a:t>
            </a:r>
            <a:r>
              <a:rPr lang="zh-CN" altLang="zh-CN" sz="2000" b="1" dirty="0"/>
              <a:t>诗的最后两句表达了作者什么样的心情？请简要分析</a:t>
            </a:r>
            <a:r>
              <a:rPr lang="zh-CN" altLang="zh-CN" sz="2000" b="1" dirty="0" smtClean="0"/>
              <a:t>。</a:t>
            </a:r>
            <a:endParaRPr lang="zh-CN" altLang="zh-CN" sz="2000" dirty="0"/>
          </a:p>
        </p:txBody>
      </p:sp>
      <p:sp>
        <p:nvSpPr>
          <p:cNvPr id="4" name="矩形 3"/>
          <p:cNvSpPr/>
          <p:nvPr/>
        </p:nvSpPr>
        <p:spPr>
          <a:xfrm>
            <a:off x="201651" y="5733256"/>
            <a:ext cx="8784976" cy="1015663"/>
          </a:xfrm>
          <a:prstGeom prst="rect">
            <a:avLst/>
          </a:prstGeom>
        </p:spPr>
        <p:txBody>
          <a:bodyPr wrap="square">
            <a:spAutoFit/>
          </a:bodyPr>
          <a:lstStyle/>
          <a:p>
            <a:r>
              <a:rPr lang="en-US" altLang="zh-CN" sz="2000" b="1" dirty="0" smtClean="0"/>
              <a:t>(</a:t>
            </a:r>
            <a:r>
              <a:rPr lang="en-US" altLang="zh-CN" sz="2000" b="1" dirty="0"/>
              <a:t>2)</a:t>
            </a:r>
            <a:r>
              <a:rPr lang="zh-CN" altLang="zh-CN" sz="2000" b="1" dirty="0"/>
              <a:t>诗的最后两句表达了作者</a:t>
            </a:r>
            <a:r>
              <a:rPr lang="zh-CN" altLang="zh-CN" sz="2000" b="1" dirty="0">
                <a:solidFill>
                  <a:srgbClr val="00B050"/>
                </a:solidFill>
                <a:effectLst>
                  <a:outerShdw blurRad="38100" dist="38100" dir="2700000" algn="tl">
                    <a:srgbClr val="000000">
                      <a:alpha val="43137"/>
                    </a:srgbClr>
                  </a:outerShdw>
                </a:effectLst>
              </a:rPr>
              <a:t>无可奈何却只能故作旷达</a:t>
            </a:r>
            <a:r>
              <a:rPr lang="zh-CN" altLang="zh-CN" sz="2000" b="1" dirty="0"/>
              <a:t>的心情。有家而归不了，年华又老去，环境也已发生了改变，诗人内心痛苦，却又无可奈何，只好放下心中种种的梦想，在诗歌中寄托自己的情怀。</a:t>
            </a:r>
            <a:endParaRPr lang="zh-CN" altLang="zh-CN" sz="2000" dirty="0"/>
          </a:p>
        </p:txBody>
      </p:sp>
      <p:sp>
        <p:nvSpPr>
          <p:cNvPr id="5" name="矩形 4"/>
          <p:cNvSpPr/>
          <p:nvPr/>
        </p:nvSpPr>
        <p:spPr>
          <a:xfrm>
            <a:off x="271328" y="5085184"/>
            <a:ext cx="8424936" cy="707886"/>
          </a:xfrm>
          <a:prstGeom prst="rect">
            <a:avLst/>
          </a:prstGeom>
        </p:spPr>
        <p:txBody>
          <a:bodyPr wrap="square">
            <a:spAutoFit/>
          </a:bodyPr>
          <a:lstStyle/>
          <a:p>
            <a:r>
              <a:rPr lang="zh-CN" altLang="zh-CN" sz="2000" b="1" dirty="0" smtClean="0"/>
              <a:t>【答案】</a:t>
            </a:r>
            <a:r>
              <a:rPr lang="en-US" altLang="zh-CN" sz="2000" b="1" dirty="0"/>
              <a:t>(1)</a:t>
            </a:r>
            <a:r>
              <a:rPr lang="zh-CN" altLang="zh-CN" sz="2000" b="1" dirty="0"/>
              <a:t>描写了一个家徒四壁，虽</a:t>
            </a:r>
            <a:r>
              <a:rPr lang="zh-CN" altLang="zh-CN" sz="2000" b="1" dirty="0">
                <a:solidFill>
                  <a:srgbClr val="00B0F0"/>
                </a:solidFill>
                <a:effectLst>
                  <a:outerShdw blurRad="38100" dist="38100" dir="2700000" algn="tl">
                    <a:srgbClr val="000000">
                      <a:alpha val="43137"/>
                    </a:srgbClr>
                  </a:outerShdw>
                </a:effectLst>
              </a:rPr>
              <a:t>思念家园而漂泊在外</a:t>
            </a:r>
            <a:r>
              <a:rPr lang="zh-CN" altLang="zh-CN" sz="2000" b="1" dirty="0"/>
              <a:t>，同时</a:t>
            </a:r>
            <a:r>
              <a:rPr lang="zh-CN" altLang="zh-CN" sz="2000" b="1" dirty="0">
                <a:solidFill>
                  <a:srgbClr val="FF0000"/>
                </a:solidFill>
              </a:rPr>
              <a:t>内心痛苦又感叹岁月流逝</a:t>
            </a:r>
            <a:r>
              <a:rPr lang="zh-CN" altLang="zh-CN" sz="2000" b="1" dirty="0"/>
              <a:t>的诗人形象。</a:t>
            </a:r>
            <a:endParaRPr lang="zh-CN" altLang="zh-CN" sz="2000" dirty="0"/>
          </a:p>
        </p:txBody>
      </p:sp>
      <p:sp>
        <p:nvSpPr>
          <p:cNvPr id="6" name="矩形 5"/>
          <p:cNvSpPr/>
          <p:nvPr/>
        </p:nvSpPr>
        <p:spPr>
          <a:xfrm>
            <a:off x="5436096" y="912005"/>
            <a:ext cx="3903633" cy="923330"/>
          </a:xfrm>
          <a:prstGeom prst="rect">
            <a:avLst/>
          </a:prstGeom>
        </p:spPr>
        <p:txBody>
          <a:bodyPr wrap="none">
            <a:spAutoFit/>
          </a:bodyPr>
          <a:lstStyle/>
          <a:p>
            <a:r>
              <a:rPr lang="zh-CN" altLang="en-US" b="1" dirty="0" smtClean="0">
                <a:solidFill>
                  <a:srgbClr val="FF0000"/>
                </a:solidFill>
              </a:rPr>
              <a:t>注释：</a:t>
            </a:r>
            <a:endParaRPr lang="en-US" altLang="zh-CN" b="1" dirty="0" smtClean="0">
              <a:solidFill>
                <a:srgbClr val="FF0000"/>
              </a:solidFill>
            </a:endParaRPr>
          </a:p>
          <a:p>
            <a:r>
              <a:rPr lang="zh-CN" altLang="en-US" b="1" dirty="0" smtClean="0">
                <a:solidFill>
                  <a:srgbClr val="FF0000"/>
                </a:solidFill>
              </a:rPr>
              <a:t>次韵：按原诗的韵及韵脚次序和诗。</a:t>
            </a:r>
            <a:endParaRPr lang="en-US" altLang="zh-CN" b="1" dirty="0" smtClean="0">
              <a:solidFill>
                <a:srgbClr val="FF0000"/>
              </a:solidFill>
            </a:endParaRPr>
          </a:p>
          <a:p>
            <a:r>
              <a:rPr lang="zh-CN" altLang="zh-CN" b="1" dirty="0" smtClean="0">
                <a:solidFill>
                  <a:srgbClr val="FF0000"/>
                </a:solidFill>
              </a:rPr>
              <a:t>乐文卿</a:t>
            </a:r>
            <a:r>
              <a:rPr lang="zh-CN" altLang="en-US" b="1" dirty="0" smtClean="0">
                <a:solidFill>
                  <a:srgbClr val="FF0000"/>
                </a:solidFill>
              </a:rPr>
              <a:t>：人名</a:t>
            </a:r>
            <a:endParaRPr lang="zh-CN" altLang="zh-CN" dirty="0">
              <a:solidFill>
                <a:srgbClr val="FF0000"/>
              </a:solidFill>
            </a:endParaRPr>
          </a:p>
        </p:txBody>
      </p:sp>
      <p:sp>
        <p:nvSpPr>
          <p:cNvPr id="7" name="矩形 6"/>
          <p:cNvSpPr/>
          <p:nvPr/>
        </p:nvSpPr>
        <p:spPr>
          <a:xfrm>
            <a:off x="358470" y="3117559"/>
            <a:ext cx="7622600" cy="369332"/>
          </a:xfrm>
          <a:prstGeom prst="rect">
            <a:avLst/>
          </a:prstGeom>
        </p:spPr>
        <p:txBody>
          <a:bodyPr wrap="none">
            <a:spAutoFit/>
          </a:bodyPr>
          <a:lstStyle/>
          <a:p>
            <a:r>
              <a:rPr lang="zh-CN" altLang="en-US" b="1" dirty="0">
                <a:solidFill>
                  <a:srgbClr val="7030A0"/>
                </a:solidFill>
                <a:effectLst>
                  <a:outerShdw blurRad="38100" dist="38100" dir="2700000" algn="tl">
                    <a:srgbClr val="000000">
                      <a:alpha val="43137"/>
                    </a:srgbClr>
                  </a:outerShdw>
                </a:effectLst>
              </a:rPr>
              <a:t>首</a:t>
            </a:r>
            <a:r>
              <a:rPr lang="zh-CN" altLang="en-US" b="1" dirty="0" smtClean="0">
                <a:solidFill>
                  <a:srgbClr val="7030A0"/>
                </a:solidFill>
                <a:effectLst>
                  <a:outerShdw blurRad="38100" dist="38100" dir="2700000" algn="tl">
                    <a:srgbClr val="000000">
                      <a:alpha val="43137"/>
                    </a:srgbClr>
                  </a:outerShdw>
                </a:effectLst>
              </a:rPr>
              <a:t>联：归去故园的想法已不可能实现了，处处听到啼鸟声音，更觉心惊。</a:t>
            </a:r>
            <a:endParaRPr lang="en-US" altLang="zh-CN" b="1" dirty="0" smtClean="0">
              <a:solidFill>
                <a:srgbClr val="7030A0"/>
              </a:solidFill>
              <a:effectLst>
                <a:outerShdw blurRad="38100" dist="38100" dir="2700000" algn="tl">
                  <a:srgbClr val="000000">
                    <a:alpha val="43137"/>
                  </a:srgbClr>
                </a:outerShdw>
              </a:effectLst>
            </a:endParaRPr>
          </a:p>
        </p:txBody>
      </p:sp>
      <p:sp>
        <p:nvSpPr>
          <p:cNvPr id="8" name="矩形 7"/>
          <p:cNvSpPr/>
          <p:nvPr/>
        </p:nvSpPr>
        <p:spPr>
          <a:xfrm>
            <a:off x="395536" y="4692650"/>
            <a:ext cx="8424936" cy="369332"/>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尾联：姑且把余事放下，与友人遥相唱和，以遣此生。</a:t>
            </a:r>
            <a:endParaRPr lang="zh-CN" altLang="en-US" dirty="0">
              <a:solidFill>
                <a:srgbClr val="7030A0"/>
              </a:solidFill>
              <a:effectLst>
                <a:outerShdw blurRad="38100" dist="38100" dir="2700000" algn="tl">
                  <a:srgbClr val="000000">
                    <a:alpha val="43137"/>
                  </a:srgbClr>
                </a:outerShdw>
              </a:effectLst>
            </a:endParaRPr>
          </a:p>
        </p:txBody>
      </p:sp>
      <p:sp>
        <p:nvSpPr>
          <p:cNvPr id="9" name="矩形 8"/>
          <p:cNvSpPr/>
          <p:nvPr/>
        </p:nvSpPr>
        <p:spPr>
          <a:xfrm>
            <a:off x="358470" y="4059411"/>
            <a:ext cx="8621152" cy="646331"/>
          </a:xfrm>
          <a:prstGeom prst="rect">
            <a:avLst/>
          </a:prstGeom>
        </p:spPr>
        <p:txBody>
          <a:bodyPr wrap="square">
            <a:spAutoFit/>
          </a:bodyPr>
          <a:lstStyle/>
          <a:p>
            <a:r>
              <a:rPr lang="zh-CN" altLang="en-US" b="1" dirty="0">
                <a:solidFill>
                  <a:srgbClr val="00B0F0"/>
                </a:solidFill>
                <a:effectLst>
                  <a:outerShdw blurRad="38100" dist="38100" dir="2700000" algn="tl">
                    <a:srgbClr val="000000">
                      <a:alpha val="43137"/>
                    </a:srgbClr>
                  </a:outerShdw>
                </a:effectLst>
              </a:rPr>
              <a:t>颈联：凌寒的梅花，不同于人间普通的洁白，而春初的日色，又怎能及</a:t>
            </a:r>
            <a:r>
              <a:rPr lang="zh-CN" altLang="en-US" b="1" dirty="0" smtClean="0">
                <a:solidFill>
                  <a:srgbClr val="00B0F0"/>
                </a:solidFill>
                <a:effectLst>
                  <a:outerShdw blurRad="38100" dist="38100" dir="2700000" algn="tl">
                    <a:srgbClr val="000000">
                      <a:alpha val="43137"/>
                    </a:srgbClr>
                  </a:outerShdw>
                </a:effectLst>
              </a:rPr>
              <a:t>得</a:t>
            </a:r>
            <a:endParaRPr lang="en-US" altLang="zh-CN" b="1" dirty="0" smtClean="0">
              <a:solidFill>
                <a:srgbClr val="00B0F0"/>
              </a:solidFill>
              <a:effectLst>
                <a:outerShdw blurRad="38100" dist="38100" dir="2700000" algn="tl">
                  <a:srgbClr val="000000">
                    <a:alpha val="43137"/>
                  </a:srgbClr>
                </a:outerShdw>
              </a:effectLst>
            </a:endParaRPr>
          </a:p>
          <a:p>
            <a:r>
              <a:rPr lang="zh-CN" altLang="en-US" b="1" dirty="0" smtClean="0">
                <a:solidFill>
                  <a:srgbClr val="00B0F0"/>
                </a:solidFill>
                <a:effectLst>
                  <a:outerShdw blurRad="38100" dist="38100" dir="2700000" algn="tl">
                    <a:srgbClr val="000000">
                      <a:alpha val="43137"/>
                    </a:srgbClr>
                  </a:outerShdw>
                </a:effectLst>
              </a:rPr>
              <a:t>             酒面的</a:t>
            </a:r>
            <a:r>
              <a:rPr lang="zh-CN" altLang="en-US" b="1" dirty="0">
                <a:solidFill>
                  <a:srgbClr val="00B0F0"/>
                </a:solidFill>
                <a:effectLst>
                  <a:outerShdw blurRad="38100" dist="38100" dir="2700000" algn="tl">
                    <a:srgbClr val="000000">
                      <a:alpha val="43137"/>
                    </a:srgbClr>
                  </a:outerShdw>
                </a:effectLst>
              </a:rPr>
              <a:t>艳红呢？上句以高洁脱俗的梅花自况，下句谓借酒以销忧。</a:t>
            </a:r>
            <a:endParaRPr lang="en-US" altLang="zh-CN" b="1" dirty="0">
              <a:solidFill>
                <a:srgbClr val="00B0F0"/>
              </a:solidFill>
              <a:effectLst>
                <a:outerShdw blurRad="38100" dist="38100" dir="2700000" algn="tl">
                  <a:srgbClr val="000000">
                    <a:alpha val="43137"/>
                  </a:srgbClr>
                </a:outerShdw>
              </a:effectLst>
            </a:endParaRPr>
          </a:p>
        </p:txBody>
      </p:sp>
      <p:sp>
        <p:nvSpPr>
          <p:cNvPr id="10" name="矩形 9"/>
          <p:cNvSpPr/>
          <p:nvPr/>
        </p:nvSpPr>
        <p:spPr>
          <a:xfrm>
            <a:off x="358470" y="3469225"/>
            <a:ext cx="8462002" cy="646331"/>
          </a:xfrm>
          <a:prstGeom prst="rect">
            <a:avLst/>
          </a:prstGeom>
        </p:spPr>
        <p:txBody>
          <a:bodyPr wrap="square">
            <a:spAutoFit/>
          </a:bodyPr>
          <a:lstStyle/>
          <a:p>
            <a:r>
              <a:rPr lang="zh-CN" altLang="en-US" b="1" dirty="0">
                <a:solidFill>
                  <a:srgbClr val="00B050"/>
                </a:solidFill>
                <a:effectLst>
                  <a:outerShdw blurRad="38100" dist="38100" dir="2700000" algn="tl">
                    <a:srgbClr val="000000">
                      <a:alpha val="43137"/>
                    </a:srgbClr>
                  </a:outerShdw>
                </a:effectLst>
              </a:rPr>
              <a:t>颔联：家徒四壁，孑然一身，长期作客在外，只有梦中才能回到故园</a:t>
            </a:r>
            <a:r>
              <a:rPr lang="zh-CN" altLang="en-US" b="1" dirty="0" smtClean="0">
                <a:solidFill>
                  <a:srgbClr val="00B050"/>
                </a:solidFill>
                <a:effectLst>
                  <a:outerShdw blurRad="38100" dist="38100" dir="2700000" algn="tl">
                    <a:srgbClr val="000000">
                      <a:alpha val="43137"/>
                    </a:srgbClr>
                  </a:outerShdw>
                </a:effectLst>
              </a:rPr>
              <a:t>，</a:t>
            </a:r>
            <a:endParaRPr lang="en-US" altLang="zh-CN" b="1" dirty="0" smtClean="0">
              <a:solidFill>
                <a:srgbClr val="00B050"/>
              </a:solidFill>
              <a:effectLst>
                <a:outerShdw blurRad="38100" dist="38100" dir="2700000" algn="tl">
                  <a:srgbClr val="000000">
                    <a:alpha val="43137"/>
                  </a:srgbClr>
                </a:outerShdw>
              </a:effectLst>
            </a:endParaRPr>
          </a:p>
          <a:p>
            <a:r>
              <a:rPr lang="en-US" altLang="zh-CN" b="1" dirty="0">
                <a:solidFill>
                  <a:srgbClr val="00B050"/>
                </a:solidFill>
                <a:effectLst>
                  <a:outerShdw blurRad="38100" dist="38100" dir="2700000" algn="tl">
                    <a:srgbClr val="000000">
                      <a:alpha val="43137"/>
                    </a:srgbClr>
                  </a:outerShdw>
                </a:effectLst>
              </a:rPr>
              <a:t> </a:t>
            </a:r>
            <a:r>
              <a:rPr lang="en-US" altLang="zh-CN" b="1" dirty="0" smtClean="0">
                <a:solidFill>
                  <a:srgbClr val="00B050"/>
                </a:solidFill>
                <a:effectLst>
                  <a:outerShdw blurRad="38100" dist="38100" dir="2700000" algn="tl">
                    <a:srgbClr val="000000">
                      <a:alpha val="43137"/>
                    </a:srgbClr>
                  </a:outerShdw>
                </a:effectLst>
              </a:rPr>
              <a:t>            </a:t>
            </a:r>
            <a:r>
              <a:rPr lang="zh-CN" altLang="en-US" b="1" dirty="0" smtClean="0">
                <a:solidFill>
                  <a:srgbClr val="00B050"/>
                </a:solidFill>
                <a:effectLst>
                  <a:outerShdw blurRad="38100" dist="38100" dir="2700000" algn="tl">
                    <a:srgbClr val="000000">
                      <a:alpha val="43137"/>
                    </a:srgbClr>
                  </a:outerShdw>
                </a:effectLst>
              </a:rPr>
              <a:t>饱经</a:t>
            </a:r>
            <a:r>
              <a:rPr lang="zh-CN" altLang="en-US" b="1" dirty="0">
                <a:solidFill>
                  <a:srgbClr val="00B050"/>
                </a:solidFill>
                <a:effectLst>
                  <a:outerShdw blurRad="38100" dist="38100" dir="2700000" algn="tl">
                    <a:srgbClr val="000000">
                      <a:alpha val="43137"/>
                    </a:srgbClr>
                  </a:outerShdw>
                </a:effectLst>
              </a:rPr>
              <a:t>各种忧患，如今春风吹着双鬓，又迎来新的一年了。</a:t>
            </a:r>
            <a:endParaRPr lang="en-US" altLang="zh-CN"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7152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556" y="2513830"/>
            <a:ext cx="8712968" cy="923330"/>
          </a:xfrm>
          <a:prstGeom prst="rect">
            <a:avLst/>
          </a:prstGeom>
        </p:spPr>
        <p:txBody>
          <a:bodyPr wrap="square">
            <a:spAutoFit/>
          </a:bodyPr>
          <a:lstStyle/>
          <a:p>
            <a:r>
              <a:rPr lang="zh-CN" altLang="zh-CN" dirty="0"/>
              <a:t> </a:t>
            </a:r>
            <a:r>
              <a:rPr lang="en-US" altLang="zh-CN" dirty="0" smtClean="0"/>
              <a:t>        “</a:t>
            </a:r>
            <a:r>
              <a:rPr lang="en-US" altLang="zh-CN" dirty="0" err="1">
                <a:hlinkClick r:id="rId2"/>
              </a:rPr>
              <a:t>清波</a:t>
            </a:r>
            <a:r>
              <a:rPr lang="en-US" altLang="zh-CN" dirty="0" err="1">
                <a:hlinkClick r:id="rId3"/>
              </a:rPr>
              <a:t>渺渺</a:t>
            </a:r>
            <a:r>
              <a:rPr lang="zh-CN" altLang="zh-CN" dirty="0"/>
              <a:t>日晖晖，柳依依，草离离</a:t>
            </a:r>
            <a:r>
              <a:rPr lang="en-US" altLang="zh-CN" dirty="0"/>
              <a:t>”</a:t>
            </a:r>
            <a:r>
              <a:rPr lang="zh-CN" altLang="zh-CN" dirty="0"/>
              <a:t>。词篇从景物入手，辽远静谧的景物</a:t>
            </a:r>
            <a:r>
              <a:rPr lang="zh-CN" altLang="zh-CN" dirty="0" smtClean="0"/>
              <a:t>，在</a:t>
            </a:r>
            <a:r>
              <a:rPr lang="zh-CN" altLang="zh-CN" dirty="0"/>
              <a:t>空阔中显出寂寞之情调，再上加作者欲游不能的力不从心，全文的惆怅基调已显</a:t>
            </a:r>
            <a:r>
              <a:rPr lang="zh-CN" altLang="zh-CN" dirty="0" smtClean="0"/>
              <a:t>端倪</a:t>
            </a:r>
            <a:r>
              <a:rPr lang="zh-CN" altLang="en-US" dirty="0" smtClean="0"/>
              <a:t>。</a:t>
            </a:r>
            <a:r>
              <a:rPr lang="zh-CN" altLang="zh-CN" dirty="0" smtClean="0"/>
              <a:t>以</a:t>
            </a:r>
            <a:r>
              <a:rPr lang="zh-CN" altLang="zh-CN" dirty="0"/>
              <a:t>景显情衬</a:t>
            </a:r>
            <a:r>
              <a:rPr lang="zh-CN" altLang="zh-CN" dirty="0" smtClean="0"/>
              <a:t>情</a:t>
            </a:r>
            <a:r>
              <a:rPr lang="zh-CN" altLang="en-US" dirty="0" smtClean="0"/>
              <a:t>。</a:t>
            </a:r>
            <a:endParaRPr lang="zh-CN" altLang="zh-CN" dirty="0"/>
          </a:p>
        </p:txBody>
      </p:sp>
      <p:sp>
        <p:nvSpPr>
          <p:cNvPr id="3" name="矩形 2"/>
          <p:cNvSpPr/>
          <p:nvPr/>
        </p:nvSpPr>
        <p:spPr>
          <a:xfrm>
            <a:off x="302937" y="25360"/>
            <a:ext cx="8532949" cy="2585323"/>
          </a:xfrm>
          <a:prstGeom prst="rect">
            <a:avLst/>
          </a:prstGeom>
        </p:spPr>
        <p:txBody>
          <a:bodyPr wrap="square">
            <a:spAutoFit/>
          </a:bodyPr>
          <a:lstStyle/>
          <a:p>
            <a:r>
              <a:rPr lang="en-US" altLang="zh-CN" b="1" dirty="0"/>
              <a:t>2</a:t>
            </a:r>
            <a:r>
              <a:rPr lang="zh-CN" altLang="zh-CN" b="1" dirty="0"/>
              <a:t>．阅读下面这首宋词，回答问题。</a:t>
            </a:r>
            <a:endParaRPr lang="zh-CN" altLang="zh-CN" dirty="0"/>
          </a:p>
          <a:p>
            <a:r>
              <a:rPr lang="en-US" altLang="zh-CN" b="1" dirty="0" smtClean="0"/>
              <a:t>                                                       </a:t>
            </a:r>
            <a:r>
              <a:rPr lang="zh-CN" altLang="zh-CN" b="1" dirty="0" smtClean="0"/>
              <a:t>江</a:t>
            </a:r>
            <a:r>
              <a:rPr lang="zh-CN" altLang="zh-CN" b="1" dirty="0"/>
              <a:t>城子</a:t>
            </a:r>
            <a:r>
              <a:rPr lang="en-US" altLang="zh-CN" b="1" dirty="0"/>
              <a:t>·</a:t>
            </a:r>
            <a:r>
              <a:rPr lang="zh-CN" altLang="zh-CN" b="1" dirty="0"/>
              <a:t>癸酉春</a:t>
            </a:r>
            <a:r>
              <a:rPr lang="zh-CN" altLang="zh-CN" b="1" dirty="0" smtClean="0"/>
              <a:t>社</a:t>
            </a:r>
            <a:r>
              <a:rPr lang="en-US" altLang="zh-CN" b="1" dirty="0" smtClean="0"/>
              <a:t>         </a:t>
            </a:r>
            <a:r>
              <a:rPr lang="zh-CN" altLang="zh-CN" b="1" dirty="0" smtClean="0"/>
              <a:t>王</a:t>
            </a:r>
            <a:r>
              <a:rPr lang="zh-CN" altLang="zh-CN" b="1" dirty="0"/>
              <a:t>炎</a:t>
            </a:r>
            <a:r>
              <a:rPr lang="zh-CN" altLang="zh-CN" b="1" baseline="30000" dirty="0"/>
              <a:t>①</a:t>
            </a:r>
            <a:endParaRPr lang="zh-CN" altLang="zh-CN" dirty="0"/>
          </a:p>
          <a:p>
            <a:r>
              <a:rPr lang="en-US" altLang="zh-CN" b="1" dirty="0" smtClean="0"/>
              <a:t>           </a:t>
            </a:r>
            <a:r>
              <a:rPr lang="zh-CN" altLang="zh-CN" b="1" dirty="0" smtClean="0"/>
              <a:t>清</a:t>
            </a:r>
            <a:r>
              <a:rPr lang="zh-CN" altLang="zh-CN" b="1" dirty="0"/>
              <a:t>波渺渺日晖晖，柳依依，草离离。老大逢春，情绪有谁知？帘箔四垂庭院静，人独处，燕双飞。</a:t>
            </a:r>
            <a:endParaRPr lang="zh-CN" altLang="zh-CN" dirty="0"/>
          </a:p>
          <a:p>
            <a:r>
              <a:rPr lang="en-US" altLang="zh-CN" b="1" dirty="0" smtClean="0"/>
              <a:t>          </a:t>
            </a:r>
            <a:r>
              <a:rPr lang="zh-CN" altLang="zh-CN" b="1" dirty="0" smtClean="0"/>
              <a:t>怯</a:t>
            </a:r>
            <a:r>
              <a:rPr lang="zh-CN" altLang="zh-CN" b="1" dirty="0"/>
              <a:t>寒未敢试春衣，踏青时，懒追随。野蔌山肴，村酿可从宜。不向花边拼一醉，花不语，笑人痴</a:t>
            </a:r>
            <a:r>
              <a:rPr lang="zh-CN" altLang="zh-CN" b="1" dirty="0" smtClean="0"/>
              <a:t>。</a:t>
            </a:r>
            <a:r>
              <a:rPr lang="en-US" altLang="zh-CN" b="1" dirty="0" smtClean="0"/>
              <a:t> </a:t>
            </a:r>
            <a:endParaRPr lang="zh-CN" altLang="zh-CN" dirty="0"/>
          </a:p>
          <a:p>
            <a:r>
              <a:rPr lang="zh-CN" altLang="zh-CN" b="1" dirty="0"/>
              <a:t>【注】</a:t>
            </a:r>
            <a:r>
              <a:rPr lang="en-US" altLang="zh-CN" b="1" dirty="0"/>
              <a:t>①</a:t>
            </a:r>
            <a:r>
              <a:rPr lang="zh-CN" altLang="zh-CN" b="1" dirty="0"/>
              <a:t>王炎：生于公元</a:t>
            </a:r>
            <a:r>
              <a:rPr lang="en-US" altLang="zh-CN" b="1" dirty="0"/>
              <a:t>1138</a:t>
            </a:r>
            <a:r>
              <a:rPr lang="zh-CN" altLang="zh-CN" b="1" dirty="0"/>
              <a:t>年，到癸酉年</a:t>
            </a:r>
            <a:r>
              <a:rPr lang="en-US" altLang="zh-CN" b="1" dirty="0"/>
              <a:t>(1213</a:t>
            </a:r>
            <a:r>
              <a:rPr lang="zh-CN" altLang="zh-CN" b="1" dirty="0"/>
              <a:t>年</a:t>
            </a:r>
            <a:r>
              <a:rPr lang="en-US" altLang="zh-CN" b="1" dirty="0"/>
              <a:t>)</a:t>
            </a:r>
            <a:r>
              <a:rPr lang="zh-CN" altLang="zh-CN" b="1" dirty="0"/>
              <a:t>已经七十五岁</a:t>
            </a:r>
            <a:r>
              <a:rPr lang="zh-CN" altLang="zh-CN" b="1" dirty="0" smtClean="0"/>
              <a:t>。</a:t>
            </a:r>
            <a:endParaRPr lang="zh-CN" altLang="zh-CN" dirty="0"/>
          </a:p>
          <a:p>
            <a:r>
              <a:rPr lang="en-US" altLang="zh-CN" b="1" dirty="0"/>
              <a:t>(1)</a:t>
            </a:r>
            <a:r>
              <a:rPr lang="zh-CN" altLang="zh-CN" b="1" dirty="0"/>
              <a:t>本词塑造了怎样的抒情主人公形象？请结合诗句简要分析。</a:t>
            </a:r>
            <a:endParaRPr lang="zh-CN" altLang="zh-CN" dirty="0"/>
          </a:p>
          <a:p>
            <a:r>
              <a:rPr lang="en-US" altLang="zh-CN" b="1" dirty="0" smtClean="0"/>
              <a:t>(</a:t>
            </a:r>
            <a:r>
              <a:rPr lang="en-US" altLang="zh-CN" b="1" dirty="0"/>
              <a:t>2)</a:t>
            </a:r>
            <a:r>
              <a:rPr lang="zh-CN" altLang="zh-CN" b="1" dirty="0"/>
              <a:t>请简要分析本词的表达技巧</a:t>
            </a:r>
            <a:r>
              <a:rPr lang="zh-CN" altLang="zh-CN" b="1" dirty="0" smtClean="0"/>
              <a:t>。</a:t>
            </a:r>
            <a:endParaRPr lang="zh-CN" altLang="zh-CN" dirty="0"/>
          </a:p>
        </p:txBody>
      </p:sp>
      <p:sp>
        <p:nvSpPr>
          <p:cNvPr id="4" name="矩形 3"/>
          <p:cNvSpPr/>
          <p:nvPr/>
        </p:nvSpPr>
        <p:spPr>
          <a:xfrm>
            <a:off x="148026" y="5157192"/>
            <a:ext cx="8938028" cy="1477328"/>
          </a:xfrm>
          <a:prstGeom prst="rect">
            <a:avLst/>
          </a:prstGeom>
        </p:spPr>
        <p:txBody>
          <a:bodyPr wrap="square">
            <a:spAutoFit/>
          </a:bodyPr>
          <a:lstStyle/>
          <a:p>
            <a:r>
              <a:rPr lang="zh-CN" altLang="en-US" dirty="0"/>
              <a:t>“</a:t>
            </a:r>
            <a:r>
              <a:rPr lang="zh-CN" altLang="zh-CN" b="1" dirty="0">
                <a:solidFill>
                  <a:srgbClr val="0070C0"/>
                </a:solidFill>
                <a:effectLst>
                  <a:outerShdw blurRad="38100" dist="38100" dir="2700000" algn="tl">
                    <a:srgbClr val="000000">
                      <a:alpha val="43137"/>
                    </a:srgbClr>
                  </a:outerShdw>
                </a:effectLst>
              </a:rPr>
              <a:t>不向花边拚一醉，花不语，笑人痴</a:t>
            </a:r>
            <a:r>
              <a:rPr lang="zh-CN" altLang="en-US" dirty="0"/>
              <a:t>”</a:t>
            </a:r>
            <a:r>
              <a:rPr lang="zh-CN" altLang="zh-CN" dirty="0"/>
              <a:t>写醉酒，</a:t>
            </a:r>
            <a:r>
              <a:rPr lang="en-US" altLang="zh-CN" dirty="0" err="1">
                <a:hlinkClick r:id="rId4"/>
              </a:rPr>
              <a:t>拚却</a:t>
            </a:r>
            <a:r>
              <a:rPr lang="zh-CN" altLang="zh-CN" dirty="0"/>
              <a:t>一醉。从因果关系上说，</a:t>
            </a:r>
            <a:r>
              <a:rPr lang="zh-CN" altLang="en-US" dirty="0"/>
              <a:t>“</a:t>
            </a:r>
            <a:r>
              <a:rPr lang="zh-CN" altLang="zh-CN" dirty="0"/>
              <a:t>怯寒</a:t>
            </a:r>
            <a:r>
              <a:rPr lang="zh-CN" altLang="en-US" dirty="0"/>
              <a:t>”</a:t>
            </a:r>
            <a:r>
              <a:rPr lang="zh-CN" altLang="zh-CN" dirty="0"/>
              <a:t>即是</a:t>
            </a:r>
            <a:r>
              <a:rPr lang="zh-CN" altLang="en-US" dirty="0"/>
              <a:t>“</a:t>
            </a:r>
            <a:r>
              <a:rPr lang="zh-CN" altLang="zh-CN" dirty="0"/>
              <a:t>老大逢春</a:t>
            </a:r>
            <a:r>
              <a:rPr lang="zh-CN" altLang="en-US" dirty="0"/>
              <a:t>”</a:t>
            </a:r>
            <a:r>
              <a:rPr lang="zh-CN" altLang="zh-CN" dirty="0"/>
              <a:t>情绪的根源，也就是下半阕的症结所在：</a:t>
            </a:r>
            <a:r>
              <a:rPr lang="en-US" altLang="zh-CN" dirty="0" err="1">
                <a:hlinkClick r:id="rId5"/>
              </a:rPr>
              <a:t>连春</a:t>
            </a:r>
            <a:r>
              <a:rPr lang="zh-CN" altLang="zh-CN" dirty="0"/>
              <a:t>衣都不敢试穿的人，自然不敢追随踏青，但人逢</a:t>
            </a:r>
            <a:r>
              <a:rPr lang="en-US" altLang="zh-CN" dirty="0" err="1">
                <a:hlinkClick r:id="rId6"/>
              </a:rPr>
              <a:t>春社</a:t>
            </a:r>
            <a:r>
              <a:rPr lang="zh-CN" altLang="zh-CN" dirty="0"/>
              <a:t>，寂寞难熬，只得以酒</a:t>
            </a:r>
            <a:r>
              <a:rPr lang="en-US" altLang="zh-CN" dirty="0" err="1">
                <a:hlinkClick r:id="rId7"/>
              </a:rPr>
              <a:t>遣情</a:t>
            </a:r>
            <a:r>
              <a:rPr lang="zh-CN" altLang="zh-CN" dirty="0"/>
              <a:t>一醉方休，即使笑</a:t>
            </a:r>
            <a:r>
              <a:rPr lang="en-US" altLang="zh-CN" dirty="0" err="1">
                <a:hlinkClick r:id="rId8"/>
              </a:rPr>
              <a:t>我人</a:t>
            </a:r>
            <a:r>
              <a:rPr lang="en-US" altLang="zh-CN" dirty="0"/>
              <a:t>”</a:t>
            </a:r>
            <a:r>
              <a:rPr lang="zh-CN" altLang="zh-CN" dirty="0"/>
              <a:t>痴</a:t>
            </a:r>
            <a:r>
              <a:rPr lang="en-US" altLang="zh-CN" dirty="0"/>
              <a:t>“</a:t>
            </a:r>
            <a:r>
              <a:rPr lang="zh-CN" altLang="zh-CN" dirty="0"/>
              <a:t>又有何妨。从情绪的凝重程度看，试春衣的目的为的是去踏青，而踏青的结果却是一醉。下半阕所写三层虽都是作者所最不堪忍耐的</a:t>
            </a:r>
            <a:r>
              <a:rPr lang="zh-CN" altLang="zh-CN" dirty="0" smtClean="0"/>
              <a:t>，一</a:t>
            </a:r>
            <a:r>
              <a:rPr lang="zh-CN" altLang="zh-CN" dirty="0"/>
              <a:t>层却比一层深，一层比一层更叫人伤怀。</a:t>
            </a:r>
          </a:p>
        </p:txBody>
      </p:sp>
      <p:sp>
        <p:nvSpPr>
          <p:cNvPr id="5" name="矩形 4"/>
          <p:cNvSpPr/>
          <p:nvPr/>
        </p:nvSpPr>
        <p:spPr>
          <a:xfrm>
            <a:off x="334423" y="4475243"/>
            <a:ext cx="8469976" cy="646331"/>
          </a:xfrm>
          <a:prstGeom prst="rect">
            <a:avLst/>
          </a:prstGeom>
        </p:spPr>
        <p:txBody>
          <a:bodyPr wrap="square">
            <a:spAutoFit/>
          </a:bodyPr>
          <a:lstStyle/>
          <a:p>
            <a:r>
              <a:rPr lang="zh-CN" altLang="en-US" dirty="0"/>
              <a:t>“</a:t>
            </a:r>
            <a:r>
              <a:rPr lang="zh-CN" altLang="zh-CN" b="1" dirty="0">
                <a:solidFill>
                  <a:srgbClr val="0070C0"/>
                </a:solidFill>
                <a:effectLst>
                  <a:outerShdw blurRad="38100" dist="38100" dir="2700000" algn="tl">
                    <a:srgbClr val="000000">
                      <a:alpha val="43137"/>
                    </a:srgbClr>
                  </a:outerShdw>
                </a:effectLst>
              </a:rPr>
              <a:t>怯寒未敢试春衣</a:t>
            </a:r>
            <a:r>
              <a:rPr lang="zh-CN" altLang="en-US" dirty="0"/>
              <a:t>”</a:t>
            </a:r>
            <a:r>
              <a:rPr lang="zh-CN" altLang="zh-CN" dirty="0"/>
              <a:t>写怯寒：</a:t>
            </a:r>
            <a:r>
              <a:rPr lang="zh-CN" altLang="en-US" dirty="0"/>
              <a:t>“</a:t>
            </a:r>
            <a:r>
              <a:rPr lang="zh-CN" altLang="zh-CN" dirty="0"/>
              <a:t>踏青时，懒追随。野蔌山肴，村酿可从宜</a:t>
            </a:r>
            <a:r>
              <a:rPr lang="zh-CN" altLang="en-US" dirty="0"/>
              <a:t>”</a:t>
            </a:r>
            <a:r>
              <a:rPr lang="zh-CN" altLang="zh-CN" dirty="0"/>
              <a:t>写勉力踏青，但又有些力不从心，唯有借助</a:t>
            </a:r>
            <a:r>
              <a:rPr lang="en-US" altLang="zh-CN" dirty="0" err="1">
                <a:hlinkClick r:id="rId9"/>
              </a:rPr>
              <a:t>野蔬</a:t>
            </a:r>
            <a:r>
              <a:rPr lang="zh-CN" altLang="zh-CN" dirty="0"/>
              <a:t>山肴与村酿，聊遣情绪而已：</a:t>
            </a:r>
            <a:r>
              <a:rPr lang="en-US" altLang="zh-CN" dirty="0"/>
              <a:t> </a:t>
            </a:r>
            <a:endParaRPr lang="zh-CN" altLang="en-US" dirty="0"/>
          </a:p>
        </p:txBody>
      </p:sp>
      <p:sp>
        <p:nvSpPr>
          <p:cNvPr id="6" name="矩形 5"/>
          <p:cNvSpPr/>
          <p:nvPr/>
        </p:nvSpPr>
        <p:spPr>
          <a:xfrm>
            <a:off x="373086" y="3380799"/>
            <a:ext cx="8712968" cy="1200329"/>
          </a:xfrm>
          <a:prstGeom prst="rect">
            <a:avLst/>
          </a:prstGeom>
        </p:spPr>
        <p:txBody>
          <a:bodyPr wrap="square">
            <a:spAutoFit/>
          </a:bodyPr>
          <a:lstStyle/>
          <a:p>
            <a:r>
              <a:rPr lang="en-US" altLang="zh-CN" dirty="0">
                <a:solidFill>
                  <a:srgbClr val="0070C0"/>
                </a:solidFill>
              </a:rPr>
              <a:t> “</a:t>
            </a:r>
            <a:r>
              <a:rPr lang="zh-CN" altLang="zh-CN" b="1" dirty="0">
                <a:solidFill>
                  <a:srgbClr val="0070C0"/>
                </a:solidFill>
                <a:effectLst>
                  <a:outerShdw blurRad="38100" dist="38100" dir="2700000" algn="tl">
                    <a:srgbClr val="000000">
                      <a:alpha val="43137"/>
                    </a:srgbClr>
                  </a:outerShdw>
                </a:effectLst>
              </a:rPr>
              <a:t>帘箔四垂庭院静，人独处，燕双飞</a:t>
            </a:r>
            <a:r>
              <a:rPr lang="en-US" altLang="zh-CN" dirty="0">
                <a:solidFill>
                  <a:srgbClr val="0070C0"/>
                </a:solidFill>
              </a:rPr>
              <a:t>”</a:t>
            </a:r>
            <a:r>
              <a:rPr lang="zh-CN" altLang="zh-CN" dirty="0"/>
              <a:t>，以环境风物入词。作者一方面有意躲开感情的沉重压迫，另一方面继续用寂寥的环境映衬无可奈何的心理：</a:t>
            </a:r>
            <a:r>
              <a:rPr lang="en-US" altLang="zh-CN" dirty="0"/>
              <a:t>“</a:t>
            </a:r>
            <a:r>
              <a:rPr lang="en-US" altLang="zh-CN" dirty="0" err="1">
                <a:hlinkClick r:id="rId10"/>
              </a:rPr>
              <a:t>帘箔</a:t>
            </a:r>
            <a:r>
              <a:rPr lang="zh-CN" altLang="zh-CN" dirty="0"/>
              <a:t>四垂</a:t>
            </a:r>
            <a:r>
              <a:rPr lang="en-US" altLang="zh-CN" dirty="0"/>
              <a:t>”</a:t>
            </a:r>
            <a:r>
              <a:rPr lang="zh-CN" altLang="zh-CN" dirty="0"/>
              <a:t>写庭院之</a:t>
            </a:r>
            <a:r>
              <a:rPr lang="en-US" altLang="zh-CN" dirty="0"/>
              <a:t>“</a:t>
            </a:r>
            <a:r>
              <a:rPr lang="zh-CN" altLang="zh-CN" dirty="0"/>
              <a:t>静</a:t>
            </a:r>
            <a:r>
              <a:rPr lang="en-US" altLang="zh-CN" dirty="0"/>
              <a:t>”</a:t>
            </a:r>
            <a:r>
              <a:rPr lang="zh-CN" altLang="zh-CN" dirty="0"/>
              <a:t>：</a:t>
            </a:r>
            <a:r>
              <a:rPr lang="en-US" altLang="zh-CN" dirty="0"/>
              <a:t>“</a:t>
            </a:r>
            <a:r>
              <a:rPr lang="zh-CN" altLang="zh-CN" dirty="0"/>
              <a:t>人独处</a:t>
            </a:r>
            <a:r>
              <a:rPr lang="en-US" altLang="zh-CN" dirty="0"/>
              <a:t>”</a:t>
            </a:r>
            <a:r>
              <a:rPr lang="zh-CN" altLang="zh-CN" dirty="0"/>
              <a:t>两句，以燕的</a:t>
            </a:r>
            <a:r>
              <a:rPr lang="en-US" altLang="zh-CN" dirty="0"/>
              <a:t>“</a:t>
            </a:r>
            <a:r>
              <a:rPr lang="zh-CN" altLang="zh-CN" dirty="0"/>
              <a:t>双飞，衬人的</a:t>
            </a:r>
            <a:r>
              <a:rPr lang="en-US" altLang="zh-CN" dirty="0"/>
              <a:t>”</a:t>
            </a:r>
            <a:r>
              <a:rPr lang="zh-CN" altLang="zh-CN" dirty="0"/>
              <a:t>独处</a:t>
            </a:r>
            <a:r>
              <a:rPr lang="en-US" altLang="zh-CN" dirty="0"/>
              <a:t>“</a:t>
            </a:r>
            <a:r>
              <a:rPr lang="zh-CN" altLang="zh-CN" dirty="0"/>
              <a:t>，寂寞无聊的心绪，皆包含在这种种形象之中。</a:t>
            </a:r>
            <a:r>
              <a:rPr lang="en-US" altLang="zh-CN" dirty="0"/>
              <a:t>         </a:t>
            </a:r>
            <a:endParaRPr lang="zh-CN" altLang="en-US" dirty="0"/>
          </a:p>
        </p:txBody>
      </p:sp>
    </p:spTree>
    <p:extLst>
      <p:ext uri="{BB962C8B-B14F-4D97-AF65-F5344CB8AC3E}">
        <p14:creationId xmlns:p14="http://schemas.microsoft.com/office/powerpoint/2010/main" val="27614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556" y="116632"/>
            <a:ext cx="8532949" cy="2585323"/>
          </a:xfrm>
          <a:prstGeom prst="rect">
            <a:avLst/>
          </a:prstGeom>
        </p:spPr>
        <p:txBody>
          <a:bodyPr wrap="square">
            <a:spAutoFit/>
          </a:bodyPr>
          <a:lstStyle/>
          <a:p>
            <a:r>
              <a:rPr lang="en-US" altLang="zh-CN" b="1" dirty="0"/>
              <a:t>2</a:t>
            </a:r>
            <a:r>
              <a:rPr lang="zh-CN" altLang="zh-CN" b="1" dirty="0"/>
              <a:t>．阅读下面这首宋词，回答问题。</a:t>
            </a:r>
            <a:endParaRPr lang="zh-CN" altLang="zh-CN" dirty="0"/>
          </a:p>
          <a:p>
            <a:r>
              <a:rPr lang="en-US" altLang="zh-CN" b="1" dirty="0" smtClean="0"/>
              <a:t>                                                       </a:t>
            </a:r>
            <a:r>
              <a:rPr lang="zh-CN" altLang="zh-CN" b="1" dirty="0" smtClean="0"/>
              <a:t>江</a:t>
            </a:r>
            <a:r>
              <a:rPr lang="zh-CN" altLang="zh-CN" b="1" dirty="0"/>
              <a:t>城子</a:t>
            </a:r>
            <a:r>
              <a:rPr lang="en-US" altLang="zh-CN" b="1" dirty="0"/>
              <a:t>·</a:t>
            </a:r>
            <a:r>
              <a:rPr lang="zh-CN" altLang="zh-CN" b="1" dirty="0"/>
              <a:t>癸酉春</a:t>
            </a:r>
            <a:r>
              <a:rPr lang="zh-CN" altLang="zh-CN" b="1" dirty="0" smtClean="0"/>
              <a:t>社</a:t>
            </a:r>
            <a:r>
              <a:rPr lang="en-US" altLang="zh-CN" b="1" dirty="0" smtClean="0"/>
              <a:t>         </a:t>
            </a:r>
            <a:r>
              <a:rPr lang="zh-CN" altLang="zh-CN" b="1" dirty="0" smtClean="0"/>
              <a:t>王</a:t>
            </a:r>
            <a:r>
              <a:rPr lang="zh-CN" altLang="zh-CN" b="1" dirty="0"/>
              <a:t>炎</a:t>
            </a:r>
            <a:r>
              <a:rPr lang="zh-CN" altLang="zh-CN" b="1" baseline="30000" dirty="0"/>
              <a:t>①</a:t>
            </a:r>
            <a:endParaRPr lang="zh-CN" altLang="zh-CN" dirty="0"/>
          </a:p>
          <a:p>
            <a:r>
              <a:rPr lang="en-US" altLang="zh-CN" b="1" dirty="0" smtClean="0"/>
              <a:t>           </a:t>
            </a:r>
            <a:r>
              <a:rPr lang="zh-CN" altLang="zh-CN" b="1" dirty="0" smtClean="0"/>
              <a:t>清</a:t>
            </a:r>
            <a:r>
              <a:rPr lang="zh-CN" altLang="zh-CN" b="1" dirty="0"/>
              <a:t>波渺渺日晖晖，柳依依，草离离。老大逢春，情绪有谁知？帘箔四垂庭院静，人独处，燕双飞。</a:t>
            </a:r>
            <a:endParaRPr lang="zh-CN" altLang="zh-CN" dirty="0"/>
          </a:p>
          <a:p>
            <a:r>
              <a:rPr lang="en-US" altLang="zh-CN" b="1" dirty="0" smtClean="0"/>
              <a:t>          </a:t>
            </a:r>
            <a:r>
              <a:rPr lang="zh-CN" altLang="zh-CN" b="1" dirty="0" smtClean="0"/>
              <a:t>怯</a:t>
            </a:r>
            <a:r>
              <a:rPr lang="zh-CN" altLang="zh-CN" b="1" dirty="0"/>
              <a:t>寒未敢试春衣，踏青时，懒追随。野蔌山肴，村酿可从宜。不向花边拼一醉，花不语，笑人痴</a:t>
            </a:r>
            <a:r>
              <a:rPr lang="zh-CN" altLang="zh-CN" b="1" dirty="0" smtClean="0"/>
              <a:t>。</a:t>
            </a:r>
            <a:r>
              <a:rPr lang="en-US" altLang="zh-CN" b="1" dirty="0" smtClean="0"/>
              <a:t>  </a:t>
            </a:r>
            <a:endParaRPr lang="zh-CN" altLang="zh-CN" dirty="0"/>
          </a:p>
          <a:p>
            <a:r>
              <a:rPr lang="zh-CN" altLang="zh-CN" b="1" dirty="0"/>
              <a:t>【注】</a:t>
            </a:r>
            <a:r>
              <a:rPr lang="en-US" altLang="zh-CN" b="1" dirty="0"/>
              <a:t>①</a:t>
            </a:r>
            <a:r>
              <a:rPr lang="zh-CN" altLang="zh-CN" b="1" dirty="0"/>
              <a:t>王炎：生于公元</a:t>
            </a:r>
            <a:r>
              <a:rPr lang="en-US" altLang="zh-CN" b="1" dirty="0"/>
              <a:t>1138</a:t>
            </a:r>
            <a:r>
              <a:rPr lang="zh-CN" altLang="zh-CN" b="1" dirty="0"/>
              <a:t>年，到癸酉年</a:t>
            </a:r>
            <a:r>
              <a:rPr lang="en-US" altLang="zh-CN" b="1" dirty="0"/>
              <a:t>(1213</a:t>
            </a:r>
            <a:r>
              <a:rPr lang="zh-CN" altLang="zh-CN" b="1" dirty="0"/>
              <a:t>年</a:t>
            </a:r>
            <a:r>
              <a:rPr lang="en-US" altLang="zh-CN" b="1" dirty="0"/>
              <a:t>)</a:t>
            </a:r>
            <a:r>
              <a:rPr lang="zh-CN" altLang="zh-CN" b="1" dirty="0"/>
              <a:t>已经七十五岁</a:t>
            </a:r>
            <a:r>
              <a:rPr lang="zh-CN" altLang="zh-CN" b="1" dirty="0" smtClean="0"/>
              <a:t>。</a:t>
            </a:r>
            <a:endParaRPr lang="zh-CN" altLang="zh-CN" dirty="0"/>
          </a:p>
          <a:p>
            <a:r>
              <a:rPr lang="en-US" altLang="zh-CN" b="1" dirty="0"/>
              <a:t>(1)</a:t>
            </a:r>
            <a:r>
              <a:rPr lang="zh-CN" altLang="zh-CN" b="1" dirty="0"/>
              <a:t>本词塑造了怎样的抒情主人公形象？请结合诗句简要分析。</a:t>
            </a:r>
            <a:endParaRPr lang="zh-CN" altLang="zh-CN" dirty="0"/>
          </a:p>
          <a:p>
            <a:r>
              <a:rPr lang="en-US" altLang="zh-CN" b="1" dirty="0" smtClean="0"/>
              <a:t>(</a:t>
            </a:r>
            <a:r>
              <a:rPr lang="en-US" altLang="zh-CN" b="1" dirty="0"/>
              <a:t>2)</a:t>
            </a:r>
            <a:r>
              <a:rPr lang="zh-CN" altLang="zh-CN" b="1" dirty="0"/>
              <a:t>请简要分析本词的表达技巧</a:t>
            </a:r>
            <a:r>
              <a:rPr lang="zh-CN" altLang="zh-CN" b="1" dirty="0" smtClean="0"/>
              <a:t>。</a:t>
            </a:r>
            <a:endParaRPr lang="zh-CN" altLang="zh-CN" dirty="0"/>
          </a:p>
        </p:txBody>
      </p:sp>
      <p:sp>
        <p:nvSpPr>
          <p:cNvPr id="3" name="矩形 2"/>
          <p:cNvSpPr/>
          <p:nvPr/>
        </p:nvSpPr>
        <p:spPr>
          <a:xfrm>
            <a:off x="192231" y="3861048"/>
            <a:ext cx="8806975" cy="2862322"/>
          </a:xfrm>
          <a:prstGeom prst="rect">
            <a:avLst/>
          </a:prstGeom>
        </p:spPr>
        <p:txBody>
          <a:bodyPr wrap="square">
            <a:spAutoFit/>
          </a:bodyPr>
          <a:lstStyle/>
          <a:p>
            <a:r>
              <a:rPr lang="en-US" altLang="zh-CN" sz="2000" b="1" dirty="0" smtClean="0"/>
              <a:t>(</a:t>
            </a:r>
            <a:r>
              <a:rPr lang="en-US" altLang="zh-CN" sz="2000" b="1" dirty="0"/>
              <a:t>2)①</a:t>
            </a:r>
            <a:r>
              <a:rPr lang="zh-CN" altLang="zh-CN" sz="2000" b="1" dirty="0">
                <a:solidFill>
                  <a:srgbClr val="FF0000"/>
                </a:solidFill>
              </a:rPr>
              <a:t>叠字</a:t>
            </a:r>
            <a:r>
              <a:rPr lang="zh-CN" altLang="zh-CN" sz="2000" b="1" dirty="0"/>
              <a:t>：开篇用</a:t>
            </a:r>
            <a:r>
              <a:rPr lang="en-US" altLang="zh-CN" sz="2000" b="1" dirty="0"/>
              <a:t>“</a:t>
            </a:r>
            <a:r>
              <a:rPr lang="zh-CN" altLang="zh-CN" sz="2000" b="1" dirty="0"/>
              <a:t>渺渺</a:t>
            </a:r>
            <a:r>
              <a:rPr lang="en-US" altLang="zh-CN" sz="2000" b="1" dirty="0"/>
              <a:t>”“</a:t>
            </a:r>
            <a:r>
              <a:rPr lang="zh-CN" altLang="zh-CN" sz="2000" b="1" dirty="0"/>
              <a:t>晖晖</a:t>
            </a:r>
            <a:r>
              <a:rPr lang="en-US" altLang="zh-CN" sz="2000" b="1" dirty="0"/>
              <a:t>”“</a:t>
            </a:r>
            <a:r>
              <a:rPr lang="zh-CN" altLang="zh-CN" sz="2000" b="1" dirty="0"/>
              <a:t>依依</a:t>
            </a:r>
            <a:r>
              <a:rPr lang="en-US" altLang="zh-CN" sz="2000" b="1" dirty="0"/>
              <a:t>”“</a:t>
            </a:r>
            <a:r>
              <a:rPr lang="zh-CN" altLang="zh-CN" sz="2000" b="1" dirty="0"/>
              <a:t>离离</a:t>
            </a:r>
            <a:r>
              <a:rPr lang="en-US" altLang="zh-CN" sz="2000" b="1" dirty="0"/>
              <a:t>”</a:t>
            </a:r>
            <a:r>
              <a:rPr lang="zh-CN" altLang="zh-CN" sz="2000" b="1" dirty="0"/>
              <a:t>，写出阳光明媚、春水悠远</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草木</a:t>
            </a:r>
            <a:r>
              <a:rPr lang="zh-CN" altLang="zh-CN" sz="2000" b="1" dirty="0"/>
              <a:t>泛绿的春日景致，于清幽淡远之景中透出词人的寂寞情怀</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a:t>寓情于景亦可</a:t>
            </a:r>
            <a:r>
              <a:rPr lang="en-US" altLang="zh-CN" sz="2000" b="1" dirty="0" smtClean="0"/>
              <a:t>)</a:t>
            </a:r>
          </a:p>
          <a:p>
            <a:r>
              <a:rPr lang="en-US" altLang="zh-CN" sz="2000" b="1" dirty="0" smtClean="0"/>
              <a:t>②</a:t>
            </a:r>
            <a:r>
              <a:rPr lang="zh-CN" altLang="zh-CN" sz="2000" b="1" dirty="0">
                <a:solidFill>
                  <a:srgbClr val="FF0000"/>
                </a:solidFill>
              </a:rPr>
              <a:t>设问</a:t>
            </a:r>
            <a:r>
              <a:rPr lang="zh-CN" altLang="zh-CN" sz="2000" b="1" dirty="0"/>
              <a:t>：</a:t>
            </a:r>
            <a:r>
              <a:rPr lang="en-US" altLang="zh-CN" sz="2000" b="1" dirty="0"/>
              <a:t>“</a:t>
            </a:r>
            <a:r>
              <a:rPr lang="zh-CN" altLang="zh-CN" sz="2000" b="1" dirty="0"/>
              <a:t>情绪有谁知</a:t>
            </a:r>
            <a:r>
              <a:rPr lang="en-US" altLang="zh-CN" sz="2000" b="1" dirty="0"/>
              <a:t>”</a:t>
            </a:r>
            <a:r>
              <a:rPr lang="zh-CN" altLang="zh-CN" sz="2000" b="1" dirty="0"/>
              <a:t>一句，作者设疑，而下文</a:t>
            </a:r>
            <a:r>
              <a:rPr lang="en-US" altLang="zh-CN" sz="2000" b="1" dirty="0"/>
              <a:t>“</a:t>
            </a:r>
            <a:r>
              <a:rPr lang="zh-CN" altLang="zh-CN" sz="2000" b="1" dirty="0"/>
              <a:t>人独处</a:t>
            </a:r>
            <a:r>
              <a:rPr lang="en-US" altLang="zh-CN" sz="2000" b="1" dirty="0"/>
              <a:t>”</a:t>
            </a:r>
            <a:r>
              <a:rPr lang="zh-CN" altLang="zh-CN" sz="2000" b="1" dirty="0"/>
              <a:t>巧妙地回答了上文</a:t>
            </a:r>
            <a:r>
              <a:rPr lang="zh-CN" altLang="zh-CN" sz="2000" b="1" dirty="0" smtClean="0"/>
              <a:t>的</a:t>
            </a:r>
            <a:endParaRPr lang="en-US" altLang="zh-CN" sz="2000" b="1" dirty="0" smtClean="0"/>
          </a:p>
          <a:p>
            <a:r>
              <a:rPr lang="en-US" altLang="zh-CN" sz="2000" b="1" dirty="0"/>
              <a:t> </a:t>
            </a:r>
            <a:r>
              <a:rPr lang="en-US" altLang="zh-CN" sz="2000" b="1" dirty="0" smtClean="0"/>
              <a:t>                    </a:t>
            </a:r>
            <a:r>
              <a:rPr lang="zh-CN" altLang="zh-CN" sz="2000" b="1" dirty="0" smtClean="0"/>
              <a:t>疑问</a:t>
            </a:r>
            <a:r>
              <a:rPr lang="zh-CN" altLang="zh-CN" sz="2000" b="1" dirty="0"/>
              <a:t>，更好地表达了词人的孤寂之情</a:t>
            </a:r>
            <a:r>
              <a:rPr lang="zh-CN" altLang="zh-CN" sz="2000" b="1" dirty="0" smtClean="0"/>
              <a:t>。</a:t>
            </a:r>
            <a:endParaRPr lang="en-US" altLang="zh-CN" sz="2000" b="1" dirty="0" smtClean="0"/>
          </a:p>
          <a:p>
            <a:r>
              <a:rPr lang="en-US" altLang="zh-CN" sz="2000" b="1" dirty="0" smtClean="0"/>
              <a:t>③</a:t>
            </a:r>
            <a:r>
              <a:rPr lang="zh-CN" altLang="zh-CN" sz="2000" b="1" dirty="0">
                <a:solidFill>
                  <a:srgbClr val="FF0000"/>
                </a:solidFill>
              </a:rPr>
              <a:t>对比</a:t>
            </a:r>
            <a:r>
              <a:rPr lang="en-US" altLang="zh-CN" sz="2000" b="1" dirty="0"/>
              <a:t>(</a:t>
            </a:r>
            <a:r>
              <a:rPr lang="zh-CN" altLang="zh-CN" sz="2000" b="1" dirty="0"/>
              <a:t>反衬</a:t>
            </a:r>
            <a:r>
              <a:rPr lang="en-US" altLang="zh-CN" sz="2000" b="1" dirty="0"/>
              <a:t>)</a:t>
            </a:r>
            <a:r>
              <a:rPr lang="zh-CN" altLang="zh-CN" sz="2000" b="1" dirty="0"/>
              <a:t>：上片中</a:t>
            </a:r>
            <a:r>
              <a:rPr lang="en-US" altLang="zh-CN" sz="2000" b="1" dirty="0"/>
              <a:t>“</a:t>
            </a:r>
            <a:r>
              <a:rPr lang="zh-CN" altLang="zh-CN" sz="2000" b="1" dirty="0"/>
              <a:t>人独处，燕双飞</a:t>
            </a:r>
            <a:r>
              <a:rPr lang="en-US" altLang="zh-CN" sz="2000" b="1" dirty="0"/>
              <a:t>”</a:t>
            </a:r>
            <a:r>
              <a:rPr lang="zh-CN" altLang="zh-CN" sz="2000" b="1" dirty="0"/>
              <a:t>，以燕的</a:t>
            </a:r>
            <a:r>
              <a:rPr lang="en-US" altLang="zh-CN" sz="2000" b="1" dirty="0"/>
              <a:t>“</a:t>
            </a:r>
            <a:r>
              <a:rPr lang="zh-CN" altLang="zh-CN" sz="2000" b="1" dirty="0"/>
              <a:t>双飞</a:t>
            </a:r>
            <a:r>
              <a:rPr lang="en-US" altLang="zh-CN" sz="2000" b="1" dirty="0"/>
              <a:t>”</a:t>
            </a:r>
            <a:r>
              <a:rPr lang="zh-CN" altLang="zh-CN" sz="2000" b="1" dirty="0"/>
              <a:t>与人的</a:t>
            </a:r>
            <a:r>
              <a:rPr lang="en-US" altLang="zh-CN" sz="2000" b="1" dirty="0"/>
              <a:t>“</a:t>
            </a:r>
            <a:r>
              <a:rPr lang="zh-CN" altLang="zh-CN" sz="2000" b="1" dirty="0"/>
              <a:t>独处</a:t>
            </a:r>
            <a:r>
              <a:rPr lang="en-US" altLang="zh-CN" sz="2000" b="1" dirty="0"/>
              <a:t>”</a:t>
            </a:r>
            <a:r>
              <a:rPr lang="zh-CN" altLang="zh-CN" sz="2000" b="1" dirty="0"/>
              <a:t>相对比</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无限</a:t>
            </a:r>
            <a:r>
              <a:rPr lang="zh-CN" altLang="zh-CN" sz="2000" b="1" dirty="0"/>
              <a:t>情绪皆包含在种种形象之中，收到</a:t>
            </a:r>
            <a:r>
              <a:rPr lang="en-US" altLang="zh-CN" sz="2000" b="1" dirty="0"/>
              <a:t>“</a:t>
            </a:r>
            <a:r>
              <a:rPr lang="zh-CN" altLang="zh-CN" sz="2000" b="1" dirty="0"/>
              <a:t>言有尽意无穷</a:t>
            </a:r>
            <a:r>
              <a:rPr lang="en-US" altLang="zh-CN" sz="2000" b="1" dirty="0"/>
              <a:t>”</a:t>
            </a:r>
            <a:r>
              <a:rPr lang="zh-CN" altLang="zh-CN" sz="2000" b="1" dirty="0"/>
              <a:t>的效果</a:t>
            </a:r>
            <a:r>
              <a:rPr lang="zh-CN" altLang="zh-CN" sz="2000" b="1" dirty="0" smtClean="0"/>
              <a:t>。</a:t>
            </a:r>
            <a:endParaRPr lang="en-US" altLang="zh-CN" sz="2000" b="1" dirty="0" smtClean="0"/>
          </a:p>
          <a:p>
            <a:r>
              <a:rPr lang="en-US" altLang="zh-CN" sz="2000" b="1" dirty="0" smtClean="0"/>
              <a:t>④</a:t>
            </a:r>
            <a:r>
              <a:rPr lang="zh-CN" altLang="zh-CN" sz="2000" b="1" dirty="0">
                <a:solidFill>
                  <a:srgbClr val="FF0000"/>
                </a:solidFill>
              </a:rPr>
              <a:t>拟人</a:t>
            </a:r>
            <a:r>
              <a:rPr lang="zh-CN" altLang="zh-CN" sz="2000" b="1" dirty="0"/>
              <a:t>：词的下片结尾处一反平平叙写，采用拟人的手法，说花</a:t>
            </a:r>
            <a:r>
              <a:rPr lang="en-US" altLang="zh-CN" sz="2000" b="1" dirty="0"/>
              <a:t>“</a:t>
            </a:r>
            <a:r>
              <a:rPr lang="zh-CN" altLang="zh-CN" sz="2000" b="1" dirty="0"/>
              <a:t>不语</a:t>
            </a:r>
            <a:r>
              <a:rPr lang="en-US" altLang="zh-CN" sz="2000" b="1" dirty="0"/>
              <a:t>”“</a:t>
            </a:r>
            <a:r>
              <a:rPr lang="zh-CN" altLang="zh-CN" sz="2000" b="1" dirty="0"/>
              <a:t>笑</a:t>
            </a:r>
            <a:r>
              <a:rPr lang="en-US" altLang="zh-CN" sz="2000" b="1" dirty="0"/>
              <a:t>”</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文</a:t>
            </a:r>
            <a:r>
              <a:rPr lang="zh-CN" altLang="zh-CN" sz="2000" b="1" dirty="0"/>
              <a:t>势一转，全篇也因之活跃飞动。</a:t>
            </a:r>
            <a:endParaRPr lang="zh-CN" altLang="zh-CN" sz="2000" dirty="0"/>
          </a:p>
        </p:txBody>
      </p:sp>
      <p:sp>
        <p:nvSpPr>
          <p:cNvPr id="4" name="矩形 3"/>
          <p:cNvSpPr/>
          <p:nvPr/>
        </p:nvSpPr>
        <p:spPr>
          <a:xfrm>
            <a:off x="130059" y="2845385"/>
            <a:ext cx="8793941" cy="1015663"/>
          </a:xfrm>
          <a:prstGeom prst="rect">
            <a:avLst/>
          </a:prstGeom>
        </p:spPr>
        <p:txBody>
          <a:bodyPr wrap="square">
            <a:spAutoFit/>
          </a:bodyPr>
          <a:lstStyle/>
          <a:p>
            <a:r>
              <a:rPr lang="zh-CN" altLang="zh-CN" sz="2000" b="1" dirty="0" smtClean="0"/>
              <a:t>【答案】</a:t>
            </a:r>
            <a:r>
              <a:rPr lang="en-US" altLang="zh-CN" sz="2000" b="1" dirty="0"/>
              <a:t>(1)</a:t>
            </a:r>
            <a:r>
              <a:rPr lang="zh-CN" altLang="zh-CN" sz="2000" b="1" dirty="0"/>
              <a:t>本词塑造了</a:t>
            </a:r>
            <a:r>
              <a:rPr lang="zh-CN" altLang="zh-CN" sz="2000" b="1" dirty="0">
                <a:solidFill>
                  <a:srgbClr val="FF0000"/>
                </a:solidFill>
              </a:rPr>
              <a:t>孤寂惆怅</a:t>
            </a:r>
            <a:r>
              <a:rPr lang="zh-CN" altLang="zh-CN" sz="2000" b="1" dirty="0"/>
              <a:t>的年迈的抒情主人公形象。春社时节，大好的春光与热烈的庆典挑逗起词人踏青的闲情，可是年迈体衰迫使他不得不在家蛰居，但逢春社，又不甘寂寞，唯有借助野蔬山肴与村酿来排遣</a:t>
            </a:r>
            <a:r>
              <a:rPr lang="zh-CN" altLang="zh-CN" sz="2000" b="1" dirty="0">
                <a:solidFill>
                  <a:srgbClr val="FF0000"/>
                </a:solidFill>
              </a:rPr>
              <a:t>惆怅</a:t>
            </a:r>
            <a:r>
              <a:rPr lang="zh-CN" altLang="zh-CN" sz="2000" b="1" dirty="0"/>
              <a:t>情绪。</a:t>
            </a:r>
            <a:endParaRPr lang="zh-CN" altLang="zh-CN" sz="2000" dirty="0"/>
          </a:p>
        </p:txBody>
      </p:sp>
    </p:spTree>
    <p:extLst>
      <p:ext uri="{BB962C8B-B14F-4D97-AF65-F5344CB8AC3E}">
        <p14:creationId xmlns:p14="http://schemas.microsoft.com/office/powerpoint/2010/main" val="159574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65" y="2208545"/>
            <a:ext cx="8856984" cy="646331"/>
          </a:xfrm>
          <a:prstGeom prst="rect">
            <a:avLst/>
          </a:prstGeom>
        </p:spPr>
        <p:txBody>
          <a:bodyPr wrap="square">
            <a:spAutoFit/>
          </a:bodyPr>
          <a:lstStyle/>
          <a:p>
            <a:r>
              <a:rPr lang="en-US" altLang="zh-CN" dirty="0" smtClean="0"/>
              <a:t>        “</a:t>
            </a:r>
            <a:r>
              <a:rPr lang="zh-CN" altLang="zh-CN" b="1" dirty="0">
                <a:solidFill>
                  <a:srgbClr val="7030A0"/>
                </a:solidFill>
                <a:effectLst>
                  <a:outerShdw blurRad="38100" dist="38100" dir="2700000" algn="tl">
                    <a:srgbClr val="000000">
                      <a:alpha val="43137"/>
                    </a:srgbClr>
                  </a:outerShdw>
                </a:effectLst>
              </a:rPr>
              <a:t>饮散离亭西去，浮生长恨飘蓬</a:t>
            </a:r>
            <a:r>
              <a:rPr lang="en-US" altLang="zh-CN" dirty="0"/>
              <a:t>”</a:t>
            </a:r>
            <a:r>
              <a:rPr lang="zh-CN" altLang="zh-CN" dirty="0"/>
              <a:t>。词人饮罢饯行酒，与亲故辞别西去，感慨万分，怨恨自己一生象</a:t>
            </a:r>
            <a:r>
              <a:rPr lang="zh-CN" altLang="zh-CN" dirty="0">
                <a:solidFill>
                  <a:srgbClr val="FF0000"/>
                </a:solidFill>
              </a:rPr>
              <a:t>飞蓬</a:t>
            </a:r>
            <a:r>
              <a:rPr lang="zh-CN" altLang="zh-CN" dirty="0"/>
              <a:t>那样到处飘泊</a:t>
            </a:r>
            <a:r>
              <a:rPr lang="zh-CN" altLang="zh-CN" dirty="0" smtClean="0"/>
              <a:t>。</a:t>
            </a:r>
            <a:endParaRPr lang="zh-CN" altLang="zh-CN" dirty="0"/>
          </a:p>
        </p:txBody>
      </p:sp>
      <p:sp>
        <p:nvSpPr>
          <p:cNvPr id="3" name="矩形 2"/>
          <p:cNvSpPr/>
          <p:nvPr/>
        </p:nvSpPr>
        <p:spPr>
          <a:xfrm>
            <a:off x="179512" y="151179"/>
            <a:ext cx="8784976" cy="2031325"/>
          </a:xfrm>
          <a:prstGeom prst="rect">
            <a:avLst/>
          </a:prstGeom>
        </p:spPr>
        <p:txBody>
          <a:bodyPr wrap="square">
            <a:spAutoFit/>
          </a:bodyPr>
          <a:lstStyle/>
          <a:p>
            <a:r>
              <a:rPr lang="en-US" altLang="zh-CN" b="1" dirty="0"/>
              <a:t>3</a:t>
            </a:r>
            <a:r>
              <a:rPr lang="zh-CN" altLang="zh-CN" b="1" dirty="0"/>
              <a:t>．阅读下面这首词，完成后面的题目。</a:t>
            </a:r>
            <a:endParaRPr lang="zh-CN" altLang="zh-CN" dirty="0"/>
          </a:p>
          <a:p>
            <a:r>
              <a:rPr lang="en-US" altLang="zh-CN" b="1" dirty="0" smtClean="0"/>
              <a:t>                                                                </a:t>
            </a:r>
            <a:r>
              <a:rPr lang="zh-CN" altLang="zh-CN" b="1" dirty="0" smtClean="0"/>
              <a:t>临</a:t>
            </a:r>
            <a:r>
              <a:rPr lang="zh-CN" altLang="zh-CN" b="1" dirty="0"/>
              <a:t>江</a:t>
            </a:r>
            <a:r>
              <a:rPr lang="zh-CN" altLang="zh-CN" b="1" dirty="0" smtClean="0"/>
              <a:t>仙</a:t>
            </a:r>
            <a:r>
              <a:rPr lang="en-US" altLang="zh-CN" b="1" dirty="0" smtClean="0"/>
              <a:t>            </a:t>
            </a:r>
            <a:r>
              <a:rPr lang="zh-CN" altLang="zh-CN" b="1" dirty="0" smtClean="0"/>
              <a:t>徐</a:t>
            </a:r>
            <a:r>
              <a:rPr lang="zh-CN" altLang="zh-CN" b="1" dirty="0"/>
              <a:t>昌图</a:t>
            </a:r>
            <a:endParaRPr lang="zh-CN" altLang="zh-CN" dirty="0"/>
          </a:p>
          <a:p>
            <a:r>
              <a:rPr lang="zh-CN" altLang="zh-CN" b="1" dirty="0"/>
              <a:t>饮散离亭西去，浮生常恨飘蓬。回头烟柳渐重重。淡云孤雁远，寒日暮天红。</a:t>
            </a:r>
            <a:endParaRPr lang="zh-CN" altLang="zh-CN" dirty="0"/>
          </a:p>
          <a:p>
            <a:r>
              <a:rPr lang="zh-CN" altLang="zh-CN" b="1" dirty="0"/>
              <a:t>今夜画船何处？潮平淮月朦胧。酒醒人静奈愁浓。残灯孤枕梦，轻浪五更风</a:t>
            </a:r>
            <a:r>
              <a:rPr lang="zh-CN" altLang="zh-CN" b="1" dirty="0" smtClean="0"/>
              <a:t>。</a:t>
            </a:r>
            <a:endParaRPr lang="en-US" altLang="zh-CN" b="1" dirty="0" smtClean="0"/>
          </a:p>
          <a:p>
            <a:endParaRPr lang="zh-CN" altLang="zh-CN" dirty="0"/>
          </a:p>
          <a:p>
            <a:r>
              <a:rPr lang="en-US" altLang="zh-CN" b="1" dirty="0"/>
              <a:t>(1)</a:t>
            </a:r>
            <a:r>
              <a:rPr lang="zh-CN" altLang="zh-CN" b="1" dirty="0"/>
              <a:t>上阕</a:t>
            </a:r>
            <a:r>
              <a:rPr lang="en-US" altLang="zh-CN" b="1" dirty="0"/>
              <a:t>“</a:t>
            </a:r>
            <a:r>
              <a:rPr lang="zh-CN" altLang="zh-CN" b="1" dirty="0"/>
              <a:t>回头烟柳渐重重。淡云孤雁远，寒日暮天红</a:t>
            </a:r>
            <a:r>
              <a:rPr lang="en-US" altLang="zh-CN" b="1" dirty="0"/>
              <a:t>”</a:t>
            </a:r>
            <a:r>
              <a:rPr lang="zh-CN" altLang="zh-CN" b="1" dirty="0"/>
              <a:t>通过哪些意象营造了怎样的意境？</a:t>
            </a:r>
            <a:endParaRPr lang="zh-CN" altLang="zh-CN" dirty="0"/>
          </a:p>
          <a:p>
            <a:r>
              <a:rPr lang="en-US" altLang="zh-CN" b="1" dirty="0" smtClean="0"/>
              <a:t>(</a:t>
            </a:r>
            <a:r>
              <a:rPr lang="en-US" altLang="zh-CN" b="1" dirty="0"/>
              <a:t>2)</a:t>
            </a:r>
            <a:r>
              <a:rPr lang="zh-CN" altLang="zh-CN" b="1" dirty="0"/>
              <a:t>试结合全词诗句，简要分析作者所表达的情感。</a:t>
            </a:r>
            <a:endParaRPr lang="zh-CN" altLang="zh-CN" dirty="0"/>
          </a:p>
        </p:txBody>
      </p:sp>
      <p:sp>
        <p:nvSpPr>
          <p:cNvPr id="4" name="矩形 3"/>
          <p:cNvSpPr/>
          <p:nvPr/>
        </p:nvSpPr>
        <p:spPr>
          <a:xfrm>
            <a:off x="189965" y="5928219"/>
            <a:ext cx="8784976" cy="923330"/>
          </a:xfrm>
          <a:prstGeom prst="rect">
            <a:avLst/>
          </a:prstGeom>
        </p:spPr>
        <p:txBody>
          <a:bodyPr wrap="square">
            <a:spAutoFit/>
          </a:bodyPr>
          <a:lstStyle/>
          <a:p>
            <a:r>
              <a:rPr lang="en-US" altLang="zh-CN" dirty="0"/>
              <a:t> “</a:t>
            </a:r>
            <a:r>
              <a:rPr lang="zh-CN" altLang="zh-CN" b="1" dirty="0">
                <a:solidFill>
                  <a:srgbClr val="7030A0"/>
                </a:solidFill>
                <a:effectLst>
                  <a:outerShdw blurRad="38100" dist="38100" dir="2700000" algn="tl">
                    <a:srgbClr val="000000">
                      <a:alpha val="43137"/>
                    </a:srgbClr>
                  </a:outerShdw>
                </a:effectLst>
              </a:rPr>
              <a:t>残灯孤枕梦，轻浪五更风</a:t>
            </a:r>
            <a:r>
              <a:rPr lang="zh-CN" altLang="zh-CN" dirty="0"/>
              <a:t>。</a:t>
            </a:r>
            <a:r>
              <a:rPr lang="en-US" altLang="zh-CN" dirty="0"/>
              <a:t>”</a:t>
            </a:r>
            <a:r>
              <a:rPr lang="zh-CN" altLang="zh-CN" dirty="0"/>
              <a:t>一个人躺在船里，辗转反侧，愁绪万千。一直熬到夜尽灯残之时，才对着残弱的烛光，勉强伏枕而眠，可惜好景不长，恍惚朦胧中波动船摇，词人梦断，原来是水面上起了风波。</a:t>
            </a:r>
            <a:r>
              <a:rPr lang="en-US" altLang="zh-CN" dirty="0"/>
              <a:t>“</a:t>
            </a:r>
            <a:r>
              <a:rPr lang="zh-CN" altLang="zh-CN" dirty="0"/>
              <a:t>五更风</a:t>
            </a:r>
            <a:r>
              <a:rPr lang="en-US" altLang="zh-CN" dirty="0"/>
              <a:t>”</a:t>
            </a:r>
            <a:r>
              <a:rPr lang="zh-CN" altLang="zh-CN" dirty="0"/>
              <a:t>，指黎明前的寒风，</a:t>
            </a:r>
            <a:r>
              <a:rPr lang="zh-CN" altLang="zh-CN" b="1" dirty="0">
                <a:solidFill>
                  <a:srgbClr val="FF0000"/>
                </a:solidFill>
                <a:effectLst>
                  <a:outerShdw blurRad="38100" dist="38100" dir="2700000" algn="tl">
                    <a:srgbClr val="000000">
                      <a:alpha val="43137"/>
                    </a:srgbClr>
                  </a:outerShdw>
                </a:effectLst>
              </a:rPr>
              <a:t>萧瑟凄寒</a:t>
            </a:r>
            <a:r>
              <a:rPr lang="zh-CN" altLang="zh-CN" dirty="0"/>
              <a:t>。</a:t>
            </a:r>
            <a:endParaRPr lang="zh-CN" altLang="en-US" dirty="0"/>
          </a:p>
        </p:txBody>
      </p:sp>
      <p:sp>
        <p:nvSpPr>
          <p:cNvPr id="5" name="矩形 4"/>
          <p:cNvSpPr/>
          <p:nvPr/>
        </p:nvSpPr>
        <p:spPr>
          <a:xfrm>
            <a:off x="350014" y="5281888"/>
            <a:ext cx="8640960" cy="646331"/>
          </a:xfrm>
          <a:prstGeom prst="rect">
            <a:avLst/>
          </a:prstGeom>
        </p:spPr>
        <p:txBody>
          <a:bodyPr wrap="square">
            <a:spAutoFit/>
          </a:bodyPr>
          <a:lstStyle/>
          <a:p>
            <a:r>
              <a:rPr lang="en-US" altLang="zh-CN" dirty="0"/>
              <a:t> “</a:t>
            </a:r>
            <a:r>
              <a:rPr lang="zh-CN" altLang="zh-CN" b="1" dirty="0">
                <a:solidFill>
                  <a:srgbClr val="7030A0"/>
                </a:solidFill>
                <a:effectLst>
                  <a:outerShdw blurRad="38100" dist="38100" dir="2700000" algn="tl">
                    <a:srgbClr val="000000">
                      <a:alpha val="43137"/>
                    </a:srgbClr>
                  </a:outerShdw>
                </a:effectLst>
              </a:rPr>
              <a:t>酒醒人静奈愁浓</a:t>
            </a:r>
            <a:r>
              <a:rPr lang="en-US" altLang="zh-CN" dirty="0"/>
              <a:t>”</a:t>
            </a:r>
            <a:r>
              <a:rPr lang="zh-CN" altLang="zh-CN" dirty="0"/>
              <a:t>，一旦酒醒，回到现实，只能更增愁情。一个</a:t>
            </a:r>
            <a:r>
              <a:rPr lang="en-US" altLang="zh-CN" dirty="0"/>
              <a:t>“</a:t>
            </a:r>
            <a:r>
              <a:rPr lang="zh-CN" altLang="zh-CN" dirty="0"/>
              <a:t>奈</a:t>
            </a:r>
            <a:r>
              <a:rPr lang="en-US" altLang="zh-CN" dirty="0"/>
              <a:t>”</a:t>
            </a:r>
            <a:r>
              <a:rPr lang="zh-CN" altLang="zh-CN" dirty="0"/>
              <a:t>字，突出了词人万般无奈的</a:t>
            </a:r>
            <a:r>
              <a:rPr lang="zh-CN" altLang="zh-CN" b="1" dirty="0">
                <a:solidFill>
                  <a:srgbClr val="FF0000"/>
                </a:solidFill>
                <a:effectLst>
                  <a:outerShdw blurRad="38100" dist="38100" dir="2700000" algn="tl">
                    <a:srgbClr val="000000">
                      <a:alpha val="43137"/>
                    </a:srgbClr>
                  </a:outerShdw>
                </a:effectLst>
              </a:rPr>
              <a:t>苦闷心情</a:t>
            </a:r>
            <a:r>
              <a:rPr lang="zh-CN" altLang="zh-CN" dirty="0"/>
              <a:t>。</a:t>
            </a:r>
            <a:endParaRPr lang="zh-CN" altLang="en-US" dirty="0"/>
          </a:p>
        </p:txBody>
      </p:sp>
      <p:sp>
        <p:nvSpPr>
          <p:cNvPr id="6" name="矩形 5"/>
          <p:cNvSpPr/>
          <p:nvPr/>
        </p:nvSpPr>
        <p:spPr>
          <a:xfrm>
            <a:off x="342882" y="4400497"/>
            <a:ext cx="8784975" cy="923330"/>
          </a:xfrm>
          <a:prstGeom prst="rect">
            <a:avLst/>
          </a:prstGeom>
        </p:spPr>
        <p:txBody>
          <a:bodyPr wrap="square">
            <a:spAutoFit/>
          </a:bodyPr>
          <a:lstStyle/>
          <a:p>
            <a:r>
              <a:rPr lang="en-US" altLang="zh-CN" dirty="0"/>
              <a:t> </a:t>
            </a:r>
            <a:r>
              <a:rPr lang="zh-CN" altLang="zh-CN" dirty="0"/>
              <a:t>下片写词人途中的孤寂心情。</a:t>
            </a:r>
            <a:r>
              <a:rPr lang="en-US" altLang="zh-CN" dirty="0"/>
              <a:t>“</a:t>
            </a:r>
            <a:r>
              <a:rPr lang="zh-CN" altLang="zh-CN" b="1" dirty="0">
                <a:solidFill>
                  <a:srgbClr val="7030A0"/>
                </a:solidFill>
                <a:effectLst>
                  <a:outerShdw blurRad="38100" dist="38100" dir="2700000" algn="tl">
                    <a:srgbClr val="000000">
                      <a:alpha val="43137"/>
                    </a:srgbClr>
                  </a:outerShdw>
                </a:effectLst>
              </a:rPr>
              <a:t>今夜画船何处？潮平淮月朦胧</a:t>
            </a:r>
            <a:r>
              <a:rPr lang="en-US" altLang="zh-CN" dirty="0"/>
              <a:t>”</a:t>
            </a:r>
            <a:r>
              <a:rPr lang="zh-CN" altLang="zh-CN" dirty="0"/>
              <a:t>。词人辞别亲故，纵一叶孤舟西去，水路迢迢，暮色苍苍，空茫迷濛，孤月映水，朦胧凄清。</a:t>
            </a:r>
            <a:r>
              <a:rPr lang="en-US" altLang="zh-CN" dirty="0"/>
              <a:t>“</a:t>
            </a:r>
            <a:r>
              <a:rPr lang="zh-CN" altLang="zh-CN" dirty="0"/>
              <a:t>淮月</a:t>
            </a:r>
            <a:r>
              <a:rPr lang="en-US" altLang="zh-CN" dirty="0"/>
              <a:t>”</a:t>
            </a:r>
            <a:r>
              <a:rPr lang="zh-CN" altLang="zh-CN" dirty="0"/>
              <a:t>，照临淮水上空的月亮。词人通过气氛渲染和景物烘托，传达出词人此时此地的</a:t>
            </a:r>
            <a:r>
              <a:rPr lang="zh-CN" altLang="zh-CN" b="1" dirty="0">
                <a:solidFill>
                  <a:srgbClr val="FF0000"/>
                </a:solidFill>
                <a:effectLst>
                  <a:outerShdw blurRad="38100" dist="38100" dir="2700000" algn="tl">
                    <a:srgbClr val="000000">
                      <a:alpha val="43137"/>
                    </a:srgbClr>
                  </a:outerShdw>
                </a:effectLst>
              </a:rPr>
              <a:t>冷寂情怀</a:t>
            </a:r>
            <a:r>
              <a:rPr lang="zh-CN" altLang="zh-CN" dirty="0"/>
              <a:t>。</a:t>
            </a:r>
            <a:endParaRPr lang="zh-CN" altLang="en-US" dirty="0"/>
          </a:p>
        </p:txBody>
      </p:sp>
      <p:sp>
        <p:nvSpPr>
          <p:cNvPr id="7" name="矩形 6"/>
          <p:cNvSpPr/>
          <p:nvPr/>
        </p:nvSpPr>
        <p:spPr>
          <a:xfrm>
            <a:off x="348898" y="3754200"/>
            <a:ext cx="8216433" cy="646331"/>
          </a:xfrm>
          <a:prstGeom prst="rect">
            <a:avLst/>
          </a:prstGeom>
        </p:spPr>
        <p:txBody>
          <a:bodyPr wrap="square">
            <a:spAutoFit/>
          </a:bodyPr>
          <a:lstStyle/>
          <a:p>
            <a:r>
              <a:rPr lang="en-US" altLang="zh-CN" dirty="0"/>
              <a:t> “</a:t>
            </a:r>
            <a:r>
              <a:rPr lang="zh-CN" altLang="zh-CN" b="1" dirty="0">
                <a:solidFill>
                  <a:srgbClr val="7030A0"/>
                </a:solidFill>
                <a:effectLst>
                  <a:outerShdw blurRad="38100" dist="38100" dir="2700000" algn="tl">
                    <a:srgbClr val="000000">
                      <a:alpha val="43137"/>
                    </a:srgbClr>
                  </a:outerShdw>
                </a:effectLst>
              </a:rPr>
              <a:t>淡云孤雁远，寒日暮天红</a:t>
            </a:r>
            <a:r>
              <a:rPr lang="en-US" altLang="zh-CN" b="1" dirty="0">
                <a:solidFill>
                  <a:srgbClr val="7030A0"/>
                </a:solidFill>
                <a:effectLst>
                  <a:outerShdw blurRad="38100" dist="38100" dir="2700000" algn="tl">
                    <a:srgbClr val="000000">
                      <a:alpha val="43137"/>
                    </a:srgbClr>
                  </a:outerShdw>
                </a:effectLst>
              </a:rPr>
              <a:t>”</a:t>
            </a:r>
            <a:r>
              <a:rPr lang="zh-CN" altLang="zh-CN" dirty="0"/>
              <a:t>。辽远的天际飘浮着几丝淡云：并不时地传来孤雁的鸣声，傍晚的落日，照得满天通红。是</a:t>
            </a:r>
            <a:r>
              <a:rPr lang="zh-CN" altLang="zh-CN" dirty="0">
                <a:solidFill>
                  <a:srgbClr val="FF0000"/>
                </a:solidFill>
              </a:rPr>
              <a:t>融情入景</a:t>
            </a:r>
            <a:r>
              <a:rPr lang="zh-CN" altLang="zh-CN" dirty="0"/>
              <a:t>的写法</a:t>
            </a:r>
            <a:r>
              <a:rPr lang="en-US" altLang="zh-CN" dirty="0"/>
              <a:t> </a:t>
            </a:r>
            <a:endParaRPr lang="zh-CN" altLang="en-US" dirty="0"/>
          </a:p>
        </p:txBody>
      </p:sp>
      <p:sp>
        <p:nvSpPr>
          <p:cNvPr id="8" name="矩形 7"/>
          <p:cNvSpPr/>
          <p:nvPr/>
        </p:nvSpPr>
        <p:spPr>
          <a:xfrm>
            <a:off x="272426" y="2830870"/>
            <a:ext cx="8774523" cy="923330"/>
          </a:xfrm>
          <a:prstGeom prst="rect">
            <a:avLst/>
          </a:prstGeom>
        </p:spPr>
        <p:txBody>
          <a:bodyPr wrap="square">
            <a:spAutoFit/>
          </a:bodyPr>
          <a:lstStyle/>
          <a:p>
            <a:r>
              <a:rPr lang="en-US" altLang="zh-CN" dirty="0"/>
              <a:t> </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回头烟柳渐重重</a:t>
            </a:r>
            <a:r>
              <a:rPr lang="en-US" altLang="zh-CN" b="1" dirty="0">
                <a:solidFill>
                  <a:srgbClr val="7030A0"/>
                </a:solidFill>
                <a:effectLst>
                  <a:outerShdw blurRad="38100" dist="38100" dir="2700000" algn="tl">
                    <a:srgbClr val="000000">
                      <a:alpha val="43137"/>
                    </a:srgbClr>
                  </a:outerShdw>
                </a:effectLst>
              </a:rPr>
              <a:t>”</a:t>
            </a:r>
            <a:r>
              <a:rPr lang="zh-CN" altLang="zh-CN" dirty="0"/>
              <a:t>。送行的人已不见了，只有那岸上的杨柳象是笼罩着一重重的烟雾。</a:t>
            </a:r>
            <a:r>
              <a:rPr lang="en-US" altLang="zh-CN" dirty="0"/>
              <a:t>“</a:t>
            </a:r>
            <a:r>
              <a:rPr lang="zh-CN" altLang="zh-CN" dirty="0"/>
              <a:t>烟柳重重</a:t>
            </a:r>
            <a:r>
              <a:rPr lang="en-US" altLang="zh-CN" dirty="0"/>
              <a:t>”</a:t>
            </a:r>
            <a:r>
              <a:rPr lang="zh-CN" altLang="zh-CN" dirty="0"/>
              <a:t>既是状景也是写情。，写</a:t>
            </a:r>
            <a:r>
              <a:rPr lang="en-US" altLang="zh-CN" dirty="0"/>
              <a:t>“</a:t>
            </a:r>
            <a:r>
              <a:rPr lang="zh-CN" altLang="zh-CN" dirty="0"/>
              <a:t>烟柳重重</a:t>
            </a:r>
            <a:r>
              <a:rPr lang="en-US" altLang="zh-CN" dirty="0"/>
              <a:t>”</a:t>
            </a:r>
            <a:r>
              <a:rPr lang="zh-CN" altLang="zh-CN" dirty="0"/>
              <a:t>，实际上也就是</a:t>
            </a:r>
            <a:r>
              <a:rPr lang="en-US" altLang="zh-CN" dirty="0"/>
              <a:t>“</a:t>
            </a:r>
            <a:r>
              <a:rPr lang="zh-CN" altLang="zh-CN" dirty="0"/>
              <a:t>离情重重</a:t>
            </a:r>
            <a:r>
              <a:rPr lang="en-US" altLang="zh-CN" dirty="0"/>
              <a:t>”</a:t>
            </a:r>
            <a:r>
              <a:rPr lang="zh-CN" altLang="zh-CN" dirty="0"/>
              <a:t>，是把</a:t>
            </a:r>
            <a:r>
              <a:rPr lang="zh-CN" altLang="zh-CN" dirty="0">
                <a:solidFill>
                  <a:srgbClr val="FF0000"/>
                </a:solidFill>
              </a:rPr>
              <a:t>抽象、无形的愁情</a:t>
            </a:r>
            <a:r>
              <a:rPr lang="zh-CN" altLang="zh-CN" dirty="0"/>
              <a:t>寄托在</a:t>
            </a:r>
            <a:r>
              <a:rPr lang="zh-CN" altLang="zh-CN" dirty="0">
                <a:solidFill>
                  <a:srgbClr val="FF0000"/>
                </a:solidFill>
              </a:rPr>
              <a:t>具体形象的烟柳</a:t>
            </a:r>
            <a:r>
              <a:rPr lang="zh-CN" altLang="zh-CN" dirty="0"/>
              <a:t>中来表现而已。</a:t>
            </a:r>
            <a:endParaRPr lang="zh-CN" altLang="en-US" dirty="0"/>
          </a:p>
        </p:txBody>
      </p:sp>
    </p:spTree>
    <p:extLst>
      <p:ext uri="{BB962C8B-B14F-4D97-AF65-F5344CB8AC3E}">
        <p14:creationId xmlns:p14="http://schemas.microsoft.com/office/powerpoint/2010/main" val="279128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51179"/>
            <a:ext cx="8784976" cy="2554545"/>
          </a:xfrm>
          <a:prstGeom prst="rect">
            <a:avLst/>
          </a:prstGeom>
        </p:spPr>
        <p:txBody>
          <a:bodyPr wrap="square">
            <a:spAutoFit/>
          </a:bodyPr>
          <a:lstStyle/>
          <a:p>
            <a:r>
              <a:rPr lang="en-US" altLang="zh-CN" sz="2000" b="1" dirty="0"/>
              <a:t>3</a:t>
            </a:r>
            <a:r>
              <a:rPr lang="zh-CN" altLang="zh-CN" sz="2000" b="1" dirty="0"/>
              <a:t>．阅读下面这首词，完成后面的题目。</a:t>
            </a:r>
            <a:endParaRPr lang="zh-CN" altLang="zh-CN" sz="2000" dirty="0"/>
          </a:p>
          <a:p>
            <a:r>
              <a:rPr lang="en-US" altLang="zh-CN" sz="2000" b="1" dirty="0" smtClean="0"/>
              <a:t>                                                                </a:t>
            </a:r>
            <a:r>
              <a:rPr lang="zh-CN" altLang="zh-CN" sz="2000" b="1" dirty="0" smtClean="0"/>
              <a:t>临</a:t>
            </a:r>
            <a:r>
              <a:rPr lang="zh-CN" altLang="zh-CN" sz="2000" b="1" dirty="0"/>
              <a:t>江</a:t>
            </a:r>
            <a:r>
              <a:rPr lang="zh-CN" altLang="zh-CN" sz="2000" b="1" dirty="0" smtClean="0"/>
              <a:t>仙</a:t>
            </a:r>
            <a:r>
              <a:rPr lang="en-US" altLang="zh-CN" sz="2000" b="1" dirty="0" smtClean="0"/>
              <a:t>            </a:t>
            </a:r>
            <a:r>
              <a:rPr lang="zh-CN" altLang="zh-CN" sz="2000" b="1" dirty="0" smtClean="0"/>
              <a:t>徐</a:t>
            </a:r>
            <a:r>
              <a:rPr lang="zh-CN" altLang="zh-CN" sz="2000" b="1" dirty="0"/>
              <a:t>昌图</a:t>
            </a:r>
            <a:endParaRPr lang="zh-CN" altLang="zh-CN" sz="2000" dirty="0"/>
          </a:p>
          <a:p>
            <a:r>
              <a:rPr lang="zh-CN" altLang="zh-CN" sz="2000" b="1" dirty="0"/>
              <a:t>饮散离亭西去，浮生常恨飘蓬。回头烟柳渐重重。淡云孤雁远，寒日暮天红。</a:t>
            </a:r>
            <a:endParaRPr lang="zh-CN" altLang="zh-CN" sz="2000" dirty="0"/>
          </a:p>
          <a:p>
            <a:r>
              <a:rPr lang="zh-CN" altLang="zh-CN" sz="2000" b="1" dirty="0"/>
              <a:t>今夜画船何处？潮平淮月朦胧。酒醒人静奈愁浓。残灯孤枕梦，轻浪五更风</a:t>
            </a:r>
            <a:r>
              <a:rPr lang="zh-CN" altLang="zh-CN" sz="2000" b="1" dirty="0" smtClean="0"/>
              <a:t>。</a:t>
            </a:r>
            <a:endParaRPr lang="en-US" altLang="zh-CN" sz="2000" b="1" dirty="0" smtClean="0"/>
          </a:p>
          <a:p>
            <a:endParaRPr lang="zh-CN" altLang="zh-CN" sz="2000" dirty="0"/>
          </a:p>
          <a:p>
            <a:r>
              <a:rPr lang="en-US" altLang="zh-CN" sz="2000" b="1" dirty="0"/>
              <a:t>(1)</a:t>
            </a:r>
            <a:r>
              <a:rPr lang="zh-CN" altLang="zh-CN" sz="2000" b="1" dirty="0"/>
              <a:t>上阕</a:t>
            </a:r>
            <a:r>
              <a:rPr lang="en-US" altLang="zh-CN" sz="2000" b="1" dirty="0"/>
              <a:t>“</a:t>
            </a:r>
            <a:r>
              <a:rPr lang="zh-CN" altLang="zh-CN" sz="2000" b="1" dirty="0"/>
              <a:t>回头烟柳渐重重。淡云孤雁远，寒日暮天红</a:t>
            </a:r>
            <a:r>
              <a:rPr lang="en-US" altLang="zh-CN" sz="2000" b="1" dirty="0"/>
              <a:t>”</a:t>
            </a:r>
            <a:r>
              <a:rPr lang="zh-CN" altLang="zh-CN" sz="2000" b="1" dirty="0"/>
              <a:t>通过哪些意象营造了怎样的意境？</a:t>
            </a:r>
            <a:endParaRPr lang="zh-CN" altLang="zh-CN" sz="2000" dirty="0"/>
          </a:p>
          <a:p>
            <a:r>
              <a:rPr lang="en-US" altLang="zh-CN" sz="2000" b="1" dirty="0" smtClean="0"/>
              <a:t>(</a:t>
            </a:r>
            <a:r>
              <a:rPr lang="en-US" altLang="zh-CN" sz="2000" b="1" dirty="0"/>
              <a:t>2)</a:t>
            </a:r>
            <a:r>
              <a:rPr lang="zh-CN" altLang="zh-CN" sz="2000" b="1" dirty="0"/>
              <a:t>试结合全词诗句，简要分析作者所表达的情感。</a:t>
            </a:r>
            <a:endParaRPr lang="zh-CN" altLang="zh-CN" sz="2000" dirty="0"/>
          </a:p>
        </p:txBody>
      </p:sp>
      <p:sp>
        <p:nvSpPr>
          <p:cNvPr id="3" name="矩形 2"/>
          <p:cNvSpPr/>
          <p:nvPr/>
        </p:nvSpPr>
        <p:spPr>
          <a:xfrm>
            <a:off x="179512" y="4725144"/>
            <a:ext cx="8496944" cy="1200329"/>
          </a:xfrm>
          <a:prstGeom prst="rect">
            <a:avLst/>
          </a:prstGeom>
        </p:spPr>
        <p:txBody>
          <a:bodyPr wrap="square">
            <a:spAutoFit/>
          </a:bodyPr>
          <a:lstStyle/>
          <a:p>
            <a:r>
              <a:rPr lang="en-US" altLang="zh-CN" sz="2400" b="1" dirty="0" smtClean="0"/>
              <a:t>(</a:t>
            </a:r>
            <a:r>
              <a:rPr lang="en-US" altLang="zh-CN" sz="2400" b="1" dirty="0"/>
              <a:t>2)“</a:t>
            </a:r>
            <a:r>
              <a:rPr lang="zh-CN" altLang="zh-CN" sz="2400" b="1" dirty="0"/>
              <a:t>饮散离亭西去</a:t>
            </a:r>
            <a:r>
              <a:rPr lang="en-US" altLang="zh-CN" sz="2400" b="1" dirty="0"/>
              <a:t>”“</a:t>
            </a:r>
            <a:r>
              <a:rPr lang="zh-CN" altLang="zh-CN" sz="2400" b="1" dirty="0"/>
              <a:t>回头烟柳渐重重</a:t>
            </a:r>
            <a:r>
              <a:rPr lang="en-US" altLang="zh-CN" sz="2400" b="1" dirty="0"/>
              <a:t>”“</a:t>
            </a:r>
            <a:r>
              <a:rPr lang="zh-CN" altLang="zh-CN" sz="2400" b="1" dirty="0"/>
              <a:t>残灯孤枕梦</a:t>
            </a:r>
            <a:r>
              <a:rPr lang="en-US" altLang="zh-CN" sz="2400" b="1" dirty="0"/>
              <a:t>”</a:t>
            </a:r>
            <a:r>
              <a:rPr lang="zh-CN" altLang="zh-CN" sz="2400" b="1" dirty="0"/>
              <a:t>等表达了深深的</a:t>
            </a:r>
            <a:r>
              <a:rPr lang="zh-CN" altLang="zh-CN" sz="2400" b="1" dirty="0">
                <a:solidFill>
                  <a:srgbClr val="00B050"/>
                </a:solidFill>
              </a:rPr>
              <a:t>离愁别绪</a:t>
            </a:r>
            <a:r>
              <a:rPr lang="zh-CN" altLang="zh-CN" sz="2400" b="1" dirty="0"/>
              <a:t>及别后的</a:t>
            </a:r>
            <a:r>
              <a:rPr lang="zh-CN" altLang="zh-CN" sz="2400" b="1" dirty="0">
                <a:solidFill>
                  <a:srgbClr val="00B050"/>
                </a:solidFill>
                <a:effectLst>
                  <a:outerShdw blurRad="38100" dist="38100" dir="2700000" algn="tl">
                    <a:srgbClr val="000000">
                      <a:alpha val="43137"/>
                    </a:srgbClr>
                  </a:outerShdw>
                </a:effectLst>
              </a:rPr>
              <a:t>孤寂凄凉</a:t>
            </a:r>
            <a:r>
              <a:rPr lang="zh-CN" altLang="zh-CN" sz="2400" b="1" dirty="0"/>
              <a:t>之情，</a:t>
            </a:r>
            <a:r>
              <a:rPr lang="en-US" altLang="zh-CN" sz="2400" b="1" dirty="0"/>
              <a:t>“</a:t>
            </a:r>
            <a:r>
              <a:rPr lang="zh-CN" altLang="zh-CN" sz="2400" b="1" dirty="0"/>
              <a:t>浮生常恨飘蓬</a:t>
            </a:r>
            <a:r>
              <a:rPr lang="en-US" altLang="zh-CN" sz="2400" b="1" dirty="0"/>
              <a:t>”</a:t>
            </a:r>
            <a:r>
              <a:rPr lang="zh-CN" altLang="zh-CN" sz="2400" b="1" dirty="0"/>
              <a:t>包含着饱经漂泊的</a:t>
            </a:r>
            <a:r>
              <a:rPr lang="zh-CN" altLang="zh-CN" sz="2400" b="1" dirty="0">
                <a:solidFill>
                  <a:srgbClr val="FF0000"/>
                </a:solidFill>
              </a:rPr>
              <a:t>羁旅之愁</a:t>
            </a:r>
            <a:r>
              <a:rPr lang="zh-CN" altLang="zh-CN" sz="2400" b="1" dirty="0"/>
              <a:t>。</a:t>
            </a:r>
            <a:endParaRPr lang="zh-CN" altLang="zh-CN" sz="2400" dirty="0"/>
          </a:p>
        </p:txBody>
      </p:sp>
      <p:sp>
        <p:nvSpPr>
          <p:cNvPr id="4" name="矩形 3"/>
          <p:cNvSpPr/>
          <p:nvPr/>
        </p:nvSpPr>
        <p:spPr>
          <a:xfrm>
            <a:off x="179512" y="3284984"/>
            <a:ext cx="8568952" cy="830997"/>
          </a:xfrm>
          <a:prstGeom prst="rect">
            <a:avLst/>
          </a:prstGeom>
        </p:spPr>
        <p:txBody>
          <a:bodyPr wrap="square">
            <a:spAutoFit/>
          </a:bodyPr>
          <a:lstStyle/>
          <a:p>
            <a:r>
              <a:rPr lang="zh-CN" altLang="zh-CN" sz="2400" b="1" dirty="0" smtClean="0"/>
              <a:t>【答案】</a:t>
            </a:r>
            <a:r>
              <a:rPr lang="en-US" altLang="zh-CN" sz="2400" b="1" dirty="0"/>
              <a:t>(1)</a:t>
            </a:r>
            <a:r>
              <a:rPr lang="zh-CN" altLang="zh-CN" sz="2400" b="1" dirty="0"/>
              <a:t>作者通过</a:t>
            </a:r>
            <a:r>
              <a:rPr lang="zh-CN" altLang="zh-CN" sz="2400" b="1" dirty="0">
                <a:solidFill>
                  <a:srgbClr val="00B050"/>
                </a:solidFill>
                <a:effectLst>
                  <a:outerShdw blurRad="38100" dist="38100" dir="2700000" algn="tl">
                    <a:srgbClr val="000000">
                      <a:alpha val="43137"/>
                    </a:srgbClr>
                  </a:outerShdw>
                </a:effectLst>
              </a:rPr>
              <a:t>烟柳、淡云、孤雁、寒日、暮天</a:t>
            </a:r>
            <a:r>
              <a:rPr lang="zh-CN" altLang="zh-CN" sz="2400" b="1" dirty="0"/>
              <a:t>五个意象的描写，写出了</a:t>
            </a:r>
            <a:r>
              <a:rPr lang="zh-CN" altLang="zh-CN" sz="2400" b="1" dirty="0">
                <a:solidFill>
                  <a:srgbClr val="00B0F0"/>
                </a:solidFill>
              </a:rPr>
              <a:t>空落、孤单、凄凉</a:t>
            </a:r>
            <a:r>
              <a:rPr lang="zh-CN" altLang="zh-CN" sz="2400" b="1" dirty="0"/>
              <a:t>的</a:t>
            </a:r>
            <a:r>
              <a:rPr lang="zh-CN" altLang="zh-CN" sz="2400" b="1" dirty="0">
                <a:solidFill>
                  <a:srgbClr val="FF0000"/>
                </a:solidFill>
              </a:rPr>
              <a:t>意境</a:t>
            </a:r>
            <a:r>
              <a:rPr lang="zh-CN" altLang="zh-CN" sz="2400" b="1" dirty="0"/>
              <a:t>。</a:t>
            </a:r>
            <a:endParaRPr lang="zh-CN" altLang="zh-CN" sz="2400" dirty="0"/>
          </a:p>
        </p:txBody>
      </p:sp>
    </p:spTree>
    <p:extLst>
      <p:ext uri="{BB962C8B-B14F-4D97-AF65-F5344CB8AC3E}">
        <p14:creationId xmlns:p14="http://schemas.microsoft.com/office/powerpoint/2010/main" val="21193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779" y="116632"/>
            <a:ext cx="8640960" cy="2554545"/>
          </a:xfrm>
          <a:prstGeom prst="rect">
            <a:avLst/>
          </a:prstGeom>
        </p:spPr>
        <p:txBody>
          <a:bodyPr wrap="square">
            <a:spAutoFit/>
          </a:bodyPr>
          <a:lstStyle/>
          <a:p>
            <a:r>
              <a:rPr lang="en-US" altLang="zh-CN" sz="2000" b="1" dirty="0"/>
              <a:t>4</a:t>
            </a:r>
            <a:r>
              <a:rPr lang="zh-CN" altLang="zh-CN" sz="2000" b="1" dirty="0"/>
              <a:t>．阅读下面这首词，然后回答问题。</a:t>
            </a:r>
            <a:endParaRPr lang="zh-CN" altLang="zh-CN" sz="2000" dirty="0"/>
          </a:p>
          <a:p>
            <a:r>
              <a:rPr lang="en-US" altLang="zh-CN" sz="2000" b="1" dirty="0" smtClean="0"/>
              <a:t>                                                           </a:t>
            </a:r>
            <a:r>
              <a:rPr lang="zh-CN" altLang="zh-CN" sz="2000" b="1" dirty="0" smtClean="0"/>
              <a:t>鹊桥</a:t>
            </a:r>
            <a:r>
              <a:rPr lang="zh-CN" altLang="zh-CN" sz="2000" b="1" dirty="0"/>
              <a:t>仙</a:t>
            </a:r>
            <a:r>
              <a:rPr lang="en-US" altLang="zh-CN" sz="2000" b="1" dirty="0"/>
              <a:t>·</a:t>
            </a:r>
            <a:r>
              <a:rPr lang="zh-CN" altLang="zh-CN" sz="2000" b="1" dirty="0"/>
              <a:t>待</a:t>
            </a:r>
            <a:r>
              <a:rPr lang="zh-CN" altLang="zh-CN" sz="2000" b="1" dirty="0" smtClean="0"/>
              <a:t>月</a:t>
            </a:r>
            <a:r>
              <a:rPr lang="en-US" altLang="zh-CN" sz="2000" b="1" dirty="0" smtClean="0"/>
              <a:t>                    </a:t>
            </a:r>
            <a:r>
              <a:rPr lang="zh-CN" altLang="zh-CN" sz="2000" b="1" dirty="0" smtClean="0"/>
              <a:t>完颜亮</a:t>
            </a:r>
            <a:endParaRPr lang="zh-CN" altLang="zh-CN" sz="2000" dirty="0"/>
          </a:p>
          <a:p>
            <a:r>
              <a:rPr lang="zh-CN" altLang="zh-CN" sz="2000" b="1" dirty="0"/>
              <a:t>停杯不举，停歌不发，等候银蟾出海。不知何处片云来，做许大、通天障碍。</a:t>
            </a:r>
            <a:endParaRPr lang="zh-CN" altLang="zh-CN" sz="2000" dirty="0"/>
          </a:p>
          <a:p>
            <a:r>
              <a:rPr lang="zh-CN" altLang="zh-CN" sz="2000" b="1" dirty="0"/>
              <a:t>虬髯捻断，星眸睁裂，唯恨剑锋不快。一挥截断紫云腰，仔细看、嫦娥体态</a:t>
            </a:r>
            <a:r>
              <a:rPr lang="zh-CN" altLang="zh-CN" sz="2000" b="1" dirty="0" smtClean="0"/>
              <a:t>。</a:t>
            </a:r>
            <a:endParaRPr lang="en-US" altLang="zh-CN" sz="2000" b="1" dirty="0" smtClean="0"/>
          </a:p>
          <a:p>
            <a:endParaRPr lang="zh-CN" altLang="zh-CN" sz="2000" dirty="0"/>
          </a:p>
          <a:p>
            <a:r>
              <a:rPr lang="en-US" altLang="zh-CN" sz="2000" b="1" dirty="0"/>
              <a:t>(1)</a:t>
            </a:r>
            <a:r>
              <a:rPr lang="zh-CN" altLang="zh-CN" sz="2000" b="1" dirty="0"/>
              <a:t>请简要概括这首词的语言特色。</a:t>
            </a:r>
            <a:endParaRPr lang="zh-CN" altLang="zh-CN" sz="2000" dirty="0"/>
          </a:p>
          <a:p>
            <a:r>
              <a:rPr lang="en-US" altLang="zh-CN" sz="2000" b="1" dirty="0" smtClean="0"/>
              <a:t>(</a:t>
            </a:r>
            <a:r>
              <a:rPr lang="en-US" altLang="zh-CN" sz="2000" b="1" dirty="0"/>
              <a:t>2)</a:t>
            </a:r>
            <a:r>
              <a:rPr lang="zh-CN" altLang="zh-CN" sz="2000" b="1" dirty="0"/>
              <a:t>词的下阕写欲截云看月，同时也生动传神地刻画了词人的自我形象</a:t>
            </a:r>
            <a:r>
              <a:rPr lang="zh-CN" altLang="zh-CN" sz="2000" b="1" dirty="0" smtClean="0"/>
              <a:t>。</a:t>
            </a:r>
            <a:endParaRPr lang="en-US" altLang="zh-CN" sz="2000" b="1" dirty="0" smtClean="0"/>
          </a:p>
          <a:p>
            <a:r>
              <a:rPr lang="en-US" altLang="zh-CN" sz="2000" b="1" dirty="0"/>
              <a:t> </a:t>
            </a:r>
            <a:r>
              <a:rPr lang="en-US" altLang="zh-CN" sz="2000" b="1" dirty="0" smtClean="0"/>
              <a:t>    </a:t>
            </a:r>
            <a:r>
              <a:rPr lang="zh-CN" altLang="zh-CN" sz="2000" b="1" dirty="0" smtClean="0"/>
              <a:t>请</a:t>
            </a:r>
            <a:r>
              <a:rPr lang="zh-CN" altLang="zh-CN" sz="2000" b="1" dirty="0"/>
              <a:t>简要分析概括这一形象</a:t>
            </a:r>
            <a:r>
              <a:rPr lang="zh-CN" altLang="zh-CN" sz="2000" b="1" dirty="0" smtClean="0"/>
              <a:t>。</a:t>
            </a:r>
            <a:endParaRPr lang="zh-CN" altLang="zh-CN" sz="2000" dirty="0"/>
          </a:p>
        </p:txBody>
      </p:sp>
      <p:sp>
        <p:nvSpPr>
          <p:cNvPr id="3" name="矩形 2"/>
          <p:cNvSpPr/>
          <p:nvPr/>
        </p:nvSpPr>
        <p:spPr>
          <a:xfrm>
            <a:off x="277779" y="5157192"/>
            <a:ext cx="8640960" cy="1569660"/>
          </a:xfrm>
          <a:prstGeom prst="rect">
            <a:avLst/>
          </a:prstGeom>
        </p:spPr>
        <p:txBody>
          <a:bodyPr wrap="square">
            <a:spAutoFit/>
          </a:bodyPr>
          <a:lstStyle/>
          <a:p>
            <a:r>
              <a:rPr lang="en-US" altLang="zh-CN" sz="2400" b="1" dirty="0" smtClean="0"/>
              <a:t>(</a:t>
            </a:r>
            <a:r>
              <a:rPr lang="en-US" altLang="zh-CN" sz="2400" b="1" dirty="0"/>
              <a:t>2)</a:t>
            </a:r>
            <a:r>
              <a:rPr lang="en-US" altLang="zh-CN" sz="2400" b="1" dirty="0" smtClean="0"/>
              <a:t>“</a:t>
            </a:r>
            <a:r>
              <a:rPr lang="zh-CN" altLang="zh-CN" sz="2400" b="1" dirty="0" smtClean="0"/>
              <a:t>虬髯</a:t>
            </a:r>
            <a:r>
              <a:rPr lang="zh-CN" altLang="en-US" sz="2400" b="1" dirty="0" smtClean="0"/>
              <a:t>（</a:t>
            </a:r>
            <a:r>
              <a:rPr lang="en-US" altLang="zh-CN" sz="2400" b="1" dirty="0" err="1"/>
              <a:t>rán</a:t>
            </a:r>
            <a:r>
              <a:rPr lang="zh-CN" altLang="en-US" sz="2400" b="1" dirty="0" smtClean="0"/>
              <a:t>）</a:t>
            </a:r>
            <a:r>
              <a:rPr lang="en-US" altLang="zh-CN" sz="2400" b="1" dirty="0" smtClean="0"/>
              <a:t>”“</a:t>
            </a:r>
            <a:r>
              <a:rPr lang="zh-CN" altLang="zh-CN" sz="2400" b="1" dirty="0"/>
              <a:t>捻</a:t>
            </a:r>
            <a:r>
              <a:rPr lang="en-US" altLang="zh-CN" sz="2400" b="1" dirty="0"/>
              <a:t>”</a:t>
            </a:r>
            <a:r>
              <a:rPr lang="zh-CN" altLang="zh-CN" sz="2400" b="1" dirty="0"/>
              <a:t>而至断，</a:t>
            </a:r>
            <a:r>
              <a:rPr lang="en-US" altLang="zh-CN" sz="2400" b="1" dirty="0"/>
              <a:t>“</a:t>
            </a:r>
            <a:r>
              <a:rPr lang="zh-CN" altLang="zh-CN" sz="2400" b="1" dirty="0"/>
              <a:t>星眸</a:t>
            </a:r>
            <a:r>
              <a:rPr lang="en-US" altLang="zh-CN" sz="2400" b="1" dirty="0"/>
              <a:t>”“</a:t>
            </a:r>
            <a:r>
              <a:rPr lang="zh-CN" altLang="zh-CN" sz="2400" b="1" dirty="0"/>
              <a:t>睁</a:t>
            </a:r>
            <a:r>
              <a:rPr lang="en-US" altLang="zh-CN" sz="2400" b="1" dirty="0"/>
              <a:t>”</a:t>
            </a:r>
            <a:r>
              <a:rPr lang="zh-CN" altLang="zh-CN" sz="2400" b="1" dirty="0"/>
              <a:t>而至裂，进而</a:t>
            </a:r>
            <a:r>
              <a:rPr lang="en-US" altLang="zh-CN" sz="2400" b="1" dirty="0"/>
              <a:t>“</a:t>
            </a:r>
            <a:r>
              <a:rPr lang="zh-CN" altLang="zh-CN" sz="2400" b="1" dirty="0"/>
              <a:t>唯恨剑锋不快</a:t>
            </a:r>
            <a:r>
              <a:rPr lang="en-US" altLang="zh-CN" sz="2400" b="1" dirty="0"/>
              <a:t>”</a:t>
            </a:r>
            <a:r>
              <a:rPr lang="zh-CN" altLang="zh-CN" sz="2400" b="1" dirty="0"/>
              <a:t>，足见其</a:t>
            </a:r>
            <a:r>
              <a:rPr lang="zh-CN" altLang="zh-CN" sz="2400" b="1" dirty="0">
                <a:solidFill>
                  <a:srgbClr val="00B0F0"/>
                </a:solidFill>
              </a:rPr>
              <a:t>刚烈剽悍</a:t>
            </a:r>
            <a:r>
              <a:rPr lang="zh-CN" altLang="zh-CN" sz="2400" b="1" dirty="0"/>
              <a:t>；</a:t>
            </a:r>
            <a:r>
              <a:rPr lang="en-US" altLang="zh-CN" sz="2400" b="1" dirty="0"/>
              <a:t>“</a:t>
            </a:r>
            <a:r>
              <a:rPr lang="zh-CN" altLang="zh-CN" sz="2400" b="1" dirty="0"/>
              <a:t>一挥截断紫云腰，仔细看、嫦娥体态</a:t>
            </a:r>
            <a:r>
              <a:rPr lang="en-US" altLang="zh-CN" sz="2400" b="1" dirty="0"/>
              <a:t>”</a:t>
            </a:r>
            <a:r>
              <a:rPr lang="zh-CN" altLang="zh-CN" sz="2400" b="1" dirty="0"/>
              <a:t>，更见其志在必得的</a:t>
            </a:r>
            <a:r>
              <a:rPr lang="zh-CN" altLang="zh-CN" sz="2400" b="1" dirty="0">
                <a:solidFill>
                  <a:srgbClr val="00B0F0"/>
                </a:solidFill>
              </a:rPr>
              <a:t>桀骜和霸气</a:t>
            </a:r>
            <a:r>
              <a:rPr lang="zh-CN" altLang="zh-CN" sz="2400" b="1" dirty="0"/>
              <a:t>。下阕刻画了一个</a:t>
            </a:r>
            <a:r>
              <a:rPr lang="zh-CN" altLang="zh-CN" sz="2400" b="1" dirty="0">
                <a:solidFill>
                  <a:srgbClr val="FF0000"/>
                </a:solidFill>
                <a:effectLst>
                  <a:outerShdw blurRad="38100" dist="38100" dir="2700000" algn="tl">
                    <a:srgbClr val="000000">
                      <a:alpha val="43137"/>
                    </a:srgbClr>
                  </a:outerShdw>
                </a:effectLst>
              </a:rPr>
              <a:t>刚烈剽悍、桀骜、不可一世</a:t>
            </a:r>
            <a:r>
              <a:rPr lang="zh-CN" altLang="zh-CN" sz="2400" b="1" dirty="0"/>
              <a:t>的</a:t>
            </a:r>
            <a:r>
              <a:rPr lang="zh-CN" altLang="zh-CN" sz="2400" b="1" dirty="0">
                <a:solidFill>
                  <a:srgbClr val="FF0000"/>
                </a:solidFill>
                <a:effectLst>
                  <a:outerShdw blurRad="38100" dist="38100" dir="2700000" algn="tl">
                    <a:srgbClr val="000000">
                      <a:alpha val="43137"/>
                    </a:srgbClr>
                  </a:outerShdw>
                </a:effectLst>
              </a:rPr>
              <a:t>霸主</a:t>
            </a:r>
            <a:r>
              <a:rPr lang="zh-CN" altLang="zh-CN" sz="2400" b="1" dirty="0"/>
              <a:t>形象。</a:t>
            </a:r>
            <a:endParaRPr lang="zh-CN" altLang="zh-CN" sz="2400" dirty="0"/>
          </a:p>
        </p:txBody>
      </p:sp>
      <p:sp>
        <p:nvSpPr>
          <p:cNvPr id="4" name="矩形 3"/>
          <p:cNvSpPr/>
          <p:nvPr/>
        </p:nvSpPr>
        <p:spPr>
          <a:xfrm>
            <a:off x="364032" y="4221088"/>
            <a:ext cx="8568952" cy="830997"/>
          </a:xfrm>
          <a:prstGeom prst="rect">
            <a:avLst/>
          </a:prstGeom>
        </p:spPr>
        <p:txBody>
          <a:bodyPr wrap="square">
            <a:spAutoFit/>
          </a:bodyPr>
          <a:lstStyle/>
          <a:p>
            <a:r>
              <a:rPr lang="zh-CN" altLang="zh-CN" sz="2400" b="1" dirty="0" smtClean="0"/>
              <a:t>【答案】</a:t>
            </a:r>
            <a:r>
              <a:rPr lang="en-US" altLang="zh-CN" sz="2400" b="1" dirty="0"/>
              <a:t>(1)</a:t>
            </a:r>
            <a:r>
              <a:rPr lang="zh-CN" altLang="zh-CN" sz="2400" b="1" dirty="0"/>
              <a:t>这首词的语言</a:t>
            </a:r>
            <a:r>
              <a:rPr lang="zh-CN" altLang="zh-CN" sz="2400" b="1" dirty="0">
                <a:solidFill>
                  <a:srgbClr val="00B0F0"/>
                </a:solidFill>
                <a:effectLst>
                  <a:outerShdw blurRad="38100" dist="38100" dir="2700000" algn="tl">
                    <a:srgbClr val="000000">
                      <a:alpha val="43137"/>
                    </a:srgbClr>
                  </a:outerShdw>
                </a:effectLst>
              </a:rPr>
              <a:t>自然，流畅，朴实，洗尽铅华</a:t>
            </a:r>
            <a:r>
              <a:rPr lang="zh-CN" altLang="zh-CN" sz="2400" b="1" dirty="0"/>
              <a:t>，直抒本色。</a:t>
            </a:r>
            <a:endParaRPr lang="zh-CN" altLang="zh-CN" sz="2400" dirty="0"/>
          </a:p>
        </p:txBody>
      </p:sp>
      <p:sp>
        <p:nvSpPr>
          <p:cNvPr id="5" name="矩形 4"/>
          <p:cNvSpPr/>
          <p:nvPr/>
        </p:nvSpPr>
        <p:spPr>
          <a:xfrm>
            <a:off x="420288" y="2564904"/>
            <a:ext cx="8456440" cy="923330"/>
          </a:xfrm>
          <a:prstGeom prst="rect">
            <a:avLst/>
          </a:prstGeom>
        </p:spPr>
        <p:txBody>
          <a:bodyPr wrap="square">
            <a:spAutoFit/>
          </a:bodyPr>
          <a:lstStyle/>
          <a:p>
            <a:r>
              <a:rPr lang="zh-CN" altLang="en-US" b="1" dirty="0" smtClean="0">
                <a:solidFill>
                  <a:srgbClr val="7030A0"/>
                </a:solidFill>
                <a:effectLst>
                  <a:outerShdw blurRad="38100" dist="38100" dir="2700000" algn="tl">
                    <a:srgbClr val="000000">
                      <a:alpha val="43137"/>
                    </a:srgbClr>
                  </a:outerShdw>
                </a:effectLst>
              </a:rPr>
              <a:t>译文： </a:t>
            </a:r>
            <a:endParaRPr lang="zh-CN" altLang="en-US" b="1" dirty="0">
              <a:solidFill>
                <a:srgbClr val="7030A0"/>
              </a:solidFill>
              <a:effectLst>
                <a:outerShdw blurRad="38100" dist="38100" dir="2700000" algn="tl">
                  <a:srgbClr val="000000">
                    <a:alpha val="43137"/>
                  </a:srgbClr>
                </a:outerShdw>
              </a:effectLst>
            </a:endParaRPr>
          </a:p>
          <a:p>
            <a:r>
              <a:rPr lang="zh-CN" altLang="en-US" b="1" dirty="0" smtClean="0">
                <a:solidFill>
                  <a:srgbClr val="7030A0"/>
                </a:solidFill>
                <a:effectLst>
                  <a:outerShdw blurRad="38100" dist="38100" dir="2700000" algn="tl">
                    <a:srgbClr val="000000">
                      <a:alpha val="43137"/>
                    </a:srgbClr>
                  </a:outerShdw>
                </a:effectLst>
              </a:rPr>
              <a:t>         停下</a:t>
            </a:r>
            <a:r>
              <a:rPr lang="zh-CN" altLang="en-US" b="1" dirty="0">
                <a:solidFill>
                  <a:srgbClr val="7030A0"/>
                </a:solidFill>
                <a:effectLst>
                  <a:outerShdw blurRad="38100" dist="38100" dir="2700000" algn="tl">
                    <a:srgbClr val="000000">
                      <a:alpha val="43137"/>
                    </a:srgbClr>
                  </a:outerShdw>
                </a:effectLst>
              </a:rPr>
              <a:t>酒杯不举起，停下歌声不要唱，等候那圆圆银月跃出东海。不知从哪里飘来一片云，做成了这么大、通天的大障碍</a:t>
            </a:r>
            <a:r>
              <a:rPr lang="zh-CN" altLang="en-US" b="1" dirty="0" smtClean="0">
                <a:solidFill>
                  <a:srgbClr val="7030A0"/>
                </a:solidFill>
                <a:effectLst>
                  <a:outerShdw blurRad="38100" dist="38100" dir="2700000" algn="tl">
                    <a:srgbClr val="000000">
                      <a:alpha val="43137"/>
                    </a:srgbClr>
                  </a:outerShdw>
                </a:effectLst>
              </a:rPr>
              <a:t>。</a:t>
            </a:r>
            <a:endParaRPr lang="zh-CN" altLang="en-US" b="1" dirty="0">
              <a:solidFill>
                <a:srgbClr val="7030A0"/>
              </a:solidFill>
              <a:effectLst>
                <a:outerShdw blurRad="38100" dist="38100" dir="2700000" algn="tl">
                  <a:srgbClr val="000000">
                    <a:alpha val="43137"/>
                  </a:srgbClr>
                </a:outerShdw>
              </a:effectLst>
            </a:endParaRPr>
          </a:p>
        </p:txBody>
      </p:sp>
      <p:sp>
        <p:nvSpPr>
          <p:cNvPr id="6" name="矩形 5"/>
          <p:cNvSpPr/>
          <p:nvPr/>
        </p:nvSpPr>
        <p:spPr>
          <a:xfrm>
            <a:off x="435423" y="3493314"/>
            <a:ext cx="8512696" cy="646331"/>
          </a:xfrm>
          <a:prstGeom prst="rect">
            <a:avLst/>
          </a:prstGeom>
        </p:spPr>
        <p:txBody>
          <a:bodyPr wrap="square">
            <a:spAutoFit/>
          </a:bodyPr>
          <a:lstStyle/>
          <a:p>
            <a:r>
              <a:rPr lang="zh-CN" altLang="en-US" b="1" dirty="0">
                <a:solidFill>
                  <a:srgbClr val="00B050"/>
                </a:solidFill>
                <a:effectLst>
                  <a:outerShdw blurRad="38100" dist="38100" dir="2700000" algn="tl">
                    <a:srgbClr val="000000">
                      <a:alpha val="43137"/>
                    </a:srgbClr>
                  </a:outerShdw>
                </a:effectLst>
              </a:rPr>
              <a:t> 龙须拈断，星眼瞪裂，只恨宝剑剑锋不快。我要猛地一挥斩断紫云的腰，仔细观看嫦娥仙女长得是什么体态。</a:t>
            </a:r>
            <a:endParaRPr lang="zh-CN" altLang="en-US" dirty="0">
              <a:solidFill>
                <a:srgbClr val="00B050"/>
              </a:solidFill>
            </a:endParaRPr>
          </a:p>
        </p:txBody>
      </p:sp>
    </p:spTree>
    <p:extLst>
      <p:ext uri="{BB962C8B-B14F-4D97-AF65-F5344CB8AC3E}">
        <p14:creationId xmlns:p14="http://schemas.microsoft.com/office/powerpoint/2010/main" val="8545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7794" y="44624"/>
            <a:ext cx="8640960" cy="3231654"/>
          </a:xfrm>
          <a:prstGeom prst="rect">
            <a:avLst/>
          </a:prstGeom>
        </p:spPr>
        <p:txBody>
          <a:bodyPr wrap="square">
            <a:spAutoFit/>
          </a:bodyPr>
          <a:lstStyle/>
          <a:p>
            <a:r>
              <a:rPr lang="zh-CN" altLang="zh-CN" b="1" u="dbl" dirty="0"/>
              <a:t>考纲在线</a:t>
            </a:r>
            <a:endParaRPr lang="zh-CN" altLang="zh-CN" dirty="0"/>
          </a:p>
          <a:p>
            <a:r>
              <a:rPr lang="zh-CN" altLang="zh-CN" b="1" dirty="0"/>
              <a:t>古代诗文阅读</a:t>
            </a:r>
            <a:endParaRPr lang="zh-CN" altLang="zh-CN" dirty="0"/>
          </a:p>
          <a:p>
            <a:r>
              <a:rPr lang="zh-CN" altLang="zh-CN" b="1" dirty="0"/>
              <a:t>阅读浅易的古代诗文</a:t>
            </a:r>
            <a:endParaRPr lang="zh-CN" altLang="zh-CN" dirty="0"/>
          </a:p>
          <a:p>
            <a:r>
              <a:rPr lang="en-US" altLang="zh-CN" b="1" dirty="0"/>
              <a:t>4</a:t>
            </a:r>
            <a:r>
              <a:rPr lang="zh-CN" altLang="zh-CN" b="1" dirty="0"/>
              <a:t>．鉴赏评价</a:t>
            </a:r>
            <a:r>
              <a:rPr lang="en-US" altLang="zh-CN" b="1" dirty="0"/>
              <a:t>D</a:t>
            </a:r>
            <a:endParaRPr lang="zh-CN" altLang="zh-CN" dirty="0"/>
          </a:p>
          <a:p>
            <a:r>
              <a:rPr lang="en-US" altLang="zh-CN" b="1" dirty="0"/>
              <a:t>(1)</a:t>
            </a:r>
            <a:r>
              <a:rPr lang="zh-CN" altLang="zh-CN" b="1" dirty="0"/>
              <a:t>鉴赏文学作品的形象</a:t>
            </a:r>
            <a:endParaRPr lang="zh-CN" altLang="zh-CN" dirty="0"/>
          </a:p>
          <a:p>
            <a:r>
              <a:rPr lang="zh-CN" altLang="zh-CN" b="1" u="dbl" dirty="0"/>
              <a:t>简要解读</a:t>
            </a:r>
            <a:endParaRPr lang="zh-CN" altLang="zh-CN" dirty="0"/>
          </a:p>
          <a:p>
            <a:r>
              <a:rPr lang="zh-CN" altLang="zh-CN" b="1" dirty="0"/>
              <a:t>鉴赏古诗词的形象，就是把握叙事诗中塑造的人物形象、抒情诗中的抒情主人公和诗词中所描写的景或物，多称</a:t>
            </a:r>
            <a:r>
              <a:rPr lang="en-US" altLang="zh-CN" b="1" dirty="0"/>
              <a:t>“</a:t>
            </a:r>
            <a:r>
              <a:rPr lang="zh-CN" altLang="zh-CN" b="1" dirty="0"/>
              <a:t>物象</a:t>
            </a:r>
            <a:r>
              <a:rPr lang="en-US" altLang="zh-CN" b="1" dirty="0"/>
              <a:t>”</a:t>
            </a:r>
            <a:r>
              <a:rPr lang="zh-CN" altLang="zh-CN" b="1" dirty="0"/>
              <a:t>或</a:t>
            </a:r>
            <a:r>
              <a:rPr lang="en-US" altLang="zh-CN" b="1" dirty="0"/>
              <a:t>“</a:t>
            </a:r>
            <a:r>
              <a:rPr lang="zh-CN" altLang="zh-CN" b="1" dirty="0"/>
              <a:t>意象</a:t>
            </a:r>
            <a:r>
              <a:rPr lang="en-US" altLang="zh-CN" b="1" dirty="0"/>
              <a:t>”</a:t>
            </a:r>
            <a:r>
              <a:rPr lang="zh-CN" altLang="zh-CN" b="1" dirty="0"/>
              <a:t>，高考要求鉴赏的主要是</a:t>
            </a:r>
            <a:r>
              <a:rPr lang="en-US" altLang="zh-CN" b="1" dirty="0"/>
              <a:t>“</a:t>
            </a:r>
            <a:r>
              <a:rPr lang="zh-CN" altLang="zh-CN" b="1" dirty="0"/>
              <a:t>意象</a:t>
            </a:r>
            <a:r>
              <a:rPr lang="en-US" altLang="zh-CN" b="1" dirty="0"/>
              <a:t>”</a:t>
            </a:r>
            <a:r>
              <a:rPr lang="zh-CN" altLang="zh-CN" b="1" dirty="0" smtClean="0"/>
              <a:t>。</a:t>
            </a:r>
            <a:endParaRPr lang="en-US" altLang="zh-CN" b="1" dirty="0" smtClean="0"/>
          </a:p>
          <a:p>
            <a:r>
              <a:rPr lang="zh-CN" altLang="zh-CN" sz="2400" b="1" dirty="0" smtClean="0">
                <a:solidFill>
                  <a:srgbClr val="FF0000"/>
                </a:solidFill>
              </a:rPr>
              <a:t>意象</a:t>
            </a:r>
            <a:r>
              <a:rPr lang="zh-CN" altLang="zh-CN" b="1" dirty="0"/>
              <a:t>是作者的</a:t>
            </a:r>
            <a:r>
              <a:rPr lang="zh-CN" altLang="zh-CN" b="1" dirty="0">
                <a:solidFill>
                  <a:srgbClr val="00B050"/>
                </a:solidFill>
                <a:effectLst>
                  <a:outerShdw blurRad="38100" dist="38100" dir="2700000" algn="tl">
                    <a:srgbClr val="000000">
                      <a:alpha val="43137"/>
                    </a:srgbClr>
                  </a:outerShdw>
                </a:effectLst>
              </a:rPr>
              <a:t>主观情意与作品中描写的物象</a:t>
            </a:r>
            <a:r>
              <a:rPr lang="zh-CN" altLang="zh-CN" b="1" dirty="0"/>
              <a:t>的融合，它往往含有一定的中国情意文化背景</a:t>
            </a:r>
            <a:r>
              <a:rPr lang="zh-CN" altLang="zh-CN" b="1" dirty="0" smtClean="0"/>
              <a:t>。</a:t>
            </a:r>
            <a:r>
              <a:rPr lang="zh-CN" altLang="zh-CN" b="1" dirty="0"/>
              <a:t>例如秋风落叶表示凄清、悲愁，长亭短笛表示送别、思乡，荷花兰草表示清廉、高洁</a:t>
            </a:r>
            <a:r>
              <a:rPr lang="zh-CN" altLang="zh-CN" b="1" dirty="0" smtClean="0"/>
              <a:t>。</a:t>
            </a:r>
            <a:endParaRPr lang="zh-CN" altLang="en-US" dirty="0"/>
          </a:p>
        </p:txBody>
      </p:sp>
      <p:sp>
        <p:nvSpPr>
          <p:cNvPr id="3" name="矩形 2"/>
          <p:cNvSpPr/>
          <p:nvPr/>
        </p:nvSpPr>
        <p:spPr>
          <a:xfrm>
            <a:off x="325806" y="4797152"/>
            <a:ext cx="8424936" cy="1938992"/>
          </a:xfrm>
          <a:prstGeom prst="rect">
            <a:avLst/>
          </a:prstGeom>
        </p:spPr>
        <p:txBody>
          <a:bodyPr wrap="square">
            <a:spAutoFit/>
          </a:bodyPr>
          <a:lstStyle/>
          <a:p>
            <a:r>
              <a:rPr lang="en-US" altLang="zh-CN" sz="2000" b="1" dirty="0" smtClean="0"/>
              <a:t>         </a:t>
            </a:r>
            <a:r>
              <a:rPr lang="zh-CN" altLang="zh-CN" sz="2000" b="1" dirty="0" smtClean="0"/>
              <a:t>人物形象包括作为</a:t>
            </a:r>
            <a:r>
              <a:rPr lang="zh-CN" altLang="zh-CN" sz="2000" b="1" dirty="0" smtClean="0">
                <a:solidFill>
                  <a:srgbClr val="00B050"/>
                </a:solidFill>
              </a:rPr>
              <a:t>描写客体</a:t>
            </a:r>
            <a:r>
              <a:rPr lang="zh-CN" altLang="zh-CN" sz="2000" b="1" dirty="0" smtClean="0"/>
              <a:t>的人物和抒情主人公。如白居易的《琵琶行》中描写的琵琶女，她是作为描写客体的人物形象，而其中的</a:t>
            </a:r>
            <a:r>
              <a:rPr lang="en-US" altLang="zh-CN" sz="2000" b="1" dirty="0" smtClean="0"/>
              <a:t>“</a:t>
            </a:r>
            <a:r>
              <a:rPr lang="zh-CN" altLang="zh-CN" sz="2000" b="1" dirty="0" smtClean="0"/>
              <a:t>江州司马</a:t>
            </a:r>
            <a:r>
              <a:rPr lang="en-US" altLang="zh-CN" sz="2000" b="1" dirty="0" smtClean="0"/>
              <a:t>”</a:t>
            </a:r>
            <a:r>
              <a:rPr lang="zh-CN" altLang="zh-CN" sz="2000" b="1" dirty="0" smtClean="0"/>
              <a:t>白居易则是抒情主人公。再如杜甫的《江汉》：</a:t>
            </a:r>
            <a:endParaRPr lang="zh-CN" altLang="zh-CN" sz="2000" dirty="0" smtClean="0"/>
          </a:p>
          <a:p>
            <a:r>
              <a:rPr lang="en-US" altLang="zh-CN" sz="2000" b="1" dirty="0" smtClean="0"/>
              <a:t>                        </a:t>
            </a:r>
            <a:r>
              <a:rPr lang="zh-CN" altLang="zh-CN" sz="2000" b="1" dirty="0" smtClean="0"/>
              <a:t>江汉思归客，乾坤一腐儒。片云天共远，永夜月同孤。</a:t>
            </a:r>
            <a:endParaRPr lang="zh-CN" altLang="zh-CN" sz="2000" dirty="0" smtClean="0"/>
          </a:p>
          <a:p>
            <a:r>
              <a:rPr lang="en-US" altLang="zh-CN" sz="2000" b="1" dirty="0" smtClean="0"/>
              <a:t>                         </a:t>
            </a:r>
            <a:r>
              <a:rPr lang="zh-CN" altLang="zh-CN" sz="2000" b="1" dirty="0" smtClean="0"/>
              <a:t>落日心犹壮，秋风病欲苏。古来存老马，不必取长途。</a:t>
            </a:r>
            <a:endParaRPr lang="zh-CN" altLang="zh-CN" sz="2000" dirty="0" smtClean="0"/>
          </a:p>
          <a:p>
            <a:r>
              <a:rPr lang="en-US" altLang="zh-CN" sz="2000" b="1" dirty="0" smtClean="0"/>
              <a:t>         </a:t>
            </a:r>
            <a:r>
              <a:rPr lang="zh-CN" altLang="zh-CN" sz="2000" b="1" dirty="0" smtClean="0"/>
              <a:t>诗中的</a:t>
            </a:r>
            <a:r>
              <a:rPr lang="en-US" altLang="zh-CN" sz="2000" b="1" dirty="0" smtClean="0"/>
              <a:t>“</a:t>
            </a:r>
            <a:r>
              <a:rPr lang="zh-CN" altLang="zh-CN" sz="2000" b="1" dirty="0" smtClean="0"/>
              <a:t>腐儒</a:t>
            </a:r>
            <a:r>
              <a:rPr lang="en-US" altLang="zh-CN" sz="2000" b="1" dirty="0" smtClean="0"/>
              <a:t>”</a:t>
            </a:r>
            <a:r>
              <a:rPr lang="zh-CN" altLang="zh-CN" sz="2000" b="1" dirty="0" smtClean="0"/>
              <a:t>即诗人自指，是</a:t>
            </a:r>
            <a:r>
              <a:rPr lang="zh-CN" altLang="zh-CN" sz="2000" b="1" dirty="0" smtClean="0">
                <a:solidFill>
                  <a:srgbClr val="0070C0"/>
                </a:solidFill>
                <a:effectLst>
                  <a:outerShdw blurRad="38100" dist="38100" dir="2700000" algn="tl">
                    <a:srgbClr val="000000">
                      <a:alpha val="43137"/>
                    </a:srgbClr>
                  </a:outerShdw>
                </a:effectLst>
              </a:rPr>
              <a:t>抒情主人公</a:t>
            </a:r>
            <a:r>
              <a:rPr lang="zh-CN" altLang="zh-CN" sz="2000" b="1" dirty="0" smtClean="0"/>
              <a:t>形象。</a:t>
            </a:r>
            <a:endParaRPr lang="zh-CN" altLang="zh-CN" sz="2000" dirty="0"/>
          </a:p>
        </p:txBody>
      </p:sp>
      <p:sp>
        <p:nvSpPr>
          <p:cNvPr id="4" name="矩形 3"/>
          <p:cNvSpPr/>
          <p:nvPr/>
        </p:nvSpPr>
        <p:spPr>
          <a:xfrm>
            <a:off x="217794" y="4273932"/>
            <a:ext cx="2170787" cy="523220"/>
          </a:xfrm>
          <a:prstGeom prst="rect">
            <a:avLst/>
          </a:prstGeom>
        </p:spPr>
        <p:txBody>
          <a:bodyPr wrap="none">
            <a:spAutoFit/>
          </a:bodyPr>
          <a:lstStyle/>
          <a:p>
            <a:r>
              <a:rPr lang="en-US" altLang="zh-CN" sz="2800" b="1" dirty="0" smtClean="0">
                <a:solidFill>
                  <a:srgbClr val="00B0F0"/>
                </a:solidFill>
                <a:effectLst>
                  <a:outerShdw blurRad="38100" dist="38100" dir="2700000" algn="tl">
                    <a:srgbClr val="000000">
                      <a:alpha val="43137"/>
                    </a:srgbClr>
                  </a:outerShdw>
                </a:effectLst>
              </a:rPr>
              <a:t>1</a:t>
            </a:r>
            <a:r>
              <a:rPr lang="zh-CN" altLang="zh-CN" sz="2800" b="1" dirty="0" smtClean="0">
                <a:solidFill>
                  <a:srgbClr val="00B0F0"/>
                </a:solidFill>
                <a:effectLst>
                  <a:outerShdw blurRad="38100" dist="38100" dir="2700000" algn="tl">
                    <a:srgbClr val="000000">
                      <a:alpha val="43137"/>
                    </a:srgbClr>
                  </a:outerShdw>
                </a:effectLst>
              </a:rPr>
              <a:t>．人物形象</a:t>
            </a:r>
            <a:endParaRPr lang="zh-CN" altLang="zh-CN" sz="2800" dirty="0" smtClean="0">
              <a:solidFill>
                <a:srgbClr val="00B0F0"/>
              </a:solidFill>
              <a:effectLst>
                <a:outerShdw blurRad="38100" dist="38100" dir="2700000" algn="tl">
                  <a:srgbClr val="000000">
                    <a:alpha val="43137"/>
                  </a:srgbClr>
                </a:outerShdw>
              </a:effectLst>
            </a:endParaRPr>
          </a:p>
        </p:txBody>
      </p:sp>
      <p:sp>
        <p:nvSpPr>
          <p:cNvPr id="5" name="矩形 4"/>
          <p:cNvSpPr/>
          <p:nvPr/>
        </p:nvSpPr>
        <p:spPr>
          <a:xfrm>
            <a:off x="325806" y="3140968"/>
            <a:ext cx="8532948" cy="1261884"/>
          </a:xfrm>
          <a:prstGeom prst="rect">
            <a:avLst/>
          </a:prstGeom>
        </p:spPr>
        <p:txBody>
          <a:bodyPr wrap="square">
            <a:spAutoFit/>
          </a:bodyPr>
          <a:lstStyle/>
          <a:p>
            <a:r>
              <a:rPr lang="en-US" altLang="zh-CN" sz="2400" b="1" dirty="0" smtClean="0"/>
              <a:t>                                    </a:t>
            </a:r>
            <a:r>
              <a:rPr lang="zh-CN" altLang="zh-CN" sz="2400" b="1" dirty="0" smtClean="0"/>
              <a:t>一</a:t>
            </a:r>
            <a:r>
              <a:rPr lang="zh-CN" altLang="zh-CN" sz="2400" b="1" dirty="0"/>
              <a:t>、诗歌中的形象分类</a:t>
            </a:r>
            <a:endParaRPr lang="zh-CN" altLang="zh-CN" sz="2400" dirty="0"/>
          </a:p>
          <a:p>
            <a:r>
              <a:rPr lang="zh-CN" altLang="zh-CN" sz="2800" b="1" dirty="0"/>
              <a:t>一般说来</a:t>
            </a:r>
            <a:r>
              <a:rPr lang="zh-CN" altLang="zh-CN" sz="2400" b="1" dirty="0"/>
              <a:t>，诗歌作品的形象包括</a:t>
            </a:r>
            <a:r>
              <a:rPr lang="zh-CN" altLang="zh-CN" sz="2400" b="1" dirty="0">
                <a:solidFill>
                  <a:srgbClr val="FF0000"/>
                </a:solidFill>
              </a:rPr>
              <a:t>人物形象、事物形象</a:t>
            </a:r>
            <a:r>
              <a:rPr lang="zh-CN" altLang="zh-CN" sz="2400" b="1" dirty="0"/>
              <a:t>和</a:t>
            </a:r>
            <a:r>
              <a:rPr lang="zh-CN" altLang="zh-CN" sz="2400" b="1" dirty="0">
                <a:solidFill>
                  <a:srgbClr val="FF0000"/>
                </a:solidFill>
              </a:rPr>
              <a:t>景物形象</a:t>
            </a:r>
            <a:r>
              <a:rPr lang="zh-CN" altLang="zh-CN" sz="2400" b="1" dirty="0"/>
              <a:t>三大类。</a:t>
            </a:r>
            <a:endParaRPr lang="zh-CN" altLang="zh-CN" sz="2400" dirty="0"/>
          </a:p>
        </p:txBody>
      </p:sp>
    </p:spTree>
    <p:extLst>
      <p:ext uri="{BB962C8B-B14F-4D97-AF65-F5344CB8AC3E}">
        <p14:creationId xmlns:p14="http://schemas.microsoft.com/office/powerpoint/2010/main" val="21611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60648"/>
            <a:ext cx="8496944" cy="2554545"/>
          </a:xfrm>
          <a:prstGeom prst="rect">
            <a:avLst/>
          </a:prstGeom>
        </p:spPr>
        <p:txBody>
          <a:bodyPr wrap="square">
            <a:spAutoFit/>
          </a:bodyPr>
          <a:lstStyle/>
          <a:p>
            <a:r>
              <a:rPr lang="en-US" altLang="zh-CN" sz="2000" b="1" dirty="0"/>
              <a:t>5</a:t>
            </a:r>
            <a:r>
              <a:rPr lang="zh-CN" altLang="zh-CN" sz="2000" b="1" dirty="0"/>
              <a:t>．阅读下面这首唐诗，完成后面的题目。</a:t>
            </a:r>
            <a:endParaRPr lang="zh-CN" altLang="zh-CN" sz="2000" dirty="0"/>
          </a:p>
          <a:p>
            <a:r>
              <a:rPr lang="en-US" altLang="zh-CN" sz="2000" b="1" dirty="0" smtClean="0"/>
              <a:t>                                                     </a:t>
            </a:r>
            <a:r>
              <a:rPr lang="zh-CN" altLang="zh-CN" sz="2000" b="1" dirty="0" smtClean="0"/>
              <a:t>送</a:t>
            </a:r>
            <a:r>
              <a:rPr lang="zh-CN" altLang="zh-CN" sz="2000" b="1" dirty="0"/>
              <a:t>郑侍御谪闽</a:t>
            </a:r>
            <a:r>
              <a:rPr lang="zh-CN" altLang="zh-CN" sz="2000" b="1" dirty="0" smtClean="0"/>
              <a:t>中</a:t>
            </a:r>
            <a:r>
              <a:rPr lang="en-US" altLang="zh-CN" sz="2000" b="1" dirty="0" smtClean="0"/>
              <a:t>       </a:t>
            </a:r>
            <a:r>
              <a:rPr lang="zh-CN" altLang="zh-CN" sz="2000" b="1" dirty="0" smtClean="0"/>
              <a:t>高</a:t>
            </a:r>
            <a:r>
              <a:rPr lang="zh-CN" altLang="zh-CN" sz="2000" b="1" dirty="0"/>
              <a:t>适</a:t>
            </a:r>
            <a:endParaRPr lang="zh-CN" altLang="zh-CN" sz="2000" dirty="0"/>
          </a:p>
          <a:p>
            <a:r>
              <a:rPr lang="en-US" altLang="zh-CN" sz="2000" b="1" dirty="0" smtClean="0"/>
              <a:t>                                                </a:t>
            </a:r>
            <a:r>
              <a:rPr lang="zh-CN" altLang="zh-CN" sz="2000" b="1" dirty="0" smtClean="0"/>
              <a:t>谪</a:t>
            </a:r>
            <a:r>
              <a:rPr lang="zh-CN" altLang="zh-CN" sz="2000" b="1" dirty="0"/>
              <a:t>去君无恨，闽中我旧过。</a:t>
            </a:r>
            <a:endParaRPr lang="zh-CN" altLang="zh-CN" sz="2000" dirty="0"/>
          </a:p>
          <a:p>
            <a:r>
              <a:rPr lang="en-US" altLang="zh-CN" sz="2000" b="1" dirty="0" smtClean="0"/>
              <a:t>                                                </a:t>
            </a:r>
            <a:r>
              <a:rPr lang="zh-CN" altLang="zh-CN" sz="2000" b="1" dirty="0" smtClean="0"/>
              <a:t>大都</a:t>
            </a:r>
            <a:r>
              <a:rPr lang="zh-CN" altLang="zh-CN" sz="2000" b="1" dirty="0"/>
              <a:t>秋雁少，只是夜猿多。</a:t>
            </a:r>
            <a:endParaRPr lang="zh-CN" altLang="zh-CN" sz="2000" dirty="0"/>
          </a:p>
          <a:p>
            <a:r>
              <a:rPr lang="en-US" altLang="zh-CN" sz="2000" b="1" dirty="0" smtClean="0"/>
              <a:t>                                                </a:t>
            </a:r>
            <a:r>
              <a:rPr lang="zh-CN" altLang="zh-CN" sz="2000" b="1" dirty="0" smtClean="0"/>
              <a:t>东路</a:t>
            </a:r>
            <a:r>
              <a:rPr lang="zh-CN" altLang="zh-CN" sz="2000" b="1" dirty="0"/>
              <a:t>云山合，南天瘴疠和。</a:t>
            </a:r>
            <a:endParaRPr lang="zh-CN" altLang="zh-CN" sz="2000" dirty="0"/>
          </a:p>
          <a:p>
            <a:r>
              <a:rPr lang="en-US" altLang="zh-CN" sz="2000" b="1" dirty="0" smtClean="0"/>
              <a:t>                                                </a:t>
            </a:r>
            <a:r>
              <a:rPr lang="zh-CN" altLang="zh-CN" sz="2000" b="1" dirty="0" smtClean="0"/>
              <a:t>自</a:t>
            </a:r>
            <a:r>
              <a:rPr lang="zh-CN" altLang="zh-CN" sz="2000" b="1" dirty="0"/>
              <a:t>当逢雨露，行矣慎风波</a:t>
            </a:r>
            <a:r>
              <a:rPr lang="zh-CN" altLang="zh-CN" sz="2000" b="1" dirty="0" smtClean="0"/>
              <a:t>。</a:t>
            </a:r>
            <a:endParaRPr lang="zh-CN" altLang="zh-CN" sz="2000" dirty="0"/>
          </a:p>
          <a:p>
            <a:r>
              <a:rPr lang="en-US" altLang="zh-CN" sz="2000" b="1" dirty="0"/>
              <a:t>(1)</a:t>
            </a:r>
            <a:r>
              <a:rPr lang="zh-CN" altLang="zh-CN" sz="2000" b="1" dirty="0"/>
              <a:t>这首诗歌的颔联选取了哪些意象？写出了闽中怎样的特点？</a:t>
            </a:r>
            <a:endParaRPr lang="zh-CN" altLang="zh-CN" sz="2000" dirty="0"/>
          </a:p>
          <a:p>
            <a:r>
              <a:rPr lang="en-US" altLang="zh-CN" sz="2000" b="1" dirty="0" smtClean="0"/>
              <a:t>(</a:t>
            </a:r>
            <a:r>
              <a:rPr lang="en-US" altLang="zh-CN" sz="2000" b="1" dirty="0"/>
              <a:t>2)</a:t>
            </a:r>
            <a:r>
              <a:rPr lang="zh-CN" altLang="zh-CN" sz="2000" b="1" dirty="0"/>
              <a:t>尾联运用了什么修辞手法？体现了作者什么思想感情？</a:t>
            </a:r>
            <a:endParaRPr lang="zh-CN" altLang="zh-CN" sz="2000" dirty="0"/>
          </a:p>
        </p:txBody>
      </p:sp>
      <p:sp>
        <p:nvSpPr>
          <p:cNvPr id="3" name="矩形 2"/>
          <p:cNvSpPr/>
          <p:nvPr/>
        </p:nvSpPr>
        <p:spPr>
          <a:xfrm>
            <a:off x="251520" y="5589240"/>
            <a:ext cx="8640960" cy="1200329"/>
          </a:xfrm>
          <a:prstGeom prst="rect">
            <a:avLst/>
          </a:prstGeom>
        </p:spPr>
        <p:txBody>
          <a:bodyPr wrap="square">
            <a:spAutoFit/>
          </a:bodyPr>
          <a:lstStyle/>
          <a:p>
            <a:r>
              <a:rPr lang="en-US" altLang="zh-CN" sz="2400" b="1" dirty="0" smtClean="0"/>
              <a:t>(</a:t>
            </a:r>
            <a:r>
              <a:rPr lang="en-US" altLang="zh-CN" sz="2400" b="1" dirty="0"/>
              <a:t>2)</a:t>
            </a:r>
            <a:r>
              <a:rPr lang="zh-CN" altLang="zh-CN" sz="2400" b="1" dirty="0"/>
              <a:t>尾联运用</a:t>
            </a:r>
            <a:r>
              <a:rPr lang="zh-CN" altLang="zh-CN" sz="2400" b="1" dirty="0" smtClean="0"/>
              <a:t>了</a:t>
            </a:r>
            <a:r>
              <a:rPr lang="zh-CN" altLang="zh-CN" sz="2400" b="1" dirty="0" smtClean="0">
                <a:solidFill>
                  <a:srgbClr val="FF0000"/>
                </a:solidFill>
              </a:rPr>
              <a:t>比喻</a:t>
            </a:r>
            <a:r>
              <a:rPr lang="zh-CN" altLang="zh-CN" sz="2400" b="1" dirty="0" smtClean="0"/>
              <a:t>的</a:t>
            </a:r>
            <a:r>
              <a:rPr lang="zh-CN" altLang="en-US" sz="2400" b="1" dirty="0" smtClean="0"/>
              <a:t>修辞</a:t>
            </a:r>
            <a:r>
              <a:rPr lang="zh-CN" altLang="zh-CN" sz="2400" b="1" dirty="0" smtClean="0"/>
              <a:t>手法</a:t>
            </a:r>
            <a:r>
              <a:rPr lang="zh-CN" altLang="zh-CN" sz="2400" b="1" dirty="0"/>
              <a:t>。 </a:t>
            </a:r>
            <a:r>
              <a:rPr lang="en-US" altLang="zh-CN" sz="2400" b="1" dirty="0"/>
              <a:t>“</a:t>
            </a:r>
            <a:r>
              <a:rPr lang="zh-CN" altLang="zh-CN" sz="2400" b="1" dirty="0"/>
              <a:t>雨露</a:t>
            </a:r>
            <a:r>
              <a:rPr lang="en-US" altLang="zh-CN" sz="2400" b="1" dirty="0" smtClean="0"/>
              <a:t>”</a:t>
            </a:r>
            <a:r>
              <a:rPr lang="zh-CN" altLang="zh-CN" sz="2400" b="1" dirty="0" smtClean="0">
                <a:solidFill>
                  <a:srgbClr val="FF0000"/>
                </a:solidFill>
              </a:rPr>
              <a:t>比喻</a:t>
            </a:r>
            <a:r>
              <a:rPr lang="zh-CN" altLang="zh-CN" sz="2400" b="1" dirty="0" smtClean="0"/>
              <a:t>皇帝</a:t>
            </a:r>
            <a:r>
              <a:rPr lang="zh-CN" altLang="zh-CN" sz="2400" b="1" dirty="0"/>
              <a:t>的恩泽， </a:t>
            </a:r>
            <a:r>
              <a:rPr lang="en-US" altLang="zh-CN" sz="2400" b="1" dirty="0"/>
              <a:t>“</a:t>
            </a:r>
            <a:r>
              <a:rPr lang="zh-CN" altLang="zh-CN" sz="2400" b="1" dirty="0"/>
              <a:t>风波</a:t>
            </a:r>
            <a:r>
              <a:rPr lang="en-US" altLang="zh-CN" sz="2400" b="1" dirty="0" smtClean="0"/>
              <a:t>”</a:t>
            </a:r>
            <a:r>
              <a:rPr lang="zh-CN" altLang="zh-CN" sz="2400" b="1" dirty="0" smtClean="0">
                <a:solidFill>
                  <a:srgbClr val="FF0000"/>
                </a:solidFill>
              </a:rPr>
              <a:t>比喻</a:t>
            </a:r>
            <a:r>
              <a:rPr lang="zh-CN" altLang="zh-CN" sz="2400" b="1" dirty="0" smtClean="0"/>
              <a:t>朋友</a:t>
            </a:r>
            <a:r>
              <a:rPr lang="zh-CN" altLang="zh-CN" sz="2400" b="1" dirty="0"/>
              <a:t>生活中的艰难险阻，体现了作者对朋友的</a:t>
            </a:r>
            <a:r>
              <a:rPr lang="zh-CN" altLang="zh-CN" sz="2400" b="1" dirty="0">
                <a:solidFill>
                  <a:srgbClr val="00B0F0"/>
                </a:solidFill>
              </a:rPr>
              <a:t>安慰、劝勉、告诫、关心</a:t>
            </a:r>
            <a:r>
              <a:rPr lang="zh-CN" altLang="zh-CN" sz="2400" b="1" dirty="0"/>
              <a:t>之情。</a:t>
            </a:r>
            <a:endParaRPr lang="zh-CN" altLang="zh-CN" sz="2400" dirty="0"/>
          </a:p>
        </p:txBody>
      </p:sp>
      <p:sp>
        <p:nvSpPr>
          <p:cNvPr id="4" name="矩形 3"/>
          <p:cNvSpPr/>
          <p:nvPr/>
        </p:nvSpPr>
        <p:spPr>
          <a:xfrm>
            <a:off x="251520" y="4758243"/>
            <a:ext cx="8525762" cy="830997"/>
          </a:xfrm>
          <a:prstGeom prst="rect">
            <a:avLst/>
          </a:prstGeom>
        </p:spPr>
        <p:txBody>
          <a:bodyPr wrap="square">
            <a:spAutoFit/>
          </a:bodyPr>
          <a:lstStyle/>
          <a:p>
            <a:r>
              <a:rPr lang="zh-CN" altLang="zh-CN" sz="2400" b="1" dirty="0" smtClean="0"/>
              <a:t>【答案】</a:t>
            </a:r>
            <a:r>
              <a:rPr lang="en-US" altLang="zh-CN" sz="2400" b="1" dirty="0"/>
              <a:t>(1)</a:t>
            </a:r>
            <a:r>
              <a:rPr lang="zh-CN" altLang="zh-CN" sz="2400" b="1" dirty="0"/>
              <a:t>秋雁、夜猿。诗歌用</a:t>
            </a:r>
            <a:r>
              <a:rPr lang="en-US" altLang="zh-CN" sz="2400" b="1" dirty="0"/>
              <a:t>“</a:t>
            </a:r>
            <a:r>
              <a:rPr lang="zh-CN" altLang="zh-CN" sz="2400" b="1" dirty="0"/>
              <a:t>秋雁少</a:t>
            </a:r>
            <a:r>
              <a:rPr lang="en-US" altLang="zh-CN" sz="2400" b="1" dirty="0"/>
              <a:t>”</a:t>
            </a:r>
            <a:r>
              <a:rPr lang="zh-CN" altLang="zh-CN" sz="2400" b="1" dirty="0"/>
              <a:t>写出了闽中的</a:t>
            </a:r>
            <a:r>
              <a:rPr lang="zh-CN" altLang="zh-CN" sz="2400" b="1" dirty="0">
                <a:solidFill>
                  <a:srgbClr val="00B0F0"/>
                </a:solidFill>
              </a:rPr>
              <a:t>偏僻和消息的闭塞</a:t>
            </a:r>
            <a:r>
              <a:rPr lang="zh-CN" altLang="zh-CN" sz="2400" b="1" dirty="0"/>
              <a:t>，用</a:t>
            </a:r>
            <a:r>
              <a:rPr lang="en-US" altLang="zh-CN" sz="2400" b="1" dirty="0"/>
              <a:t>“</a:t>
            </a:r>
            <a:r>
              <a:rPr lang="zh-CN" altLang="zh-CN" sz="2400" b="1" dirty="0"/>
              <a:t>夜猿多</a:t>
            </a:r>
            <a:r>
              <a:rPr lang="en-US" altLang="zh-CN" sz="2400" b="1" dirty="0"/>
              <a:t>”</a:t>
            </a:r>
            <a:r>
              <a:rPr lang="zh-CN" altLang="zh-CN" sz="2400" b="1" dirty="0"/>
              <a:t>写出了闽中夜晚的</a:t>
            </a:r>
            <a:r>
              <a:rPr lang="zh-CN" altLang="zh-CN" sz="2400" b="1" dirty="0">
                <a:solidFill>
                  <a:srgbClr val="00B050"/>
                </a:solidFill>
              </a:rPr>
              <a:t>凄清、冷落</a:t>
            </a:r>
            <a:r>
              <a:rPr lang="zh-CN" altLang="zh-CN" sz="2400" b="1" dirty="0"/>
              <a:t>。</a:t>
            </a:r>
            <a:endParaRPr lang="zh-CN" altLang="zh-CN" sz="2400" dirty="0"/>
          </a:p>
        </p:txBody>
      </p:sp>
      <p:sp>
        <p:nvSpPr>
          <p:cNvPr id="5" name="矩形 4"/>
          <p:cNvSpPr/>
          <p:nvPr/>
        </p:nvSpPr>
        <p:spPr>
          <a:xfrm>
            <a:off x="323528" y="2815193"/>
            <a:ext cx="8640960" cy="369332"/>
          </a:xfrm>
          <a:prstGeom prst="rect">
            <a:avLst/>
          </a:prstGeom>
        </p:spPr>
        <p:txBody>
          <a:bodyPr wrap="square">
            <a:spAutoFit/>
          </a:bodyPr>
          <a:lstStyle/>
          <a:p>
            <a:r>
              <a:rPr lang="zh-CN" altLang="en-US" b="1" dirty="0" smtClean="0">
                <a:solidFill>
                  <a:srgbClr val="00B050"/>
                </a:solidFill>
                <a:effectLst>
                  <a:outerShdw blurRad="38100" dist="38100" dir="2700000" algn="tl">
                    <a:srgbClr val="000000">
                      <a:alpha val="43137"/>
                    </a:srgbClr>
                  </a:outerShdw>
                </a:effectLst>
              </a:rPr>
              <a:t>把</a:t>
            </a:r>
            <a:r>
              <a:rPr lang="zh-CN" altLang="en-US" b="1" dirty="0">
                <a:solidFill>
                  <a:srgbClr val="00B050"/>
                </a:solidFill>
                <a:effectLst>
                  <a:outerShdw blurRad="38100" dist="38100" dir="2700000" algn="tl">
                    <a:srgbClr val="000000">
                      <a:alpha val="43137"/>
                    </a:srgbClr>
                  </a:outerShdw>
                </a:effectLst>
              </a:rPr>
              <a:t>你降职调遣到偏远的地方去请不要怨恨，因为闽中我以前也曾到访过</a:t>
            </a:r>
            <a:r>
              <a:rPr lang="zh-CN" altLang="en-US" b="1" dirty="0" smtClean="0">
                <a:solidFill>
                  <a:srgbClr val="00B050"/>
                </a:solidFill>
                <a:effectLst>
                  <a:outerShdw blurRad="38100" dist="38100" dir="2700000" algn="tl">
                    <a:srgbClr val="000000">
                      <a:alpha val="43137"/>
                    </a:srgbClr>
                  </a:outerShdw>
                </a:effectLst>
              </a:rPr>
              <a:t>。</a:t>
            </a:r>
            <a:endParaRPr lang="en-US" altLang="zh-CN" b="1" dirty="0" smtClean="0">
              <a:solidFill>
                <a:srgbClr val="00B050"/>
              </a:solidFill>
              <a:effectLst>
                <a:outerShdw blurRad="38100" dist="38100" dir="2700000" algn="tl">
                  <a:srgbClr val="000000">
                    <a:alpha val="43137"/>
                  </a:srgbClr>
                </a:outerShdw>
              </a:effectLst>
            </a:endParaRPr>
          </a:p>
        </p:txBody>
      </p:sp>
      <p:sp>
        <p:nvSpPr>
          <p:cNvPr id="6" name="矩形 5"/>
          <p:cNvSpPr/>
          <p:nvPr/>
        </p:nvSpPr>
        <p:spPr>
          <a:xfrm>
            <a:off x="323528" y="4005064"/>
            <a:ext cx="8237730" cy="646331"/>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你应该很快就会重新蒙受皇上的恩泽，回到朝廷，放心地去吧，但是要注意顺应环境的变化呀！</a:t>
            </a:r>
          </a:p>
        </p:txBody>
      </p:sp>
      <p:sp>
        <p:nvSpPr>
          <p:cNvPr id="7" name="矩形 6"/>
          <p:cNvSpPr/>
          <p:nvPr/>
        </p:nvSpPr>
        <p:spPr>
          <a:xfrm>
            <a:off x="301933" y="3575059"/>
            <a:ext cx="8424936" cy="369332"/>
          </a:xfrm>
          <a:prstGeom prst="rect">
            <a:avLst/>
          </a:prstGeom>
        </p:spPr>
        <p:txBody>
          <a:bodyPr wrap="square">
            <a:spAutoFit/>
          </a:bodyPr>
          <a:lstStyle/>
          <a:p>
            <a:r>
              <a:rPr lang="zh-CN" altLang="en-US" b="1" dirty="0">
                <a:solidFill>
                  <a:srgbClr val="0070C0"/>
                </a:solidFill>
                <a:effectLst>
                  <a:outerShdw blurRad="38100" dist="38100" dir="2700000" algn="tl">
                    <a:srgbClr val="000000">
                      <a:alpha val="43137"/>
                    </a:srgbClr>
                  </a:outerShdw>
                </a:effectLst>
              </a:rPr>
              <a:t>往东青山与白云接连不断，往南虽然又湿又热，但是瘴气与瘟疫还算温和。</a:t>
            </a:r>
            <a:endParaRPr lang="en-US" altLang="zh-CN" b="1" dirty="0">
              <a:solidFill>
                <a:srgbClr val="0070C0"/>
              </a:solidFill>
              <a:effectLst>
                <a:outerShdw blurRad="38100" dist="38100" dir="2700000" algn="tl">
                  <a:srgbClr val="000000">
                    <a:alpha val="43137"/>
                  </a:srgbClr>
                </a:outerShdw>
              </a:effectLst>
            </a:endParaRPr>
          </a:p>
        </p:txBody>
      </p:sp>
      <p:sp>
        <p:nvSpPr>
          <p:cNvPr id="8" name="矩形 7"/>
          <p:cNvSpPr/>
          <p:nvPr/>
        </p:nvSpPr>
        <p:spPr>
          <a:xfrm>
            <a:off x="388295" y="3184525"/>
            <a:ext cx="8268571" cy="369332"/>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那个地方很少看见秋天的雁鸟，但是夜里却常听到很多猿猴的叫声。</a:t>
            </a:r>
            <a:endParaRPr lang="en-US" altLang="zh-CN"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949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856984" cy="2585323"/>
          </a:xfrm>
          <a:prstGeom prst="rect">
            <a:avLst/>
          </a:prstGeom>
        </p:spPr>
        <p:txBody>
          <a:bodyPr wrap="square">
            <a:spAutoFit/>
          </a:bodyPr>
          <a:lstStyle/>
          <a:p>
            <a:r>
              <a:rPr lang="en-US" altLang="zh-CN" b="1" dirty="0"/>
              <a:t>6</a:t>
            </a:r>
            <a:r>
              <a:rPr lang="zh-CN" altLang="zh-CN" b="1" dirty="0"/>
              <a:t>．阅读下面这首唐诗，完成题目。</a:t>
            </a:r>
            <a:endParaRPr lang="zh-CN" altLang="zh-CN" dirty="0"/>
          </a:p>
          <a:p>
            <a:r>
              <a:rPr lang="en-US" altLang="zh-CN" b="1" dirty="0" smtClean="0"/>
              <a:t>                                                                 </a:t>
            </a:r>
            <a:r>
              <a:rPr lang="zh-CN" altLang="zh-CN" b="1" dirty="0" smtClean="0"/>
              <a:t>南征</a:t>
            </a:r>
            <a:r>
              <a:rPr lang="en-US" altLang="zh-CN" b="1" dirty="0" smtClean="0"/>
              <a:t>       </a:t>
            </a:r>
            <a:r>
              <a:rPr lang="zh-CN" altLang="zh-CN" b="1" dirty="0" smtClean="0"/>
              <a:t>杜甫</a:t>
            </a:r>
            <a:endParaRPr lang="zh-CN" altLang="zh-CN" dirty="0"/>
          </a:p>
          <a:p>
            <a:r>
              <a:rPr lang="en-US" altLang="zh-CN" b="1" dirty="0" smtClean="0"/>
              <a:t>                                             </a:t>
            </a:r>
            <a:r>
              <a:rPr lang="zh-CN" altLang="zh-CN" b="1" dirty="0" smtClean="0"/>
              <a:t>春</a:t>
            </a:r>
            <a:r>
              <a:rPr lang="zh-CN" altLang="zh-CN" b="1" dirty="0"/>
              <a:t>岸桃花水， 云帆枫树林。</a:t>
            </a:r>
            <a:endParaRPr lang="zh-CN" altLang="zh-CN" dirty="0"/>
          </a:p>
          <a:p>
            <a:r>
              <a:rPr lang="en-US" altLang="zh-CN" b="1" dirty="0" smtClean="0"/>
              <a:t>                                             </a:t>
            </a:r>
            <a:r>
              <a:rPr lang="zh-CN" altLang="zh-CN" b="1" dirty="0" smtClean="0"/>
              <a:t>偷生</a:t>
            </a:r>
            <a:r>
              <a:rPr lang="zh-CN" altLang="zh-CN" b="1" dirty="0"/>
              <a:t>长避地， 适远更沾襟。</a:t>
            </a:r>
            <a:endParaRPr lang="zh-CN" altLang="zh-CN" dirty="0"/>
          </a:p>
          <a:p>
            <a:r>
              <a:rPr lang="en-US" altLang="zh-CN" b="1" dirty="0" smtClean="0"/>
              <a:t>                                             </a:t>
            </a:r>
            <a:r>
              <a:rPr lang="zh-CN" altLang="zh-CN" b="1" dirty="0" smtClean="0"/>
              <a:t>老病</a:t>
            </a:r>
            <a:r>
              <a:rPr lang="zh-CN" altLang="zh-CN" b="1" dirty="0"/>
              <a:t>南征日， 君恩北望心。</a:t>
            </a:r>
            <a:endParaRPr lang="zh-CN" altLang="zh-CN" dirty="0"/>
          </a:p>
          <a:p>
            <a:r>
              <a:rPr lang="en-US" altLang="zh-CN" b="1" dirty="0" smtClean="0"/>
              <a:t>                                             </a:t>
            </a:r>
            <a:r>
              <a:rPr lang="zh-CN" altLang="zh-CN" b="1" dirty="0" smtClean="0"/>
              <a:t>百年</a:t>
            </a:r>
            <a:r>
              <a:rPr lang="zh-CN" altLang="zh-CN" b="1" dirty="0"/>
              <a:t>歌自苦， 未见有知音</a:t>
            </a:r>
            <a:r>
              <a:rPr lang="zh-CN" altLang="zh-CN" b="1" dirty="0" smtClean="0"/>
              <a:t>。</a:t>
            </a:r>
            <a:endParaRPr lang="zh-CN" altLang="zh-CN" dirty="0"/>
          </a:p>
          <a:p>
            <a:r>
              <a:rPr lang="zh-CN" altLang="zh-CN" b="1" dirty="0"/>
              <a:t>【注】此诗是大历四年</a:t>
            </a:r>
            <a:r>
              <a:rPr lang="en-US" altLang="zh-CN" b="1" dirty="0"/>
              <a:t>(769)</a:t>
            </a:r>
            <a:r>
              <a:rPr lang="zh-CN" altLang="zh-CN" b="1" dirty="0"/>
              <a:t>春，杜甫由岳阳往长沙途中所作。这时距他去世只有一年</a:t>
            </a:r>
            <a:r>
              <a:rPr lang="zh-CN" altLang="zh-CN" b="1" dirty="0" smtClean="0"/>
              <a:t>。</a:t>
            </a:r>
            <a:endParaRPr lang="zh-CN" altLang="zh-CN" dirty="0"/>
          </a:p>
          <a:p>
            <a:r>
              <a:rPr lang="en-US" altLang="zh-CN" b="1" dirty="0"/>
              <a:t>(1)</a:t>
            </a:r>
            <a:r>
              <a:rPr lang="zh-CN" altLang="zh-CN" b="1" dirty="0"/>
              <a:t>根据诗中的描述，概括诗中抒情主人公的形象。</a:t>
            </a:r>
            <a:endParaRPr lang="zh-CN" altLang="zh-CN" dirty="0"/>
          </a:p>
          <a:p>
            <a:r>
              <a:rPr lang="en-US" altLang="zh-CN" b="1" dirty="0" smtClean="0"/>
              <a:t>(</a:t>
            </a:r>
            <a:r>
              <a:rPr lang="en-US" altLang="zh-CN" b="1" dirty="0"/>
              <a:t>2)</a:t>
            </a:r>
            <a:r>
              <a:rPr lang="zh-CN" altLang="zh-CN" b="1" dirty="0"/>
              <a:t>结合全诗分析，首联运用了怎样的艺术手法？</a:t>
            </a:r>
            <a:endParaRPr lang="zh-CN" altLang="zh-CN" dirty="0"/>
          </a:p>
        </p:txBody>
      </p:sp>
      <p:sp>
        <p:nvSpPr>
          <p:cNvPr id="3" name="矩形 2"/>
          <p:cNvSpPr/>
          <p:nvPr/>
        </p:nvSpPr>
        <p:spPr>
          <a:xfrm>
            <a:off x="365929" y="6093296"/>
            <a:ext cx="8352928" cy="707886"/>
          </a:xfrm>
          <a:prstGeom prst="rect">
            <a:avLst/>
          </a:prstGeom>
        </p:spPr>
        <p:txBody>
          <a:bodyPr wrap="square">
            <a:spAutoFit/>
          </a:bodyPr>
          <a:lstStyle/>
          <a:p>
            <a:r>
              <a:rPr lang="en-US" altLang="zh-CN" sz="2000" b="1" dirty="0" smtClean="0"/>
              <a:t>(</a:t>
            </a:r>
            <a:r>
              <a:rPr lang="en-US" altLang="zh-CN" sz="2000" b="1" dirty="0"/>
              <a:t>2)</a:t>
            </a:r>
            <a:r>
              <a:rPr lang="zh-CN" altLang="zh-CN" sz="2000" b="1" dirty="0"/>
              <a:t>以</a:t>
            </a:r>
            <a:r>
              <a:rPr lang="zh-CN" altLang="zh-CN" sz="2000" b="1" dirty="0">
                <a:solidFill>
                  <a:srgbClr val="00B0F0"/>
                </a:solidFill>
                <a:effectLst>
                  <a:outerShdw blurRad="38100" dist="38100" dir="2700000" algn="tl">
                    <a:srgbClr val="000000">
                      <a:alpha val="43137"/>
                    </a:srgbClr>
                  </a:outerShdw>
                </a:effectLst>
              </a:rPr>
              <a:t>乐景写哀情</a:t>
            </a:r>
            <a:r>
              <a:rPr lang="zh-CN" altLang="zh-CN" sz="2000" b="1" dirty="0"/>
              <a:t>，用春水方生、桃花夹岸、云帆一片、枫树成林的美妙迷人的春江景色抒发诗人旅程中的</a:t>
            </a:r>
            <a:r>
              <a:rPr lang="zh-CN" altLang="zh-CN" sz="2000" b="1" dirty="0">
                <a:solidFill>
                  <a:srgbClr val="00B0F0"/>
                </a:solidFill>
              </a:rPr>
              <a:t>忧郁哀伤</a:t>
            </a:r>
            <a:r>
              <a:rPr lang="zh-CN" altLang="zh-CN" sz="2000" b="1" dirty="0"/>
              <a:t>之情。</a:t>
            </a:r>
            <a:endParaRPr lang="zh-CN" altLang="zh-CN" sz="2000" dirty="0"/>
          </a:p>
        </p:txBody>
      </p:sp>
      <p:sp>
        <p:nvSpPr>
          <p:cNvPr id="4" name="矩形 3"/>
          <p:cNvSpPr/>
          <p:nvPr/>
        </p:nvSpPr>
        <p:spPr>
          <a:xfrm>
            <a:off x="343563" y="5451339"/>
            <a:ext cx="8640960" cy="707886"/>
          </a:xfrm>
          <a:prstGeom prst="rect">
            <a:avLst/>
          </a:prstGeom>
        </p:spPr>
        <p:txBody>
          <a:bodyPr wrap="square">
            <a:spAutoFit/>
          </a:bodyPr>
          <a:lstStyle/>
          <a:p>
            <a:r>
              <a:rPr lang="zh-CN" altLang="zh-CN" sz="2000" b="1" dirty="0" smtClean="0"/>
              <a:t>【答案】</a:t>
            </a:r>
            <a:r>
              <a:rPr lang="en-US" altLang="zh-CN" sz="2000" b="1" dirty="0"/>
              <a:t>(1)</a:t>
            </a:r>
            <a:r>
              <a:rPr lang="zh-CN" altLang="zh-CN" sz="2000" b="1" dirty="0"/>
              <a:t>诗中塑造了一个</a:t>
            </a:r>
            <a:r>
              <a:rPr lang="zh-CN" altLang="zh-CN" sz="2000" b="1" dirty="0">
                <a:solidFill>
                  <a:srgbClr val="FF0000"/>
                </a:solidFill>
              </a:rPr>
              <a:t>年老多病，渴望实现政治抱负</a:t>
            </a:r>
            <a:r>
              <a:rPr lang="zh-CN" altLang="zh-CN" sz="2000" b="1" dirty="0"/>
              <a:t>，却</a:t>
            </a:r>
            <a:r>
              <a:rPr lang="zh-CN" altLang="zh-CN" sz="2000" b="1" dirty="0">
                <a:solidFill>
                  <a:srgbClr val="FF0000"/>
                </a:solidFill>
              </a:rPr>
              <a:t>知己难求，长年颠沛流离</a:t>
            </a:r>
            <a:r>
              <a:rPr lang="zh-CN" altLang="zh-CN" sz="2000" b="1" dirty="0"/>
              <a:t>，内心充满了</a:t>
            </a:r>
            <a:r>
              <a:rPr lang="zh-CN" altLang="zh-CN" sz="2000" b="1" dirty="0">
                <a:solidFill>
                  <a:srgbClr val="00B050"/>
                </a:solidFill>
              </a:rPr>
              <a:t>羁旅悲愁</a:t>
            </a:r>
            <a:r>
              <a:rPr lang="zh-CN" altLang="zh-CN" sz="2000" b="1" dirty="0"/>
              <a:t>之情的形象。</a:t>
            </a:r>
            <a:endParaRPr lang="zh-CN" altLang="zh-CN" sz="2000" dirty="0"/>
          </a:p>
        </p:txBody>
      </p:sp>
      <p:sp>
        <p:nvSpPr>
          <p:cNvPr id="5" name="矩形 4"/>
          <p:cNvSpPr/>
          <p:nvPr/>
        </p:nvSpPr>
        <p:spPr>
          <a:xfrm>
            <a:off x="235551" y="2636912"/>
            <a:ext cx="8856984" cy="646331"/>
          </a:xfrm>
          <a:prstGeom prst="rect">
            <a:avLst/>
          </a:prstGeom>
        </p:spPr>
        <p:txBody>
          <a:bodyPr wrap="square">
            <a:spAutoFit/>
          </a:bodyPr>
          <a:lstStyle/>
          <a:p>
            <a:r>
              <a:rPr lang="en-US" altLang="zh-CN" b="1" dirty="0" smtClean="0">
                <a:solidFill>
                  <a:srgbClr val="7030A0"/>
                </a:solidFill>
                <a:effectLst>
                  <a:outerShdw blurRad="38100" dist="38100" dir="2700000" algn="tl">
                    <a:srgbClr val="000000">
                      <a:alpha val="43137"/>
                    </a:srgbClr>
                  </a:outerShdw>
                </a:effectLst>
              </a:rPr>
              <a:t>         “</a:t>
            </a:r>
            <a:r>
              <a:rPr lang="zh-CN" altLang="zh-CN" b="1" dirty="0">
                <a:solidFill>
                  <a:srgbClr val="7030A0"/>
                </a:solidFill>
                <a:effectLst>
                  <a:outerShdw blurRad="38100" dist="38100" dir="2700000" algn="tl">
                    <a:srgbClr val="000000">
                      <a:alpha val="43137"/>
                    </a:srgbClr>
                  </a:outerShdw>
                </a:effectLst>
              </a:rPr>
              <a:t>春岸</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二句写南行途中的春江景色。春水</a:t>
            </a:r>
            <a:r>
              <a:rPr lang="en-US" altLang="zh-CN" b="1" dirty="0" err="1">
                <a:solidFill>
                  <a:srgbClr val="7030A0"/>
                </a:solidFill>
                <a:effectLst>
                  <a:outerShdw blurRad="38100" dist="38100" dir="2700000" algn="tl">
                    <a:srgbClr val="000000">
                      <a:alpha val="43137"/>
                    </a:srgbClr>
                  </a:outerShdw>
                </a:effectLst>
              </a:rPr>
              <a:t>方生</a:t>
            </a:r>
            <a:r>
              <a:rPr lang="zh-CN" altLang="zh-CN" b="1" dirty="0">
                <a:solidFill>
                  <a:srgbClr val="7030A0"/>
                </a:solidFill>
                <a:effectLst>
                  <a:outerShdw blurRad="38100" dist="38100" dir="2700000" algn="tl">
                    <a:srgbClr val="000000">
                      <a:alpha val="43137"/>
                    </a:srgbClr>
                  </a:outerShdw>
                </a:effectLst>
              </a:rPr>
              <a:t>，桃花夹岸，锦浪浮天；云帆一片，征途千里，极目四望，枫树成林。这是一幅多么</a:t>
            </a:r>
            <a:r>
              <a:rPr lang="zh-CN" altLang="zh-CN" b="1" dirty="0">
                <a:solidFill>
                  <a:srgbClr val="FF0000"/>
                </a:solidFill>
                <a:effectLst>
                  <a:outerShdw blurRad="38100" dist="38100" dir="2700000" algn="tl">
                    <a:srgbClr val="000000">
                      <a:alpha val="43137"/>
                    </a:srgbClr>
                  </a:outerShdw>
                </a:effectLst>
              </a:rPr>
              <a:t>美妙迷人的</a:t>
            </a:r>
            <a:r>
              <a:rPr lang="zh-CN" altLang="zh-CN" b="1" dirty="0">
                <a:solidFill>
                  <a:srgbClr val="00B0F0"/>
                </a:solidFill>
                <a:effectLst>
                  <a:outerShdw blurRad="38100" dist="38100" dir="2700000" algn="tl">
                    <a:srgbClr val="000000">
                      <a:alpha val="43137"/>
                    </a:srgbClr>
                  </a:outerShdw>
                </a:effectLst>
              </a:rPr>
              <a:t>大自然图景</a:t>
            </a:r>
            <a:r>
              <a:rPr lang="zh-CN" altLang="zh-CN" b="1" dirty="0" smtClean="0">
                <a:solidFill>
                  <a:srgbClr val="7030A0"/>
                </a:solidFill>
                <a:effectLst>
                  <a:outerShdw blurRad="38100" dist="38100" dir="2700000" algn="tl">
                    <a:srgbClr val="000000">
                      <a:alpha val="43137"/>
                    </a:srgbClr>
                  </a:outerShdw>
                </a:effectLst>
              </a:rPr>
              <a:t>。</a:t>
            </a:r>
            <a:endParaRPr lang="zh-CN" altLang="zh-CN" b="1" dirty="0">
              <a:solidFill>
                <a:srgbClr val="7030A0"/>
              </a:solidFill>
              <a:effectLst>
                <a:outerShdw blurRad="38100" dist="38100" dir="2700000" algn="tl">
                  <a:srgbClr val="000000">
                    <a:alpha val="43137"/>
                  </a:srgbClr>
                </a:outerShdw>
              </a:effectLst>
            </a:endParaRPr>
          </a:p>
        </p:txBody>
      </p:sp>
      <p:sp>
        <p:nvSpPr>
          <p:cNvPr id="6" name="矩形 5"/>
          <p:cNvSpPr/>
          <p:nvPr/>
        </p:nvSpPr>
        <p:spPr>
          <a:xfrm>
            <a:off x="288804" y="4547280"/>
            <a:ext cx="8712968" cy="923330"/>
          </a:xfrm>
          <a:prstGeom prst="rect">
            <a:avLst/>
          </a:prstGeom>
        </p:spPr>
        <p:txBody>
          <a:bodyPr wrap="square">
            <a:spAutoFit/>
          </a:bodyPr>
          <a:lstStyle/>
          <a:p>
            <a:r>
              <a:rPr lang="en-US" altLang="zh-CN" b="1" dirty="0" smtClean="0">
                <a:solidFill>
                  <a:srgbClr val="002060"/>
                </a:solidFill>
                <a:effectLst>
                  <a:outerShdw blurRad="38100" dist="38100" dir="2700000" algn="tl">
                    <a:srgbClr val="000000">
                      <a:alpha val="43137"/>
                    </a:srgbClr>
                  </a:outerShdw>
                </a:effectLst>
              </a:rPr>
              <a:t>        </a:t>
            </a:r>
            <a:r>
              <a:rPr lang="zh-CN" altLang="zh-CN" b="1" dirty="0" smtClean="0">
                <a:solidFill>
                  <a:srgbClr val="002060"/>
                </a:solidFill>
                <a:effectLst>
                  <a:outerShdw blurRad="38100" dist="38100" dir="2700000" algn="tl">
                    <a:srgbClr val="000000">
                      <a:alpha val="43137"/>
                    </a:srgbClr>
                  </a:outerShdw>
                </a:effectLst>
              </a:rPr>
              <a:t>诗人</a:t>
            </a:r>
            <a:r>
              <a:rPr lang="en-US" altLang="zh-CN" b="1" dirty="0">
                <a:solidFill>
                  <a:srgbClr val="002060"/>
                </a:solidFill>
                <a:effectLst>
                  <a:outerShdw blurRad="38100" dist="38100" dir="2700000" algn="tl">
                    <a:srgbClr val="000000">
                      <a:alpha val="43137"/>
                    </a:srgbClr>
                  </a:outerShdw>
                </a:effectLst>
              </a:rPr>
              <a:t>“</a:t>
            </a:r>
            <a:r>
              <a:rPr lang="en-US" altLang="zh-CN" b="1" dirty="0" err="1">
                <a:solidFill>
                  <a:srgbClr val="002060"/>
                </a:solidFill>
                <a:effectLst>
                  <a:outerShdw blurRad="38100" dist="38100" dir="2700000" algn="tl">
                    <a:srgbClr val="000000">
                      <a:alpha val="43137"/>
                    </a:srgbClr>
                  </a:outerShdw>
                </a:effectLst>
              </a:rPr>
              <a:t>老病</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还不得不</a:t>
            </a:r>
            <a:r>
              <a:rPr lang="en-US" altLang="zh-CN" b="1" dirty="0">
                <a:solidFill>
                  <a:srgbClr val="002060"/>
                </a:solidFill>
                <a:effectLst>
                  <a:outerShdw blurRad="38100" dist="38100" dir="2700000" algn="tl">
                    <a:srgbClr val="000000">
                      <a:alpha val="43137"/>
                    </a:srgbClr>
                  </a:outerShdw>
                </a:effectLst>
              </a:rPr>
              <a:t>“</a:t>
            </a:r>
            <a:r>
              <a:rPr lang="en-US" altLang="zh-CN" b="1" dirty="0" err="1">
                <a:solidFill>
                  <a:srgbClr val="002060"/>
                </a:solidFill>
                <a:effectLst>
                  <a:outerShdw blurRad="38100" dist="38100" dir="2700000" algn="tl">
                    <a:srgbClr val="000000">
                      <a:alpha val="43137"/>
                    </a:srgbClr>
                  </a:outerShdw>
                </a:effectLst>
              </a:rPr>
              <a:t>南征</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a:t>
            </a:r>
            <a:r>
              <a:rPr lang="en-US" altLang="zh-CN" b="1" dirty="0" err="1">
                <a:solidFill>
                  <a:srgbClr val="002060"/>
                </a:solidFill>
                <a:effectLst>
                  <a:outerShdw blurRad="38100" dist="38100" dir="2700000" algn="tl">
                    <a:srgbClr val="000000">
                      <a:alpha val="43137"/>
                    </a:srgbClr>
                  </a:outerShdw>
                </a:effectLst>
              </a:rPr>
              <a:t>杜甫</a:t>
            </a:r>
            <a:r>
              <a:rPr lang="zh-CN" altLang="zh-CN" b="1" dirty="0">
                <a:solidFill>
                  <a:srgbClr val="002060"/>
                </a:solidFill>
                <a:effectLst>
                  <a:outerShdw blurRad="38100" dist="38100" dir="2700000" algn="tl">
                    <a:srgbClr val="000000">
                      <a:alpha val="43137"/>
                    </a:srgbClr>
                  </a:outerShdw>
                </a:effectLst>
              </a:rPr>
              <a:t>是有政治抱负的，可是仕途坎坷，壮志未酬，他有绝代才华，然而</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百年歌自苦</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，一生苦吟，又</a:t>
            </a:r>
            <a:r>
              <a:rPr lang="zh-CN" altLang="zh-CN" b="1" dirty="0">
                <a:solidFill>
                  <a:srgbClr val="FF0000"/>
                </a:solidFill>
                <a:effectLst>
                  <a:outerShdw blurRad="38100" dist="38100" dir="2700000" algn="tl">
                    <a:srgbClr val="000000">
                      <a:alpha val="43137"/>
                    </a:srgbClr>
                  </a:outerShdw>
                </a:effectLst>
              </a:rPr>
              <a:t>能有几人理解</a:t>
            </a:r>
            <a:r>
              <a:rPr lang="zh-CN" altLang="zh-CN" b="1" dirty="0">
                <a:solidFill>
                  <a:srgbClr val="002060"/>
                </a:solidFill>
                <a:effectLst>
                  <a:outerShdw blurRad="38100" dist="38100" dir="2700000" algn="tl">
                    <a:srgbClr val="000000">
                      <a:alpha val="43137"/>
                    </a:srgbClr>
                  </a:outerShdw>
                </a:effectLst>
              </a:rPr>
              <a:t>？他在诗坛的光辉成就生前并未得到重视，这怎能不使诗人发出</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未见有知音</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的感慨呢？</a:t>
            </a:r>
          </a:p>
        </p:txBody>
      </p:sp>
      <p:sp>
        <p:nvSpPr>
          <p:cNvPr id="7" name="矩形 6"/>
          <p:cNvSpPr/>
          <p:nvPr/>
        </p:nvSpPr>
        <p:spPr>
          <a:xfrm>
            <a:off x="436771" y="3900949"/>
            <a:ext cx="8454543" cy="646331"/>
          </a:xfrm>
          <a:prstGeom prst="rect">
            <a:avLst/>
          </a:prstGeom>
        </p:spPr>
        <p:txBody>
          <a:bodyPr wrap="square">
            <a:spAutoFit/>
          </a:bodyPr>
          <a:lstStyle/>
          <a:p>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老病</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二句</a:t>
            </a:r>
            <a:r>
              <a:rPr lang="zh-CN" altLang="en-US"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诗人此时已是年老多病之身，按理应当北归长安，然而命运却迫使他南往</a:t>
            </a:r>
            <a:r>
              <a:rPr lang="en-US" altLang="zh-CN" b="1" dirty="0" err="1">
                <a:solidFill>
                  <a:srgbClr val="00B0F0"/>
                </a:solidFill>
                <a:effectLst>
                  <a:outerShdw blurRad="38100" dist="38100" dir="2700000" algn="tl">
                    <a:srgbClr val="000000">
                      <a:alpha val="43137"/>
                    </a:srgbClr>
                  </a:outerShdw>
                </a:effectLst>
              </a:rPr>
              <a:t>衡湘</a:t>
            </a:r>
            <a:r>
              <a:rPr lang="zh-CN" altLang="zh-CN" b="1" dirty="0">
                <a:solidFill>
                  <a:srgbClr val="00B0F0"/>
                </a:solidFill>
                <a:effectLst>
                  <a:outerShdw blurRad="38100" dist="38100" dir="2700000" algn="tl">
                    <a:srgbClr val="000000">
                      <a:alpha val="43137"/>
                    </a:srgbClr>
                  </a:outerShdw>
                </a:effectLst>
              </a:rPr>
              <a:t>。但即使这样，诗人仍然一片忠心，</a:t>
            </a:r>
            <a:r>
              <a:rPr lang="zh-CN" altLang="en-US" b="1" dirty="0">
                <a:solidFill>
                  <a:srgbClr val="00B0F0"/>
                </a:solidFill>
                <a:effectLst>
                  <a:outerShdw blurRad="38100" dist="38100" dir="2700000" algn="tl">
                    <a:srgbClr val="000000">
                      <a:alpha val="43137"/>
                    </a:srgbClr>
                  </a:outerShdw>
                </a:effectLst>
              </a:rPr>
              <a:t>向往</a:t>
            </a:r>
            <a:r>
              <a:rPr lang="zh-CN" altLang="zh-CN" b="1" dirty="0">
                <a:solidFill>
                  <a:srgbClr val="00B0F0"/>
                </a:solidFill>
                <a:effectLst>
                  <a:outerShdw blurRad="38100" dist="38100" dir="2700000" algn="tl">
                    <a:srgbClr val="000000">
                      <a:alpha val="43137"/>
                    </a:srgbClr>
                  </a:outerShdw>
                </a:effectLst>
              </a:rPr>
              <a:t>着</a:t>
            </a:r>
            <a:r>
              <a:rPr lang="zh-CN" altLang="zh-CN" b="1" dirty="0">
                <a:solidFill>
                  <a:srgbClr val="FF0000"/>
                </a:solidFill>
                <a:effectLst>
                  <a:outerShdw blurRad="38100" dist="38100" dir="2700000" algn="tl">
                    <a:srgbClr val="000000">
                      <a:alpha val="43137"/>
                    </a:srgbClr>
                  </a:outerShdw>
                </a:effectLst>
              </a:rPr>
              <a:t>报效朝廷</a:t>
            </a:r>
            <a:r>
              <a:rPr lang="zh-CN" altLang="zh-CN" b="1" dirty="0">
                <a:solidFill>
                  <a:srgbClr val="00B0F0"/>
                </a:solidFill>
                <a:effectLst>
                  <a:outerShdw blurRad="38100" dist="38100" dir="2700000" algn="tl">
                    <a:srgbClr val="000000">
                      <a:alpha val="43137"/>
                    </a:srgbClr>
                  </a:outerShdw>
                </a:effectLst>
              </a:rPr>
              <a:t>。</a:t>
            </a:r>
            <a:r>
              <a:rPr lang="en-US" altLang="zh-CN" b="1" dirty="0">
                <a:solidFill>
                  <a:srgbClr val="00B0F0"/>
                </a:solidFill>
                <a:effectLst>
                  <a:outerShdw blurRad="38100" dist="38100" dir="2700000" algn="tl">
                    <a:srgbClr val="000000">
                      <a:alpha val="43137"/>
                    </a:srgbClr>
                  </a:outerShdw>
                </a:effectLst>
              </a:rPr>
              <a:t> </a:t>
            </a:r>
            <a:endParaRPr lang="zh-CN" altLang="en-US" dirty="0">
              <a:solidFill>
                <a:srgbClr val="00B0F0"/>
              </a:solidFill>
            </a:endParaRPr>
          </a:p>
        </p:txBody>
      </p:sp>
      <p:sp>
        <p:nvSpPr>
          <p:cNvPr id="8" name="矩形 7"/>
          <p:cNvSpPr/>
          <p:nvPr/>
        </p:nvSpPr>
        <p:spPr>
          <a:xfrm>
            <a:off x="356475" y="3260432"/>
            <a:ext cx="8583755" cy="646331"/>
          </a:xfrm>
          <a:prstGeom prst="rect">
            <a:avLst/>
          </a:prstGeom>
        </p:spPr>
        <p:txBody>
          <a:bodyPr wrap="square">
            <a:spAutoFit/>
          </a:bodyPr>
          <a:lstStyle/>
          <a:p>
            <a:r>
              <a:rPr lang="en-US" altLang="zh-CN" b="1" dirty="0">
                <a:solidFill>
                  <a:srgbClr val="00B050"/>
                </a:solidFill>
                <a:effectLst>
                  <a:outerShdw blurRad="38100" dist="38100" dir="2700000" algn="tl">
                    <a:srgbClr val="000000">
                      <a:alpha val="43137"/>
                    </a:srgbClr>
                  </a:outerShdw>
                </a:effectLst>
              </a:rPr>
              <a:t> </a:t>
            </a:r>
            <a:r>
              <a:rPr lang="en-US" altLang="zh-CN" b="1" dirty="0" smtClean="0">
                <a:solidFill>
                  <a:srgbClr val="00B050"/>
                </a:solidFill>
                <a:effectLst>
                  <a:outerShdw blurRad="38100" dist="38100" dir="2700000" algn="tl">
                    <a:srgbClr val="000000">
                      <a:alpha val="43137"/>
                    </a:srgbClr>
                  </a:outerShdw>
                </a:effectLst>
              </a:rPr>
              <a:t>    “</a:t>
            </a:r>
            <a:r>
              <a:rPr lang="zh-CN" altLang="zh-CN" b="1" dirty="0">
                <a:solidFill>
                  <a:srgbClr val="00B050"/>
                </a:solidFill>
                <a:effectLst>
                  <a:outerShdw blurRad="38100" dist="38100" dir="2700000" algn="tl">
                    <a:srgbClr val="000000">
                      <a:alpha val="43137"/>
                    </a:srgbClr>
                  </a:outerShdw>
                </a:effectLst>
              </a:rPr>
              <a:t>偷生</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二句表现了诗人长年颠沛流离，远适南国的</a:t>
            </a:r>
            <a:r>
              <a:rPr lang="zh-CN" altLang="zh-CN" b="1" dirty="0">
                <a:solidFill>
                  <a:srgbClr val="FF0000"/>
                </a:solidFill>
                <a:effectLst>
                  <a:outerShdw blurRad="38100" dist="38100" dir="2700000" algn="tl">
                    <a:srgbClr val="000000">
                      <a:alpha val="43137"/>
                    </a:srgbClr>
                  </a:outerShdw>
                </a:effectLst>
              </a:rPr>
              <a:t>羁旅悲愁</a:t>
            </a:r>
            <a:r>
              <a:rPr lang="zh-CN" altLang="zh-CN" b="1" dirty="0">
                <a:solidFill>
                  <a:srgbClr val="00B050"/>
                </a:solidFill>
                <a:effectLst>
                  <a:outerShdw blurRad="38100" dist="38100" dir="2700000" algn="tl">
                    <a:srgbClr val="000000">
                      <a:alpha val="43137"/>
                    </a:srgbClr>
                  </a:outerShdw>
                </a:effectLst>
              </a:rPr>
              <a:t>。可是诗人光景无多，前途渺茫，旅程中的忧郁情怀与春江上的盎然生意。触景伤情，怎能不</a:t>
            </a:r>
            <a:r>
              <a:rPr lang="en-US" altLang="zh-CN" b="1" dirty="0" err="1">
                <a:solidFill>
                  <a:srgbClr val="00B050"/>
                </a:solidFill>
                <a:effectLst>
                  <a:outerShdw blurRad="38100" dist="38100" dir="2700000" algn="tl">
                    <a:srgbClr val="000000">
                      <a:alpha val="43137"/>
                    </a:srgbClr>
                  </a:outerShdw>
                </a:effectLst>
              </a:rPr>
              <a:t>泣下沾襟</a:t>
            </a:r>
            <a:r>
              <a:rPr lang="zh-CN" altLang="zh-CN" b="1" dirty="0">
                <a:solidFill>
                  <a:srgbClr val="00B050"/>
                </a:solidFill>
                <a:effectLst>
                  <a:outerShdw blurRad="38100" dist="38100" dir="2700000" algn="tl">
                    <a:srgbClr val="000000">
                      <a:alpha val="43137"/>
                    </a:srgbClr>
                  </a:outerShdw>
                </a:effectLst>
              </a:rPr>
              <a:t>呢？</a:t>
            </a:r>
            <a:r>
              <a:rPr lang="en-US" altLang="zh-CN" b="1" dirty="0">
                <a:solidFill>
                  <a:srgbClr val="00B050"/>
                </a:solidFill>
                <a:effectLst>
                  <a:outerShdw blurRad="38100" dist="38100" dir="2700000" algn="tl">
                    <a:srgbClr val="000000">
                      <a:alpha val="43137"/>
                    </a:srgbClr>
                  </a:outerShdw>
                </a:effectLst>
              </a:rPr>
              <a:t>        </a:t>
            </a:r>
            <a:endParaRPr lang="zh-CN" altLang="en-US" dirty="0">
              <a:solidFill>
                <a:srgbClr val="00B050"/>
              </a:solidFill>
            </a:endParaRPr>
          </a:p>
        </p:txBody>
      </p:sp>
    </p:spTree>
    <p:extLst>
      <p:ext uri="{BB962C8B-B14F-4D97-AF65-F5344CB8AC3E}">
        <p14:creationId xmlns:p14="http://schemas.microsoft.com/office/powerpoint/2010/main" val="221014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6339" y="188640"/>
            <a:ext cx="8568952" cy="2308324"/>
          </a:xfrm>
          <a:prstGeom prst="rect">
            <a:avLst/>
          </a:prstGeom>
        </p:spPr>
        <p:txBody>
          <a:bodyPr wrap="square">
            <a:spAutoFit/>
          </a:bodyPr>
          <a:lstStyle/>
          <a:p>
            <a:r>
              <a:rPr lang="en-US" altLang="zh-CN" b="1" dirty="0"/>
              <a:t>7</a:t>
            </a:r>
            <a:r>
              <a:rPr lang="zh-CN" altLang="zh-CN" b="1" dirty="0"/>
              <a:t>．阅读下面的唐诗，完成题目。</a:t>
            </a:r>
            <a:endParaRPr lang="zh-CN" altLang="zh-CN" dirty="0"/>
          </a:p>
          <a:p>
            <a:r>
              <a:rPr lang="en-US" altLang="zh-CN" b="1" dirty="0" smtClean="0"/>
              <a:t>                                                                   </a:t>
            </a:r>
            <a:r>
              <a:rPr lang="zh-CN" altLang="zh-CN" b="1" dirty="0" smtClean="0"/>
              <a:t>秋怨</a:t>
            </a:r>
            <a:r>
              <a:rPr lang="en-US" altLang="zh-CN" b="1" dirty="0" smtClean="0"/>
              <a:t>        </a:t>
            </a:r>
            <a:r>
              <a:rPr lang="zh-CN" altLang="zh-CN" b="1" dirty="0" smtClean="0"/>
              <a:t>柳</a:t>
            </a:r>
            <a:r>
              <a:rPr lang="zh-CN" altLang="zh-CN" b="1" dirty="0"/>
              <a:t>中庸</a:t>
            </a:r>
            <a:endParaRPr lang="zh-CN" altLang="zh-CN" dirty="0"/>
          </a:p>
          <a:p>
            <a:r>
              <a:rPr lang="en-US" altLang="zh-CN" b="1" dirty="0" smtClean="0"/>
              <a:t>                                                  </a:t>
            </a:r>
            <a:r>
              <a:rPr lang="zh-CN" altLang="zh-CN" b="1" dirty="0" smtClean="0"/>
              <a:t>玉树</a:t>
            </a:r>
            <a:r>
              <a:rPr lang="zh-CN" altLang="zh-CN" b="1" dirty="0"/>
              <a:t>起凉烟，凝情一叶前。</a:t>
            </a:r>
            <a:endParaRPr lang="zh-CN" altLang="zh-CN" dirty="0"/>
          </a:p>
          <a:p>
            <a:r>
              <a:rPr lang="en-US" altLang="zh-CN" b="1" dirty="0" smtClean="0"/>
              <a:t>                                                  </a:t>
            </a:r>
            <a:r>
              <a:rPr lang="zh-CN" altLang="zh-CN" b="1" dirty="0" smtClean="0"/>
              <a:t>别离</a:t>
            </a:r>
            <a:r>
              <a:rPr lang="zh-CN" altLang="zh-CN" b="1" dirty="0"/>
              <a:t>伤晓镜，摇落思秋弦。</a:t>
            </a:r>
            <a:endParaRPr lang="zh-CN" altLang="zh-CN" dirty="0"/>
          </a:p>
          <a:p>
            <a:r>
              <a:rPr lang="en-US" altLang="zh-CN" b="1" dirty="0" smtClean="0"/>
              <a:t>                                                  </a:t>
            </a:r>
            <a:r>
              <a:rPr lang="zh-CN" altLang="zh-CN" b="1" dirty="0" smtClean="0"/>
              <a:t>汉</a:t>
            </a:r>
            <a:r>
              <a:rPr lang="zh-CN" altLang="zh-CN" b="1" dirty="0"/>
              <a:t>垒关山月，胡笳塞北天。</a:t>
            </a:r>
            <a:endParaRPr lang="zh-CN" altLang="zh-CN" dirty="0"/>
          </a:p>
          <a:p>
            <a:r>
              <a:rPr lang="en-US" altLang="zh-CN" b="1" dirty="0" smtClean="0"/>
              <a:t>                                                  </a:t>
            </a:r>
            <a:r>
              <a:rPr lang="zh-CN" altLang="zh-CN" b="1" dirty="0" smtClean="0"/>
              <a:t>不知</a:t>
            </a:r>
            <a:r>
              <a:rPr lang="zh-CN" altLang="zh-CN" b="1" dirty="0"/>
              <a:t>肠断梦，空绕几山川</a:t>
            </a:r>
            <a:r>
              <a:rPr lang="zh-CN" altLang="zh-CN" b="1" dirty="0" smtClean="0"/>
              <a:t>。</a:t>
            </a:r>
            <a:endParaRPr lang="zh-CN" altLang="zh-CN" dirty="0"/>
          </a:p>
          <a:p>
            <a:r>
              <a:rPr lang="en-US" altLang="zh-CN" b="1" dirty="0"/>
              <a:t>(1)</a:t>
            </a:r>
            <a:r>
              <a:rPr lang="zh-CN" altLang="zh-CN" b="1" dirty="0"/>
              <a:t>诗歌的前两联塑造了一位什么样的人物形象？</a:t>
            </a:r>
            <a:endParaRPr lang="zh-CN" altLang="zh-CN" dirty="0"/>
          </a:p>
          <a:p>
            <a:r>
              <a:rPr lang="en-US" altLang="zh-CN" b="1" dirty="0" smtClean="0"/>
              <a:t>(</a:t>
            </a:r>
            <a:r>
              <a:rPr lang="en-US" altLang="zh-CN" b="1" dirty="0"/>
              <a:t>2)</a:t>
            </a:r>
            <a:r>
              <a:rPr lang="zh-CN" altLang="zh-CN" b="1" dirty="0"/>
              <a:t>整首诗歌主要运用了什么样的手法？请简要分析。</a:t>
            </a:r>
            <a:endParaRPr lang="zh-CN" altLang="zh-CN" dirty="0"/>
          </a:p>
        </p:txBody>
      </p:sp>
      <p:sp>
        <p:nvSpPr>
          <p:cNvPr id="3" name="矩形 2"/>
          <p:cNvSpPr/>
          <p:nvPr/>
        </p:nvSpPr>
        <p:spPr>
          <a:xfrm>
            <a:off x="215637" y="5641082"/>
            <a:ext cx="8784605" cy="1200329"/>
          </a:xfrm>
          <a:prstGeom prst="rect">
            <a:avLst/>
          </a:prstGeom>
        </p:spPr>
        <p:txBody>
          <a:bodyPr wrap="square">
            <a:spAutoFit/>
          </a:bodyPr>
          <a:lstStyle/>
          <a:p>
            <a:r>
              <a:rPr lang="en-US" altLang="zh-CN" b="1" dirty="0" smtClean="0"/>
              <a:t>(</a:t>
            </a:r>
            <a:r>
              <a:rPr lang="en-US" altLang="zh-CN" b="1" dirty="0"/>
              <a:t>2)</a:t>
            </a:r>
            <a:r>
              <a:rPr lang="zh-CN" altLang="zh-CN" b="1" dirty="0"/>
              <a:t>诗歌主要运用了</a:t>
            </a:r>
            <a:r>
              <a:rPr lang="zh-CN" altLang="zh-CN" b="1" dirty="0">
                <a:solidFill>
                  <a:srgbClr val="FF0000"/>
                </a:solidFill>
              </a:rPr>
              <a:t>虚实结合</a:t>
            </a:r>
            <a:r>
              <a:rPr lang="zh-CN" altLang="zh-CN" b="1" dirty="0"/>
              <a:t>的手法。</a:t>
            </a:r>
            <a:r>
              <a:rPr lang="zh-CN" altLang="zh-CN" b="1" dirty="0">
                <a:solidFill>
                  <a:srgbClr val="00B0F0"/>
                </a:solidFill>
              </a:rPr>
              <a:t>首联和颔联</a:t>
            </a:r>
            <a:r>
              <a:rPr lang="zh-CN" altLang="zh-CN" b="1" dirty="0"/>
              <a:t>实写眼前之景，通过对秋景的描摹，触发了</a:t>
            </a:r>
            <a:r>
              <a:rPr lang="zh-CN" altLang="zh-CN" b="1" dirty="0">
                <a:solidFill>
                  <a:srgbClr val="00B050"/>
                </a:solidFill>
              </a:rPr>
              <a:t>少妇思念良人</a:t>
            </a:r>
            <a:r>
              <a:rPr lang="zh-CN" altLang="zh-CN" b="1" dirty="0"/>
              <a:t>的情感；</a:t>
            </a:r>
            <a:r>
              <a:rPr lang="zh-CN" altLang="zh-CN" b="1" dirty="0">
                <a:solidFill>
                  <a:srgbClr val="00B0F0"/>
                </a:solidFill>
              </a:rPr>
              <a:t>颈联</a:t>
            </a:r>
            <a:r>
              <a:rPr lang="zh-CN" altLang="zh-CN" b="1" dirty="0"/>
              <a:t>通过少妇对戍守关山的征夫的艰苦生活的</a:t>
            </a:r>
            <a:r>
              <a:rPr lang="zh-CN" altLang="zh-CN" b="1" dirty="0">
                <a:solidFill>
                  <a:srgbClr val="FF0000"/>
                </a:solidFill>
              </a:rPr>
              <a:t>想象</a:t>
            </a:r>
            <a:r>
              <a:rPr lang="zh-CN" altLang="zh-CN" b="1" dirty="0"/>
              <a:t>，表达了自己</a:t>
            </a:r>
            <a:r>
              <a:rPr lang="zh-CN" altLang="zh-CN" b="1" dirty="0">
                <a:solidFill>
                  <a:srgbClr val="00B050"/>
                </a:solidFill>
              </a:rPr>
              <a:t>对征夫的思念</a:t>
            </a:r>
            <a:r>
              <a:rPr lang="zh-CN" altLang="zh-CN" b="1" dirty="0"/>
              <a:t>之情；诗歌</a:t>
            </a:r>
            <a:r>
              <a:rPr lang="zh-CN" altLang="zh-CN" b="1" dirty="0">
                <a:solidFill>
                  <a:srgbClr val="00B0F0"/>
                </a:solidFill>
              </a:rPr>
              <a:t>尾联</a:t>
            </a:r>
            <a:r>
              <a:rPr lang="zh-CN" altLang="zh-CN" b="1" dirty="0"/>
              <a:t>通过对少女</a:t>
            </a:r>
            <a:r>
              <a:rPr lang="zh-CN" altLang="zh-CN" b="1" dirty="0">
                <a:solidFill>
                  <a:srgbClr val="FF0000"/>
                </a:solidFill>
              </a:rPr>
              <a:t>梦中</a:t>
            </a:r>
            <a:r>
              <a:rPr lang="zh-CN" altLang="zh-CN" b="1" dirty="0"/>
              <a:t>不知越过多少重山、涉过多少道水，仍然找不到征人所在的描写，表达了少妇的</a:t>
            </a:r>
            <a:r>
              <a:rPr lang="zh-CN" altLang="zh-CN" b="1" dirty="0">
                <a:solidFill>
                  <a:srgbClr val="00B050"/>
                </a:solidFill>
                <a:effectLst>
                  <a:outerShdw blurRad="38100" dist="38100" dir="2700000" algn="tl">
                    <a:srgbClr val="000000">
                      <a:alpha val="43137"/>
                    </a:srgbClr>
                  </a:outerShdw>
                </a:effectLst>
              </a:rPr>
              <a:t>悲伤</a:t>
            </a:r>
            <a:r>
              <a:rPr lang="zh-CN" altLang="zh-CN" b="1" dirty="0"/>
              <a:t>之情。</a:t>
            </a:r>
            <a:endParaRPr lang="zh-CN" altLang="zh-CN" dirty="0"/>
          </a:p>
        </p:txBody>
      </p:sp>
      <p:sp>
        <p:nvSpPr>
          <p:cNvPr id="4" name="矩形 3"/>
          <p:cNvSpPr/>
          <p:nvPr/>
        </p:nvSpPr>
        <p:spPr>
          <a:xfrm>
            <a:off x="215637" y="4511502"/>
            <a:ext cx="8784976" cy="1200329"/>
          </a:xfrm>
          <a:prstGeom prst="rect">
            <a:avLst/>
          </a:prstGeom>
        </p:spPr>
        <p:txBody>
          <a:bodyPr wrap="square">
            <a:spAutoFit/>
          </a:bodyPr>
          <a:lstStyle/>
          <a:p>
            <a:r>
              <a:rPr lang="zh-CN" altLang="zh-CN" b="1" dirty="0" smtClean="0"/>
              <a:t>【答案】</a:t>
            </a:r>
            <a:r>
              <a:rPr lang="en-US" altLang="zh-CN" b="1" dirty="0"/>
              <a:t>(1)</a:t>
            </a:r>
            <a:r>
              <a:rPr lang="zh-CN" altLang="zh-CN" b="1" dirty="0"/>
              <a:t>诗歌的前两联塑造了一位</a:t>
            </a:r>
            <a:r>
              <a:rPr lang="zh-CN" altLang="zh-CN" b="1" dirty="0">
                <a:solidFill>
                  <a:srgbClr val="C00000"/>
                </a:solidFill>
                <a:effectLst>
                  <a:outerShdw blurRad="38100" dist="38100" dir="2700000" algn="tl">
                    <a:srgbClr val="000000">
                      <a:alpha val="43137"/>
                    </a:srgbClr>
                  </a:outerShdw>
                </a:effectLst>
              </a:rPr>
              <a:t>思念丈夫</a:t>
            </a:r>
            <a:r>
              <a:rPr lang="en-US" altLang="zh-CN" b="1" dirty="0">
                <a:solidFill>
                  <a:srgbClr val="C00000"/>
                </a:solidFill>
                <a:effectLst>
                  <a:outerShdw blurRad="38100" dist="38100" dir="2700000" algn="tl">
                    <a:srgbClr val="000000">
                      <a:alpha val="43137"/>
                    </a:srgbClr>
                  </a:outerShdw>
                </a:effectLst>
              </a:rPr>
              <a:t>(</a:t>
            </a:r>
            <a:r>
              <a:rPr lang="zh-CN" altLang="zh-CN" b="1" dirty="0">
                <a:solidFill>
                  <a:srgbClr val="C00000"/>
                </a:solidFill>
                <a:effectLst>
                  <a:outerShdw blurRad="38100" dist="38100" dir="2700000" algn="tl">
                    <a:srgbClr val="000000">
                      <a:alpha val="43137"/>
                    </a:srgbClr>
                  </a:outerShdw>
                </a:effectLst>
              </a:rPr>
              <a:t>良人</a:t>
            </a:r>
            <a:r>
              <a:rPr lang="en-US" altLang="zh-CN" b="1" dirty="0">
                <a:solidFill>
                  <a:srgbClr val="C00000"/>
                </a:solidFill>
                <a:effectLst>
                  <a:outerShdw blurRad="38100" dist="38100" dir="2700000" algn="tl">
                    <a:srgbClr val="000000">
                      <a:alpha val="43137"/>
                    </a:srgbClr>
                  </a:outerShdw>
                </a:effectLst>
              </a:rPr>
              <a:t>)</a:t>
            </a:r>
            <a:r>
              <a:rPr lang="zh-CN" altLang="zh-CN" b="1" dirty="0">
                <a:solidFill>
                  <a:srgbClr val="C00000"/>
                </a:solidFill>
                <a:effectLst>
                  <a:outerShdw blurRad="38100" dist="38100" dir="2700000" algn="tl">
                    <a:srgbClr val="000000">
                      <a:alpha val="43137"/>
                    </a:srgbClr>
                  </a:outerShdw>
                </a:effectLst>
              </a:rPr>
              <a:t>、自伤迟暮</a:t>
            </a:r>
            <a:r>
              <a:rPr lang="zh-CN" altLang="zh-CN" b="1" dirty="0"/>
              <a:t>的</a:t>
            </a:r>
            <a:r>
              <a:rPr lang="zh-CN" altLang="zh-CN" b="1" dirty="0">
                <a:solidFill>
                  <a:srgbClr val="00B050"/>
                </a:solidFill>
              </a:rPr>
              <a:t>闺中怨妇</a:t>
            </a:r>
            <a:r>
              <a:rPr lang="zh-CN" altLang="zh-CN" b="1" dirty="0"/>
              <a:t>形象。诗歌的</a:t>
            </a:r>
            <a:r>
              <a:rPr lang="zh-CN" altLang="zh-CN" b="1" dirty="0">
                <a:solidFill>
                  <a:srgbClr val="00B0F0"/>
                </a:solidFill>
                <a:effectLst>
                  <a:outerShdw blurRad="38100" dist="38100" dir="2700000" algn="tl">
                    <a:srgbClr val="000000">
                      <a:alpha val="43137"/>
                    </a:srgbClr>
                  </a:outerShdw>
                </a:effectLst>
              </a:rPr>
              <a:t>首联</a:t>
            </a:r>
            <a:r>
              <a:rPr lang="zh-CN" altLang="zh-CN" b="1" dirty="0"/>
              <a:t>通过秋天微凉特征的描写，引出了少妇因凝神秋叶而触发的</a:t>
            </a:r>
            <a:r>
              <a:rPr lang="zh-CN" altLang="zh-CN" b="1" dirty="0">
                <a:solidFill>
                  <a:srgbClr val="00B050"/>
                </a:solidFill>
              </a:rPr>
              <a:t>思念远方良人</a:t>
            </a:r>
            <a:r>
              <a:rPr lang="zh-CN" altLang="zh-CN" b="1" dirty="0"/>
              <a:t>的离情别绪。诗歌的</a:t>
            </a:r>
            <a:r>
              <a:rPr lang="zh-CN" altLang="zh-CN" b="1" dirty="0">
                <a:solidFill>
                  <a:srgbClr val="00B0F0"/>
                </a:solidFill>
                <a:effectLst>
                  <a:outerShdw blurRad="38100" dist="38100" dir="2700000" algn="tl">
                    <a:srgbClr val="000000">
                      <a:alpha val="43137"/>
                    </a:srgbClr>
                  </a:outerShdw>
                </a:effectLst>
              </a:rPr>
              <a:t>颔联</a:t>
            </a:r>
            <a:r>
              <a:rPr lang="zh-CN" altLang="zh-CN" b="1" dirty="0"/>
              <a:t>描写了少妇因晓镜晨妆，而产生的</a:t>
            </a:r>
            <a:r>
              <a:rPr lang="zh-CN" altLang="zh-CN" b="1" dirty="0">
                <a:solidFill>
                  <a:srgbClr val="00B050"/>
                </a:solidFill>
              </a:rPr>
              <a:t>自伤迟暮</a:t>
            </a:r>
            <a:r>
              <a:rPr lang="zh-CN" altLang="zh-CN" b="1" dirty="0"/>
              <a:t>的情感，同时因听到木叶摇落的秋声，更平添了一份伤感的秋思。</a:t>
            </a:r>
            <a:endParaRPr lang="zh-CN" altLang="zh-CN" dirty="0"/>
          </a:p>
        </p:txBody>
      </p:sp>
      <p:sp>
        <p:nvSpPr>
          <p:cNvPr id="5" name="矩形 4"/>
          <p:cNvSpPr/>
          <p:nvPr/>
        </p:nvSpPr>
        <p:spPr>
          <a:xfrm>
            <a:off x="107505" y="2420888"/>
            <a:ext cx="8892738" cy="646331"/>
          </a:xfrm>
          <a:prstGeom prst="rect">
            <a:avLst/>
          </a:prstGeom>
        </p:spPr>
        <p:txBody>
          <a:bodyPr wrap="square">
            <a:spAutoFit/>
          </a:bodyPr>
          <a:lstStyle/>
          <a:p>
            <a:r>
              <a:rPr lang="en-US" altLang="zh-CN" b="1" dirty="0" smtClean="0">
                <a:solidFill>
                  <a:srgbClr val="7030A0"/>
                </a:solidFill>
                <a:effectLst>
                  <a:outerShdw blurRad="38100" dist="38100" dir="2700000" algn="tl">
                    <a:srgbClr val="000000">
                      <a:alpha val="43137"/>
                    </a:srgbClr>
                  </a:outerShdw>
                </a:effectLst>
              </a:rPr>
              <a:t>         </a:t>
            </a:r>
            <a:r>
              <a:rPr lang="zh-CN" altLang="zh-CN" b="1" dirty="0" smtClean="0">
                <a:solidFill>
                  <a:srgbClr val="7030A0"/>
                </a:solidFill>
                <a:effectLst>
                  <a:outerShdw blurRad="38100" dist="38100" dir="2700000" algn="tl">
                    <a:srgbClr val="000000">
                      <a:alpha val="43137"/>
                    </a:srgbClr>
                  </a:outerShdw>
                </a:effectLst>
              </a:rPr>
              <a:t>首</a:t>
            </a:r>
            <a:r>
              <a:rPr lang="zh-CN" altLang="zh-CN" b="1" dirty="0">
                <a:solidFill>
                  <a:srgbClr val="7030A0"/>
                </a:solidFill>
                <a:effectLst>
                  <a:outerShdw blurRad="38100" dist="38100" dir="2700000" algn="tl">
                    <a:srgbClr val="000000">
                      <a:alpha val="43137"/>
                    </a:srgbClr>
                  </a:outerShdw>
                </a:effectLst>
              </a:rPr>
              <a:t>联通过秋天微凉特征的描写，引出了少妇因凝神秋叶而触发的思 念远方良人的</a:t>
            </a:r>
            <a:r>
              <a:rPr lang="zh-CN" altLang="zh-CN" b="1" dirty="0">
                <a:solidFill>
                  <a:srgbClr val="FF0000"/>
                </a:solidFill>
                <a:effectLst>
                  <a:outerShdw blurRad="38100" dist="38100" dir="2700000" algn="tl">
                    <a:srgbClr val="000000">
                      <a:alpha val="43137"/>
                    </a:srgbClr>
                  </a:outerShdw>
                </a:effectLst>
              </a:rPr>
              <a:t>离情别绪</a:t>
            </a:r>
            <a:r>
              <a:rPr lang="zh-CN" altLang="zh-CN" b="1" dirty="0" smtClean="0">
                <a:solidFill>
                  <a:srgbClr val="7030A0"/>
                </a:solidFill>
                <a:effectLst>
                  <a:outerShdw blurRad="38100" dist="38100" dir="2700000" algn="tl">
                    <a:srgbClr val="000000">
                      <a:alpha val="43137"/>
                    </a:srgbClr>
                  </a:outerShdw>
                </a:effectLst>
              </a:rPr>
              <a:t>。</a:t>
            </a:r>
            <a:r>
              <a:rPr lang="en-US" altLang="zh-CN" b="1" dirty="0" smtClean="0">
                <a:solidFill>
                  <a:srgbClr val="7030A0"/>
                </a:solidFill>
                <a:effectLst>
                  <a:outerShdw blurRad="38100" dist="38100" dir="2700000" algn="tl">
                    <a:srgbClr val="000000">
                      <a:alpha val="43137"/>
                    </a:srgbClr>
                  </a:outerShdw>
                </a:effectLst>
              </a:rPr>
              <a:t>         </a:t>
            </a:r>
            <a:endParaRPr lang="zh-CN" altLang="zh-CN" b="1" dirty="0">
              <a:solidFill>
                <a:srgbClr val="7030A0"/>
              </a:solidFill>
              <a:effectLst>
                <a:outerShdw blurRad="38100" dist="38100" dir="2700000" algn="tl">
                  <a:srgbClr val="000000">
                    <a:alpha val="43137"/>
                  </a:srgbClr>
                </a:outerShdw>
              </a:effectLst>
            </a:endParaRPr>
          </a:p>
        </p:txBody>
      </p:sp>
      <p:sp>
        <p:nvSpPr>
          <p:cNvPr id="6" name="矩形 5"/>
          <p:cNvSpPr/>
          <p:nvPr/>
        </p:nvSpPr>
        <p:spPr>
          <a:xfrm>
            <a:off x="245667" y="3933056"/>
            <a:ext cx="8689657" cy="646331"/>
          </a:xfrm>
          <a:prstGeom prst="rect">
            <a:avLst/>
          </a:prstGeom>
        </p:spPr>
        <p:txBody>
          <a:bodyPr wrap="square">
            <a:spAutoFit/>
          </a:bodyPr>
          <a:lstStyle/>
          <a:p>
            <a:r>
              <a:rPr lang="en-US" altLang="zh-CN" b="1" dirty="0" smtClean="0">
                <a:solidFill>
                  <a:srgbClr val="002060"/>
                </a:solidFill>
                <a:effectLst>
                  <a:outerShdw blurRad="38100" dist="38100" dir="2700000" algn="tl">
                    <a:srgbClr val="000000">
                      <a:alpha val="43137"/>
                    </a:srgbClr>
                  </a:outerShdw>
                </a:effectLst>
              </a:rPr>
              <a:t>      </a:t>
            </a:r>
            <a:r>
              <a:rPr lang="zh-CN" altLang="zh-CN" b="1" dirty="0" smtClean="0">
                <a:solidFill>
                  <a:srgbClr val="002060"/>
                </a:solidFill>
                <a:effectLst>
                  <a:outerShdw blurRad="38100" dist="38100" dir="2700000" algn="tl">
                    <a:srgbClr val="000000">
                      <a:alpha val="43137"/>
                    </a:srgbClr>
                  </a:outerShdw>
                </a:effectLst>
              </a:rPr>
              <a:t>尾</a:t>
            </a:r>
            <a:r>
              <a:rPr lang="zh-CN" altLang="zh-CN" b="1" dirty="0">
                <a:solidFill>
                  <a:srgbClr val="002060"/>
                </a:solidFill>
                <a:effectLst>
                  <a:outerShdw blurRad="38100" dist="38100" dir="2700000" algn="tl">
                    <a:srgbClr val="000000">
                      <a:alpha val="43137"/>
                    </a:srgbClr>
                  </a:outerShdw>
                </a:effectLst>
              </a:rPr>
              <a:t>联通过对少女离</a:t>
            </a:r>
            <a:r>
              <a:rPr lang="zh-CN" altLang="zh-CN" b="1" dirty="0">
                <a:solidFill>
                  <a:srgbClr val="FF0000"/>
                </a:solidFill>
                <a:effectLst>
                  <a:outerShdw blurRad="38100" dist="38100" dir="2700000" algn="tl">
                    <a:srgbClr val="000000">
                      <a:alpha val="43137"/>
                    </a:srgbClr>
                  </a:outerShdw>
                </a:effectLst>
              </a:rPr>
              <a:t>梦</a:t>
            </a:r>
            <a:r>
              <a:rPr lang="zh-CN" altLang="zh-CN" b="1" dirty="0">
                <a:solidFill>
                  <a:srgbClr val="002060"/>
                </a:solidFill>
                <a:effectLst>
                  <a:outerShdw blurRad="38100" dist="38100" dir="2700000" algn="tl">
                    <a:srgbClr val="000000">
                      <a:alpha val="43137"/>
                    </a:srgbClr>
                  </a:outerShdw>
                </a:effectLst>
              </a:rPr>
              <a:t>的描写，梦中不知越过多少重山、涉过多少道 水，仍然找不到征人所在的描写，表达了少妇的</a:t>
            </a:r>
            <a:r>
              <a:rPr lang="zh-CN" altLang="zh-CN" b="1" dirty="0">
                <a:solidFill>
                  <a:srgbClr val="FF0000"/>
                </a:solidFill>
                <a:effectLst>
                  <a:outerShdw blurRad="38100" dist="38100" dir="2700000" algn="tl">
                    <a:srgbClr val="000000">
                      <a:alpha val="43137"/>
                    </a:srgbClr>
                  </a:outerShdw>
                </a:effectLst>
              </a:rPr>
              <a:t>悲伤之情</a:t>
            </a:r>
            <a:r>
              <a:rPr lang="zh-CN" altLang="zh-CN" b="1" dirty="0">
                <a:solidFill>
                  <a:srgbClr val="002060"/>
                </a:solidFill>
                <a:effectLst>
                  <a:outerShdw blurRad="38100" dist="38100" dir="2700000" algn="tl">
                    <a:srgbClr val="000000">
                      <a:alpha val="43137"/>
                    </a:srgbClr>
                  </a:outerShdw>
                </a:effectLst>
              </a:rPr>
              <a:t>。</a:t>
            </a:r>
          </a:p>
        </p:txBody>
      </p:sp>
      <p:sp>
        <p:nvSpPr>
          <p:cNvPr id="7" name="矩形 6"/>
          <p:cNvSpPr/>
          <p:nvPr/>
        </p:nvSpPr>
        <p:spPr>
          <a:xfrm>
            <a:off x="274603" y="3574559"/>
            <a:ext cx="8689657" cy="369332"/>
          </a:xfrm>
          <a:prstGeom prst="rect">
            <a:avLst/>
          </a:prstGeom>
        </p:spPr>
        <p:txBody>
          <a:bodyPr wrap="square">
            <a:spAutoFit/>
          </a:bodyPr>
          <a:lstStyle/>
          <a:p>
            <a:r>
              <a:rPr lang="en-US" altLang="zh-CN" b="1" dirty="0" smtClean="0">
                <a:solidFill>
                  <a:srgbClr val="0070C0"/>
                </a:solidFill>
                <a:effectLst>
                  <a:outerShdw blurRad="38100" dist="38100" dir="2700000" algn="tl">
                    <a:srgbClr val="000000">
                      <a:alpha val="43137"/>
                    </a:srgbClr>
                  </a:outerShdw>
                </a:effectLst>
              </a:rPr>
              <a:t>   </a:t>
            </a:r>
            <a:r>
              <a:rPr lang="zh-CN" altLang="zh-CN" b="1" dirty="0" smtClean="0">
                <a:solidFill>
                  <a:srgbClr val="0070C0"/>
                </a:solidFill>
                <a:effectLst>
                  <a:outerShdw blurRad="38100" dist="38100" dir="2700000" algn="tl">
                    <a:srgbClr val="000000">
                      <a:alpha val="43137"/>
                    </a:srgbClr>
                  </a:outerShdw>
                </a:effectLst>
              </a:rPr>
              <a:t>颈联</a:t>
            </a:r>
            <a:r>
              <a:rPr lang="zh-CN" altLang="zh-CN" b="1" dirty="0">
                <a:solidFill>
                  <a:srgbClr val="0070C0"/>
                </a:solidFill>
                <a:effectLst>
                  <a:outerShdw blurRad="38100" dist="38100" dir="2700000" algn="tl">
                    <a:srgbClr val="000000">
                      <a:alpha val="43137"/>
                    </a:srgbClr>
                  </a:outerShdw>
                </a:effectLst>
              </a:rPr>
              <a:t>通过少妇对戍守关山的</a:t>
            </a:r>
            <a:r>
              <a:rPr lang="zh-CN" altLang="zh-CN" b="1" dirty="0">
                <a:solidFill>
                  <a:srgbClr val="C00000"/>
                </a:solidFill>
                <a:effectLst>
                  <a:outerShdw blurRad="38100" dist="38100" dir="2700000" algn="tl">
                    <a:srgbClr val="000000">
                      <a:alpha val="43137"/>
                    </a:srgbClr>
                  </a:outerShdw>
                </a:effectLst>
              </a:rPr>
              <a:t>征夫</a:t>
            </a:r>
            <a:r>
              <a:rPr lang="zh-CN" altLang="zh-CN" b="1" dirty="0">
                <a:solidFill>
                  <a:srgbClr val="0070C0"/>
                </a:solidFill>
                <a:effectLst>
                  <a:outerShdw blurRad="38100" dist="38100" dir="2700000" algn="tl">
                    <a:srgbClr val="000000">
                      <a:alpha val="43137"/>
                    </a:srgbClr>
                  </a:outerShdw>
                </a:effectLst>
              </a:rPr>
              <a:t>的艰苦生活的</a:t>
            </a:r>
            <a:r>
              <a:rPr lang="zh-CN" altLang="zh-CN" b="1" dirty="0">
                <a:solidFill>
                  <a:srgbClr val="FF0000"/>
                </a:solidFill>
                <a:effectLst>
                  <a:outerShdw blurRad="38100" dist="38100" dir="2700000" algn="tl">
                    <a:srgbClr val="000000">
                      <a:alpha val="43137"/>
                    </a:srgbClr>
                  </a:outerShdw>
                </a:effectLst>
              </a:rPr>
              <a:t>想象</a:t>
            </a:r>
            <a:r>
              <a:rPr lang="zh-CN" altLang="zh-CN" b="1" dirty="0">
                <a:solidFill>
                  <a:srgbClr val="0070C0"/>
                </a:solidFill>
                <a:effectLst>
                  <a:outerShdw blurRad="38100" dist="38100" dir="2700000" algn="tl">
                    <a:srgbClr val="000000">
                      <a:alpha val="43137"/>
                    </a:srgbClr>
                  </a:outerShdw>
                </a:effectLst>
              </a:rPr>
              <a:t>，表达了自己对征夫的</a:t>
            </a:r>
            <a:r>
              <a:rPr lang="zh-CN" altLang="zh-CN" b="1" dirty="0">
                <a:solidFill>
                  <a:srgbClr val="FF0000"/>
                </a:solidFill>
                <a:effectLst>
                  <a:outerShdw blurRad="38100" dist="38100" dir="2700000" algn="tl">
                    <a:srgbClr val="000000">
                      <a:alpha val="43137"/>
                    </a:srgbClr>
                  </a:outerShdw>
                </a:effectLst>
              </a:rPr>
              <a:t>思念之情</a:t>
            </a:r>
            <a:r>
              <a:rPr lang="zh-CN" altLang="zh-CN" b="1" dirty="0">
                <a:solidFill>
                  <a:srgbClr val="0070C0"/>
                </a:solidFill>
                <a:effectLst>
                  <a:outerShdw blurRad="38100" dist="38100" dir="2700000" algn="tl">
                    <a:srgbClr val="000000">
                      <a:alpha val="43137"/>
                    </a:srgbClr>
                  </a:outerShdw>
                </a:effectLst>
              </a:rPr>
              <a:t>；</a:t>
            </a:r>
            <a:r>
              <a:rPr lang="en-US" altLang="zh-CN" b="1" dirty="0">
                <a:solidFill>
                  <a:srgbClr val="0070C0"/>
                </a:solidFill>
                <a:effectLst>
                  <a:outerShdw blurRad="38100" dist="38100" dir="2700000" algn="tl">
                    <a:srgbClr val="000000">
                      <a:alpha val="43137"/>
                    </a:srgbClr>
                  </a:outerShdw>
                </a:effectLst>
              </a:rPr>
              <a:t> </a:t>
            </a:r>
            <a:endParaRPr lang="zh-CN" altLang="en-US" dirty="0">
              <a:solidFill>
                <a:srgbClr val="0070C0"/>
              </a:solidFill>
            </a:endParaRPr>
          </a:p>
        </p:txBody>
      </p:sp>
      <p:sp>
        <p:nvSpPr>
          <p:cNvPr id="8" name="矩形 7"/>
          <p:cNvSpPr/>
          <p:nvPr/>
        </p:nvSpPr>
        <p:spPr>
          <a:xfrm>
            <a:off x="346339" y="2986935"/>
            <a:ext cx="8488314" cy="646331"/>
          </a:xfrm>
          <a:prstGeom prst="rect">
            <a:avLst/>
          </a:prstGeom>
        </p:spPr>
        <p:txBody>
          <a:bodyPr wrap="square">
            <a:spAutoFit/>
          </a:bodyPr>
          <a:lstStyle/>
          <a:p>
            <a:r>
              <a:rPr lang="en-US" altLang="zh-CN" b="1" dirty="0" smtClean="0">
                <a:solidFill>
                  <a:srgbClr val="00B050"/>
                </a:solidFill>
                <a:effectLst>
                  <a:outerShdw blurRad="38100" dist="38100" dir="2700000" algn="tl">
                    <a:srgbClr val="000000">
                      <a:alpha val="43137"/>
                    </a:srgbClr>
                  </a:outerShdw>
                </a:effectLst>
              </a:rPr>
              <a:t>      </a:t>
            </a:r>
            <a:r>
              <a:rPr lang="zh-CN" altLang="zh-CN" b="1" dirty="0" smtClean="0">
                <a:solidFill>
                  <a:srgbClr val="00B050"/>
                </a:solidFill>
                <a:effectLst>
                  <a:outerShdw blurRad="38100" dist="38100" dir="2700000" algn="tl">
                    <a:srgbClr val="000000">
                      <a:alpha val="43137"/>
                    </a:srgbClr>
                  </a:outerShdw>
                </a:effectLst>
              </a:rPr>
              <a:t>颔联</a:t>
            </a:r>
            <a:r>
              <a:rPr lang="zh-CN" altLang="zh-CN" b="1" dirty="0">
                <a:solidFill>
                  <a:srgbClr val="00B050"/>
                </a:solidFill>
                <a:effectLst>
                  <a:outerShdw blurRad="38100" dist="38100" dir="2700000" algn="tl">
                    <a:srgbClr val="000000">
                      <a:alpha val="43137"/>
                    </a:srgbClr>
                  </a:outerShdw>
                </a:effectLst>
              </a:rPr>
              <a:t>描写了少妇因晓镜晨妆，而产生的自伤迟暮的情感，同时因听到木叶摇落的秋声，更凭添了一份</a:t>
            </a:r>
            <a:r>
              <a:rPr lang="zh-CN" altLang="zh-CN" b="1" dirty="0">
                <a:solidFill>
                  <a:srgbClr val="FF0000"/>
                </a:solidFill>
                <a:effectLst>
                  <a:outerShdw blurRad="38100" dist="38100" dir="2700000" algn="tl">
                    <a:srgbClr val="000000">
                      <a:alpha val="43137"/>
                    </a:srgbClr>
                  </a:outerShdw>
                </a:effectLst>
              </a:rPr>
              <a:t>伤感的秋思</a:t>
            </a:r>
            <a:r>
              <a:rPr lang="zh-CN" altLang="zh-CN" b="1" dirty="0" smtClean="0">
                <a:solidFill>
                  <a:srgbClr val="00B050"/>
                </a:solidFill>
                <a:effectLst>
                  <a:outerShdw blurRad="38100" dist="38100" dir="2700000" algn="tl">
                    <a:srgbClr val="000000">
                      <a:alpha val="43137"/>
                    </a:srgbClr>
                  </a:outerShdw>
                </a:effectLst>
              </a:rPr>
              <a:t>。</a:t>
            </a:r>
            <a:endParaRPr lang="zh-CN" altLang="en-US" dirty="0">
              <a:solidFill>
                <a:srgbClr val="00B050"/>
              </a:solidFill>
            </a:endParaRPr>
          </a:p>
        </p:txBody>
      </p:sp>
    </p:spTree>
    <p:extLst>
      <p:ext uri="{BB962C8B-B14F-4D97-AF65-F5344CB8AC3E}">
        <p14:creationId xmlns:p14="http://schemas.microsoft.com/office/powerpoint/2010/main" val="297302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774" y="44624"/>
            <a:ext cx="9036496" cy="2031325"/>
          </a:xfrm>
          <a:prstGeom prst="rect">
            <a:avLst/>
          </a:prstGeom>
        </p:spPr>
        <p:txBody>
          <a:bodyPr wrap="square">
            <a:spAutoFit/>
          </a:bodyPr>
          <a:lstStyle/>
          <a:p>
            <a:r>
              <a:rPr lang="en-US" altLang="zh-CN" b="1" dirty="0"/>
              <a:t>8</a:t>
            </a:r>
            <a:r>
              <a:rPr lang="zh-CN" altLang="zh-CN" b="1" dirty="0"/>
              <a:t>．阅读下面这首唐诗，然后回答问题。</a:t>
            </a:r>
            <a:endParaRPr lang="zh-CN" altLang="zh-CN" dirty="0"/>
          </a:p>
          <a:p>
            <a:r>
              <a:rPr lang="en-US" altLang="zh-CN" b="1" dirty="0" smtClean="0"/>
              <a:t>                              </a:t>
            </a:r>
            <a:r>
              <a:rPr lang="zh-CN" altLang="zh-CN" b="1" dirty="0" smtClean="0"/>
              <a:t>归</a:t>
            </a:r>
            <a:r>
              <a:rPr lang="zh-CN" altLang="zh-CN" b="1" dirty="0"/>
              <a:t>燕诗</a:t>
            </a:r>
            <a:r>
              <a:rPr lang="zh-CN" altLang="zh-CN" b="1" baseline="30000" dirty="0" smtClean="0"/>
              <a:t>①</a:t>
            </a:r>
            <a:r>
              <a:rPr lang="en-US" altLang="zh-CN" b="1" baseline="30000" dirty="0" smtClean="0"/>
              <a:t>           </a:t>
            </a:r>
            <a:r>
              <a:rPr lang="zh-CN" altLang="zh-CN" b="1" dirty="0" smtClean="0"/>
              <a:t>张</a:t>
            </a:r>
            <a:r>
              <a:rPr lang="zh-CN" altLang="zh-CN" b="1" dirty="0"/>
              <a:t>九龄</a:t>
            </a:r>
            <a:endParaRPr lang="zh-CN" altLang="zh-CN" dirty="0"/>
          </a:p>
          <a:p>
            <a:r>
              <a:rPr lang="en-US" altLang="zh-CN" b="1" dirty="0" smtClean="0"/>
              <a:t>                  </a:t>
            </a:r>
            <a:r>
              <a:rPr lang="zh-CN" altLang="zh-CN" b="1" dirty="0" smtClean="0"/>
              <a:t>海燕</a:t>
            </a:r>
            <a:r>
              <a:rPr lang="zh-CN" altLang="zh-CN" b="1" dirty="0"/>
              <a:t>虽微眇</a:t>
            </a:r>
            <a:r>
              <a:rPr lang="zh-CN" altLang="zh-CN" b="1" baseline="30000" dirty="0"/>
              <a:t>②</a:t>
            </a:r>
            <a:r>
              <a:rPr lang="zh-CN" altLang="zh-CN" b="1" dirty="0"/>
              <a:t>，乘春亦暂来</a:t>
            </a:r>
            <a:r>
              <a:rPr lang="zh-CN" altLang="zh-CN" b="1" dirty="0" smtClean="0"/>
              <a:t>。</a:t>
            </a:r>
            <a:endParaRPr lang="zh-CN" altLang="zh-CN" dirty="0"/>
          </a:p>
          <a:p>
            <a:r>
              <a:rPr lang="en-US" altLang="zh-CN" b="1" dirty="0" smtClean="0"/>
              <a:t>                  </a:t>
            </a:r>
            <a:r>
              <a:rPr lang="zh-CN" altLang="zh-CN" b="1" dirty="0" smtClean="0"/>
              <a:t>岂知</a:t>
            </a:r>
            <a:r>
              <a:rPr lang="zh-CN" altLang="zh-CN" b="1" dirty="0"/>
              <a:t>泥滓贱，只见玉堂开。</a:t>
            </a:r>
            <a:endParaRPr lang="zh-CN" altLang="zh-CN" dirty="0"/>
          </a:p>
          <a:p>
            <a:r>
              <a:rPr lang="en-US" altLang="zh-CN" b="1" dirty="0" smtClean="0"/>
              <a:t>                  </a:t>
            </a:r>
            <a:r>
              <a:rPr lang="zh-CN" altLang="zh-CN" b="1" dirty="0" smtClean="0"/>
              <a:t>绣</a:t>
            </a:r>
            <a:r>
              <a:rPr lang="zh-CN" altLang="zh-CN" b="1" dirty="0"/>
              <a:t>户时双入，华堂日几回。</a:t>
            </a:r>
            <a:endParaRPr lang="zh-CN" altLang="zh-CN" dirty="0"/>
          </a:p>
          <a:p>
            <a:r>
              <a:rPr lang="en-US" altLang="zh-CN" b="1" dirty="0" smtClean="0"/>
              <a:t>                 </a:t>
            </a:r>
            <a:r>
              <a:rPr lang="zh-CN" altLang="zh-CN" b="1" dirty="0" smtClean="0"/>
              <a:t>无心</a:t>
            </a:r>
            <a:r>
              <a:rPr lang="zh-CN" altLang="zh-CN" b="1" dirty="0"/>
              <a:t>与物竞，鹰隼莫相猜</a:t>
            </a:r>
            <a:r>
              <a:rPr lang="zh-CN" altLang="zh-CN" b="1" dirty="0" smtClean="0"/>
              <a:t>。</a:t>
            </a:r>
            <a:endParaRPr lang="zh-CN" altLang="zh-CN" dirty="0"/>
          </a:p>
          <a:p>
            <a:r>
              <a:rPr lang="zh-CN" altLang="zh-CN" b="1" dirty="0"/>
              <a:t>【注】</a:t>
            </a:r>
            <a:r>
              <a:rPr lang="en-US" altLang="zh-CN" b="1" dirty="0"/>
              <a:t>①</a:t>
            </a:r>
            <a:r>
              <a:rPr lang="zh-CN" altLang="zh-CN" b="1" dirty="0"/>
              <a:t>此诗写于诗人被罢相之后的秋天，当时朝政大权由奸相李林甫把持</a:t>
            </a:r>
            <a:r>
              <a:rPr lang="zh-CN" altLang="zh-CN" b="1" dirty="0" smtClean="0"/>
              <a:t>。</a:t>
            </a:r>
            <a:r>
              <a:rPr lang="en-US" altLang="zh-CN" b="1" dirty="0" smtClean="0"/>
              <a:t> ②</a:t>
            </a:r>
            <a:r>
              <a:rPr lang="zh-CN" altLang="zh-CN" b="1" dirty="0"/>
              <a:t>眇：小</a:t>
            </a:r>
            <a:r>
              <a:rPr lang="zh-CN" altLang="zh-CN" b="1" dirty="0" smtClean="0"/>
              <a:t>。</a:t>
            </a:r>
            <a:endParaRPr lang="zh-CN" altLang="zh-CN" dirty="0"/>
          </a:p>
        </p:txBody>
      </p:sp>
      <p:sp>
        <p:nvSpPr>
          <p:cNvPr id="3" name="矩形 2"/>
          <p:cNvSpPr/>
          <p:nvPr/>
        </p:nvSpPr>
        <p:spPr>
          <a:xfrm>
            <a:off x="206342" y="5139535"/>
            <a:ext cx="8640960" cy="1631216"/>
          </a:xfrm>
          <a:prstGeom prst="rect">
            <a:avLst/>
          </a:prstGeom>
        </p:spPr>
        <p:txBody>
          <a:bodyPr wrap="square">
            <a:spAutoFit/>
          </a:bodyPr>
          <a:lstStyle/>
          <a:p>
            <a:r>
              <a:rPr lang="zh-CN" altLang="zh-CN" sz="2000" b="1" dirty="0" smtClean="0"/>
              <a:t>【答案】</a:t>
            </a:r>
            <a:r>
              <a:rPr lang="zh-CN" altLang="zh-CN" sz="2000" b="1" dirty="0"/>
              <a:t>诗中的</a:t>
            </a:r>
            <a:r>
              <a:rPr lang="en-US" altLang="zh-CN" sz="2000" b="1" dirty="0"/>
              <a:t>“</a:t>
            </a:r>
            <a:r>
              <a:rPr lang="zh-CN" altLang="zh-CN" sz="2000" b="1" dirty="0"/>
              <a:t>归燕</a:t>
            </a:r>
            <a:r>
              <a:rPr lang="en-US" altLang="zh-CN" sz="2000" b="1" dirty="0"/>
              <a:t>”</a:t>
            </a:r>
            <a:r>
              <a:rPr lang="zh-CN" altLang="zh-CN" sz="2000" b="1" dirty="0">
                <a:solidFill>
                  <a:srgbClr val="FF0000"/>
                </a:solidFill>
              </a:rPr>
              <a:t>出身</a:t>
            </a:r>
            <a:r>
              <a:rPr lang="zh-CN" altLang="zh-CN" sz="2000" b="1" dirty="0"/>
              <a:t>微贱，来自民间；春来秋去，</a:t>
            </a:r>
            <a:r>
              <a:rPr lang="zh-CN" altLang="zh-CN" sz="2000" b="1" dirty="0">
                <a:solidFill>
                  <a:srgbClr val="FF0000"/>
                </a:solidFill>
              </a:rPr>
              <a:t>不会久留</a:t>
            </a:r>
            <a:r>
              <a:rPr lang="zh-CN" altLang="zh-CN" sz="2000" b="1" dirty="0"/>
              <a:t>；燕子不知</a:t>
            </a:r>
            <a:r>
              <a:rPr lang="en-US" altLang="zh-CN" sz="2000" b="1" dirty="0"/>
              <a:t>“</a:t>
            </a:r>
            <a:r>
              <a:rPr lang="zh-CN" altLang="zh-CN" sz="2000" b="1" dirty="0"/>
              <a:t>泥滓</a:t>
            </a:r>
            <a:r>
              <a:rPr lang="en-US" altLang="zh-CN" sz="2000" b="1" dirty="0"/>
              <a:t>”</a:t>
            </a:r>
            <a:r>
              <a:rPr lang="zh-CN" altLang="zh-CN" sz="2000" b="1" dirty="0"/>
              <a:t>之贱，只见</a:t>
            </a:r>
            <a:r>
              <a:rPr lang="en-US" altLang="zh-CN" sz="2000" b="1" dirty="0"/>
              <a:t>“</a:t>
            </a:r>
            <a:r>
              <a:rPr lang="zh-CN" altLang="zh-CN" sz="2000" b="1" dirty="0"/>
              <a:t>玉堂</a:t>
            </a:r>
            <a:r>
              <a:rPr lang="en-US" altLang="zh-CN" sz="2000" b="1" dirty="0"/>
              <a:t>”</a:t>
            </a:r>
            <a:r>
              <a:rPr lang="zh-CN" altLang="zh-CN" sz="2000" b="1" dirty="0"/>
              <a:t>华美，</a:t>
            </a:r>
            <a:r>
              <a:rPr lang="zh-CN" altLang="zh-CN" sz="2000" b="1" dirty="0">
                <a:solidFill>
                  <a:srgbClr val="FF0000"/>
                </a:solidFill>
              </a:rPr>
              <a:t>一日数次出入</a:t>
            </a:r>
            <a:r>
              <a:rPr lang="zh-CN" altLang="zh-CN" sz="2000" b="1" dirty="0"/>
              <a:t>其间，衔泥作窠；</a:t>
            </a:r>
            <a:r>
              <a:rPr lang="zh-CN" altLang="zh-CN" sz="2000" b="1" dirty="0">
                <a:solidFill>
                  <a:srgbClr val="FF0000"/>
                </a:solidFill>
              </a:rPr>
              <a:t>无心与他物竞争</a:t>
            </a:r>
            <a:r>
              <a:rPr lang="zh-CN" altLang="zh-CN" sz="2000" b="1" dirty="0"/>
              <a:t>，不想惹猛禽猜忌</a:t>
            </a:r>
            <a:r>
              <a:rPr lang="zh-CN" altLang="zh-CN" sz="2000" b="1" dirty="0" smtClean="0"/>
              <a:t>。</a:t>
            </a:r>
            <a:r>
              <a:rPr lang="en-US" altLang="zh-CN" sz="2000" b="1" dirty="0" smtClean="0"/>
              <a:t> </a:t>
            </a:r>
          </a:p>
          <a:p>
            <a:r>
              <a:rPr lang="en-US" altLang="zh-CN" sz="2000" b="1" dirty="0"/>
              <a:t> </a:t>
            </a:r>
            <a:r>
              <a:rPr lang="en-US" altLang="zh-CN" sz="2000" b="1" dirty="0" smtClean="0"/>
              <a:t>        </a:t>
            </a:r>
            <a:r>
              <a:rPr lang="zh-CN" altLang="zh-CN" sz="2000" b="1" dirty="0" smtClean="0"/>
              <a:t>诗人</a:t>
            </a:r>
            <a:r>
              <a:rPr lang="zh-CN" altLang="zh-CN" sz="2000" b="1" dirty="0"/>
              <a:t>借此</a:t>
            </a:r>
            <a:r>
              <a:rPr lang="zh-CN" altLang="zh-CN" sz="2000" b="1" dirty="0">
                <a:solidFill>
                  <a:srgbClr val="00B050"/>
                </a:solidFill>
              </a:rPr>
              <a:t>隐寓</a:t>
            </a:r>
            <a:r>
              <a:rPr lang="zh-CN" altLang="zh-CN" sz="2000" b="1" dirty="0"/>
              <a:t>自己出身低微，在朝廷为相日夜辛劳，惨淡经营，无心争权夺利。</a:t>
            </a:r>
            <a:endParaRPr lang="zh-CN" altLang="zh-CN" sz="2000" dirty="0"/>
          </a:p>
        </p:txBody>
      </p:sp>
      <p:sp>
        <p:nvSpPr>
          <p:cNvPr id="4" name="矩形 3"/>
          <p:cNvSpPr/>
          <p:nvPr/>
        </p:nvSpPr>
        <p:spPr>
          <a:xfrm>
            <a:off x="266201" y="2075773"/>
            <a:ext cx="3506088" cy="400110"/>
          </a:xfrm>
          <a:prstGeom prst="rect">
            <a:avLst/>
          </a:prstGeom>
        </p:spPr>
        <p:txBody>
          <a:bodyPr wrap="none">
            <a:spAutoFit/>
          </a:bodyPr>
          <a:lstStyle/>
          <a:p>
            <a:r>
              <a:rPr lang="zh-CN" altLang="zh-CN" sz="2000" b="1" dirty="0"/>
              <a:t>诗中所写的</a:t>
            </a:r>
            <a:r>
              <a:rPr lang="en-US" altLang="zh-CN" sz="2000" b="1" dirty="0"/>
              <a:t>“</a:t>
            </a:r>
            <a:r>
              <a:rPr lang="zh-CN" altLang="zh-CN" sz="2000" b="1" dirty="0"/>
              <a:t>归燕</a:t>
            </a:r>
            <a:r>
              <a:rPr lang="en-US" altLang="zh-CN" sz="2000" b="1" dirty="0"/>
              <a:t>”</a:t>
            </a:r>
            <a:r>
              <a:rPr lang="zh-CN" altLang="zh-CN" sz="2000" b="1" dirty="0"/>
              <a:t>有何特点？</a:t>
            </a:r>
            <a:endParaRPr lang="zh-CN" altLang="zh-CN" sz="2000" dirty="0"/>
          </a:p>
        </p:txBody>
      </p:sp>
      <p:sp>
        <p:nvSpPr>
          <p:cNvPr id="6" name="矩形 5"/>
          <p:cNvSpPr/>
          <p:nvPr/>
        </p:nvSpPr>
        <p:spPr>
          <a:xfrm>
            <a:off x="88191" y="2400752"/>
            <a:ext cx="8984732" cy="646331"/>
          </a:xfrm>
          <a:prstGeom prst="rect">
            <a:avLst/>
          </a:prstGeom>
        </p:spPr>
        <p:txBody>
          <a:bodyPr wrap="square">
            <a:spAutoFit/>
          </a:bodyPr>
          <a:lstStyle/>
          <a:p>
            <a:r>
              <a:rPr lang="en-US" altLang="zh-CN" b="1" dirty="0" smtClean="0">
                <a:solidFill>
                  <a:srgbClr val="7030A0"/>
                </a:solidFill>
                <a:effectLst>
                  <a:outerShdw blurRad="38100" dist="38100" dir="2700000" algn="tl">
                    <a:srgbClr val="000000">
                      <a:alpha val="43137"/>
                    </a:srgbClr>
                  </a:outerShdw>
                </a:effectLst>
              </a:rPr>
              <a:t>         </a:t>
            </a:r>
            <a:r>
              <a:rPr lang="zh-CN" altLang="zh-CN" b="1" dirty="0" smtClean="0">
                <a:solidFill>
                  <a:srgbClr val="7030A0"/>
                </a:solidFill>
                <a:effectLst>
                  <a:outerShdw blurRad="38100" dist="38100" dir="2700000" algn="tl">
                    <a:srgbClr val="000000">
                      <a:alpha val="43137"/>
                    </a:srgbClr>
                  </a:outerShdw>
                </a:effectLst>
              </a:rPr>
              <a:t>首</a:t>
            </a:r>
            <a:r>
              <a:rPr lang="zh-CN" altLang="zh-CN" b="1" dirty="0">
                <a:solidFill>
                  <a:srgbClr val="7030A0"/>
                </a:solidFill>
                <a:effectLst>
                  <a:outerShdw blurRad="38100" dist="38100" dir="2700000" algn="tl">
                    <a:srgbClr val="000000">
                      <a:alpha val="43137"/>
                    </a:srgbClr>
                  </a:outerShdw>
                </a:effectLst>
              </a:rPr>
              <a:t>联借</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海燕</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之</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微眇</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来隐喻自己微贱之身，海燕乘着春天的美好时光而来，即使时间不长但也来了。诗人借燕子的春来秋去来</a:t>
            </a:r>
            <a:r>
              <a:rPr lang="zh-CN" altLang="zh-CN" b="1" dirty="0">
                <a:solidFill>
                  <a:srgbClr val="FF0000"/>
                </a:solidFill>
                <a:effectLst>
                  <a:outerShdw blurRad="38100" dist="38100" dir="2700000" algn="tl">
                    <a:srgbClr val="000000">
                      <a:alpha val="43137"/>
                    </a:srgbClr>
                  </a:outerShdw>
                </a:effectLst>
              </a:rPr>
              <a:t>暗示自己在圣明的时代暂时来朝廷做官</a:t>
            </a:r>
            <a:r>
              <a:rPr lang="zh-CN" altLang="zh-CN" b="1" dirty="0" smtClean="0">
                <a:solidFill>
                  <a:srgbClr val="7030A0"/>
                </a:solidFill>
                <a:effectLst>
                  <a:outerShdw blurRad="38100" dist="38100" dir="2700000" algn="tl">
                    <a:srgbClr val="000000">
                      <a:alpha val="43137"/>
                    </a:srgbClr>
                  </a:outerShdw>
                </a:effectLst>
              </a:rPr>
              <a:t>。</a:t>
            </a:r>
            <a:r>
              <a:rPr lang="en-US" altLang="zh-CN" b="1" dirty="0" smtClean="0">
                <a:solidFill>
                  <a:srgbClr val="7030A0"/>
                </a:solidFill>
                <a:effectLst>
                  <a:outerShdw blurRad="38100" dist="38100" dir="2700000" algn="tl">
                    <a:srgbClr val="000000">
                      <a:alpha val="43137"/>
                    </a:srgbClr>
                  </a:outerShdw>
                </a:effectLst>
              </a:rPr>
              <a:t>         </a:t>
            </a:r>
            <a:endParaRPr lang="zh-CN" altLang="zh-CN" b="1" dirty="0">
              <a:solidFill>
                <a:srgbClr val="7030A0"/>
              </a:solidFill>
              <a:effectLst>
                <a:outerShdw blurRad="38100" dist="38100" dir="2700000" algn="tl">
                  <a:srgbClr val="000000">
                    <a:alpha val="43137"/>
                  </a:srgbClr>
                </a:outerShdw>
              </a:effectLst>
            </a:endParaRPr>
          </a:p>
        </p:txBody>
      </p:sp>
      <p:sp>
        <p:nvSpPr>
          <p:cNvPr id="7" name="矩形 6"/>
          <p:cNvSpPr/>
          <p:nvPr/>
        </p:nvSpPr>
        <p:spPr>
          <a:xfrm>
            <a:off x="172538" y="4493204"/>
            <a:ext cx="8841714" cy="646331"/>
          </a:xfrm>
          <a:prstGeom prst="rect">
            <a:avLst/>
          </a:prstGeom>
        </p:spPr>
        <p:txBody>
          <a:bodyPr wrap="square">
            <a:spAutoFit/>
          </a:bodyPr>
          <a:lstStyle/>
          <a:p>
            <a:r>
              <a:rPr lang="en-US" altLang="zh-CN" b="1" dirty="0">
                <a:solidFill>
                  <a:srgbClr val="002060"/>
                </a:solidFill>
                <a:effectLst>
                  <a:outerShdw blurRad="38100" dist="38100" dir="2700000" algn="tl">
                    <a:srgbClr val="000000">
                      <a:alpha val="43137"/>
                    </a:srgbClr>
                  </a:outerShdw>
                </a:effectLst>
              </a:rPr>
              <a:t> </a:t>
            </a:r>
            <a:r>
              <a:rPr lang="en-US" altLang="zh-CN" b="1" dirty="0" smtClean="0">
                <a:solidFill>
                  <a:srgbClr val="002060"/>
                </a:solidFill>
                <a:effectLst>
                  <a:outerShdw blurRad="38100" dist="38100" dir="2700000" algn="tl">
                    <a:srgbClr val="000000">
                      <a:alpha val="43137"/>
                    </a:srgbClr>
                  </a:outerShdw>
                </a:effectLst>
              </a:rPr>
              <a:t>     </a:t>
            </a:r>
            <a:r>
              <a:rPr lang="zh-CN" altLang="zh-CN" b="1" dirty="0" smtClean="0">
                <a:solidFill>
                  <a:srgbClr val="002060"/>
                </a:solidFill>
                <a:effectLst>
                  <a:outerShdw blurRad="38100" dist="38100" dir="2700000" algn="tl">
                    <a:srgbClr val="000000">
                      <a:alpha val="43137"/>
                    </a:srgbClr>
                  </a:outerShdw>
                </a:effectLst>
              </a:rPr>
              <a:t>尾</a:t>
            </a:r>
            <a:r>
              <a:rPr lang="zh-CN" altLang="zh-CN" b="1" dirty="0">
                <a:solidFill>
                  <a:srgbClr val="002060"/>
                </a:solidFill>
                <a:effectLst>
                  <a:outerShdw blurRad="38100" dist="38100" dir="2700000" algn="tl">
                    <a:srgbClr val="000000">
                      <a:alpha val="43137"/>
                    </a:srgbClr>
                  </a:outerShdw>
                </a:effectLst>
              </a:rPr>
              <a:t>联表现出诗人</a:t>
            </a:r>
            <a:r>
              <a:rPr lang="zh-CN" altLang="zh-CN" b="1" dirty="0">
                <a:solidFill>
                  <a:srgbClr val="FF0000"/>
                </a:solidFill>
                <a:effectLst>
                  <a:outerShdw blurRad="38100" dist="38100" dir="2700000" algn="tl">
                    <a:srgbClr val="000000">
                      <a:alpha val="43137"/>
                    </a:srgbClr>
                  </a:outerShdw>
                </a:effectLst>
              </a:rPr>
              <a:t>对朝廷的忠诚而忘却自己之情</a:t>
            </a:r>
            <a:r>
              <a:rPr lang="zh-CN" altLang="zh-CN" b="1" dirty="0">
                <a:solidFill>
                  <a:srgbClr val="002060"/>
                </a:solidFill>
                <a:effectLst>
                  <a:outerShdw blurRad="38100" dist="38100" dir="2700000" algn="tl">
                    <a:srgbClr val="000000">
                      <a:alpha val="43137"/>
                    </a:srgbClr>
                  </a:outerShdw>
                </a:effectLst>
              </a:rPr>
              <a:t>。我没有心思和精力与外物竞争，告诫李林甫之流，我无心与你争权夺利，不必猜忌，更不必中伤。</a:t>
            </a:r>
            <a:r>
              <a:rPr lang="zh-CN" altLang="zh-CN" b="1" dirty="0">
                <a:solidFill>
                  <a:srgbClr val="00B050"/>
                </a:solidFill>
                <a:effectLst>
                  <a:outerShdw blurRad="38100" dist="38100" dir="2700000" algn="tl">
                    <a:srgbClr val="000000">
                      <a:alpha val="43137"/>
                    </a:srgbClr>
                  </a:outerShdw>
                </a:effectLst>
              </a:rPr>
              <a:t>以物喻人</a:t>
            </a:r>
            <a:r>
              <a:rPr lang="zh-CN" altLang="zh-CN" b="1" dirty="0">
                <a:solidFill>
                  <a:srgbClr val="002060"/>
                </a:solidFill>
                <a:effectLst>
                  <a:outerShdw blurRad="38100" dist="38100" dir="2700000" algn="tl">
                    <a:srgbClr val="000000">
                      <a:alpha val="43137"/>
                    </a:srgbClr>
                  </a:outerShdw>
                </a:effectLst>
              </a:rPr>
              <a:t>，含蓄蕴藉</a:t>
            </a:r>
            <a:endParaRPr lang="zh-CN" altLang="en-US" dirty="0">
              <a:solidFill>
                <a:srgbClr val="002060"/>
              </a:solidFill>
            </a:endParaRPr>
          </a:p>
        </p:txBody>
      </p:sp>
      <p:sp>
        <p:nvSpPr>
          <p:cNvPr id="8" name="矩形 7"/>
          <p:cNvSpPr/>
          <p:nvPr/>
        </p:nvSpPr>
        <p:spPr>
          <a:xfrm>
            <a:off x="235705" y="3846873"/>
            <a:ext cx="8740761" cy="646331"/>
          </a:xfrm>
          <a:prstGeom prst="rect">
            <a:avLst/>
          </a:prstGeom>
        </p:spPr>
        <p:txBody>
          <a:bodyPr wrap="square">
            <a:spAutoFit/>
          </a:bodyPr>
          <a:lstStyle/>
          <a:p>
            <a:r>
              <a:rPr lang="en-US" altLang="zh-CN" b="1" dirty="0">
                <a:solidFill>
                  <a:srgbClr val="00B0F0"/>
                </a:solidFill>
                <a:effectLst>
                  <a:outerShdw blurRad="38100" dist="38100" dir="2700000" algn="tl">
                    <a:srgbClr val="000000">
                      <a:alpha val="43137"/>
                    </a:srgbClr>
                  </a:outerShdw>
                </a:effectLst>
              </a:rPr>
              <a:t> </a:t>
            </a:r>
            <a:r>
              <a:rPr lang="en-US" altLang="zh-CN" b="1" dirty="0" smtClean="0">
                <a:solidFill>
                  <a:srgbClr val="00B0F0"/>
                </a:solidFill>
                <a:effectLst>
                  <a:outerShdw blurRad="38100" dist="38100" dir="2700000" algn="tl">
                    <a:srgbClr val="000000">
                      <a:alpha val="43137"/>
                    </a:srgbClr>
                  </a:outerShdw>
                </a:effectLst>
              </a:rPr>
              <a:t>      </a:t>
            </a:r>
            <a:r>
              <a:rPr lang="zh-CN" altLang="zh-CN" b="1" dirty="0" smtClean="0">
                <a:solidFill>
                  <a:srgbClr val="00B0F0"/>
                </a:solidFill>
                <a:effectLst>
                  <a:outerShdw blurRad="38100" dist="38100" dir="2700000" algn="tl">
                    <a:srgbClr val="000000">
                      <a:alpha val="43137"/>
                    </a:srgbClr>
                  </a:outerShdw>
                </a:effectLst>
              </a:rPr>
              <a:t>颈联</a:t>
            </a:r>
            <a:r>
              <a:rPr lang="zh-CN" altLang="zh-CN" b="1" dirty="0">
                <a:solidFill>
                  <a:srgbClr val="00B0F0"/>
                </a:solidFill>
                <a:effectLst>
                  <a:outerShdw blurRad="38100" dist="38100" dir="2700000" algn="tl">
                    <a:srgbClr val="000000">
                      <a:alpha val="43137"/>
                    </a:srgbClr>
                  </a:outerShdw>
                </a:effectLst>
              </a:rPr>
              <a:t>表现出</a:t>
            </a:r>
            <a:r>
              <a:rPr lang="zh-CN" altLang="zh-CN" b="1" dirty="0">
                <a:solidFill>
                  <a:srgbClr val="FF0000"/>
                </a:solidFill>
                <a:effectLst>
                  <a:outerShdw blurRad="38100" dist="38100" dir="2700000" algn="tl">
                    <a:srgbClr val="000000">
                      <a:alpha val="43137"/>
                    </a:srgbClr>
                  </a:outerShdw>
                </a:effectLst>
              </a:rPr>
              <a:t>自己为朝廷效忠和大度的胸襟</a:t>
            </a:r>
            <a:r>
              <a:rPr lang="zh-CN" altLang="zh-CN" b="1" dirty="0">
                <a:solidFill>
                  <a:srgbClr val="00B0F0"/>
                </a:solidFill>
                <a:effectLst>
                  <a:outerShdw blurRad="38100" dist="38100" dir="2700000" algn="tl">
                    <a:srgbClr val="000000">
                      <a:alpha val="43137"/>
                    </a:srgbClr>
                  </a:outerShdw>
                </a:effectLst>
              </a:rPr>
              <a:t>。诗句中的</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绣户</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华堂</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和前面的</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玉堂</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都是</a:t>
            </a:r>
            <a:r>
              <a:rPr lang="zh-CN" altLang="zh-CN" b="1" dirty="0">
                <a:solidFill>
                  <a:srgbClr val="7030A0"/>
                </a:solidFill>
                <a:effectLst>
                  <a:outerShdw blurRad="38100" dist="38100" dir="2700000" algn="tl">
                    <a:srgbClr val="000000">
                      <a:alpha val="43137"/>
                    </a:srgbClr>
                  </a:outerShdw>
                </a:effectLst>
              </a:rPr>
              <a:t>隐喻</a:t>
            </a:r>
            <a:r>
              <a:rPr lang="zh-CN" altLang="zh-CN" b="1" dirty="0">
                <a:solidFill>
                  <a:srgbClr val="00B0F0"/>
                </a:solidFill>
                <a:effectLst>
                  <a:outerShdw blurRad="38100" dist="38100" dir="2700000" algn="tl">
                    <a:srgbClr val="000000">
                      <a:alpha val="43137"/>
                    </a:srgbClr>
                  </a:outerShdw>
                </a:effectLst>
              </a:rPr>
              <a:t>朝廷。</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双</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即指诗人和李林甫两人。</a:t>
            </a:r>
            <a:endParaRPr lang="zh-CN" altLang="en-US" dirty="0">
              <a:solidFill>
                <a:srgbClr val="00B0F0"/>
              </a:solidFill>
            </a:endParaRPr>
          </a:p>
        </p:txBody>
      </p:sp>
      <p:sp>
        <p:nvSpPr>
          <p:cNvPr id="9" name="矩形 8"/>
          <p:cNvSpPr/>
          <p:nvPr/>
        </p:nvSpPr>
        <p:spPr>
          <a:xfrm>
            <a:off x="154377" y="2941777"/>
            <a:ext cx="8867391" cy="923330"/>
          </a:xfrm>
          <a:prstGeom prst="rect">
            <a:avLst/>
          </a:prstGeom>
        </p:spPr>
        <p:txBody>
          <a:bodyPr wrap="square">
            <a:spAutoFit/>
          </a:bodyPr>
          <a:lstStyle/>
          <a:p>
            <a:r>
              <a:rPr lang="en-US" altLang="zh-CN" b="1" dirty="0" smtClean="0">
                <a:solidFill>
                  <a:srgbClr val="00B050"/>
                </a:solidFill>
                <a:effectLst>
                  <a:outerShdw blurRad="38100" dist="38100" dir="2700000" algn="tl">
                    <a:srgbClr val="000000">
                      <a:alpha val="43137"/>
                    </a:srgbClr>
                  </a:outerShdw>
                </a:effectLst>
              </a:rPr>
              <a:t>         </a:t>
            </a:r>
            <a:r>
              <a:rPr lang="zh-CN" altLang="zh-CN" b="1" dirty="0" smtClean="0">
                <a:solidFill>
                  <a:srgbClr val="00B050"/>
                </a:solidFill>
                <a:effectLst>
                  <a:outerShdw blurRad="38100" dist="38100" dir="2700000" algn="tl">
                    <a:srgbClr val="000000">
                      <a:alpha val="43137"/>
                    </a:srgbClr>
                  </a:outerShdw>
                </a:effectLst>
              </a:rPr>
              <a:t>颔联</a:t>
            </a:r>
            <a:r>
              <a:rPr lang="zh-CN" altLang="zh-CN" b="1" dirty="0">
                <a:solidFill>
                  <a:srgbClr val="00B050"/>
                </a:solidFill>
                <a:effectLst>
                  <a:outerShdw blurRad="38100" dist="38100" dir="2700000" algn="tl">
                    <a:srgbClr val="000000">
                      <a:alpha val="43137"/>
                    </a:srgbClr>
                  </a:outerShdw>
                </a:effectLst>
              </a:rPr>
              <a:t>中</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泥滓贱</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喻</a:t>
            </a:r>
            <a:r>
              <a:rPr lang="zh-CN" altLang="zh-CN" b="1" dirty="0">
                <a:solidFill>
                  <a:srgbClr val="00B050"/>
                </a:solidFill>
                <a:effectLst>
                  <a:outerShdw blurRad="38100" dist="38100" dir="2700000" algn="tl">
                    <a:srgbClr val="000000">
                      <a:alpha val="43137"/>
                    </a:srgbClr>
                  </a:outerShdw>
                </a:effectLst>
              </a:rPr>
              <a:t>指李林甫之类的小人。燕子衔泥筑巢，而不知</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泥滓</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之贱。一个</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贱</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字，不但写出了李林甫这样的卑微，也表现出诗人对李林甫之流的厌恶。以燕子出入</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玉堂</a:t>
            </a:r>
            <a:r>
              <a:rPr lang="en-US" altLang="zh-CN" b="1" dirty="0">
                <a:solidFill>
                  <a:srgbClr val="00B05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之中，衔泥作窠的辛苦，</a:t>
            </a:r>
            <a:r>
              <a:rPr lang="zh-CN" altLang="zh-CN" b="1" dirty="0">
                <a:solidFill>
                  <a:srgbClr val="7030A0"/>
                </a:solidFill>
                <a:effectLst>
                  <a:outerShdw blurRad="38100" dist="38100" dir="2700000" algn="tl">
                    <a:srgbClr val="000000">
                      <a:alpha val="43137"/>
                    </a:srgbClr>
                  </a:outerShdw>
                </a:effectLst>
              </a:rPr>
              <a:t>比喻</a:t>
            </a:r>
            <a:r>
              <a:rPr lang="zh-CN" altLang="zh-CN" b="1" dirty="0">
                <a:solidFill>
                  <a:srgbClr val="00B050"/>
                </a:solidFill>
                <a:effectLst>
                  <a:outerShdw blurRad="38100" dist="38100" dir="2700000" algn="tl">
                    <a:srgbClr val="000000">
                      <a:alpha val="43137"/>
                    </a:srgbClr>
                  </a:outerShdw>
                </a:effectLst>
              </a:rPr>
              <a:t>自己</a:t>
            </a:r>
            <a:r>
              <a:rPr lang="zh-CN" altLang="zh-CN" b="1" dirty="0">
                <a:solidFill>
                  <a:srgbClr val="FF0000"/>
                </a:solidFill>
                <a:effectLst>
                  <a:outerShdw blurRad="38100" dist="38100" dir="2700000" algn="tl">
                    <a:srgbClr val="000000">
                      <a:alpha val="43137"/>
                    </a:srgbClr>
                  </a:outerShdw>
                </a:effectLst>
              </a:rPr>
              <a:t>在朝廷为相而日夜辛劳之状</a:t>
            </a:r>
            <a:r>
              <a:rPr lang="zh-CN" altLang="zh-CN" b="1" dirty="0">
                <a:solidFill>
                  <a:srgbClr val="00B050"/>
                </a:solidFill>
                <a:effectLst>
                  <a:outerShdw blurRad="38100" dist="38100" dir="2700000" algn="tl">
                    <a:srgbClr val="000000">
                      <a:alpha val="43137"/>
                    </a:srgbClr>
                  </a:outerShdw>
                </a:effectLst>
              </a:rPr>
              <a:t>。</a:t>
            </a:r>
          </a:p>
        </p:txBody>
      </p:sp>
      <p:sp>
        <p:nvSpPr>
          <p:cNvPr id="5" name="矩形 4"/>
          <p:cNvSpPr/>
          <p:nvPr/>
        </p:nvSpPr>
        <p:spPr>
          <a:xfrm>
            <a:off x="4404466" y="260648"/>
            <a:ext cx="4572000" cy="1323439"/>
          </a:xfrm>
          <a:prstGeom prst="rect">
            <a:avLst/>
          </a:prstGeom>
        </p:spPr>
        <p:txBody>
          <a:bodyPr>
            <a:spAutoFit/>
          </a:bodyPr>
          <a:lstStyle/>
          <a:p>
            <a:r>
              <a:rPr lang="zh-CN" altLang="en-US" sz="1600" b="1" dirty="0" smtClean="0">
                <a:solidFill>
                  <a:srgbClr val="7030A0"/>
                </a:solidFill>
              </a:rPr>
              <a:t>注释：“</a:t>
            </a:r>
            <a:r>
              <a:rPr lang="zh-CN" altLang="en-US" sz="1600" b="1" dirty="0" smtClean="0">
                <a:solidFill>
                  <a:srgbClr val="FF0000"/>
                </a:solidFill>
                <a:effectLst>
                  <a:outerShdw blurRad="38100" dist="38100" dir="2700000" algn="tl">
                    <a:srgbClr val="000000">
                      <a:alpha val="43137"/>
                    </a:srgbClr>
                  </a:outerShdw>
                </a:effectLst>
              </a:rPr>
              <a:t>绣户</a:t>
            </a:r>
            <a:r>
              <a:rPr lang="zh-CN" altLang="en-US" sz="1600" b="1" dirty="0" smtClean="0">
                <a:solidFill>
                  <a:srgbClr val="7030A0"/>
                </a:solidFill>
              </a:rPr>
              <a:t>”：雕</a:t>
            </a:r>
            <a:r>
              <a:rPr lang="zh-CN" altLang="en-US" sz="1600" b="1" dirty="0">
                <a:solidFill>
                  <a:srgbClr val="7030A0"/>
                </a:solidFill>
              </a:rPr>
              <a:t>绘华美的门户。多指妇女居室</a:t>
            </a:r>
            <a:r>
              <a:rPr lang="zh-CN" altLang="en-US" sz="1600" b="1" dirty="0" smtClean="0">
                <a:solidFill>
                  <a:srgbClr val="7030A0"/>
                </a:solidFill>
              </a:rPr>
              <a:t>。也可指富户。</a:t>
            </a:r>
            <a:endParaRPr lang="en-US" altLang="zh-CN" sz="1600" b="1" dirty="0" smtClean="0">
              <a:solidFill>
                <a:srgbClr val="7030A0"/>
              </a:solidFill>
            </a:endParaRPr>
          </a:p>
          <a:p>
            <a:r>
              <a:rPr lang="zh-CN" altLang="en-US" sz="1600" b="1" dirty="0" smtClean="0">
                <a:solidFill>
                  <a:srgbClr val="7030A0"/>
                </a:solidFill>
              </a:rPr>
              <a:t>“</a:t>
            </a:r>
            <a:r>
              <a:rPr lang="zh-CN" altLang="en-US" sz="1600" b="1" dirty="0" smtClean="0">
                <a:solidFill>
                  <a:srgbClr val="FF0000"/>
                </a:solidFill>
                <a:effectLst>
                  <a:outerShdw blurRad="38100" dist="38100" dir="2700000" algn="tl">
                    <a:srgbClr val="000000">
                      <a:alpha val="43137"/>
                    </a:srgbClr>
                  </a:outerShdw>
                </a:effectLst>
              </a:rPr>
              <a:t>华堂</a:t>
            </a:r>
            <a:r>
              <a:rPr lang="zh-CN" altLang="en-US" sz="1600" b="1" dirty="0" smtClean="0">
                <a:solidFill>
                  <a:srgbClr val="7030A0"/>
                </a:solidFill>
              </a:rPr>
              <a:t>”</a:t>
            </a:r>
            <a:r>
              <a:rPr lang="zh-CN" altLang="en-US" sz="1600" b="1" dirty="0">
                <a:solidFill>
                  <a:srgbClr val="7030A0"/>
                </a:solidFill>
              </a:rPr>
              <a:t>就是华丽的堂。 华堂范围很广，可以指殿堂，有一定规模的建筑，以及一般家庭的正屋大厅 。</a:t>
            </a:r>
          </a:p>
        </p:txBody>
      </p:sp>
    </p:spTree>
    <p:extLst>
      <p:ext uri="{BB962C8B-B14F-4D97-AF65-F5344CB8AC3E}">
        <p14:creationId xmlns:p14="http://schemas.microsoft.com/office/powerpoint/2010/main" val="227567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9"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2521" y="188640"/>
            <a:ext cx="8640960" cy="1754326"/>
          </a:xfrm>
          <a:prstGeom prst="rect">
            <a:avLst/>
          </a:prstGeom>
        </p:spPr>
        <p:txBody>
          <a:bodyPr wrap="square">
            <a:spAutoFit/>
          </a:bodyPr>
          <a:lstStyle/>
          <a:p>
            <a:r>
              <a:rPr lang="en-US" altLang="zh-CN" b="1" dirty="0"/>
              <a:t>9</a:t>
            </a:r>
            <a:r>
              <a:rPr lang="zh-CN" altLang="zh-CN" b="1" dirty="0"/>
              <a:t>．阅读下面这首宋词，完成题目。</a:t>
            </a:r>
            <a:endParaRPr lang="zh-CN" altLang="zh-CN" dirty="0"/>
          </a:p>
          <a:p>
            <a:r>
              <a:rPr lang="en-US" altLang="zh-CN" b="1" dirty="0" smtClean="0"/>
              <a:t>                                                </a:t>
            </a:r>
            <a:r>
              <a:rPr lang="zh-CN" altLang="zh-CN" b="1" dirty="0" smtClean="0"/>
              <a:t>霜天</a:t>
            </a:r>
            <a:r>
              <a:rPr lang="zh-CN" altLang="zh-CN" b="1" dirty="0"/>
              <a:t>晓角</a:t>
            </a:r>
            <a:r>
              <a:rPr lang="en-US" altLang="zh-CN" b="1" dirty="0"/>
              <a:t>·</a:t>
            </a:r>
            <a:r>
              <a:rPr lang="zh-CN" altLang="zh-CN" b="1" dirty="0"/>
              <a:t>仪真</a:t>
            </a:r>
            <a:r>
              <a:rPr lang="zh-CN" altLang="zh-CN" b="1" baseline="30000" dirty="0"/>
              <a:t>①</a:t>
            </a:r>
            <a:r>
              <a:rPr lang="zh-CN" altLang="zh-CN" b="1" dirty="0"/>
              <a:t>江上夜</a:t>
            </a:r>
            <a:r>
              <a:rPr lang="zh-CN" altLang="zh-CN" b="1" dirty="0" smtClean="0"/>
              <a:t>泊</a:t>
            </a:r>
            <a:r>
              <a:rPr lang="en-US" altLang="zh-CN" b="1" dirty="0" smtClean="0"/>
              <a:t>                    </a:t>
            </a:r>
            <a:r>
              <a:rPr lang="zh-CN" altLang="zh-CN" b="1" dirty="0" smtClean="0"/>
              <a:t>黄</a:t>
            </a:r>
            <a:r>
              <a:rPr lang="zh-CN" altLang="zh-CN" b="1" dirty="0"/>
              <a:t>机</a:t>
            </a:r>
            <a:r>
              <a:rPr lang="zh-CN" altLang="zh-CN" b="1" baseline="30000" dirty="0"/>
              <a:t>②</a:t>
            </a:r>
            <a:endParaRPr lang="zh-CN" altLang="zh-CN" dirty="0"/>
          </a:p>
          <a:p>
            <a:r>
              <a:rPr lang="en-US" altLang="zh-CN" b="1" dirty="0" smtClean="0"/>
              <a:t>         </a:t>
            </a:r>
            <a:r>
              <a:rPr lang="zh-CN" altLang="zh-CN" b="1" dirty="0" smtClean="0"/>
              <a:t>寒</a:t>
            </a:r>
            <a:r>
              <a:rPr lang="zh-CN" altLang="zh-CN" b="1" dirty="0"/>
              <a:t>江夜宿，长啸江之曲。水底鱼龙惊动，风卷地，浪翻屋。　　</a:t>
            </a:r>
            <a:endParaRPr lang="en-US" altLang="zh-CN" b="1" dirty="0" smtClean="0"/>
          </a:p>
          <a:p>
            <a:r>
              <a:rPr lang="en-US" altLang="zh-CN" b="1" dirty="0" smtClean="0"/>
              <a:t>        </a:t>
            </a:r>
            <a:r>
              <a:rPr lang="zh-CN" altLang="zh-CN" b="1" dirty="0" smtClean="0"/>
              <a:t>诗情</a:t>
            </a:r>
            <a:r>
              <a:rPr lang="zh-CN" altLang="zh-CN" b="1" dirty="0"/>
              <a:t>吟未足，酒兴断还续。草草兴亡休问，功名泪，欲盈掬</a:t>
            </a:r>
            <a:r>
              <a:rPr lang="zh-CN" altLang="zh-CN" b="1" dirty="0" smtClean="0"/>
              <a:t>。</a:t>
            </a:r>
            <a:endParaRPr lang="zh-CN" altLang="zh-CN" dirty="0"/>
          </a:p>
          <a:p>
            <a:r>
              <a:rPr lang="zh-CN" altLang="zh-CN" b="1" dirty="0"/>
              <a:t>【注】</a:t>
            </a:r>
            <a:r>
              <a:rPr lang="en-US" altLang="zh-CN" b="1" dirty="0"/>
              <a:t>①</a:t>
            </a:r>
            <a:r>
              <a:rPr lang="zh-CN" altLang="zh-CN" b="1" dirty="0"/>
              <a:t>仪真，今江苏省仪征县，在长江北岸。</a:t>
            </a:r>
            <a:r>
              <a:rPr lang="en-US" altLang="zh-CN" b="1" dirty="0"/>
              <a:t>②</a:t>
            </a:r>
            <a:r>
              <a:rPr lang="zh-CN" altLang="zh-CN" b="1" dirty="0"/>
              <a:t>黄机，南宋词人，身处中原沦丧时期</a:t>
            </a:r>
            <a:r>
              <a:rPr lang="zh-CN" altLang="zh-CN" b="1" dirty="0" smtClean="0"/>
              <a:t>。</a:t>
            </a:r>
            <a:endParaRPr lang="zh-CN" altLang="zh-CN" dirty="0"/>
          </a:p>
        </p:txBody>
      </p:sp>
      <p:sp>
        <p:nvSpPr>
          <p:cNvPr id="3" name="矩形 2"/>
          <p:cNvSpPr/>
          <p:nvPr/>
        </p:nvSpPr>
        <p:spPr>
          <a:xfrm>
            <a:off x="132875" y="5949280"/>
            <a:ext cx="8650424" cy="707886"/>
          </a:xfrm>
          <a:prstGeom prst="rect">
            <a:avLst/>
          </a:prstGeom>
        </p:spPr>
        <p:txBody>
          <a:bodyPr wrap="square">
            <a:spAutoFit/>
          </a:bodyPr>
          <a:lstStyle/>
          <a:p>
            <a:r>
              <a:rPr lang="en-US" altLang="zh-CN" sz="2000" b="1" dirty="0" smtClean="0"/>
              <a:t>(</a:t>
            </a:r>
            <a:r>
              <a:rPr lang="en-US" altLang="zh-CN" sz="2000" b="1" dirty="0"/>
              <a:t>2)</a:t>
            </a:r>
            <a:r>
              <a:rPr lang="zh-CN" altLang="zh-CN" sz="2000" b="1" dirty="0"/>
              <a:t>南宋王朝</a:t>
            </a:r>
            <a:r>
              <a:rPr lang="zh-CN" altLang="zh-CN" sz="2000" b="1" dirty="0">
                <a:solidFill>
                  <a:srgbClr val="00B050"/>
                </a:solidFill>
                <a:effectLst>
                  <a:outerShdw blurRad="38100" dist="38100" dir="2700000" algn="tl">
                    <a:srgbClr val="000000">
                      <a:alpha val="43137"/>
                    </a:srgbClr>
                  </a:outerShdw>
                </a:effectLst>
              </a:rPr>
              <a:t>国势衰微、中原沦丧</a:t>
            </a:r>
            <a:r>
              <a:rPr lang="zh-CN" altLang="zh-CN" sz="2000" b="1" dirty="0"/>
              <a:t>的</a:t>
            </a:r>
            <a:r>
              <a:rPr lang="zh-CN" altLang="zh-CN" sz="2000" b="1" dirty="0">
                <a:solidFill>
                  <a:srgbClr val="FF0000"/>
                </a:solidFill>
              </a:rPr>
              <a:t>痛苦</a:t>
            </a:r>
            <a:r>
              <a:rPr lang="zh-CN" altLang="zh-CN" sz="2000" b="1" dirty="0"/>
              <a:t>，</a:t>
            </a:r>
            <a:r>
              <a:rPr lang="zh-CN" altLang="zh-CN" sz="2000" b="1" dirty="0">
                <a:solidFill>
                  <a:srgbClr val="00B050"/>
                </a:solidFill>
                <a:effectLst>
                  <a:outerShdw blurRad="38100" dist="38100" dir="2700000" algn="tl">
                    <a:srgbClr val="000000">
                      <a:alpha val="43137"/>
                    </a:srgbClr>
                  </a:outerShdw>
                </a:effectLst>
              </a:rPr>
              <a:t>功业未成、壮志难酬</a:t>
            </a:r>
            <a:r>
              <a:rPr lang="zh-CN" altLang="zh-CN" sz="2000" b="1" dirty="0"/>
              <a:t>的</a:t>
            </a:r>
            <a:r>
              <a:rPr lang="zh-CN" altLang="zh-CN" sz="2000" b="1" dirty="0">
                <a:solidFill>
                  <a:srgbClr val="FF0000"/>
                </a:solidFill>
              </a:rPr>
              <a:t>抑郁和悲愤</a:t>
            </a:r>
            <a:r>
              <a:rPr lang="zh-CN" altLang="zh-CN" sz="2000" b="1" dirty="0"/>
              <a:t>，</a:t>
            </a:r>
            <a:r>
              <a:rPr lang="zh-CN" altLang="zh-CN" sz="2000" b="1" dirty="0">
                <a:solidFill>
                  <a:srgbClr val="00B050"/>
                </a:solidFill>
                <a:effectLst>
                  <a:outerShdw blurRad="38100" dist="38100" dir="2700000" algn="tl">
                    <a:srgbClr val="000000">
                      <a:alpha val="43137"/>
                    </a:srgbClr>
                  </a:outerShdw>
                </a:effectLst>
              </a:rPr>
              <a:t>报国无门却又无力改变现状</a:t>
            </a:r>
            <a:r>
              <a:rPr lang="zh-CN" altLang="zh-CN" sz="2000" b="1" dirty="0"/>
              <a:t>的</a:t>
            </a:r>
            <a:r>
              <a:rPr lang="zh-CN" altLang="zh-CN" sz="2000" b="1" dirty="0">
                <a:solidFill>
                  <a:srgbClr val="FF0000"/>
                </a:solidFill>
              </a:rPr>
              <a:t>无奈</a:t>
            </a:r>
            <a:r>
              <a:rPr lang="zh-CN" altLang="zh-CN" sz="2000" b="1" dirty="0"/>
              <a:t>。</a:t>
            </a:r>
            <a:endParaRPr lang="zh-CN" altLang="zh-CN" sz="2000" dirty="0"/>
          </a:p>
        </p:txBody>
      </p:sp>
      <p:sp>
        <p:nvSpPr>
          <p:cNvPr id="4" name="矩形 3"/>
          <p:cNvSpPr/>
          <p:nvPr/>
        </p:nvSpPr>
        <p:spPr>
          <a:xfrm>
            <a:off x="148454" y="1844824"/>
            <a:ext cx="7632848" cy="707886"/>
          </a:xfrm>
          <a:prstGeom prst="rect">
            <a:avLst/>
          </a:prstGeom>
        </p:spPr>
        <p:txBody>
          <a:bodyPr wrap="square">
            <a:spAutoFit/>
          </a:bodyPr>
          <a:lstStyle/>
          <a:p>
            <a:r>
              <a:rPr lang="en-US" altLang="zh-CN" sz="2000" b="1" dirty="0"/>
              <a:t>(1)</a:t>
            </a:r>
            <a:r>
              <a:rPr lang="zh-CN" altLang="zh-CN" sz="2000" b="1" dirty="0"/>
              <a:t>词的上阕营造了怎样的意境？请简要分析。</a:t>
            </a:r>
            <a:endParaRPr lang="zh-CN" altLang="zh-CN" sz="2000" dirty="0"/>
          </a:p>
          <a:p>
            <a:r>
              <a:rPr lang="en-US" altLang="zh-CN" sz="2000" b="1" dirty="0" smtClean="0"/>
              <a:t>(</a:t>
            </a:r>
            <a:r>
              <a:rPr lang="en-US" altLang="zh-CN" sz="2000" b="1" dirty="0"/>
              <a:t>2)</a:t>
            </a:r>
            <a:r>
              <a:rPr lang="zh-CN" altLang="zh-CN" sz="2000" b="1" dirty="0"/>
              <a:t>请结合全词，简要概括该词所蕴含的思想感情。</a:t>
            </a:r>
            <a:endParaRPr lang="zh-CN" altLang="zh-CN" sz="2000" dirty="0"/>
          </a:p>
        </p:txBody>
      </p:sp>
      <p:sp>
        <p:nvSpPr>
          <p:cNvPr id="5" name="矩形 4"/>
          <p:cNvSpPr/>
          <p:nvPr/>
        </p:nvSpPr>
        <p:spPr>
          <a:xfrm>
            <a:off x="148454" y="4493298"/>
            <a:ext cx="8855976" cy="1323439"/>
          </a:xfrm>
          <a:prstGeom prst="rect">
            <a:avLst/>
          </a:prstGeom>
        </p:spPr>
        <p:txBody>
          <a:bodyPr wrap="square">
            <a:spAutoFit/>
          </a:bodyPr>
          <a:lstStyle/>
          <a:p>
            <a:r>
              <a:rPr lang="zh-CN" altLang="zh-CN" sz="2000" b="1" dirty="0" smtClean="0"/>
              <a:t>【答案】</a:t>
            </a:r>
            <a:r>
              <a:rPr lang="en-US" altLang="zh-CN" sz="2000" b="1" dirty="0"/>
              <a:t>(1)</a:t>
            </a:r>
            <a:r>
              <a:rPr lang="zh-CN" altLang="zh-CN" sz="2000" b="1" dirty="0"/>
              <a:t>词的上阕意境</a:t>
            </a:r>
            <a:r>
              <a:rPr lang="zh-CN" altLang="zh-CN" sz="2000" b="1" dirty="0">
                <a:solidFill>
                  <a:srgbClr val="FF0000"/>
                </a:solidFill>
              </a:rPr>
              <a:t>苍凉雄浑</a:t>
            </a:r>
            <a:r>
              <a:rPr lang="zh-CN" altLang="zh-CN" sz="2000" b="1" dirty="0"/>
              <a:t>。作者夜宿寒江，站在江边，看到眼前凄迷寒凉的江景，思潮翻滚，不禁仰天长啸，啸声惊动了江底的鱼龙，使得狂风卷地，巨浪翻腾。这里</a:t>
            </a:r>
            <a:r>
              <a:rPr lang="en-US" altLang="zh-CN" sz="2000" b="1" dirty="0"/>
              <a:t>“</a:t>
            </a:r>
            <a:r>
              <a:rPr lang="zh-CN" altLang="zh-CN" sz="2000" b="1" dirty="0"/>
              <a:t>寒江</a:t>
            </a:r>
            <a:r>
              <a:rPr lang="en-US" altLang="zh-CN" sz="2000" b="1" dirty="0"/>
              <a:t>”</a:t>
            </a:r>
            <a:r>
              <a:rPr lang="zh-CN" altLang="zh-CN" sz="2000" b="1" dirty="0">
                <a:solidFill>
                  <a:srgbClr val="FF0000"/>
                </a:solidFill>
              </a:rPr>
              <a:t>凄迷阔大</a:t>
            </a:r>
            <a:r>
              <a:rPr lang="zh-CN" altLang="zh-CN" sz="2000" b="1" dirty="0">
                <a:solidFill>
                  <a:srgbClr val="00B0F0"/>
                </a:solidFill>
              </a:rPr>
              <a:t>之景</a:t>
            </a:r>
            <a:r>
              <a:rPr lang="zh-CN" altLang="zh-CN" sz="2000" b="1" dirty="0"/>
              <a:t>与</a:t>
            </a:r>
            <a:r>
              <a:rPr lang="en-US" altLang="zh-CN" sz="2000" b="1" dirty="0"/>
              <a:t>“</a:t>
            </a:r>
            <a:r>
              <a:rPr lang="zh-CN" altLang="zh-CN" sz="2000" b="1" dirty="0"/>
              <a:t>长啸</a:t>
            </a:r>
            <a:r>
              <a:rPr lang="en-US" altLang="zh-CN" sz="2000" b="1" dirty="0"/>
              <a:t>”</a:t>
            </a:r>
            <a:r>
              <a:rPr lang="zh-CN" altLang="zh-CN" sz="2000" b="1" dirty="0">
                <a:solidFill>
                  <a:srgbClr val="FF0000"/>
                </a:solidFill>
              </a:rPr>
              <a:t>壮怀激烈</a:t>
            </a:r>
            <a:r>
              <a:rPr lang="zh-CN" altLang="zh-CN" sz="2000" b="1" dirty="0">
                <a:solidFill>
                  <a:srgbClr val="00B0F0"/>
                </a:solidFill>
              </a:rPr>
              <a:t>之情</a:t>
            </a:r>
            <a:r>
              <a:rPr lang="zh-CN" altLang="zh-CN" sz="2000" b="1" dirty="0"/>
              <a:t>交织在一起，营造了</a:t>
            </a:r>
            <a:r>
              <a:rPr lang="zh-CN" altLang="zh-CN" sz="2000" b="1" dirty="0">
                <a:solidFill>
                  <a:srgbClr val="00B050"/>
                </a:solidFill>
                <a:effectLst>
                  <a:outerShdw blurRad="38100" dist="38100" dir="2700000" algn="tl">
                    <a:srgbClr val="000000">
                      <a:alpha val="43137"/>
                    </a:srgbClr>
                  </a:outerShdw>
                </a:effectLst>
              </a:rPr>
              <a:t>苍凉雄浑</a:t>
            </a:r>
            <a:r>
              <a:rPr lang="zh-CN" altLang="zh-CN" sz="2000" b="1" dirty="0"/>
              <a:t>的意境。</a:t>
            </a:r>
            <a:endParaRPr lang="zh-CN" altLang="zh-CN" sz="2000" dirty="0"/>
          </a:p>
        </p:txBody>
      </p:sp>
      <p:sp>
        <p:nvSpPr>
          <p:cNvPr id="6" name="矩形 5"/>
          <p:cNvSpPr/>
          <p:nvPr/>
        </p:nvSpPr>
        <p:spPr>
          <a:xfrm>
            <a:off x="348001" y="2629943"/>
            <a:ext cx="8640959" cy="923330"/>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上阕：夜晚，（我）留宿在寒冷的长江边，江景凄寒，伫立江边，（我）思潮翻滚</a:t>
            </a:r>
            <a:r>
              <a:rPr lang="zh-CN" altLang="en-US" b="1" dirty="0" smtClean="0">
                <a:solidFill>
                  <a:srgbClr val="7030A0"/>
                </a:solidFill>
                <a:effectLst>
                  <a:outerShdw blurRad="38100" dist="38100" dir="2700000" algn="tl">
                    <a:srgbClr val="000000">
                      <a:alpha val="43137"/>
                    </a:srgbClr>
                  </a:outerShdw>
                </a:effectLst>
              </a:rPr>
              <a:t>，</a:t>
            </a:r>
            <a:endParaRPr lang="en-US" altLang="zh-CN" b="1" dirty="0" smtClean="0">
              <a:solidFill>
                <a:srgbClr val="7030A0"/>
              </a:solidFill>
              <a:effectLst>
                <a:outerShdw blurRad="38100" dist="38100" dir="2700000" algn="tl">
                  <a:srgbClr val="000000">
                    <a:alpha val="43137"/>
                  </a:srgbClr>
                </a:outerShdw>
              </a:effectLst>
            </a:endParaRPr>
          </a:p>
          <a:p>
            <a:r>
              <a:rPr lang="en-US" altLang="zh-CN" b="1" dirty="0">
                <a:solidFill>
                  <a:srgbClr val="7030A0"/>
                </a:solidFill>
                <a:effectLst>
                  <a:outerShdw blurRad="38100" dist="38100" dir="2700000" algn="tl">
                    <a:srgbClr val="000000">
                      <a:alpha val="43137"/>
                    </a:srgbClr>
                  </a:outerShdw>
                </a:effectLst>
              </a:rPr>
              <a:t> </a:t>
            </a:r>
            <a:r>
              <a:rPr lang="en-US" altLang="zh-CN" b="1" dirty="0" smtClean="0">
                <a:solidFill>
                  <a:srgbClr val="7030A0"/>
                </a:solidFill>
                <a:effectLst>
                  <a:outerShdw blurRad="38100" dist="38100" dir="2700000" algn="tl">
                    <a:srgbClr val="000000">
                      <a:alpha val="43137"/>
                    </a:srgbClr>
                  </a:outerShdw>
                </a:effectLst>
              </a:rPr>
              <a:t>     </a:t>
            </a:r>
            <a:r>
              <a:rPr lang="zh-CN" altLang="en-US" b="1" dirty="0" smtClean="0">
                <a:solidFill>
                  <a:srgbClr val="7030A0"/>
                </a:solidFill>
                <a:effectLst>
                  <a:outerShdw blurRad="38100" dist="38100" dir="2700000" algn="tl">
                    <a:srgbClr val="000000">
                      <a:alpha val="43137"/>
                    </a:srgbClr>
                  </a:outerShdw>
                </a:effectLst>
              </a:rPr>
              <a:t>不禁</a:t>
            </a:r>
            <a:r>
              <a:rPr lang="zh-CN" altLang="en-US" b="1" dirty="0">
                <a:solidFill>
                  <a:srgbClr val="7030A0"/>
                </a:solidFill>
                <a:effectLst>
                  <a:outerShdw blurRad="38100" dist="38100" dir="2700000" algn="tl">
                    <a:srgbClr val="000000">
                      <a:alpha val="43137"/>
                    </a:srgbClr>
                  </a:outerShdw>
                </a:effectLst>
              </a:rPr>
              <a:t>仰天长啸。（这啸声）搅起冲天巨浪，携着卷地的狂风，把江水举得很高</a:t>
            </a:r>
            <a:r>
              <a:rPr lang="zh-CN" altLang="en-US" b="1" dirty="0" smtClean="0">
                <a:solidFill>
                  <a:srgbClr val="7030A0"/>
                </a:solidFill>
                <a:effectLst>
                  <a:outerShdw blurRad="38100" dist="38100" dir="2700000" algn="tl">
                    <a:srgbClr val="000000">
                      <a:alpha val="43137"/>
                    </a:srgbClr>
                  </a:outerShdw>
                </a:effectLst>
              </a:rPr>
              <a:t>很</a:t>
            </a:r>
            <a:endParaRPr lang="en-US" altLang="zh-CN" b="1" dirty="0" smtClean="0">
              <a:solidFill>
                <a:srgbClr val="7030A0"/>
              </a:solidFill>
              <a:effectLst>
                <a:outerShdw blurRad="38100" dist="38100" dir="2700000" algn="tl">
                  <a:srgbClr val="000000">
                    <a:alpha val="43137"/>
                  </a:srgbClr>
                </a:outerShdw>
              </a:effectLst>
            </a:endParaRPr>
          </a:p>
          <a:p>
            <a:r>
              <a:rPr lang="en-US" altLang="zh-CN" b="1" dirty="0">
                <a:solidFill>
                  <a:srgbClr val="7030A0"/>
                </a:solidFill>
                <a:effectLst>
                  <a:outerShdw blurRad="38100" dist="38100" dir="2700000" algn="tl">
                    <a:srgbClr val="000000">
                      <a:alpha val="43137"/>
                    </a:srgbClr>
                  </a:outerShdw>
                </a:effectLst>
              </a:rPr>
              <a:t> </a:t>
            </a:r>
            <a:r>
              <a:rPr lang="en-US" altLang="zh-CN" b="1" dirty="0" smtClean="0">
                <a:solidFill>
                  <a:srgbClr val="7030A0"/>
                </a:solidFill>
                <a:effectLst>
                  <a:outerShdw blurRad="38100" dist="38100" dir="2700000" algn="tl">
                    <a:srgbClr val="000000">
                      <a:alpha val="43137"/>
                    </a:srgbClr>
                  </a:outerShdw>
                </a:effectLst>
              </a:rPr>
              <a:t>      </a:t>
            </a:r>
            <a:r>
              <a:rPr lang="zh-CN" altLang="en-US" b="1" dirty="0" smtClean="0">
                <a:solidFill>
                  <a:srgbClr val="7030A0"/>
                </a:solidFill>
                <a:effectLst>
                  <a:outerShdw blurRad="38100" dist="38100" dir="2700000" algn="tl">
                    <a:srgbClr val="000000">
                      <a:alpha val="43137"/>
                    </a:srgbClr>
                  </a:outerShdw>
                </a:effectLst>
              </a:rPr>
              <a:t>高</a:t>
            </a:r>
            <a:r>
              <a:rPr lang="zh-CN" altLang="en-US" b="1" dirty="0">
                <a:solidFill>
                  <a:srgbClr val="7030A0"/>
                </a:solidFill>
                <a:effectLst>
                  <a:outerShdw blurRad="38100" dist="38100" dir="2700000" algn="tl">
                    <a:srgbClr val="000000">
                      <a:alpha val="43137"/>
                    </a:srgbClr>
                  </a:outerShdw>
                </a:effectLst>
              </a:rPr>
              <a:t>，江上的小屋都被冲翻了。就连潜藏在江底的鱼龙神怪都惊得跳出水来</a:t>
            </a:r>
            <a:r>
              <a:rPr lang="zh-CN" altLang="en-US" b="1" dirty="0" smtClean="0">
                <a:solidFill>
                  <a:srgbClr val="7030A0"/>
                </a:solidFill>
                <a:effectLst>
                  <a:outerShdw blurRad="38100" dist="38100" dir="2700000" algn="tl">
                    <a:srgbClr val="000000">
                      <a:alpha val="43137"/>
                    </a:srgbClr>
                  </a:outerShdw>
                </a:effectLst>
              </a:rPr>
              <a:t>。</a:t>
            </a:r>
            <a:endParaRPr lang="zh-CN" altLang="en-US" b="1" dirty="0">
              <a:solidFill>
                <a:srgbClr val="7030A0"/>
              </a:solidFill>
              <a:effectLst>
                <a:outerShdw blurRad="38100" dist="38100" dir="2700000" algn="tl">
                  <a:srgbClr val="000000">
                    <a:alpha val="43137"/>
                  </a:srgbClr>
                </a:outerShdw>
              </a:effectLst>
            </a:endParaRPr>
          </a:p>
        </p:txBody>
      </p:sp>
      <p:sp>
        <p:nvSpPr>
          <p:cNvPr id="7" name="矩形 6"/>
          <p:cNvSpPr/>
          <p:nvPr/>
        </p:nvSpPr>
        <p:spPr>
          <a:xfrm>
            <a:off x="287021" y="3553273"/>
            <a:ext cx="8711960" cy="923330"/>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下阕：（我）心中潜藏的诗意被激发出来，吟诵了许多诗词仍嫌不够；又断断续续</a:t>
            </a:r>
            <a:endParaRPr lang="en-US" altLang="zh-CN" b="1" dirty="0">
              <a:solidFill>
                <a:srgbClr val="7030A0"/>
              </a:solidFill>
              <a:effectLst>
                <a:outerShdw blurRad="38100" dist="38100" dir="2700000" algn="tl">
                  <a:srgbClr val="000000">
                    <a:alpha val="43137"/>
                  </a:srgbClr>
                </a:outerShdw>
              </a:effectLst>
            </a:endParaRPr>
          </a:p>
          <a:p>
            <a:r>
              <a:rPr lang="en-US" altLang="zh-CN" b="1" dirty="0">
                <a:solidFill>
                  <a:srgbClr val="7030A0"/>
                </a:solidFill>
                <a:effectLst>
                  <a:outerShdw blurRad="38100" dist="38100" dir="2700000" algn="tl">
                    <a:srgbClr val="000000">
                      <a:alpha val="43137"/>
                    </a:srgbClr>
                  </a:outerShdw>
                </a:effectLst>
              </a:rPr>
              <a:t>       </a:t>
            </a:r>
            <a:r>
              <a:rPr lang="zh-CN" altLang="en-US" b="1" dirty="0">
                <a:solidFill>
                  <a:srgbClr val="7030A0"/>
                </a:solidFill>
                <a:effectLst>
                  <a:outerShdw blurRad="38100" dist="38100" dir="2700000" algn="tl">
                    <a:srgbClr val="000000">
                      <a:alpha val="43137"/>
                    </a:srgbClr>
                  </a:outerShdw>
                </a:effectLst>
              </a:rPr>
              <a:t>地喝了许多酒，仍觉得心中的愁怨排解不出，不足以消愁。不要问国家的兴亡为什么就在旦夕之间，（我）虽心有抱负，却难以施展，让我不禁想流下愁苦的泪水。</a:t>
            </a:r>
          </a:p>
        </p:txBody>
      </p:sp>
    </p:spTree>
    <p:extLst>
      <p:ext uri="{BB962C8B-B14F-4D97-AF65-F5344CB8AC3E}">
        <p14:creationId xmlns:p14="http://schemas.microsoft.com/office/powerpoint/2010/main" val="16343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4426" y="4001"/>
            <a:ext cx="8568952" cy="2554545"/>
          </a:xfrm>
          <a:prstGeom prst="rect">
            <a:avLst/>
          </a:prstGeom>
        </p:spPr>
        <p:txBody>
          <a:bodyPr wrap="square">
            <a:spAutoFit/>
          </a:bodyPr>
          <a:lstStyle/>
          <a:p>
            <a:r>
              <a:rPr lang="en-US" altLang="zh-CN" sz="2000" b="1" dirty="0"/>
              <a:t>10</a:t>
            </a:r>
            <a:r>
              <a:rPr lang="zh-CN" altLang="zh-CN" sz="2000" b="1" dirty="0"/>
              <a:t>．阅读下面的古代诗歌，完成题目。</a:t>
            </a:r>
            <a:endParaRPr lang="zh-CN" altLang="zh-CN" sz="2000" dirty="0"/>
          </a:p>
          <a:p>
            <a:r>
              <a:rPr lang="en-US" altLang="zh-CN" sz="2000" b="1" dirty="0" smtClean="0"/>
              <a:t>                                                            </a:t>
            </a:r>
            <a:r>
              <a:rPr lang="zh-CN" altLang="zh-CN" sz="2000" b="1" dirty="0" smtClean="0"/>
              <a:t>冶</a:t>
            </a:r>
            <a:r>
              <a:rPr lang="zh-CN" altLang="zh-CN" sz="2000" b="1" dirty="0"/>
              <a:t>春</a:t>
            </a:r>
            <a:r>
              <a:rPr lang="zh-CN" altLang="zh-CN" sz="2000" b="1" baseline="30000" dirty="0"/>
              <a:t>①</a:t>
            </a:r>
            <a:r>
              <a:rPr lang="zh-CN" altLang="zh-CN" sz="2000" b="1" dirty="0"/>
              <a:t>绝句</a:t>
            </a:r>
            <a:r>
              <a:rPr lang="en-US" altLang="zh-CN" sz="2000" b="1" dirty="0"/>
              <a:t>(</a:t>
            </a:r>
            <a:r>
              <a:rPr lang="zh-CN" altLang="zh-CN" sz="2000" b="1" dirty="0"/>
              <a:t>其一</a:t>
            </a:r>
            <a:r>
              <a:rPr lang="en-US" altLang="zh-CN" sz="2000" b="1" dirty="0" smtClean="0"/>
              <a:t>)                 </a:t>
            </a:r>
            <a:r>
              <a:rPr lang="zh-CN" altLang="zh-CN" sz="2000" b="1" dirty="0" smtClean="0"/>
              <a:t>王士祯</a:t>
            </a:r>
            <a:endParaRPr lang="zh-CN" altLang="zh-CN" sz="2000" dirty="0"/>
          </a:p>
          <a:p>
            <a:r>
              <a:rPr lang="en-US" altLang="zh-CN" sz="2000" b="1" dirty="0" smtClean="0"/>
              <a:t>                                          </a:t>
            </a:r>
            <a:r>
              <a:rPr lang="zh-CN" altLang="zh-CN" sz="2000" b="1" dirty="0" smtClean="0"/>
              <a:t>今年</a:t>
            </a:r>
            <a:r>
              <a:rPr lang="zh-CN" altLang="zh-CN" sz="2000" b="1" dirty="0"/>
              <a:t>东风太狡狯</a:t>
            </a:r>
            <a:r>
              <a:rPr lang="zh-CN" altLang="zh-CN" sz="2000" b="1" baseline="30000" dirty="0"/>
              <a:t>②</a:t>
            </a:r>
            <a:r>
              <a:rPr lang="zh-CN" altLang="zh-CN" sz="2000" b="1" dirty="0"/>
              <a:t>，弄晴作雨遣春来。</a:t>
            </a:r>
            <a:endParaRPr lang="zh-CN" altLang="zh-CN" sz="2000" dirty="0"/>
          </a:p>
          <a:p>
            <a:r>
              <a:rPr lang="en-US" altLang="zh-CN" sz="2000" b="1" dirty="0" smtClean="0"/>
              <a:t>                                          </a:t>
            </a:r>
            <a:r>
              <a:rPr lang="zh-CN" altLang="zh-CN" sz="2000" b="1" dirty="0" smtClean="0"/>
              <a:t>江</a:t>
            </a:r>
            <a:r>
              <a:rPr lang="zh-CN" altLang="zh-CN" sz="2000" b="1" dirty="0"/>
              <a:t>梅一夜落红雪，便有夭桃</a:t>
            </a:r>
            <a:r>
              <a:rPr lang="zh-CN" altLang="zh-CN" sz="2000" b="1" baseline="30000" dirty="0"/>
              <a:t>③</a:t>
            </a:r>
            <a:r>
              <a:rPr lang="zh-CN" altLang="zh-CN" sz="2000" b="1" dirty="0"/>
              <a:t>无数开。</a:t>
            </a:r>
            <a:endParaRPr lang="zh-CN" altLang="zh-CN" sz="2000" dirty="0"/>
          </a:p>
          <a:p>
            <a:r>
              <a:rPr lang="zh-CN" altLang="zh-CN" b="1" i="1" dirty="0"/>
              <a:t>【注】</a:t>
            </a:r>
            <a:r>
              <a:rPr lang="en-US" altLang="zh-CN" b="1" i="1" dirty="0"/>
              <a:t>①</a:t>
            </a:r>
            <a:r>
              <a:rPr lang="zh-CN" altLang="zh-CN" b="1" i="1" dirty="0"/>
              <a:t>冶春：游春，赏春。</a:t>
            </a:r>
            <a:r>
              <a:rPr lang="en-US" altLang="zh-CN" b="1" i="1" dirty="0"/>
              <a:t>②</a:t>
            </a:r>
            <a:r>
              <a:rPr lang="zh-CN" altLang="zh-CN" b="1" i="1" dirty="0"/>
              <a:t>狡狯</a:t>
            </a:r>
            <a:r>
              <a:rPr lang="en-US" altLang="zh-CN" b="1" i="1" dirty="0"/>
              <a:t>(</a:t>
            </a:r>
            <a:r>
              <a:rPr lang="en-US" altLang="zh-CN" b="1" i="1" dirty="0" err="1"/>
              <a:t>kuài</a:t>
            </a:r>
            <a:r>
              <a:rPr lang="en-US" altLang="zh-CN" b="1" i="1" dirty="0"/>
              <a:t>)</a:t>
            </a:r>
            <a:r>
              <a:rPr lang="zh-CN" altLang="zh-CN" b="1" i="1" dirty="0"/>
              <a:t>：诡诈。③夭桃：《诗经</a:t>
            </a:r>
            <a:r>
              <a:rPr lang="en-US" altLang="zh-CN" b="1" i="1" dirty="0"/>
              <a:t>·</a:t>
            </a:r>
            <a:r>
              <a:rPr lang="zh-CN" altLang="zh-CN" b="1" i="1" dirty="0"/>
              <a:t>桃夭》有</a:t>
            </a:r>
            <a:r>
              <a:rPr lang="en-US" altLang="zh-CN" b="1" i="1" dirty="0"/>
              <a:t>“</a:t>
            </a:r>
            <a:r>
              <a:rPr lang="zh-CN" altLang="zh-CN" b="1" i="1" dirty="0"/>
              <a:t>桃之夭夭，灼灼其华</a:t>
            </a:r>
            <a:r>
              <a:rPr lang="en-US" altLang="zh-CN" b="1" i="1" dirty="0"/>
              <a:t>”</a:t>
            </a:r>
            <a:r>
              <a:rPr lang="zh-CN" altLang="zh-CN" b="1" i="1" dirty="0"/>
              <a:t>之句。</a:t>
            </a:r>
            <a:endParaRPr lang="zh-CN" altLang="zh-CN" i="1" dirty="0"/>
          </a:p>
          <a:p>
            <a:r>
              <a:rPr lang="en-US" altLang="zh-CN" sz="2000" b="1" dirty="0"/>
              <a:t>(1)</a:t>
            </a:r>
            <a:r>
              <a:rPr lang="zh-CN" altLang="zh-CN" sz="2000" b="1" dirty="0"/>
              <a:t>这首绝句创造了怎样的意境？</a:t>
            </a:r>
            <a:endParaRPr lang="zh-CN" altLang="zh-CN" sz="2000" dirty="0"/>
          </a:p>
          <a:p>
            <a:r>
              <a:rPr lang="en-US" altLang="zh-CN" sz="2000" b="1" dirty="0" smtClean="0"/>
              <a:t>(</a:t>
            </a:r>
            <a:r>
              <a:rPr lang="en-US" altLang="zh-CN" sz="2000" b="1" dirty="0"/>
              <a:t>2)</a:t>
            </a:r>
            <a:r>
              <a:rPr lang="zh-CN" altLang="zh-CN" sz="2000" b="1" dirty="0"/>
              <a:t>为了创造意境，诗歌综合运用了多种表达技巧。试加以赏析。</a:t>
            </a:r>
            <a:endParaRPr lang="zh-CN" altLang="zh-CN" sz="2000" dirty="0"/>
          </a:p>
        </p:txBody>
      </p:sp>
      <p:sp>
        <p:nvSpPr>
          <p:cNvPr id="3" name="矩形 2"/>
          <p:cNvSpPr/>
          <p:nvPr/>
        </p:nvSpPr>
        <p:spPr>
          <a:xfrm>
            <a:off x="210281" y="3692619"/>
            <a:ext cx="8784976" cy="3416320"/>
          </a:xfrm>
          <a:prstGeom prst="rect">
            <a:avLst/>
          </a:prstGeom>
        </p:spPr>
        <p:txBody>
          <a:bodyPr wrap="square">
            <a:spAutoFit/>
          </a:bodyPr>
          <a:lstStyle/>
          <a:p>
            <a:r>
              <a:rPr lang="en-US" altLang="zh-CN" b="1" dirty="0" smtClean="0"/>
              <a:t>(</a:t>
            </a:r>
            <a:r>
              <a:rPr lang="en-US" altLang="zh-CN" b="1" dirty="0"/>
              <a:t>2)</a:t>
            </a:r>
            <a:r>
              <a:rPr lang="zh-CN" altLang="zh-CN" b="1" dirty="0"/>
              <a:t>这首诗运用了多种艺术手法，取得了良好的表达效果。</a:t>
            </a:r>
            <a:endParaRPr lang="zh-CN" altLang="zh-CN" dirty="0"/>
          </a:p>
          <a:p>
            <a:r>
              <a:rPr lang="zh-CN" altLang="zh-CN" b="1" dirty="0"/>
              <a:t>①</a:t>
            </a:r>
            <a:r>
              <a:rPr lang="zh-CN" altLang="zh-CN" b="1" dirty="0">
                <a:solidFill>
                  <a:srgbClr val="FF0000"/>
                </a:solidFill>
              </a:rPr>
              <a:t>拟人</a:t>
            </a:r>
            <a:r>
              <a:rPr lang="zh-CN" altLang="zh-CN" b="1" dirty="0"/>
              <a:t>。前两句说东风</a:t>
            </a:r>
            <a:r>
              <a:rPr lang="en-US" altLang="zh-CN" b="1" dirty="0"/>
              <a:t>“</a:t>
            </a:r>
            <a:r>
              <a:rPr lang="zh-CN" altLang="zh-CN" b="1" dirty="0"/>
              <a:t>太狡狯</a:t>
            </a:r>
            <a:r>
              <a:rPr lang="en-US" altLang="zh-CN" b="1" dirty="0"/>
              <a:t>”“</a:t>
            </a:r>
            <a:r>
              <a:rPr lang="zh-CN" altLang="zh-CN" b="1" dirty="0"/>
              <a:t>弄晴作雨</a:t>
            </a:r>
            <a:r>
              <a:rPr lang="en-US" altLang="zh-CN" b="1" dirty="0"/>
              <a:t>”</a:t>
            </a:r>
            <a:r>
              <a:rPr lang="zh-CN" altLang="zh-CN" b="1" dirty="0"/>
              <a:t>，仿佛是一个顽皮的家伙，捉弄人似的把春天</a:t>
            </a:r>
            <a:r>
              <a:rPr lang="en-US" altLang="zh-CN" b="1" dirty="0"/>
              <a:t>“</a:t>
            </a:r>
            <a:r>
              <a:rPr lang="zh-CN" altLang="zh-CN" b="1" dirty="0"/>
              <a:t>遣送</a:t>
            </a:r>
            <a:r>
              <a:rPr lang="en-US" altLang="zh-CN" b="1" dirty="0"/>
              <a:t>”</a:t>
            </a:r>
            <a:r>
              <a:rPr lang="zh-CN" altLang="zh-CN" b="1" dirty="0"/>
              <a:t>到了人间。赋予春风以人的性格、动作，精灵搞怪，调皮可爱，富有情趣；同时，也</a:t>
            </a:r>
            <a:r>
              <a:rPr lang="zh-CN" altLang="zh-CN" b="1" dirty="0">
                <a:solidFill>
                  <a:srgbClr val="00B050"/>
                </a:solidFill>
                <a:effectLst>
                  <a:outerShdw blurRad="38100" dist="38100" dir="2700000" algn="tl">
                    <a:srgbClr val="000000">
                      <a:alpha val="43137"/>
                    </a:srgbClr>
                  </a:outerShdw>
                </a:effectLst>
              </a:rPr>
              <a:t>生动地写出了</a:t>
            </a:r>
            <a:r>
              <a:rPr lang="zh-CN" altLang="zh-CN" b="1" dirty="0"/>
              <a:t>初春</a:t>
            </a:r>
            <a:r>
              <a:rPr lang="zh-CN" altLang="zh-CN" b="1" dirty="0">
                <a:solidFill>
                  <a:srgbClr val="00B050"/>
                </a:solidFill>
                <a:effectLst>
                  <a:outerShdw blurRad="38100" dist="38100" dir="2700000" algn="tl">
                    <a:srgbClr val="000000">
                      <a:alpha val="43137"/>
                    </a:srgbClr>
                  </a:outerShdw>
                </a:effectLst>
              </a:rPr>
              <a:t>气候不定、忽晴忽雨</a:t>
            </a:r>
            <a:r>
              <a:rPr lang="zh-CN" altLang="zh-CN" b="1" dirty="0"/>
              <a:t>的特点</a:t>
            </a:r>
            <a:r>
              <a:rPr lang="zh-CN" altLang="zh-CN" b="1" dirty="0" smtClean="0"/>
              <a:t>。</a:t>
            </a:r>
            <a:endParaRPr lang="en-US" altLang="zh-CN" b="1" dirty="0" smtClean="0"/>
          </a:p>
          <a:p>
            <a:r>
              <a:rPr lang="zh-CN" altLang="zh-CN" b="1" dirty="0" smtClean="0"/>
              <a:t>②</a:t>
            </a:r>
            <a:r>
              <a:rPr lang="zh-CN" altLang="zh-CN" b="1" dirty="0">
                <a:solidFill>
                  <a:srgbClr val="FF0000"/>
                </a:solidFill>
              </a:rPr>
              <a:t>比喻</a:t>
            </a:r>
            <a:r>
              <a:rPr lang="zh-CN" altLang="zh-CN" b="1" dirty="0"/>
              <a:t>。早春时节，也许白雪消融才不久，于是诗人把红梅花落比喻成</a:t>
            </a:r>
            <a:r>
              <a:rPr lang="en-US" altLang="zh-CN" b="1" dirty="0"/>
              <a:t>“</a:t>
            </a:r>
            <a:r>
              <a:rPr lang="zh-CN" altLang="zh-CN" b="1" dirty="0"/>
              <a:t>落红雪</a:t>
            </a:r>
            <a:r>
              <a:rPr lang="en-US" altLang="zh-CN" b="1" dirty="0"/>
              <a:t>”</a:t>
            </a:r>
            <a:r>
              <a:rPr lang="zh-CN" altLang="zh-CN" b="1" dirty="0"/>
              <a:t>，</a:t>
            </a:r>
            <a:r>
              <a:rPr lang="zh-CN" altLang="zh-CN" b="1" dirty="0">
                <a:solidFill>
                  <a:srgbClr val="00B050"/>
                </a:solidFill>
                <a:effectLst>
                  <a:outerShdw blurRad="38100" dist="38100" dir="2700000" algn="tl">
                    <a:srgbClr val="000000">
                      <a:alpha val="43137"/>
                    </a:srgbClr>
                  </a:outerShdw>
                </a:effectLst>
              </a:rPr>
              <a:t>新颖形象，贴切自然</a:t>
            </a:r>
            <a:r>
              <a:rPr lang="zh-CN" altLang="zh-CN" b="1" dirty="0"/>
              <a:t>。</a:t>
            </a:r>
            <a:endParaRPr lang="zh-CN" altLang="zh-CN" dirty="0"/>
          </a:p>
          <a:p>
            <a:r>
              <a:rPr lang="zh-CN" altLang="zh-CN" b="1" dirty="0"/>
              <a:t>③</a:t>
            </a:r>
            <a:r>
              <a:rPr lang="zh-CN" altLang="zh-CN" b="1" dirty="0">
                <a:solidFill>
                  <a:srgbClr val="FF0000"/>
                </a:solidFill>
              </a:rPr>
              <a:t>似贬实褒</a:t>
            </a:r>
            <a:r>
              <a:rPr lang="en-US" altLang="zh-CN" b="1" dirty="0"/>
              <a:t>(</a:t>
            </a:r>
            <a:r>
              <a:rPr lang="zh-CN" altLang="zh-CN" b="1" dirty="0"/>
              <a:t>贬词褒用</a:t>
            </a:r>
            <a:r>
              <a:rPr lang="en-US" altLang="zh-CN" b="1" dirty="0"/>
              <a:t>)</a:t>
            </a:r>
            <a:r>
              <a:rPr lang="zh-CN" altLang="zh-CN" b="1" dirty="0"/>
              <a:t>。开头两句诗人似乎在责怪东风，说它</a:t>
            </a:r>
            <a:r>
              <a:rPr lang="en-US" altLang="zh-CN" b="1" dirty="0"/>
              <a:t>“</a:t>
            </a:r>
            <a:r>
              <a:rPr lang="zh-CN" altLang="zh-CN" b="1" dirty="0"/>
              <a:t>太狡狯</a:t>
            </a:r>
            <a:r>
              <a:rPr lang="en-US" altLang="zh-CN" b="1" dirty="0"/>
              <a:t>”“</a:t>
            </a:r>
            <a:r>
              <a:rPr lang="zh-CN" altLang="zh-CN" b="1" dirty="0"/>
              <a:t>弄晴作雨</a:t>
            </a:r>
            <a:r>
              <a:rPr lang="en-US" altLang="zh-CN" b="1" dirty="0"/>
              <a:t>”</a:t>
            </a:r>
            <a:r>
              <a:rPr lang="zh-CN" altLang="zh-CN" b="1" dirty="0"/>
              <a:t>，弄得天气变化不定，忽晴忽雨，实则似贬实褒，</a:t>
            </a:r>
            <a:r>
              <a:rPr lang="zh-CN" altLang="zh-CN" b="1" dirty="0">
                <a:solidFill>
                  <a:srgbClr val="00B050"/>
                </a:solidFill>
                <a:effectLst>
                  <a:outerShdw blurRad="38100" dist="38100" dir="2700000" algn="tl">
                    <a:srgbClr val="000000">
                      <a:alpha val="43137"/>
                    </a:srgbClr>
                  </a:outerShdw>
                </a:effectLst>
              </a:rPr>
              <a:t>表达了喜爱之情</a:t>
            </a:r>
            <a:r>
              <a:rPr lang="zh-CN" altLang="zh-CN" b="1" dirty="0"/>
              <a:t>。</a:t>
            </a:r>
            <a:endParaRPr lang="zh-CN" altLang="zh-CN" dirty="0"/>
          </a:p>
          <a:p>
            <a:r>
              <a:rPr lang="zh-CN" altLang="zh-CN" b="1" dirty="0"/>
              <a:t>④</a:t>
            </a:r>
            <a:r>
              <a:rPr lang="zh-CN" altLang="zh-CN" b="1" dirty="0">
                <a:solidFill>
                  <a:srgbClr val="FF0000"/>
                </a:solidFill>
              </a:rPr>
              <a:t>寓情于景</a:t>
            </a:r>
            <a:r>
              <a:rPr lang="en-US" altLang="zh-CN" b="1" dirty="0"/>
              <a:t>(</a:t>
            </a:r>
            <a:r>
              <a:rPr lang="zh-CN" altLang="zh-CN" b="1" dirty="0"/>
              <a:t>情景交融</a:t>
            </a:r>
            <a:r>
              <a:rPr lang="en-US" altLang="zh-CN" b="1" dirty="0"/>
              <a:t>)</a:t>
            </a:r>
            <a:r>
              <a:rPr lang="zh-CN" altLang="zh-CN" b="1" dirty="0"/>
              <a:t>。全诗全是写景，生动活泼，充满诗情画意。春风吹，春雨来，梅花谢，桃花朵朵开，句句写景，却句句含情，寓情于景，情景交融，是一曲美丽动人的春之赞歌。正所谓“一切景语皆情语也”。</a:t>
            </a:r>
            <a:endParaRPr lang="zh-CN" altLang="zh-CN" dirty="0"/>
          </a:p>
          <a:p>
            <a:endParaRPr lang="zh-CN" altLang="zh-CN" dirty="0"/>
          </a:p>
        </p:txBody>
      </p:sp>
      <p:sp>
        <p:nvSpPr>
          <p:cNvPr id="4" name="矩形 3"/>
          <p:cNvSpPr/>
          <p:nvPr/>
        </p:nvSpPr>
        <p:spPr>
          <a:xfrm>
            <a:off x="126414" y="2492290"/>
            <a:ext cx="8784976" cy="1200329"/>
          </a:xfrm>
          <a:prstGeom prst="rect">
            <a:avLst/>
          </a:prstGeom>
        </p:spPr>
        <p:txBody>
          <a:bodyPr wrap="square">
            <a:spAutoFit/>
          </a:bodyPr>
          <a:lstStyle/>
          <a:p>
            <a:r>
              <a:rPr lang="zh-CN" altLang="zh-CN" b="1" dirty="0" smtClean="0"/>
              <a:t>【答案】</a:t>
            </a:r>
            <a:r>
              <a:rPr lang="en-US" altLang="zh-CN" b="1" dirty="0"/>
              <a:t>(1)</a:t>
            </a:r>
            <a:r>
              <a:rPr lang="zh-CN" altLang="zh-CN" b="1" dirty="0"/>
              <a:t>这首诗描绘了</a:t>
            </a:r>
            <a:r>
              <a:rPr lang="zh-CN" altLang="zh-CN" b="1" dirty="0">
                <a:solidFill>
                  <a:srgbClr val="FF0000"/>
                </a:solidFill>
              </a:rPr>
              <a:t>初春</a:t>
            </a:r>
            <a:r>
              <a:rPr lang="zh-CN" altLang="zh-CN" b="1" dirty="0"/>
              <a:t>的景象：东风料峭，气候不定；忽晴忽雨、乍暖还寒之中，春天已然来临。一夜之间，江边红梅，辞谢枝头，落英缤纷，仿佛下了一场红雪；而无数艳丽的桃花竞相开放，缀满枝头。诗人笔底含情，融情入景，在春风吹拂、繁花似锦的美丽图画中，洋溢着无限的</a:t>
            </a:r>
            <a:r>
              <a:rPr lang="zh-CN" altLang="zh-CN" b="1" dirty="0">
                <a:solidFill>
                  <a:srgbClr val="FF0000"/>
                </a:solidFill>
              </a:rPr>
              <a:t>喜爱和赞美</a:t>
            </a:r>
            <a:r>
              <a:rPr lang="zh-CN" altLang="zh-CN" b="1" dirty="0"/>
              <a:t>之情。</a:t>
            </a:r>
            <a:endParaRPr lang="zh-CN" altLang="zh-CN" dirty="0"/>
          </a:p>
        </p:txBody>
      </p:sp>
    </p:spTree>
    <p:extLst>
      <p:ext uri="{BB962C8B-B14F-4D97-AF65-F5344CB8AC3E}">
        <p14:creationId xmlns:p14="http://schemas.microsoft.com/office/powerpoint/2010/main" val="8584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276872"/>
            <a:ext cx="8712968" cy="461665"/>
          </a:xfrm>
          <a:prstGeom prst="rect">
            <a:avLst/>
          </a:prstGeom>
        </p:spPr>
        <p:txBody>
          <a:bodyPr wrap="square">
            <a:spAutoFit/>
          </a:bodyPr>
          <a:lstStyle/>
          <a:p>
            <a:r>
              <a:rPr lang="zh-CN" altLang="zh-CN" sz="2400" b="1" dirty="0" smtClean="0"/>
              <a:t>解题</a:t>
            </a:r>
            <a:r>
              <a:rPr lang="zh-CN" altLang="zh-CN" sz="2400" b="1" dirty="0"/>
              <a:t>指津：鉴赏人物形象时，应注意下面两点</a:t>
            </a:r>
            <a:r>
              <a:rPr lang="zh-CN" altLang="zh-CN" sz="2400" b="1" dirty="0" smtClean="0"/>
              <a:t>：</a:t>
            </a:r>
            <a:endParaRPr lang="zh-CN" altLang="zh-CN" sz="2400" dirty="0"/>
          </a:p>
        </p:txBody>
      </p:sp>
      <p:sp>
        <p:nvSpPr>
          <p:cNvPr id="3" name="矩形 2"/>
          <p:cNvSpPr/>
          <p:nvPr/>
        </p:nvSpPr>
        <p:spPr>
          <a:xfrm>
            <a:off x="395536" y="3573016"/>
            <a:ext cx="8424936" cy="2739211"/>
          </a:xfrm>
          <a:prstGeom prst="rect">
            <a:avLst/>
          </a:prstGeom>
        </p:spPr>
        <p:txBody>
          <a:bodyPr wrap="square">
            <a:spAutoFit/>
          </a:bodyPr>
          <a:lstStyle/>
          <a:p>
            <a:r>
              <a:rPr lang="en-US" altLang="zh-CN" sz="2400" b="1" dirty="0" smtClean="0"/>
              <a:t>          </a:t>
            </a:r>
            <a:r>
              <a:rPr lang="zh-CN" altLang="zh-CN" sz="2400" b="1" dirty="0" smtClean="0"/>
              <a:t>高考诗词一般都注明了作者，这些诗人绝大多数在课本中出现过，是考生比较熟悉的。虽不是考查他们的代表作品，但一般是接近</a:t>
            </a:r>
            <a:r>
              <a:rPr lang="zh-CN" altLang="zh-CN" sz="2400" b="1" dirty="0" smtClean="0">
                <a:solidFill>
                  <a:srgbClr val="00B050"/>
                </a:solidFill>
              </a:rPr>
              <a:t>主创风格</a:t>
            </a:r>
            <a:r>
              <a:rPr lang="zh-CN" altLang="zh-CN" sz="2400" b="1" dirty="0" smtClean="0"/>
              <a:t>的。这就为我们理解诗歌，把握人物形象提供了条件。</a:t>
            </a:r>
            <a:endParaRPr lang="en-US" altLang="zh-CN" sz="2400" b="1" dirty="0" smtClean="0"/>
          </a:p>
          <a:p>
            <a:r>
              <a:rPr lang="en-US" altLang="zh-CN" sz="2400" b="1" dirty="0"/>
              <a:t> </a:t>
            </a:r>
            <a:r>
              <a:rPr lang="en-US" altLang="zh-CN" sz="2400" b="1" dirty="0" smtClean="0"/>
              <a:t>         </a:t>
            </a:r>
            <a:r>
              <a:rPr lang="zh-CN" altLang="zh-CN" sz="2400" b="1" dirty="0" smtClean="0"/>
              <a:t>另外，</a:t>
            </a:r>
            <a:r>
              <a:rPr lang="zh-CN" altLang="zh-CN" sz="2400" b="1" dirty="0" smtClean="0">
                <a:solidFill>
                  <a:srgbClr val="00B050"/>
                </a:solidFill>
              </a:rPr>
              <a:t>背景</a:t>
            </a:r>
            <a:r>
              <a:rPr lang="zh-CN" altLang="zh-CN" sz="2400" b="1" dirty="0" smtClean="0"/>
              <a:t>的了解对把握人物形象也有重要作用。我们可以从诗歌内容中揣摩其写作背景，更多的时候，出题者会在诗词后附</a:t>
            </a:r>
            <a:r>
              <a:rPr lang="zh-CN" altLang="zh-CN" sz="2800" b="1" dirty="0" smtClean="0">
                <a:solidFill>
                  <a:srgbClr val="C00000"/>
                </a:solidFill>
                <a:effectLst>
                  <a:outerShdw blurRad="38100" dist="38100" dir="2700000" algn="tl">
                    <a:srgbClr val="000000">
                      <a:alpha val="43137"/>
                    </a:srgbClr>
                  </a:outerShdw>
                </a:effectLst>
              </a:rPr>
              <a:t>注释</a:t>
            </a:r>
            <a:r>
              <a:rPr lang="zh-CN" altLang="zh-CN" sz="2400" b="1" dirty="0" smtClean="0"/>
              <a:t>给我们以暗示。</a:t>
            </a:r>
            <a:endParaRPr lang="zh-CN" altLang="zh-CN" sz="2400" dirty="0"/>
          </a:p>
        </p:txBody>
      </p:sp>
      <p:sp>
        <p:nvSpPr>
          <p:cNvPr id="4" name="矩形 3"/>
          <p:cNvSpPr/>
          <p:nvPr/>
        </p:nvSpPr>
        <p:spPr>
          <a:xfrm>
            <a:off x="539552" y="2875002"/>
            <a:ext cx="3791423" cy="523220"/>
          </a:xfrm>
          <a:prstGeom prst="rect">
            <a:avLst/>
          </a:prstGeom>
        </p:spPr>
        <p:txBody>
          <a:bodyPr wrap="none">
            <a:spAutoFit/>
          </a:bodyPr>
          <a:lstStyle/>
          <a:p>
            <a:r>
              <a:rPr lang="zh-CN" altLang="zh-CN" sz="2800" b="1" dirty="0" smtClean="0">
                <a:solidFill>
                  <a:srgbClr val="FF0000"/>
                </a:solidFill>
              </a:rPr>
              <a:t>①知人论世，关注背景</a:t>
            </a:r>
            <a:endParaRPr lang="zh-CN" altLang="zh-CN" sz="2800" dirty="0" smtClean="0">
              <a:solidFill>
                <a:srgbClr val="FF0000"/>
              </a:solidFill>
            </a:endParaRPr>
          </a:p>
        </p:txBody>
      </p:sp>
      <p:sp>
        <p:nvSpPr>
          <p:cNvPr id="5" name="矩形 4"/>
          <p:cNvSpPr/>
          <p:nvPr/>
        </p:nvSpPr>
        <p:spPr>
          <a:xfrm>
            <a:off x="107504" y="116632"/>
            <a:ext cx="8856984" cy="830997"/>
          </a:xfrm>
          <a:prstGeom prst="rect">
            <a:avLst/>
          </a:prstGeom>
        </p:spPr>
        <p:txBody>
          <a:bodyPr wrap="square">
            <a:spAutoFit/>
          </a:bodyPr>
          <a:lstStyle/>
          <a:p>
            <a:r>
              <a:rPr lang="zh-CN" altLang="zh-CN" sz="2400" b="1" dirty="0"/>
              <a:t>鉴赏诗歌中的人物形象，就是分析诗中所塑造的人物的</a:t>
            </a:r>
            <a:r>
              <a:rPr lang="zh-CN" altLang="zh-CN" sz="2400" b="1" dirty="0">
                <a:solidFill>
                  <a:srgbClr val="00B0F0"/>
                </a:solidFill>
                <a:effectLst>
                  <a:outerShdw blurRad="38100" dist="38100" dir="2700000" algn="tl">
                    <a:srgbClr val="000000">
                      <a:alpha val="43137"/>
                    </a:srgbClr>
                  </a:outerShdw>
                </a:effectLst>
              </a:rPr>
              <a:t>行为、神态、性格、情感、观点、处境</a:t>
            </a:r>
            <a:r>
              <a:rPr lang="zh-CN" altLang="zh-CN" sz="2400" b="1" dirty="0"/>
              <a:t>等内容，把握人物形象的</a:t>
            </a:r>
            <a:r>
              <a:rPr lang="zh-CN" altLang="zh-CN" sz="2400" b="1" dirty="0">
                <a:solidFill>
                  <a:srgbClr val="00B050"/>
                </a:solidFill>
                <a:effectLst>
                  <a:outerShdw blurRad="38100" dist="38100" dir="2700000" algn="tl">
                    <a:srgbClr val="000000">
                      <a:alpha val="43137"/>
                    </a:srgbClr>
                  </a:outerShdw>
                </a:effectLst>
              </a:rPr>
              <a:t>个性特征</a:t>
            </a:r>
            <a:r>
              <a:rPr lang="zh-CN" altLang="zh-CN" sz="2400" b="1" dirty="0"/>
              <a:t>。</a:t>
            </a:r>
            <a:endParaRPr lang="zh-CN" altLang="zh-CN" sz="2400" dirty="0"/>
          </a:p>
        </p:txBody>
      </p:sp>
      <p:sp>
        <p:nvSpPr>
          <p:cNvPr id="6" name="矩形 5"/>
          <p:cNvSpPr/>
          <p:nvPr/>
        </p:nvSpPr>
        <p:spPr>
          <a:xfrm>
            <a:off x="251520" y="1268760"/>
            <a:ext cx="8712968" cy="830997"/>
          </a:xfrm>
          <a:prstGeom prst="rect">
            <a:avLst/>
          </a:prstGeom>
        </p:spPr>
        <p:txBody>
          <a:bodyPr wrap="square">
            <a:spAutoFit/>
          </a:bodyPr>
          <a:lstStyle/>
          <a:p>
            <a:r>
              <a:rPr lang="zh-CN" altLang="zh-CN" sz="2400" b="1" dirty="0">
                <a:solidFill>
                  <a:srgbClr val="FF0000"/>
                </a:solidFill>
              </a:rPr>
              <a:t>命题形式</a:t>
            </a:r>
            <a:r>
              <a:rPr lang="zh-CN" altLang="zh-CN" sz="2400" b="1" dirty="0"/>
              <a:t>：这首诗</a:t>
            </a:r>
            <a:r>
              <a:rPr lang="en-US" altLang="zh-CN" sz="2400" b="1" dirty="0"/>
              <a:t>(</a:t>
            </a:r>
            <a:r>
              <a:rPr lang="zh-CN" altLang="zh-CN" sz="2400" b="1" dirty="0"/>
              <a:t>词</a:t>
            </a:r>
            <a:r>
              <a:rPr lang="en-US" altLang="zh-CN" sz="2400" b="1" dirty="0"/>
              <a:t>)</a:t>
            </a:r>
            <a:r>
              <a:rPr lang="zh-CN" altLang="zh-CN" sz="2400" b="1" dirty="0"/>
              <a:t>塑造了一个怎样的人物？诗</a:t>
            </a:r>
            <a:r>
              <a:rPr lang="en-US" altLang="zh-CN" sz="2400" b="1" dirty="0"/>
              <a:t>(</a:t>
            </a:r>
            <a:r>
              <a:rPr lang="zh-CN" altLang="zh-CN" sz="2400" b="1" dirty="0"/>
              <a:t>词</a:t>
            </a:r>
            <a:r>
              <a:rPr lang="en-US" altLang="zh-CN" sz="2400" b="1" dirty="0"/>
              <a:t>)</a:t>
            </a:r>
            <a:r>
              <a:rPr lang="zh-CN" altLang="zh-CN" sz="2400" b="1" dirty="0"/>
              <a:t>中的人物具有怎样的特点？</a:t>
            </a:r>
            <a:endParaRPr lang="zh-CN" altLang="zh-CN" sz="2400" dirty="0"/>
          </a:p>
        </p:txBody>
      </p:sp>
    </p:spTree>
    <p:extLst>
      <p:ext uri="{BB962C8B-B14F-4D97-AF65-F5344CB8AC3E}">
        <p14:creationId xmlns:p14="http://schemas.microsoft.com/office/powerpoint/2010/main" val="314090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0370" y="764704"/>
            <a:ext cx="8806126" cy="2308324"/>
          </a:xfrm>
          <a:prstGeom prst="rect">
            <a:avLst/>
          </a:prstGeom>
        </p:spPr>
        <p:txBody>
          <a:bodyPr wrap="square">
            <a:spAutoFit/>
          </a:bodyPr>
          <a:lstStyle/>
          <a:p>
            <a:r>
              <a:rPr lang="en-US" altLang="zh-CN" sz="2400" b="1" dirty="0" smtClean="0"/>
              <a:t>         </a:t>
            </a:r>
            <a:r>
              <a:rPr lang="zh-CN" altLang="zh-CN" sz="2400" b="1" dirty="0" smtClean="0"/>
              <a:t>人物形象的塑造离不开对人物的</a:t>
            </a:r>
            <a:r>
              <a:rPr lang="zh-CN" altLang="zh-CN" sz="2400" b="1" dirty="0" smtClean="0">
                <a:solidFill>
                  <a:srgbClr val="00B050"/>
                </a:solidFill>
                <a:effectLst>
                  <a:outerShdw blurRad="38100" dist="38100" dir="2700000" algn="tl">
                    <a:srgbClr val="000000">
                      <a:alpha val="43137"/>
                    </a:srgbClr>
                  </a:outerShdw>
                </a:effectLst>
              </a:rPr>
              <a:t>语言、神态、动作、心理</a:t>
            </a:r>
            <a:r>
              <a:rPr lang="zh-CN" altLang="zh-CN" sz="2400" b="1" dirty="0" smtClean="0"/>
              <a:t>等方面的刻画，诗歌也不例外。古典诗词中的人物形象一般不如小说中的形象丰满、完整，它可以是人物的</a:t>
            </a:r>
            <a:r>
              <a:rPr lang="zh-CN" altLang="zh-CN" sz="2400" b="1" dirty="0" smtClean="0">
                <a:solidFill>
                  <a:srgbClr val="00B0F0"/>
                </a:solidFill>
                <a:effectLst>
                  <a:outerShdw blurRad="38100" dist="38100" dir="2700000" algn="tl">
                    <a:srgbClr val="000000">
                      <a:alpha val="43137"/>
                    </a:srgbClr>
                  </a:outerShdw>
                </a:effectLst>
              </a:rPr>
              <a:t>一个神态、一个笑容、一个动作、一个微妙的心理变化</a:t>
            </a:r>
            <a:r>
              <a:rPr lang="zh-CN" altLang="zh-CN" sz="2400" b="1" dirty="0" smtClean="0"/>
              <a:t>，或一组人物的</a:t>
            </a:r>
            <a:r>
              <a:rPr lang="zh-CN" altLang="zh-CN" sz="2400" b="1" dirty="0" smtClean="0">
                <a:solidFill>
                  <a:srgbClr val="7030A0"/>
                </a:solidFill>
                <a:effectLst>
                  <a:outerShdw blurRad="38100" dist="38100" dir="2700000" algn="tl">
                    <a:srgbClr val="000000">
                      <a:alpha val="43137"/>
                    </a:srgbClr>
                  </a:outerShdw>
                </a:effectLst>
              </a:rPr>
              <a:t>语言、声音</a:t>
            </a:r>
            <a:r>
              <a:rPr lang="zh-CN" altLang="zh-CN" sz="2400" b="1" dirty="0" smtClean="0"/>
              <a:t>，或是</a:t>
            </a:r>
            <a:r>
              <a:rPr lang="zh-CN" altLang="zh-CN" sz="2400" b="1" dirty="0" smtClean="0">
                <a:solidFill>
                  <a:srgbClr val="0070C0"/>
                </a:solidFill>
                <a:effectLst>
                  <a:outerShdw blurRad="38100" dist="38100" dir="2700000" algn="tl">
                    <a:srgbClr val="000000">
                      <a:alpha val="43137"/>
                    </a:srgbClr>
                  </a:outerShdw>
                </a:effectLst>
              </a:rPr>
              <a:t>一个典型的细节</a:t>
            </a:r>
            <a:r>
              <a:rPr lang="zh-CN" altLang="zh-CN" sz="2400" b="1" dirty="0" smtClean="0"/>
              <a:t>，等等。通过精当的描写，以简练的笔法刻画人物的形象，表现人物的性格，反映人物的思想感情。</a:t>
            </a:r>
            <a:endParaRPr lang="zh-CN" altLang="zh-CN" sz="2400" dirty="0"/>
          </a:p>
        </p:txBody>
      </p:sp>
      <p:sp>
        <p:nvSpPr>
          <p:cNvPr id="3" name="矩形 2"/>
          <p:cNvSpPr/>
          <p:nvPr/>
        </p:nvSpPr>
        <p:spPr>
          <a:xfrm>
            <a:off x="251520" y="4149080"/>
            <a:ext cx="8784976" cy="1938992"/>
          </a:xfrm>
          <a:prstGeom prst="rect">
            <a:avLst/>
          </a:prstGeom>
        </p:spPr>
        <p:txBody>
          <a:bodyPr wrap="square">
            <a:spAutoFit/>
          </a:bodyPr>
          <a:lstStyle/>
          <a:p>
            <a:r>
              <a:rPr lang="zh-CN" altLang="zh-CN" sz="2400" b="1" dirty="0" smtClean="0"/>
              <a:t>第一</a:t>
            </a:r>
            <a:r>
              <a:rPr lang="zh-CN" altLang="zh-CN" sz="2400" b="1" dirty="0"/>
              <a:t>步，结合诗词题目、注释等定位诗歌描写形象</a:t>
            </a:r>
            <a:r>
              <a:rPr lang="zh-CN" altLang="zh-CN" sz="2400" b="1" dirty="0" smtClean="0"/>
              <a:t>的</a:t>
            </a:r>
            <a:endParaRPr lang="en-US" altLang="zh-CN" sz="2400" b="1" dirty="0" smtClean="0"/>
          </a:p>
          <a:p>
            <a:r>
              <a:rPr lang="en-US" altLang="zh-CN" sz="2400" b="1" dirty="0"/>
              <a:t> </a:t>
            </a:r>
            <a:r>
              <a:rPr lang="en-US" altLang="zh-CN" sz="2400" b="1" dirty="0" smtClean="0"/>
              <a:t>                 </a:t>
            </a:r>
            <a:r>
              <a:rPr lang="zh-CN" altLang="zh-CN" sz="2400" b="1" dirty="0" smtClean="0">
                <a:solidFill>
                  <a:srgbClr val="C00000"/>
                </a:solidFill>
                <a:effectLst>
                  <a:outerShdw blurRad="38100" dist="38100" dir="2700000" algn="tl">
                    <a:srgbClr val="000000">
                      <a:alpha val="43137"/>
                    </a:srgbClr>
                  </a:outerShdw>
                </a:effectLst>
              </a:rPr>
              <a:t>基本</a:t>
            </a:r>
            <a:r>
              <a:rPr lang="zh-CN" altLang="zh-CN" sz="2400" b="1" dirty="0">
                <a:solidFill>
                  <a:srgbClr val="C00000"/>
                </a:solidFill>
                <a:effectLst>
                  <a:outerShdw blurRad="38100" dist="38100" dir="2700000" algn="tl">
                    <a:srgbClr val="000000">
                      <a:alpha val="43137"/>
                    </a:srgbClr>
                  </a:outerShdw>
                </a:effectLst>
              </a:rPr>
              <a:t>身份</a:t>
            </a:r>
            <a:r>
              <a:rPr lang="en-US" altLang="zh-CN" sz="2400" b="1" dirty="0"/>
              <a:t>(</a:t>
            </a:r>
            <a:r>
              <a:rPr lang="zh-CN" altLang="zh-CN" sz="2400" b="1" dirty="0"/>
              <a:t>将军、隐士等</a:t>
            </a:r>
            <a:r>
              <a:rPr lang="en-US" altLang="zh-CN" sz="2400" b="1" dirty="0"/>
              <a:t>)</a:t>
            </a:r>
            <a:r>
              <a:rPr lang="zh-CN" altLang="zh-CN" sz="2400" b="1" dirty="0" smtClean="0"/>
              <a:t>。</a:t>
            </a:r>
            <a:endParaRPr lang="en-US" altLang="zh-CN" sz="2400" b="1" dirty="0" smtClean="0"/>
          </a:p>
          <a:p>
            <a:r>
              <a:rPr lang="zh-CN" altLang="zh-CN" sz="2400" b="1" dirty="0" smtClean="0"/>
              <a:t>第二</a:t>
            </a:r>
            <a:r>
              <a:rPr lang="zh-CN" altLang="zh-CN" sz="2400" b="1" dirty="0"/>
              <a:t>步，结合诗词句意分析并概括形象</a:t>
            </a:r>
            <a:r>
              <a:rPr lang="zh-CN" altLang="zh-CN" sz="2400" b="1" dirty="0" smtClean="0"/>
              <a:t>的</a:t>
            </a:r>
            <a:endParaRPr lang="en-US" altLang="zh-CN" sz="2400" b="1" dirty="0" smtClean="0"/>
          </a:p>
          <a:p>
            <a:r>
              <a:rPr lang="en-US" altLang="zh-CN" sz="2400" b="1" dirty="0"/>
              <a:t> </a:t>
            </a:r>
            <a:r>
              <a:rPr lang="en-US" altLang="zh-CN" sz="2400" b="1" dirty="0" smtClean="0"/>
              <a:t>                 </a:t>
            </a:r>
            <a:r>
              <a:rPr lang="zh-CN" altLang="zh-CN" sz="2400" b="1" dirty="0" smtClean="0">
                <a:solidFill>
                  <a:srgbClr val="C00000"/>
                </a:solidFill>
                <a:effectLst>
                  <a:outerShdw blurRad="38100" dist="38100" dir="2700000" algn="tl">
                    <a:srgbClr val="000000">
                      <a:alpha val="43137"/>
                    </a:srgbClr>
                  </a:outerShdw>
                </a:effectLst>
              </a:rPr>
              <a:t>基本</a:t>
            </a:r>
            <a:r>
              <a:rPr lang="zh-CN" altLang="zh-CN" sz="2400" b="1" dirty="0">
                <a:solidFill>
                  <a:srgbClr val="C00000"/>
                </a:solidFill>
                <a:effectLst>
                  <a:outerShdw blurRad="38100" dist="38100" dir="2700000" algn="tl">
                    <a:srgbClr val="000000">
                      <a:alpha val="43137"/>
                    </a:srgbClr>
                  </a:outerShdw>
                </a:effectLst>
              </a:rPr>
              <a:t>特征</a:t>
            </a:r>
            <a:r>
              <a:rPr lang="en-US" altLang="zh-CN" sz="2400" b="1" dirty="0"/>
              <a:t>(</a:t>
            </a:r>
            <a:r>
              <a:rPr lang="zh-CN" altLang="zh-CN" sz="2400" b="1" dirty="0"/>
              <a:t>外貌仪表、性格品质等</a:t>
            </a:r>
            <a:r>
              <a:rPr lang="en-US" altLang="zh-CN" sz="2400" b="1" dirty="0"/>
              <a:t>)</a:t>
            </a:r>
            <a:r>
              <a:rPr lang="zh-CN" altLang="zh-CN" sz="2400" b="1" dirty="0" smtClean="0"/>
              <a:t>。</a:t>
            </a:r>
            <a:endParaRPr lang="en-US" altLang="zh-CN" sz="2400" b="1" dirty="0" smtClean="0"/>
          </a:p>
          <a:p>
            <a:r>
              <a:rPr lang="zh-CN" altLang="zh-CN" sz="2400" b="1" dirty="0" smtClean="0"/>
              <a:t>第三</a:t>
            </a:r>
            <a:r>
              <a:rPr lang="zh-CN" altLang="zh-CN" sz="2400" b="1" dirty="0"/>
              <a:t>步，分析所塑造形象的</a:t>
            </a:r>
            <a:r>
              <a:rPr lang="zh-CN" altLang="zh-CN" sz="2400" b="1" dirty="0">
                <a:solidFill>
                  <a:srgbClr val="C00000"/>
                </a:solidFill>
                <a:effectLst>
                  <a:outerShdw blurRad="38100" dist="38100" dir="2700000" algn="tl">
                    <a:srgbClr val="000000">
                      <a:alpha val="43137"/>
                    </a:srgbClr>
                  </a:outerShdw>
                </a:effectLst>
              </a:rPr>
              <a:t>时代意义</a:t>
            </a:r>
            <a:r>
              <a:rPr lang="zh-CN" altLang="zh-CN" sz="2400" b="1" dirty="0"/>
              <a:t>或作者借以表达的</a:t>
            </a:r>
            <a:r>
              <a:rPr lang="zh-CN" altLang="zh-CN" sz="2400" b="1" dirty="0">
                <a:solidFill>
                  <a:srgbClr val="C00000"/>
                </a:solidFill>
                <a:effectLst>
                  <a:outerShdw blurRad="38100" dist="38100" dir="2700000" algn="tl">
                    <a:srgbClr val="000000">
                      <a:alpha val="43137"/>
                    </a:srgbClr>
                  </a:outerShdw>
                </a:effectLst>
              </a:rPr>
              <a:t>情感</a:t>
            </a:r>
            <a:r>
              <a:rPr lang="zh-CN" altLang="zh-CN" sz="2400" b="1" dirty="0"/>
              <a:t>等。</a:t>
            </a:r>
            <a:endParaRPr lang="zh-CN" altLang="zh-CN" sz="2400" dirty="0"/>
          </a:p>
        </p:txBody>
      </p:sp>
      <p:sp>
        <p:nvSpPr>
          <p:cNvPr id="4" name="矩形 3"/>
          <p:cNvSpPr/>
          <p:nvPr/>
        </p:nvSpPr>
        <p:spPr>
          <a:xfrm>
            <a:off x="332983" y="3212976"/>
            <a:ext cx="1988045" cy="523220"/>
          </a:xfrm>
          <a:prstGeom prst="rect">
            <a:avLst/>
          </a:prstGeom>
        </p:spPr>
        <p:txBody>
          <a:bodyPr wrap="none">
            <a:spAutoFit/>
          </a:bodyPr>
          <a:lstStyle/>
          <a:p>
            <a:r>
              <a:rPr lang="zh-CN" altLang="zh-CN" sz="2800" b="1" dirty="0" smtClean="0">
                <a:solidFill>
                  <a:srgbClr val="FF0000"/>
                </a:solidFill>
              </a:rPr>
              <a:t>答题步骤：</a:t>
            </a:r>
            <a:endParaRPr lang="zh-CN" altLang="en-US" sz="2800" dirty="0">
              <a:solidFill>
                <a:srgbClr val="FF0000"/>
              </a:solidFill>
            </a:endParaRPr>
          </a:p>
        </p:txBody>
      </p:sp>
      <p:sp>
        <p:nvSpPr>
          <p:cNvPr id="5" name="矩形 4"/>
          <p:cNvSpPr/>
          <p:nvPr/>
        </p:nvSpPr>
        <p:spPr>
          <a:xfrm>
            <a:off x="302931" y="260648"/>
            <a:ext cx="7037504" cy="523220"/>
          </a:xfrm>
          <a:prstGeom prst="rect">
            <a:avLst/>
          </a:prstGeom>
        </p:spPr>
        <p:txBody>
          <a:bodyPr wrap="none">
            <a:spAutoFit/>
          </a:bodyPr>
          <a:lstStyle/>
          <a:p>
            <a:r>
              <a:rPr lang="zh-CN" altLang="zh-CN" sz="2800" b="1" dirty="0" smtClean="0">
                <a:solidFill>
                  <a:srgbClr val="FF0000"/>
                </a:solidFill>
              </a:rPr>
              <a:t>②抓抒情主人公的语言、神态、动作、心理</a:t>
            </a:r>
            <a:endParaRPr lang="zh-CN" altLang="zh-CN" sz="2800" dirty="0" smtClean="0">
              <a:solidFill>
                <a:srgbClr val="FF0000"/>
              </a:solidFill>
            </a:endParaRPr>
          </a:p>
        </p:txBody>
      </p:sp>
    </p:spTree>
    <p:extLst>
      <p:ext uri="{BB962C8B-B14F-4D97-AF65-F5344CB8AC3E}">
        <p14:creationId xmlns:p14="http://schemas.microsoft.com/office/powerpoint/2010/main" val="383126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44734"/>
            <a:ext cx="8720644" cy="1015663"/>
          </a:xfrm>
          <a:prstGeom prst="rect">
            <a:avLst/>
          </a:prstGeom>
        </p:spPr>
        <p:txBody>
          <a:bodyPr wrap="square">
            <a:spAutoFit/>
          </a:bodyPr>
          <a:lstStyle/>
          <a:p>
            <a:r>
              <a:rPr lang="en-US" altLang="zh-CN" sz="2000" b="1" dirty="0" smtClean="0"/>
              <a:t>         </a:t>
            </a:r>
            <a:r>
              <a:rPr lang="zh-CN" altLang="zh-CN" sz="2000" b="1" dirty="0" smtClean="0"/>
              <a:t>咏物诗</a:t>
            </a:r>
            <a:r>
              <a:rPr lang="zh-CN" altLang="zh-CN" sz="2000" b="1" dirty="0"/>
              <a:t>或杂诗中蕴含着某种品质或思想的事物形象</a:t>
            </a:r>
            <a:r>
              <a:rPr lang="en-US" altLang="zh-CN" sz="2000" b="1" dirty="0"/>
              <a:t>(</a:t>
            </a:r>
            <a:r>
              <a:rPr lang="zh-CN" altLang="zh-CN" sz="2000" b="1" dirty="0"/>
              <a:t>简称</a:t>
            </a:r>
            <a:r>
              <a:rPr lang="en-US" altLang="zh-CN" sz="2000" b="1" dirty="0"/>
              <a:t>“</a:t>
            </a:r>
            <a:r>
              <a:rPr lang="zh-CN" altLang="zh-CN" sz="2000" b="1" dirty="0">
                <a:solidFill>
                  <a:srgbClr val="00B050"/>
                </a:solidFill>
                <a:effectLst>
                  <a:outerShdw blurRad="38100" dist="38100" dir="2700000" algn="tl">
                    <a:srgbClr val="000000">
                      <a:alpha val="43137"/>
                    </a:srgbClr>
                  </a:outerShdw>
                </a:effectLst>
              </a:rPr>
              <a:t>物象</a:t>
            </a:r>
            <a:r>
              <a:rPr lang="en-US" altLang="zh-CN" sz="2000" b="1" dirty="0"/>
              <a:t>”)</a:t>
            </a:r>
            <a:r>
              <a:rPr lang="zh-CN" altLang="zh-CN" sz="2000" b="1" dirty="0"/>
              <a:t>，即被诗人</a:t>
            </a:r>
            <a:r>
              <a:rPr lang="zh-CN" altLang="zh-CN" sz="2000" b="1" dirty="0">
                <a:solidFill>
                  <a:srgbClr val="0070C0"/>
                </a:solidFill>
                <a:effectLst>
                  <a:outerShdw blurRad="38100" dist="38100" dir="2700000" algn="tl">
                    <a:srgbClr val="000000">
                      <a:alpha val="43137"/>
                    </a:srgbClr>
                  </a:outerShdw>
                </a:effectLst>
              </a:rPr>
              <a:t>人格化了</a:t>
            </a:r>
            <a:r>
              <a:rPr lang="zh-CN" altLang="zh-CN" sz="2000" b="1" dirty="0"/>
              <a:t>的描写对象。诗人通过这种象征性的物象描写来曲折地表现他的品格节操、思想感情</a:t>
            </a:r>
            <a:r>
              <a:rPr lang="zh-CN" altLang="zh-CN" sz="2000" b="1" dirty="0" smtClean="0"/>
              <a:t>。</a:t>
            </a:r>
            <a:endParaRPr lang="zh-CN" altLang="zh-CN" sz="2000" dirty="0"/>
          </a:p>
        </p:txBody>
      </p:sp>
      <p:sp>
        <p:nvSpPr>
          <p:cNvPr id="3" name="矩形 2"/>
          <p:cNvSpPr/>
          <p:nvPr/>
        </p:nvSpPr>
        <p:spPr>
          <a:xfrm>
            <a:off x="395981" y="44624"/>
            <a:ext cx="1604927" cy="400110"/>
          </a:xfrm>
          <a:prstGeom prst="rect">
            <a:avLst/>
          </a:prstGeom>
        </p:spPr>
        <p:txBody>
          <a:bodyPr wrap="none">
            <a:spAutoFit/>
          </a:bodyPr>
          <a:lstStyle/>
          <a:p>
            <a:r>
              <a:rPr lang="en-US" altLang="zh-CN" sz="2000" b="1" dirty="0" smtClean="0">
                <a:solidFill>
                  <a:srgbClr val="FF0000"/>
                </a:solidFill>
              </a:rPr>
              <a:t>2</a:t>
            </a:r>
            <a:r>
              <a:rPr lang="zh-CN" altLang="zh-CN" sz="2000" b="1" dirty="0" smtClean="0">
                <a:solidFill>
                  <a:srgbClr val="FF0000"/>
                </a:solidFill>
              </a:rPr>
              <a:t>．事物形象</a:t>
            </a:r>
            <a:endParaRPr lang="zh-CN" altLang="zh-CN" sz="2000" dirty="0">
              <a:solidFill>
                <a:srgbClr val="FF0000"/>
              </a:solidFill>
            </a:endParaRPr>
          </a:p>
        </p:txBody>
      </p:sp>
      <p:sp>
        <p:nvSpPr>
          <p:cNvPr id="4" name="矩形 3"/>
          <p:cNvSpPr/>
          <p:nvPr/>
        </p:nvSpPr>
        <p:spPr>
          <a:xfrm>
            <a:off x="267870" y="5173536"/>
            <a:ext cx="8568507" cy="1631216"/>
          </a:xfrm>
          <a:prstGeom prst="rect">
            <a:avLst/>
          </a:prstGeom>
        </p:spPr>
        <p:txBody>
          <a:bodyPr wrap="square">
            <a:spAutoFit/>
          </a:bodyPr>
          <a:lstStyle/>
          <a:p>
            <a:r>
              <a:rPr lang="zh-CN" altLang="zh-CN" sz="2400" b="1" dirty="0" smtClean="0"/>
              <a:t>这首诗用</a:t>
            </a:r>
            <a:r>
              <a:rPr lang="zh-CN" altLang="zh-CN" sz="2400" b="1" dirty="0" smtClean="0">
                <a:solidFill>
                  <a:srgbClr val="C00000"/>
                </a:solidFill>
              </a:rPr>
              <a:t>托物言志</a:t>
            </a:r>
            <a:r>
              <a:rPr lang="zh-CN" altLang="zh-CN" sz="2400" b="1" dirty="0" smtClean="0"/>
              <a:t>的手法，诗中的</a:t>
            </a:r>
            <a:r>
              <a:rPr lang="en-US" altLang="zh-CN" sz="2400" b="1" dirty="0" smtClean="0"/>
              <a:t>“</a:t>
            </a:r>
            <a:r>
              <a:rPr lang="zh-CN" altLang="zh-CN" sz="2400" b="1" dirty="0" smtClean="0"/>
              <a:t>物</a:t>
            </a:r>
            <a:r>
              <a:rPr lang="en-US" altLang="zh-CN" sz="2400" b="1" dirty="0" smtClean="0"/>
              <a:t>”</a:t>
            </a:r>
            <a:r>
              <a:rPr lang="zh-CN" altLang="zh-CN" sz="2400" b="1" dirty="0" smtClean="0"/>
              <a:t>即</a:t>
            </a:r>
            <a:r>
              <a:rPr lang="en-US" altLang="zh-CN" sz="2400" b="1" dirty="0" smtClean="0"/>
              <a:t>“</a:t>
            </a:r>
            <a:r>
              <a:rPr lang="zh-CN" altLang="zh-CN" sz="2400" b="1" dirty="0" smtClean="0"/>
              <a:t>胡马</a:t>
            </a:r>
            <a:r>
              <a:rPr lang="en-US" altLang="zh-CN" sz="2400" b="1" dirty="0" smtClean="0"/>
              <a:t>”</a:t>
            </a:r>
            <a:r>
              <a:rPr lang="zh-CN" altLang="zh-CN" sz="2400" b="1" dirty="0" smtClean="0"/>
              <a:t>，</a:t>
            </a:r>
            <a:r>
              <a:rPr lang="en-US" altLang="zh-CN" sz="2400" b="1" dirty="0" smtClean="0"/>
              <a:t>“</a:t>
            </a:r>
            <a:r>
              <a:rPr lang="zh-CN" altLang="zh-CN" sz="2400" b="1" dirty="0" smtClean="0"/>
              <a:t>胡马</a:t>
            </a:r>
            <a:r>
              <a:rPr lang="en-US" altLang="zh-CN" sz="2400" b="1" dirty="0" smtClean="0"/>
              <a:t>”</a:t>
            </a:r>
            <a:r>
              <a:rPr lang="zh-CN" altLang="zh-CN" sz="2400" b="1" dirty="0" smtClean="0"/>
              <a:t>骁勇无敌</a:t>
            </a:r>
            <a:r>
              <a:rPr lang="zh-CN" altLang="en-US" sz="2400" b="1" dirty="0" smtClean="0"/>
              <a:t>、</a:t>
            </a:r>
            <a:r>
              <a:rPr lang="zh-CN" altLang="zh-CN" sz="2400" b="1" dirty="0" smtClean="0"/>
              <a:t>忠诚可靠，是驰骋疆场、建功立业、忠心耿耿的英雄的</a:t>
            </a:r>
            <a:r>
              <a:rPr lang="zh-CN" altLang="zh-CN" sz="2800" b="1" dirty="0" smtClean="0">
                <a:solidFill>
                  <a:srgbClr val="00B050"/>
                </a:solidFill>
                <a:effectLst>
                  <a:outerShdw blurRad="38100" dist="38100" dir="2700000" algn="tl">
                    <a:srgbClr val="000000">
                      <a:alpha val="43137"/>
                    </a:srgbClr>
                  </a:outerShdw>
                </a:effectLst>
              </a:rPr>
              <a:t>象征</a:t>
            </a:r>
            <a:r>
              <a:rPr lang="zh-CN" altLang="zh-CN" sz="2400" b="1" dirty="0" smtClean="0"/>
              <a:t>；它寄寓着诗人对房兵曹的期望，也寄寓着诗人自己渴望驰骋天下</a:t>
            </a:r>
            <a:r>
              <a:rPr lang="zh-CN" altLang="zh-CN" sz="2400" b="1" dirty="0" smtClean="0">
                <a:solidFill>
                  <a:srgbClr val="C00000"/>
                </a:solidFill>
              </a:rPr>
              <a:t>建功立业</a:t>
            </a:r>
            <a:r>
              <a:rPr lang="zh-CN" altLang="zh-CN" sz="2400" b="1" dirty="0" smtClean="0"/>
              <a:t>的愿望。</a:t>
            </a:r>
            <a:endParaRPr lang="zh-CN" altLang="zh-CN" sz="2400" dirty="0"/>
          </a:p>
        </p:txBody>
      </p:sp>
      <p:sp>
        <p:nvSpPr>
          <p:cNvPr id="5" name="矩形 4"/>
          <p:cNvSpPr/>
          <p:nvPr/>
        </p:nvSpPr>
        <p:spPr>
          <a:xfrm>
            <a:off x="265592" y="1422117"/>
            <a:ext cx="8712523" cy="1908215"/>
          </a:xfrm>
          <a:prstGeom prst="rect">
            <a:avLst/>
          </a:prstGeom>
        </p:spPr>
        <p:txBody>
          <a:bodyPr wrap="square">
            <a:spAutoFit/>
          </a:bodyPr>
          <a:lstStyle/>
          <a:p>
            <a:r>
              <a:rPr lang="zh-CN" altLang="zh-CN" b="1" dirty="0" smtClean="0"/>
              <a:t>比如杜甫的这首诗：</a:t>
            </a:r>
            <a:endParaRPr lang="zh-CN" altLang="zh-CN" dirty="0" smtClean="0"/>
          </a:p>
          <a:p>
            <a:r>
              <a:rPr lang="en-US" altLang="zh-CN" sz="2000" b="1" dirty="0" smtClean="0"/>
              <a:t>                                            </a:t>
            </a:r>
            <a:r>
              <a:rPr lang="zh-CN" altLang="zh-CN" sz="2000" b="1" dirty="0" smtClean="0"/>
              <a:t>房兵曹胡马</a:t>
            </a:r>
            <a:r>
              <a:rPr lang="zh-CN" altLang="zh-CN" sz="2000" b="1" baseline="30000" dirty="0"/>
              <a:t>①</a:t>
            </a:r>
            <a:r>
              <a:rPr lang="en-US" altLang="zh-CN" sz="2000" b="1" baseline="30000" dirty="0"/>
              <a:t> </a:t>
            </a:r>
            <a:endParaRPr lang="zh-CN" altLang="zh-CN" sz="2000" dirty="0" smtClean="0"/>
          </a:p>
          <a:p>
            <a:r>
              <a:rPr lang="zh-CN" altLang="zh-CN" sz="2000" b="1" dirty="0" smtClean="0"/>
              <a:t>胡马大宛名，锋棱瘦骨成。竹批双耳峻，风入四蹄轻。</a:t>
            </a:r>
            <a:endParaRPr lang="zh-CN" altLang="zh-CN" sz="2000" dirty="0" smtClean="0"/>
          </a:p>
          <a:p>
            <a:r>
              <a:rPr lang="zh-CN" altLang="zh-CN" sz="2000" b="1" dirty="0" smtClean="0"/>
              <a:t>所向无空阔，真堪托死生。骁腾有如此，万里可横行。</a:t>
            </a:r>
            <a:r>
              <a:rPr lang="zh-CN" altLang="en-US" sz="2400" dirty="0" smtClean="0"/>
              <a:t> </a:t>
            </a:r>
            <a:endParaRPr lang="en-US" altLang="zh-CN" sz="2400" dirty="0" smtClean="0"/>
          </a:p>
          <a:p>
            <a:r>
              <a:rPr lang="zh-CN" altLang="zh-CN" sz="2400" b="1" baseline="30000" dirty="0" smtClean="0">
                <a:latin typeface="黑体" panose="02010609060101010101" pitchFamily="49" charset="-122"/>
                <a:ea typeface="黑体" panose="02010609060101010101" pitchFamily="49" charset="-122"/>
              </a:rPr>
              <a:t>①</a:t>
            </a:r>
            <a:r>
              <a:rPr lang="zh-CN" altLang="en-US" b="1" i="1" dirty="0" smtClean="0">
                <a:latin typeface="黑体" panose="02010609060101010101" pitchFamily="49" charset="-122"/>
                <a:ea typeface="黑体" panose="02010609060101010101" pitchFamily="49" charset="-122"/>
              </a:rPr>
              <a:t>兵</a:t>
            </a:r>
            <a:r>
              <a:rPr lang="zh-CN" altLang="en-US" b="1" i="1" dirty="0">
                <a:latin typeface="黑体" panose="02010609060101010101" pitchFamily="49" charset="-122"/>
                <a:ea typeface="黑体" panose="02010609060101010101" pitchFamily="49" charset="-122"/>
              </a:rPr>
              <a:t>曹：兵曹参军的省称，是唐代州府中掌官军防、驿传等事的小官。房兵曹，不详为何人。胡：此指西域。</a:t>
            </a:r>
            <a:endParaRPr lang="zh-CN" altLang="zh-CN" b="1" i="1" dirty="0">
              <a:latin typeface="黑体" panose="02010609060101010101" pitchFamily="49" charset="-122"/>
              <a:ea typeface="黑体" panose="02010609060101010101" pitchFamily="49" charset="-122"/>
            </a:endParaRPr>
          </a:p>
        </p:txBody>
      </p:sp>
      <p:sp>
        <p:nvSpPr>
          <p:cNvPr id="6" name="矩形 5"/>
          <p:cNvSpPr/>
          <p:nvPr/>
        </p:nvSpPr>
        <p:spPr>
          <a:xfrm>
            <a:off x="291579" y="3330333"/>
            <a:ext cx="8660550" cy="1754326"/>
          </a:xfrm>
          <a:prstGeom prst="rect">
            <a:avLst/>
          </a:prstGeom>
        </p:spPr>
        <p:txBody>
          <a:bodyPr wrap="square">
            <a:spAutoFit/>
          </a:bodyPr>
          <a:lstStyle/>
          <a:p>
            <a:r>
              <a:rPr lang="zh-CN" altLang="en-US" b="1" dirty="0" smtClean="0">
                <a:solidFill>
                  <a:srgbClr val="7030A0"/>
                </a:solidFill>
              </a:rPr>
              <a:t>译文： </a:t>
            </a:r>
            <a:endParaRPr lang="zh-CN" altLang="en-US" b="1" dirty="0">
              <a:solidFill>
                <a:srgbClr val="7030A0"/>
              </a:solidFill>
            </a:endParaRPr>
          </a:p>
          <a:p>
            <a:r>
              <a:rPr lang="zh-CN" altLang="en-US" b="1" dirty="0">
                <a:solidFill>
                  <a:srgbClr val="7030A0"/>
                </a:solidFill>
              </a:rPr>
              <a:t>房兵曹的这一匹马是产自大宛国的名马，它那精瘦的筋骨像刀锋一样突出分明。</a:t>
            </a:r>
          </a:p>
          <a:p>
            <a:r>
              <a:rPr lang="zh-CN" altLang="en-US" b="1" dirty="0">
                <a:solidFill>
                  <a:srgbClr val="7030A0"/>
                </a:solidFill>
              </a:rPr>
              <a:t>它的两耳如斜削的竹片一样尖锐，跑起来四蹄生风，好像蹄不践地一样。</a:t>
            </a:r>
          </a:p>
          <a:p>
            <a:r>
              <a:rPr lang="zh-CN" altLang="en-US" b="1" dirty="0">
                <a:solidFill>
                  <a:srgbClr val="7030A0"/>
                </a:solidFill>
              </a:rPr>
              <a:t>这马奔驰起来，从不以道路的空阔辽远为难，骑着它完全可以放心大胆地驰骋沙场，甚至可托生死。</a:t>
            </a:r>
          </a:p>
          <a:p>
            <a:r>
              <a:rPr lang="zh-CN" altLang="en-US" b="1" dirty="0">
                <a:solidFill>
                  <a:srgbClr val="7030A0"/>
                </a:solidFill>
              </a:rPr>
              <a:t>拥有如此奔腾快捷、堪托死生的良马，真可以横行万里之外，为国立功了</a:t>
            </a:r>
          </a:p>
        </p:txBody>
      </p:sp>
    </p:spTree>
    <p:extLst>
      <p:ext uri="{BB962C8B-B14F-4D97-AF65-F5344CB8AC3E}">
        <p14:creationId xmlns:p14="http://schemas.microsoft.com/office/powerpoint/2010/main" val="245649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332656"/>
            <a:ext cx="8730770" cy="1200329"/>
          </a:xfrm>
          <a:prstGeom prst="rect">
            <a:avLst/>
          </a:prstGeom>
        </p:spPr>
        <p:txBody>
          <a:bodyPr wrap="square">
            <a:spAutoFit/>
          </a:bodyPr>
          <a:lstStyle/>
          <a:p>
            <a:r>
              <a:rPr lang="zh-CN" altLang="zh-CN" sz="2400" b="1" dirty="0"/>
              <a:t>高考中对事物形象的考查主要是针对某些事物形象的象征意义来设题。通过分析事物形象的特点，来探求</a:t>
            </a:r>
            <a:r>
              <a:rPr lang="zh-CN" altLang="zh-CN" sz="2400" b="1" dirty="0">
                <a:solidFill>
                  <a:srgbClr val="0070C0"/>
                </a:solidFill>
              </a:rPr>
              <a:t>象征体和本体</a:t>
            </a:r>
            <a:r>
              <a:rPr lang="zh-CN" altLang="zh-CN" sz="2400" b="1" dirty="0"/>
              <a:t>之间的联系，进而分析并把握诗歌的</a:t>
            </a:r>
            <a:r>
              <a:rPr lang="zh-CN" altLang="zh-CN" sz="2400" b="1" dirty="0">
                <a:solidFill>
                  <a:srgbClr val="00B050"/>
                </a:solidFill>
              </a:rPr>
              <a:t>思想和情感</a:t>
            </a:r>
            <a:r>
              <a:rPr lang="zh-CN" altLang="zh-CN" sz="2400" b="1" dirty="0" smtClean="0"/>
              <a:t>。</a:t>
            </a:r>
            <a:endParaRPr lang="zh-CN" altLang="zh-CN" sz="2400" dirty="0"/>
          </a:p>
        </p:txBody>
      </p:sp>
      <p:sp>
        <p:nvSpPr>
          <p:cNvPr id="3" name="矩形 2"/>
          <p:cNvSpPr/>
          <p:nvPr/>
        </p:nvSpPr>
        <p:spPr>
          <a:xfrm>
            <a:off x="107504" y="3573016"/>
            <a:ext cx="8856984" cy="2739211"/>
          </a:xfrm>
          <a:prstGeom prst="rect">
            <a:avLst/>
          </a:prstGeom>
        </p:spPr>
        <p:txBody>
          <a:bodyPr wrap="square">
            <a:spAutoFit/>
          </a:bodyPr>
          <a:lstStyle/>
          <a:p>
            <a:r>
              <a:rPr lang="en-US" altLang="zh-CN" sz="2400" b="1" dirty="0" smtClean="0"/>
              <a:t>         </a:t>
            </a:r>
            <a:r>
              <a:rPr lang="zh-CN" altLang="zh-CN" sz="2400" b="1" dirty="0" smtClean="0"/>
              <a:t>既然是咏物诗，当然要写出所咏之物的</a:t>
            </a:r>
            <a:r>
              <a:rPr lang="zh-CN" altLang="zh-CN" sz="2400" b="1" dirty="0" smtClean="0">
                <a:solidFill>
                  <a:srgbClr val="00B0F0"/>
                </a:solidFill>
                <a:effectLst>
                  <a:outerShdw blurRad="38100" dist="38100" dir="2700000" algn="tl">
                    <a:srgbClr val="000000">
                      <a:alpha val="43137"/>
                    </a:srgbClr>
                  </a:outerShdw>
                </a:effectLst>
              </a:rPr>
              <a:t>形态、色泽、特征</a:t>
            </a:r>
            <a:r>
              <a:rPr lang="zh-CN" altLang="zh-CN" sz="2400" b="1" dirty="0" smtClean="0"/>
              <a:t>。但如果仅仅是客观地描摹，满足于形似，那还不是一首好的咏物诗。一个出色的咏物诗人，不但要形似，而且要</a:t>
            </a:r>
            <a:r>
              <a:rPr lang="zh-CN" altLang="zh-CN" sz="2800" b="1" dirty="0" smtClean="0">
                <a:solidFill>
                  <a:srgbClr val="7030A0"/>
                </a:solidFill>
                <a:effectLst>
                  <a:outerShdw blurRad="38100" dist="38100" dir="2700000" algn="tl">
                    <a:srgbClr val="000000">
                      <a:alpha val="43137"/>
                    </a:srgbClr>
                  </a:outerShdw>
                </a:effectLst>
              </a:rPr>
              <a:t>神似</a:t>
            </a:r>
            <a:r>
              <a:rPr lang="zh-CN" altLang="zh-CN" sz="2400" b="1" dirty="0" smtClean="0"/>
              <a:t>。所以古人对于咏物诗有一个说法，叫做“不即不离”，就是说不停留在事物的表面上</a:t>
            </a:r>
            <a:r>
              <a:rPr lang="en-US" altLang="zh-CN" sz="2400" b="1" dirty="0" smtClean="0"/>
              <a:t>(</a:t>
            </a:r>
            <a:r>
              <a:rPr lang="zh-CN" altLang="zh-CN" sz="2400" b="1" dirty="0" smtClean="0"/>
              <a:t>不滞于物</a:t>
            </a:r>
            <a:r>
              <a:rPr lang="en-US" altLang="zh-CN" sz="2400" b="1" dirty="0" smtClean="0"/>
              <a:t>)</a:t>
            </a:r>
            <a:r>
              <a:rPr lang="zh-CN" altLang="zh-CN" sz="2400" b="1" dirty="0" smtClean="0"/>
              <a:t>，而要切合所咏之物，写出物的特点</a:t>
            </a:r>
            <a:r>
              <a:rPr lang="en-US" altLang="zh-CN" sz="2400" b="1" dirty="0" smtClean="0"/>
              <a:t>(</a:t>
            </a:r>
            <a:r>
              <a:rPr lang="zh-CN" altLang="zh-CN" sz="2400" b="1" dirty="0" smtClean="0"/>
              <a:t>曲尽其妙</a:t>
            </a:r>
            <a:r>
              <a:rPr lang="en-US" altLang="zh-CN" sz="2400" b="1" dirty="0" smtClean="0"/>
              <a:t>)</a:t>
            </a:r>
            <a:r>
              <a:rPr lang="zh-CN" altLang="zh-CN" sz="2400" b="1" dirty="0" smtClean="0"/>
              <a:t>。因此，分析事物形象时要注意：提炼所写物象</a:t>
            </a:r>
            <a:r>
              <a:rPr lang="zh-CN" altLang="zh-CN" sz="2400" b="1" dirty="0" smtClean="0">
                <a:solidFill>
                  <a:srgbClr val="00B050"/>
                </a:solidFill>
                <a:effectLst>
                  <a:outerShdw blurRad="38100" dist="38100" dir="2700000" algn="tl">
                    <a:srgbClr val="000000">
                      <a:alpha val="43137"/>
                    </a:srgbClr>
                  </a:outerShdw>
                </a:effectLst>
              </a:rPr>
              <a:t>描写特征</a:t>
            </a:r>
            <a:r>
              <a:rPr lang="zh-CN" altLang="zh-CN" sz="2400" b="1" dirty="0" smtClean="0"/>
              <a:t>的词语；挖掘物象内在的</a:t>
            </a:r>
            <a:r>
              <a:rPr lang="zh-CN" altLang="zh-CN" sz="2400" b="1" dirty="0" smtClean="0">
                <a:solidFill>
                  <a:srgbClr val="00B050"/>
                </a:solidFill>
                <a:effectLst>
                  <a:outerShdw blurRad="38100" dist="38100" dir="2700000" algn="tl">
                    <a:srgbClr val="000000">
                      <a:alpha val="43137"/>
                    </a:srgbClr>
                  </a:outerShdw>
                </a:effectLst>
              </a:rPr>
              <a:t>品格、精神</a:t>
            </a:r>
            <a:r>
              <a:rPr lang="zh-CN" altLang="zh-CN" sz="2400" b="1" dirty="0" smtClean="0"/>
              <a:t>；抓物与志的“契合点”。</a:t>
            </a:r>
            <a:endParaRPr lang="zh-CN" altLang="zh-CN" sz="2400" dirty="0"/>
          </a:p>
        </p:txBody>
      </p:sp>
      <p:sp>
        <p:nvSpPr>
          <p:cNvPr id="4" name="矩形 3"/>
          <p:cNvSpPr/>
          <p:nvPr/>
        </p:nvSpPr>
        <p:spPr>
          <a:xfrm>
            <a:off x="728863" y="2924944"/>
            <a:ext cx="5234125" cy="523220"/>
          </a:xfrm>
          <a:prstGeom prst="rect">
            <a:avLst/>
          </a:prstGeom>
        </p:spPr>
        <p:txBody>
          <a:bodyPr wrap="none">
            <a:spAutoFit/>
          </a:bodyPr>
          <a:lstStyle/>
          <a:p>
            <a:pPr lvl="0"/>
            <a:r>
              <a:rPr lang="zh-CN" altLang="en-US" sz="2800" b="1" dirty="0" smtClean="0">
                <a:solidFill>
                  <a:srgbClr val="FF0000"/>
                </a:solidFill>
              </a:rPr>
              <a:t>❶</a:t>
            </a:r>
            <a:r>
              <a:rPr lang="zh-CN" altLang="zh-CN" sz="2800" b="1" dirty="0" smtClean="0">
                <a:solidFill>
                  <a:srgbClr val="FF0000"/>
                </a:solidFill>
              </a:rPr>
              <a:t>注意把握所咏之物的形神特点</a:t>
            </a:r>
            <a:endParaRPr lang="zh-CN" altLang="zh-CN" sz="2800" dirty="0">
              <a:solidFill>
                <a:srgbClr val="FF0000"/>
              </a:solidFill>
            </a:endParaRPr>
          </a:p>
        </p:txBody>
      </p:sp>
      <p:sp>
        <p:nvSpPr>
          <p:cNvPr id="5" name="矩形 4"/>
          <p:cNvSpPr/>
          <p:nvPr/>
        </p:nvSpPr>
        <p:spPr>
          <a:xfrm>
            <a:off x="323528" y="1772816"/>
            <a:ext cx="8586753" cy="1200329"/>
          </a:xfrm>
          <a:prstGeom prst="rect">
            <a:avLst/>
          </a:prstGeom>
        </p:spPr>
        <p:txBody>
          <a:bodyPr wrap="square">
            <a:spAutoFit/>
          </a:bodyPr>
          <a:lstStyle/>
          <a:p>
            <a:r>
              <a:rPr lang="zh-CN" altLang="zh-CN" sz="2400" b="1" dirty="0"/>
              <a:t>命题形式：诗歌体现了某物怎样的特点？诗</a:t>
            </a:r>
            <a:r>
              <a:rPr lang="en-US" altLang="zh-CN" sz="2400" b="1" dirty="0"/>
              <a:t>(</a:t>
            </a:r>
            <a:r>
              <a:rPr lang="zh-CN" altLang="zh-CN" sz="2400" b="1" dirty="0"/>
              <a:t>词</a:t>
            </a:r>
            <a:r>
              <a:rPr lang="en-US" altLang="zh-CN" sz="2400" b="1" dirty="0"/>
              <a:t>)</a:t>
            </a:r>
            <a:r>
              <a:rPr lang="zh-CN" altLang="zh-CN" sz="2400" b="1" dirty="0"/>
              <a:t>描写了某物怎样的形象？</a:t>
            </a:r>
            <a:endParaRPr lang="zh-CN" altLang="zh-CN" sz="2400" dirty="0"/>
          </a:p>
          <a:p>
            <a:r>
              <a:rPr lang="zh-CN" altLang="zh-CN" sz="2400" b="1" dirty="0"/>
              <a:t>解题指津：</a:t>
            </a:r>
            <a:endParaRPr lang="zh-CN" altLang="zh-CN" sz="2400" dirty="0"/>
          </a:p>
        </p:txBody>
      </p:sp>
    </p:spTree>
    <p:extLst>
      <p:ext uri="{BB962C8B-B14F-4D97-AF65-F5344CB8AC3E}">
        <p14:creationId xmlns:p14="http://schemas.microsoft.com/office/powerpoint/2010/main" val="412054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1150" y="1052736"/>
            <a:ext cx="8816244" cy="2677656"/>
          </a:xfrm>
          <a:prstGeom prst="rect">
            <a:avLst/>
          </a:prstGeom>
        </p:spPr>
        <p:txBody>
          <a:bodyPr wrap="square">
            <a:spAutoFit/>
          </a:bodyPr>
          <a:lstStyle/>
          <a:p>
            <a:r>
              <a:rPr lang="zh-CN" altLang="zh-CN" sz="2400" b="1" dirty="0" smtClean="0"/>
              <a:t>咏</a:t>
            </a:r>
            <a:r>
              <a:rPr lang="zh-CN" altLang="zh-CN" sz="2400" b="1" dirty="0"/>
              <a:t>物，单纯写物不会感人，一般都有诗人的情感在内，有物有情，写出的诗歌才有活力。因此，一首好的咏物诗，总是以其生动的形象和强烈的美感吸引读者，而且有意无意地、有深有浅地透过所咏之物，或流露出</a:t>
            </a:r>
            <a:r>
              <a:rPr lang="zh-CN" altLang="zh-CN" sz="2400" b="1" dirty="0">
                <a:solidFill>
                  <a:srgbClr val="7030A0"/>
                </a:solidFill>
                <a:effectLst>
                  <a:outerShdw blurRad="38100" dist="38100" dir="2700000" algn="tl">
                    <a:srgbClr val="000000">
                      <a:alpha val="43137"/>
                    </a:srgbClr>
                  </a:outerShdw>
                </a:effectLst>
              </a:rPr>
              <a:t>作者的人生态度</a:t>
            </a:r>
            <a:r>
              <a:rPr lang="zh-CN" altLang="zh-CN" sz="2400" b="1" dirty="0"/>
              <a:t>，或寄寓</a:t>
            </a:r>
            <a:r>
              <a:rPr lang="zh-CN" altLang="zh-CN" sz="2400" b="1" dirty="0">
                <a:solidFill>
                  <a:srgbClr val="00B050"/>
                </a:solidFill>
                <a:effectLst>
                  <a:outerShdw blurRad="38100" dist="38100" dir="2700000" algn="tl">
                    <a:srgbClr val="000000">
                      <a:alpha val="43137"/>
                    </a:srgbClr>
                  </a:outerShdw>
                </a:effectLst>
              </a:rPr>
              <a:t>美好的理想</a:t>
            </a:r>
            <a:r>
              <a:rPr lang="zh-CN" altLang="zh-CN" sz="2400" b="1" dirty="0"/>
              <a:t>，或隐含</a:t>
            </a:r>
            <a:r>
              <a:rPr lang="zh-CN" altLang="zh-CN" sz="2400" b="1" dirty="0">
                <a:solidFill>
                  <a:srgbClr val="00B0F0"/>
                </a:solidFill>
                <a:effectLst>
                  <a:outerShdw blurRad="38100" dist="38100" dir="2700000" algn="tl">
                    <a:srgbClr val="000000">
                      <a:alpha val="43137"/>
                    </a:srgbClr>
                  </a:outerShdw>
                </a:effectLst>
              </a:rPr>
              <a:t>生活的道理</a:t>
            </a:r>
            <a:r>
              <a:rPr lang="zh-CN" altLang="zh-CN" sz="2400" b="1" dirty="0"/>
              <a:t>。这都需要我们在解读时细加领悟。因此，鉴赏咏物诗时需注意从物人一体的角度来把握事物的特点，如</a:t>
            </a:r>
            <a:r>
              <a:rPr lang="zh-CN" altLang="zh-CN" sz="2400" b="1" dirty="0">
                <a:solidFill>
                  <a:srgbClr val="C00000"/>
                </a:solidFill>
                <a:effectLst>
                  <a:outerShdw blurRad="38100" dist="38100" dir="2700000" algn="tl">
                    <a:srgbClr val="000000">
                      <a:alpha val="43137"/>
                    </a:srgbClr>
                  </a:outerShdw>
                </a:effectLst>
              </a:rPr>
              <a:t>外形、内心世界、品质、感情</a:t>
            </a:r>
            <a:r>
              <a:rPr lang="zh-CN" altLang="zh-CN" sz="2400" b="1" dirty="0"/>
              <a:t>等。</a:t>
            </a:r>
            <a:endParaRPr lang="zh-CN" altLang="zh-CN" sz="2400" dirty="0"/>
          </a:p>
        </p:txBody>
      </p:sp>
      <p:sp>
        <p:nvSpPr>
          <p:cNvPr id="3" name="矩形 2"/>
          <p:cNvSpPr/>
          <p:nvPr/>
        </p:nvSpPr>
        <p:spPr>
          <a:xfrm>
            <a:off x="282788" y="116632"/>
            <a:ext cx="8712968" cy="830997"/>
          </a:xfrm>
          <a:prstGeom prst="rect">
            <a:avLst/>
          </a:prstGeom>
        </p:spPr>
        <p:txBody>
          <a:bodyPr wrap="square">
            <a:spAutoFit/>
          </a:bodyPr>
          <a:lstStyle/>
          <a:p>
            <a:r>
              <a:rPr lang="zh-CN" altLang="zh-CN" sz="2400" b="1" dirty="0" smtClean="0">
                <a:solidFill>
                  <a:srgbClr val="FF0000"/>
                </a:solidFill>
              </a:rPr>
              <a:t>②联系诗人自身经历和所处社会环境，揣摩诗人所托之情，所言之志</a:t>
            </a:r>
            <a:endParaRPr lang="zh-CN" altLang="zh-CN" sz="2400" dirty="0">
              <a:solidFill>
                <a:srgbClr val="FF0000"/>
              </a:solidFill>
            </a:endParaRPr>
          </a:p>
        </p:txBody>
      </p:sp>
      <p:sp>
        <p:nvSpPr>
          <p:cNvPr id="4" name="矩形 3"/>
          <p:cNvSpPr/>
          <p:nvPr/>
        </p:nvSpPr>
        <p:spPr>
          <a:xfrm>
            <a:off x="282788" y="4308231"/>
            <a:ext cx="8712968" cy="1938992"/>
          </a:xfrm>
          <a:prstGeom prst="rect">
            <a:avLst/>
          </a:prstGeom>
        </p:spPr>
        <p:txBody>
          <a:bodyPr wrap="square">
            <a:spAutoFit/>
          </a:bodyPr>
          <a:lstStyle/>
          <a:p>
            <a:r>
              <a:rPr lang="zh-CN" altLang="zh-CN" sz="2400" b="1" dirty="0" smtClean="0"/>
              <a:t>第一</a:t>
            </a:r>
            <a:r>
              <a:rPr lang="zh-CN" altLang="zh-CN" sz="2400" b="1" dirty="0"/>
              <a:t>步，总结概括出诗中描绘歌咏的</a:t>
            </a:r>
            <a:r>
              <a:rPr lang="zh-CN" altLang="zh-CN" sz="2400" b="1" dirty="0">
                <a:effectLst>
                  <a:outerShdw blurRad="38100" dist="38100" dir="2700000" algn="tl">
                    <a:srgbClr val="000000">
                      <a:alpha val="43137"/>
                    </a:srgbClr>
                  </a:outerShdw>
                </a:effectLst>
              </a:rPr>
              <a:t>主要物象</a:t>
            </a:r>
            <a:r>
              <a:rPr lang="zh-CN" altLang="zh-CN" sz="2400" b="1" dirty="0" smtClean="0"/>
              <a:t>。</a:t>
            </a:r>
            <a:endParaRPr lang="en-US" altLang="zh-CN" sz="2400" b="1" dirty="0" smtClean="0"/>
          </a:p>
          <a:p>
            <a:r>
              <a:rPr lang="zh-CN" altLang="zh-CN" sz="2400" b="1" dirty="0" smtClean="0"/>
              <a:t>第二</a:t>
            </a:r>
            <a:r>
              <a:rPr lang="zh-CN" altLang="zh-CN" sz="2400" b="1" dirty="0"/>
              <a:t>步，结合诗句分析所歌咏</a:t>
            </a:r>
            <a:r>
              <a:rPr lang="zh-CN" altLang="zh-CN" sz="2400" b="1" dirty="0">
                <a:solidFill>
                  <a:srgbClr val="0070C0"/>
                </a:solidFill>
                <a:effectLst>
                  <a:outerShdw blurRad="38100" dist="38100" dir="2700000" algn="tl">
                    <a:srgbClr val="000000">
                      <a:alpha val="43137"/>
                    </a:srgbClr>
                  </a:outerShdw>
                </a:effectLst>
              </a:rPr>
              <a:t>物象的特点</a:t>
            </a:r>
            <a:r>
              <a:rPr lang="zh-CN" altLang="zh-CN" sz="2400" b="1" dirty="0"/>
              <a:t>，关注描写用语</a:t>
            </a:r>
            <a:r>
              <a:rPr lang="zh-CN" altLang="zh-CN" sz="2400" b="1" dirty="0" smtClean="0"/>
              <a:t>及</a:t>
            </a:r>
            <a:endParaRPr lang="en-US" altLang="zh-CN" sz="2400" b="1" dirty="0" smtClean="0"/>
          </a:p>
          <a:p>
            <a:r>
              <a:rPr lang="en-US" altLang="zh-CN" sz="2400" b="1" dirty="0"/>
              <a:t> </a:t>
            </a:r>
            <a:r>
              <a:rPr lang="en-US" altLang="zh-CN" sz="2400" b="1" dirty="0" smtClean="0"/>
              <a:t>                </a:t>
            </a:r>
            <a:r>
              <a:rPr lang="zh-CN" altLang="zh-CN" sz="2400" b="1" dirty="0" smtClean="0"/>
              <a:t>评价</a:t>
            </a:r>
            <a:r>
              <a:rPr lang="zh-CN" altLang="zh-CN" sz="2400" b="1" dirty="0"/>
              <a:t>用语的感情色彩，尤其要分析出</a:t>
            </a:r>
            <a:r>
              <a:rPr lang="zh-CN" altLang="zh-CN" sz="2400" b="1" dirty="0">
                <a:solidFill>
                  <a:srgbClr val="7030A0"/>
                </a:solidFill>
                <a:effectLst>
                  <a:outerShdw blurRad="38100" dist="38100" dir="2700000" algn="tl">
                    <a:srgbClr val="000000">
                      <a:alpha val="43137"/>
                    </a:srgbClr>
                  </a:outerShdw>
                </a:effectLst>
              </a:rPr>
              <a:t>其内在神韵</a:t>
            </a:r>
            <a:r>
              <a:rPr lang="zh-CN" altLang="zh-CN" sz="2400" b="1" dirty="0" smtClean="0"/>
              <a:t>。</a:t>
            </a:r>
            <a:endParaRPr lang="en-US" altLang="zh-CN" sz="2400" b="1" dirty="0" smtClean="0"/>
          </a:p>
          <a:p>
            <a:r>
              <a:rPr lang="zh-CN" altLang="zh-CN" sz="2400" b="1" dirty="0" smtClean="0"/>
              <a:t>第三</a:t>
            </a:r>
            <a:r>
              <a:rPr lang="zh-CN" altLang="zh-CN" sz="2400" b="1" dirty="0"/>
              <a:t>步，结合诗人自身经历、思想感情剖析</a:t>
            </a:r>
            <a:r>
              <a:rPr lang="zh-CN" altLang="zh-CN" sz="2400" b="1" dirty="0">
                <a:solidFill>
                  <a:srgbClr val="FF0000"/>
                </a:solidFill>
                <a:effectLst>
                  <a:outerShdw blurRad="38100" dist="38100" dir="2700000" algn="tl">
                    <a:srgbClr val="000000">
                      <a:alpha val="43137"/>
                    </a:srgbClr>
                  </a:outerShdw>
                </a:effectLst>
              </a:rPr>
              <a:t>所托之情</a:t>
            </a:r>
            <a:r>
              <a:rPr lang="zh-CN" altLang="zh-CN" sz="2400" b="1" dirty="0" smtClean="0"/>
              <a:t>。</a:t>
            </a:r>
            <a:endParaRPr lang="en-US" altLang="zh-CN" sz="2400" b="1" dirty="0" smtClean="0"/>
          </a:p>
          <a:p>
            <a:r>
              <a:rPr lang="en-US" altLang="zh-CN" sz="2400" b="1" dirty="0"/>
              <a:t> </a:t>
            </a:r>
            <a:r>
              <a:rPr lang="en-US" altLang="zh-CN" sz="2400" b="1" dirty="0" smtClean="0"/>
              <a:t>                  (</a:t>
            </a:r>
            <a:r>
              <a:rPr lang="zh-CN" altLang="zh-CN" sz="2400" b="1" dirty="0"/>
              <a:t>第二、三步经常合在一起进行组织</a:t>
            </a:r>
            <a:r>
              <a:rPr lang="en-US" altLang="zh-CN" sz="2400" b="1" dirty="0"/>
              <a:t>)</a:t>
            </a:r>
            <a:endParaRPr lang="zh-CN" altLang="zh-CN" sz="2400" dirty="0"/>
          </a:p>
        </p:txBody>
      </p:sp>
      <p:sp>
        <p:nvSpPr>
          <p:cNvPr id="5" name="矩形 4"/>
          <p:cNvSpPr/>
          <p:nvPr/>
        </p:nvSpPr>
        <p:spPr>
          <a:xfrm>
            <a:off x="539552" y="3739157"/>
            <a:ext cx="1988045" cy="523220"/>
          </a:xfrm>
          <a:prstGeom prst="rect">
            <a:avLst/>
          </a:prstGeom>
        </p:spPr>
        <p:txBody>
          <a:bodyPr wrap="none">
            <a:spAutoFit/>
          </a:bodyPr>
          <a:lstStyle/>
          <a:p>
            <a:r>
              <a:rPr lang="zh-CN" altLang="zh-CN" sz="2800" b="1" dirty="0" smtClean="0">
                <a:solidFill>
                  <a:srgbClr val="FF0000"/>
                </a:solidFill>
              </a:rPr>
              <a:t>答题步骤：</a:t>
            </a:r>
            <a:endParaRPr lang="zh-CN" altLang="en-US" sz="2800" dirty="0">
              <a:solidFill>
                <a:srgbClr val="FF0000"/>
              </a:solidFill>
            </a:endParaRPr>
          </a:p>
        </p:txBody>
      </p:sp>
    </p:spTree>
    <p:extLst>
      <p:ext uri="{BB962C8B-B14F-4D97-AF65-F5344CB8AC3E}">
        <p14:creationId xmlns:p14="http://schemas.microsoft.com/office/powerpoint/2010/main" val="190410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TotalTime>
  <Words>13023</Words>
  <Application>Microsoft Office PowerPoint</Application>
  <PresentationFormat>全屏显示(4:3)</PresentationFormat>
  <Paragraphs>526</Paragraphs>
  <Slides>45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68</cp:revision>
  <cp:lastPrinted>2015-10-22T01:15:52Z</cp:lastPrinted>
  <dcterms:created xsi:type="dcterms:W3CDTF">2015-09-28T07:06:39Z</dcterms:created>
  <dcterms:modified xsi:type="dcterms:W3CDTF">2015-10-22T01:24:58Z</dcterms:modified>
</cp:coreProperties>
</file>