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65"/>
  </p:notesMasterIdLst>
  <p:handoutMasterIdLst>
    <p:handoutMasterId r:id="rId166"/>
  </p:handoutMasterIdLst>
  <p:sldIdLst>
    <p:sldId id="1024" r:id="rId2"/>
    <p:sldId id="1016" r:id="rId3"/>
    <p:sldId id="1014" r:id="rId4"/>
    <p:sldId id="992" r:id="rId5"/>
    <p:sldId id="1020" r:id="rId6"/>
    <p:sldId id="1001" r:id="rId7"/>
    <p:sldId id="993" r:id="rId8"/>
    <p:sldId id="995" r:id="rId9"/>
    <p:sldId id="307" r:id="rId10"/>
    <p:sldId id="953" r:id="rId11"/>
    <p:sldId id="836" r:id="rId12"/>
    <p:sldId id="954" r:id="rId13"/>
    <p:sldId id="309" r:id="rId14"/>
    <p:sldId id="842" r:id="rId15"/>
    <p:sldId id="991" r:id="rId16"/>
    <p:sldId id="843" r:id="rId17"/>
    <p:sldId id="844" r:id="rId18"/>
    <p:sldId id="845" r:id="rId19"/>
    <p:sldId id="846" r:id="rId20"/>
    <p:sldId id="315" r:id="rId21"/>
    <p:sldId id="469" r:id="rId22"/>
    <p:sldId id="749" r:id="rId23"/>
    <p:sldId id="750" r:id="rId24"/>
    <p:sldId id="751" r:id="rId25"/>
    <p:sldId id="618" r:id="rId26"/>
    <p:sldId id="753" r:id="rId27"/>
    <p:sldId id="755" r:id="rId28"/>
    <p:sldId id="764" r:id="rId29"/>
    <p:sldId id="850" r:id="rId30"/>
    <p:sldId id="851" r:id="rId31"/>
    <p:sldId id="944" r:id="rId32"/>
    <p:sldId id="841" r:id="rId33"/>
    <p:sldId id="955" r:id="rId34"/>
    <p:sldId id="467" r:id="rId35"/>
    <p:sldId id="539" r:id="rId36"/>
    <p:sldId id="767" r:id="rId37"/>
    <p:sldId id="772" r:id="rId38"/>
    <p:sldId id="477" r:id="rId39"/>
    <p:sldId id="478" r:id="rId40"/>
    <p:sldId id="784" r:id="rId41"/>
    <p:sldId id="1002" r:id="rId42"/>
    <p:sldId id="996" r:id="rId43"/>
    <p:sldId id="997" r:id="rId44"/>
    <p:sldId id="1003" r:id="rId45"/>
    <p:sldId id="1004" r:id="rId46"/>
    <p:sldId id="785" r:id="rId47"/>
    <p:sldId id="853" r:id="rId48"/>
    <p:sldId id="854" r:id="rId49"/>
    <p:sldId id="855" r:id="rId50"/>
    <p:sldId id="856" r:id="rId51"/>
    <p:sldId id="635" r:id="rId52"/>
    <p:sldId id="960" r:id="rId53"/>
    <p:sldId id="786" r:id="rId54"/>
    <p:sldId id="787" r:id="rId55"/>
    <p:sldId id="859" r:id="rId56"/>
    <p:sldId id="860" r:id="rId57"/>
    <p:sldId id="788" r:id="rId58"/>
    <p:sldId id="945" r:id="rId59"/>
    <p:sldId id="863" r:id="rId60"/>
    <p:sldId id="1027" r:id="rId61"/>
    <p:sldId id="1006" r:id="rId62"/>
    <p:sldId id="1007" r:id="rId63"/>
    <p:sldId id="1008" r:id="rId64"/>
    <p:sldId id="1005" r:id="rId65"/>
    <p:sldId id="1009" r:id="rId66"/>
    <p:sldId id="1010" r:id="rId67"/>
    <p:sldId id="1011" r:id="rId68"/>
    <p:sldId id="962" r:id="rId69"/>
    <p:sldId id="963" r:id="rId70"/>
    <p:sldId id="964" r:id="rId71"/>
    <p:sldId id="965" r:id="rId72"/>
    <p:sldId id="966" r:id="rId73"/>
    <p:sldId id="967" r:id="rId74"/>
    <p:sldId id="968" r:id="rId75"/>
    <p:sldId id="969" r:id="rId76"/>
    <p:sldId id="970" r:id="rId77"/>
    <p:sldId id="971" r:id="rId78"/>
    <p:sldId id="972" r:id="rId79"/>
    <p:sldId id="973" r:id="rId80"/>
    <p:sldId id="974" r:id="rId81"/>
    <p:sldId id="975" r:id="rId82"/>
    <p:sldId id="976" r:id="rId83"/>
    <p:sldId id="978" r:id="rId84"/>
    <p:sldId id="979" r:id="rId85"/>
    <p:sldId id="1031" r:id="rId86"/>
    <p:sldId id="980" r:id="rId87"/>
    <p:sldId id="982" r:id="rId88"/>
    <p:sldId id="983" r:id="rId89"/>
    <p:sldId id="1025" r:id="rId90"/>
    <p:sldId id="1026" r:id="rId91"/>
    <p:sldId id="1039" r:id="rId92"/>
    <p:sldId id="1040" r:id="rId93"/>
    <p:sldId id="1041" r:id="rId94"/>
    <p:sldId id="1042" r:id="rId95"/>
    <p:sldId id="1043" r:id="rId96"/>
    <p:sldId id="984" r:id="rId97"/>
    <p:sldId id="985" r:id="rId98"/>
    <p:sldId id="986" r:id="rId99"/>
    <p:sldId id="988" r:id="rId100"/>
    <p:sldId id="989" r:id="rId101"/>
    <p:sldId id="990" r:id="rId102"/>
    <p:sldId id="897" r:id="rId103"/>
    <p:sldId id="957" r:id="rId104"/>
    <p:sldId id="898" r:id="rId105"/>
    <p:sldId id="928" r:id="rId106"/>
    <p:sldId id="929" r:id="rId107"/>
    <p:sldId id="899" r:id="rId108"/>
    <p:sldId id="900" r:id="rId109"/>
    <p:sldId id="901" r:id="rId110"/>
    <p:sldId id="908" r:id="rId111"/>
    <p:sldId id="911" r:id="rId112"/>
    <p:sldId id="913" r:id="rId113"/>
    <p:sldId id="657" r:id="rId114"/>
    <p:sldId id="958" r:id="rId115"/>
    <p:sldId id="817" r:id="rId116"/>
    <p:sldId id="819" r:id="rId117"/>
    <p:sldId id="820" r:id="rId118"/>
    <p:sldId id="947" r:id="rId119"/>
    <p:sldId id="949" r:id="rId120"/>
    <p:sldId id="950" r:id="rId121"/>
    <p:sldId id="952" r:id="rId122"/>
    <p:sldId id="823" r:id="rId123"/>
    <p:sldId id="930" r:id="rId124"/>
    <p:sldId id="931" r:id="rId125"/>
    <p:sldId id="932" r:id="rId126"/>
    <p:sldId id="824" r:id="rId127"/>
    <p:sldId id="1032" r:id="rId128"/>
    <p:sldId id="1033" r:id="rId129"/>
    <p:sldId id="1034" r:id="rId130"/>
    <p:sldId id="1035" r:id="rId131"/>
    <p:sldId id="1036" r:id="rId132"/>
    <p:sldId id="1037" r:id="rId133"/>
    <p:sldId id="1038" r:id="rId134"/>
    <p:sldId id="510" r:id="rId135"/>
    <p:sldId id="959" r:id="rId136"/>
    <p:sldId id="933" r:id="rId137"/>
    <p:sldId id="690" r:id="rId138"/>
    <p:sldId id="827" r:id="rId139"/>
    <p:sldId id="693" r:id="rId140"/>
    <p:sldId id="695" r:id="rId141"/>
    <p:sldId id="696" r:id="rId142"/>
    <p:sldId id="697" r:id="rId143"/>
    <p:sldId id="698" r:id="rId144"/>
    <p:sldId id="700" r:id="rId145"/>
    <p:sldId id="702" r:id="rId146"/>
    <p:sldId id="703" r:id="rId147"/>
    <p:sldId id="704" r:id="rId148"/>
    <p:sldId id="935" r:id="rId149"/>
    <p:sldId id="706" r:id="rId150"/>
    <p:sldId id="830" r:id="rId151"/>
    <p:sldId id="709" r:id="rId152"/>
    <p:sldId id="936" r:id="rId153"/>
    <p:sldId id="710" r:id="rId154"/>
    <p:sldId id="711" r:id="rId155"/>
    <p:sldId id="961" r:id="rId156"/>
    <p:sldId id="712" r:id="rId157"/>
    <p:sldId id="714" r:id="rId158"/>
    <p:sldId id="831" r:id="rId159"/>
    <p:sldId id="940" r:id="rId160"/>
    <p:sldId id="717" r:id="rId161"/>
    <p:sldId id="718" r:id="rId162"/>
    <p:sldId id="728" r:id="rId163"/>
    <p:sldId id="941" r:id="rId164"/>
  </p:sldIdLst>
  <p:sldSz cx="12190413" cy="6859588"/>
  <p:notesSz cx="6796088" cy="9926638"/>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67" autoAdjust="0"/>
    <p:restoredTop sz="92254" autoAdjust="0"/>
  </p:normalViewPr>
  <p:slideViewPr>
    <p:cSldViewPr>
      <p:cViewPr>
        <p:scale>
          <a:sx n="75" d="100"/>
          <a:sy n="75" d="100"/>
        </p:scale>
        <p:origin x="-828"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544" y="0"/>
            <a:ext cx="2944971" cy="496332"/>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2016-08-26</a:t>
            </a:fld>
            <a:endParaRPr lang="zh-CN" altLang="en-US"/>
          </a:p>
        </p:txBody>
      </p:sp>
      <p:sp>
        <p:nvSpPr>
          <p:cNvPr id="4" name="页脚占位符 3"/>
          <p:cNvSpPr>
            <a:spLocks noGrp="1"/>
          </p:cNvSpPr>
          <p:nvPr>
            <p:ph type="ftr" sz="quarter" idx="2"/>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544" y="9428583"/>
            <a:ext cx="2944971" cy="496332"/>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544" y="0"/>
            <a:ext cx="2944971" cy="496332"/>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2016-08-26</a:t>
            </a:fld>
            <a:endParaRPr lang="zh-CN" altLang="en-US"/>
          </a:p>
        </p:txBody>
      </p:sp>
      <p:sp>
        <p:nvSpPr>
          <p:cNvPr id="4" name="幻灯片图像占位符 3"/>
          <p:cNvSpPr>
            <a:spLocks noGrp="1" noRot="1" noChangeAspect="1"/>
          </p:cNvSpPr>
          <p:nvPr>
            <p:ph type="sldImg" idx="2"/>
          </p:nvPr>
        </p:nvSpPr>
        <p:spPr>
          <a:xfrm>
            <a:off x="904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609" y="4715153"/>
            <a:ext cx="54368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544" y="9428583"/>
            <a:ext cx="2944971" cy="496332"/>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11</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45</a:t>
            </a:fld>
            <a:endParaRPr lang="zh-CN" altLang="en-US"/>
          </a:p>
        </p:txBody>
      </p:sp>
    </p:spTree>
    <p:extLst>
      <p:ext uri="{BB962C8B-B14F-4D97-AF65-F5344CB8AC3E}">
        <p14:creationId xmlns:p14="http://schemas.microsoft.com/office/powerpoint/2010/main" val="859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63</a:t>
            </a:fld>
            <a:endParaRPr lang="zh-CN" altLang="en-US"/>
          </a:p>
        </p:txBody>
      </p:sp>
    </p:spTree>
    <p:extLst>
      <p:ext uri="{BB962C8B-B14F-4D97-AF65-F5344CB8AC3E}">
        <p14:creationId xmlns:p14="http://schemas.microsoft.com/office/powerpoint/2010/main" val="8596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8892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 id="2147483832"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34.xml"/><Relationship Id="rId5" Type="http://schemas.openxmlformats.org/officeDocument/2006/relationships/slide" Target="slide113.xml"/><Relationship Id="rId4" Type="http://schemas.openxmlformats.org/officeDocument/2006/relationships/slide" Target="slide102.xml"/></Relationships>
</file>

<file path=ppt/slides/_rels/slide100.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101.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slide" Target="slide79.xml"/><Relationship Id="rId5" Type="http://schemas.openxmlformats.org/officeDocument/2006/relationships/slide" Target="slide73.xml"/><Relationship Id="rId10" Type="http://schemas.openxmlformats.org/officeDocument/2006/relationships/slide" Target="slide97.xml"/><Relationship Id="rId4" Type="http://schemas.openxmlformats.org/officeDocument/2006/relationships/slide" Target="slide72.xml"/><Relationship Id="rId9" Type="http://schemas.openxmlformats.org/officeDocument/2006/relationships/slide" Target="slide8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g"/><Relationship Id="rId1" Type="http://schemas.openxmlformats.org/officeDocument/2006/relationships/slideLayout" Target="../slideLayouts/slideLayout4.xml"/><Relationship Id="rId5" Type="http://schemas.openxmlformats.org/officeDocument/2006/relationships/image" Target="../media/image75.jpg"/><Relationship Id="rId4" Type="http://schemas.openxmlformats.org/officeDocument/2006/relationships/image" Target="../media/image74.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76.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9.xml"/><Relationship Id="rId5" Type="http://schemas.openxmlformats.org/officeDocument/2006/relationships/slide" Target="slide111.xml"/><Relationship Id="rId4" Type="http://schemas.openxmlformats.org/officeDocument/2006/relationships/slide" Target="slide110.xml"/></Relationships>
</file>

<file path=ppt/slides/_rels/slide109.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4.xml"/><Relationship Id="rId5" Type="http://schemas.openxmlformats.org/officeDocument/2006/relationships/slide" Target="slide111.xml"/><Relationship Id="rId4" Type="http://schemas.openxmlformats.org/officeDocument/2006/relationships/slide" Target="slide1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4.xml"/><Relationship Id="rId5" Type="http://schemas.openxmlformats.org/officeDocument/2006/relationships/slide" Target="slide111.xml"/><Relationship Id="rId4" Type="http://schemas.openxmlformats.org/officeDocument/2006/relationships/slide" Target="slide110.xml"/></Relationships>
</file>

<file path=ppt/slides/_rels/slide111.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4.xml"/><Relationship Id="rId5" Type="http://schemas.openxmlformats.org/officeDocument/2006/relationships/slide" Target="slide111.xml"/><Relationship Id="rId4" Type="http://schemas.openxmlformats.org/officeDocument/2006/relationships/slide" Target="slide1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8" Type="http://schemas.openxmlformats.org/officeDocument/2006/relationships/slide" Target="slide122.xml"/><Relationship Id="rId3" Type="http://schemas.openxmlformats.org/officeDocument/2006/relationships/slide" Target="slide115.xml"/><Relationship Id="rId7" Type="http://schemas.openxmlformats.org/officeDocument/2006/relationships/slide" Target="slide119.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15.xml.rels><?xml version="1.0" encoding="UTF-8" standalone="yes"?>
<Relationships xmlns="http://schemas.openxmlformats.org/package/2006/relationships"><Relationship Id="rId8" Type="http://schemas.openxmlformats.org/officeDocument/2006/relationships/slide" Target="slide122.xml"/><Relationship Id="rId3" Type="http://schemas.openxmlformats.org/officeDocument/2006/relationships/slide" Target="slide115.xml"/><Relationship Id="rId7" Type="http://schemas.openxmlformats.org/officeDocument/2006/relationships/slide" Target="slide119.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16.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17.xml.rels><?xml version="1.0" encoding="UTF-8" standalone="yes"?>
<Relationships xmlns="http://schemas.openxmlformats.org/package/2006/relationships"><Relationship Id="rId8" Type="http://schemas.openxmlformats.org/officeDocument/2006/relationships/slide" Target="slide122.xml"/><Relationship Id="rId3" Type="http://schemas.openxmlformats.org/officeDocument/2006/relationships/slide" Target="slide115.xml"/><Relationship Id="rId7" Type="http://schemas.openxmlformats.org/officeDocument/2006/relationships/slide" Target="slide119.xml"/><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 Id="rId9" Type="http://schemas.openxmlformats.org/officeDocument/2006/relationships/slide" Target="slide114.xml"/></Relationships>
</file>

<file path=ppt/slides/_rels/slide118.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package" Target="../embeddings/Microsoft_Word_Document30.docx"/><Relationship Id="rId7" Type="http://schemas.openxmlformats.org/officeDocument/2006/relationships/slide" Target="slide117.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116.xml"/><Relationship Id="rId11" Type="http://schemas.openxmlformats.org/officeDocument/2006/relationships/slide" Target="slide114.xml"/><Relationship Id="rId5" Type="http://schemas.openxmlformats.org/officeDocument/2006/relationships/slide" Target="slide115.xml"/><Relationship Id="rId10" Type="http://schemas.openxmlformats.org/officeDocument/2006/relationships/slide" Target="slide122.xml"/><Relationship Id="rId4" Type="http://schemas.openxmlformats.org/officeDocument/2006/relationships/image" Target="../media/image78.emf"/><Relationship Id="rId9" Type="http://schemas.openxmlformats.org/officeDocument/2006/relationships/slide" Target="slide119.xml"/></Relationships>
</file>

<file path=ppt/slides/_rels/slide119.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14.xml"/><Relationship Id="rId3" Type="http://schemas.openxmlformats.org/officeDocument/2006/relationships/package" Target="../embeddings/Microsoft_Word_Document31.docx"/><Relationship Id="rId7" Type="http://schemas.openxmlformats.org/officeDocument/2006/relationships/slide" Target="slide117.xml"/><Relationship Id="rId12" Type="http://schemas.openxmlformats.org/officeDocument/2006/relationships/image" Target="../media/image80.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116.xml"/><Relationship Id="rId11" Type="http://schemas.openxmlformats.org/officeDocument/2006/relationships/package" Target="../embeddings/Microsoft_Word_Document32.docx"/><Relationship Id="rId5" Type="http://schemas.openxmlformats.org/officeDocument/2006/relationships/slide" Target="slide115.xml"/><Relationship Id="rId10" Type="http://schemas.openxmlformats.org/officeDocument/2006/relationships/slide" Target="slide122.xml"/><Relationship Id="rId4" Type="http://schemas.openxmlformats.org/officeDocument/2006/relationships/image" Target="../media/image79.emf"/><Relationship Id="rId9" Type="http://schemas.openxmlformats.org/officeDocument/2006/relationships/slide" Target="slide119.xml"/></Relationships>
</file>

<file path=ppt/slides/_rels/slide121.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14.xml"/><Relationship Id="rId3" Type="http://schemas.openxmlformats.org/officeDocument/2006/relationships/package" Target="../embeddings/Microsoft_Word_Document33.docx"/><Relationship Id="rId7" Type="http://schemas.openxmlformats.org/officeDocument/2006/relationships/slide" Target="slide115.xml"/><Relationship Id="rId12" Type="http://schemas.openxmlformats.org/officeDocument/2006/relationships/slide" Target="slide122.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82.emf"/><Relationship Id="rId11" Type="http://schemas.openxmlformats.org/officeDocument/2006/relationships/slide" Target="slide119.xml"/><Relationship Id="rId5" Type="http://schemas.openxmlformats.org/officeDocument/2006/relationships/package" Target="../embeddings/Microsoft_Word_Document34.docx"/><Relationship Id="rId10" Type="http://schemas.openxmlformats.org/officeDocument/2006/relationships/slide" Target="slide118.xml"/><Relationship Id="rId4" Type="http://schemas.openxmlformats.org/officeDocument/2006/relationships/image" Target="../media/image81.emf"/><Relationship Id="rId9" Type="http://schemas.openxmlformats.org/officeDocument/2006/relationships/slide" Target="slide117.xml"/></Relationships>
</file>

<file path=ppt/slides/_rels/slide122.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3.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4.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5.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6.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83.emf"/><Relationship Id="rId4" Type="http://schemas.openxmlformats.org/officeDocument/2006/relationships/package" Target="../embeddings/Microsoft_Word_Document35.docx"/></Relationships>
</file>

<file path=ppt/slides/_rels/slide128.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5.emf"/><Relationship Id="rId2" Type="http://schemas.openxmlformats.org/officeDocument/2006/relationships/slideLayout" Target="../slideLayouts/slideLayout1.xml"/><Relationship Id="rId16" Type="http://schemas.openxmlformats.org/officeDocument/2006/relationships/package" Target="../embeddings/Microsoft_Word_Document36.docx"/><Relationship Id="rId1" Type="http://schemas.openxmlformats.org/officeDocument/2006/relationships/vmlDrawing" Target="../drawings/vmlDrawing20.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2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package" Target="../embeddings/Microsoft_Word_Document5.docx"/><Relationship Id="rId3" Type="http://schemas.openxmlformats.org/officeDocument/2006/relationships/package" Target="../embeddings/Microsoft_Word_Document1.docx"/><Relationship Id="rId7" Type="http://schemas.openxmlformats.org/officeDocument/2006/relationships/package" Target="../embeddings/Microsoft_Word_Document2.docx"/><Relationship Id="rId12"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package" Target="../embeddings/Microsoft_Word_Document4.docx"/><Relationship Id="rId5" Type="http://schemas.openxmlformats.org/officeDocument/2006/relationships/image" Target="../media/image14.png"/><Relationship Id="rId10" Type="http://schemas.openxmlformats.org/officeDocument/2006/relationships/image" Target="../media/image11.emf"/><Relationship Id="rId4" Type="http://schemas.openxmlformats.org/officeDocument/2006/relationships/image" Target="../media/image9.emf"/><Relationship Id="rId9" Type="http://schemas.openxmlformats.org/officeDocument/2006/relationships/package" Target="../embeddings/Microsoft_Word_Document3.docx"/><Relationship Id="rId14" Type="http://schemas.openxmlformats.org/officeDocument/2006/relationships/image" Target="../media/image13.emf"/></Relationships>
</file>

<file path=ppt/slides/_rels/slide13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6"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86.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2.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3.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37.docx"/><Relationship Id="rId1" Type="http://schemas.openxmlformats.org/officeDocument/2006/relationships/vmlDrawing" Target="../drawings/vmlDrawing21.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2"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6.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2"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7.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2"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8.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2.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3.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4.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8.emf"/><Relationship Id="rId2" Type="http://schemas.openxmlformats.org/officeDocument/2006/relationships/slideLayout" Target="../slideLayouts/slideLayout1.xml"/><Relationship Id="rId16" Type="http://schemas.openxmlformats.org/officeDocument/2006/relationships/package" Target="../embeddings/Microsoft_Word_Document38.docx"/><Relationship Id="rId1" Type="http://schemas.openxmlformats.org/officeDocument/2006/relationships/vmlDrawing" Target="../drawings/vmlDrawing22.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45.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6.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7.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8.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6"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89.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17" Type="http://schemas.openxmlformats.org/officeDocument/2006/relationships/slide" Target="slide135.xml"/><Relationship Id="rId2" Type="http://schemas.openxmlformats.org/officeDocument/2006/relationships/slide" Target="slide137.xml"/><Relationship Id="rId16"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65.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2.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package" Target="../embeddings/Microsoft_Word_Document40.docx"/><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90.emf"/><Relationship Id="rId2" Type="http://schemas.openxmlformats.org/officeDocument/2006/relationships/slideLayout" Target="../slideLayouts/slideLayout1.xml"/><Relationship Id="rId16" Type="http://schemas.openxmlformats.org/officeDocument/2006/relationships/package" Target="../embeddings/Microsoft_Word_Document39.docx"/><Relationship Id="rId20" Type="http://schemas.openxmlformats.org/officeDocument/2006/relationships/slide" Target="slide135.xml"/><Relationship Id="rId1" Type="http://schemas.openxmlformats.org/officeDocument/2006/relationships/vmlDrawing" Target="../drawings/vmlDrawing23.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19" Type="http://schemas.openxmlformats.org/officeDocument/2006/relationships/image" Target="../media/image91.emf"/><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3.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4.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package" Target="../embeddings/Microsoft_Word_Document42.docx"/><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92.emf"/><Relationship Id="rId2" Type="http://schemas.openxmlformats.org/officeDocument/2006/relationships/slideLayout" Target="../slideLayouts/slideLayout1.xml"/><Relationship Id="rId16" Type="http://schemas.openxmlformats.org/officeDocument/2006/relationships/package" Target="../embeddings/Microsoft_Word_Document41.docx"/><Relationship Id="rId20" Type="http://schemas.openxmlformats.org/officeDocument/2006/relationships/slide" Target="slide135.xml"/><Relationship Id="rId1" Type="http://schemas.openxmlformats.org/officeDocument/2006/relationships/vmlDrawing" Target="../drawings/vmlDrawing24.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19" Type="http://schemas.openxmlformats.org/officeDocument/2006/relationships/image" Target="../media/image93.emf"/><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5.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6.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7.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image" Target="../media/image94.emf"/><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package" Target="../embeddings/Microsoft_Word_Document43.docx"/><Relationship Id="rId2" Type="http://schemas.openxmlformats.org/officeDocument/2006/relationships/slideLayout" Target="../slideLayouts/slideLayout1.xml"/><Relationship Id="rId16" Type="http://schemas.openxmlformats.org/officeDocument/2006/relationships/image" Target="../media/image84.png"/><Relationship Id="rId1" Type="http://schemas.openxmlformats.org/officeDocument/2006/relationships/vmlDrawing" Target="../drawings/vmlDrawing25.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19" Type="http://schemas.openxmlformats.org/officeDocument/2006/relationships/slide" Target="slide135.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8.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95.emf"/><Relationship Id="rId2" Type="http://schemas.openxmlformats.org/officeDocument/2006/relationships/slideLayout" Target="../slideLayouts/slideLayout1.xml"/><Relationship Id="rId16" Type="http://schemas.openxmlformats.org/officeDocument/2006/relationships/package" Target="../embeddings/Microsoft_Word_Document44.docx"/><Relationship Id="rId1" Type="http://schemas.openxmlformats.org/officeDocument/2006/relationships/vmlDrawing" Target="../drawings/vmlDrawing26.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6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6"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86.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2.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3.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45.docx"/><Relationship Id="rId1" Type="http://schemas.openxmlformats.org/officeDocument/2006/relationships/vmlDrawing" Target="../drawings/vmlDrawing27.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9.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package" Target="../embeddings/Microsoft_Word_Document8.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image" Target="../media/image20.emf"/><Relationship Id="rId9"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package" Target="../embeddings/Microsoft_Word_Document9.docx"/><Relationship Id="rId7" Type="http://schemas.openxmlformats.org/officeDocument/2006/relationships/slide" Target="slide20.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2.emf"/><Relationship Id="rId11" Type="http://schemas.openxmlformats.org/officeDocument/2006/relationships/slide" Target="slide28.xml"/><Relationship Id="rId5" Type="http://schemas.openxmlformats.org/officeDocument/2006/relationships/package" Target="../embeddings/Microsoft_Word_Document10.docx"/><Relationship Id="rId10" Type="http://schemas.openxmlformats.org/officeDocument/2006/relationships/slide" Target="slide25.xml"/><Relationship Id="rId4" Type="http://schemas.openxmlformats.org/officeDocument/2006/relationships/image" Target="../media/image21.emf"/><Relationship Id="rId9"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5.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9.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slide" Target="slide53.xml"/><Relationship Id="rId3" Type="http://schemas.openxmlformats.org/officeDocument/2006/relationships/package" Target="../embeddings/Microsoft_Word_Document12.docx"/><Relationship Id="rId7" Type="http://schemas.openxmlformats.org/officeDocument/2006/relationships/package" Target="../embeddings/Microsoft_Word_Document14.docx"/><Relationship Id="rId12" Type="http://schemas.openxmlformats.org/officeDocument/2006/relationships/slide" Target="slide51.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slide" Target="slide46.xml"/><Relationship Id="rId5" Type="http://schemas.openxmlformats.org/officeDocument/2006/relationships/package" Target="../embeddings/Microsoft_Word_Document13.docx"/><Relationship Id="rId10" Type="http://schemas.openxmlformats.org/officeDocument/2006/relationships/slide" Target="slide40.xml"/><Relationship Id="rId4" Type="http://schemas.openxmlformats.org/officeDocument/2006/relationships/image" Target="../media/image30.emf"/><Relationship Id="rId9" Type="http://schemas.openxmlformats.org/officeDocument/2006/relationships/slide" Target="slide38.xml"/><Relationship Id="rId14" Type="http://schemas.openxmlformats.org/officeDocument/2006/relationships/slide" Target="slide55.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7.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package" Target="../embeddings/Microsoft_Word_Document15.docx"/><Relationship Id="rId7" Type="http://schemas.openxmlformats.org/officeDocument/2006/relationships/slide" Target="slide38.xml"/><Relationship Id="rId12" Type="http://schemas.openxmlformats.org/officeDocument/2006/relationships/slide" Target="slide55.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7.emf"/><Relationship Id="rId11" Type="http://schemas.openxmlformats.org/officeDocument/2006/relationships/slide" Target="slide53.xml"/><Relationship Id="rId5" Type="http://schemas.openxmlformats.org/officeDocument/2006/relationships/package" Target="../embeddings/Microsoft_Word_Document16.docx"/><Relationship Id="rId10" Type="http://schemas.openxmlformats.org/officeDocument/2006/relationships/slide" Target="slide51.xml"/><Relationship Id="rId4" Type="http://schemas.openxmlformats.org/officeDocument/2006/relationships/image" Target="../media/image36.emf"/><Relationship Id="rId9" Type="http://schemas.openxmlformats.org/officeDocument/2006/relationships/slide" Target="slide46.xml"/></Relationships>
</file>

<file path=ppt/slides/_rels/slide53.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4.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slide" Target="slide51.xml"/><Relationship Id="rId5" Type="http://schemas.openxmlformats.org/officeDocument/2006/relationships/slide" Target="slide46.xml"/><Relationship Id="rId4" Type="http://schemas.openxmlformats.org/officeDocument/2006/relationships/slide" Target="slide40.xml"/></Relationships>
</file>

<file path=ppt/slides/_rels/slide55.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6.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12" Type="http://schemas.openxmlformats.org/officeDocument/2006/relationships/image" Target="../media/image40.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51.xml"/><Relationship Id="rId11" Type="http://schemas.openxmlformats.org/officeDocument/2006/relationships/package" Target="../embeddings/Microsoft_Word_Document18.docx"/><Relationship Id="rId5" Type="http://schemas.openxmlformats.org/officeDocument/2006/relationships/slide" Target="slide46.xml"/><Relationship Id="rId10" Type="http://schemas.openxmlformats.org/officeDocument/2006/relationships/image" Target="../media/image39.emf"/><Relationship Id="rId4" Type="http://schemas.openxmlformats.org/officeDocument/2006/relationships/slide" Target="slide40.xml"/><Relationship Id="rId9" Type="http://schemas.openxmlformats.org/officeDocument/2006/relationships/package" Target="../embeddings/Microsoft_Word_Document17.docx"/></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41.emf"/></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46.emf"/><Relationship Id="rId4" Type="http://schemas.openxmlformats.org/officeDocument/2006/relationships/package" Target="../embeddings/Microsoft_Word_Document20.docx"/></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9.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4.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slide" Target="slide79.xml"/><Relationship Id="rId11" Type="http://schemas.openxmlformats.org/officeDocument/2006/relationships/image" Target="../media/image49.png"/><Relationship Id="rId5" Type="http://schemas.openxmlformats.org/officeDocument/2006/relationships/slide" Target="slide73.xml"/><Relationship Id="rId10" Type="http://schemas.openxmlformats.org/officeDocument/2006/relationships/slide" Target="slide97.xml"/><Relationship Id="rId4" Type="http://schemas.openxmlformats.org/officeDocument/2006/relationships/slide" Target="slide72.xml"/><Relationship Id="rId9" Type="http://schemas.openxmlformats.org/officeDocument/2006/relationships/slide" Target="slide88.xml"/></Relationships>
</file>

<file path=ppt/slides/_rels/slide75.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6.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4.xml"/><Relationship Id="rId3" Type="http://schemas.openxmlformats.org/officeDocument/2006/relationships/image" Target="../media/image48.png"/><Relationship Id="rId7" Type="http://schemas.openxmlformats.org/officeDocument/2006/relationships/image" Target="../media/image51.emf"/><Relationship Id="rId12" Type="http://schemas.openxmlformats.org/officeDocument/2006/relationships/slide" Target="slide81.xml"/><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package" Target="../embeddings/Microsoft_Word_Document22.docx"/><Relationship Id="rId11" Type="http://schemas.openxmlformats.org/officeDocument/2006/relationships/slide" Target="slide79.xml"/><Relationship Id="rId5" Type="http://schemas.openxmlformats.org/officeDocument/2006/relationships/image" Target="../media/image50.emf"/><Relationship Id="rId15" Type="http://schemas.openxmlformats.org/officeDocument/2006/relationships/slide" Target="slide97.xml"/><Relationship Id="rId10" Type="http://schemas.openxmlformats.org/officeDocument/2006/relationships/slide" Target="slide73.xml"/><Relationship Id="rId4" Type="http://schemas.openxmlformats.org/officeDocument/2006/relationships/package" Target="../embeddings/Microsoft_Word_Document21.docx"/><Relationship Id="rId9" Type="http://schemas.openxmlformats.org/officeDocument/2006/relationships/slide" Target="slide72.xml"/><Relationship Id="rId14" Type="http://schemas.openxmlformats.org/officeDocument/2006/relationships/slide" Target="slide88.xml"/></Relationships>
</file>

<file path=ppt/slides/_rels/slide77.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81.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slide" Target="slide81.xml"/><Relationship Id="rId3" Type="http://schemas.openxmlformats.org/officeDocument/2006/relationships/package" Target="../embeddings/Microsoft_Word_Document23.docx"/><Relationship Id="rId7" Type="http://schemas.openxmlformats.org/officeDocument/2006/relationships/package" Target="../embeddings/Microsoft_Word_Document25.docx"/><Relationship Id="rId12" Type="http://schemas.openxmlformats.org/officeDocument/2006/relationships/slide" Target="slide79.xml"/><Relationship Id="rId2" Type="http://schemas.openxmlformats.org/officeDocument/2006/relationships/slideLayout" Target="../slideLayouts/slideLayout4.xml"/><Relationship Id="rId16" Type="http://schemas.openxmlformats.org/officeDocument/2006/relationships/slide" Target="slide97.xml"/><Relationship Id="rId1" Type="http://schemas.openxmlformats.org/officeDocument/2006/relationships/vmlDrawing" Target="../drawings/vmlDrawing13.vml"/><Relationship Id="rId6" Type="http://schemas.openxmlformats.org/officeDocument/2006/relationships/image" Target="../media/image57.emf"/><Relationship Id="rId11" Type="http://schemas.openxmlformats.org/officeDocument/2006/relationships/slide" Target="slide73.xml"/><Relationship Id="rId5" Type="http://schemas.openxmlformats.org/officeDocument/2006/relationships/package" Target="../embeddings/Microsoft_Word_Document24.docx"/><Relationship Id="rId15" Type="http://schemas.openxmlformats.org/officeDocument/2006/relationships/slide" Target="slide88.xml"/><Relationship Id="rId10" Type="http://schemas.openxmlformats.org/officeDocument/2006/relationships/slide" Target="slide72.xml"/><Relationship Id="rId4" Type="http://schemas.openxmlformats.org/officeDocument/2006/relationships/image" Target="../media/image56.emf"/><Relationship Id="rId9" Type="http://schemas.openxmlformats.org/officeDocument/2006/relationships/slide" Target="slide71.xml"/><Relationship Id="rId14" Type="http://schemas.openxmlformats.org/officeDocument/2006/relationships/slide" Target="slide84.xml"/></Relationships>
</file>

<file path=ppt/slides/_rels/slide82.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0.png"/><Relationship Id="rId7" Type="http://schemas.openxmlformats.org/officeDocument/2006/relationships/slide" Target="slide79.xml"/><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7.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8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package" Target="../embeddings/Microsoft_Word_Document26.docx"/><Relationship Id="rId7" Type="http://schemas.openxmlformats.org/officeDocument/2006/relationships/package" Target="../embeddings/Microsoft_Word_Document28.docx"/><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62.emf"/><Relationship Id="rId5" Type="http://schemas.openxmlformats.org/officeDocument/2006/relationships/package" Target="../embeddings/Microsoft_Word_Document27.docx"/><Relationship Id="rId4" Type="http://schemas.openxmlformats.org/officeDocument/2006/relationships/image" Target="../media/image61.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8.png"/><Relationship Id="rId7" Type="http://schemas.openxmlformats.org/officeDocument/2006/relationships/slide" Target="slide79.xml"/><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7.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97.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89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1113626" cy="2208297"/>
          </a:xfrm>
          <a:prstGeom prst="rect">
            <a:avLst/>
          </a:prstGeom>
        </p:spPr>
        <p:txBody>
          <a:bodyPr wrap="square">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a:t>
            </a:r>
            <a:r>
              <a:rPr lang="zh-CN" altLang="zh-CN" sz="2800" b="1" kern="100" dirty="0">
                <a:solidFill>
                  <a:srgbClr val="FF0000"/>
                </a:solidFill>
                <a:latin typeface="Times New Roman"/>
                <a:ea typeface="华文细黑"/>
                <a:cs typeface="Times New Roman"/>
              </a:rPr>
              <a:t>能直接测得</a:t>
            </a:r>
            <a:r>
              <a:rPr lang="zh-CN" altLang="zh-CN" sz="2800" kern="100" dirty="0">
                <a:solidFill>
                  <a:prstClr val="black"/>
                </a:solidFill>
                <a:latin typeface="Times New Roman"/>
                <a:ea typeface="华文细黑"/>
                <a:cs typeface="Times New Roman"/>
              </a:rPr>
              <a:t>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081335" y="933530"/>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体积</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过滤</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称量</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9" name="矩形 8"/>
          <p:cNvSpPr/>
          <p:nvPr/>
        </p:nvSpPr>
        <p:spPr>
          <a:xfrm>
            <a:off x="6893388" y="5079847"/>
            <a:ext cx="1699504" cy="523220"/>
          </a:xfrm>
          <a:prstGeom prst="rect">
            <a:avLst/>
          </a:prstGeom>
        </p:spPr>
        <p:txBody>
          <a:bodyPr wrap="none">
            <a:spAutoFit/>
          </a:bodyPr>
          <a:lstStyle/>
          <a:p>
            <a:r>
              <a:rPr lang="en-US" altLang="zh-CN" sz="2800" b="1" kern="100" dirty="0">
                <a:solidFill>
                  <a:srgbClr val="FF0000"/>
                </a:solidFill>
                <a:latin typeface="Times New Roman"/>
                <a:ea typeface="华文细黑"/>
              </a:rPr>
              <a:t>106</a:t>
            </a:r>
            <a:r>
              <a:rPr lang="en-US" altLang="zh-CN" sz="2800" b="1" i="1" kern="100" dirty="0">
                <a:solidFill>
                  <a:srgbClr val="FF0000"/>
                </a:solidFill>
                <a:latin typeface="Times New Roman"/>
                <a:ea typeface="华文细黑"/>
              </a:rPr>
              <a:t>y</a:t>
            </a:r>
            <a:r>
              <a:rPr lang="en-US" altLang="zh-CN" sz="2800" b="1" kern="100" dirty="0">
                <a:solidFill>
                  <a:srgbClr val="FF0000"/>
                </a:solidFill>
                <a:latin typeface="Times New Roman"/>
                <a:ea typeface="华文细黑"/>
              </a:rPr>
              <a:t>/197</a:t>
            </a:r>
            <a:r>
              <a:rPr lang="en-US" altLang="zh-CN" sz="2800" b="1" i="1" kern="100" dirty="0">
                <a:solidFill>
                  <a:srgbClr val="FF0000"/>
                </a:solidFill>
                <a:latin typeface="Times New Roman"/>
                <a:ea typeface="华文细黑"/>
              </a:rPr>
              <a:t>x</a:t>
            </a:r>
            <a:endParaRPr lang="zh-CN" altLang="en-US" sz="2800" b="1" dirty="0">
              <a:solidFill>
                <a:srgbClr val="FF0000"/>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矩形 22"/>
          <p:cNvSpPr/>
          <p:nvPr/>
        </p:nvSpPr>
        <p:spPr>
          <a:xfrm>
            <a:off x="6599262" y="1826454"/>
            <a:ext cx="126188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BaCO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
        <p:nvSpPr>
          <p:cNvPr id="24" name="矩形 23"/>
          <p:cNvSpPr/>
          <p:nvPr/>
        </p:nvSpPr>
        <p:spPr>
          <a:xfrm>
            <a:off x="2186609" y="1125538"/>
            <a:ext cx="2180405"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NaCl</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3" grpId="0"/>
      <p:bldP spid="2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都具有较强的还原性</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FF0000"/>
                </a:solidFill>
                <a:latin typeface="华文细黑" pitchFamily="2" charset="-122"/>
                <a:ea typeface="华文细黑" pitchFamily="2" charset="-122"/>
                <a:cs typeface="Times New Roman"/>
              </a:rPr>
              <a:t>降低</a:t>
            </a:r>
            <a:endParaRPr lang="zh-CN" altLang="en-US" sz="2800" kern="100" dirty="0">
              <a:solidFill>
                <a:srgbClr val="FF0000"/>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矩形 5"/>
          <p:cNvSpPr/>
          <p:nvPr/>
        </p:nvSpPr>
        <p:spPr>
          <a:xfrm>
            <a:off x="5375126" y="4797946"/>
            <a:ext cx="6787436" cy="523220"/>
          </a:xfrm>
          <a:prstGeom prst="rect">
            <a:avLst/>
          </a:prstGeom>
        </p:spPr>
        <p:txBody>
          <a:bodyPr wrap="none">
            <a:spAutoFit/>
          </a:bodyPr>
          <a:lstStyle/>
          <a:p>
            <a:r>
              <a:rPr lang="zh-CN" altLang="en-US"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碱性：</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CsOH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&gt;KOH&gt;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LiOH</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nvGrpSpPr>
          <p:cNvPr id="15" name="组合 14"/>
          <p:cNvGrpSpPr/>
          <p:nvPr/>
        </p:nvGrpSpPr>
        <p:grpSpPr>
          <a:xfrm>
            <a:off x="603752" y="5079954"/>
            <a:ext cx="1615552" cy="1753380"/>
            <a:chOff x="603752" y="5079954"/>
            <a:chExt cx="1615552" cy="175338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928" t="18033" r="39393" b="22352"/>
            <a:stretch/>
          </p:blipFill>
          <p:spPr>
            <a:xfrm>
              <a:off x="603752" y="5079954"/>
              <a:ext cx="1615552" cy="1692505"/>
            </a:xfrm>
            <a:prstGeom prst="rect">
              <a:avLst/>
            </a:prstGeom>
          </p:spPr>
        </p:pic>
        <p:sp>
          <p:nvSpPr>
            <p:cNvPr id="11" name="矩形 10"/>
            <p:cNvSpPr/>
            <p:nvPr/>
          </p:nvSpPr>
          <p:spPr>
            <a:xfrm>
              <a:off x="1696404" y="6310114"/>
              <a:ext cx="522900"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Li</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6" name="组合 15"/>
          <p:cNvGrpSpPr/>
          <p:nvPr/>
        </p:nvGrpSpPr>
        <p:grpSpPr>
          <a:xfrm>
            <a:off x="2758413" y="5079954"/>
            <a:ext cx="2328634" cy="1742766"/>
            <a:chOff x="2758413" y="5079954"/>
            <a:chExt cx="2328634" cy="174276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8413" y="5079954"/>
              <a:ext cx="2256673" cy="1692505"/>
            </a:xfrm>
            <a:prstGeom prst="rect">
              <a:avLst/>
            </a:prstGeom>
          </p:spPr>
        </p:pic>
        <p:sp>
          <p:nvSpPr>
            <p:cNvPr id="12" name="矩形 11"/>
            <p:cNvSpPr/>
            <p:nvPr/>
          </p:nvSpPr>
          <p:spPr>
            <a:xfrm>
              <a:off x="4463158" y="6299500"/>
              <a:ext cx="623889"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7" name="组合 16"/>
          <p:cNvGrpSpPr/>
          <p:nvPr/>
        </p:nvGrpSpPr>
        <p:grpSpPr>
          <a:xfrm>
            <a:off x="5447134" y="5403038"/>
            <a:ext cx="2372920" cy="1411132"/>
            <a:chOff x="5447134" y="5403038"/>
            <a:chExt cx="2372920" cy="1411132"/>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0124" t="20964" r="4274" b="11065"/>
            <a:stretch/>
          </p:blipFill>
          <p:spPr>
            <a:xfrm>
              <a:off x="5447134" y="5403038"/>
              <a:ext cx="2304644" cy="1372483"/>
            </a:xfrm>
            <a:prstGeom prst="rect">
              <a:avLst/>
            </a:prstGeom>
          </p:spPr>
        </p:pic>
        <p:sp>
          <p:nvSpPr>
            <p:cNvPr id="13" name="矩形 12"/>
            <p:cNvSpPr/>
            <p:nvPr/>
          </p:nvSpPr>
          <p:spPr>
            <a:xfrm>
              <a:off x="7175326" y="6290950"/>
              <a:ext cx="644728"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8111430" y="5734050"/>
            <a:ext cx="3960440" cy="1008112"/>
            <a:chOff x="8111430" y="5734050"/>
            <a:chExt cx="3960440" cy="1008112"/>
          </a:xfrm>
        </p:grpSpPr>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2368" t="9033" r="9609" b="18973"/>
            <a:stretch/>
          </p:blipFill>
          <p:spPr>
            <a:xfrm>
              <a:off x="8111430" y="5734050"/>
              <a:ext cx="3902907" cy="742192"/>
            </a:xfrm>
            <a:prstGeom prst="rect">
              <a:avLst/>
            </a:prstGeom>
          </p:spPr>
        </p:pic>
        <p:sp>
          <p:nvSpPr>
            <p:cNvPr id="14" name="矩形 13"/>
            <p:cNvSpPr/>
            <p:nvPr/>
          </p:nvSpPr>
          <p:spPr>
            <a:xfrm>
              <a:off x="11488056" y="6218942"/>
              <a:ext cx="58381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Cs</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556" name="文档" r:id="rId3" imgW="10971678" imgH="2037998" progId="Word.Document.12">
                  <p:embed/>
                </p:oleObj>
              </mc:Choice>
              <mc:Fallback>
                <p:oleObj name="文档" r:id="rId3" imgW="10971678" imgH="2037998" progId="Word.Document.12">
                  <p:embed/>
                  <p:pic>
                    <p:nvPicPr>
                      <p:cNvPr id="0" name=""/>
                      <p:cNvPicPr/>
                      <p:nvPr/>
                    </p:nvPicPr>
                    <p:blipFill>
                      <a:blip r:embed="rId4"/>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椭圆 3"/>
          <p:cNvSpPr/>
          <p:nvPr/>
        </p:nvSpPr>
        <p:spPr>
          <a:xfrm>
            <a:off x="7780418" y="3199256"/>
            <a:ext cx="1224136"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863144"/>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b="1" kern="100" dirty="0" smtClean="0">
                <a:solidFill>
                  <a:srgbClr val="FF0000"/>
                </a:solidFill>
                <a:latin typeface="Times New Roman"/>
                <a:ea typeface="华文细黑"/>
                <a:cs typeface="Times New Roman"/>
              </a:rPr>
              <a:t>不是，如</a:t>
            </a:r>
            <a:r>
              <a:rPr lang="en-US" altLang="zh-CN" sz="2800" b="1" kern="100" dirty="0" smtClean="0">
                <a:solidFill>
                  <a:srgbClr val="FF0000"/>
                </a:solidFill>
                <a:latin typeface="Times New Roman"/>
                <a:ea typeface="华文细黑"/>
                <a:cs typeface="Courier New"/>
              </a:rPr>
              <a:t>Li</a:t>
            </a:r>
            <a:r>
              <a:rPr lang="zh-CN" altLang="zh-CN" sz="2800" b="1" kern="100" dirty="0" smtClean="0">
                <a:solidFill>
                  <a:srgbClr val="FF0000"/>
                </a:solidFill>
                <a:latin typeface="Times New Roman"/>
                <a:ea typeface="华文细黑"/>
                <a:cs typeface="Times New Roman"/>
              </a:rPr>
              <a:t>与氧气反应只生成</a:t>
            </a:r>
            <a:r>
              <a:rPr lang="en-US" altLang="zh-CN" sz="2800" b="1" kern="100" dirty="0" smtClean="0">
                <a:solidFill>
                  <a:srgbClr val="FF0000"/>
                </a:solidFill>
                <a:latin typeface="Times New Roman"/>
                <a:ea typeface="华文细黑"/>
                <a:cs typeface="Courier New"/>
              </a:rPr>
              <a:t>Li</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K</a:t>
            </a:r>
            <a:r>
              <a:rPr lang="zh-CN" altLang="zh-CN" sz="2800" b="1" kern="100" dirty="0" smtClean="0">
                <a:solidFill>
                  <a:srgbClr val="FF0000"/>
                </a:solidFill>
                <a:latin typeface="Times New Roman"/>
                <a:ea typeface="华文细黑"/>
                <a:cs typeface="Times New Roman"/>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反应还能生成更复杂的氧化物。</a:t>
            </a:r>
            <a:endParaRPr lang="en-US" altLang="zh-CN" sz="2800" b="1" kern="100" dirty="0" smtClean="0">
              <a:solidFill>
                <a:srgbClr val="FF0000"/>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302408"/>
          </a:xfrm>
          <a:prstGeom prst="rect">
            <a:avLst/>
          </a:prstGeom>
        </p:spPr>
        <p:txBody>
          <a:bodyPr>
            <a:spAutoFit/>
          </a:bodyPr>
          <a:lstStyle/>
          <a:p>
            <a:pPr lvl="0" algn="just">
              <a:lnSpc>
                <a:spcPct val="150000"/>
              </a:lnSpc>
            </a:pPr>
            <a:r>
              <a:rPr lang="zh-CN" altLang="zh-CN" sz="2800" b="1" kern="100" dirty="0">
                <a:solidFill>
                  <a:srgbClr val="FF0000"/>
                </a:solidFill>
                <a:latin typeface="Times New Roman"/>
                <a:ea typeface="华文细黑"/>
                <a:cs typeface="Times New Roman"/>
              </a:rPr>
              <a:t>由于</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a:t>
            </a:r>
            <a:r>
              <a:rPr lang="en-US" altLang="zh-CN" sz="2800" b="1" kern="100" dirty="0" err="1" smtClean="0">
                <a:solidFill>
                  <a:srgbClr val="FF0000"/>
                </a:solidFill>
                <a:latin typeface="Times New Roman"/>
                <a:ea typeface="华文细黑"/>
                <a:cs typeface="Courier New"/>
              </a:rPr>
              <a:t>KCl</a:t>
            </a:r>
            <a:r>
              <a:rPr lang="zh-CN" altLang="en-US" sz="2800" b="1" dirty="0">
                <a:solidFill>
                  <a:srgbClr val="FF0000"/>
                </a:solidFill>
              </a:rPr>
              <a:t>⇌</a:t>
            </a:r>
            <a:r>
              <a:rPr lang="en-US" altLang="zh-CN" sz="2800" b="1" kern="100" dirty="0" err="1" smtClean="0">
                <a:solidFill>
                  <a:srgbClr val="FF0000"/>
                </a:solidFill>
                <a:latin typeface="Times New Roman"/>
                <a:ea typeface="华文细黑"/>
                <a:cs typeface="Courier New"/>
              </a:rPr>
              <a:t>NaCl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是可逆反应，而</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的熔、沸点比</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低，产生钾蒸气，使平衡向右</a:t>
            </a:r>
            <a:r>
              <a:rPr lang="zh-CN" altLang="zh-CN" sz="2800" b="1" kern="100" dirty="0" smtClean="0">
                <a:solidFill>
                  <a:srgbClr val="FF0000"/>
                </a:solidFill>
                <a:latin typeface="Times New Roman"/>
                <a:ea typeface="华文细黑"/>
                <a:cs typeface="Times New Roman"/>
              </a:rPr>
              <a:t>移动</a:t>
            </a:r>
            <a:r>
              <a:rPr lang="zh-CN" altLang="en-US"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64286" y="1328862"/>
            <a:ext cx="518091" cy="646331"/>
          </a:xfrm>
          <a:prstGeom prst="rect">
            <a:avLst/>
          </a:prstGeom>
        </p:spPr>
        <p:txBody>
          <a:bodyPr wrap="none">
            <a:spAutoFit/>
          </a:bodyPr>
          <a:lstStyle/>
          <a:p>
            <a:r>
              <a:rPr lang="en-US" altLang="zh-CN" sz="3600" b="1" kern="100" dirty="0">
                <a:solidFill>
                  <a:srgbClr val="FF0000"/>
                </a:solidFill>
                <a:latin typeface="Times New Roman" pitchFamily="18" charset="0"/>
                <a:ea typeface="Times New Roman" pitchFamily="18" charset="0"/>
                <a:cs typeface="Times New Roman" pitchFamily="18" charset="0"/>
              </a:rPr>
              <a:t>C</a:t>
            </a:r>
            <a:endParaRPr lang="zh-CN" altLang="en-US" sz="3600" b="1" kern="100" dirty="0">
              <a:solidFill>
                <a:srgbClr val="FF0000"/>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18324" y="1044458"/>
            <a:ext cx="554960" cy="707886"/>
          </a:xfrm>
          <a:prstGeom prst="rect">
            <a:avLst/>
          </a:prstGeom>
        </p:spPr>
        <p:txBody>
          <a:bodyPr wrap="none">
            <a:spAutoFit/>
          </a:bodyPr>
          <a:lstStyle/>
          <a:p>
            <a:r>
              <a:rPr lang="en-US" altLang="zh-CN" sz="4000" b="1" kern="100" dirty="0">
                <a:solidFill>
                  <a:srgbClr val="FF0000"/>
                </a:solidFill>
                <a:latin typeface="Times New Roman"/>
                <a:cs typeface="Times New Roman"/>
              </a:rPr>
              <a:t>C</a:t>
            </a:r>
            <a:endParaRPr lang="zh-CN" altLang="en-US" sz="4000" b="1" kern="100" dirty="0">
              <a:solidFill>
                <a:srgbClr val="FF0000"/>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073836"/>
            <a:ext cx="526106" cy="707886"/>
          </a:xfrm>
          <a:prstGeom prst="rect">
            <a:avLst/>
          </a:prstGeom>
        </p:spPr>
        <p:txBody>
          <a:bodyPr wrap="none">
            <a:spAutoFit/>
          </a:bodyPr>
          <a:lstStyle/>
          <a:p>
            <a:r>
              <a:rPr lang="en-US" altLang="zh-CN" sz="4000" b="1" kern="100" dirty="0">
                <a:solidFill>
                  <a:srgbClr val="FF0000"/>
                </a:solidFill>
                <a:latin typeface="Times New Roman"/>
                <a:cs typeface="Times New Roman"/>
              </a:rPr>
              <a:t>B</a:t>
            </a:r>
            <a:endParaRPr lang="zh-CN" altLang="en-US" sz="40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9502416" y="600031"/>
            <a:ext cx="481222" cy="712503"/>
          </a:xfrm>
          <a:prstGeom prst="rect">
            <a:avLst/>
          </a:prstGeom>
        </p:spPr>
        <p:txBody>
          <a:bodyPr wrap="none">
            <a:spAutoFit/>
          </a:bodyPr>
          <a:lstStyle/>
          <a:p>
            <a:pPr algn="just">
              <a:lnSpc>
                <a:spcPts val="5500"/>
              </a:lnSpc>
              <a:spcAft>
                <a:spcPts val="0"/>
              </a:spcAft>
            </a:pPr>
            <a:r>
              <a:rPr lang="en-US" altLang="zh-CN" sz="3200" b="1" kern="100" dirty="0">
                <a:solidFill>
                  <a:srgbClr val="FF0000"/>
                </a:solidFill>
                <a:latin typeface="Times New Roman"/>
                <a:ea typeface="华文细黑"/>
                <a:cs typeface="Courier New"/>
              </a:rPr>
              <a:t>D</a:t>
            </a:r>
            <a:endParaRPr lang="zh-CN" altLang="zh-CN" sz="3200" b="1" kern="100" dirty="0">
              <a:solidFill>
                <a:srgbClr val="FF0000"/>
              </a:solidFill>
              <a:latin typeface="宋体"/>
              <a:cs typeface="Courier New"/>
            </a:endParaRPr>
          </a:p>
        </p:txBody>
      </p:sp>
      <p:sp>
        <p:nvSpPr>
          <p:cNvPr id="9" name="矩形 8"/>
          <p:cNvSpPr/>
          <p:nvPr/>
        </p:nvSpPr>
        <p:spPr>
          <a:xfrm>
            <a:off x="6383238" y="1557586"/>
            <a:ext cx="466794" cy="707886"/>
          </a:xfrm>
          <a:prstGeom prst="rect">
            <a:avLst/>
          </a:prstGeom>
        </p:spPr>
        <p:txBody>
          <a:bodyPr wrap="none">
            <a:spAutoFit/>
          </a:bodyPr>
          <a:lstStyle/>
          <a:p>
            <a:r>
              <a:rPr lang="zh-CN" altLang="en-US" sz="4000" dirty="0">
                <a:solidFill>
                  <a:srgbClr val="FF0000"/>
                </a:solidFill>
              </a:rPr>
              <a:t>√</a:t>
            </a:r>
          </a:p>
        </p:txBody>
      </p:sp>
      <p:sp>
        <p:nvSpPr>
          <p:cNvPr id="10" name="矩形 9"/>
          <p:cNvSpPr/>
          <p:nvPr/>
        </p:nvSpPr>
        <p:spPr>
          <a:xfrm>
            <a:off x="10284150" y="2265472"/>
            <a:ext cx="466794" cy="707886"/>
          </a:xfrm>
          <a:prstGeom prst="rect">
            <a:avLst/>
          </a:prstGeom>
        </p:spPr>
        <p:txBody>
          <a:bodyPr wrap="none">
            <a:spAutoFit/>
          </a:bodyPr>
          <a:lstStyle/>
          <a:p>
            <a:r>
              <a:rPr lang="zh-CN" altLang="en-US" sz="4000" dirty="0">
                <a:solidFill>
                  <a:srgbClr val="FF0000"/>
                </a:solidFill>
              </a:rPr>
              <a:t>√</a:t>
            </a:r>
          </a:p>
        </p:txBody>
      </p:sp>
      <p:sp>
        <p:nvSpPr>
          <p:cNvPr id="11" name="矩形 10"/>
          <p:cNvSpPr/>
          <p:nvPr/>
        </p:nvSpPr>
        <p:spPr>
          <a:xfrm>
            <a:off x="6023198" y="2937932"/>
            <a:ext cx="466794" cy="707886"/>
          </a:xfrm>
          <a:prstGeom prst="rect">
            <a:avLst/>
          </a:prstGeom>
        </p:spPr>
        <p:txBody>
          <a:bodyPr wrap="none">
            <a:spAutoFit/>
          </a:bodyPr>
          <a:lstStyle/>
          <a:p>
            <a:r>
              <a:rPr lang="zh-CN" altLang="en-US" sz="4000" dirty="0">
                <a:solidFill>
                  <a:srgbClr val="FF0000"/>
                </a:solidFill>
              </a:rPr>
              <a:t>√</a:t>
            </a:r>
          </a:p>
        </p:txBody>
      </p:sp>
      <p:sp>
        <p:nvSpPr>
          <p:cNvPr id="12" name="矩形 11"/>
          <p:cNvSpPr/>
          <p:nvPr/>
        </p:nvSpPr>
        <p:spPr>
          <a:xfrm>
            <a:off x="6383238" y="3658012"/>
            <a:ext cx="466794" cy="707886"/>
          </a:xfrm>
          <a:prstGeom prst="rect">
            <a:avLst/>
          </a:prstGeom>
        </p:spPr>
        <p:txBody>
          <a:bodyPr wrap="none">
            <a:spAutoFit/>
          </a:bodyPr>
          <a:lstStyle/>
          <a:p>
            <a:r>
              <a:rPr lang="zh-CN" altLang="en-US" sz="4000" dirty="0">
                <a:solidFill>
                  <a:srgbClr val="FF0000"/>
                </a:solidFill>
              </a:rPr>
              <a:t>√</a:t>
            </a:r>
          </a:p>
        </p:txBody>
      </p:sp>
      <p:sp>
        <p:nvSpPr>
          <p:cNvPr id="13" name="矩形 12"/>
          <p:cNvSpPr/>
          <p:nvPr/>
        </p:nvSpPr>
        <p:spPr>
          <a:xfrm>
            <a:off x="7428612" y="4293890"/>
            <a:ext cx="466794" cy="707886"/>
          </a:xfrm>
          <a:prstGeom prst="rect">
            <a:avLst/>
          </a:prstGeom>
        </p:spPr>
        <p:txBody>
          <a:bodyPr wrap="none">
            <a:spAutoFit/>
          </a:bodyPr>
          <a:lstStyle/>
          <a:p>
            <a:r>
              <a:rPr lang="zh-CN" altLang="en-US" sz="4000" dirty="0">
                <a:solidFill>
                  <a:srgbClr val="FF0000"/>
                </a:solidFill>
              </a:rPr>
              <a:t>√</a:t>
            </a:r>
          </a:p>
        </p:txBody>
      </p:sp>
      <p:sp>
        <p:nvSpPr>
          <p:cNvPr id="14" name="矩形 13"/>
          <p:cNvSpPr/>
          <p:nvPr/>
        </p:nvSpPr>
        <p:spPr>
          <a:xfrm>
            <a:off x="7866378" y="4106894"/>
            <a:ext cx="3068469" cy="797654"/>
          </a:xfrm>
          <a:prstGeom prst="rect">
            <a:avLst/>
          </a:prstGeom>
        </p:spPr>
        <p:txBody>
          <a:bodyPr wrap="none">
            <a:spAutoFit/>
          </a:bodyPr>
          <a:lstStyle/>
          <a:p>
            <a:pPr algn="just">
              <a:lnSpc>
                <a:spcPts val="5500"/>
              </a:lnSpc>
              <a:spcAft>
                <a:spcPts val="0"/>
              </a:spcAft>
            </a:pPr>
            <a:r>
              <a:rPr lang="zh-CN" altLang="en-US" sz="3200" b="1" kern="100" dirty="0" smtClean="0">
                <a:solidFill>
                  <a:srgbClr val="FF0000"/>
                </a:solidFill>
                <a:latin typeface="宋体"/>
                <a:cs typeface="Courier New"/>
              </a:rPr>
              <a:t>铁的焰色为无色</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矩形 12"/>
          <p:cNvSpPr/>
          <p:nvPr/>
        </p:nvSpPr>
        <p:spPr>
          <a:xfrm>
            <a:off x="674521" y="3197280"/>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1249008" y="3610154"/>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062758" y="3197280"/>
            <a:ext cx="208823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4583038" y="3175670"/>
            <a:ext cx="280831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1Na ~ 1Na</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 ~ 1e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1495806" y="2794496"/>
            <a:ext cx="564578" cy="923330"/>
          </a:xfrm>
          <a:prstGeom prst="rect">
            <a:avLst/>
          </a:prstGeom>
        </p:spPr>
        <p:txBody>
          <a:bodyPr wrap="none">
            <a:spAutoFit/>
          </a:bodyPr>
          <a:lstStyle/>
          <a:p>
            <a:r>
              <a:rPr lang="zh-CN" altLang="en-US" sz="5400" dirty="0">
                <a:solidFill>
                  <a:srgbClr val="FF0000"/>
                </a:solidFill>
              </a:rPr>
              <a:t>√</a:t>
            </a:r>
          </a:p>
        </p:txBody>
      </p:sp>
      <p:sp>
        <p:nvSpPr>
          <p:cNvPr id="18" name="矩形 17"/>
          <p:cNvSpPr/>
          <p:nvPr/>
        </p:nvSpPr>
        <p:spPr>
          <a:xfrm>
            <a:off x="9623598" y="135375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9" name="矩形 18"/>
          <p:cNvSpPr/>
          <p:nvPr/>
        </p:nvSpPr>
        <p:spPr>
          <a:xfrm>
            <a:off x="10055646" y="3861842"/>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20" name="矩形 19"/>
          <p:cNvSpPr/>
          <p:nvPr/>
        </p:nvSpPr>
        <p:spPr>
          <a:xfrm>
            <a:off x="2062758" y="4581922"/>
            <a:ext cx="4674678"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2Na</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O</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 </a:t>
            </a:r>
            <a:r>
              <a:rPr lang="en-US" altLang="zh-CN" sz="3200" b="1" kern="100" dirty="0" smtClean="0">
                <a:solidFill>
                  <a:srgbClr val="FF0000"/>
                </a:solidFill>
                <a:latin typeface="Times New Roman"/>
                <a:ea typeface="华文细黑"/>
                <a:cs typeface="Times New Roman"/>
              </a:rPr>
              <a:t>~ 2CO</a:t>
            </a:r>
            <a:r>
              <a:rPr lang="en-US" altLang="zh-CN" sz="3200" b="1" kern="100" baseline="-25000" dirty="0" smtClean="0">
                <a:solidFill>
                  <a:srgbClr val="FF0000"/>
                </a:solidFill>
                <a:latin typeface="Times New Roman"/>
                <a:ea typeface="华文细黑"/>
                <a:cs typeface="Times New Roman"/>
              </a:rPr>
              <a:t>2</a:t>
            </a:r>
            <a:r>
              <a:rPr lang="en-US" altLang="zh-CN" sz="3200" b="1" kern="100" dirty="0" smtClean="0">
                <a:solidFill>
                  <a:srgbClr val="FF0000"/>
                </a:solidFill>
                <a:latin typeface="Times New Roman"/>
                <a:ea typeface="华文细黑"/>
                <a:cs typeface="Times New Roman"/>
              </a:rPr>
              <a:t> ~ </a:t>
            </a:r>
            <a:r>
              <a:rPr lang="en-US" altLang="zh-CN" sz="3200" b="1" kern="100" dirty="0" smtClean="0">
                <a:solidFill>
                  <a:srgbClr val="FF0000"/>
                </a:solidFill>
                <a:latin typeface="Times New Roman"/>
                <a:ea typeface="华文细黑"/>
              </a:rPr>
              <a:t>2e- ~ O</a:t>
            </a:r>
            <a:r>
              <a:rPr lang="en-US" altLang="zh-CN" sz="3200" b="1" kern="100" baseline="-25000" dirty="0" smtClean="0">
                <a:solidFill>
                  <a:srgbClr val="FF0000"/>
                </a:solidFill>
                <a:latin typeface="Times New Roman"/>
                <a:ea typeface="华文细黑"/>
              </a:rPr>
              <a:t>2</a:t>
            </a:r>
            <a:endParaRPr lang="zh-CN" altLang="en-US" sz="3200" b="1" baseline="-25000" dirty="0">
              <a:solidFill>
                <a:srgbClr val="FF0000"/>
              </a:solidFill>
            </a:endParaRPr>
          </a:p>
        </p:txBody>
      </p:sp>
      <p:sp>
        <p:nvSpPr>
          <p:cNvPr id="21" name="矩形 20"/>
          <p:cNvSpPr/>
          <p:nvPr/>
        </p:nvSpPr>
        <p:spPr>
          <a:xfrm>
            <a:off x="8493923" y="5229994"/>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 grpId="0"/>
      <p:bldP spid="18" grpId="0"/>
      <p:bldP spid="19" grpId="0"/>
      <p:bldP spid="20" grpId="0"/>
      <p:bldP spid="21"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07306" y="728837"/>
            <a:ext cx="561372" cy="769441"/>
          </a:xfrm>
          <a:prstGeom prst="rect">
            <a:avLst/>
          </a:prstGeom>
        </p:spPr>
        <p:txBody>
          <a:bodyPr wrap="none">
            <a:spAutoFit/>
          </a:bodyPr>
          <a:lstStyle/>
          <a:p>
            <a:r>
              <a:rPr lang="en-US" altLang="zh-CN" sz="4400" b="1" kern="100" dirty="0">
                <a:solidFill>
                  <a:srgbClr val="FF0000"/>
                </a:solidFill>
                <a:latin typeface="Times New Roman"/>
                <a:ea typeface="华文细黑"/>
              </a:rPr>
              <a:t>B</a:t>
            </a:r>
            <a:endParaRPr lang="zh-CN" altLang="en-US" sz="4400" b="1" dirty="0">
              <a:solidFill>
                <a:srgbClr val="FF0000"/>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1489246" y="999813"/>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6" name="矩形 15"/>
          <p:cNvSpPr/>
          <p:nvPr/>
        </p:nvSpPr>
        <p:spPr>
          <a:xfrm>
            <a:off x="5685611" y="335778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7" name="矩形 16"/>
          <p:cNvSpPr/>
          <p:nvPr/>
        </p:nvSpPr>
        <p:spPr>
          <a:xfrm>
            <a:off x="5300171" y="3959250"/>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8" name="矩形 17"/>
          <p:cNvSpPr/>
          <p:nvPr/>
        </p:nvSpPr>
        <p:spPr>
          <a:xfrm>
            <a:off x="6167214" y="3421083"/>
            <a:ext cx="1415772" cy="584775"/>
          </a:xfrm>
          <a:prstGeom prst="rect">
            <a:avLst/>
          </a:prstGeom>
        </p:spPr>
        <p:txBody>
          <a:bodyPr wrap="none">
            <a:spAutoFit/>
          </a:bodyPr>
          <a:lstStyle/>
          <a:p>
            <a:r>
              <a:rPr lang="zh-CN" altLang="en-US" sz="3200" dirty="0">
                <a:solidFill>
                  <a:srgbClr val="FF0000"/>
                </a:solidFill>
              </a:rPr>
              <a:t>小苏打</a:t>
            </a:r>
          </a:p>
        </p:txBody>
      </p:sp>
      <p:sp>
        <p:nvSpPr>
          <p:cNvPr id="19" name="矩形 18"/>
          <p:cNvSpPr/>
          <p:nvPr/>
        </p:nvSpPr>
        <p:spPr>
          <a:xfrm>
            <a:off x="10127654" y="972811"/>
            <a:ext cx="883575"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7679382" y="2637706"/>
            <a:ext cx="564578" cy="923330"/>
          </a:xfrm>
          <a:prstGeom prst="rect">
            <a:avLst/>
          </a:prstGeom>
        </p:spPr>
        <p:txBody>
          <a:bodyPr wrap="none">
            <a:spAutoFit/>
          </a:bodyPr>
          <a:lstStyle/>
          <a:p>
            <a:r>
              <a:rPr lang="zh-CN" altLang="en-US" sz="5400" dirty="0">
                <a:solidFill>
                  <a:srgbClr val="FF0000"/>
                </a:solidFill>
              </a:rPr>
              <a:t>√</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8" grpId="0"/>
      <p:bldP spid="19" grpId="0"/>
      <p:bldP spid="2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278782" y="1269554"/>
            <a:ext cx="591829" cy="769441"/>
          </a:xfrm>
          <a:prstGeom prst="rect">
            <a:avLst/>
          </a:prstGeom>
        </p:spPr>
        <p:txBody>
          <a:bodyPr wrap="none">
            <a:spAutoFit/>
          </a:bodyPr>
          <a:lstStyle/>
          <a:p>
            <a:r>
              <a:rPr lang="en-US" altLang="zh-CN" sz="4400" b="1" kern="100" dirty="0">
                <a:solidFill>
                  <a:srgbClr val="FF0000"/>
                </a:solidFill>
                <a:latin typeface="Times New Roman"/>
                <a:ea typeface="华文细黑"/>
              </a:rPr>
              <a:t>D</a:t>
            </a:r>
            <a:endParaRPr lang="zh-CN" altLang="en-US" sz="4400" b="1" kern="100" dirty="0">
              <a:solidFill>
                <a:srgbClr val="FF0000"/>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6854"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TextBox 3"/>
          <p:cNvSpPr txBox="1"/>
          <p:nvPr/>
        </p:nvSpPr>
        <p:spPr>
          <a:xfrm>
            <a:off x="6959302" y="1754446"/>
            <a:ext cx="459773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6383238" y="2405602"/>
            <a:ext cx="587372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+NaCl==NaHCO</a:t>
            </a:r>
            <a:r>
              <a:rPr lang="en-US" altLang="zh-CN" sz="2800" b="1" baseline="-25000" dirty="0">
                <a:solidFill>
                  <a:srgbClr val="FF0000"/>
                </a:solidFill>
                <a:latin typeface="Times New Roman" panose="02020603050405020304" pitchFamily="18" charset="0"/>
                <a:cs typeface="Times New Roman" panose="02020603050405020304" pitchFamily="18" charset="0"/>
              </a:rPr>
              <a:t>3 </a:t>
            </a:r>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baseline="-25000"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+NaCl</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7010028" y="2925738"/>
            <a:ext cx="4629794" cy="2031325"/>
          </a:xfrm>
          <a:prstGeom prst="rect">
            <a:avLst/>
          </a:prstGeom>
          <a:noFill/>
        </p:spPr>
        <p:txBody>
          <a:bodyPr wrap="none" rtlCol="0">
            <a:spAutoFit/>
          </a:bodyPr>
          <a:lstStyle/>
          <a:p>
            <a:pPr algn="ctr">
              <a:lnSpc>
                <a:spcPct val="150000"/>
              </a:lnSpc>
            </a:pPr>
            <a:r>
              <a:rPr lang="en-US" altLang="zh-CN" sz="2800" b="1" dirty="0">
                <a:solidFill>
                  <a:srgbClr val="FF0000"/>
                </a:solidFill>
                <a:latin typeface="Times New Roman" panose="02020603050405020304" pitchFamily="18" charset="0"/>
                <a:cs typeface="Times New Roman" panose="02020603050405020304" pitchFamily="18" charset="0"/>
              </a:rPr>
              <a:t>NH</a:t>
            </a:r>
            <a:r>
              <a:rPr lang="en-US" altLang="zh-CN" sz="2800" b="1" baseline="-25000" dirty="0">
                <a:solidFill>
                  <a:srgbClr val="FF0000"/>
                </a:solidFill>
                <a:latin typeface="Times New Roman" panose="02020603050405020304" pitchFamily="18" charset="0"/>
                <a:cs typeface="Times New Roman" panose="02020603050405020304" pitchFamily="18" charset="0"/>
              </a:rPr>
              <a:t>3</a:t>
            </a:r>
            <a:r>
              <a:rPr lang="zh-CN" altLang="en-US" sz="2800" b="1" dirty="0">
                <a:solidFill>
                  <a:srgbClr val="FF0000"/>
                </a:solidFill>
                <a:latin typeface="Times New Roman" panose="02020603050405020304" pitchFamily="18" charset="0"/>
                <a:cs typeface="Times New Roman" panose="02020603050405020304" pitchFamily="18" charset="0"/>
              </a:rPr>
              <a:t>极易溶于</a:t>
            </a:r>
            <a:r>
              <a:rPr lang="zh-CN" altLang="en-US" sz="2800" b="1" dirty="0" smtClean="0">
                <a:solidFill>
                  <a:srgbClr val="FF0000"/>
                </a:solidFill>
                <a:latin typeface="Times New Roman" panose="02020603050405020304" pitchFamily="18" charset="0"/>
                <a:cs typeface="Times New Roman" panose="02020603050405020304" pitchFamily="18" charset="0"/>
              </a:rPr>
              <a:t>水，</a:t>
            </a:r>
            <a:r>
              <a:rPr lang="en-US" altLang="zh-CN" sz="2800" b="1" dirty="0" smtClean="0">
                <a:solidFill>
                  <a:srgbClr val="FF0000"/>
                </a:solidFill>
                <a:latin typeface="Times New Roman" panose="02020603050405020304" pitchFamily="18" charset="0"/>
                <a:cs typeface="Times New Roman" panose="02020603050405020304" pitchFamily="18" charset="0"/>
              </a:rPr>
              <a:t>a</a:t>
            </a:r>
            <a:r>
              <a:rPr lang="zh-CN" altLang="en-US" sz="2800" b="1" dirty="0" smtClean="0">
                <a:solidFill>
                  <a:srgbClr val="FF0000"/>
                </a:solidFill>
                <a:latin typeface="Times New Roman" panose="02020603050405020304" pitchFamily="18" charset="0"/>
                <a:cs typeface="Times New Roman" panose="02020603050405020304" pitchFamily="18" charset="0"/>
              </a:rPr>
              <a:t>口防倒吸</a:t>
            </a:r>
            <a:endParaRPr lang="zh-CN" altLang="en-US" sz="2800" b="1" dirty="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溶解度不大，从</a:t>
            </a:r>
            <a:r>
              <a:rPr lang="en-US" altLang="zh-CN" sz="2800" b="1" dirty="0" smtClean="0">
                <a:solidFill>
                  <a:srgbClr val="FF0000"/>
                </a:solidFill>
                <a:latin typeface="Times New Roman" panose="02020603050405020304" pitchFamily="18" charset="0"/>
                <a:cs typeface="Times New Roman" panose="02020603050405020304" pitchFamily="18" charset="0"/>
              </a:rPr>
              <a:t>b</a:t>
            </a:r>
            <a:r>
              <a:rPr lang="zh-CN" altLang="en-US" sz="2800" b="1" dirty="0" smtClean="0">
                <a:solidFill>
                  <a:srgbClr val="FF0000"/>
                </a:solidFill>
                <a:latin typeface="Times New Roman" panose="02020603050405020304" pitchFamily="18" charset="0"/>
                <a:cs typeface="Times New Roman" panose="02020603050405020304" pitchFamily="18" charset="0"/>
              </a:rPr>
              <a:t>口进</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同时</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先通</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p:txBody>
      </p:sp>
      <p:sp>
        <p:nvSpPr>
          <p:cNvPr id="7" name="椭圆 6"/>
          <p:cNvSpPr/>
          <p:nvPr/>
        </p:nvSpPr>
        <p:spPr>
          <a:xfrm>
            <a:off x="4868504" y="5209168"/>
            <a:ext cx="4395054" cy="8109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9263558" y="5353019"/>
            <a:ext cx="228620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尾气处理</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358902" y="1269554"/>
            <a:ext cx="518091" cy="646331"/>
          </a:xfrm>
          <a:prstGeom prst="rect">
            <a:avLst/>
          </a:prstGeom>
          <a:noFill/>
        </p:spPr>
        <p:txBody>
          <a:bodyPr wrap="none" rtlCol="0">
            <a:spAutoFit/>
          </a:bodyPr>
          <a:lstStyle/>
          <a:p>
            <a:r>
              <a:rPr lang="en-US" altLang="zh-CN" sz="3600" b="1" dirty="0" smtClean="0">
                <a:solidFill>
                  <a:srgbClr val="FF0000"/>
                </a:solidFill>
                <a:latin typeface="Times New Roman" panose="02020603050405020304" pitchFamily="18" charset="0"/>
                <a:cs typeface="Times New Roman" panose="02020603050405020304" pitchFamily="18" charset="0"/>
              </a:rPr>
              <a:t>C</a:t>
            </a:r>
            <a:endParaRPr lang="zh-CN" altLang="en-US" sz="36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left)">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left)">
                                      <p:cBhvr>
                                        <p:cTn id="22" dur="5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left)">
                                      <p:cBhvr>
                                        <p:cTn id="27" dur="5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7" grpId="0" animBg="1"/>
      <p:bldP spid="27" grpId="0"/>
      <p:bldP spid="2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8335363"/>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903" name="文档" r:id="rId3" imgW="11651150" imgH="5722784" progId="Word.Document.12">
                  <p:embed/>
                </p:oleObj>
              </mc:Choice>
              <mc:Fallback>
                <p:oleObj name="文档" r:id="rId3" imgW="11651150" imgH="5722784" progId="Word.Document.12">
                  <p:embed/>
                  <p:pic>
                    <p:nvPicPr>
                      <p:cNvPr id="0" name=""/>
                      <p:cNvPicPr/>
                      <p:nvPr/>
                    </p:nvPicPr>
                    <p:blipFill>
                      <a:blip r:embed="rId4"/>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1"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TextBox 2"/>
          <p:cNvSpPr txBox="1"/>
          <p:nvPr/>
        </p:nvSpPr>
        <p:spPr>
          <a:xfrm>
            <a:off x="5322365" y="3102853"/>
            <a:ext cx="700833" cy="830997"/>
          </a:xfrm>
          <a:prstGeom prst="rect">
            <a:avLst/>
          </a:prstGeom>
          <a:noFill/>
        </p:spPr>
        <p:txBody>
          <a:bodyPr wrap="none" rtlCol="0">
            <a:spAutoFit/>
          </a:bodyPr>
          <a:lstStyle/>
          <a:p>
            <a:r>
              <a:rPr lang="zh-CN" altLang="en-US" sz="4800" dirty="0"/>
              <a:t>⇌</a:t>
            </a:r>
          </a:p>
        </p:txBody>
      </p:sp>
      <p:sp>
        <p:nvSpPr>
          <p:cNvPr id="11" name="矩形 10"/>
          <p:cNvSpPr/>
          <p:nvPr/>
        </p:nvSpPr>
        <p:spPr>
          <a:xfrm>
            <a:off x="7496179" y="811421"/>
            <a:ext cx="492443"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cs typeface="Courier New"/>
              </a:rPr>
              <a:t>B</a:t>
            </a:r>
            <a:endParaRPr lang="zh-CN" altLang="zh-CN" sz="3600" b="1" kern="100" dirty="0">
              <a:solidFill>
                <a:srgbClr val="FF0000"/>
              </a:solidFill>
              <a:latin typeface="宋体"/>
              <a:cs typeface="Courier New"/>
            </a:endParaRPr>
          </a:p>
        </p:txBody>
      </p:sp>
      <p:sp>
        <p:nvSpPr>
          <p:cNvPr id="13" name="矩形 12"/>
          <p:cNvSpPr/>
          <p:nvPr/>
        </p:nvSpPr>
        <p:spPr>
          <a:xfrm>
            <a:off x="2782838" y="2133650"/>
            <a:ext cx="2284600" cy="738664"/>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HCO</a:t>
            </a:r>
            <a:r>
              <a:rPr lang="en-US" altLang="zh-CN" sz="2800" b="1" kern="100"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kern="100" baseline="30000" dirty="0" smtClean="0">
                <a:solidFill>
                  <a:srgbClr val="FF0000"/>
                </a:solidFill>
                <a:latin typeface="Times New Roman" panose="02020603050405020304" pitchFamily="18" charset="0"/>
                <a:cs typeface="Times New Roman" panose="02020603050405020304" pitchFamily="18" charset="0"/>
              </a:rPr>
              <a:t>-</a:t>
            </a:r>
            <a:r>
              <a:rPr lang="zh-CN" altLang="en-US" sz="2800" b="1" kern="100" dirty="0" smtClean="0">
                <a:solidFill>
                  <a:srgbClr val="FF0000"/>
                </a:solidFill>
                <a:latin typeface="Times New Roman" panose="02020603050405020304" pitchFamily="18" charset="0"/>
                <a:cs typeface="Times New Roman" panose="02020603050405020304" pitchFamily="18" charset="0"/>
              </a:rPr>
              <a:t>不能拆</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8471470" y="4293890"/>
            <a:ext cx="1266693" cy="656846"/>
          </a:xfrm>
          <a:prstGeom prst="rect">
            <a:avLst/>
          </a:prstGeom>
        </p:spPr>
        <p:txBody>
          <a:bodyPr wrap="none">
            <a:spAutoFit/>
          </a:bodyPr>
          <a:lstStyle/>
          <a:p>
            <a:pPr algn="just">
              <a:lnSpc>
                <a:spcPct val="150000"/>
              </a:lnSpc>
              <a:spcAft>
                <a:spcPts val="0"/>
              </a:spcAft>
            </a:pPr>
            <a:r>
              <a:rPr lang="zh-CN" altLang="en-US" sz="2800" b="1" kern="100" dirty="0" smtClean="0">
                <a:solidFill>
                  <a:srgbClr val="FF0000"/>
                </a:solidFill>
                <a:latin typeface="Times New Roman" panose="02020603050405020304" pitchFamily="18" charset="0"/>
                <a:cs typeface="Times New Roman" panose="02020603050405020304" pitchFamily="18" charset="0"/>
              </a:rPr>
              <a:t>未配平</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225234" y="5288867"/>
            <a:ext cx="1462260" cy="661207"/>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panose="02020603050405020304" pitchFamily="18" charset="0"/>
                <a:cs typeface="Times New Roman" panose="02020603050405020304" pitchFamily="18" charset="0"/>
              </a:rPr>
              <a:t>CaCO</a:t>
            </a:r>
            <a:r>
              <a:rPr lang="en-US" altLang="zh-CN" sz="2800" b="1" kern="100" baseline="-25000" dirty="0">
                <a:solidFill>
                  <a:srgbClr val="FF0000"/>
                </a:solidFill>
                <a:latin typeface="Times New Roman" panose="02020603050405020304" pitchFamily="18" charset="0"/>
                <a:cs typeface="Times New Roman" panose="02020603050405020304" pitchFamily="18" charset="0"/>
              </a:rPr>
              <a:t>3</a:t>
            </a:r>
            <a:r>
              <a:rPr lang="en-US" altLang="zh-CN" sz="2800" b="1" kern="100" dirty="0">
                <a:solidFill>
                  <a:srgbClr val="FF0000"/>
                </a:solidFill>
                <a:latin typeface="Times New Roman" panose="02020603050405020304" pitchFamily="18" charset="0"/>
                <a:cs typeface="Times New Roman" panose="02020603050405020304" pitchFamily="18" charset="0"/>
              </a:rPr>
              <a:t>↓</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矩形 12"/>
          <p:cNvSpPr/>
          <p:nvPr/>
        </p:nvSpPr>
        <p:spPr>
          <a:xfrm>
            <a:off x="2278782" y="2696579"/>
            <a:ext cx="569387"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2782838" y="2696579"/>
            <a:ext cx="763351"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-1/3</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777286" y="4797946"/>
            <a:ext cx="10646512" cy="738664"/>
          </a:xfrm>
          <a:prstGeom prst="rect">
            <a:avLst/>
          </a:prstGeom>
        </p:spPr>
        <p:txBody>
          <a:bodyPr wrap="square">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smtClean="0">
                <a:solidFill>
                  <a:prstClr val="black"/>
                </a:solidFill>
                <a:latin typeface="Times New Roman"/>
                <a:ea typeface="华文细黑" pitchFamily="2" charset="-122"/>
                <a:cs typeface="Times New Roman"/>
              </a:rPr>
              <a:t>叠</a:t>
            </a:r>
            <a:r>
              <a:rPr lang="zh-CN" altLang="zh-CN" sz="2800" kern="100" spc="-100" dirty="0">
                <a:solidFill>
                  <a:prstClr val="black"/>
                </a:solidFill>
                <a:latin typeface="Times New Roman"/>
                <a:ea typeface="华文细黑" pitchFamily="2" charset="-122"/>
                <a:cs typeface="Times New Roman"/>
              </a:rPr>
              <a:t>氮化钠受撞击分解的化学方程式</a:t>
            </a:r>
            <a:r>
              <a:rPr lang="zh-CN" altLang="zh-CN" sz="2800" kern="100" spc="-100" dirty="0" smtClean="0">
                <a:solidFill>
                  <a:prstClr val="black"/>
                </a:solidFill>
                <a:latin typeface="Times New Roman"/>
                <a:ea typeface="华文细黑" pitchFamily="2" charset="-122"/>
                <a:cs typeface="Times New Roman"/>
              </a:rPr>
              <a:t>为</a:t>
            </a:r>
            <a:r>
              <a:rPr lang="zh-CN" altLang="en-US" sz="2800" kern="100" spc="-100" dirty="0" smtClean="0">
                <a:solidFill>
                  <a:prstClr val="black"/>
                </a:solidFill>
                <a:latin typeface="Times New Roman"/>
                <a:ea typeface="华文细黑" pitchFamily="2" charset="-122"/>
                <a:cs typeface="Times New Roman"/>
              </a:rPr>
              <a:t>：</a:t>
            </a:r>
            <a:r>
              <a:rPr lang="en-US" altLang="zh-CN" sz="2800" b="1" kern="100" spc="-100" dirty="0" smtClean="0">
                <a:solidFill>
                  <a:srgbClr val="FF0000"/>
                </a:solidFill>
                <a:latin typeface="Times New Roman"/>
                <a:ea typeface="华文细黑" pitchFamily="2" charset="-122"/>
                <a:cs typeface="Courier New"/>
              </a:rPr>
              <a:t>2NaN</a:t>
            </a:r>
            <a:r>
              <a:rPr lang="en-US" altLang="zh-CN" sz="2800" b="1" kern="100" spc="-100" baseline="-25000" dirty="0" smtClean="0">
                <a:solidFill>
                  <a:srgbClr val="FF0000"/>
                </a:solidFill>
                <a:latin typeface="Times New Roman"/>
                <a:ea typeface="华文细黑" pitchFamily="2" charset="-122"/>
                <a:cs typeface="Courier New"/>
              </a:rPr>
              <a:t>3</a:t>
            </a:r>
            <a:r>
              <a:rPr lang="en-US" altLang="zh-CN" sz="2800" b="1" spc="-600" dirty="0">
                <a:solidFill>
                  <a:srgbClr val="FF0000"/>
                </a:solidFill>
                <a:latin typeface="宋体" pitchFamily="2" charset="-122"/>
                <a:ea typeface="宋体" pitchFamily="2" charset="-122"/>
                <a:cs typeface="Times New Roman" pitchFamily="18" charset="0"/>
              </a:rPr>
              <a:t>―→ </a:t>
            </a:r>
            <a:r>
              <a:rPr lang="en-US" altLang="zh-CN" sz="2800" b="1" kern="100" spc="-100" dirty="0">
                <a:solidFill>
                  <a:srgbClr val="FF0000"/>
                </a:solidFill>
                <a:latin typeface="Times New Roman"/>
                <a:ea typeface="华文细黑" pitchFamily="2" charset="-122"/>
                <a:cs typeface="Courier New"/>
              </a:rPr>
              <a:t>2Na</a:t>
            </a:r>
            <a:r>
              <a:rPr lang="zh-CN" altLang="zh-CN" sz="2800" b="1" kern="100" spc="-100" dirty="0">
                <a:solidFill>
                  <a:srgbClr val="FF0000"/>
                </a:solidFill>
                <a:latin typeface="Times New Roman"/>
                <a:ea typeface="华文细黑" pitchFamily="2" charset="-122"/>
                <a:cs typeface="Times New Roman"/>
              </a:rPr>
              <a:t>＋</a:t>
            </a:r>
            <a:r>
              <a:rPr lang="en-US" altLang="zh-CN" sz="2800" b="1" kern="100" spc="-100" dirty="0">
                <a:solidFill>
                  <a:srgbClr val="FF0000"/>
                </a:solidFill>
                <a:latin typeface="Times New Roman"/>
                <a:ea typeface="华文细黑" pitchFamily="2" charset="-122"/>
                <a:cs typeface="Courier New"/>
              </a:rPr>
              <a:t>3N</a:t>
            </a:r>
            <a:r>
              <a:rPr lang="en-US" altLang="zh-CN" sz="2800" b="1" kern="100" spc="-100" baseline="-25000" dirty="0">
                <a:solidFill>
                  <a:srgbClr val="FF0000"/>
                </a:solidFill>
                <a:latin typeface="Times New Roman"/>
                <a:ea typeface="华文细黑" pitchFamily="2" charset="-122"/>
                <a:cs typeface="Courier New"/>
              </a:rPr>
              <a:t>2</a:t>
            </a:r>
            <a:r>
              <a:rPr lang="en-US" altLang="zh-CN" sz="2800" b="1" kern="100" spc="-100" dirty="0">
                <a:solidFill>
                  <a:srgbClr val="FF0000"/>
                </a:solidFill>
                <a:latin typeface="宋体"/>
                <a:ea typeface="华文细黑" pitchFamily="2" charset="-122"/>
                <a:cs typeface="Times New Roman"/>
              </a:rPr>
              <a:t>↑</a:t>
            </a:r>
            <a:endParaRPr lang="zh-CN" altLang="zh-CN" sz="2800" b="1" kern="100" spc="-100" dirty="0">
              <a:solidFill>
                <a:srgbClr val="FF0000"/>
              </a:solidFill>
              <a:latin typeface="宋体"/>
              <a:ea typeface="华文细黑" pitchFamily="2" charset="-122"/>
              <a:cs typeface="Courier New"/>
            </a:endParaRP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226" name="文档" r:id="rId3" imgW="11222122" imgH="3204988" progId="Word.Document.12">
                  <p:embed/>
                </p:oleObj>
              </mc:Choice>
              <mc:Fallback>
                <p:oleObj name="文档" r:id="rId3" imgW="11222122" imgH="3204988" progId="Word.Document.12">
                  <p:embed/>
                  <p:pic>
                    <p:nvPicPr>
                      <p:cNvPr id="0" name=""/>
                      <p:cNvPicPr/>
                      <p:nvPr/>
                    </p:nvPicPr>
                    <p:blipFill>
                      <a:blip r:embed="rId4"/>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227" name="文档" r:id="rId11" imgW="11422190" imgH="2196625" progId="Word.Document.12">
                  <p:embed/>
                </p:oleObj>
              </mc:Choice>
              <mc:Fallback>
                <p:oleObj name="文档" r:id="rId11" imgW="11422190" imgH="2196625" progId="Word.Document.12">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310" name="文档" r:id="rId3" imgW="7970326" imgH="1165649" progId="Word.Document.12">
                  <p:embed/>
                </p:oleObj>
              </mc:Choice>
              <mc:Fallback>
                <p:oleObj name="文档" r:id="rId3" imgW="7970326" imgH="1165649" progId="Word.Document.12">
                  <p:embed/>
                  <p:pic>
                    <p:nvPicPr>
                      <p:cNvPr id="0" name=""/>
                      <p:cNvPicPr/>
                      <p:nvPr/>
                    </p:nvPicPr>
                    <p:blipFill>
                      <a:blip r:embed="rId4"/>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311" name="文档" r:id="rId5" imgW="10479786" imgH="1394116" progId="Word.Document.12">
                  <p:embed/>
                </p:oleObj>
              </mc:Choice>
              <mc:Fallback>
                <p:oleObj name="文档" r:id="rId5" imgW="10479786" imgH="1394116" progId="Word.Document.12">
                  <p:embed/>
                  <p:pic>
                    <p:nvPicPr>
                      <p:cNvPr id="0" name=""/>
                      <p:cNvPicPr/>
                      <p:nvPr/>
                    </p:nvPicPr>
                    <p:blipFill>
                      <a:blip r:embed="rId6"/>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902811"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NaH</a:t>
            </a:r>
            <a:endParaRPr lang="zh-CN" altLang="en-US" sz="2800" b="1" kern="100" dirty="0">
              <a:solidFill>
                <a:srgbClr val="FF0000"/>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6959302" y="1071840"/>
            <a:ext cx="4431341" cy="523220"/>
          </a:xfrm>
          <a:prstGeom prst="rect">
            <a:avLst/>
          </a:prstGeom>
        </p:spPr>
        <p:txBody>
          <a:bodyPr wrap="none">
            <a:spAutoFit/>
          </a:bodyPr>
          <a:lstStyle/>
          <a:p>
            <a:r>
              <a:rPr lang="en-US" altLang="zh-CN" sz="2800" b="1" kern="100" dirty="0">
                <a:solidFill>
                  <a:srgbClr val="FF0000"/>
                </a:solidFill>
                <a:latin typeface="Times New Roman"/>
                <a:ea typeface="华文细黑"/>
              </a:rPr>
              <a:t>4NaH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AlCl</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5" name="矩形 4"/>
          <p:cNvSpPr/>
          <p:nvPr/>
        </p:nvSpPr>
        <p:spPr>
          <a:xfrm>
            <a:off x="425624" y="1897836"/>
            <a:ext cx="1162498"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3NaCl</a:t>
            </a:r>
            <a:endParaRPr lang="zh-CN" altLang="en-US" sz="2800" b="1" dirty="0">
              <a:solidFill>
                <a:srgbClr val="FF0000"/>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93823" cy="523220"/>
          </a:xfrm>
          <a:prstGeom prst="rect">
            <a:avLst/>
          </a:prstGeom>
        </p:spPr>
        <p:txBody>
          <a:bodyPr wrap="none">
            <a:spAutoFit/>
          </a:bodyPr>
          <a:lstStyle/>
          <a:p>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spc="-80" dirty="0" smtClean="0">
                <a:solidFill>
                  <a:srgbClr val="FF0000"/>
                </a:solidFill>
                <a:latin typeface="Times New Roman"/>
                <a:ea typeface="华文细黑"/>
              </a:rPr>
              <a:t>==</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532775" y="1715419"/>
            <a:ext cx="2680542"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NaAlO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4H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12164" y="1485578"/>
            <a:ext cx="5027658"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3</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3NaOH</a:t>
            </a:r>
            <a:endParaRPr lang="zh-CN" altLang="zh-CN" sz="2800" b="1" kern="100" dirty="0">
              <a:solidFill>
                <a:srgbClr val="FF0000"/>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1953420"/>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b="1" kern="100" dirty="0" smtClean="0">
                <a:solidFill>
                  <a:srgbClr val="FF0000"/>
                </a:solidFill>
                <a:latin typeface="Times New Roman"/>
                <a:ea typeface="华文细黑"/>
                <a:cs typeface="Times New Roman"/>
              </a:rPr>
              <a:t>制备</a:t>
            </a:r>
            <a:r>
              <a:rPr lang="zh-CN" altLang="zh-CN" sz="2800" b="1" kern="100" dirty="0">
                <a:solidFill>
                  <a:srgbClr val="FF0000"/>
                </a:solidFill>
                <a:latin typeface="Times New Roman"/>
                <a:ea typeface="华文细黑"/>
                <a:cs typeface="Times New Roman"/>
              </a:rPr>
              <a:t>过程不合理，因为盐酸易挥发，</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中混有</a:t>
            </a:r>
            <a:r>
              <a:rPr lang="en-US" altLang="zh-CN" sz="2800" b="1" kern="100" dirty="0" err="1">
                <a:solidFill>
                  <a:srgbClr val="FF0000"/>
                </a:solidFill>
                <a:latin typeface="Times New Roman"/>
                <a:ea typeface="华文细黑"/>
              </a:rPr>
              <a:t>HCl</a:t>
            </a:r>
            <a:r>
              <a:rPr lang="zh-CN" altLang="zh-CN" sz="2800" b="1" kern="100" dirty="0">
                <a:solidFill>
                  <a:srgbClr val="FF0000"/>
                </a:solidFill>
                <a:latin typeface="Times New Roman"/>
                <a:ea typeface="华文细黑"/>
                <a:cs typeface="Times New Roman"/>
              </a:rPr>
              <a:t>，导致产物中有</a:t>
            </a:r>
            <a:r>
              <a:rPr lang="en-US" altLang="zh-CN" sz="2800" b="1" kern="100" dirty="0" err="1">
                <a:solidFill>
                  <a:srgbClr val="FF0000"/>
                </a:solidFill>
                <a:latin typeface="Times New Roman"/>
                <a:ea typeface="华文细黑"/>
              </a:rPr>
              <a:t>NaCl</a:t>
            </a:r>
            <a:r>
              <a:rPr lang="zh-CN" altLang="zh-CN" sz="2800" b="1" kern="100" dirty="0">
                <a:solidFill>
                  <a:srgbClr val="FF0000"/>
                </a:solidFill>
                <a:latin typeface="Times New Roman"/>
                <a:ea typeface="华文细黑"/>
                <a:cs typeface="Times New Roman"/>
              </a:rPr>
              <a:t>；验纯方法不合理，如果有</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残留，</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与水反应也产生</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；没有考虑混入的</a:t>
            </a:r>
            <a:r>
              <a:rPr lang="en-US" altLang="zh-CN" sz="2800" b="1" kern="100" dirty="0" err="1">
                <a:solidFill>
                  <a:srgbClr val="FF0000"/>
                </a:solidFill>
                <a:latin typeface="Times New Roman"/>
                <a:ea typeface="华文细黑"/>
              </a:rPr>
              <a:t>NaCl</a:t>
            </a:r>
            <a:endParaRPr lang="zh-CN" altLang="en-US" sz="2800" b="1" dirty="0">
              <a:solidFill>
                <a:srgbClr val="FF0000"/>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549474"/>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pic>
        <p:nvPicPr>
          <p:cNvPr id="63490" name="Picture 2" descr="2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97" y="1879526"/>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447188"/>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038353"/>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136357791"/>
              </p:ext>
            </p:extLst>
          </p:nvPr>
        </p:nvGraphicFramePr>
        <p:xfrm>
          <a:off x="7708900" y="5791200"/>
          <a:ext cx="393700" cy="635000"/>
        </p:xfrm>
        <a:graphic>
          <a:graphicData uri="http://schemas.openxmlformats.org/presentationml/2006/ole">
            <mc:AlternateContent xmlns:mc="http://schemas.openxmlformats.org/markup-compatibility/2006">
              <mc:Choice xmlns:v="urn:schemas-microsoft-com:vml" Requires="v">
                <p:oleObj spid="_x0000_s86030" name="文档" r:id="rId4" imgW="386969" imgH="618165" progId="Word.Document.12">
                  <p:embed/>
                </p:oleObj>
              </mc:Choice>
              <mc:Fallback>
                <p:oleObj name="文档" r:id="rId4" imgW="386969" imgH="618165" progId="Word.Document.12">
                  <p:embed/>
                  <p:pic>
                    <p:nvPicPr>
                      <p:cNvPr id="0" name=""/>
                      <p:cNvPicPr/>
                      <p:nvPr/>
                    </p:nvPicPr>
                    <p:blipFill>
                      <a:blip r:embed="rId5"/>
                      <a:stretch>
                        <a:fillRect/>
                      </a:stretch>
                    </p:blipFill>
                    <p:spPr>
                      <a:xfrm>
                        <a:off x="7708900" y="5791200"/>
                        <a:ext cx="393700" cy="635000"/>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矩形 21"/>
          <p:cNvSpPr/>
          <p:nvPr/>
        </p:nvSpPr>
        <p:spPr>
          <a:xfrm>
            <a:off x="208780" y="45418"/>
            <a:ext cx="2531462"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a:t>
            </a:r>
            <a:r>
              <a:rPr lang="zh-CN" altLang="en-US" sz="3200" kern="100" dirty="0" smtClean="0">
                <a:latin typeface="Times New Roman"/>
                <a:ea typeface="华文细黑"/>
                <a:cs typeface="Courier New"/>
              </a:rPr>
              <a:t>本</a:t>
            </a:r>
            <a:r>
              <a:rPr lang="en-US" altLang="zh-CN" sz="3200" kern="100" dirty="0" smtClean="0">
                <a:latin typeface="Times New Roman"/>
                <a:ea typeface="华文细黑"/>
                <a:cs typeface="Courier New"/>
              </a:rPr>
              <a:t>P296</a:t>
            </a:r>
            <a:r>
              <a:rPr lang="zh-CN" altLang="en-US" sz="3200" kern="100" dirty="0" smtClean="0">
                <a:latin typeface="Times New Roman"/>
                <a:ea typeface="华文细黑"/>
                <a:cs typeface="Courier New"/>
              </a:rPr>
              <a:t>页</a:t>
            </a:r>
            <a:r>
              <a:rPr lang="en-US" altLang="zh-CN" sz="3200" kern="100" dirty="0" smtClean="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8414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39308364"/>
              </p:ext>
            </p:extLst>
          </p:nvPr>
        </p:nvGraphicFramePr>
        <p:xfrm>
          <a:off x="368870" y="3053606"/>
          <a:ext cx="8102600" cy="1384300"/>
        </p:xfrm>
        <a:graphic>
          <a:graphicData uri="http://schemas.openxmlformats.org/presentationml/2006/ole">
            <mc:AlternateContent xmlns:mc="http://schemas.openxmlformats.org/markup-compatibility/2006">
              <mc:Choice xmlns:v="urn:schemas-microsoft-com:vml" Requires="v">
                <p:oleObj spid="_x0000_s87055" name="文档" r:id="rId16" imgW="8126117" imgH="1381461" progId="Word.Document.12">
                  <p:embed/>
                </p:oleObj>
              </mc:Choice>
              <mc:Fallback>
                <p:oleObj name="文档" r:id="rId16" imgW="8126117" imgH="1381461" progId="Word.Document.12">
                  <p:embed/>
                  <p:pic>
                    <p:nvPicPr>
                      <p:cNvPr id="0" name=""/>
                      <p:cNvPicPr/>
                      <p:nvPr/>
                    </p:nvPicPr>
                    <p:blipFill>
                      <a:blip r:embed="rId17"/>
                      <a:stretch>
                        <a:fillRect/>
                      </a:stretch>
                    </p:blipFill>
                    <p:spPr>
                      <a:xfrm>
                        <a:off x="368870" y="3053606"/>
                        <a:ext cx="8102600" cy="1384300"/>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24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3113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85301" name="文档" r:id="rId3" imgW="9175390" imgH="1367077" progId="Word.Document.12">
                  <p:embed/>
                </p:oleObj>
              </mc:Choice>
              <mc:Fallback>
                <p:oleObj name="文档" r:id="rId3" imgW="9175390" imgH="1367077" progId="Word.Document.12">
                  <p:embed/>
                  <p:pic>
                    <p:nvPicPr>
                      <p:cNvPr id="0" name=""/>
                      <p:cNvPicPr/>
                      <p:nvPr/>
                    </p:nvPicPr>
                    <p:blipFill>
                      <a:blip r:embed="rId4"/>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85302" name="文档" r:id="rId7" imgW="6255585" imgH="1542920" progId="Word.Document.12">
                  <p:embed/>
                </p:oleObj>
              </mc:Choice>
              <mc:Fallback>
                <p:oleObj name="文档" r:id="rId7" imgW="6255585" imgH="1542920" progId="Word.Document.12">
                  <p:embed/>
                  <p:pic>
                    <p:nvPicPr>
                      <p:cNvPr id="0" name=""/>
                      <p:cNvPicPr/>
                      <p:nvPr/>
                    </p:nvPicPr>
                    <p:blipFill>
                      <a:blip r:embed="rId8"/>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85303" name="文档" r:id="rId9" imgW="1103078" imgH="792163" progId="Word.Document.12">
                    <p:embed/>
                  </p:oleObj>
                </mc:Choice>
                <mc:Fallback>
                  <p:oleObj name="文档" r:id="rId9" imgW="1103078" imgH="792163" progId="Word.Document.12">
                    <p:embed/>
                    <p:pic>
                      <p:nvPicPr>
                        <p:cNvPr id="0" name=""/>
                        <p:cNvPicPr/>
                        <p:nvPr/>
                      </p:nvPicPr>
                      <p:blipFill>
                        <a:blip r:embed="rId10"/>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85304" name="文档" r:id="rId11" imgW="4331483" imgH="942874" progId="Word.Document.12">
                  <p:embed/>
                </p:oleObj>
              </mc:Choice>
              <mc:Fallback>
                <p:oleObj name="文档" r:id="rId11" imgW="4331483" imgH="942874" progId="Word.Document.12">
                  <p:embed/>
                  <p:pic>
                    <p:nvPicPr>
                      <p:cNvPr id="0" name=""/>
                      <p:cNvPicPr/>
                      <p:nvPr/>
                    </p:nvPicPr>
                    <p:blipFill>
                      <a:blip r:embed="rId12"/>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85305" name="文档" r:id="rId13" imgW="3464206" imgH="828514" progId="Word.Document.12">
                  <p:embed/>
                </p:oleObj>
              </mc:Choice>
              <mc:Fallback>
                <p:oleObj name="文档" r:id="rId13" imgW="3464206" imgH="828514" progId="Word.Document.12">
                  <p:embed/>
                  <p:pic>
                    <p:nvPicPr>
                      <p:cNvPr id="0" name=""/>
                      <p:cNvPicPr/>
                      <p:nvPr/>
                    </p:nvPicPr>
                    <p:blipFill>
                      <a:blip r:embed="rId14"/>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矩形 21"/>
          <p:cNvSpPr/>
          <p:nvPr/>
        </p:nvSpPr>
        <p:spPr>
          <a:xfrm>
            <a:off x="208780" y="117426"/>
            <a:ext cx="2531462"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a:t>
            </a:r>
            <a:r>
              <a:rPr lang="zh-CN" altLang="en-US" sz="3200" kern="100" dirty="0" smtClean="0">
                <a:latin typeface="Times New Roman"/>
                <a:ea typeface="华文细黑"/>
                <a:cs typeface="Courier New"/>
              </a:rPr>
              <a:t>本</a:t>
            </a:r>
            <a:r>
              <a:rPr lang="en-US" altLang="zh-CN" sz="3200" kern="100" dirty="0" smtClean="0">
                <a:latin typeface="Times New Roman"/>
                <a:ea typeface="华文细黑"/>
                <a:cs typeface="Courier New"/>
              </a:rPr>
              <a:t>P296</a:t>
            </a:r>
            <a:r>
              <a:rPr lang="zh-CN" altLang="en-US" sz="3200" kern="100" dirty="0" smtClean="0">
                <a:latin typeface="Times New Roman"/>
                <a:ea typeface="华文细黑"/>
                <a:cs typeface="Courier New"/>
              </a:rPr>
              <a:t>页</a:t>
            </a:r>
            <a:r>
              <a:rPr lang="en-US" altLang="zh-CN" sz="3200" kern="100" dirty="0" smtClean="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6100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095206" y="1053530"/>
            <a:ext cx="6208751" cy="1384995"/>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，会挥发，无除杂装置；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19237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6355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408484225"/>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88078"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3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973" name="文档" r:id="rId16" imgW="378388" imgH="628583" progId="Word.Document.12">
                  <p:embed/>
                </p:oleObj>
              </mc:Choice>
              <mc:Fallback>
                <p:oleObj name="文档" r:id="rId16" imgW="378388" imgH="628583" progId="Word.Document.12">
                  <p:embed/>
                  <p:pic>
                    <p:nvPicPr>
                      <p:cNvPr id="0"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在水溶液中，与水结合形成水合铜离子，呈现蓝色，而无水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6998" name="文档" r:id="rId16" imgW="4017180" imgH="1038277" progId="Word.Document.12">
                  <p:embed/>
                </p:oleObj>
              </mc:Choice>
              <mc:Fallback>
                <p:oleObj name="文档" r:id="rId16" imgW="4017180" imgH="1038277" progId="Word.Document.12">
                  <p:embed/>
                  <p:pic>
                    <p:nvPicPr>
                      <p:cNvPr id="0" name=""/>
                      <p:cNvPicPr/>
                      <p:nvPr/>
                    </p:nvPicPr>
                    <p:blipFill>
                      <a:blip r:embed="rId17"/>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6999" name="文档" r:id="rId18" imgW="3864888" imgH="1123960" progId="Word.Document.12">
                  <p:embed/>
                </p:oleObj>
              </mc:Choice>
              <mc:Fallback>
                <p:oleObj name="文档" r:id="rId18" imgW="3864888" imgH="1123960" progId="Word.Document.12">
                  <p:embed/>
                  <p:pic>
                    <p:nvPicPr>
                      <p:cNvPr id="0" name=""/>
                      <p:cNvPicPr/>
                      <p:nvPr/>
                    </p:nvPicPr>
                    <p:blipFill>
                      <a:blip r:embed="rId19"/>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847" name="文档" r:id="rId16" imgW="9060963" imgH="1020621" progId="Word.Document.12">
                  <p:embed/>
                </p:oleObj>
              </mc:Choice>
              <mc:Fallback>
                <p:oleObj name="文档" r:id="rId16" imgW="9060963" imgH="1020621" progId="Word.Document.12">
                  <p:embed/>
                  <p:pic>
                    <p:nvPicPr>
                      <p:cNvPr id="0" name=""/>
                      <p:cNvPicPr/>
                      <p:nvPr/>
                    </p:nvPicPr>
                    <p:blipFill>
                      <a:blip r:embed="rId17"/>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848" name="文档" r:id="rId18" imgW="9813015" imgH="1278030" progId="Word.Document.12">
                  <p:embed/>
                </p:oleObj>
              </mc:Choice>
              <mc:Fallback>
                <p:oleObj name="文档" r:id="rId18" imgW="9813015" imgH="1278030" progId="Word.Document.12">
                  <p:embed/>
                  <p:pic>
                    <p:nvPicPr>
                      <p:cNvPr id="0" name=""/>
                      <p:cNvPicPr/>
                      <p:nvPr/>
                    </p:nvPicPr>
                    <p:blipFill>
                      <a:blip r:embed="rId19"/>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9394693"/>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826" name="文档" r:id="rId17" imgW="388109" imgH="619222" progId="Word.Document.12">
                  <p:embed/>
                </p:oleObj>
              </mc:Choice>
              <mc:Fallback>
                <p:oleObj name="文档" r:id="rId17" imgW="388109" imgH="619222" progId="Word.Document.12">
                  <p:embed/>
                  <p:pic>
                    <p:nvPicPr>
                      <p:cNvPr id="0" name=""/>
                      <p:cNvPicPr/>
                      <p:nvPr/>
                    </p:nvPicPr>
                    <p:blipFill>
                      <a:blip r:embed="rId18"/>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40516032"/>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848" name="文档" r:id="rId16" imgW="6417590" imgH="847418" progId="Word.Document.12">
                  <p:embed/>
                </p:oleObj>
              </mc:Choice>
              <mc:Fallback>
                <p:oleObj name="文档" r:id="rId16" imgW="6417590" imgH="847418" progId="Word.Document.12">
                  <p:embed/>
                  <p:pic>
                    <p:nvPicPr>
                      <p:cNvPr id="0" name=""/>
                      <p:cNvPicPr/>
                      <p:nvPr/>
                    </p:nvPicPr>
                    <p:blipFill>
                      <a:blip r:embed="rId17"/>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577" name="文档" r:id="rId3" imgW="997504" imgH="818796" progId="Word.Document.12">
                  <p:embed/>
                </p:oleObj>
              </mc:Choice>
              <mc:Fallback>
                <p:oleObj name="文档" r:id="rId3" imgW="997504" imgH="818796" progId="Word.Document.12">
                  <p:embed/>
                  <p:pic>
                    <p:nvPicPr>
                      <p:cNvPr id="0" name=""/>
                      <p:cNvPicPr/>
                      <p:nvPr/>
                    </p:nvPicPr>
                    <p:blipFill>
                      <a:blip r:embed="rId4"/>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因密度小，封存于石蜡中。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345255" y="1053530"/>
            <a:ext cx="5849678" cy="1307346"/>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，会挥发无除杂装置；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972"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7036493"/>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600" name="文档" r:id="rId3" imgW="1071454" imgH="791035" progId="Word.Document.12">
                  <p:embed/>
                </p:oleObj>
              </mc:Choice>
              <mc:Fallback>
                <p:oleObj name="文档" r:id="rId3" imgW="1071454" imgH="791035" progId="Word.Document.12">
                  <p:embed/>
                  <p:pic>
                    <p:nvPicPr>
                      <p:cNvPr id="0" name=""/>
                      <p:cNvPicPr/>
                      <p:nvPr/>
                    </p:nvPicPr>
                    <p:blipFill>
                      <a:blip r:embed="rId4"/>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4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7021" name="文档" r:id="rId3" imgW="388109" imgH="609502" progId="Word.Document.12">
                  <p:embed/>
                </p:oleObj>
              </mc:Choice>
              <mc:Fallback>
                <p:oleObj name="文档" r:id="rId3" imgW="388109" imgH="609502" progId="Word.Document.12">
                  <p:embed/>
                  <p:pic>
                    <p:nvPicPr>
                      <p:cNvPr id="0" name=""/>
                      <p:cNvPicPr/>
                      <p:nvPr/>
                    </p:nvPicPr>
                    <p:blipFill>
                      <a:blip r:embed="rId4"/>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5"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8146" name="文档" r:id="rId3" imgW="9703941" imgH="831967" progId="Word.Document.12">
                  <p:embed/>
                </p:oleObj>
              </mc:Choice>
              <mc:Fallback>
                <p:oleObj name="文档" r:id="rId3" imgW="9703941" imgH="831967" progId="Word.Document.12">
                  <p:embed/>
                  <p:pic>
                    <p:nvPicPr>
                      <p:cNvPr id="0" name=""/>
                      <p:cNvPicPr/>
                      <p:nvPr/>
                    </p:nvPicPr>
                    <p:blipFill>
                      <a:blip r:embed="rId4"/>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8147" name="文档" r:id="rId5" imgW="9703941" imgH="833764" progId="Word.Document.12">
                  <p:embed/>
                </p:oleObj>
              </mc:Choice>
              <mc:Fallback>
                <p:oleObj name="文档" r:id="rId5" imgW="9703941" imgH="833764" progId="Word.Document.12">
                  <p:embed/>
                  <p:pic>
                    <p:nvPicPr>
                      <p:cNvPr id="0" name=""/>
                      <p:cNvPicPr/>
                      <p:nvPr/>
                    </p:nvPicPr>
                    <p:blipFill>
                      <a:blip r:embed="rId6"/>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7"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a:t>
            </a:r>
            <a:r>
              <a:rPr lang="zh-CN" altLang="en-US" sz="2800" b="1" dirty="0">
                <a:latin typeface="Times New Roman" pitchFamily="18" charset="0"/>
                <a:ea typeface="宋体" pitchFamily="2" charset="-122"/>
                <a:cs typeface="Times New Roman" pitchFamily="18" charset="0"/>
              </a:rPr>
              <a:t>流</a:t>
            </a:r>
            <a:r>
              <a:rPr lang="zh-CN" altLang="en-US" sz="2800" b="1" dirty="0" smtClean="0">
                <a:latin typeface="Times New Roman" pitchFamily="18" charset="0"/>
                <a:ea typeface="宋体" pitchFamily="2" charset="-122"/>
                <a:cs typeface="Times New Roman" pitchFamily="18" charset="0"/>
              </a:rPr>
              <a:t>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558388"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a:t>
            </a:r>
            <a:r>
              <a:rPr lang="zh-CN" altLang="en-US" sz="2800" b="1" dirty="0" smtClean="0">
                <a:latin typeface="Times New Roman" panose="02020603050405020304" pitchFamily="18" charset="0"/>
                <a:cs typeface="Times New Roman" panose="02020603050405020304" pitchFamily="18" charset="0"/>
              </a:rPr>
              <a:t>燃料电池的酒精检测仪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+3H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5963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OH-2e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COOH+2H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755" name="文档" r:id="rId3" imgW="10898632" imgH="2747133" progId="Word.Document.12">
                  <p:embed/>
                </p:oleObj>
              </mc:Choice>
              <mc:Fallback>
                <p:oleObj name="文档" r:id="rId3" imgW="10898632" imgH="2747133" progId="Word.Document.12">
                  <p:embed/>
                  <p:pic>
                    <p:nvPicPr>
                      <p:cNvPr id="0" name=""/>
                      <p:cNvPicPr/>
                      <p:nvPr/>
                    </p:nvPicPr>
                    <p:blipFill>
                      <a:blip r:embed="rId4"/>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6854" y="837506"/>
            <a:ext cx="5631985" cy="291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725938"/>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725938"/>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778896"/>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5508615"/>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5965882" y="1410825"/>
            <a:ext cx="561372" cy="794833"/>
          </a:xfrm>
          <a:prstGeom prst="rect">
            <a:avLst/>
          </a:prstGeom>
        </p:spPr>
        <p:txBody>
          <a:bodyPr wrap="none">
            <a:spAutoFit/>
          </a:bodyPr>
          <a:lstStyle/>
          <a:p>
            <a:pPr algn="just">
              <a:lnSpc>
                <a:spcPts val="6000"/>
              </a:lnSpc>
              <a:spcAft>
                <a:spcPts val="0"/>
              </a:spcAft>
            </a:pPr>
            <a:r>
              <a:rPr lang="en-US" altLang="zh-CN" sz="4400" b="1" kern="100" dirty="0">
                <a:solidFill>
                  <a:srgbClr val="FF0000"/>
                </a:solidFill>
                <a:latin typeface="Times New Roman"/>
                <a:ea typeface="华文细黑"/>
                <a:cs typeface="Courier New"/>
              </a:rPr>
              <a:t>B</a:t>
            </a:r>
            <a:endParaRPr lang="zh-CN" altLang="zh-CN" sz="4400" b="1" kern="100" dirty="0">
              <a:solidFill>
                <a:srgbClr val="FF0000"/>
              </a:solidFill>
              <a:latin typeface="宋体"/>
              <a:cs typeface="Courier New"/>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26" y="16750"/>
            <a:ext cx="5040560" cy="4061116"/>
          </a:xfrm>
          <a:prstGeom prst="rect">
            <a:avLst/>
          </a:prstGeom>
        </p:spPr>
      </p:pic>
      <p:sp>
        <p:nvSpPr>
          <p:cNvPr id="7" name="文本框 1"/>
          <p:cNvSpPr txBox="1"/>
          <p:nvPr/>
        </p:nvSpPr>
        <p:spPr>
          <a:xfrm>
            <a:off x="46534" y="-86101"/>
            <a:ext cx="3467616" cy="584775"/>
          </a:xfrm>
          <a:prstGeom prst="rect">
            <a:avLst/>
          </a:prstGeom>
          <a:noFill/>
        </p:spPr>
        <p:txBody>
          <a:bodyPr wrap="none" rtlCol="0" anchor="ctr">
            <a:spAutoFit/>
          </a:bodyPr>
          <a:lstStyle/>
          <a:p>
            <a:pPr algn="ctr"/>
            <a:r>
              <a:rPr lang="zh-CN" altLang="en-US" sz="3200" b="1" dirty="0" smtClean="0">
                <a:solidFill>
                  <a:srgbClr val="0000FF"/>
                </a:solidFill>
                <a:latin typeface="+mj-ea"/>
                <a:ea typeface="+mj-ea"/>
              </a:rPr>
              <a:t>电解质溶液精选题</a:t>
            </a:r>
            <a:endParaRPr lang="zh-CN" altLang="en-US" sz="3200" b="1" dirty="0">
              <a:solidFill>
                <a:srgbClr val="0000FF"/>
              </a:solidFill>
              <a:latin typeface="+mj-ea"/>
              <a:ea typeface="+mj-ea"/>
            </a:endParaRPr>
          </a:p>
        </p:txBody>
      </p:sp>
      <p:sp>
        <p:nvSpPr>
          <p:cNvPr id="16" name="矩形 15"/>
          <p:cNvSpPr/>
          <p:nvPr/>
        </p:nvSpPr>
        <p:spPr>
          <a:xfrm>
            <a:off x="-4193" y="261442"/>
            <a:ext cx="11999863" cy="6517169"/>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(2013</a:t>
            </a:r>
            <a:r>
              <a:rPr lang="zh-CN" altLang="en-US" sz="2800" dirty="0" smtClean="0">
                <a:latin typeface="Times New Roman" panose="02020603050405020304" pitchFamily="18" charset="0"/>
                <a:cs typeface="Times New Roman" panose="02020603050405020304" pitchFamily="18" charset="0"/>
              </a:rPr>
              <a:t>年浙江</a:t>
            </a:r>
            <a:r>
              <a:rPr lang="en-US" altLang="zh-CN" sz="2800" dirty="0" smtClean="0">
                <a:latin typeface="Times New Roman" panose="02020603050405020304" pitchFamily="18" charset="0"/>
                <a:cs typeface="Times New Roman" panose="02020603050405020304" pitchFamily="18" charset="0"/>
              </a:rPr>
              <a:t>)25</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时，用</a:t>
            </a:r>
            <a:r>
              <a:rPr lang="zh-CN" altLang="en-US" sz="2800" dirty="0">
                <a:latin typeface="Times New Roman" panose="02020603050405020304" pitchFamily="18" charset="0"/>
                <a:cs typeface="Times New Roman" panose="02020603050405020304" pitchFamily="18" charset="0"/>
              </a:rPr>
              <a:t>浓度为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NaOH</a:t>
            </a:r>
            <a:r>
              <a:rPr lang="zh-CN" altLang="en-US" sz="2800" dirty="0" smtClean="0">
                <a:latin typeface="Times New Roman" panose="02020603050405020304" pitchFamily="18" charset="0"/>
                <a:cs typeface="Times New Roman" panose="02020603050405020304" pitchFamily="18" charset="0"/>
              </a:rPr>
              <a:t>溶液滴定</a:t>
            </a:r>
            <a:r>
              <a:rPr lang="en-US" altLang="zh-CN" sz="2800" dirty="0">
                <a:latin typeface="Times New Roman" panose="02020603050405020304" pitchFamily="18" charset="0"/>
                <a:cs typeface="Times New Roman" panose="02020603050405020304" pitchFamily="18" charset="0"/>
              </a:rPr>
              <a:t>20.00mL</a:t>
            </a:r>
            <a:r>
              <a:rPr lang="zh-CN" altLang="en-US" sz="2800" dirty="0">
                <a:latin typeface="Times New Roman" panose="02020603050405020304" pitchFamily="18" charset="0"/>
                <a:cs typeface="Times New Roman" panose="02020603050405020304" pitchFamily="18" charset="0"/>
              </a:rPr>
              <a:t>浓度均</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三</a:t>
            </a:r>
            <a:r>
              <a:rPr lang="zh-CN" altLang="en-US" sz="2800" dirty="0">
                <a:latin typeface="Times New Roman" panose="02020603050405020304" pitchFamily="18" charset="0"/>
                <a:cs typeface="Times New Roman" panose="02020603050405020304" pitchFamily="18" charset="0"/>
              </a:rPr>
              <a:t>种</a:t>
            </a:r>
            <a:r>
              <a:rPr lang="zh-CN" altLang="en-US" sz="2800" dirty="0" smtClean="0">
                <a:latin typeface="Times New Roman" panose="02020603050405020304" pitchFamily="18" charset="0"/>
                <a:cs typeface="Times New Roman" panose="02020603050405020304" pitchFamily="18" charset="0"/>
              </a:rPr>
              <a:t>酸</a:t>
            </a:r>
            <a:r>
              <a:rPr lang="en-US" altLang="zh-CN" sz="2800" dirty="0" smtClean="0">
                <a:latin typeface="Times New Roman" panose="02020603050405020304" pitchFamily="18" charset="0"/>
                <a:cs typeface="Times New Roman" panose="02020603050405020304" pitchFamily="18" charset="0"/>
              </a:rPr>
              <a:t>HX</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HZ</a:t>
            </a:r>
            <a:r>
              <a:rPr lang="zh-CN" altLang="en-US" sz="2800" dirty="0">
                <a:latin typeface="Times New Roman" panose="02020603050405020304" pitchFamily="18" charset="0"/>
                <a:cs typeface="Times New Roman" panose="02020603050405020304" pitchFamily="18" charset="0"/>
              </a:rPr>
              <a:t>滴定曲线如图所</a:t>
            </a:r>
            <a:r>
              <a:rPr lang="zh-CN" altLang="en-US" sz="2800" dirty="0" smtClean="0">
                <a:latin typeface="Times New Roman" panose="02020603050405020304" pitchFamily="18" charset="0"/>
                <a:cs typeface="Times New Roman" panose="02020603050405020304" pitchFamily="18" charset="0"/>
              </a:rPr>
              <a:t>示。</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下列</a:t>
            </a:r>
            <a:r>
              <a:rPr lang="zh-CN" altLang="en-US" sz="2800" dirty="0">
                <a:latin typeface="Times New Roman" panose="02020603050405020304" pitchFamily="18" charset="0"/>
                <a:cs typeface="Times New Roman" panose="02020603050405020304" pitchFamily="18" charset="0"/>
              </a:rPr>
              <a:t>说法正确的</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            )</a:t>
            </a:r>
          </a:p>
          <a:p>
            <a:pPr>
              <a:lnSpc>
                <a:spcPct val="125000"/>
              </a:lnSpc>
            </a:pPr>
            <a:endParaRPr lang="en-US" altLang="zh-CN" sz="2800" dirty="0" smtClean="0">
              <a:latin typeface="Times New Roman" panose="02020603050405020304" pitchFamily="18" charset="0"/>
              <a:cs typeface="Times New Roman" panose="02020603050405020304" pitchFamily="18" charset="0"/>
            </a:endParaRPr>
          </a:p>
          <a:p>
            <a:pPr>
              <a:lnSpc>
                <a:spcPct val="200000"/>
              </a:lnSpc>
            </a:pPr>
            <a:endParaRPr lang="en-US" altLang="zh-CN" sz="2600" dirty="0" smtClean="0">
              <a:latin typeface="Times New Roman" panose="02020603050405020304" pitchFamily="18" charset="0"/>
              <a:cs typeface="Times New Roman" panose="02020603050405020304" pitchFamily="18" charset="0"/>
            </a:endParaRPr>
          </a:p>
          <a:p>
            <a:pPr>
              <a:lnSpc>
                <a:spcPct val="125000"/>
              </a:lnSpc>
            </a:pPr>
            <a:r>
              <a:rPr lang="en-US" altLang="zh-CN" sz="2600" dirty="0" smtClean="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．在相同温度下，同浓度的三种酸溶液的导电能力顺序：</a:t>
            </a:r>
            <a:r>
              <a:rPr lang="en-US" altLang="zh-CN" sz="2600" dirty="0">
                <a:latin typeface="Times New Roman" panose="02020603050405020304" pitchFamily="18" charset="0"/>
                <a:cs typeface="Times New Roman" panose="02020603050405020304" pitchFamily="18" charset="0"/>
              </a:rPr>
              <a:t>HZ</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HX </a:t>
            </a:r>
          </a:p>
          <a:p>
            <a:pPr>
              <a:lnSpc>
                <a:spcPct val="125000"/>
              </a:lnSpc>
            </a:pPr>
            <a:r>
              <a:rPr lang="en-US" altLang="zh-CN" sz="2600" dirty="0">
                <a:latin typeface="Times New Roman" panose="02020603050405020304" pitchFamily="18" charset="0"/>
                <a:cs typeface="Times New Roman" panose="02020603050405020304" pitchFamily="18" charset="0"/>
              </a:rPr>
              <a:t>B</a:t>
            </a:r>
            <a:r>
              <a:rPr lang="zh-CN" altLang="en-US" sz="2600" dirty="0">
                <a:latin typeface="Times New Roman" panose="02020603050405020304" pitchFamily="18" charset="0"/>
                <a:cs typeface="Times New Roman" panose="02020603050405020304" pitchFamily="18" charset="0"/>
              </a:rPr>
              <a:t>．根据滴定曲线，可得</a:t>
            </a:r>
            <a:r>
              <a:rPr lang="en-US" altLang="zh-CN" sz="2600" dirty="0" err="1" smtClean="0">
                <a:latin typeface="Times New Roman" panose="02020603050405020304" pitchFamily="18" charset="0"/>
                <a:cs typeface="Times New Roman" panose="02020603050405020304" pitchFamily="18" charset="0"/>
              </a:rPr>
              <a:t>Ka</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10</a:t>
            </a:r>
            <a:r>
              <a:rPr lang="en-US" altLang="zh-CN" sz="2600" baseline="30000" dirty="0">
                <a:latin typeface="Times New Roman" panose="02020603050405020304" pitchFamily="18" charset="0"/>
                <a:cs typeface="Times New Roman" panose="02020603050405020304" pitchFamily="18" charset="0"/>
              </a:rPr>
              <a:t>-5</a:t>
            </a:r>
            <a:r>
              <a:rPr lang="en-US" altLang="zh-CN" sz="2600" dirty="0">
                <a:latin typeface="Times New Roman" panose="02020603050405020304" pitchFamily="18" charset="0"/>
                <a:cs typeface="Times New Roman" panose="02020603050405020304" pitchFamily="18" charset="0"/>
              </a:rPr>
              <a:t> </a:t>
            </a:r>
          </a:p>
          <a:p>
            <a:pPr>
              <a:lnSpc>
                <a:spcPct val="125000"/>
              </a:lnSpc>
            </a:pP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．将上述</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溶液等体积混合后，用</a:t>
            </a:r>
            <a:r>
              <a:rPr lang="en-US" altLang="zh-CN" sz="2600" dirty="0" err="1">
                <a:latin typeface="Times New Roman" panose="02020603050405020304" pitchFamily="18" charset="0"/>
                <a:cs typeface="Times New Roman" panose="02020603050405020304" pitchFamily="18" charset="0"/>
              </a:rPr>
              <a:t>NaOH</a:t>
            </a:r>
            <a:r>
              <a:rPr lang="zh-CN" altLang="en-US" sz="2600" dirty="0">
                <a:latin typeface="Times New Roman" panose="02020603050405020304" pitchFamily="18" charset="0"/>
                <a:cs typeface="Times New Roman" panose="02020603050405020304" pitchFamily="18" charset="0"/>
              </a:rPr>
              <a:t>溶液滴定至</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恰好完全反应时</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c(X</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c(Y</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c(OH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a:lnSpc>
                <a:spcPct val="125000"/>
              </a:lnSpc>
            </a:pPr>
            <a:r>
              <a:rPr lang="en-US" altLang="zh-CN" sz="2600" dirty="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．酸</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的起始</a:t>
            </a:r>
            <a:r>
              <a:rPr lang="en-US" altLang="zh-CN" sz="2600" dirty="0" smtClean="0">
                <a:latin typeface="Times New Roman" panose="02020603050405020304" pitchFamily="18" charset="0"/>
                <a:cs typeface="Times New Roman" panose="02020603050405020304" pitchFamily="18" charset="0"/>
              </a:rPr>
              <a:t>pH</a:t>
            </a:r>
            <a:r>
              <a:rPr lang="zh-CN" altLang="en-US" sz="2600" dirty="0" smtClean="0">
                <a:latin typeface="Times New Roman" panose="02020603050405020304" pitchFamily="18" charset="0"/>
                <a:cs typeface="Times New Roman" panose="02020603050405020304" pitchFamily="18" charset="0"/>
              </a:rPr>
              <a:t>值为</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18" name="矩形 17"/>
          <p:cNvSpPr/>
          <p:nvPr/>
        </p:nvSpPr>
        <p:spPr>
          <a:xfrm>
            <a:off x="3073251" y="2205658"/>
            <a:ext cx="1221755" cy="830997"/>
          </a:xfrm>
          <a:prstGeom prst="rect">
            <a:avLst/>
          </a:prstGeom>
        </p:spPr>
        <p:txBody>
          <a:bodyPr wrap="square">
            <a:spAutoFit/>
          </a:bodyPr>
          <a:lstStyle/>
          <a:p>
            <a:r>
              <a:rPr lang="en-US" altLang="zh-CN" sz="4800" b="1" kern="100" dirty="0" smtClean="0">
                <a:solidFill>
                  <a:srgbClr val="FF0000"/>
                </a:solidFill>
                <a:latin typeface="Times New Roman"/>
                <a:ea typeface="华文细黑"/>
                <a:cs typeface="Courier New"/>
              </a:rPr>
              <a:t>BD</a:t>
            </a:r>
            <a:endParaRPr lang="zh-CN" altLang="zh-CN" sz="4800" b="1" kern="100" baseline="30000" dirty="0">
              <a:solidFill>
                <a:srgbClr val="FF0000"/>
              </a:solidFill>
              <a:latin typeface="Times New Roman"/>
              <a:ea typeface="华文细黑"/>
              <a:cs typeface="Courier New"/>
            </a:endParaRPr>
          </a:p>
        </p:txBody>
      </p:sp>
      <p:sp>
        <p:nvSpPr>
          <p:cNvPr id="19" name="矩形 18"/>
          <p:cNvSpPr/>
          <p:nvPr/>
        </p:nvSpPr>
        <p:spPr>
          <a:xfrm>
            <a:off x="7092999" y="186251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5</a:t>
            </a:r>
            <a:endParaRPr lang="zh-CN" altLang="zh-CN" sz="3600" b="1" kern="100" baseline="30000" dirty="0">
              <a:solidFill>
                <a:srgbClr val="FF0000"/>
              </a:solidFill>
              <a:latin typeface="Times New Roman"/>
              <a:ea typeface="华文细黑"/>
              <a:cs typeface="Courier New"/>
            </a:endParaRPr>
          </a:p>
        </p:txBody>
      </p:sp>
      <p:cxnSp>
        <p:nvCxnSpPr>
          <p:cNvPr id="21" name="直接箭头连接符 20"/>
          <p:cNvCxnSpPr/>
          <p:nvPr/>
        </p:nvCxnSpPr>
        <p:spPr>
          <a:xfrm>
            <a:off x="7437958" y="2185675"/>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446466" y="3084538"/>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03318" y="2728347"/>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1</a:t>
            </a:r>
            <a:endParaRPr lang="zh-CN" altLang="zh-CN" sz="3600" b="1" kern="100" baseline="30000" dirty="0">
              <a:solidFill>
                <a:srgbClr val="FF0000"/>
              </a:solidFill>
              <a:latin typeface="Times New Roman"/>
              <a:ea typeface="华文细黑"/>
              <a:cs typeface="Courier New"/>
            </a:endParaRPr>
          </a:p>
        </p:txBody>
      </p:sp>
      <p:sp>
        <p:nvSpPr>
          <p:cNvPr id="25" name="矩形 24"/>
          <p:cNvSpPr/>
          <p:nvPr/>
        </p:nvSpPr>
        <p:spPr>
          <a:xfrm>
            <a:off x="10652560" y="4090060"/>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8399462" y="4628530"/>
            <a:ext cx="2458697" cy="584775"/>
          </a:xfrm>
          <a:prstGeom prst="rect">
            <a:avLst/>
          </a:prstGeom>
        </p:spPr>
        <p:txBody>
          <a:bodyPr wrap="square">
            <a:spAutoFit/>
          </a:bodyPr>
          <a:lstStyle/>
          <a:p>
            <a:r>
              <a:rPr lang="en-US" altLang="zh-CN" sz="3200" b="1" kern="100" dirty="0" smtClean="0">
                <a:solidFill>
                  <a:srgbClr val="FF0000"/>
                </a:solidFill>
                <a:latin typeface="Times New Roman"/>
                <a:ea typeface="华文细黑"/>
                <a:cs typeface="Courier New"/>
              </a:rPr>
              <a:t>HZ&gt;HY&gt;HX</a:t>
            </a:r>
            <a:endParaRPr lang="zh-CN" altLang="zh-CN" sz="3200" b="1" kern="100" baseline="30000" dirty="0">
              <a:solidFill>
                <a:srgbClr val="FF0000"/>
              </a:solidFill>
              <a:latin typeface="Times New Roman"/>
              <a:ea typeface="华文细黑"/>
              <a:cs typeface="Courier New"/>
            </a:endParaRPr>
          </a:p>
        </p:txBody>
      </p:sp>
      <p:sp>
        <p:nvSpPr>
          <p:cNvPr id="27" name="矩形 26"/>
          <p:cNvSpPr/>
          <p:nvPr/>
        </p:nvSpPr>
        <p:spPr>
          <a:xfrm>
            <a:off x="6012772" y="5617592"/>
            <a:ext cx="5267010"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c(Y</a:t>
            </a:r>
            <a:r>
              <a:rPr lang="en-US" altLang="zh-CN" sz="3200" b="1" baseline="30000"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c(X</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c(OH</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c(H</a:t>
            </a:r>
            <a:r>
              <a:rPr lang="en-US" altLang="zh-CN" sz="3200" b="1" baseline="30000"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a:t>
            </a:r>
            <a:endParaRPr lang="zh-CN" altLang="zh-CN" sz="3200" b="1" kern="100" baseline="30000" dirty="0">
              <a:solidFill>
                <a:srgbClr val="FF0000"/>
              </a:solidFill>
              <a:latin typeface="Times New Roman"/>
              <a:ea typeface="华文细黑"/>
              <a:cs typeface="Courier New"/>
            </a:endParaRPr>
          </a:p>
        </p:txBody>
      </p:sp>
      <p:sp>
        <p:nvSpPr>
          <p:cNvPr id="28" name="矩形 27"/>
          <p:cNvSpPr/>
          <p:nvPr/>
        </p:nvSpPr>
        <p:spPr>
          <a:xfrm>
            <a:off x="4655046" y="5590034"/>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5303118" y="4676577"/>
            <a:ext cx="494046" cy="769441"/>
          </a:xfrm>
          <a:prstGeom prst="rect">
            <a:avLst/>
          </a:prstGeom>
        </p:spPr>
        <p:txBody>
          <a:bodyPr wrap="none">
            <a:spAutoFit/>
          </a:bodyPr>
          <a:lstStyle/>
          <a:p>
            <a:r>
              <a:rPr lang="zh-CN" altLang="en-US" sz="4400" b="1" dirty="0">
                <a:solidFill>
                  <a:srgbClr val="FF0000"/>
                </a:solidFill>
              </a:rPr>
              <a:t>√</a:t>
            </a:r>
          </a:p>
        </p:txBody>
      </p:sp>
      <p:cxnSp>
        <p:nvCxnSpPr>
          <p:cNvPr id="31" name="直接箭头连接符 30"/>
          <p:cNvCxnSpPr/>
          <p:nvPr/>
        </p:nvCxnSpPr>
        <p:spPr>
          <a:xfrm>
            <a:off x="7478352" y="2604687"/>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101507"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a:t>
            </a:r>
            <a:endParaRPr lang="zh-CN" altLang="zh-CN" sz="3600" b="1" kern="100" baseline="30000" dirty="0">
              <a:solidFill>
                <a:srgbClr val="FF0000"/>
              </a:solidFill>
              <a:latin typeface="Times New Roman"/>
              <a:ea typeface="华文细黑"/>
              <a:cs typeface="Courier New"/>
            </a:endParaRPr>
          </a:p>
        </p:txBody>
      </p:sp>
      <p:sp>
        <p:nvSpPr>
          <p:cNvPr id="33" name="矩形 32"/>
          <p:cNvSpPr/>
          <p:nvPr/>
        </p:nvSpPr>
        <p:spPr>
          <a:xfrm>
            <a:off x="6781378"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3</a:t>
            </a:r>
            <a:endParaRPr lang="zh-CN" altLang="zh-CN" sz="3600" b="1" kern="100" baseline="30000" dirty="0">
              <a:solidFill>
                <a:srgbClr val="FF0000"/>
              </a:solidFill>
              <a:latin typeface="Times New Roman"/>
              <a:ea typeface="华文细黑"/>
              <a:cs typeface="Courier New"/>
            </a:endParaRPr>
          </a:p>
        </p:txBody>
      </p:sp>
      <p:sp>
        <p:nvSpPr>
          <p:cNvPr id="20" name="矩形 19"/>
          <p:cNvSpPr/>
          <p:nvPr/>
        </p:nvSpPr>
        <p:spPr>
          <a:xfrm>
            <a:off x="3574926" y="6166098"/>
            <a:ext cx="494046" cy="769441"/>
          </a:xfrm>
          <a:prstGeom prst="rect">
            <a:avLst/>
          </a:prstGeom>
        </p:spPr>
        <p:txBody>
          <a:bodyPr wrap="none">
            <a:spAutoFit/>
          </a:bodyPr>
          <a:lstStyle/>
          <a:p>
            <a:r>
              <a:rPr lang="zh-CN" altLang="en-US" sz="4400" b="1" dirty="0">
                <a:solidFill>
                  <a:srgbClr val="FF0000"/>
                </a:solidFill>
              </a:rPr>
              <a:t>√</a:t>
            </a:r>
          </a:p>
        </p:txBody>
      </p:sp>
      <p:sp>
        <p:nvSpPr>
          <p:cNvPr id="22" name="矩形 21"/>
          <p:cNvSpPr/>
          <p:nvPr/>
        </p:nvSpPr>
        <p:spPr>
          <a:xfrm>
            <a:off x="8686589" y="1374661"/>
            <a:ext cx="610877" cy="830997"/>
          </a:xfrm>
          <a:prstGeom prst="rect">
            <a:avLst/>
          </a:prstGeom>
        </p:spPr>
        <p:txBody>
          <a:bodyPr wrap="square">
            <a:spAutoFit/>
          </a:bodyPr>
          <a:lstStyle/>
          <a:p>
            <a:r>
              <a:rPr lang="en-US" altLang="zh-CN" sz="4800" b="1" kern="100" dirty="0">
                <a:solidFill>
                  <a:srgbClr val="FF0000"/>
                </a:solidFill>
                <a:latin typeface="Times New Roman"/>
                <a:ea typeface="华文细黑"/>
                <a:cs typeface="Courier New"/>
              </a:rPr>
              <a:t>p</a:t>
            </a:r>
            <a:endParaRPr lang="zh-CN" altLang="zh-CN" sz="4800" b="1" kern="100" baseline="30000" dirty="0">
              <a:solidFill>
                <a:srgbClr val="FF0000"/>
              </a:solidFill>
              <a:latin typeface="Times New Roman"/>
              <a:ea typeface="华文细黑"/>
              <a:cs typeface="Courier New"/>
            </a:endParaRPr>
          </a:p>
        </p:txBody>
      </p:sp>
      <p:sp>
        <p:nvSpPr>
          <p:cNvPr id="30" name="矩形 29"/>
          <p:cNvSpPr/>
          <p:nvPr/>
        </p:nvSpPr>
        <p:spPr>
          <a:xfrm>
            <a:off x="46534" y="2972346"/>
            <a:ext cx="779185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p</a:t>
            </a:r>
            <a:r>
              <a:rPr lang="zh-CN" altLang="en-US" sz="2800" b="1" kern="100" dirty="0" smtClean="0">
                <a:solidFill>
                  <a:srgbClr val="FF0000"/>
                </a:solidFill>
                <a:latin typeface="Times New Roman"/>
                <a:ea typeface="华文细黑"/>
                <a:cs typeface="Courier New"/>
              </a:rPr>
              <a:t>点各离子浓度大小比较及守恒关系：</a:t>
            </a:r>
            <a:endParaRPr lang="zh-CN" altLang="zh-CN" sz="2800" b="1" kern="100" baseline="30000" dirty="0">
              <a:solidFill>
                <a:srgbClr val="FF0000"/>
              </a:solidFill>
              <a:latin typeface="Times New Roman"/>
              <a:ea typeface="华文细黑"/>
              <a:cs typeface="Courier New"/>
            </a:endParaRPr>
          </a:p>
        </p:txBody>
      </p:sp>
      <p:sp>
        <p:nvSpPr>
          <p:cNvPr id="34" name="矩形 33"/>
          <p:cNvSpPr/>
          <p:nvPr/>
        </p:nvSpPr>
        <p:spPr>
          <a:xfrm>
            <a:off x="3574926" y="3586510"/>
            <a:ext cx="5436604"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c(Y</a:t>
            </a:r>
            <a:r>
              <a:rPr lang="en-US" altLang="zh-CN" sz="2800" b="1" kern="100" baseline="3000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)&gt;</a:t>
            </a:r>
            <a:r>
              <a:rPr lang="en-US" altLang="zh-CN" sz="2800" b="1" kern="100" dirty="0" smtClean="0">
                <a:solidFill>
                  <a:srgbClr val="0000FF"/>
                </a:solidFill>
                <a:latin typeface="Times New Roman"/>
                <a:ea typeface="华文细黑"/>
                <a:cs typeface="Courier New"/>
              </a:rPr>
              <a:t>c(Na</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)&gt;c(HY)&gt;c(H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)&gt;c(OH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endParaRPr lang="zh-CN" altLang="zh-CN" sz="2800" b="1" kern="100" baseline="30000" dirty="0">
              <a:solidFill>
                <a:srgbClr val="0000FF"/>
              </a:solidFill>
              <a:latin typeface="Times New Roman"/>
              <a:ea typeface="华文细黑"/>
              <a:cs typeface="Courier New"/>
            </a:endParaRPr>
          </a:p>
        </p:txBody>
      </p:sp>
      <p:sp>
        <p:nvSpPr>
          <p:cNvPr id="35" name="矩形 34"/>
          <p:cNvSpPr/>
          <p:nvPr/>
        </p:nvSpPr>
        <p:spPr>
          <a:xfrm>
            <a:off x="84758" y="3601254"/>
            <a:ext cx="3984214"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p</a:t>
            </a:r>
            <a:r>
              <a:rPr lang="zh-CN" altLang="en-US" sz="2800" b="1" kern="100" dirty="0" smtClean="0">
                <a:solidFill>
                  <a:srgbClr val="0000FF"/>
                </a:solidFill>
                <a:latin typeface="Times New Roman"/>
                <a:ea typeface="华文细黑"/>
                <a:cs typeface="Courier New"/>
              </a:rPr>
              <a:t>点</a:t>
            </a:r>
            <a:r>
              <a:rPr lang="en-US" altLang="zh-CN" sz="2800" b="1" kern="100" dirty="0" smtClean="0">
                <a:solidFill>
                  <a:srgbClr val="0000FF"/>
                </a:solidFill>
                <a:latin typeface="Times New Roman"/>
                <a:ea typeface="华文细黑"/>
                <a:cs typeface="Courier New"/>
              </a:rPr>
              <a:t>c(HY):c(</a:t>
            </a:r>
            <a:r>
              <a:rPr lang="en-US" altLang="zh-CN" sz="2800" b="1" kern="100" dirty="0" err="1" smtClean="0">
                <a:solidFill>
                  <a:srgbClr val="0000FF"/>
                </a:solidFill>
                <a:latin typeface="Times New Roman"/>
                <a:ea typeface="华文细黑"/>
                <a:cs typeface="Courier New"/>
              </a:rPr>
              <a:t>NaY</a:t>
            </a:r>
            <a:r>
              <a:rPr lang="en-US" altLang="zh-CN" sz="2800" b="1" kern="100" dirty="0" smtClean="0">
                <a:solidFill>
                  <a:srgbClr val="0000FF"/>
                </a:solidFill>
                <a:latin typeface="Times New Roman"/>
                <a:ea typeface="华文细黑"/>
                <a:cs typeface="Courier New"/>
              </a:rPr>
              <a:t>)=1:1</a:t>
            </a:r>
            <a:endParaRPr lang="zh-CN" altLang="zh-CN" sz="2800" b="1" kern="100" baseline="30000" dirty="0">
              <a:solidFill>
                <a:srgbClr val="0000FF"/>
              </a:solidFill>
              <a:latin typeface="Times New Roman"/>
              <a:ea typeface="华文细黑"/>
              <a:cs typeface="Courier New"/>
            </a:endParaRPr>
          </a:p>
        </p:txBody>
      </p:sp>
      <p:sp>
        <p:nvSpPr>
          <p:cNvPr id="36" name="矩形 35"/>
          <p:cNvSpPr/>
          <p:nvPr/>
        </p:nvSpPr>
        <p:spPr>
          <a:xfrm>
            <a:off x="5519142" y="6238106"/>
            <a:ext cx="6510791"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a:t>
            </a:r>
            <a:r>
              <a:rPr lang="en-US" altLang="zh-CN" sz="2800" b="1" kern="100" dirty="0" smtClean="0">
                <a:solidFill>
                  <a:srgbClr val="FF0000"/>
                </a:solidFill>
                <a:latin typeface="Times New Roman"/>
                <a:ea typeface="华文细黑"/>
                <a:cs typeface="Courier New"/>
              </a:rPr>
              <a:t>HY</a:t>
            </a:r>
            <a:r>
              <a:rPr lang="zh-CN" altLang="en-US" sz="2800" b="1" kern="100" dirty="0" smtClean="0">
                <a:solidFill>
                  <a:srgbClr val="FF0000"/>
                </a:solidFill>
                <a:latin typeface="Times New Roman"/>
                <a:ea typeface="华文细黑"/>
                <a:cs typeface="Courier New"/>
              </a:rPr>
              <a:t>和</a:t>
            </a:r>
            <a:r>
              <a:rPr lang="en-US" altLang="zh-CN" sz="2800" b="1" kern="100" dirty="0" smtClean="0">
                <a:solidFill>
                  <a:srgbClr val="FF0000"/>
                </a:solidFill>
                <a:latin typeface="Times New Roman"/>
                <a:ea typeface="华文细黑"/>
                <a:cs typeface="Courier New"/>
              </a:rPr>
              <a:t>HX</a:t>
            </a:r>
            <a:r>
              <a:rPr lang="zh-CN" altLang="en-US" sz="2800" b="1" kern="100" dirty="0" smtClean="0">
                <a:solidFill>
                  <a:srgbClr val="FF0000"/>
                </a:solidFill>
                <a:latin typeface="Times New Roman"/>
                <a:ea typeface="华文细黑"/>
                <a:cs typeface="Courier New"/>
              </a:rPr>
              <a:t>时，只能用酚酞做指示剂。</a:t>
            </a:r>
            <a:endParaRPr lang="zh-CN" altLang="zh-CN" sz="2800" b="1" kern="100" baseline="30000" dirty="0">
              <a:solidFill>
                <a:srgbClr val="FF0000"/>
              </a:solidFill>
              <a:latin typeface="Times New Roman"/>
              <a:ea typeface="华文细黑"/>
              <a:cs typeface="Courier New"/>
            </a:endParaRPr>
          </a:p>
        </p:txBody>
      </p:sp>
      <p:cxnSp>
        <p:nvCxnSpPr>
          <p:cNvPr id="5" name="直接连接符 4"/>
          <p:cNvCxnSpPr/>
          <p:nvPr/>
        </p:nvCxnSpPr>
        <p:spPr>
          <a:xfrm>
            <a:off x="10008914" y="498674"/>
            <a:ext cx="0" cy="2798782"/>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927292" y="1006922"/>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70504" y="688474"/>
            <a:ext cx="2003524"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cs typeface="Courier New"/>
              </a:rPr>
              <a:t>滴定终点：</a:t>
            </a:r>
            <a:endParaRPr lang="en-US" altLang="zh-CN" sz="2800" b="1" kern="100" dirty="0" smtClean="0">
              <a:solidFill>
                <a:srgbClr val="FF0000"/>
              </a:solidFill>
              <a:latin typeface="Times New Roman"/>
              <a:ea typeface="华文细黑"/>
              <a:cs typeface="Courier New"/>
            </a:endParaRPr>
          </a:p>
          <a:p>
            <a:pPr algn="ctr"/>
            <a:r>
              <a:rPr lang="en-US" altLang="zh-CN" sz="2800" b="1" kern="100" dirty="0" err="1" smtClean="0">
                <a:solidFill>
                  <a:srgbClr val="FF0000"/>
                </a:solidFill>
                <a:latin typeface="Times New Roman"/>
                <a:ea typeface="华文细黑"/>
                <a:cs typeface="Courier New"/>
              </a:rPr>
              <a:t>NaY</a:t>
            </a:r>
            <a:r>
              <a:rPr lang="zh-CN" altLang="en-US" sz="2800" b="1" kern="100" dirty="0" smtClean="0">
                <a:solidFill>
                  <a:srgbClr val="FF0000"/>
                </a:solidFill>
                <a:latin typeface="Times New Roman"/>
                <a:ea typeface="华文细黑"/>
                <a:cs typeface="Courier New"/>
              </a:rPr>
              <a:t>和</a:t>
            </a:r>
            <a:r>
              <a:rPr lang="en-US" altLang="zh-CN" sz="2800" b="1" kern="100" dirty="0" err="1" smtClean="0">
                <a:solidFill>
                  <a:srgbClr val="FF0000"/>
                </a:solidFill>
                <a:latin typeface="Times New Roman"/>
                <a:ea typeface="华文细黑"/>
                <a:cs typeface="Courier New"/>
              </a:rPr>
              <a:t>NaX</a:t>
            </a:r>
            <a:endParaRPr lang="en-US" altLang="zh-CN" sz="2800" b="1" kern="100" dirty="0" smtClean="0">
              <a:solidFill>
                <a:srgbClr val="FF0000"/>
              </a:solidFill>
              <a:latin typeface="Times New Roman"/>
              <a:ea typeface="华文细黑"/>
              <a:cs typeface="Courier New"/>
            </a:endParaRPr>
          </a:p>
          <a:p>
            <a:pPr algn="ctr"/>
            <a:r>
              <a:rPr lang="zh-CN" altLang="en-US" sz="2800" b="1" kern="100" dirty="0" smtClean="0">
                <a:solidFill>
                  <a:srgbClr val="FF0000"/>
                </a:solidFill>
                <a:latin typeface="Times New Roman"/>
                <a:ea typeface="华文细黑"/>
                <a:cs typeface="Courier New"/>
              </a:rPr>
              <a:t>水解呈碱性</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5147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20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blinds(horizontal)">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p:bldP spid="26" grpId="0"/>
      <p:bldP spid="27" grpId="0"/>
      <p:bldP spid="28" grpId="0"/>
      <p:bldP spid="29" grpId="0"/>
      <p:bldP spid="32" grpId="0"/>
      <p:bldP spid="33" grpId="0"/>
      <p:bldP spid="20" grpId="0"/>
      <p:bldP spid="22" grpId="0"/>
      <p:bldP spid="30" grpId="0"/>
      <p:bldP spid="34" grpId="0"/>
      <p:bldP spid="35" grpId="0"/>
      <p:bldP spid="36" grpId="0" animBg="1"/>
      <p:bldP spid="8" grpId="0" animBg="1"/>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8173" name="文档" r:id="rId3" imgW="11136482" imgH="3357487" progId="Word.Document.12">
                  <p:embed/>
                </p:oleObj>
              </mc:Choice>
              <mc:Fallback>
                <p:oleObj name="文档" r:id="rId3" imgW="11136482" imgH="3357487" progId="Word.Document.12">
                  <p:embed/>
                  <p:pic>
                    <p:nvPicPr>
                      <p:cNvPr id="0" name=""/>
                      <p:cNvPicPr/>
                      <p:nvPr/>
                    </p:nvPicPr>
                    <p:blipFill>
                      <a:blip r:embed="rId4"/>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8174" name="文档" r:id="rId5" imgW="11136482" imgH="1630975" progId="Word.Document.12">
                  <p:embed/>
                </p:oleObj>
              </mc:Choice>
              <mc:Fallback>
                <p:oleObj name="文档" r:id="rId5" imgW="11136482" imgH="1630975" progId="Word.Document.12">
                  <p:embed/>
                  <p:pic>
                    <p:nvPicPr>
                      <p:cNvPr id="0" name=""/>
                      <p:cNvPicPr/>
                      <p:nvPr/>
                    </p:nvPicPr>
                    <p:blipFill>
                      <a:blip r:embed="rId6"/>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8175" name="文档" r:id="rId7" imgW="11136482" imgH="1632778" progId="Word.Document.12">
                  <p:embed/>
                </p:oleObj>
              </mc:Choice>
              <mc:Fallback>
                <p:oleObj name="文档" r:id="rId7" imgW="11136482" imgH="1632778" progId="Word.Document.12">
                  <p:embed/>
                  <p:pic>
                    <p:nvPicPr>
                      <p:cNvPr id="0" name=""/>
                      <p:cNvPicPr/>
                      <p:nvPr/>
                    </p:nvPicPr>
                    <p:blipFill>
                      <a:blip r:embed="rId8"/>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737037"/>
            <a:ext cx="12071871" cy="4708981"/>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完成小本练出高分“</a:t>
            </a:r>
            <a:r>
              <a:rPr lang="en-US" altLang="zh-CN" sz="4000" b="1" dirty="0" smtClean="0">
                <a:solidFill>
                  <a:schemeClr val="bg1"/>
                </a:solidFill>
                <a:latin typeface="+mj-ea"/>
                <a:ea typeface="+mj-ea"/>
              </a:rPr>
              <a:t>P295-296</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smtClean="0">
                <a:solidFill>
                  <a:srgbClr val="FFFF00"/>
                </a:solidFill>
                <a:latin typeface="+mj-ea"/>
                <a:ea typeface="+mj-ea"/>
              </a:rPr>
              <a:t>精选题：化学反应速率及化学平衡的计算；</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745915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758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877762"/>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v(NO)=_________;CO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20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7724148"/>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a:latin typeface="Times New Roman" panose="02020603050405020304" pitchFamily="18" charset="0"/>
                <a:cs typeface="Times New Roman" panose="02020603050405020304" pitchFamily="18" charset="0"/>
              </a:rPr>
              <a:t>。</a:t>
            </a:r>
          </a:p>
          <a:p>
            <a:pPr>
              <a:lnSpc>
                <a:spcPct val="125000"/>
              </a:lnSpc>
            </a:pPr>
            <a:r>
              <a:rPr lang="en-US" altLang="zh-CN" sz="2900" b="1" dirty="0">
                <a:latin typeface="Times New Roman" panose="02020603050405020304" pitchFamily="18" charset="0"/>
                <a:cs typeface="Times New Roman" panose="02020603050405020304" pitchFamily="18" charset="0"/>
              </a:rPr>
              <a:t> </a:t>
            </a:r>
            <a:endParaRPr lang="zh-CN" altLang="zh-CN" sz="2900" b="1" dirty="0">
              <a:latin typeface="Times New Roman" panose="02020603050405020304" pitchFamily="18" charset="0"/>
              <a:cs typeface="Times New Roman" panose="02020603050405020304" pitchFamily="18" charset="0"/>
            </a:endParaRPr>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40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1629594"/>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2SO</a:t>
            </a:r>
            <a:r>
              <a:rPr lang="en-US" altLang="zh-CN" sz="2800" b="1" kern="100" baseline="-25000" dirty="0">
                <a:solidFill>
                  <a:srgbClr val="FF0000"/>
                </a:solidFill>
                <a:latin typeface="Times New Roman"/>
                <a:ea typeface="华文细黑"/>
                <a:cs typeface="Courier New"/>
              </a:rPr>
              <a:t>2</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1764085"/>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3175556"/>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9217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62558" y="-216485"/>
            <a:ext cx="9758885" cy="2062103"/>
          </a:xfrm>
          <a:prstGeom prst="rect">
            <a:avLst/>
          </a:prstGeom>
        </p:spPr>
        <p:txBody>
          <a:bodyPr wrap="square">
            <a:spAutoFit/>
          </a:bodyPr>
          <a:lstStyle/>
          <a:p>
            <a:pPr algn="just">
              <a:lnSpc>
                <a:spcPct val="200000"/>
              </a:lnSpc>
              <a:spcAft>
                <a:spcPts val="0"/>
              </a:spcAft>
            </a:pPr>
            <a:r>
              <a:rPr lang="zh-CN" altLang="zh-CN" sz="3200" kern="100" dirty="0">
                <a:latin typeface="Times New Roman"/>
                <a:ea typeface="华文细黑"/>
                <a:cs typeface="Times New Roman"/>
              </a:rPr>
              <a:t>一组：</a:t>
            </a:r>
            <a:r>
              <a:rPr lang="en-US" altLang="zh-CN" sz="3200" kern="100" dirty="0">
                <a:latin typeface="宋体"/>
                <a:ea typeface="华文细黑"/>
                <a:cs typeface="Times New Roman"/>
              </a:rPr>
              <a:t>①</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CO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②</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p:txBody>
      </p:sp>
      <p:sp>
        <p:nvSpPr>
          <p:cNvPr id="4" name="右大括号 3"/>
          <p:cNvSpPr/>
          <p:nvPr/>
        </p:nvSpPr>
        <p:spPr>
          <a:xfrm rot="1992344">
            <a:off x="10791204" y="3014948"/>
            <a:ext cx="358886" cy="1367656"/>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1063758" y="3751124"/>
            <a:ext cx="902811" cy="954107"/>
          </a:xfrm>
          <a:prstGeom prst="rect">
            <a:avLst/>
          </a:prstGeom>
        </p:spPr>
        <p:txBody>
          <a:bodyPr wrap="none">
            <a:spAutoFit/>
          </a:bodyPr>
          <a:lstStyle/>
          <a:p>
            <a:r>
              <a:rPr lang="zh-CN" altLang="en-US" sz="2800" b="1" kern="100" dirty="0" smtClean="0">
                <a:solidFill>
                  <a:srgbClr val="FF0000"/>
                </a:solidFill>
                <a:latin typeface="Times New Roman"/>
                <a:ea typeface="华文细黑"/>
              </a:rPr>
              <a:t>同时</a:t>
            </a:r>
            <a:endParaRPr lang="en-US" altLang="zh-CN" sz="2800" b="1" kern="100" dirty="0" smtClean="0">
              <a:solidFill>
                <a:srgbClr val="FF0000"/>
              </a:solidFill>
              <a:latin typeface="Times New Roman"/>
              <a:ea typeface="华文细黑"/>
            </a:endParaRPr>
          </a:p>
          <a:p>
            <a:r>
              <a:rPr lang="zh-CN" altLang="en-US" sz="2800" b="1" kern="100" dirty="0" smtClean="0">
                <a:solidFill>
                  <a:srgbClr val="FF0000"/>
                </a:solidFill>
                <a:latin typeface="Times New Roman"/>
                <a:ea typeface="华文细黑"/>
              </a:rPr>
              <a:t>存在</a:t>
            </a:r>
            <a:endParaRPr lang="zh-CN" altLang="en-US" sz="2800" b="1" kern="100" dirty="0">
              <a:solidFill>
                <a:srgbClr val="FF0000"/>
              </a:solidFill>
              <a:latin typeface="Times New Roman"/>
              <a:ea typeface="华文细黑"/>
            </a:endParaRPr>
          </a:p>
        </p:txBody>
      </p:sp>
      <p:sp>
        <p:nvSpPr>
          <p:cNvPr id="15" name="矩形 14"/>
          <p:cNvSpPr/>
          <p:nvPr/>
        </p:nvSpPr>
        <p:spPr>
          <a:xfrm>
            <a:off x="218720" y="4997127"/>
            <a:ext cx="943334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假设一：产物是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；假设二：产物是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p>
          <a:p>
            <a:pPr>
              <a:lnSpc>
                <a:spcPct val="150000"/>
              </a:lnSpc>
            </a:pPr>
            <a:r>
              <a:rPr lang="zh-CN" altLang="en-US" sz="2800" b="1" kern="100" dirty="0" smtClean="0">
                <a:solidFill>
                  <a:srgbClr val="0000FF"/>
                </a:solidFill>
                <a:latin typeface="Times New Roman"/>
                <a:ea typeface="华文细黑"/>
              </a:rPr>
              <a:t>假设三：产物是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和</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r>
              <a:rPr lang="zh-CN" altLang="en-US" sz="2800" b="1" kern="100" dirty="0" smtClean="0">
                <a:solidFill>
                  <a:srgbClr val="0000FF"/>
                </a:solidFill>
                <a:latin typeface="Times New Roman"/>
                <a:ea typeface="华文细黑"/>
              </a:rPr>
              <a:t>的混合物</a:t>
            </a:r>
            <a:endParaRPr lang="zh-CN" altLang="en-US" sz="2800" b="1" kern="100" dirty="0">
              <a:solidFill>
                <a:srgbClr val="0000FF"/>
              </a:solidFill>
              <a:latin typeface="Times New Roman"/>
              <a:ea typeface="华文细黑"/>
            </a:endParaRPr>
          </a:p>
        </p:txBody>
      </p:sp>
      <p:sp>
        <p:nvSpPr>
          <p:cNvPr id="16" name="矩形 15"/>
          <p:cNvSpPr/>
          <p:nvPr/>
        </p:nvSpPr>
        <p:spPr>
          <a:xfrm>
            <a:off x="209304" y="4451391"/>
            <a:ext cx="2573534"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实验探究：</a:t>
            </a:r>
            <a:endParaRPr lang="zh-CN" altLang="en-US" sz="2800" b="1" kern="100" dirty="0">
              <a:solidFill>
                <a:srgbClr val="0000FF"/>
              </a:solidFill>
              <a:latin typeface="Times New Roman"/>
              <a:ea typeface="华文细黑"/>
            </a:endParaRPr>
          </a:p>
        </p:txBody>
      </p:sp>
      <p:sp>
        <p:nvSpPr>
          <p:cNvPr id="17" name="矩形 16"/>
          <p:cNvSpPr/>
          <p:nvPr/>
        </p:nvSpPr>
        <p:spPr>
          <a:xfrm>
            <a:off x="8313283" y="5518026"/>
            <a:ext cx="3416320" cy="523220"/>
          </a:xfrm>
          <a:prstGeom prst="rect">
            <a:avLst/>
          </a:prstGeom>
        </p:spPr>
        <p:txBody>
          <a:bodyPr wrap="none">
            <a:spAutoFit/>
          </a:bodyPr>
          <a:lstStyle/>
          <a:p>
            <a:r>
              <a:rPr lang="zh-CN" altLang="en-US" sz="2800" b="1" kern="100" dirty="0" smtClean="0">
                <a:solidFill>
                  <a:srgbClr val="FF0000"/>
                </a:solidFill>
                <a:latin typeface="Times New Roman"/>
                <a:ea typeface="华文细黑"/>
              </a:rPr>
              <a:t>如何设计实验验证？</a:t>
            </a:r>
            <a:endParaRPr lang="en-US" altLang="zh-CN" sz="2800" b="1" kern="100" dirty="0" smtClean="0">
              <a:solidFill>
                <a:srgbClr val="FF0000"/>
              </a:solidFill>
              <a:latin typeface="Times New Roman"/>
              <a:ea typeface="华文细黑"/>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P spid="14" grpId="0"/>
      <p:bldP spid="15" grpId="0"/>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3141762"/>
            <a:ext cx="11881320" cy="3618939"/>
          </a:xfrm>
          <a:prstGeom prst="rect">
            <a:avLst/>
          </a:prstGeom>
        </p:spPr>
        <p:txBody>
          <a:bodyPr wrap="square">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419509" y="330582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148114" y="397816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520088" y="398247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6534" y="390944"/>
            <a:ext cx="6092825" cy="1907061"/>
          </a:xfrm>
          <a:prstGeom prst="rect">
            <a:avLst/>
          </a:prstGeom>
        </p:spPr>
        <p:txBody>
          <a:bodyPr>
            <a:spAutoFit/>
          </a:bodyPr>
          <a:lstStyle/>
          <a:p>
            <a:pPr algn="just">
              <a:lnSpc>
                <a:spcPct val="200000"/>
              </a:lnSpc>
              <a:spcAft>
                <a:spcPts val="0"/>
              </a:spcAft>
            </a:pPr>
            <a:r>
              <a:rPr lang="zh-CN" altLang="zh-CN" sz="3200" kern="100" dirty="0">
                <a:latin typeface="Times New Roman"/>
                <a:ea typeface="华文细黑"/>
                <a:cs typeface="Times New Roman"/>
              </a:rPr>
              <a:t>二组：</a:t>
            </a:r>
            <a:r>
              <a:rPr lang="en-US" altLang="zh-CN" sz="3200" kern="100" dirty="0">
                <a:latin typeface="宋体"/>
                <a:ea typeface="华文细黑"/>
                <a:cs typeface="Times New Roman"/>
              </a:rPr>
              <a:t>③</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3</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④</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p:txBody>
      </p:sp>
      <p:sp>
        <p:nvSpPr>
          <p:cNvPr id="14" name="矩形 13"/>
          <p:cNvSpPr/>
          <p:nvPr/>
        </p:nvSpPr>
        <p:spPr>
          <a:xfrm>
            <a:off x="5663158" y="102912"/>
            <a:ext cx="64988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①2Na</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4Na</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+ 4OH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O</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5" name="矩形 14"/>
          <p:cNvSpPr/>
          <p:nvPr/>
        </p:nvSpPr>
        <p:spPr>
          <a:xfrm>
            <a:off x="5663158" y="808478"/>
            <a:ext cx="4596130"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②Fe</a:t>
            </a:r>
            <a:r>
              <a:rPr lang="en-US" altLang="zh-CN" sz="2800" b="1" kern="100" baseline="30000" dirty="0" smtClean="0">
                <a:solidFill>
                  <a:srgbClr val="0000FF"/>
                </a:solidFill>
                <a:latin typeface="Times New Roman"/>
                <a:ea typeface="华文细黑"/>
                <a:cs typeface="Courier New"/>
              </a:rPr>
              <a:t>2+ </a:t>
            </a:r>
            <a:r>
              <a:rPr lang="en-US" altLang="zh-CN" sz="2800" b="1" kern="100" dirty="0" smtClean="0">
                <a:solidFill>
                  <a:srgbClr val="0000FF"/>
                </a:solidFill>
                <a:latin typeface="Times New Roman"/>
                <a:ea typeface="华文细黑"/>
                <a:cs typeface="Courier New"/>
              </a:rPr>
              <a:t>+ 2</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6" name="矩形 15"/>
          <p:cNvSpPr/>
          <p:nvPr/>
        </p:nvSpPr>
        <p:spPr>
          <a:xfrm>
            <a:off x="5663158" y="1619730"/>
            <a:ext cx="6624736"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③4</a:t>
            </a:r>
            <a:r>
              <a:rPr lang="en-US" altLang="zh-CN" sz="2800" b="1" kern="100" dirty="0">
                <a:solidFill>
                  <a:srgbClr val="0000FF"/>
                </a:solidFill>
                <a:latin typeface="Times New Roman"/>
                <a:ea typeface="华文细黑"/>
                <a:cs typeface="Times New Roman"/>
              </a:rPr>
              <a:t>Fe(OH)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r>
              <a:rPr lang="en-US" altLang="zh-CN" sz="2800" b="1" kern="100" baseline="30000" dirty="0">
                <a:solidFill>
                  <a:srgbClr val="0000FF"/>
                </a:solidFill>
                <a:latin typeface="Times New Roman"/>
                <a:ea typeface="华文细黑"/>
                <a:cs typeface="Courier New"/>
              </a:rPr>
              <a:t> </a:t>
            </a: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4Fe(OH)</a:t>
            </a:r>
            <a:r>
              <a:rPr lang="en-US" altLang="zh-CN" sz="2800" b="1" kern="100" baseline="-25000" dirty="0" smtClean="0">
                <a:solidFill>
                  <a:srgbClr val="0000FF"/>
                </a:solidFill>
                <a:latin typeface="Times New Roman"/>
                <a:ea typeface="华文细黑"/>
                <a:cs typeface="Times New Roman"/>
              </a:rPr>
              <a:t>3</a:t>
            </a:r>
            <a:endParaRPr lang="zh-CN" altLang="en-US" sz="2800" b="1" baseline="30000" dirty="0">
              <a:solidFill>
                <a:srgbClr val="0000FF"/>
              </a:solidFill>
            </a:endParaRPr>
          </a:p>
        </p:txBody>
      </p:sp>
      <p:sp>
        <p:nvSpPr>
          <p:cNvPr id="17" name="矩形 16"/>
          <p:cNvSpPr/>
          <p:nvPr/>
        </p:nvSpPr>
        <p:spPr>
          <a:xfrm>
            <a:off x="6527254" y="2176630"/>
            <a:ext cx="3942347"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② × 4 </a:t>
            </a:r>
            <a:r>
              <a:rPr lang="zh-CN" altLang="en-US" sz="2800" b="1" kern="100" dirty="0">
                <a:solidFill>
                  <a:srgbClr val="FF0000"/>
                </a:solidFill>
                <a:latin typeface="Times New Roman"/>
                <a:ea typeface="华文细黑"/>
                <a:cs typeface="Courier New"/>
              </a:rPr>
              <a:t>＋ </a:t>
            </a:r>
            <a:r>
              <a:rPr lang="en-US" altLang="zh-CN" sz="2800" b="1" kern="100" dirty="0">
                <a:solidFill>
                  <a:srgbClr val="FF0000"/>
                </a:solidFill>
                <a:latin typeface="Times New Roman"/>
                <a:ea typeface="华文细黑"/>
                <a:cs typeface="Courier New"/>
              </a:rPr>
              <a:t>① ×2 </a:t>
            </a:r>
            <a:r>
              <a:rPr lang="zh-CN" altLang="en-US"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 ③</a:t>
            </a:r>
            <a:endParaRPr lang="zh-CN" altLang="en-US" sz="2800" b="1" baseline="30000" dirty="0">
              <a:solidFill>
                <a:srgbClr val="FF0000"/>
              </a:solidFill>
            </a:endParaRPr>
          </a:p>
        </p:txBody>
      </p:sp>
      <p:sp>
        <p:nvSpPr>
          <p:cNvPr id="19" name="矩形 18"/>
          <p:cNvSpPr/>
          <p:nvPr/>
        </p:nvSpPr>
        <p:spPr>
          <a:xfrm>
            <a:off x="5416536" y="2651658"/>
            <a:ext cx="682837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4Na</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6H</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O + 4</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en-US" altLang="zh-CN" sz="2800" b="1" kern="100" baseline="300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Times New Roman"/>
              </a:rPr>
              <a:t>== 4Fe(OH)</a:t>
            </a:r>
            <a:r>
              <a:rPr lang="en-US" altLang="zh-CN" sz="2800" b="1" kern="100" baseline="-25000" dirty="0" smtClean="0">
                <a:solidFill>
                  <a:srgbClr val="FF0000"/>
                </a:solidFill>
                <a:latin typeface="Times New Roman"/>
                <a:ea typeface="华文细黑"/>
                <a:cs typeface="Times New Roman"/>
              </a:rPr>
              <a:t>3</a:t>
            </a:r>
            <a:r>
              <a:rPr lang="en-US" altLang="zh-CN" sz="2800" b="1" kern="100" dirty="0" smtClean="0">
                <a:solidFill>
                  <a:srgbClr val="FF0000"/>
                </a:solidFill>
                <a:latin typeface="Times New Roman"/>
                <a:ea typeface="华文细黑"/>
                <a:cs typeface="Times New Roman"/>
              </a:rPr>
              <a:t> </a:t>
            </a:r>
            <a:r>
              <a:rPr lang="en-US" altLang="zh-CN" sz="2800" b="1" kern="100" dirty="0">
                <a:solidFill>
                  <a:srgbClr val="FF0000"/>
                </a:solidFill>
                <a:latin typeface="Times New Roman"/>
                <a:ea typeface="华文细黑"/>
                <a:cs typeface="Times New Roman"/>
              </a:rPr>
              <a:t>+ O</a:t>
            </a:r>
            <a:r>
              <a:rPr lang="en-US" altLang="zh-CN" sz="2800" b="1" kern="100" baseline="-25000" dirty="0">
                <a:solidFill>
                  <a:srgbClr val="FF0000"/>
                </a:solidFill>
                <a:latin typeface="Times New Roman"/>
                <a:ea typeface="华文细黑"/>
                <a:cs typeface="Times New Roman"/>
              </a:rPr>
              <a:t>2</a:t>
            </a:r>
            <a:r>
              <a:rPr lang="en-US" altLang="zh-CN" sz="2800" b="1" kern="100" dirty="0">
                <a:solidFill>
                  <a:srgbClr val="FF0000"/>
                </a:solidFill>
                <a:latin typeface="Times New Roman"/>
                <a:ea typeface="华文细黑"/>
                <a:cs typeface="Times New Roman"/>
              </a:rPr>
              <a:t> </a:t>
            </a:r>
            <a:r>
              <a:rPr lang="en-US" altLang="zh-CN" sz="2800" b="1" kern="100" dirty="0" smtClean="0">
                <a:solidFill>
                  <a:srgbClr val="FF0000"/>
                </a:solidFill>
                <a:latin typeface="Times New Roman"/>
                <a:ea typeface="华文细黑"/>
                <a:cs typeface="Times New Roman"/>
              </a:rPr>
              <a:t>↑</a:t>
            </a:r>
            <a:endParaRPr lang="zh-CN" altLang="en-US" sz="2800" b="1" baseline="30000" dirty="0">
              <a:solidFill>
                <a:srgbClr val="FF0000"/>
              </a:solidFill>
            </a:endParaRPr>
          </a:p>
        </p:txBody>
      </p:sp>
      <p:sp>
        <p:nvSpPr>
          <p:cNvPr id="20" name="右大括号 19"/>
          <p:cNvSpPr/>
          <p:nvPr/>
        </p:nvSpPr>
        <p:spPr>
          <a:xfrm>
            <a:off x="5261708" y="2594164"/>
            <a:ext cx="156398" cy="740126"/>
          </a:xfrm>
          <a:prstGeom prst="rightBrace">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330788" y="2349674"/>
            <a:ext cx="2898550" cy="1114664"/>
          </a:xfrm>
          <a:prstGeom prst="rect">
            <a:avLst/>
          </a:prstGeom>
          <a:noFill/>
        </p:spPr>
        <p:txBody>
          <a:bodyPr wrap="none" rtlCol="0">
            <a:spAutoFit/>
          </a:bodyPr>
          <a:lstStyle/>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作氧化剂的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作还原剂的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aseline="-25000"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990750" y="2263152"/>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976236" y="2927479"/>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1</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1962284" y="2522718"/>
            <a:ext cx="647934" cy="646331"/>
          </a:xfrm>
          <a:prstGeom prst="rect">
            <a:avLst/>
          </a:prstGeom>
          <a:noFill/>
        </p:spPr>
        <p:txBody>
          <a:bodyPr wrap="none" rtlCol="0">
            <a:spAutoFit/>
          </a:bodyPr>
          <a:lstStyle/>
          <a:p>
            <a:r>
              <a:rPr lang="zh-CN" altLang="en-US" sz="3600" b="1" dirty="0" smtClean="0">
                <a:solidFill>
                  <a:srgbClr val="0000FF"/>
                </a:solidFill>
                <a:latin typeface="Times New Roman" panose="02020603050405020304" pitchFamily="18" charset="0"/>
                <a:cs typeface="Times New Roman" panose="02020603050405020304" pitchFamily="18" charset="0"/>
              </a:rPr>
              <a:t>：</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a:xfrm>
            <a:off x="1227837" y="117426"/>
            <a:ext cx="4147289"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Courier New"/>
              </a:rPr>
              <a:t>+ 3</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a:t>
            </a:r>
            <a:endParaRPr lang="zh-CN" altLang="en-US" sz="2800" b="1" baseline="30000" dirty="0">
              <a:solidFill>
                <a:srgbClr val="0000FF"/>
              </a:solidFill>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righ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4" grpId="0"/>
      <p:bldP spid="15" grpId="0"/>
      <p:bldP spid="16" grpId="0"/>
      <p:bldP spid="17" grpId="0"/>
      <p:bldP spid="19" grpId="0"/>
      <p:bldP spid="20" grpId="0" animBg="1"/>
      <p:bldP spid="21" grpId="0"/>
      <p:bldP spid="22" grpId="0"/>
      <p:bldP spid="23" grpId="0"/>
      <p:bldP spid="24"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321377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b="1" kern="100" dirty="0" smtClean="0">
                <a:solidFill>
                  <a:srgbClr val="0000FF"/>
                </a:solidFill>
                <a:latin typeface="Times New Roman"/>
                <a:ea typeface="华文细黑"/>
                <a:cs typeface="Courier New"/>
              </a:rPr>
              <a:t>SO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的漂白性是由于它能与某些有色</a:t>
            </a:r>
            <a:r>
              <a:rPr lang="zh-CN" altLang="zh-CN" sz="2800" b="1" kern="100" dirty="0" smtClean="0">
                <a:solidFill>
                  <a:srgbClr val="0000FF"/>
                </a:solidFill>
                <a:latin typeface="Times New Roman"/>
                <a:ea typeface="华文细黑"/>
                <a:cs typeface="Times New Roman"/>
              </a:rPr>
              <a:t>物质</a:t>
            </a:r>
            <a:r>
              <a:rPr lang="zh-CN" altLang="en-US" sz="2800" b="1" kern="100" dirty="0" smtClean="0">
                <a:solidFill>
                  <a:srgbClr val="FF0000"/>
                </a:solidFill>
                <a:latin typeface="Times New Roman"/>
                <a:ea typeface="华文细黑"/>
                <a:cs typeface="Times New Roman"/>
              </a:rPr>
              <a:t>结合</a:t>
            </a:r>
            <a:r>
              <a:rPr lang="zh-CN" altLang="zh-CN" sz="2800" b="1" kern="100" dirty="0" smtClean="0">
                <a:solidFill>
                  <a:srgbClr val="FF0000"/>
                </a:solidFill>
                <a:latin typeface="Times New Roman"/>
                <a:ea typeface="华文细黑"/>
                <a:cs typeface="Times New Roman"/>
              </a:rPr>
              <a:t>生成</a:t>
            </a:r>
            <a:r>
              <a:rPr lang="zh-CN" altLang="zh-CN" sz="2800" b="1" kern="100" dirty="0">
                <a:solidFill>
                  <a:srgbClr val="0000FF"/>
                </a:solidFill>
                <a:latin typeface="Times New Roman"/>
                <a:ea typeface="华文细黑"/>
                <a:cs typeface="Times New Roman"/>
              </a:rPr>
              <a:t>易分解的无色物质，</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的漂白性是因其具有强氧化性</a:t>
            </a:r>
            <a:r>
              <a:rPr lang="zh-CN" altLang="zh-CN" sz="2800" b="1" kern="100" dirty="0" smtClean="0">
                <a:solidFill>
                  <a:srgbClr val="0000FF"/>
                </a:solidFill>
                <a:latin typeface="Times New Roman"/>
                <a:ea typeface="华文细黑"/>
                <a:cs typeface="Times New Roman"/>
              </a:rPr>
              <a:t>。</a:t>
            </a:r>
            <a:endParaRPr lang="zh-CN" altLang="zh-CN" sz="1000" b="1" kern="100" dirty="0">
              <a:solidFill>
                <a:srgbClr val="0000FF"/>
              </a:solidFill>
              <a:latin typeface="宋体"/>
              <a:cs typeface="Courier New"/>
            </a:endParaRPr>
          </a:p>
        </p:txBody>
      </p:sp>
      <p:sp>
        <p:nvSpPr>
          <p:cNvPr id="5" name="矩形 4"/>
          <p:cNvSpPr/>
          <p:nvPr/>
        </p:nvSpPr>
        <p:spPr>
          <a:xfrm>
            <a:off x="3757042" y="323219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404850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334566" y="918706"/>
            <a:ext cx="8153873" cy="1502976"/>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三组：</a:t>
            </a:r>
            <a:r>
              <a:rPr lang="en-US" altLang="zh-CN" sz="3200" kern="100" dirty="0">
                <a:latin typeface="宋体"/>
                <a:ea typeface="华文细黑"/>
                <a:cs typeface="Times New Roman"/>
              </a:rPr>
              <a:t>⑤</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通入品红溶液中，加热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⑥</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加入到品红溶液中，加热</a:t>
            </a:r>
            <a:endParaRPr lang="zh-CN" altLang="zh-CN" sz="3200" kern="100" dirty="0">
              <a:latin typeface="宋体"/>
              <a:cs typeface="Courier New"/>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4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3827" y="1380272"/>
            <a:ext cx="11185087"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754450" y="223700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3934966" y="2205658"/>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2" name="矩形 1"/>
          <p:cNvSpPr/>
          <p:nvPr/>
        </p:nvSpPr>
        <p:spPr>
          <a:xfrm>
            <a:off x="262558" y="-134611"/>
            <a:ext cx="9600180" cy="1476173"/>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四组：</a:t>
            </a:r>
            <a:r>
              <a:rPr lang="en-US" altLang="zh-CN" sz="3200" kern="100" dirty="0">
                <a:latin typeface="宋体"/>
                <a:ea typeface="华文细黑"/>
                <a:cs typeface="Times New Roman"/>
              </a:rPr>
              <a:t>⑦</a:t>
            </a:r>
            <a:r>
              <a:rPr lang="en-US" altLang="zh-CN" sz="3200" kern="100" dirty="0" err="1">
                <a:latin typeface="Times New Roman"/>
                <a:ea typeface="华文细黑"/>
                <a:cs typeface="Courier New"/>
              </a:rPr>
              <a:t>NaOH</a:t>
            </a:r>
            <a:r>
              <a:rPr lang="zh-CN" altLang="zh-CN" sz="3200" kern="100" dirty="0">
                <a:latin typeface="Times New Roman"/>
                <a:ea typeface="华文细黑"/>
                <a:cs typeface="Times New Roman"/>
              </a:rPr>
              <a:t>溶液滴入紫色石蕊溶液中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⑧</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固体加入到紫色石蕊溶液中</a:t>
            </a:r>
            <a:endParaRPr lang="zh-CN" altLang="zh-CN" sz="3200" kern="100" dirty="0">
              <a:latin typeface="宋体"/>
              <a:cs typeface="Courier New"/>
            </a:endParaRPr>
          </a:p>
        </p:txBody>
      </p:sp>
      <p:sp>
        <p:nvSpPr>
          <p:cNvPr id="14" name="矩形 13"/>
          <p:cNvSpPr/>
          <p:nvPr/>
        </p:nvSpPr>
        <p:spPr>
          <a:xfrm>
            <a:off x="298753" y="3573810"/>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a:xfrm>
            <a:off x="262558" y="4025022"/>
            <a:ext cx="1173730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       将</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少量</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粉末置于试管中，加入</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足量</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的水，充分反应，此时再滴加</a:t>
            </a:r>
            <a:endPar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endParaRPr>
          </a:p>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紫色石蕊或酚酞试液，能观察到什么现象？原因是什么？如何验证？</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a:xfrm>
            <a:off x="262558" y="5359496"/>
            <a:ext cx="11521281" cy="1384995"/>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原因：</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O</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反应的实质可能是先通过复分解反应生成了</a:t>
            </a:r>
            <a:r>
              <a:rPr lang="en-US" altLang="zh-CN" sz="2800" b="1" kern="100" dirty="0" err="1" smtClean="0">
                <a:solidFill>
                  <a:srgbClr val="FF0000"/>
                </a:solidFill>
                <a:latin typeface="Times New Roman"/>
                <a:ea typeface="华文细黑"/>
                <a:cs typeface="Courier New"/>
              </a:rPr>
              <a:t>NaOH</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，而后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受热分解，溶液残留的</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具有漂白性。</a:t>
            </a:r>
            <a:endParaRPr lang="zh-CN" altLang="en-US" b="1" dirty="0">
              <a:solidFill>
                <a:srgbClr val="FF0000"/>
              </a:solidFill>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543" y="-98598"/>
            <a:ext cx="119533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a:t>
            </a:r>
            <a:r>
              <a:rPr lang="zh-CN" altLang="zh-CN" sz="2800" b="1" kern="100" dirty="0">
                <a:solidFill>
                  <a:srgbClr val="FF0000"/>
                </a:solidFill>
                <a:latin typeface="Times New Roman"/>
                <a:ea typeface="华文细黑"/>
                <a:cs typeface="Times New Roman"/>
              </a:rPr>
              <a:t>溶质的质量分数</a:t>
            </a:r>
            <a:r>
              <a:rPr lang="zh-CN" altLang="zh-CN" sz="2800" kern="100" dirty="0">
                <a:latin typeface="Times New Roman"/>
                <a:ea typeface="华文细黑"/>
                <a:cs typeface="Times New Roman"/>
              </a:rPr>
              <a:t>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96163" y="4197489"/>
            <a:ext cx="12047715" cy="2400657"/>
          </a:xfrm>
          <a:prstGeom prst="rect">
            <a:avLst/>
          </a:prstGeom>
        </p:spPr>
        <p:txBody>
          <a:bodyPr wrap="square">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b="1" kern="100" dirty="0">
                <a:solidFill>
                  <a:srgbClr val="0000FF"/>
                </a:solidFill>
                <a:latin typeface="Times New Roman"/>
                <a:ea typeface="华文细黑"/>
                <a:cs typeface="Courier New"/>
              </a:rPr>
              <a:t>(1)</a:t>
            </a:r>
            <a:r>
              <a:rPr lang="zh-CN" altLang="zh-CN" sz="2800" b="1" kern="100" dirty="0">
                <a:solidFill>
                  <a:srgbClr val="0000FF"/>
                </a:solidFill>
                <a:latin typeface="Times New Roman"/>
                <a:ea typeface="华文细黑"/>
                <a:cs typeface="Times New Roman"/>
              </a:rPr>
              <a:t>甲、丁相比</a:t>
            </a:r>
            <a:r>
              <a:rPr lang="zh-CN" altLang="zh-CN" sz="2800" b="1" kern="100" dirty="0" smtClean="0">
                <a:solidFill>
                  <a:srgbClr val="0000FF"/>
                </a:solidFill>
                <a:latin typeface="Times New Roman"/>
                <a:ea typeface="华文细黑"/>
                <a:cs typeface="Times New Roman"/>
              </a:rPr>
              <a:t>：甲：</a:t>
            </a:r>
            <a:r>
              <a:rPr lang="en-US" altLang="zh-CN" sz="2800" b="1" kern="100" dirty="0" smtClean="0">
                <a:solidFill>
                  <a:srgbClr val="0000FF"/>
                </a:solidFill>
                <a:latin typeface="Times New Roman"/>
                <a:ea typeface="华文细黑"/>
                <a:cs typeface="Times New Roman"/>
              </a:rPr>
              <a:t>0.1mol </a:t>
            </a:r>
            <a:r>
              <a:rPr lang="en-US" altLang="zh-CN" sz="2800" b="1" kern="100" dirty="0" smtClean="0">
                <a:solidFill>
                  <a:srgbClr val="0000FF"/>
                </a:solidFill>
                <a:latin typeface="Times New Roman"/>
                <a:ea typeface="华文细黑"/>
                <a:cs typeface="Courier New"/>
              </a:rPr>
              <a:t>Na</a:t>
            </a:r>
            <a:r>
              <a:rPr lang="en-US" altLang="zh-CN" sz="2800" b="1" kern="100" dirty="0" smtClean="0">
                <a:solidFill>
                  <a:srgbClr val="0000FF"/>
                </a:solidFill>
                <a:latin typeface="宋体"/>
                <a:ea typeface="华文细黑"/>
                <a:cs typeface="Times New Roman"/>
              </a:rPr>
              <a:t>→</a:t>
            </a:r>
            <a:r>
              <a:rPr lang="en-US" altLang="zh-CN" sz="2800" b="1" kern="100" dirty="0">
                <a:solidFill>
                  <a:srgbClr val="0000FF"/>
                </a:solidFill>
                <a:latin typeface="Times New Roman"/>
                <a:ea typeface="华文细黑"/>
                <a:cs typeface="Times New Roman"/>
              </a:rPr>
              <a:t> 0.1mol </a:t>
            </a:r>
            <a:r>
              <a:rPr lang="en-US" altLang="zh-CN" sz="2800" b="1" kern="100" dirty="0" err="1" smtClean="0">
                <a:solidFill>
                  <a:srgbClr val="0000FF"/>
                </a:solidFill>
                <a:latin typeface="Times New Roman"/>
                <a:ea typeface="华文细黑"/>
                <a:cs typeface="Courier New"/>
              </a:rPr>
              <a:t>NaOH</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消耗</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zh-CN" altLang="zh-CN" sz="2800" b="1" kern="100" dirty="0">
                <a:solidFill>
                  <a:srgbClr val="0000FF"/>
                </a:solidFill>
                <a:latin typeface="Times New Roman"/>
                <a:ea typeface="华文细黑"/>
                <a:cs typeface="Times New Roman"/>
              </a:rPr>
              <a:t>，溶剂减少</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丁：</a:t>
            </a:r>
            <a:r>
              <a:rPr lang="en-US" altLang="zh-CN" sz="2800" b="1" kern="100" dirty="0" smtClean="0">
                <a:solidFill>
                  <a:srgbClr val="0000FF"/>
                </a:solidFill>
                <a:latin typeface="Times New Roman"/>
                <a:ea typeface="华文细黑"/>
                <a:cs typeface="Times New Roman"/>
              </a:rPr>
              <a:t>0.1mol</a:t>
            </a:r>
            <a:r>
              <a:rPr lang="en-US" altLang="zh-CN" sz="2800" b="1" kern="100" dirty="0" smtClean="0">
                <a:solidFill>
                  <a:srgbClr val="0000FF"/>
                </a:solidFill>
                <a:latin typeface="Times New Roman"/>
                <a:ea typeface="华文细黑"/>
                <a:cs typeface="Courier New"/>
              </a:rPr>
              <a:t>NaOH  </a:t>
            </a:r>
            <a:r>
              <a:rPr lang="zh-CN" altLang="zh-CN" sz="2800" b="1" kern="100" dirty="0" smtClean="0">
                <a:solidFill>
                  <a:srgbClr val="0000FF"/>
                </a:solidFill>
                <a:latin typeface="Times New Roman"/>
                <a:ea typeface="华文细黑"/>
                <a:cs typeface="Times New Roman"/>
              </a:rPr>
              <a:t>无</a:t>
            </a:r>
            <a:r>
              <a:rPr lang="zh-CN" altLang="zh-CN" sz="2800" b="1" kern="100" dirty="0">
                <a:solidFill>
                  <a:srgbClr val="0000FF"/>
                </a:solidFill>
                <a:latin typeface="Times New Roman"/>
                <a:ea typeface="华文细黑"/>
                <a:cs typeface="Times New Roman"/>
              </a:rPr>
              <a:t>反应　</a:t>
            </a:r>
            <a:r>
              <a:rPr lang="zh-CN" altLang="zh-CN" sz="2800" b="1" kern="100" dirty="0">
                <a:solidFill>
                  <a:prstClr val="black"/>
                </a:solidFill>
                <a:latin typeface="Times New Roman"/>
                <a:ea typeface="华文细黑"/>
                <a:cs typeface="Times New Roman"/>
              </a:rPr>
              <a:t>　</a:t>
            </a:r>
            <a:r>
              <a:rPr lang="en-US" altLang="zh-CN" sz="2800" b="1" kern="100" dirty="0" smtClean="0">
                <a:solidFill>
                  <a:prstClr val="black"/>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溶剂</a:t>
            </a:r>
            <a:r>
              <a:rPr lang="zh-CN" altLang="zh-CN" sz="2800" b="1" kern="100" dirty="0">
                <a:solidFill>
                  <a:srgbClr val="0000FF"/>
                </a:solidFill>
                <a:latin typeface="Times New Roman"/>
                <a:ea typeface="华文细黑"/>
                <a:cs typeface="Times New Roman"/>
              </a:rPr>
              <a:t>不变</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故</a:t>
            </a:r>
            <a:r>
              <a:rPr lang="en-US" altLang="zh-CN" sz="2800" b="1" kern="100" dirty="0" err="1">
                <a:solidFill>
                  <a:srgbClr val="0000FF"/>
                </a:solidFill>
                <a:latin typeface="Times New Roman"/>
                <a:ea typeface="华文细黑"/>
                <a:cs typeface="Courier New"/>
              </a:rPr>
              <a:t>NaOH</a:t>
            </a:r>
            <a:r>
              <a:rPr lang="zh-CN" altLang="zh-CN" sz="2800" b="1" kern="100" dirty="0">
                <a:solidFill>
                  <a:srgbClr val="0000FF"/>
                </a:solidFill>
                <a:latin typeface="Times New Roman"/>
                <a:ea typeface="华文细黑"/>
                <a:cs typeface="Times New Roman"/>
              </a:rPr>
              <a:t>的质量分数：甲</a:t>
            </a:r>
            <a:r>
              <a:rPr lang="en-US" altLang="zh-CN" sz="2800" b="1" kern="100" dirty="0">
                <a:solidFill>
                  <a:srgbClr val="0000FF"/>
                </a:solidFill>
                <a:latin typeface="Times New Roman"/>
                <a:ea typeface="华文细黑"/>
                <a:cs typeface="Courier New"/>
              </a:rPr>
              <a:t>&gt;</a:t>
            </a:r>
            <a:r>
              <a:rPr lang="zh-CN" altLang="zh-CN" sz="2800" b="1" kern="100" dirty="0">
                <a:solidFill>
                  <a:srgbClr val="0000FF"/>
                </a:solidFill>
                <a:latin typeface="Times New Roman"/>
                <a:ea typeface="华文细黑"/>
                <a:cs typeface="Times New Roman"/>
              </a:rPr>
              <a:t>丁。</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750"/>
                                        <p:tgtEl>
                                          <p:spTgt spid="1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750"/>
                                        <p:tgtEl>
                                          <p:spTgt spid="1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linds(horizontal)">
                                      <p:cBhvr>
                                        <p:cTn id="15" dur="7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6134" name="文档" r:id="rId3" imgW="5360440" imgH="2019313" progId="Word.Document.12">
                  <p:embed/>
                </p:oleObj>
              </mc:Choice>
              <mc:Fallback>
                <p:oleObj name="文档" r:id="rId3" imgW="5360440" imgH="2019313" progId="Word.Document.12">
                  <p:embed/>
                  <p:pic>
                    <p:nvPicPr>
                      <p:cNvPr id="0" name=""/>
                      <p:cNvPicPr/>
                      <p:nvPr/>
                    </p:nvPicPr>
                    <p:blipFill>
                      <a:blip r:embed="rId4"/>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6135" name="文档" r:id="rId5" imgW="444993" imgH="1000116" progId="Word.Document.12">
                  <p:embed/>
                </p:oleObj>
              </mc:Choice>
              <mc:Fallback>
                <p:oleObj name="文档" r:id="rId5" imgW="444993" imgH="1000116" progId="Word.Document.12">
                  <p:embed/>
                  <p:pic>
                    <p:nvPicPr>
                      <p:cNvPr id="0" name=""/>
                      <p:cNvPicPr/>
                      <p:nvPr/>
                    </p:nvPicPr>
                    <p:blipFill>
                      <a:blip r:embed="rId6"/>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66593" y="5878066"/>
            <a:ext cx="1608133" cy="89883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4000" b="1" kern="100" dirty="0">
                <a:solidFill>
                  <a:srgbClr val="FF0000"/>
                </a:solidFill>
                <a:latin typeface="Times New Roman"/>
                <a:ea typeface="华文细黑"/>
                <a:cs typeface="Courier New"/>
              </a:rPr>
              <a:t>B</a:t>
            </a:r>
            <a:endParaRPr lang="zh-CN" altLang="zh-CN" sz="4000" b="1" kern="100" dirty="0">
              <a:solidFill>
                <a:srgbClr val="FF0000"/>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206207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a:t>
            </a:r>
            <a:r>
              <a:rPr lang="zh-CN" altLang="zh-CN" sz="2800" kern="100" dirty="0">
                <a:solidFill>
                  <a:srgbClr val="FF0000"/>
                </a:solidFill>
                <a:latin typeface="Times New Roman"/>
                <a:ea typeface="华文细黑"/>
                <a:cs typeface="Times New Roman"/>
              </a:rPr>
              <a:t>若固体质量增加了</a:t>
            </a:r>
            <a:r>
              <a:rPr lang="en-US" altLang="zh-CN" sz="2800" kern="100" dirty="0">
                <a:solidFill>
                  <a:srgbClr val="FF0000"/>
                </a:solidFill>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56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28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4000" b="1" kern="100" dirty="0" smtClean="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615332"/>
            <a:ext cx="5998715" cy="156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TextBox 2"/>
          <p:cNvSpPr txBox="1"/>
          <p:nvPr/>
        </p:nvSpPr>
        <p:spPr>
          <a:xfrm>
            <a:off x="357492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81528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75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7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75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75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75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75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blinds(horizontal)">
                                      <p:cBhvr>
                                        <p:cTn id="4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032374" y="1964234"/>
            <a:ext cx="554960" cy="898836"/>
          </a:xfrm>
          <a:prstGeom prst="rect">
            <a:avLst/>
          </a:prstGeom>
        </p:spPr>
        <p:txBody>
          <a:bodyPr wrap="none">
            <a:spAutoFit/>
          </a:bodyPr>
          <a:lstStyle/>
          <a:p>
            <a:pPr lvl="0" algn="just">
              <a:lnSpc>
                <a:spcPct val="150000"/>
              </a:lnSpc>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7100" name="文档" r:id="rId9" imgW="7960606" imgH="914376" progId="Word.Document.12">
                  <p:embed/>
                </p:oleObj>
              </mc:Choice>
              <mc:Fallback>
                <p:oleObj name="文档" r:id="rId9" imgW="7960606" imgH="914376" progId="Word.Document.12">
                  <p:embed/>
                  <p:pic>
                    <p:nvPicPr>
                      <p:cNvPr id="0" name=""/>
                      <p:cNvPicPr/>
                      <p:nvPr/>
                    </p:nvPicPr>
                    <p:blipFill>
                      <a:blip r:embed="rId10"/>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CO</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7101" name="文档" r:id="rId11" imgW="10356003" imgH="995025" progId="Word.Document.12">
                  <p:embed/>
                </p:oleObj>
              </mc:Choice>
              <mc:Fallback>
                <p:oleObj name="文档" r:id="rId11" imgW="10356003" imgH="995025" progId="Word.Document.12">
                  <p:embed/>
                  <p:pic>
                    <p:nvPicPr>
                      <p:cNvPr id="0" name=""/>
                      <p:cNvPicPr/>
                      <p:nvPr/>
                    </p:nvPicPr>
                    <p:blipFill>
                      <a:blip r:embed="rId12"/>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22697" y="5950074"/>
            <a:ext cx="1600118" cy="818173"/>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7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75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75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7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75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75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75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75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b="1" kern="1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963" name="文档" r:id="rId3" imgW="559482" imgH="990756" progId="Word.Document.12">
                  <p:embed/>
                </p:oleObj>
              </mc:Choice>
              <mc:Fallback>
                <p:oleObj name="文档" r:id="rId3" imgW="559482" imgH="990756" progId="Word.Document.12">
                  <p:embed/>
                  <p:pic>
                    <p:nvPicPr>
                      <p:cNvPr id="0" name=""/>
                      <p:cNvPicPr/>
                      <p:nvPr/>
                    </p:nvPicPr>
                    <p:blipFill>
                      <a:blip r:embed="rId4"/>
                      <a:stretch>
                        <a:fillRect/>
                      </a:stretch>
                    </p:blipFill>
                    <p:spPr>
                      <a:xfrm>
                        <a:off x="5381342" y="4600108"/>
                        <a:ext cx="558800" cy="990600"/>
                      </a:xfrm>
                      <a:prstGeom prst="rect">
                        <a:avLst/>
                      </a:prstGeom>
                    </p:spPr>
                  </p:pic>
                </p:oleObj>
              </mc:Fallback>
            </mc:AlternateContent>
          </a:graphicData>
        </a:graphic>
      </p:graphicFrame>
      <p:sp>
        <p:nvSpPr>
          <p:cNvPr id="4" name="矩形 3"/>
          <p:cNvSpPr/>
          <p:nvPr/>
        </p:nvSpPr>
        <p:spPr>
          <a:xfrm>
            <a:off x="250307" y="5302002"/>
            <a:ext cx="11524006"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880749" y="665024"/>
            <a:ext cx="5271315"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2CO</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8" name="矩形 7"/>
          <p:cNvSpPr/>
          <p:nvPr/>
        </p:nvSpPr>
        <p:spPr>
          <a:xfrm>
            <a:off x="4971889" y="1264904"/>
            <a:ext cx="5189562"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rPr>
              <a:t>2H</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O</a:t>
            </a:r>
            <a:r>
              <a:rPr lang="en-US" altLang="zh-CN" sz="2800" b="1" kern="100" spc="-8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 4NaOH</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9" name="矩形 8"/>
          <p:cNvSpPr/>
          <p:nvPr/>
        </p:nvSpPr>
        <p:spPr>
          <a:xfrm>
            <a:off x="5705576" y="5390265"/>
            <a:ext cx="3602268" cy="646331"/>
          </a:xfrm>
          <a:prstGeom prst="rect">
            <a:avLst/>
          </a:prstGeom>
        </p:spPr>
        <p:txBody>
          <a:bodyPr wrap="none">
            <a:spAutoFit/>
          </a:bodyPr>
          <a:lstStyle/>
          <a:p>
            <a:r>
              <a:rPr lang="en-US" altLang="zh-CN" sz="3600" b="1" kern="100" dirty="0" smtClean="0">
                <a:solidFill>
                  <a:srgbClr val="FF0000"/>
                </a:solidFill>
                <a:latin typeface="Times New Roman"/>
                <a:ea typeface="华文细黑"/>
              </a:rPr>
              <a:t>2Na</a:t>
            </a:r>
            <a:r>
              <a:rPr lang="en-US" altLang="zh-CN" sz="3600" b="1" kern="100" baseline="-25000" dirty="0" smtClean="0">
                <a:solidFill>
                  <a:srgbClr val="FF0000"/>
                </a:solidFill>
                <a:latin typeface="Times New Roman"/>
                <a:ea typeface="华文细黑"/>
              </a:rPr>
              <a:t>2</a:t>
            </a:r>
            <a:r>
              <a:rPr lang="en-US" altLang="zh-CN" sz="3600" b="1" kern="100" dirty="0" smtClean="0">
                <a:solidFill>
                  <a:srgbClr val="FF0000"/>
                </a:solidFill>
                <a:latin typeface="Times New Roman"/>
                <a:ea typeface="华文细黑"/>
              </a:rPr>
              <a:t>O</a:t>
            </a:r>
            <a:r>
              <a:rPr lang="en-US" altLang="zh-CN" sz="3600" b="1" kern="100" baseline="-25000" dirty="0" smtClean="0">
                <a:solidFill>
                  <a:srgbClr val="FF0000"/>
                </a:solidFill>
                <a:latin typeface="Times New Roman"/>
                <a:ea typeface="华文细黑"/>
              </a:rPr>
              <a:t>2 </a:t>
            </a:r>
            <a:r>
              <a:rPr lang="en-US" altLang="zh-CN" sz="3600" b="1" kern="100" dirty="0" smtClean="0">
                <a:solidFill>
                  <a:srgbClr val="FF0000"/>
                </a:solidFill>
                <a:latin typeface="Times New Roman"/>
                <a:ea typeface="华文细黑"/>
                <a:cs typeface="Times New Roman"/>
              </a:rPr>
              <a:t>~ </a:t>
            </a:r>
            <a:r>
              <a:rPr lang="en-US" altLang="zh-CN" sz="3600" b="1" kern="100" dirty="0" smtClean="0">
                <a:solidFill>
                  <a:srgbClr val="FF0000"/>
                </a:solidFill>
                <a:latin typeface="Times New Roman"/>
                <a:ea typeface="华文细黑"/>
              </a:rPr>
              <a:t>2e</a:t>
            </a:r>
            <a:r>
              <a:rPr lang="en-US" altLang="zh-CN" sz="3600" b="1" kern="100" baseline="30000" dirty="0" smtClean="0">
                <a:solidFill>
                  <a:srgbClr val="FF0000"/>
                </a:solidFill>
                <a:latin typeface="Times New Roman"/>
                <a:ea typeface="华文细黑"/>
              </a:rPr>
              <a:t>-</a:t>
            </a:r>
            <a:r>
              <a:rPr lang="en-US" altLang="zh-CN" sz="3600" b="1" kern="100" dirty="0" smtClean="0">
                <a:solidFill>
                  <a:srgbClr val="FF0000"/>
                </a:solidFill>
                <a:latin typeface="Times New Roman"/>
                <a:ea typeface="华文细黑"/>
              </a:rPr>
              <a:t> ~ O</a:t>
            </a:r>
            <a:r>
              <a:rPr lang="en-US" altLang="zh-CN" sz="3600" b="1" kern="100" baseline="-25000" dirty="0" smtClean="0">
                <a:solidFill>
                  <a:srgbClr val="FF0000"/>
                </a:solidFill>
                <a:latin typeface="Times New Roman"/>
                <a:ea typeface="华文细黑"/>
              </a:rPr>
              <a:t>2</a:t>
            </a:r>
            <a:endParaRPr lang="zh-CN" altLang="en-US" sz="3600" b="1" dirty="0">
              <a:solidFill>
                <a:srgbClr val="FF0000"/>
              </a:solidFill>
            </a:endParaRP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644022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ea typeface="华文细黑"/>
                <a:cs typeface="Times New Roman"/>
              </a:rPr>
              <a:t>结论：</a:t>
            </a:r>
            <a:r>
              <a:rPr lang="zh-CN" altLang="zh-CN" sz="2800" kern="100" dirty="0">
                <a:latin typeface="Times New Roman"/>
                <a:ea typeface="华文细黑"/>
                <a:cs typeface="Times New Roman"/>
              </a:rPr>
              <a:t>凡分子组成</a:t>
            </a:r>
            <a:r>
              <a:rPr lang="zh-CN" altLang="zh-CN" sz="2800" kern="100" dirty="0" smtClean="0">
                <a:latin typeface="Times New Roman"/>
                <a:ea typeface="华文细黑"/>
                <a:cs typeface="Times New Roman"/>
              </a:rPr>
              <a:t>符合</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(CO)</a:t>
            </a:r>
            <a:r>
              <a:rPr lang="en-US" altLang="zh-CN" sz="2800" i="1" kern="100" baseline="-25000" dirty="0" smtClean="0">
                <a:latin typeface="Times New Roman"/>
                <a:ea typeface="华文细黑"/>
                <a:cs typeface="Courier New"/>
              </a:rPr>
              <a:t>a</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i="1" kern="100" baseline="-25000" dirty="0" smtClean="0">
                <a:latin typeface="Times New Roman"/>
                <a:ea typeface="华文细黑"/>
                <a:cs typeface="Courier New"/>
              </a:rPr>
              <a:t>b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物质，</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solidFill>
                  <a:srgbClr val="FF0000"/>
                </a:solidFill>
                <a:latin typeface="Times New Roman"/>
                <a:ea typeface="华文细黑"/>
                <a:cs typeface="Times New Roman"/>
              </a:rPr>
              <a:t>该物质在</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中完全燃烧</a:t>
            </a:r>
            <a:r>
              <a:rPr lang="zh-CN" altLang="zh-CN" sz="2800" kern="100" dirty="0">
                <a:latin typeface="Times New Roman"/>
                <a:ea typeface="华文细黑"/>
                <a:cs typeface="Times New Roman"/>
              </a:rPr>
              <a:t>，将其产物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a:t>
            </a:r>
            <a:r>
              <a:rPr lang="zh-CN" altLang="zh-CN" sz="2800" kern="100" dirty="0">
                <a:solidFill>
                  <a:srgbClr val="FF0000"/>
                </a:solidFill>
                <a:latin typeface="Times New Roman"/>
                <a:ea typeface="华文细黑"/>
                <a:cs typeface="Times New Roman"/>
              </a:rPr>
              <a:t>固体增重为</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CO</a:t>
            </a:r>
            <a:r>
              <a:rPr lang="zh-CN" altLang="en-US" sz="2800" kern="100" dirty="0" smtClean="0">
                <a:latin typeface="Times New Roman"/>
                <a:ea typeface="华文细黑"/>
                <a:cs typeface="Courier New"/>
              </a:rPr>
              <a:t>以</a:t>
            </a:r>
            <a:r>
              <a:rPr lang="zh-CN" altLang="en-US" sz="2800" kern="100" dirty="0" smtClean="0">
                <a:latin typeface="Times New Roman"/>
                <a:ea typeface="华文细黑"/>
                <a:cs typeface="Times New Roman"/>
              </a:rPr>
              <a:t>任何比例</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en-US" altLang="zh-CN" sz="2800" kern="100" dirty="0" smtClean="0">
                <a:solidFill>
                  <a:srgbClr val="FF0000"/>
                </a:solidFill>
                <a:latin typeface="Times New Roman"/>
                <a:ea typeface="华文细黑"/>
                <a:cs typeface="Courier New"/>
              </a:rPr>
              <a:t>(3)</a:t>
            </a:r>
            <a:r>
              <a:rPr lang="zh-CN" altLang="en-US" sz="2800" kern="100" dirty="0" smtClean="0">
                <a:solidFill>
                  <a:srgbClr val="FF0000"/>
                </a:solidFill>
                <a:latin typeface="Times New Roman"/>
                <a:ea typeface="华文细黑"/>
                <a:cs typeface="Courier New"/>
              </a:rPr>
              <a:t>某些固定比例的混合</a:t>
            </a:r>
            <a:r>
              <a:rPr lang="zh-CN" altLang="zh-CN" sz="2800" kern="100" dirty="0" smtClean="0">
                <a:solidFill>
                  <a:srgbClr val="FF0000"/>
                </a:solidFill>
                <a:latin typeface="Times New Roman"/>
                <a:ea typeface="华文细黑"/>
                <a:cs typeface="Times New Roman"/>
              </a:rPr>
              <a:t>物：</a:t>
            </a:r>
            <a:r>
              <a:rPr lang="en-US" altLang="zh-CN" sz="2800" kern="100" dirty="0" smtClean="0">
                <a:solidFill>
                  <a:srgbClr val="FF0000"/>
                </a:solidFill>
                <a:latin typeface="Times New Roman"/>
                <a:ea typeface="华文细黑"/>
                <a:cs typeface="Times New Roman"/>
              </a:rPr>
              <a:t>CO</a:t>
            </a:r>
            <a:r>
              <a:rPr lang="en-US" altLang="zh-CN" sz="2800" kern="100" baseline="-25000" dirty="0" smtClean="0">
                <a:solidFill>
                  <a:srgbClr val="FF0000"/>
                </a:solidFill>
                <a:latin typeface="Times New Roman"/>
                <a:ea typeface="华文细黑"/>
                <a:cs typeface="Times New Roman"/>
              </a:rPr>
              <a:t>2</a:t>
            </a:r>
            <a:r>
              <a:rPr lang="zh-CN" altLang="en-US" sz="2800" kern="100" dirty="0" smtClean="0">
                <a:solidFill>
                  <a:srgbClr val="FF0000"/>
                </a:solidFill>
                <a:latin typeface="Times New Roman"/>
                <a:ea typeface="华文细黑"/>
                <a:cs typeface="Times New Roman"/>
              </a:rPr>
              <a:t>与</a:t>
            </a:r>
            <a:r>
              <a:rPr lang="en-US" altLang="zh-CN" sz="2800" kern="100" dirty="0" smtClean="0">
                <a:solidFill>
                  <a:srgbClr val="FF0000"/>
                </a:solidFill>
                <a:latin typeface="Times New Roman"/>
                <a:ea typeface="华文细黑"/>
                <a:cs typeface="Times New Roman"/>
              </a:rPr>
              <a:t>CH</a:t>
            </a:r>
            <a:r>
              <a:rPr lang="en-US" altLang="zh-CN" sz="2800" kern="100" baseline="-25000" dirty="0" smtClean="0">
                <a:solidFill>
                  <a:srgbClr val="FF0000"/>
                </a:solidFill>
                <a:latin typeface="Times New Roman"/>
                <a:ea typeface="华文细黑"/>
                <a:cs typeface="Times New Roman"/>
              </a:rPr>
              <a:t>4</a:t>
            </a:r>
            <a:r>
              <a:rPr lang="zh-CN" altLang="en-US" sz="2800" kern="100" dirty="0" smtClean="0">
                <a:solidFill>
                  <a:srgbClr val="FF0000"/>
                </a:solidFill>
                <a:latin typeface="Times New Roman"/>
                <a:ea typeface="华文细黑"/>
                <a:cs typeface="Times New Roman"/>
              </a:rPr>
              <a:t>按</a:t>
            </a:r>
            <a:r>
              <a:rPr lang="en-US" altLang="zh-CN" sz="2800" kern="100" dirty="0" smtClean="0">
                <a:solidFill>
                  <a:srgbClr val="FF0000"/>
                </a:solidFill>
                <a:latin typeface="Times New Roman"/>
                <a:ea typeface="华文细黑"/>
                <a:cs typeface="Times New Roman"/>
              </a:rPr>
              <a:t>1:1</a:t>
            </a:r>
          </a:p>
          <a:p>
            <a:pPr>
              <a:lnSpc>
                <a:spcPts val="5500"/>
              </a:lnSpc>
            </a:pP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3159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1832699" y="3173361"/>
            <a:ext cx="518091" cy="672574"/>
          </a:xfrm>
          <a:prstGeom prst="rect">
            <a:avLst/>
          </a:prstGeom>
        </p:spPr>
        <p:txBody>
          <a:bodyPr wrap="none">
            <a:spAutoFit/>
          </a:bodyPr>
          <a:lstStyle/>
          <a:p>
            <a:r>
              <a:rPr lang="en-US" altLang="zh-CN" sz="3600" b="1" kern="100" dirty="0" smtClean="0">
                <a:solidFill>
                  <a:srgbClr val="FF0000"/>
                </a:solidFill>
                <a:latin typeface="Times New Roman"/>
                <a:ea typeface="华文细黑"/>
              </a:rPr>
              <a:t>C</a:t>
            </a:r>
            <a:endParaRPr lang="zh-CN" altLang="en-US" sz="3600" b="1" dirty="0">
              <a:solidFill>
                <a:srgbClr val="FF0000"/>
              </a:solidFill>
            </a:endParaRPr>
          </a:p>
        </p:txBody>
      </p:sp>
      <p:sp>
        <p:nvSpPr>
          <p:cNvPr id="20" name="矩形 19"/>
          <p:cNvSpPr/>
          <p:nvPr/>
        </p:nvSpPr>
        <p:spPr>
          <a:xfrm>
            <a:off x="478582" y="425552"/>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610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1223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943421"/>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a:t>
            </a:r>
            <a:r>
              <a:rPr lang="en-US" altLang="zh-CN" sz="2800" b="1" dirty="0" smtClean="0">
                <a:latin typeface="Times New Roman" panose="02020603050405020304" pitchFamily="18" charset="0"/>
                <a:cs typeface="Times New Roman" panose="02020603050405020304" pitchFamily="18" charset="0"/>
              </a:rPr>
              <a:t>)=_____________;</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smtClean="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4" name="矩形 3"/>
          <p:cNvSpPr/>
          <p:nvPr/>
        </p:nvSpPr>
        <p:spPr>
          <a:xfrm>
            <a:off x="5375126" y="-45754"/>
            <a:ext cx="2874505"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0.027mol</a:t>
            </a:r>
            <a:r>
              <a:rPr lang="en-US" altLang="zh-CN" sz="2800" b="1" kern="100" dirty="0">
                <a:solidFill>
                  <a:srgbClr val="FF0000"/>
                </a:solidFill>
                <a:latin typeface="Times New Roman"/>
                <a:ea typeface="华文细黑"/>
              </a:rPr>
              <a:t>/(</a:t>
            </a:r>
            <a:r>
              <a:rPr lang="en-US" altLang="zh-CN" sz="2800" b="1" kern="100" dirty="0" err="1" smtClean="0">
                <a:solidFill>
                  <a:srgbClr val="FF0000"/>
                </a:solidFill>
                <a:latin typeface="Times New Roman"/>
                <a:ea typeface="华文细黑"/>
              </a:rPr>
              <a:t>L•min</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10592995" y="11740"/>
            <a:ext cx="902811"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33%</a:t>
            </a:r>
            <a:endParaRPr lang="zh-CN" altLang="en-US" sz="2800" b="1" dirty="0">
              <a:solidFill>
                <a:srgbClr val="FF0000"/>
              </a:solidFill>
            </a:endParaRPr>
          </a:p>
        </p:txBody>
      </p:sp>
      <p:sp>
        <p:nvSpPr>
          <p:cNvPr id="6" name="矩形 5"/>
          <p:cNvSpPr/>
          <p:nvPr/>
        </p:nvSpPr>
        <p:spPr>
          <a:xfrm>
            <a:off x="6607415" y="477466"/>
            <a:ext cx="639919"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bd</a:t>
            </a:r>
            <a:endParaRPr lang="zh-CN" altLang="en-US" sz="3200" b="1" dirty="0">
              <a:solidFill>
                <a:srgbClr val="FF0000"/>
              </a:solidFill>
            </a:endParaRPr>
          </a:p>
        </p:txBody>
      </p:sp>
      <p:sp>
        <p:nvSpPr>
          <p:cNvPr id="7" name="矩形 6"/>
          <p:cNvSpPr/>
          <p:nvPr/>
        </p:nvSpPr>
        <p:spPr>
          <a:xfrm>
            <a:off x="698077" y="2686489"/>
            <a:ext cx="572593"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ae</a:t>
            </a:r>
            <a:endParaRPr lang="zh-CN" altLang="en-US" sz="3200" b="1" dirty="0">
              <a:solidFill>
                <a:srgbClr val="FF0000"/>
              </a:solidFill>
            </a:endParaRPr>
          </a:p>
        </p:txBody>
      </p:sp>
      <p:sp>
        <p:nvSpPr>
          <p:cNvPr id="8" name="矩形 7"/>
          <p:cNvSpPr/>
          <p:nvPr/>
        </p:nvSpPr>
        <p:spPr>
          <a:xfrm>
            <a:off x="6927374" y="4437906"/>
            <a:ext cx="2053767"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0.14 L/</a:t>
            </a:r>
            <a:r>
              <a:rPr lang="en-US" altLang="zh-CN" sz="3200" b="1" kern="100" dirty="0" err="1" smtClean="0">
                <a:solidFill>
                  <a:srgbClr val="FF0000"/>
                </a:solidFill>
                <a:latin typeface="Times New Roman"/>
                <a:ea typeface="华文细黑"/>
              </a:rPr>
              <a:t>mol</a:t>
            </a:r>
            <a:endParaRPr lang="zh-CN" altLang="en-US" sz="3200" b="1" dirty="0">
              <a:solidFill>
                <a:srgbClr val="FF0000"/>
              </a:solidFill>
            </a:endParaRPr>
          </a:p>
        </p:txBody>
      </p:sp>
      <p:sp>
        <p:nvSpPr>
          <p:cNvPr id="9" name="矩形 8"/>
          <p:cNvSpPr/>
          <p:nvPr/>
        </p:nvSpPr>
        <p:spPr>
          <a:xfrm>
            <a:off x="910630" y="5581323"/>
            <a:ext cx="1005403" cy="584775"/>
          </a:xfrm>
          <a:prstGeom prst="rect">
            <a:avLst/>
          </a:prstGeom>
        </p:spPr>
        <p:txBody>
          <a:bodyPr wrap="none">
            <a:spAutoFit/>
          </a:bodyPr>
          <a:lstStyle/>
          <a:p>
            <a:r>
              <a:rPr lang="zh-CN" altLang="en-US" sz="3200" b="1" kern="100" dirty="0" smtClean="0">
                <a:solidFill>
                  <a:srgbClr val="FF0000"/>
                </a:solidFill>
                <a:latin typeface="Times New Roman"/>
                <a:ea typeface="华文细黑"/>
              </a:rPr>
              <a:t>向</a:t>
            </a:r>
            <a:r>
              <a:rPr lang="zh-CN" altLang="en-US" sz="3200" b="1" kern="100" dirty="0">
                <a:solidFill>
                  <a:srgbClr val="FF0000"/>
                </a:solidFill>
                <a:latin typeface="Times New Roman"/>
                <a:ea typeface="华文细黑"/>
              </a:rPr>
              <a:t>左</a:t>
            </a:r>
            <a:endParaRPr lang="zh-CN" altLang="en-US" sz="3200" b="1" dirty="0">
              <a:solidFill>
                <a:srgbClr val="FF0000"/>
              </a:solidFill>
            </a:endParaRPr>
          </a:p>
        </p:txBody>
      </p:sp>
      <p:sp>
        <p:nvSpPr>
          <p:cNvPr id="10" name="矩形 9"/>
          <p:cNvSpPr/>
          <p:nvPr/>
        </p:nvSpPr>
        <p:spPr>
          <a:xfrm>
            <a:off x="4820745" y="6137632"/>
            <a:ext cx="1008609" cy="584775"/>
          </a:xfrm>
          <a:prstGeom prst="rect">
            <a:avLst/>
          </a:prstGeom>
        </p:spPr>
        <p:txBody>
          <a:bodyPr wrap="none">
            <a:spAutoFit/>
          </a:bodyPr>
          <a:lstStyle/>
          <a:p>
            <a:r>
              <a:rPr lang="zh-CN" altLang="en-US" sz="3200" b="1" dirty="0" smtClean="0">
                <a:solidFill>
                  <a:srgbClr val="FF0000"/>
                </a:solidFill>
              </a:rPr>
              <a:t>减小</a:t>
            </a:r>
            <a:endParaRPr lang="zh-CN" altLang="en-US" sz="3200" b="1" dirty="0">
              <a:solidFill>
                <a:srgbClr val="FF0000"/>
              </a:solidFill>
            </a:endParaRPr>
          </a:p>
        </p:txBody>
      </p:sp>
    </p:spTree>
    <p:extLst>
      <p:ext uri="{BB962C8B-B14F-4D97-AF65-F5344CB8AC3E}">
        <p14:creationId xmlns:p14="http://schemas.microsoft.com/office/powerpoint/2010/main" val="22566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5381199"/>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smtClean="0">
                <a:latin typeface="Times New Roman" panose="02020603050405020304" pitchFamily="18" charset="0"/>
                <a:cs typeface="Times New Roman" panose="02020603050405020304" pitchFamily="18" charset="0"/>
              </a:rPr>
              <a:t>。</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
        <p:nvSpPr>
          <p:cNvPr id="4" name="矩形 3"/>
          <p:cNvSpPr/>
          <p:nvPr/>
        </p:nvSpPr>
        <p:spPr>
          <a:xfrm>
            <a:off x="2019216" y="1111586"/>
            <a:ext cx="8454559"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aq</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c(K</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)&gt;c(OH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862958" y="2925738"/>
            <a:ext cx="162736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1515160" y="4005858"/>
            <a:ext cx="2396810"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&lt;K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72302" y="4800857"/>
            <a:ext cx="2946640" cy="1653273"/>
          </a:xfrm>
          <a:prstGeom prst="rect">
            <a:avLst/>
          </a:prstGeom>
        </p:spPr>
        <p:txBody>
          <a:bodyPr wrap="non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20min</a:t>
            </a:r>
            <a:r>
              <a:rPr lang="zh-CN" altLang="en-US" sz="2800" b="1" dirty="0" smtClean="0">
                <a:solidFill>
                  <a:srgbClr val="FF0000"/>
                </a:solidFill>
                <a:latin typeface="Times New Roman" panose="02020603050405020304" pitchFamily="18" charset="0"/>
                <a:cs typeface="Times New Roman" panose="02020603050405020304" pitchFamily="18" charset="0"/>
              </a:rPr>
              <a:t>：增大压强</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smtClean="0">
                <a:solidFill>
                  <a:srgbClr val="FF0000"/>
                </a:solidFill>
                <a:latin typeface="Times New Roman" panose="02020603050405020304" pitchFamily="18" charset="0"/>
                <a:cs typeface="Times New Roman" panose="02020603050405020304" pitchFamily="18" charset="0"/>
              </a:rPr>
              <a:t>： 催化剂</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a:solidFill>
                  <a:srgbClr val="FF0000"/>
                </a:solidFill>
                <a:latin typeface="Times New Roman" panose="02020603050405020304" pitchFamily="18" charset="0"/>
                <a:cs typeface="Times New Roman" panose="02020603050405020304" pitchFamily="18" charset="0"/>
              </a:rPr>
              <a:t>： </a:t>
            </a:r>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0464118" y="1035527"/>
            <a:ext cx="1391728" cy="954107"/>
          </a:xfrm>
          <a:prstGeom prst="rect">
            <a:avLst/>
          </a:prstGeom>
          <a:ln w="31750">
            <a:solidFill>
              <a:srgbClr val="0000FF"/>
            </a:solidFill>
          </a:ln>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1.2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r>
              <a:rPr lang="en-US" altLang="zh-CN" sz="2800" b="1" dirty="0" smtClean="0">
                <a:solidFill>
                  <a:srgbClr val="FF0000"/>
                </a:solidFill>
                <a:latin typeface="Times New Roman" panose="02020603050405020304" pitchFamily="18" charset="0"/>
                <a:cs typeface="Times New Roman" panose="02020603050405020304" pitchFamily="18" charset="0"/>
              </a:rPr>
              <a:t>0.8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endParaRPr lang="zh-CN" altLang="en-US" sz="2800" dirty="0"/>
          </a:p>
        </p:txBody>
      </p:sp>
      <p:grpSp>
        <p:nvGrpSpPr>
          <p:cNvPr id="20" name="组合 19"/>
          <p:cNvGrpSpPr/>
          <p:nvPr/>
        </p:nvGrpSpPr>
        <p:grpSpPr>
          <a:xfrm>
            <a:off x="11855846" y="405458"/>
            <a:ext cx="243202" cy="1107123"/>
            <a:chOff x="11855846" y="405458"/>
            <a:chExt cx="243202" cy="1107123"/>
          </a:xfrm>
        </p:grpSpPr>
        <p:cxnSp>
          <p:nvCxnSpPr>
            <p:cNvPr id="11" name="直接连接符 10"/>
            <p:cNvCxnSpPr/>
            <p:nvPr/>
          </p:nvCxnSpPr>
          <p:spPr>
            <a:xfrm>
              <a:off x="11855846" y="405458"/>
              <a:ext cx="24320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099048" y="405458"/>
              <a:ext cx="0" cy="110712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 idx="3"/>
            </p:cNvCxnSpPr>
            <p:nvPr/>
          </p:nvCxnSpPr>
          <p:spPr>
            <a:xfrm flipH="1">
              <a:off x="11855846" y="1512581"/>
              <a:ext cx="24320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78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321539"/>
            <a:ext cx="12071871" cy="5539978"/>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完成大本步步高“</a:t>
            </a:r>
            <a:r>
              <a:rPr lang="en-US" altLang="zh-CN" sz="4000" b="1" dirty="0" smtClean="0">
                <a:solidFill>
                  <a:schemeClr val="bg1"/>
                </a:solidFill>
                <a:latin typeface="+mj-ea"/>
                <a:ea typeface="+mj-ea"/>
              </a:rPr>
              <a:t>P52-53</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a:solidFill>
                  <a:srgbClr val="FFFF00"/>
                </a:solidFill>
                <a:latin typeface="+mj-ea"/>
                <a:ea typeface="+mj-ea"/>
              </a:rPr>
              <a:t>反思</a:t>
            </a:r>
            <a:r>
              <a:rPr lang="zh-CN" altLang="en-US" sz="3600" b="1" dirty="0" smtClean="0">
                <a:solidFill>
                  <a:srgbClr val="FFFF00"/>
                </a:solidFill>
                <a:latin typeface="+mj-ea"/>
                <a:ea typeface="+mj-ea"/>
              </a:rPr>
              <a:t>精选题：化学反应速率与化学平衡，明天评讲；</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4.</a:t>
            </a:r>
            <a:r>
              <a:rPr lang="zh-CN" altLang="en-US" sz="3600" b="1" dirty="0" smtClean="0">
                <a:solidFill>
                  <a:srgbClr val="FFFF00"/>
                </a:solidFill>
                <a:latin typeface="+mj-ea"/>
                <a:ea typeface="+mj-ea"/>
              </a:rPr>
              <a:t>精选题摘录：盖斯定律与原电池，明天布置；</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377100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1997"/>
            <a:ext cx="119278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lang="zh-CN" altLang="en-US" sz="2800" b="1" dirty="0" smtClean="0">
                <a:latin typeface="+mn-ea"/>
                <a:cs typeface="Times New Roman" pitchFamily="18" charset="0"/>
              </a:rPr>
              <a:t>化学反应与能量 盖斯定律的应用与原电池</a:t>
            </a:r>
            <a:r>
              <a:rPr kumimoji="0" lang="zh-CN" altLang="en-US" sz="2800" b="1" i="0" u="none" strike="noStrike" cap="none" normalizeH="0" baseline="0" dirty="0" smtClean="0">
                <a:ln>
                  <a:noFill/>
                </a:ln>
                <a:solidFill>
                  <a:schemeClr val="tx1"/>
                </a:solidFill>
                <a:effectLst/>
                <a:latin typeface="+mn-ea"/>
                <a:cs typeface="Times New Roman" pitchFamily="18" charset="0"/>
              </a:rPr>
              <a:t>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p:txBody>
      </p:sp>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542" r="3030"/>
          <a:stretch/>
        </p:blipFill>
        <p:spPr bwMode="auto">
          <a:xfrm>
            <a:off x="14514" y="900415"/>
            <a:ext cx="12175899" cy="5265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880486"/>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0887" y="805577"/>
            <a:ext cx="1925527" cy="492443"/>
          </a:xfrm>
          <a:prstGeom prst="rect">
            <a:avLst/>
          </a:prstGeom>
          <a:noFill/>
        </p:spPr>
        <p:txBody>
          <a:bodyPr wrap="none" rtlCol="0">
            <a:spAutoFit/>
          </a:bodyPr>
          <a:lstStyle/>
          <a:p>
            <a:r>
              <a:rPr lang="en-US" altLang="zh-CN" sz="2600" dirty="0" smtClean="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盖</a:t>
            </a:r>
            <a:r>
              <a:rPr lang="zh-CN" altLang="en-US" sz="2600" dirty="0" smtClean="0">
                <a:latin typeface="Times New Roman" panose="02020603050405020304" pitchFamily="18" charset="0"/>
                <a:cs typeface="Times New Roman" panose="02020603050405020304" pitchFamily="18" charset="0"/>
              </a:rPr>
              <a:t>斯定律</a:t>
            </a:r>
            <a:r>
              <a:rPr lang="en-US" altLang="zh-CN" sz="2600" dirty="0" smtClean="0">
                <a:latin typeface="Times New Roman" panose="02020603050405020304" pitchFamily="18" charset="0"/>
                <a:cs typeface="Times New Roman" panose="02020603050405020304" pitchFamily="18" charset="0"/>
              </a:rPr>
              <a:t>1)</a:t>
            </a:r>
            <a:endParaRPr lang="zh-CN" altLang="en-US" sz="2600" dirty="0">
              <a:latin typeface="Times New Roman" panose="02020603050405020304" pitchFamily="18" charset="0"/>
              <a:cs typeface="Times New Roman" panose="02020603050405020304" pitchFamily="18" charset="0"/>
            </a:endParaRPr>
          </a:p>
        </p:txBody>
      </p:sp>
      <p:sp>
        <p:nvSpPr>
          <p:cNvPr id="13" name="矩形 12"/>
          <p:cNvSpPr/>
          <p:nvPr/>
        </p:nvSpPr>
        <p:spPr>
          <a:xfrm>
            <a:off x="11898827" y="909514"/>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3530" y="1321836"/>
            <a:ext cx="803425"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CO</a:t>
            </a:r>
            <a:r>
              <a:rPr lang="en-US" altLang="zh-CN" sz="2800" baseline="-25000" dirty="0" smtClean="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26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554" y="3593001"/>
            <a:ext cx="4363460" cy="3293177"/>
          </a:xfrm>
          <a:prstGeom prst="rect">
            <a:avLst/>
          </a:prstGeom>
        </p:spPr>
      </p:pic>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1370kJ/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3672408" y="4206781"/>
            <a:ext cx="8543478" cy="2031325"/>
          </a:xfrm>
          <a:prstGeom prst="rect">
            <a:avLst/>
          </a:prstGeom>
        </p:spPr>
        <p:txBody>
          <a:bodyPr wrap="square">
            <a:spAutoFit/>
          </a:bodyPr>
          <a:lstStyle/>
          <a:p>
            <a:pPr lvl="0" defTabSz="914400"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②利用图中a点对应的数据，计算出曲线Z在对应温度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该反应</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平衡常数K =</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225660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681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534"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4649"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734670"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98666"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778571"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554650"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778571"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8785139" y="2308748"/>
            <a:ext cx="3430747" cy="630942"/>
          </a:xfrm>
          <a:prstGeom prst="rect">
            <a:avLst/>
          </a:prstGeom>
        </p:spPr>
        <p:txBody>
          <a:bodyPr wrap="non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实际上是逐步进行的</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7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51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7" t="58427" r="30508" b="33115"/>
          <a:stretch/>
        </p:blipFill>
        <p:spPr bwMode="auto">
          <a:xfrm>
            <a:off x="8868235" y="2353781"/>
            <a:ext cx="1836421"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组合 1"/>
          <p:cNvGrpSpPr/>
          <p:nvPr/>
        </p:nvGrpSpPr>
        <p:grpSpPr>
          <a:xfrm>
            <a:off x="369888" y="5475288"/>
            <a:ext cx="7092950" cy="1771650"/>
            <a:chOff x="369888" y="5475288"/>
            <a:chExt cx="7092950" cy="1771650"/>
          </a:xfrm>
        </p:grpSpPr>
        <p:graphicFrame>
          <p:nvGraphicFramePr>
            <p:cNvPr id="6" name="对象 5"/>
            <p:cNvGraphicFramePr>
              <a:graphicFrameLocks noChangeAspect="1"/>
            </p:cNvGraphicFramePr>
            <p:nvPr>
              <p:extLst>
                <p:ext uri="{D42A27DB-BD31-4B8C-83A1-F6EECF244321}">
                  <p14:modId xmlns:p14="http://schemas.microsoft.com/office/powerpoint/2010/main" val="1010556016"/>
                </p:ext>
              </p:extLst>
            </p:nvPr>
          </p:nvGraphicFramePr>
          <p:xfrm>
            <a:off x="369888" y="5475288"/>
            <a:ext cx="7092950" cy="1771650"/>
          </p:xfrm>
          <a:graphic>
            <a:graphicData uri="http://schemas.openxmlformats.org/presentationml/2006/ole">
              <mc:AlternateContent xmlns:mc="http://schemas.openxmlformats.org/markup-compatibility/2006">
                <mc:Choice xmlns:v="urn:schemas-microsoft-com:vml" Requires="v">
                  <p:oleObj spid="_x0000_s78957" name="文档" r:id="rId4" imgW="7093695" imgH="1771514" progId="Word.Document.12">
                    <p:embed/>
                  </p:oleObj>
                </mc:Choice>
                <mc:Fallback>
                  <p:oleObj name="文档" r:id="rId4" imgW="7093695" imgH="1771514" progId="Word.Document.12">
                    <p:embed/>
                    <p:pic>
                      <p:nvPicPr>
                        <p:cNvPr id="0" name=""/>
                        <p:cNvPicPr/>
                        <p:nvPr/>
                      </p:nvPicPr>
                      <p:blipFill>
                        <a:blip r:embed="rId5"/>
                        <a:stretch>
                          <a:fillRect/>
                        </a:stretch>
                      </p:blipFill>
                      <p:spPr>
                        <a:xfrm>
                          <a:off x="369888" y="5475288"/>
                          <a:ext cx="7092950" cy="1771650"/>
                        </a:xfrm>
                        <a:prstGeom prst="rect">
                          <a:avLst/>
                        </a:prstGeom>
                      </p:spPr>
                    </p:pic>
                  </p:oleObj>
                </mc:Fallback>
              </mc:AlternateContent>
            </a:graphicData>
          </a:graphic>
        </p:graphicFrame>
        <p:cxnSp>
          <p:nvCxnSpPr>
            <p:cNvPr id="4" name="直接箭头连接符 3"/>
            <p:cNvCxnSpPr/>
            <p:nvPr/>
          </p:nvCxnSpPr>
          <p:spPr>
            <a:xfrm>
              <a:off x="1544188" y="5936122"/>
              <a:ext cx="4176464"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515160" y="6015729"/>
              <a:ext cx="4179172"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椭圆 13"/>
          <p:cNvSpPr/>
          <p:nvPr/>
        </p:nvSpPr>
        <p:spPr>
          <a:xfrm>
            <a:off x="1414686" y="2961533"/>
            <a:ext cx="4148683" cy="832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633569" y="3033398"/>
            <a:ext cx="6222278" cy="1169551"/>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25000"/>
              </a:lnSpc>
            </a:pP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                            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溶液</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7031310" y="1341562"/>
            <a:ext cx="5168129" cy="630942"/>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Ca</a:t>
            </a:r>
            <a:r>
              <a:rPr lang="en-US" altLang="zh-CN" sz="2800" b="1" dirty="0" smtClean="0">
                <a:solidFill>
                  <a:srgbClr val="FF0000"/>
                </a:solidFill>
                <a:latin typeface="Times New Roman" panose="02020603050405020304" pitchFamily="18" charset="0"/>
                <a:cs typeface="Times New Roman" panose="02020603050405020304" pitchFamily="18" charset="0"/>
              </a:rPr>
              <a:t>(OH)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不可用于鉴别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2663939" y="4437906"/>
            <a:ext cx="7607731" cy="630942"/>
          </a:xfrm>
          <a:prstGeom prst="rect">
            <a:avLst/>
          </a:prstGeom>
        </p:spPr>
        <p:txBody>
          <a:bodyPr wrap="squar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“加热”可用于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固体</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5" grpId="0"/>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开始无明显现象，后有沉淀析出。原因是</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的溶解度小于</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的溶解度，而且反应消耗溶剂水</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用加热法可以将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固体粉末中混有的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混合液中滴加适量的</a:t>
            </a:r>
            <a:r>
              <a:rPr lang="en-US" altLang="zh-CN" sz="2800" kern="100" dirty="0" err="1">
                <a:solidFill>
                  <a:srgbClr val="FF0000"/>
                </a:solidFill>
                <a:latin typeface="Times New Roman"/>
                <a:ea typeface="华文细黑"/>
                <a:cs typeface="Courier New"/>
              </a:rPr>
              <a:t>NaOH</a:t>
            </a:r>
            <a:r>
              <a:rPr lang="zh-CN" altLang="zh-CN" sz="2800" kern="100" dirty="0">
                <a:solidFill>
                  <a:srgbClr val="FF0000"/>
                </a:solidFill>
                <a:latin typeface="Times New Roman"/>
                <a:ea typeface="华文细黑"/>
                <a:cs typeface="Times New Roman"/>
              </a:rPr>
              <a:t>溶液，可以将其中的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smtClean="0">
                <a:solidFill>
                  <a:srgbClr val="FF0000"/>
                </a:solidFill>
                <a:latin typeface="Times New Roman"/>
                <a:ea typeface="华文细黑"/>
                <a:cs typeface="Courier New"/>
              </a:rPr>
              <a:t>Na</a:t>
            </a:r>
            <a:r>
              <a:rPr lang="en-US" altLang="zh-CN" sz="2800" kern="100" baseline="-25000" dirty="0" smtClean="0">
                <a:solidFill>
                  <a:srgbClr val="FF0000"/>
                </a:solidFill>
                <a:latin typeface="Times New Roman"/>
                <a:ea typeface="华文细黑"/>
                <a:cs typeface="Courier New"/>
              </a:rPr>
              <a:t>2</a:t>
            </a:r>
            <a:r>
              <a:rPr lang="en-US" altLang="zh-CN" sz="2800" kern="100" dirty="0" smtClean="0">
                <a:solidFill>
                  <a:srgbClr val="FF0000"/>
                </a:solidFill>
                <a:latin typeface="Times New Roman"/>
                <a:ea typeface="华文细黑"/>
                <a:cs typeface="Courier New"/>
              </a:rPr>
              <a:t>CO</a:t>
            </a:r>
            <a:r>
              <a:rPr lang="en-US" altLang="zh-CN" sz="2800" kern="100" baseline="-25000" dirty="0" smtClean="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混合液中通入过量的</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气体，可以将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026920" y="117426"/>
            <a:ext cx="6750566" cy="646331"/>
          </a:xfrm>
          <a:prstGeom prst="rect">
            <a:avLst/>
          </a:prstGeom>
        </p:spPr>
        <p:txBody>
          <a:bodyPr wrap="none">
            <a:spAutoFit/>
          </a:bodyPr>
          <a:lstStyle/>
          <a:p>
            <a:pPr>
              <a:defRPr/>
            </a:pP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+Na</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3</a:t>
            </a:r>
            <a:r>
              <a:rPr lang="en-US" altLang="zh-CN" sz="3600" b="1" dirty="0" smtClean="0">
                <a:solidFill>
                  <a:srgbClr val="0000FF"/>
                </a:solidFill>
                <a:latin typeface="Times New Roman" pitchFamily="18" charset="0"/>
                <a:ea typeface="Times New Roman" pitchFamily="18" charset="0"/>
                <a:cs typeface="Times New Roman" pitchFamily="18" charset="0"/>
              </a:rPr>
              <a:t>+H</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O==2NaHCO</a:t>
            </a:r>
            <a:r>
              <a:rPr lang="en-US" altLang="zh-CN" sz="3600" b="1" baseline="-25000" dirty="0">
                <a:solidFill>
                  <a:srgbClr val="0000FF"/>
                </a:solidFill>
                <a:latin typeface="Times New Roman" pitchFamily="18" charset="0"/>
                <a:ea typeface="Times New Roman" pitchFamily="18" charset="0"/>
                <a:cs typeface="Times New Roman" pitchFamily="18" charset="0"/>
              </a:rPr>
              <a:t>3</a:t>
            </a:r>
            <a:r>
              <a:rPr lang="en-US" altLang="zh-CN" sz="3600" b="1" dirty="0">
                <a:solidFill>
                  <a:srgbClr val="0000FF"/>
                </a:solidFill>
                <a:latin typeface="Times New Roman" pitchFamily="18" charset="0"/>
                <a:ea typeface="Times New Roman" pitchFamily="18" charset="0"/>
                <a:cs typeface="Times New Roman" pitchFamily="18" charset="0"/>
              </a:rPr>
              <a:t>↓</a:t>
            </a:r>
            <a:endParaRPr lang="zh-CN" altLang="en-US" sz="3600" b="1" dirty="0">
              <a:solidFill>
                <a:srgbClr val="0000FF"/>
              </a:solidFill>
              <a:latin typeface="Times New Roman" pitchFamily="18" charset="0"/>
              <a:ea typeface="Times New Roman" pitchFamily="18" charset="0"/>
              <a:cs typeface="Times New Roman" pitchFamily="18" charset="0"/>
            </a:endParaRPr>
          </a:p>
        </p:txBody>
      </p:sp>
      <p:sp>
        <p:nvSpPr>
          <p:cNvPr id="2" name="椭圆 1"/>
          <p:cNvSpPr/>
          <p:nvPr/>
        </p:nvSpPr>
        <p:spPr>
          <a:xfrm>
            <a:off x="7621326" y="42505"/>
            <a:ext cx="2146288" cy="795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767614" y="45418"/>
            <a:ext cx="1800200"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Times New Roman"/>
              </a:rPr>
              <a:t>溶解度小</a:t>
            </a:r>
            <a:endParaRPr lang="en-US" altLang="zh-CN" sz="28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1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58725" y="1485578"/>
            <a:ext cx="591829"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D</a:t>
            </a:r>
            <a:endParaRPr lang="zh-CN" altLang="en-US" sz="4400" b="1" dirty="0">
              <a:solidFill>
                <a:srgbClr val="FF0000"/>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01602"/>
            <a:ext cx="561372"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B</a:t>
            </a:r>
            <a:endParaRPr lang="zh-CN" altLang="en-US" sz="4400" b="1" dirty="0">
              <a:solidFill>
                <a:srgbClr val="FF0000"/>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
        <p:nvSpPr>
          <p:cNvPr id="2" name="椭圆 1"/>
          <p:cNvSpPr/>
          <p:nvPr/>
        </p:nvSpPr>
        <p:spPr>
          <a:xfrm>
            <a:off x="3286894" y="2205658"/>
            <a:ext cx="761465" cy="652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10631" y="2093655"/>
            <a:ext cx="2448271" cy="1120115"/>
          </a:xfrm>
          <a:prstGeom prst="rect">
            <a:avLst/>
          </a:prstGeom>
        </p:spPr>
        <p:txBody>
          <a:bodyPr wrap="square">
            <a:spAutoFit/>
          </a:bodyPr>
          <a:lstStyle/>
          <a:p>
            <a:pPr algn="ctr">
              <a:lnSpc>
                <a:spcPct val="125000"/>
              </a:lnSpc>
              <a:defRPr/>
            </a:pPr>
            <a:r>
              <a:rPr lang="zh-CN" altLang="en-US" sz="2800" b="1" dirty="0">
                <a:solidFill>
                  <a:srgbClr val="FF0000"/>
                </a:solidFill>
                <a:latin typeface="Times New Roman" pitchFamily="18" charset="0"/>
                <a:ea typeface="+mj-ea"/>
                <a:cs typeface="Times New Roman" pitchFamily="18" charset="0"/>
              </a:rPr>
              <a:t>长颈</a:t>
            </a:r>
            <a:r>
              <a:rPr lang="zh-CN" altLang="en-US" sz="2800" b="1" dirty="0" smtClean="0">
                <a:solidFill>
                  <a:srgbClr val="FF0000"/>
                </a:solidFill>
                <a:latin typeface="Times New Roman" pitchFamily="18" charset="0"/>
                <a:ea typeface="+mj-ea"/>
                <a:cs typeface="Times New Roman" pitchFamily="18" charset="0"/>
              </a:rPr>
              <a:t>漏斗</a:t>
            </a:r>
            <a:endParaRPr lang="en-US" altLang="zh-CN" sz="2800" b="1" dirty="0" smtClean="0">
              <a:solidFill>
                <a:srgbClr val="FF0000"/>
              </a:solidFill>
              <a:latin typeface="Times New Roman" pitchFamily="18" charset="0"/>
              <a:ea typeface="+mj-ea"/>
              <a:cs typeface="Times New Roman" pitchFamily="18" charset="0"/>
            </a:endParaRPr>
          </a:p>
          <a:p>
            <a:pPr algn="ctr">
              <a:lnSpc>
                <a:spcPct val="125000"/>
              </a:lnSpc>
              <a:defRPr/>
            </a:pPr>
            <a:r>
              <a:rPr lang="zh-CN" altLang="en-US" sz="2800" b="1" dirty="0">
                <a:solidFill>
                  <a:srgbClr val="FF0000"/>
                </a:solidFill>
                <a:latin typeface="Times New Roman" pitchFamily="18" charset="0"/>
                <a:ea typeface="+mj-ea"/>
                <a:cs typeface="Times New Roman" pitchFamily="18" charset="0"/>
              </a:rPr>
              <a:t>不能</a:t>
            </a:r>
            <a:r>
              <a:rPr lang="zh-CN" altLang="en-US" sz="2800" b="1" dirty="0" smtClean="0">
                <a:solidFill>
                  <a:srgbClr val="FF0000"/>
                </a:solidFill>
                <a:latin typeface="Times New Roman" pitchFamily="18" charset="0"/>
                <a:ea typeface="+mj-ea"/>
                <a:cs typeface="Times New Roman" pitchFamily="18" charset="0"/>
              </a:rPr>
              <a:t>逐滴滴加</a:t>
            </a:r>
            <a:endParaRPr lang="zh-CN" altLang="en-US" sz="2800" b="1" dirty="0">
              <a:solidFill>
                <a:srgbClr val="FF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84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62358"/>
            <a:ext cx="543739" cy="523220"/>
          </a:xfrm>
          <a:prstGeom prst="rect">
            <a:avLst/>
          </a:prstGeom>
        </p:spPr>
        <p:txBody>
          <a:bodyPr wrap="none">
            <a:spAutoFit/>
          </a:bodyPr>
          <a:lstStyle/>
          <a:p>
            <a:pPr>
              <a:defRPr/>
            </a:pPr>
            <a:r>
              <a:rPr lang="en-US" altLang="zh-CN" sz="2800" b="1" dirty="0">
                <a:solidFill>
                  <a:srgbClr val="FF0000"/>
                </a:solidFill>
                <a:latin typeface="Times New Roman" pitchFamily="18" charset="0"/>
                <a:ea typeface="Times New Roman" pitchFamily="18" charset="0"/>
                <a:cs typeface="Times New Roman" pitchFamily="18" charset="0"/>
              </a:rPr>
              <a:t>Ⅱ</a:t>
            </a:r>
            <a:endParaRPr lang="zh-CN" altLang="en-US" sz="2800" b="1" dirty="0">
              <a:solidFill>
                <a:srgbClr val="FF0000"/>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2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123" b="-1"/>
          <a:stretch/>
        </p:blipFill>
        <p:spPr bwMode="auto">
          <a:xfrm>
            <a:off x="8533013" y="1872343"/>
            <a:ext cx="3463425" cy="29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80082" name="文档" r:id="rId4" imgW="950111" imgH="792388" progId="Word.Document.12">
                  <p:embed/>
                </p:oleObj>
              </mc:Choice>
              <mc:Fallback>
                <p:oleObj name="文档" r:id="rId4" imgW="950111" imgH="792388" progId="Word.Document.12">
                  <p:embed/>
                  <p:pic>
                    <p:nvPicPr>
                      <p:cNvPr id="0" name=""/>
                      <p:cNvPicPr/>
                      <p:nvPr/>
                    </p:nvPicPr>
                    <p:blipFill>
                      <a:blip r:embed="rId5"/>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80083" name="文档" r:id="rId6" imgW="11441261" imgH="1394116" progId="Word.Document.12">
                  <p:embed/>
                </p:oleObj>
              </mc:Choice>
              <mc:Fallback>
                <p:oleObj name="文档" r:id="rId6" imgW="11441261" imgH="1394116" progId="Word.Document.12">
                  <p:embed/>
                  <p:pic>
                    <p:nvPicPr>
                      <p:cNvPr id="0" name=""/>
                      <p:cNvPicPr/>
                      <p:nvPr/>
                    </p:nvPicPr>
                    <p:blipFill>
                      <a:blip r:embed="rId7"/>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41976" y="1980923"/>
            <a:ext cx="481222" cy="584775"/>
          </a:xfrm>
          <a:prstGeom prst="rect">
            <a:avLst/>
          </a:prstGeom>
        </p:spPr>
        <p:txBody>
          <a:bodyPr wrap="none">
            <a:spAutoFit/>
          </a:bodyPr>
          <a:lstStyle/>
          <a:p>
            <a:pPr>
              <a:defRPr/>
            </a:pPr>
            <a:r>
              <a:rPr lang="en-US" altLang="zh-CN" sz="3200" b="1" dirty="0">
                <a:solidFill>
                  <a:srgbClr val="FF0000"/>
                </a:solidFill>
                <a:latin typeface="Times New Roman" pitchFamily="18" charset="0"/>
                <a:ea typeface="Times New Roman" pitchFamily="18" charset="0"/>
                <a:cs typeface="Times New Roman" pitchFamily="18" charset="0"/>
              </a:rPr>
              <a:t>D</a:t>
            </a:r>
            <a:endParaRPr lang="zh-CN" altLang="en-US" sz="3200" b="1" dirty="0">
              <a:solidFill>
                <a:srgbClr val="FF0000"/>
              </a:solidFill>
              <a:latin typeface="Times New Roman" pitchFamily="18" charset="0"/>
              <a:ea typeface="Times New Roman" pitchFamily="18" charset="0"/>
              <a:cs typeface="Times New Roman" pitchFamily="18" charset="0"/>
            </a:endParaRPr>
          </a:p>
        </p:txBody>
      </p:sp>
      <p:sp>
        <p:nvSpPr>
          <p:cNvPr id="12" name="Rectangle 21">
            <a:hlinkClick r:id="rId8"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9"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0"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1"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2"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4"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5"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7" name="直接箭头连接符 6"/>
          <p:cNvCxnSpPr/>
          <p:nvPr/>
        </p:nvCxnSpPr>
        <p:spPr>
          <a:xfrm flipH="1">
            <a:off x="7823398" y="2709714"/>
            <a:ext cx="1230371" cy="14401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325744" y="2594726"/>
            <a:ext cx="1574470"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2</a:t>
            </a:r>
            <a:r>
              <a:rPr lang="en-US" altLang="zh-CN" sz="3200" b="1" dirty="0" smtClean="0">
                <a:solidFill>
                  <a:srgbClr val="FF0000"/>
                </a:solidFill>
                <a:latin typeface="Times New Roman" pitchFamily="18" charset="0"/>
                <a:ea typeface="Times New Roman" pitchFamily="18" charset="0"/>
                <a:cs typeface="Times New Roman" pitchFamily="18" charset="0"/>
              </a:rPr>
              <a:t>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cxnSp>
        <p:nvCxnSpPr>
          <p:cNvPr id="23" name="直接箭头连接符 22"/>
          <p:cNvCxnSpPr/>
          <p:nvPr/>
        </p:nvCxnSpPr>
        <p:spPr>
          <a:xfrm flipH="1">
            <a:off x="8181538" y="2781722"/>
            <a:ext cx="1230372" cy="58332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70242" y="3202145"/>
            <a:ext cx="1757212"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NaHCO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5616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357786"/>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0" y="413534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
        <p:nvSpPr>
          <p:cNvPr id="2" name="椭圆 1"/>
          <p:cNvSpPr/>
          <p:nvPr/>
        </p:nvSpPr>
        <p:spPr>
          <a:xfrm>
            <a:off x="1678674" y="5310323"/>
            <a:ext cx="7440868"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590013" y="5590034"/>
            <a:ext cx="3913905" cy="1169551"/>
          </a:xfrm>
          <a:prstGeom prst="rect">
            <a:avLst/>
          </a:prstGeom>
        </p:spPr>
        <p:txBody>
          <a:bodyPr wrap="square">
            <a:spAutoFit/>
          </a:bodyPr>
          <a:lstStyle/>
          <a:p>
            <a:pPr algn="ctr">
              <a:lnSpc>
                <a:spcPct val="125000"/>
              </a:lnSpc>
            </a:pPr>
            <a:r>
              <a:rPr lang="zh-CN" altLang="en-US" sz="2800" b="1" dirty="0" smtClean="0">
                <a:solidFill>
                  <a:srgbClr val="0000FF"/>
                </a:solidFill>
                <a:latin typeface="Times New Roman" panose="02020603050405020304" pitchFamily="18" charset="0"/>
                <a:cs typeface="Times New Roman" panose="02020603050405020304" pitchFamily="18" charset="0"/>
              </a:rPr>
              <a:t>只用于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溶液</a:t>
            </a:r>
            <a:r>
              <a:rPr lang="zh-CN" altLang="en-US" sz="2800" b="1" dirty="0" smtClean="0">
                <a:solidFill>
                  <a:srgbClr val="0000FF"/>
                </a:solidFill>
                <a:latin typeface="Times New Roman" panose="02020603050405020304" pitchFamily="18" charset="0"/>
                <a:cs typeface="Times New Roman" panose="02020603050405020304" pitchFamily="18" charset="0"/>
              </a:rPr>
              <a:t>的鉴别</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186521"/>
            <a:ext cx="12071871" cy="637097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(2016-8-22)</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完成步步高“第十讲钠及其化合物</a:t>
            </a:r>
            <a:r>
              <a:rPr lang="en-US" altLang="zh-CN" sz="4000" b="1" dirty="0" smtClean="0">
                <a:solidFill>
                  <a:schemeClr val="bg1"/>
                </a:solidFill>
                <a:latin typeface="+mj-ea"/>
                <a:ea typeface="+mj-ea"/>
              </a:rPr>
              <a:t>49-51</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完成上周三理综卷 化学部分 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研究，争取通过答案将出错点搞懂，尤其是有机题；</a:t>
            </a:r>
            <a:endParaRPr lang="en-US" altLang="zh-CN" sz="4000" b="1" dirty="0" smtClean="0">
              <a:solidFill>
                <a:schemeClr val="bg1"/>
              </a:solidFill>
              <a:latin typeface="+mj-ea"/>
              <a:ea typeface="+mj-ea"/>
            </a:endParaRPr>
          </a:p>
          <a:p>
            <a:pPr>
              <a:lnSpc>
                <a:spcPct val="150000"/>
              </a:lnSpc>
              <a:defRPr/>
            </a:pPr>
            <a:r>
              <a:rPr lang="zh-CN" altLang="en-US" sz="3600" b="1" dirty="0" smtClean="0">
                <a:solidFill>
                  <a:srgbClr val="FFFF00"/>
                </a:solidFill>
                <a:latin typeface="+mj-ea"/>
                <a:ea typeface="+mj-ea"/>
              </a:rPr>
              <a:t>如：</a:t>
            </a:r>
            <a:r>
              <a:rPr lang="en-US" altLang="zh-CN" sz="3600" b="1" dirty="0" smtClean="0">
                <a:solidFill>
                  <a:srgbClr val="FFFF00"/>
                </a:solidFill>
                <a:latin typeface="+mj-ea"/>
                <a:ea typeface="+mj-ea"/>
              </a:rPr>
              <a:t>26</a:t>
            </a:r>
            <a:r>
              <a:rPr lang="zh-CN" altLang="en-US" sz="3600" b="1" dirty="0" smtClean="0">
                <a:solidFill>
                  <a:srgbClr val="FFFF00"/>
                </a:solidFill>
                <a:latin typeface="+mj-ea"/>
                <a:ea typeface="+mj-ea"/>
              </a:rPr>
              <a:t>题 滴定终点颜色变化，速率计算时要考虑体积扩大；</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28</a:t>
            </a:r>
            <a:r>
              <a:rPr lang="zh-CN" altLang="en-US" sz="3600" b="1" dirty="0" smtClean="0">
                <a:solidFill>
                  <a:srgbClr val="FFFF00"/>
                </a:solidFill>
                <a:latin typeface="+mj-ea"/>
                <a:ea typeface="+mj-ea"/>
              </a:rPr>
              <a:t>题 平衡常数要带单位，有关电离平衡常数的计算与应用；</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38</a:t>
            </a:r>
            <a:r>
              <a:rPr lang="zh-CN" altLang="en-US" sz="3600" b="1" dirty="0" smtClean="0">
                <a:solidFill>
                  <a:srgbClr val="FFFF00"/>
                </a:solidFill>
                <a:latin typeface="+mj-ea"/>
                <a:ea typeface="+mj-ea"/>
              </a:rPr>
              <a:t>题 核磁共振氢谱只有两组峰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高度对称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纵坐标没有刻度；</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916967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1204" name="文档" r:id="rId3" imgW="9794304" imgH="1192227" progId="Word.Document.12">
                  <p:embed/>
                </p:oleObj>
              </mc:Choice>
              <mc:Fallback>
                <p:oleObj name="文档" r:id="rId3" imgW="9794304" imgH="1192227" progId="Word.Document.12">
                  <p:embed/>
                  <p:pic>
                    <p:nvPicPr>
                      <p:cNvPr id="0" name=""/>
                      <p:cNvPicPr/>
                      <p:nvPr/>
                    </p:nvPicPr>
                    <p:blipFill>
                      <a:blip r:embed="rId4"/>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1205" name="文档" r:id="rId5" imgW="9794304" imgH="1194029" progId="Word.Document.12">
                  <p:embed/>
                </p:oleObj>
              </mc:Choice>
              <mc:Fallback>
                <p:oleObj name="文档" r:id="rId5" imgW="9794304" imgH="1194029" progId="Word.Document.12">
                  <p:embed/>
                  <p:pic>
                    <p:nvPicPr>
                      <p:cNvPr id="0" name=""/>
                      <p:cNvPicPr/>
                      <p:nvPr/>
                    </p:nvPicPr>
                    <p:blipFill>
                      <a:blip r:embed="rId6"/>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1206" name="文档" r:id="rId7" imgW="11050842" imgH="2225827" progId="Word.Document.12">
                  <p:embed/>
                </p:oleObj>
              </mc:Choice>
              <mc:Fallback>
                <p:oleObj name="文档" r:id="rId7" imgW="11050842" imgH="2225827" progId="Word.Document.12">
                  <p:embed/>
                  <p:pic>
                    <p:nvPicPr>
                      <p:cNvPr id="0" name=""/>
                      <p:cNvPicPr>
                        <a:picLocks noChangeAspect="1" noChangeArrowheads="1"/>
                      </p:cNvPicPr>
                      <p:nvPr/>
                    </p:nvPicPr>
                    <p:blipFill>
                      <a:blip r:embed="rId8"/>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矩形 20"/>
          <p:cNvSpPr/>
          <p:nvPr/>
        </p:nvSpPr>
        <p:spPr>
          <a:xfrm>
            <a:off x="8564431" y="3501802"/>
            <a:ext cx="3579447" cy="203132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       恰好反应时，则溶液中溶质的物质的量浓度为</a:t>
            </a:r>
            <a:r>
              <a:rPr lang="zh-CN" altLang="en-US" sz="2800" b="1" u="sng" kern="100" dirty="0" smtClean="0">
                <a:solidFill>
                  <a:srgbClr val="0000FF"/>
                </a:solidFill>
                <a:latin typeface="Times New Roman"/>
                <a:ea typeface="华文细黑"/>
              </a:rPr>
              <a:t>           </a:t>
            </a:r>
            <a:r>
              <a:rPr lang="en-US" altLang="zh-CN" sz="2800" b="1" kern="100" dirty="0" err="1" smtClean="0">
                <a:solidFill>
                  <a:srgbClr val="0000FF"/>
                </a:solidFill>
                <a:latin typeface="Times New Roman"/>
                <a:ea typeface="华文细黑"/>
              </a:rPr>
              <a:t>mol</a:t>
            </a:r>
            <a:r>
              <a:rPr lang="en-US" altLang="zh-CN" sz="2800" b="1" kern="100" dirty="0" smtClean="0">
                <a:solidFill>
                  <a:srgbClr val="0000FF"/>
                </a:solidFill>
                <a:latin typeface="Times New Roman"/>
                <a:ea typeface="华文细黑"/>
              </a:rPr>
              <a:t>/L</a:t>
            </a:r>
            <a:r>
              <a:rPr lang="zh-CN" altLang="en-US" sz="2800" b="1" kern="100" dirty="0" smtClean="0">
                <a:solidFill>
                  <a:srgbClr val="0000FF"/>
                </a:solidFill>
                <a:latin typeface="Times New Roman"/>
                <a:ea typeface="华文细黑"/>
              </a:rPr>
              <a:t>。</a:t>
            </a:r>
            <a:endParaRPr lang="zh-CN" altLang="en-US" sz="2800" b="1" dirty="0">
              <a:solidFill>
                <a:srgbClr val="0000FF"/>
              </a:solidFill>
            </a:endParaRPr>
          </a:p>
        </p:txBody>
      </p:sp>
      <p:sp>
        <p:nvSpPr>
          <p:cNvPr id="22" name="矩形 21"/>
          <p:cNvSpPr/>
          <p:nvPr/>
        </p:nvSpPr>
        <p:spPr>
          <a:xfrm>
            <a:off x="9134540" y="5374010"/>
            <a:ext cx="2433274" cy="738664"/>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物料守恒</a:t>
            </a:r>
            <a:endParaRPr lang="zh-CN" altLang="en-US" sz="2800" b="1" dirty="0">
              <a:solidFill>
                <a:srgbClr val="FF0000"/>
              </a:solidFill>
            </a:endParaRPr>
          </a:p>
        </p:txBody>
      </p:sp>
      <p:sp>
        <p:nvSpPr>
          <p:cNvPr id="20" name="矩形 19"/>
          <p:cNvSpPr/>
          <p:nvPr/>
        </p:nvSpPr>
        <p:spPr>
          <a:xfrm>
            <a:off x="8224299" y="2115066"/>
            <a:ext cx="4135603"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碱性</a:t>
            </a:r>
            <a:r>
              <a:rPr lang="en-US" altLang="zh-CN" sz="2800" b="1" kern="100" dirty="0" smtClean="0">
                <a:solidFill>
                  <a:srgbClr val="0000FF"/>
                </a:solidFill>
                <a:latin typeface="Times New Roman"/>
                <a:ea typeface="华文细黑"/>
              </a:rPr>
              <a:t>: OH</a:t>
            </a:r>
            <a:r>
              <a:rPr lang="en-US" altLang="zh-CN" sz="2800" b="1" kern="100" baseline="3000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&gt;CO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&gt;HCO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a:t>
            </a:r>
            <a:endParaRPr lang="zh-CN" altLang="en-US" sz="2800" b="1" baseline="30000" dirty="0">
              <a:solidFill>
                <a:srgbClr val="0000FF"/>
              </a:solidFill>
            </a:endParaRPr>
          </a:p>
        </p:txBody>
      </p:sp>
      <p:sp>
        <p:nvSpPr>
          <p:cNvPr id="23" name="矩形 22"/>
          <p:cNvSpPr/>
          <p:nvPr/>
        </p:nvSpPr>
        <p:spPr>
          <a:xfrm>
            <a:off x="1054646"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4" name="矩形 23"/>
          <p:cNvSpPr/>
          <p:nvPr/>
        </p:nvSpPr>
        <p:spPr>
          <a:xfrm>
            <a:off x="3142878"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 name="矩形 1"/>
          <p:cNvSpPr/>
          <p:nvPr/>
        </p:nvSpPr>
        <p:spPr>
          <a:xfrm>
            <a:off x="1198662" y="1701602"/>
            <a:ext cx="518091"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
        <p:nvSpPr>
          <p:cNvPr id="25" name="矩形 24"/>
          <p:cNvSpPr/>
          <p:nvPr/>
        </p:nvSpPr>
        <p:spPr>
          <a:xfrm>
            <a:off x="9226275" y="5878066"/>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9800762" y="6290940"/>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614512" y="5878066"/>
            <a:ext cx="985083" cy="738664"/>
          </a:xfrm>
          <a:prstGeom prst="rect">
            <a:avLst/>
          </a:prstGeom>
        </p:spPr>
        <p:txBody>
          <a:bodyPr wrap="square">
            <a:spAutoFit/>
          </a:bodyPr>
          <a:lstStyle/>
          <a:p>
            <a:pPr>
              <a:lnSpc>
                <a:spcPct val="150000"/>
              </a:lnSpc>
            </a:pP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10272649" y="4725938"/>
            <a:ext cx="789129"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0.1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0" grpId="0"/>
      <p:bldP spid="23" grpId="0"/>
      <p:bldP spid="24" grpId="0"/>
      <p:bldP spid="2" grpId="0"/>
      <p:bldP spid="25" grpId="0"/>
      <p:bldP spid="26" grpId="0"/>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137145"/>
              </p:ext>
            </p:extLst>
          </p:nvPr>
        </p:nvGraphicFramePr>
        <p:xfrm>
          <a:off x="7715696" y="1442259"/>
          <a:ext cx="539750" cy="593725"/>
        </p:xfrm>
        <a:graphic>
          <a:graphicData uri="http://schemas.openxmlformats.org/presentationml/2006/ole">
            <mc:AlternateContent xmlns:mc="http://schemas.openxmlformats.org/markup-compatibility/2006">
              <mc:Choice xmlns:v="urn:schemas-microsoft-com:vml" Requires="v">
                <p:oleObj spid="_x0000_s83252" name="文档" r:id="rId3" imgW="540400" imgH="594381" progId="Word.Document.12">
                  <p:embed/>
                </p:oleObj>
              </mc:Choice>
              <mc:Fallback>
                <p:oleObj name="文档" r:id="rId3" imgW="540400" imgH="594381" progId="Word.Document.12">
                  <p:embed/>
                  <p:pic>
                    <p:nvPicPr>
                      <p:cNvPr id="0" name=""/>
                      <p:cNvPicPr/>
                      <p:nvPr/>
                    </p:nvPicPr>
                    <p:blipFill>
                      <a:blip r:embed="rId4"/>
                      <a:stretch>
                        <a:fillRect/>
                      </a:stretch>
                    </p:blipFill>
                    <p:spPr>
                      <a:xfrm>
                        <a:off x="7715696"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3253" name="文档" r:id="rId5" imgW="540400" imgH="594381" progId="Word.Document.12">
                  <p:embed/>
                </p:oleObj>
              </mc:Choice>
              <mc:Fallback>
                <p:oleObj name="文档" r:id="rId5" imgW="540400" imgH="594381" progId="Word.Document.12">
                  <p:embed/>
                  <p:pic>
                    <p:nvPicPr>
                      <p:cNvPr id="0" name=""/>
                      <p:cNvPicPr/>
                      <p:nvPr/>
                    </p:nvPicPr>
                    <p:blipFill>
                      <a:blip r:embed="rId6"/>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3254"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679" r="2958"/>
          <a:stretch/>
        </p:blipFill>
        <p:spPr bwMode="auto">
          <a:xfrm>
            <a:off x="9080723" y="2738742"/>
            <a:ext cx="3106135" cy="288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942" r="1823"/>
          <a:stretch/>
        </p:blipFill>
        <p:spPr bwMode="auto">
          <a:xfrm>
            <a:off x="2988592" y="2678523"/>
            <a:ext cx="3365618" cy="29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261" y="496516"/>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pic>
        <p:nvPicPr>
          <p:cNvPr id="55298"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64" r="57540"/>
          <a:stretch/>
        </p:blipFill>
        <p:spPr bwMode="auto">
          <a:xfrm>
            <a:off x="-29028" y="2679849"/>
            <a:ext cx="3168352" cy="291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86" r="57082"/>
          <a:stretch/>
        </p:blipFill>
        <p:spPr bwMode="auto">
          <a:xfrm>
            <a:off x="6066178" y="2722065"/>
            <a:ext cx="3149480" cy="293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箭头 1"/>
          <p:cNvSpPr/>
          <p:nvPr/>
        </p:nvSpPr>
        <p:spPr>
          <a:xfrm>
            <a:off x="1155120"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495" y="5878066"/>
            <a:ext cx="2433274" cy="660758"/>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endParaRPr lang="zh-CN" altLang="en-US" sz="2800" b="1" baseline="-25000" dirty="0">
              <a:solidFill>
                <a:srgbClr val="FF0000"/>
              </a:solidFill>
            </a:endParaRPr>
          </a:p>
        </p:txBody>
      </p:sp>
      <p:sp>
        <p:nvSpPr>
          <p:cNvPr id="23" name="下箭头 22"/>
          <p:cNvSpPr/>
          <p:nvPr/>
        </p:nvSpPr>
        <p:spPr>
          <a:xfrm>
            <a:off x="4193970" y="560671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43176" y="5501183"/>
            <a:ext cx="3080022" cy="1384995"/>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p>
          <a:p>
            <a:r>
              <a:rPr lang="en-US" altLang="zh-CN" sz="2800" b="1" kern="100" dirty="0" smtClean="0">
                <a:solidFill>
                  <a:srgbClr val="FF0000"/>
                </a:solidFill>
                <a:latin typeface="Times New Roman"/>
                <a:ea typeface="华文细黑"/>
              </a:rPr>
              <a:t>            1:1</a:t>
            </a:r>
            <a:endParaRPr lang="zh-CN" altLang="en-US" sz="2800" b="1" dirty="0">
              <a:solidFill>
                <a:srgbClr val="FF0000"/>
              </a:solidFill>
            </a:endParaRPr>
          </a:p>
        </p:txBody>
      </p:sp>
      <p:sp>
        <p:nvSpPr>
          <p:cNvPr id="25" name="矩形 24"/>
          <p:cNvSpPr/>
          <p:nvPr/>
        </p:nvSpPr>
        <p:spPr>
          <a:xfrm>
            <a:off x="6280148" y="5892580"/>
            <a:ext cx="2046744" cy="523220"/>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zh-CN" altLang="en-US" sz="2800" b="1" dirty="0">
              <a:solidFill>
                <a:srgbClr val="FF0000"/>
              </a:solidFill>
            </a:endParaRPr>
          </a:p>
        </p:txBody>
      </p:sp>
      <p:sp>
        <p:nvSpPr>
          <p:cNvPr id="26" name="矩形 25"/>
          <p:cNvSpPr/>
          <p:nvPr/>
        </p:nvSpPr>
        <p:spPr>
          <a:xfrm>
            <a:off x="8975526" y="5446018"/>
            <a:ext cx="2946655"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rPr>
              <a:t>         </a:t>
            </a:r>
            <a:r>
              <a:rPr lang="en-US" altLang="zh-CN" sz="2800" b="1" kern="100" dirty="0" err="1" smtClean="0">
                <a:solidFill>
                  <a:srgbClr val="FF0000"/>
                </a:solidFill>
                <a:latin typeface="Times New Roman"/>
                <a:ea typeface="华文细黑"/>
              </a:rPr>
              <a:t>NaOH</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en-US" altLang="zh-CN" sz="2800" b="1" kern="100" dirty="0">
              <a:solidFill>
                <a:srgbClr val="FF0000"/>
              </a:solidFill>
              <a:latin typeface="Times New Roman"/>
              <a:ea typeface="华文细黑"/>
            </a:endParaRPr>
          </a:p>
          <a:p>
            <a:pPr algn="ctr"/>
            <a:r>
              <a:rPr lang="en-US" altLang="zh-CN" sz="2800" b="1" kern="100" dirty="0" smtClean="0">
                <a:solidFill>
                  <a:srgbClr val="FF0000"/>
                </a:solidFill>
                <a:latin typeface="Times New Roman"/>
                <a:ea typeface="华文细黑"/>
              </a:rPr>
              <a:t>1:1</a:t>
            </a:r>
            <a:endParaRPr lang="zh-CN" altLang="en-US" sz="2800" b="1" dirty="0">
              <a:solidFill>
                <a:srgbClr val="FF0000"/>
              </a:solidFill>
            </a:endParaRPr>
          </a:p>
        </p:txBody>
      </p:sp>
      <p:sp>
        <p:nvSpPr>
          <p:cNvPr id="27" name="下箭头 26"/>
          <p:cNvSpPr/>
          <p:nvPr/>
        </p:nvSpPr>
        <p:spPr>
          <a:xfrm>
            <a:off x="7210409" y="5635520"/>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10232829"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3752" y="54390"/>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0767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23" grpId="0" animBg="1"/>
      <p:bldP spid="24" grpId="0"/>
      <p:bldP spid="25" grpId="0"/>
      <p:bldP spid="26" grpId="0"/>
      <p:bldP spid="27" grpId="0" animBg="1"/>
      <p:bldP spid="2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6599262" y="3674846"/>
            <a:ext cx="35983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25385" y="5590034"/>
            <a:ext cx="6288901"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极端假设法，而实际情况是一个中间值</a:t>
            </a:r>
            <a:endParaRPr lang="zh-CN" altLang="zh-CN" sz="2800" b="1" kern="100" dirty="0">
              <a:solidFill>
                <a:srgbClr val="FF0000"/>
              </a:solidFill>
              <a:latin typeface="宋体"/>
              <a:cs typeface="Courier New"/>
            </a:endParaRPr>
          </a:p>
        </p:txBody>
      </p:sp>
      <p:sp>
        <p:nvSpPr>
          <p:cNvPr id="21" name="矩形 20"/>
          <p:cNvSpPr/>
          <p:nvPr/>
        </p:nvSpPr>
        <p:spPr>
          <a:xfrm>
            <a:off x="3297137" y="1341562"/>
            <a:ext cx="3086101" cy="797654"/>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M</a:t>
            </a:r>
            <a:r>
              <a:rPr lang="zh-CN" altLang="en-US" sz="2800" b="1" kern="100" dirty="0" smtClean="0">
                <a:solidFill>
                  <a:srgbClr val="FF0000"/>
                </a:solidFill>
                <a:latin typeface="Times New Roman"/>
                <a:ea typeface="华文细黑"/>
                <a:cs typeface="Times New Roman"/>
              </a:rPr>
              <a:t>不同：</a:t>
            </a:r>
            <a:r>
              <a:rPr lang="en-US" altLang="zh-CN" sz="2800" b="1" kern="100" dirty="0" smtClean="0">
                <a:solidFill>
                  <a:srgbClr val="FF0000"/>
                </a:solidFill>
                <a:latin typeface="Times New Roman"/>
                <a:ea typeface="华文细黑"/>
                <a:cs typeface="Times New Roman"/>
              </a:rPr>
              <a:t>106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2" name="矩形 21"/>
          <p:cNvSpPr/>
          <p:nvPr/>
        </p:nvSpPr>
        <p:spPr>
          <a:xfrm>
            <a:off x="6476300" y="1341561"/>
            <a:ext cx="1491114" cy="701089"/>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84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 name="矩形 1"/>
          <p:cNvSpPr/>
          <p:nvPr/>
        </p:nvSpPr>
        <p:spPr>
          <a:xfrm>
            <a:off x="1270670" y="1485578"/>
            <a:ext cx="554960" cy="707886"/>
          </a:xfrm>
          <a:prstGeom prst="rect">
            <a:avLst/>
          </a:prstGeom>
        </p:spPr>
        <p:txBody>
          <a:bodyPr wrap="none">
            <a:spAutoFit/>
          </a:bodyPr>
          <a:lstStyle/>
          <a:p>
            <a:pPr algn="just">
              <a:lnSpc>
                <a:spcPts val="4800"/>
              </a:lnSpc>
              <a:spcAft>
                <a:spcPts val="0"/>
              </a:spcAft>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cxnSp>
        <p:nvCxnSpPr>
          <p:cNvPr id="6" name="曲线连接符 5"/>
          <p:cNvCxnSpPr/>
          <p:nvPr/>
        </p:nvCxnSpPr>
        <p:spPr>
          <a:xfrm rot="16200000" flipH="1">
            <a:off x="9251067" y="4494462"/>
            <a:ext cx="1473615" cy="1005143"/>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515777" y="5518026"/>
            <a:ext cx="1980029" cy="700320"/>
          </a:xfrm>
          <a:prstGeom prst="rect">
            <a:avLst/>
          </a:prstGeom>
          <a:ln w="31750">
            <a:noFill/>
          </a:ln>
        </p:spPr>
        <p:txBody>
          <a:bodyPr wrap="none">
            <a:spAutoFit/>
          </a:bodyPr>
          <a:lstStyle/>
          <a:p>
            <a:pPr algn="just">
              <a:lnSpc>
                <a:spcPts val="5500"/>
              </a:lnSpc>
              <a:spcAft>
                <a:spcPts val="0"/>
              </a:spcAft>
            </a:pPr>
            <a:r>
              <a:rPr lang="zh-CN" altLang="en-US" sz="2800" b="1" kern="100" dirty="0" smtClean="0">
                <a:solidFill>
                  <a:srgbClr val="0000FF"/>
                </a:solidFill>
                <a:latin typeface="Times New Roman"/>
                <a:ea typeface="华文细黑"/>
                <a:cs typeface="Times New Roman"/>
              </a:rPr>
              <a:t>未除水蒸汽</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p:bldP spid="22" grpId="0"/>
      <p:bldP spid="2" grpId="0"/>
      <p:bldP spid="2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0630" y="4719136"/>
            <a:ext cx="11053228"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56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endParaRPr lang="zh-CN" altLang="zh-CN" sz="2800" b="1"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2.8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smtClean="0">
                <a:latin typeface="Times New Roman"/>
                <a:ea typeface="华文细黑"/>
                <a:cs typeface="Courier New"/>
              </a:rPr>
              <a:t>mol</a:t>
            </a:r>
            <a:endParaRPr lang="zh-CN" altLang="zh-CN" sz="2800" b="1" kern="100" dirty="0">
              <a:latin typeface="宋体"/>
              <a:cs typeface="Courier New"/>
            </a:endParaRPr>
          </a:p>
        </p:txBody>
      </p:sp>
      <p:pic>
        <p:nvPicPr>
          <p:cNvPr id="6" name="Picture 2" descr="217"/>
          <p:cNvPicPr>
            <a:picLocks noChangeAspect="1" noChangeArrowheads="1"/>
          </p:cNvPicPr>
          <p:nvPr/>
        </p:nvPicPr>
        <p:blipFill rotWithShape="1">
          <a:blip r:embed="rId2">
            <a:extLst>
              <a:ext uri="{28A0092B-C50C-407E-A947-70E740481C1C}">
                <a14:useLocalDpi xmlns:a14="http://schemas.microsoft.com/office/drawing/2010/main" val="0"/>
              </a:ext>
            </a:extLst>
          </a:blip>
          <a:srcRect t="69546"/>
          <a:stretch/>
        </p:blipFill>
        <p:spPr bwMode="auto">
          <a:xfrm>
            <a:off x="2026754" y="5007864"/>
            <a:ext cx="5998715" cy="4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7097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21133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矩形 3"/>
          <p:cNvSpPr/>
          <p:nvPr/>
        </p:nvSpPr>
        <p:spPr>
          <a:xfrm>
            <a:off x="-3183" y="16957"/>
            <a:ext cx="12193596" cy="4708981"/>
          </a:xfrm>
          <a:prstGeom prst="rect">
            <a:avLst/>
          </a:prstGeom>
        </p:spPr>
        <p:txBody>
          <a:bodyPr wrap="square">
            <a:spAutoFit/>
          </a:bodyPr>
          <a:lstStyle/>
          <a:p>
            <a:pPr algn="just">
              <a:lnSpc>
                <a:spcPts val="6000"/>
              </a:lnSpc>
              <a:spcAft>
                <a:spcPts val="0"/>
              </a:spcAft>
            </a:pPr>
            <a:r>
              <a:rPr lang="en-US" altLang="zh-CN" sz="2800" kern="100" dirty="0" smtClean="0">
                <a:latin typeface="Times New Roman"/>
                <a:ea typeface="华文细黑"/>
                <a:cs typeface="Courier New"/>
              </a:rPr>
              <a:t>(</a:t>
            </a:r>
            <a:r>
              <a:rPr lang="zh-CN" altLang="en-US" sz="2800" kern="100" dirty="0">
                <a:latin typeface="Times New Roman"/>
                <a:ea typeface="华文细黑"/>
                <a:cs typeface="Courier New"/>
              </a:rPr>
              <a:t>小本</a:t>
            </a: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a:t>
            </a:r>
            <a:r>
              <a:rPr lang="en-US" altLang="zh-CN" sz="2800" kern="100" dirty="0" smtClean="0">
                <a:latin typeface="Times New Roman"/>
                <a:ea typeface="华文细黑"/>
                <a:cs typeface="Courier New"/>
              </a:rPr>
              <a:t>g</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恰好</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1L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2" name="矩形 1"/>
          <p:cNvSpPr/>
          <p:nvPr/>
        </p:nvSpPr>
        <p:spPr>
          <a:xfrm>
            <a:off x="6383800" y="981522"/>
            <a:ext cx="492443"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B</a:t>
            </a:r>
            <a:endParaRPr lang="zh-CN" altLang="en-US" sz="3600" b="1" dirty="0">
              <a:solidFill>
                <a:srgbClr val="FF0000"/>
              </a:solidFill>
            </a:endParaRPr>
          </a:p>
        </p:txBody>
      </p:sp>
    </p:spTree>
    <p:extLst>
      <p:ext uri="{BB962C8B-B14F-4D97-AF65-F5344CB8AC3E}">
        <p14:creationId xmlns:p14="http://schemas.microsoft.com/office/powerpoint/2010/main" val="6119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75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477466"/>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NaHCO</a:t>
            </a:r>
            <a:r>
              <a:rPr lang="en-US" altLang="zh-CN" sz="2800" kern="100" baseline="-25000" dirty="0" smtClean="0">
                <a:latin typeface="Times New Roman"/>
                <a:ea typeface="华文细黑"/>
                <a:cs typeface="Times New Roman"/>
              </a:rPr>
              <a:t>3</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2" name="矩形 1"/>
          <p:cNvSpPr/>
          <p:nvPr/>
        </p:nvSpPr>
        <p:spPr>
          <a:xfrm>
            <a:off x="10746698" y="2476856"/>
            <a:ext cx="554960" cy="707886"/>
          </a:xfrm>
          <a:prstGeom prst="rect">
            <a:avLst/>
          </a:prstGeom>
        </p:spPr>
        <p:txBody>
          <a:bodyPr wrap="none">
            <a:spAutoFit/>
          </a:bodyPr>
          <a:lstStyle/>
          <a:p>
            <a:r>
              <a:rPr lang="en-US" altLang="zh-CN" sz="4000" b="1" kern="100" dirty="0">
                <a:solidFill>
                  <a:srgbClr val="FF0000"/>
                </a:solidFill>
                <a:latin typeface="Times New Roman"/>
                <a:ea typeface="华文细黑"/>
              </a:rPr>
              <a:t>D</a:t>
            </a:r>
            <a:endParaRPr lang="zh-CN" altLang="en-US" sz="40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208780" y="36707"/>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5096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1014036"/>
            <a:ext cx="12215887" cy="415498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完成加练“碳酸钠和碳酸氢钠 </a:t>
            </a:r>
            <a:r>
              <a:rPr lang="en-US" altLang="zh-CN" sz="4400" b="1" dirty="0" smtClean="0">
                <a:solidFill>
                  <a:schemeClr val="bg1"/>
                </a:solidFill>
                <a:latin typeface="+mj-ea"/>
                <a:ea typeface="+mj-ea"/>
              </a:rPr>
              <a:t>P18</a:t>
            </a:r>
            <a:r>
              <a:rPr lang="zh-CN" altLang="en-US" sz="4400" b="1" dirty="0" smtClean="0">
                <a:solidFill>
                  <a:schemeClr val="bg1"/>
                </a:solidFill>
                <a:latin typeface="+mj-ea"/>
                <a:ea typeface="+mj-ea"/>
              </a:rPr>
              <a:t>页”；</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zh-CN" altLang="en-US" sz="4400" b="1" dirty="0" smtClean="0">
                <a:solidFill>
                  <a:schemeClr val="bg1"/>
                </a:solidFill>
                <a:latin typeface="+mj-ea"/>
              </a:rPr>
              <a:t>核对</a:t>
            </a:r>
            <a:r>
              <a:rPr lang="zh-CN" altLang="en-US" sz="4400" b="1" dirty="0">
                <a:solidFill>
                  <a:schemeClr val="bg1"/>
                </a:solidFill>
                <a:latin typeface="+mj-ea"/>
              </a:rPr>
              <a:t>“</a:t>
            </a:r>
            <a:r>
              <a:rPr lang="zh-CN" altLang="en-US" sz="4400" b="1" dirty="0" smtClean="0">
                <a:solidFill>
                  <a:schemeClr val="bg1"/>
                </a:solidFill>
                <a:latin typeface="+mj-ea"/>
              </a:rPr>
              <a:t>高三理综化学 综合训练二答案订正”</a:t>
            </a:r>
            <a:r>
              <a:rPr lang="en-US" altLang="zh-CN" sz="4400" b="1" dirty="0" smtClean="0">
                <a:solidFill>
                  <a:schemeClr val="bg1"/>
                </a:solidFill>
                <a:latin typeface="+mj-ea"/>
              </a:rPr>
              <a:t>;</a:t>
            </a:r>
            <a:endParaRPr lang="en-US" altLang="zh-CN" sz="4400" b="1" dirty="0">
              <a:solidFill>
                <a:schemeClr val="bg1"/>
              </a:solidFill>
              <a:latin typeface="+mj-ea"/>
            </a:endParaRPr>
          </a:p>
          <a:p>
            <a:pPr>
              <a:lnSpc>
                <a:spcPct val="150000"/>
              </a:lnSpc>
              <a:defRPr/>
            </a:pPr>
            <a:r>
              <a:rPr lang="en-US" altLang="zh-CN" sz="4400" b="1" dirty="0" smtClean="0">
                <a:solidFill>
                  <a:srgbClr val="FFFF00"/>
                </a:solidFill>
                <a:latin typeface="+mj-ea"/>
                <a:ea typeface="+mj-ea"/>
              </a:rPr>
              <a:t>3.</a:t>
            </a:r>
            <a:r>
              <a:rPr lang="zh-CN" altLang="en-US" sz="4400" b="1" dirty="0">
                <a:solidFill>
                  <a:srgbClr val="FFFF00"/>
                </a:solidFill>
                <a:latin typeface="+mj-ea"/>
                <a:ea typeface="+mj-ea"/>
              </a:rPr>
              <a:t>整理</a:t>
            </a:r>
            <a:r>
              <a:rPr lang="zh-CN" altLang="en-US" sz="4400" b="1" dirty="0" smtClean="0">
                <a:solidFill>
                  <a:srgbClr val="FFFF00"/>
                </a:solidFill>
                <a:latin typeface="+mj-ea"/>
                <a:ea typeface="+mj-ea"/>
              </a:rPr>
              <a:t>精选题：盖斯定律与原电池，明天</a:t>
            </a:r>
            <a:r>
              <a:rPr lang="zh-CN" altLang="en-US" sz="4400" b="1" dirty="0">
                <a:solidFill>
                  <a:srgbClr val="FFFF00"/>
                </a:solidFill>
                <a:latin typeface="+mj-ea"/>
                <a:ea typeface="+mj-ea"/>
              </a:rPr>
              <a:t>评讲</a:t>
            </a:r>
            <a:r>
              <a:rPr lang="zh-CN" altLang="en-US" sz="4400" b="1" dirty="0" smtClean="0">
                <a:solidFill>
                  <a:srgbClr val="FFFF00"/>
                </a:solidFill>
                <a:latin typeface="+mj-ea"/>
                <a:ea typeface="+mj-ea"/>
              </a:rPr>
              <a:t>；</a:t>
            </a:r>
            <a:endParaRPr lang="en-US" altLang="zh-CN" sz="4400" b="1" dirty="0" smtClean="0">
              <a:solidFill>
                <a:srgbClr val="FFFF00"/>
              </a:solidFill>
              <a:latin typeface="+mj-ea"/>
              <a:ea typeface="+mj-ea"/>
            </a:endParaRPr>
          </a:p>
        </p:txBody>
      </p:sp>
    </p:spTree>
    <p:extLst>
      <p:ext uri="{BB962C8B-B14F-4D97-AF65-F5344CB8AC3E}">
        <p14:creationId xmlns:p14="http://schemas.microsoft.com/office/powerpoint/2010/main" val="8864537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6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所示是一种酸性燃料电池</a:t>
            </a:r>
            <a:r>
              <a:rPr lang="zh-CN" altLang="en-US" sz="2800" b="1" dirty="0">
                <a:solidFill>
                  <a:srgbClr val="FF0000"/>
                </a:solidFill>
                <a:latin typeface="Times New Roman" panose="02020603050405020304" pitchFamily="18" charset="0"/>
                <a:cs typeface="Times New Roman" panose="02020603050405020304" pitchFamily="18" charset="0"/>
              </a:rPr>
              <a:t>酒精</a:t>
            </a:r>
            <a:r>
              <a:rPr lang="zh-CN" altLang="en-US" sz="2800" b="1" dirty="0" smtClean="0">
                <a:solidFill>
                  <a:srgbClr val="FF0000"/>
                </a:solidFill>
                <a:latin typeface="Times New Roman" panose="02020603050405020304" pitchFamily="18" charset="0"/>
                <a:cs typeface="Times New Roman" panose="02020603050405020304" pitchFamily="18" charset="0"/>
              </a:rPr>
              <a:t>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+6H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4947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OH-4e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COOH+4H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243786"/>
            <a:ext cx="12215887" cy="7201972"/>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a:t>
            </a:r>
            <a:r>
              <a:rPr lang="en-US" altLang="zh-CN" sz="4400" b="1" dirty="0" smtClean="0">
                <a:solidFill>
                  <a:schemeClr val="bg1"/>
                </a:solidFill>
                <a:latin typeface="+mj-ea"/>
                <a:ea typeface="+mj-ea"/>
              </a:rPr>
              <a:t>2016-8-25)</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完成加练</a:t>
            </a:r>
            <a:r>
              <a:rPr lang="zh-CN" altLang="en-US" sz="4400" b="1" dirty="0" smtClean="0">
                <a:solidFill>
                  <a:schemeClr val="bg1"/>
                </a:solidFill>
                <a:latin typeface="+mj-ea"/>
                <a:ea typeface="+mj-ea"/>
              </a:rPr>
              <a:t>“金属化工流程题 </a:t>
            </a:r>
            <a:r>
              <a:rPr lang="en-US" altLang="zh-CN" sz="4400" b="1" dirty="0" smtClean="0">
                <a:solidFill>
                  <a:schemeClr val="bg1"/>
                </a:solidFill>
                <a:latin typeface="+mj-ea"/>
                <a:ea typeface="+mj-ea"/>
              </a:rPr>
              <a:t>P24-25</a:t>
            </a:r>
            <a:r>
              <a:rPr lang="zh-CN" altLang="en-US" sz="4400" b="1" dirty="0" smtClean="0">
                <a:solidFill>
                  <a:schemeClr val="bg1"/>
                </a:solidFill>
                <a:latin typeface="+mj-ea"/>
                <a:ea typeface="+mj-ea"/>
              </a:rPr>
              <a:t>页</a:t>
            </a:r>
            <a:r>
              <a:rPr lang="zh-CN" altLang="en-US" sz="4400" b="1" dirty="0" smtClean="0">
                <a:solidFill>
                  <a:schemeClr val="bg1"/>
                </a:solidFill>
                <a:latin typeface="+mj-ea"/>
                <a:ea typeface="+mj-ea"/>
              </a:rPr>
              <a:t>”；</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en-US" altLang="zh-CN" sz="4400" b="1" dirty="0" smtClean="0">
                <a:solidFill>
                  <a:schemeClr val="bg1"/>
                </a:solidFill>
                <a:latin typeface="+mj-ea"/>
                <a:ea typeface="+mj-ea"/>
              </a:rPr>
              <a:t>.</a:t>
            </a:r>
            <a:r>
              <a:rPr lang="zh-CN" altLang="en-US" sz="4400" b="1" dirty="0" smtClean="0">
                <a:solidFill>
                  <a:schemeClr val="bg1"/>
                </a:solidFill>
                <a:latin typeface="+mj-ea"/>
                <a:ea typeface="+mj-ea"/>
              </a:rPr>
              <a:t>完成“开学以来 理综化学卷 的梳理，存在严重漏洞的板块，放假两天抓紧复习笔记”</a:t>
            </a:r>
            <a:r>
              <a:rPr lang="en-US" altLang="zh-CN" sz="4400" b="1" dirty="0" smtClean="0">
                <a:solidFill>
                  <a:schemeClr val="bg1"/>
                </a:solidFill>
                <a:latin typeface="+mj-ea"/>
                <a:ea typeface="+mj-ea"/>
              </a:rPr>
              <a:t>;</a:t>
            </a:r>
          </a:p>
          <a:p>
            <a:pPr>
              <a:lnSpc>
                <a:spcPct val="150000"/>
              </a:lnSpc>
              <a:defRPr/>
            </a:pPr>
            <a:r>
              <a:rPr lang="en-US" altLang="zh-CN" sz="4400" b="1" dirty="0" smtClean="0">
                <a:solidFill>
                  <a:schemeClr val="bg1"/>
                </a:solidFill>
                <a:latin typeface="+mj-ea"/>
                <a:ea typeface="+mj-ea"/>
              </a:rPr>
              <a:t>3.</a:t>
            </a:r>
            <a:r>
              <a:rPr lang="zh-CN" altLang="en-US" sz="4400" b="1" dirty="0" smtClean="0">
                <a:solidFill>
                  <a:schemeClr val="bg1"/>
                </a:solidFill>
                <a:latin typeface="+mj-ea"/>
                <a:ea typeface="+mj-ea"/>
              </a:rPr>
              <a:t>假期作业：理综化学 综合训练三，明天发；</a:t>
            </a:r>
            <a:endParaRPr lang="en-US" altLang="zh-CN" sz="4400" b="1" dirty="0" smtClean="0">
              <a:solidFill>
                <a:schemeClr val="bg1"/>
              </a:solidFill>
              <a:latin typeface="+mj-ea"/>
              <a:ea typeface="+mj-ea"/>
            </a:endParaRPr>
          </a:p>
          <a:p>
            <a:pPr>
              <a:lnSpc>
                <a:spcPct val="150000"/>
              </a:lnSpc>
              <a:defRPr/>
            </a:pPr>
            <a:r>
              <a:rPr lang="zh-CN" altLang="en-US" sz="4400" b="1" dirty="0" smtClean="0">
                <a:solidFill>
                  <a:schemeClr val="bg1"/>
                </a:solidFill>
                <a:latin typeface="+mj-ea"/>
              </a:rPr>
              <a:t>          </a:t>
            </a:r>
            <a:r>
              <a:rPr lang="zh-CN" altLang="en-US" sz="4400" b="1" dirty="0" smtClean="0">
                <a:solidFill>
                  <a:schemeClr val="bg1"/>
                </a:solidFill>
                <a:latin typeface="+mj-ea"/>
                <a:ea typeface="+mj-ea"/>
              </a:rPr>
              <a:t>完成</a:t>
            </a:r>
            <a:r>
              <a:rPr lang="zh-CN" altLang="en-US" sz="4400" b="1" dirty="0">
                <a:solidFill>
                  <a:schemeClr val="bg1"/>
                </a:solidFill>
                <a:latin typeface="+mj-ea"/>
                <a:ea typeface="+mj-ea"/>
              </a:rPr>
              <a:t>加练“金属化工流程题 </a:t>
            </a:r>
            <a:r>
              <a:rPr lang="en-US" altLang="zh-CN" sz="4400" b="1" dirty="0" smtClean="0">
                <a:solidFill>
                  <a:schemeClr val="bg1"/>
                </a:solidFill>
                <a:latin typeface="+mj-ea"/>
                <a:ea typeface="+mj-ea"/>
              </a:rPr>
              <a:t>P26</a:t>
            </a:r>
            <a:r>
              <a:rPr lang="zh-CN" altLang="en-US" sz="4400" b="1" dirty="0" smtClean="0">
                <a:solidFill>
                  <a:schemeClr val="bg1"/>
                </a:solidFill>
                <a:latin typeface="+mj-ea"/>
                <a:ea typeface="+mj-ea"/>
              </a:rPr>
              <a:t>页</a:t>
            </a:r>
            <a:r>
              <a:rPr lang="zh-CN" altLang="en-US" sz="4400" b="1" dirty="0">
                <a:solidFill>
                  <a:schemeClr val="bg1"/>
                </a:solidFill>
                <a:latin typeface="+mj-ea"/>
                <a:ea typeface="+mj-ea"/>
              </a:rPr>
              <a:t>”；</a:t>
            </a:r>
            <a:endParaRPr lang="en-US" altLang="zh-CN" sz="4400" b="1" dirty="0">
              <a:solidFill>
                <a:schemeClr val="bg1"/>
              </a:solidFill>
              <a:latin typeface="+mj-ea"/>
              <a:ea typeface="+mj-ea"/>
            </a:endParaRPr>
          </a:p>
          <a:p>
            <a:pPr>
              <a:lnSpc>
                <a:spcPct val="150000"/>
              </a:lnSpc>
              <a:defRPr/>
            </a:pPr>
            <a:r>
              <a:rPr lang="en-US" altLang="zh-CN" sz="4400" b="1" dirty="0" smtClean="0">
                <a:solidFill>
                  <a:srgbClr val="FFFF00"/>
                </a:solidFill>
                <a:latin typeface="+mj-ea"/>
                <a:ea typeface="+mj-ea"/>
              </a:rPr>
              <a:t>5.</a:t>
            </a:r>
            <a:r>
              <a:rPr lang="zh-CN" altLang="en-US" sz="4400" b="1" dirty="0" smtClean="0">
                <a:solidFill>
                  <a:srgbClr val="FFFF00"/>
                </a:solidFill>
                <a:latin typeface="+mj-ea"/>
                <a:ea typeface="+mj-ea"/>
              </a:rPr>
              <a:t>整理与复习精选题。</a:t>
            </a:r>
            <a:endParaRPr lang="en-US" altLang="zh-CN" sz="4400" b="1" dirty="0" smtClean="0">
              <a:solidFill>
                <a:srgbClr val="FFFF00"/>
              </a:solidFill>
              <a:latin typeface="+mj-ea"/>
              <a:ea typeface="+mj-ea"/>
            </a:endParaRPr>
          </a:p>
        </p:txBody>
      </p:sp>
    </p:spTree>
    <p:extLst>
      <p:ext uri="{BB962C8B-B14F-4D97-AF65-F5344CB8AC3E}">
        <p14:creationId xmlns:p14="http://schemas.microsoft.com/office/powerpoint/2010/main" val="9626298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81705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738664"/>
          </a:xfrm>
          <a:prstGeom prst="rect">
            <a:avLst/>
          </a:prstGeom>
        </p:spPr>
        <p:txBody>
          <a:bodyPr>
            <a:spAutoFit/>
          </a:bodyPr>
          <a:lstStyle/>
          <a:p>
            <a:pPr algn="just">
              <a:lnSpc>
                <a:spcPct val="150000"/>
              </a:lnSpc>
              <a:spcAft>
                <a:spcPts val="0"/>
              </a:spcAft>
            </a:pPr>
            <a:r>
              <a:rPr lang="en-US" altLang="zh-CN" sz="2800" b="1" kern="100">
                <a:solidFill>
                  <a:srgbClr val="FF0000"/>
                </a:solidFill>
                <a:latin typeface="Times New Roman"/>
                <a:ea typeface="华文细黑"/>
                <a:cs typeface="Courier New"/>
              </a:rPr>
              <a:t>2Na</a:t>
            </a:r>
            <a:r>
              <a:rPr lang="en-US" altLang="zh-CN" sz="2800" b="1" kern="100" baseline="-25000">
                <a:solidFill>
                  <a:srgbClr val="FF0000"/>
                </a:solidFill>
                <a:latin typeface="Times New Roman"/>
                <a:ea typeface="华文细黑"/>
                <a:cs typeface="Courier New"/>
              </a:rPr>
              <a:t>2</a:t>
            </a:r>
            <a:r>
              <a:rPr lang="en-US" altLang="zh-CN" sz="2800" b="1" kern="100">
                <a:solidFill>
                  <a:srgbClr val="FF0000"/>
                </a:solidFill>
                <a:latin typeface="Times New Roman"/>
                <a:ea typeface="华文细黑"/>
                <a:cs typeface="Courier New"/>
              </a:rPr>
              <a:t>O</a:t>
            </a:r>
            <a:r>
              <a:rPr lang="en-US" altLang="zh-CN" sz="2800" b="1" kern="100" baseline="-2500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=2NaOH</a:t>
            </a:r>
            <a:endParaRPr lang="zh-CN" altLang="zh-CN" sz="2800" b="1" kern="100" dirty="0">
              <a:solidFill>
                <a:srgbClr val="FF0000"/>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b="1" kern="100" dirty="0">
                <a:solidFill>
                  <a:srgbClr val="FF0000"/>
                </a:solidFill>
                <a:latin typeface="Times New Roman"/>
                <a:cs typeface="Times New Roman"/>
              </a:rPr>
              <a:t>⑤①④</a:t>
            </a:r>
            <a:endParaRPr lang="zh-CN" altLang="en-US" sz="2800" b="1" kern="100" dirty="0">
              <a:solidFill>
                <a:srgbClr val="FF0000"/>
              </a:solidFill>
              <a:latin typeface="Times New Roman"/>
              <a:cs typeface="Times New Roman"/>
            </a:endParaRPr>
          </a:p>
        </p:txBody>
      </p:sp>
      <p:sp>
        <p:nvSpPr>
          <p:cNvPr id="9" name="矩形 8"/>
          <p:cNvSpPr/>
          <p:nvPr/>
        </p:nvSpPr>
        <p:spPr>
          <a:xfrm>
            <a:off x="355859" y="4490750"/>
            <a:ext cx="2262158" cy="523220"/>
          </a:xfrm>
          <a:prstGeom prst="rect">
            <a:avLst/>
          </a:prstGeom>
        </p:spPr>
        <p:txBody>
          <a:bodyPr wrap="none">
            <a:spAutoFit/>
          </a:bodyPr>
          <a:lstStyle/>
          <a:p>
            <a:r>
              <a:rPr lang="en-US" altLang="zh-CN" sz="2800" b="1" kern="100">
                <a:solidFill>
                  <a:srgbClr val="FF0000"/>
                </a:solidFill>
                <a:latin typeface="Times New Roman"/>
                <a:ea typeface="华文细黑"/>
              </a:rPr>
              <a:t>G</a:t>
            </a:r>
            <a:r>
              <a:rPr lang="en-US" altLang="zh-CN" sz="2800" b="1" kern="100">
                <a:solidFill>
                  <a:srgbClr val="FF0000"/>
                </a:solidFill>
                <a:latin typeface="宋体"/>
                <a:ea typeface="华文细黑"/>
                <a:cs typeface="Times New Roman"/>
              </a:rPr>
              <a:t>→</a:t>
            </a:r>
            <a:r>
              <a:rPr lang="en-US" altLang="zh-CN" sz="2800" b="1" kern="100">
                <a:solidFill>
                  <a:srgbClr val="FF0000"/>
                </a:solidFill>
                <a:latin typeface="Times New Roman"/>
                <a:ea typeface="华文细黑"/>
              </a:rPr>
              <a:t>B</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F</a:t>
            </a:r>
            <a:endParaRPr lang="zh-CN" altLang="en-US" sz="2800" b="1" dirty="0">
              <a:solidFill>
                <a:srgbClr val="FF0000"/>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26590"/>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740"/>
          <a:stretch/>
        </p:blipFill>
        <p:spPr bwMode="auto">
          <a:xfrm>
            <a:off x="478582" y="1358405"/>
            <a:ext cx="428849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3746158"/>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78582" y="4530987"/>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3</a:t>
            </a:r>
            <a:endParaRPr lang="zh-CN" altLang="en-US" sz="2800" b="1" dirty="0">
              <a:solidFill>
                <a:srgbClr val="FF0000"/>
              </a:solidFill>
            </a:endParaRPr>
          </a:p>
        </p:txBody>
      </p:sp>
      <p:sp>
        <p:nvSpPr>
          <p:cNvPr id="15" name="矩形 14"/>
          <p:cNvSpPr/>
          <p:nvPr/>
        </p:nvSpPr>
        <p:spPr>
          <a:xfrm>
            <a:off x="10306897" y="453418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分液漏斗</a:t>
            </a:r>
            <a:endParaRPr lang="zh-CN" altLang="en-US" sz="2800" b="1" dirty="0">
              <a:solidFill>
                <a:srgbClr val="FF0000"/>
              </a:solidFill>
            </a:endParaRPr>
          </a:p>
        </p:txBody>
      </p:sp>
      <p:sp>
        <p:nvSpPr>
          <p:cNvPr id="16" name="矩形 15"/>
          <p:cNvSpPr/>
          <p:nvPr/>
        </p:nvSpPr>
        <p:spPr>
          <a:xfrm>
            <a:off x="7634741" y="5004386"/>
            <a:ext cx="3357009" cy="701089"/>
          </a:xfrm>
          <a:prstGeom prst="rect">
            <a:avLst/>
          </a:prstGeom>
        </p:spPr>
        <p:txBody>
          <a:bodyPr wrap="none">
            <a:spAutoFit/>
          </a:bodyPr>
          <a:lstStyle/>
          <a:p>
            <a:pPr algn="just">
              <a:lnSpc>
                <a:spcPts val="5500"/>
              </a:lnSpc>
              <a:spcAft>
                <a:spcPts val="0"/>
              </a:spcAft>
            </a:pPr>
            <a:r>
              <a:rPr lang="zh-CN" altLang="zh-CN" sz="2800" b="1" kern="100" dirty="0">
                <a:solidFill>
                  <a:srgbClr val="FF0000"/>
                </a:solidFill>
                <a:latin typeface="Times New Roman"/>
                <a:ea typeface="华文细黑"/>
                <a:cs typeface="Times New Roman"/>
              </a:rPr>
              <a:t>除去</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中的水蒸气</a:t>
            </a:r>
            <a:endParaRPr lang="zh-CN" altLang="zh-CN" sz="2800" b="1" kern="100" dirty="0">
              <a:solidFill>
                <a:srgbClr val="FF0000"/>
              </a:solidFill>
              <a:latin typeface="宋体"/>
              <a:cs typeface="Courier New"/>
            </a:endParaRPr>
          </a:p>
        </p:txBody>
      </p:sp>
      <p:pic>
        <p:nvPicPr>
          <p:cNvPr id="18"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086"/>
          <a:stretch/>
        </p:blipFill>
        <p:spPr bwMode="auto">
          <a:xfrm>
            <a:off x="5218477" y="1290181"/>
            <a:ext cx="301168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69" r="39781" b="38760"/>
          <a:stretch/>
        </p:blipFill>
        <p:spPr bwMode="auto">
          <a:xfrm>
            <a:off x="9800714" y="1269554"/>
            <a:ext cx="1623084" cy="148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a:xfrm>
            <a:off x="8215646" y="1776057"/>
            <a:ext cx="1720404" cy="1725745"/>
            <a:chOff x="8215646" y="1776057"/>
            <a:chExt cx="1720404" cy="1725745"/>
          </a:xfrm>
        </p:grpSpPr>
        <p:grpSp>
          <p:nvGrpSpPr>
            <p:cNvPr id="19" name="组合 18"/>
            <p:cNvGrpSpPr/>
            <p:nvPr/>
          </p:nvGrpSpPr>
          <p:grpSpPr>
            <a:xfrm>
              <a:off x="8215646" y="1776057"/>
              <a:ext cx="1720404" cy="1651408"/>
              <a:chOff x="8215646" y="1776057"/>
              <a:chExt cx="1720404" cy="1651408"/>
            </a:xfrm>
          </p:grpSpPr>
          <p:pic>
            <p:nvPicPr>
              <p:cNvPr id="839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22616" r="23179" b="-458"/>
              <a:stretch/>
            </p:blipFill>
            <p:spPr bwMode="auto">
              <a:xfrm>
                <a:off x="8215646" y="1776057"/>
                <a:ext cx="1720404" cy="165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8370996" y="3109385"/>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TextBox 20"/>
            <p:cNvSpPr txBox="1"/>
            <p:nvPr/>
          </p:nvSpPr>
          <p:spPr>
            <a:xfrm>
              <a:off x="8446468" y="2978582"/>
              <a:ext cx="38504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a:t>
              </a:r>
              <a:endParaRPr lang="zh-CN" altLang="en-US" sz="2800" b="1" dirty="0">
                <a:latin typeface="Times New Roman" panose="02020603050405020304" pitchFamily="18" charset="0"/>
                <a:cs typeface="Times New Roman" panose="02020603050405020304" pitchFamily="18" charset="0"/>
              </a:endParaRPr>
            </a:p>
          </p:txBody>
        </p:sp>
      </p:grpSp>
      <p:sp>
        <p:nvSpPr>
          <p:cNvPr id="25" name="矩形 24"/>
          <p:cNvSpPr/>
          <p:nvPr/>
        </p:nvSpPr>
        <p:spPr>
          <a:xfrm>
            <a:off x="298753" y="5878066"/>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补充思考：</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a:xfrm>
            <a:off x="2106692" y="5902640"/>
            <a:ext cx="4852610"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甲同学设计的装置有何不足？</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a:xfrm>
            <a:off x="6887294" y="5800492"/>
            <a:ext cx="5152373"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未防止外界</a:t>
            </a:r>
            <a:r>
              <a:rPr lang="en-US" altLang="zh-CN" sz="2800" b="1" kern="100" dirty="0" smtClean="0">
                <a:solidFill>
                  <a:srgbClr val="FF0000"/>
                </a:solidFill>
                <a:latin typeface="Times New Roman"/>
                <a:ea typeface="华文细黑"/>
                <a:cs typeface="Courier New"/>
              </a:rPr>
              <a:t>CO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Times New Roman"/>
              </a:rPr>
              <a:t>和</a:t>
            </a:r>
            <a:r>
              <a:rPr lang="zh-CN" altLang="zh-CN" sz="2800" b="1" kern="100" dirty="0" smtClean="0">
                <a:solidFill>
                  <a:srgbClr val="FF0000"/>
                </a:solidFill>
                <a:latin typeface="Times New Roman"/>
                <a:ea typeface="华文细黑"/>
                <a:cs typeface="Times New Roman"/>
              </a:rPr>
              <a:t>水蒸气</a:t>
            </a:r>
            <a:r>
              <a:rPr lang="zh-CN" altLang="en-US" sz="2800" b="1" kern="100" dirty="0" smtClean="0">
                <a:solidFill>
                  <a:srgbClr val="FF0000"/>
                </a:solidFill>
                <a:latin typeface="Times New Roman"/>
                <a:ea typeface="华文细黑"/>
                <a:cs typeface="Times New Roman"/>
              </a:rPr>
              <a:t>的影响</a:t>
            </a:r>
            <a:endParaRPr lang="zh-CN" altLang="zh-CN" sz="2800" b="1" kern="100" dirty="0">
              <a:solidFill>
                <a:srgbClr val="FF0000"/>
              </a:solidFill>
              <a:latin typeface="宋体"/>
              <a:cs typeface="Courier New"/>
            </a:endParaRPr>
          </a:p>
        </p:txBody>
      </p:sp>
      <p:sp>
        <p:nvSpPr>
          <p:cNvPr id="28" name="矩形 27"/>
          <p:cNvSpPr/>
          <p:nvPr/>
        </p:nvSpPr>
        <p:spPr>
          <a:xfrm>
            <a:off x="9407574" y="2061642"/>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5" grpId="0"/>
      <p:bldP spid="26" grpId="0"/>
      <p:bldP spid="2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395" y="56396"/>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a:t>
            </a:r>
            <a:r>
              <a:rPr lang="zh-CN" altLang="zh-CN" sz="2800" b="1" kern="100" dirty="0">
                <a:solidFill>
                  <a:srgbClr val="0000FF"/>
                </a:solidFill>
                <a:latin typeface="Times New Roman"/>
                <a:ea typeface="华文细黑"/>
                <a:cs typeface="Times New Roman"/>
              </a:rPr>
              <a:t>再将针筒活塞向内推压</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b="1" kern="100" dirty="0" smtClean="0">
                <a:solidFill>
                  <a:srgbClr val="0000FF"/>
                </a:solidFill>
                <a:latin typeface="Times New Roman"/>
                <a:ea typeface="华文细黑"/>
                <a:cs typeface="Times New Roman"/>
              </a:rPr>
              <a:t>将</a:t>
            </a:r>
            <a:r>
              <a:rPr lang="zh-CN" altLang="zh-CN" sz="2800" b="1" kern="100" dirty="0">
                <a:solidFill>
                  <a:srgbClr val="0000FF"/>
                </a:solidFill>
                <a:latin typeface="Times New Roman"/>
                <a:ea typeface="华文细黑"/>
                <a:cs typeface="Times New Roman"/>
              </a:rPr>
              <a:t>针筒活塞向内推压，增大了容器中的压强，故若</a:t>
            </a:r>
            <a:r>
              <a:rPr lang="en-US" altLang="zh-CN" sz="2800" b="1" kern="100" dirty="0">
                <a:solidFill>
                  <a:srgbClr val="0000FF"/>
                </a:solidFill>
                <a:latin typeface="Times New Roman"/>
                <a:ea typeface="华文细黑"/>
                <a:cs typeface="Courier New"/>
              </a:rPr>
              <a:t>b</a:t>
            </a:r>
            <a:r>
              <a:rPr lang="zh-CN" altLang="zh-CN" sz="2800" b="1" kern="100" dirty="0">
                <a:solidFill>
                  <a:srgbClr val="0000FF"/>
                </a:solidFill>
                <a:latin typeface="Times New Roman"/>
                <a:ea typeface="华文细黑"/>
                <a:cs typeface="Times New Roman"/>
              </a:rPr>
              <a:t>下端玻璃管中的液面上升，则装置气密性良好</a:t>
            </a:r>
            <a:r>
              <a:rPr lang="zh-CN" altLang="zh-CN" sz="2800" b="1" kern="100" dirty="0" smtClean="0">
                <a:solidFill>
                  <a:srgbClr val="0000FF"/>
                </a:solidFill>
                <a:latin typeface="Times New Roman"/>
                <a:ea typeface="华文细黑"/>
                <a:cs typeface="Times New Roman"/>
              </a:rPr>
              <a:t>。</a:t>
            </a:r>
            <a:endParaRPr lang="zh-CN" altLang="zh-CN" sz="1050" b="1" kern="100" dirty="0">
              <a:solidFill>
                <a:srgbClr val="0000FF"/>
              </a:solidFill>
              <a:latin typeface="宋体"/>
              <a:cs typeface="Courier New"/>
            </a:endParaRPr>
          </a:p>
        </p:txBody>
      </p:sp>
      <p:sp>
        <p:nvSpPr>
          <p:cNvPr id="2" name="矩形 1"/>
          <p:cNvSpPr/>
          <p:nvPr/>
        </p:nvSpPr>
        <p:spPr>
          <a:xfrm>
            <a:off x="778137" y="2999199"/>
            <a:ext cx="1620957"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液面上升</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4"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414" t="361" b="20208"/>
          <a:stretch/>
        </p:blipFill>
        <p:spPr bwMode="auto">
          <a:xfrm>
            <a:off x="8111430" y="4221882"/>
            <a:ext cx="3456384" cy="26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a:xfrm>
            <a:off x="9062048" y="4452420"/>
            <a:ext cx="136815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8146</TotalTime>
  <Words>10868</Words>
  <Application>Microsoft Office PowerPoint</Application>
  <PresentationFormat>自定义</PresentationFormat>
  <Paragraphs>2084</Paragraphs>
  <Slides>163</Slides>
  <Notes>4</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163</vt:i4>
      </vt:variant>
    </vt:vector>
  </HeadingPairs>
  <TitlesOfParts>
    <vt:vector size="165"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1196</cp:revision>
  <cp:lastPrinted>2016-08-23T09:47:23Z</cp:lastPrinted>
  <dcterms:created xsi:type="dcterms:W3CDTF">2014-11-27T01:03:08Z</dcterms:created>
  <dcterms:modified xsi:type="dcterms:W3CDTF">2016-08-26T01:23:47Z</dcterms:modified>
</cp:coreProperties>
</file>