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65"/>
  </p:notesMasterIdLst>
  <p:handoutMasterIdLst>
    <p:handoutMasterId r:id="rId166"/>
  </p:handoutMasterIdLst>
  <p:sldIdLst>
    <p:sldId id="1024" r:id="rId2"/>
    <p:sldId id="1016" r:id="rId3"/>
    <p:sldId id="1014" r:id="rId4"/>
    <p:sldId id="992" r:id="rId5"/>
    <p:sldId id="1020" r:id="rId6"/>
    <p:sldId id="1001" r:id="rId7"/>
    <p:sldId id="993" r:id="rId8"/>
    <p:sldId id="995" r:id="rId9"/>
    <p:sldId id="307" r:id="rId10"/>
    <p:sldId id="953" r:id="rId11"/>
    <p:sldId id="836" r:id="rId12"/>
    <p:sldId id="954" r:id="rId13"/>
    <p:sldId id="309" r:id="rId14"/>
    <p:sldId id="842" r:id="rId15"/>
    <p:sldId id="991" r:id="rId16"/>
    <p:sldId id="843" r:id="rId17"/>
    <p:sldId id="844" r:id="rId18"/>
    <p:sldId id="845" r:id="rId19"/>
    <p:sldId id="846" r:id="rId20"/>
    <p:sldId id="315" r:id="rId21"/>
    <p:sldId id="469" r:id="rId22"/>
    <p:sldId id="749" r:id="rId23"/>
    <p:sldId id="750" r:id="rId24"/>
    <p:sldId id="751" r:id="rId25"/>
    <p:sldId id="618" r:id="rId26"/>
    <p:sldId id="753" r:id="rId27"/>
    <p:sldId id="755" r:id="rId28"/>
    <p:sldId id="764" r:id="rId29"/>
    <p:sldId id="850" r:id="rId30"/>
    <p:sldId id="851" r:id="rId31"/>
    <p:sldId id="944" r:id="rId32"/>
    <p:sldId id="841" r:id="rId33"/>
    <p:sldId id="955" r:id="rId34"/>
    <p:sldId id="467" r:id="rId35"/>
    <p:sldId id="539" r:id="rId36"/>
    <p:sldId id="767" r:id="rId37"/>
    <p:sldId id="772" r:id="rId38"/>
    <p:sldId id="477" r:id="rId39"/>
    <p:sldId id="478" r:id="rId40"/>
    <p:sldId id="784" r:id="rId41"/>
    <p:sldId id="1002" r:id="rId42"/>
    <p:sldId id="996" r:id="rId43"/>
    <p:sldId id="997" r:id="rId44"/>
    <p:sldId id="1003" r:id="rId45"/>
    <p:sldId id="1004" r:id="rId46"/>
    <p:sldId id="785" r:id="rId47"/>
    <p:sldId id="853" r:id="rId48"/>
    <p:sldId id="854" r:id="rId49"/>
    <p:sldId id="855" r:id="rId50"/>
    <p:sldId id="856" r:id="rId51"/>
    <p:sldId id="635" r:id="rId52"/>
    <p:sldId id="960" r:id="rId53"/>
    <p:sldId id="786" r:id="rId54"/>
    <p:sldId id="787" r:id="rId55"/>
    <p:sldId id="859" r:id="rId56"/>
    <p:sldId id="860" r:id="rId57"/>
    <p:sldId id="788" r:id="rId58"/>
    <p:sldId id="945" r:id="rId59"/>
    <p:sldId id="863" r:id="rId60"/>
    <p:sldId id="1027" r:id="rId61"/>
    <p:sldId id="1006" r:id="rId62"/>
    <p:sldId id="1007" r:id="rId63"/>
    <p:sldId id="1008" r:id="rId64"/>
    <p:sldId id="1005" r:id="rId65"/>
    <p:sldId id="1009" r:id="rId66"/>
    <p:sldId id="1010" r:id="rId67"/>
    <p:sldId id="1011" r:id="rId68"/>
    <p:sldId id="962" r:id="rId69"/>
    <p:sldId id="963" r:id="rId70"/>
    <p:sldId id="964" r:id="rId71"/>
    <p:sldId id="965" r:id="rId72"/>
    <p:sldId id="966" r:id="rId73"/>
    <p:sldId id="967" r:id="rId74"/>
    <p:sldId id="968" r:id="rId75"/>
    <p:sldId id="969" r:id="rId76"/>
    <p:sldId id="970" r:id="rId77"/>
    <p:sldId id="971" r:id="rId78"/>
    <p:sldId id="972" r:id="rId79"/>
    <p:sldId id="973" r:id="rId80"/>
    <p:sldId id="974" r:id="rId81"/>
    <p:sldId id="975" r:id="rId82"/>
    <p:sldId id="976" r:id="rId83"/>
    <p:sldId id="978" r:id="rId84"/>
    <p:sldId id="979" r:id="rId85"/>
    <p:sldId id="1031" r:id="rId86"/>
    <p:sldId id="980" r:id="rId87"/>
    <p:sldId id="982" r:id="rId88"/>
    <p:sldId id="983" r:id="rId89"/>
    <p:sldId id="1025" r:id="rId90"/>
    <p:sldId id="1026" r:id="rId91"/>
    <p:sldId id="1039" r:id="rId92"/>
    <p:sldId id="1040" r:id="rId93"/>
    <p:sldId id="1041" r:id="rId94"/>
    <p:sldId id="1042" r:id="rId95"/>
    <p:sldId id="1043" r:id="rId96"/>
    <p:sldId id="984" r:id="rId97"/>
    <p:sldId id="985" r:id="rId98"/>
    <p:sldId id="986" r:id="rId99"/>
    <p:sldId id="988" r:id="rId100"/>
    <p:sldId id="989" r:id="rId101"/>
    <p:sldId id="990" r:id="rId102"/>
    <p:sldId id="897" r:id="rId103"/>
    <p:sldId id="957" r:id="rId104"/>
    <p:sldId id="898" r:id="rId105"/>
    <p:sldId id="928" r:id="rId106"/>
    <p:sldId id="929" r:id="rId107"/>
    <p:sldId id="899" r:id="rId108"/>
    <p:sldId id="900" r:id="rId109"/>
    <p:sldId id="901" r:id="rId110"/>
    <p:sldId id="908" r:id="rId111"/>
    <p:sldId id="911" r:id="rId112"/>
    <p:sldId id="913" r:id="rId113"/>
    <p:sldId id="657" r:id="rId114"/>
    <p:sldId id="958" r:id="rId115"/>
    <p:sldId id="817" r:id="rId116"/>
    <p:sldId id="819" r:id="rId117"/>
    <p:sldId id="820" r:id="rId118"/>
    <p:sldId id="947" r:id="rId119"/>
    <p:sldId id="949" r:id="rId120"/>
    <p:sldId id="950" r:id="rId121"/>
    <p:sldId id="952" r:id="rId122"/>
    <p:sldId id="823" r:id="rId123"/>
    <p:sldId id="930" r:id="rId124"/>
    <p:sldId id="931" r:id="rId125"/>
    <p:sldId id="932" r:id="rId126"/>
    <p:sldId id="824" r:id="rId127"/>
    <p:sldId id="1032" r:id="rId128"/>
    <p:sldId id="1033" r:id="rId129"/>
    <p:sldId id="1034" r:id="rId130"/>
    <p:sldId id="1035" r:id="rId131"/>
    <p:sldId id="1036" r:id="rId132"/>
    <p:sldId id="1037" r:id="rId133"/>
    <p:sldId id="1038" r:id="rId134"/>
    <p:sldId id="510" r:id="rId135"/>
    <p:sldId id="959" r:id="rId136"/>
    <p:sldId id="933" r:id="rId137"/>
    <p:sldId id="690" r:id="rId138"/>
    <p:sldId id="827" r:id="rId139"/>
    <p:sldId id="693" r:id="rId140"/>
    <p:sldId id="695" r:id="rId141"/>
    <p:sldId id="696" r:id="rId142"/>
    <p:sldId id="697" r:id="rId143"/>
    <p:sldId id="698" r:id="rId144"/>
    <p:sldId id="700" r:id="rId145"/>
    <p:sldId id="702" r:id="rId146"/>
    <p:sldId id="703" r:id="rId147"/>
    <p:sldId id="704" r:id="rId148"/>
    <p:sldId id="935" r:id="rId149"/>
    <p:sldId id="706" r:id="rId150"/>
    <p:sldId id="830" r:id="rId151"/>
    <p:sldId id="709" r:id="rId152"/>
    <p:sldId id="936" r:id="rId153"/>
    <p:sldId id="710" r:id="rId154"/>
    <p:sldId id="711" r:id="rId155"/>
    <p:sldId id="961" r:id="rId156"/>
    <p:sldId id="712" r:id="rId157"/>
    <p:sldId id="714" r:id="rId158"/>
    <p:sldId id="831" r:id="rId159"/>
    <p:sldId id="940" r:id="rId160"/>
    <p:sldId id="717" r:id="rId161"/>
    <p:sldId id="718" r:id="rId162"/>
    <p:sldId id="728" r:id="rId163"/>
    <p:sldId id="941" r:id="rId164"/>
  </p:sldIdLst>
  <p:sldSz cx="12190413" cy="6859588"/>
  <p:notesSz cx="6796088" cy="9926638"/>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67" autoAdjust="0"/>
    <p:restoredTop sz="92254" autoAdjust="0"/>
  </p:normalViewPr>
  <p:slideViewPr>
    <p:cSldViewPr>
      <p:cViewPr>
        <p:scale>
          <a:sx n="75" d="100"/>
          <a:sy n="75" d="100"/>
        </p:scale>
        <p:origin x="-828"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544" y="0"/>
            <a:ext cx="2944971" cy="496332"/>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2016-08-26</a:t>
            </a:fld>
            <a:endParaRPr lang="zh-CN" altLang="en-US"/>
          </a:p>
        </p:txBody>
      </p:sp>
      <p:sp>
        <p:nvSpPr>
          <p:cNvPr id="4" name="页脚占位符 3"/>
          <p:cNvSpPr>
            <a:spLocks noGrp="1"/>
          </p:cNvSpPr>
          <p:nvPr>
            <p:ph type="ftr" sz="quarter" idx="2"/>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544" y="9428583"/>
            <a:ext cx="2944971" cy="496332"/>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544" y="0"/>
            <a:ext cx="2944971" cy="496332"/>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2016-08-26</a:t>
            </a:fld>
            <a:endParaRPr lang="zh-CN" altLang="en-US"/>
          </a:p>
        </p:txBody>
      </p:sp>
      <p:sp>
        <p:nvSpPr>
          <p:cNvPr id="4" name="幻灯片图像占位符 3"/>
          <p:cNvSpPr>
            <a:spLocks noGrp="1" noRot="1" noChangeAspect="1"/>
          </p:cNvSpPr>
          <p:nvPr>
            <p:ph type="sldImg" idx="2"/>
          </p:nvPr>
        </p:nvSpPr>
        <p:spPr>
          <a:xfrm>
            <a:off x="90488" y="744538"/>
            <a:ext cx="6615112"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609" y="4715153"/>
            <a:ext cx="54368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544" y="9428583"/>
            <a:ext cx="2944971" cy="496332"/>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11</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45</a:t>
            </a:fld>
            <a:endParaRPr lang="zh-CN" altLang="en-US"/>
          </a:p>
        </p:txBody>
      </p:sp>
    </p:spTree>
    <p:extLst>
      <p:ext uri="{BB962C8B-B14F-4D97-AF65-F5344CB8AC3E}">
        <p14:creationId xmlns:p14="http://schemas.microsoft.com/office/powerpoint/2010/main" val="8596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63</a:t>
            </a:fld>
            <a:endParaRPr lang="zh-CN" altLang="en-US"/>
          </a:p>
        </p:txBody>
      </p:sp>
    </p:spTree>
    <p:extLst>
      <p:ext uri="{BB962C8B-B14F-4D97-AF65-F5344CB8AC3E}">
        <p14:creationId xmlns:p14="http://schemas.microsoft.com/office/powerpoint/2010/main" val="8596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892272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7484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581101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5718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149422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11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408892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一页">
    <p:spTree>
      <p:nvGrpSpPr>
        <p:cNvPr id="1" name=""/>
        <p:cNvGrpSpPr/>
        <p:nvPr/>
      </p:nvGrpSpPr>
      <p:grpSpPr>
        <a:xfrm>
          <a:off x="0" y="0"/>
          <a:ext cx="0" cy="0"/>
          <a:chOff x="0" y="0"/>
          <a:chExt cx="0" cy="0"/>
        </a:xfrm>
      </p:grpSpPr>
      <p:pic>
        <p:nvPicPr>
          <p:cNvPr id="78850" name="Picture 2" descr="C:\Users\Administrator\Desktop\一轮幻灯片用人教\bk_c3b4a20f5192948b2e2d4ec63ebcb1cd_Wkqkt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89" y="-26591"/>
            <a:ext cx="12219601" cy="690596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185093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706386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6563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7711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35201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8" r:id="rId5"/>
    <p:sldLayoutId id="2147483819" r:id="rId6"/>
    <p:sldLayoutId id="2147483820" r:id="rId7"/>
    <p:sldLayoutId id="2147483822" r:id="rId8"/>
    <p:sldLayoutId id="2147483823" r:id="rId9"/>
    <p:sldLayoutId id="2147483826" r:id="rId10"/>
    <p:sldLayoutId id="2147483827" r:id="rId11"/>
    <p:sldLayoutId id="2147483828" r:id="rId12"/>
    <p:sldLayoutId id="2147483829" r:id="rId13"/>
    <p:sldLayoutId id="2147483830" r:id="rId14"/>
    <p:sldLayoutId id="2147483831" r:id="rId15"/>
    <p:sldLayoutId id="2147483832" r:id="rId16"/>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134.xml"/><Relationship Id="rId5" Type="http://schemas.openxmlformats.org/officeDocument/2006/relationships/slide" Target="slide113.xml"/><Relationship Id="rId4" Type="http://schemas.openxmlformats.org/officeDocument/2006/relationships/slide" Target="slide102.xml"/></Relationships>
</file>

<file path=ppt/slides/_rels/slide100.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101.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71.xml"/><Relationship Id="rId7" Type="http://schemas.openxmlformats.org/officeDocument/2006/relationships/slide" Target="slide81.xml"/><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slide" Target="slide79.xml"/><Relationship Id="rId5" Type="http://schemas.openxmlformats.org/officeDocument/2006/relationships/slide" Target="slide73.xml"/><Relationship Id="rId10" Type="http://schemas.openxmlformats.org/officeDocument/2006/relationships/slide" Target="slide97.xml"/><Relationship Id="rId4" Type="http://schemas.openxmlformats.org/officeDocument/2006/relationships/slide" Target="slide72.xml"/><Relationship Id="rId9" Type="http://schemas.openxmlformats.org/officeDocument/2006/relationships/slide" Target="slide8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g"/><Relationship Id="rId1" Type="http://schemas.openxmlformats.org/officeDocument/2006/relationships/slideLayout" Target="../slideLayouts/slideLayout4.xml"/><Relationship Id="rId5" Type="http://schemas.openxmlformats.org/officeDocument/2006/relationships/image" Target="../media/image75.jpg"/><Relationship Id="rId4" Type="http://schemas.openxmlformats.org/officeDocument/2006/relationships/image" Target="../media/image74.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76.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8.xml"/><Relationship Id="rId1" Type="http://schemas.openxmlformats.org/officeDocument/2006/relationships/slideLayout" Target="../slideLayouts/slideLayout9.xml"/><Relationship Id="rId5" Type="http://schemas.openxmlformats.org/officeDocument/2006/relationships/slide" Target="slide111.xml"/><Relationship Id="rId4" Type="http://schemas.openxmlformats.org/officeDocument/2006/relationships/slide" Target="slide110.xml"/></Relationships>
</file>

<file path=ppt/slides/_rels/slide109.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8.xml"/><Relationship Id="rId1" Type="http://schemas.openxmlformats.org/officeDocument/2006/relationships/slideLayout" Target="../slideLayouts/slideLayout4.xml"/><Relationship Id="rId5" Type="http://schemas.openxmlformats.org/officeDocument/2006/relationships/slide" Target="slide111.xml"/><Relationship Id="rId4" Type="http://schemas.openxmlformats.org/officeDocument/2006/relationships/slide" Target="slide1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8.xml"/><Relationship Id="rId1" Type="http://schemas.openxmlformats.org/officeDocument/2006/relationships/slideLayout" Target="../slideLayouts/slideLayout4.xml"/><Relationship Id="rId5" Type="http://schemas.openxmlformats.org/officeDocument/2006/relationships/slide" Target="slide111.xml"/><Relationship Id="rId4" Type="http://schemas.openxmlformats.org/officeDocument/2006/relationships/slide" Target="slide110.xml"/></Relationships>
</file>

<file path=ppt/slides/_rels/slide111.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8.xml"/><Relationship Id="rId1" Type="http://schemas.openxmlformats.org/officeDocument/2006/relationships/slideLayout" Target="../slideLayouts/slideLayout4.xml"/><Relationship Id="rId5" Type="http://schemas.openxmlformats.org/officeDocument/2006/relationships/slide" Target="slide111.xml"/><Relationship Id="rId4" Type="http://schemas.openxmlformats.org/officeDocument/2006/relationships/slide" Target="slide1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8" Type="http://schemas.openxmlformats.org/officeDocument/2006/relationships/slide" Target="slide122.xml"/><Relationship Id="rId3" Type="http://schemas.openxmlformats.org/officeDocument/2006/relationships/slide" Target="slide115.xml"/><Relationship Id="rId7" Type="http://schemas.openxmlformats.org/officeDocument/2006/relationships/slide" Target="slide119.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15.xml.rels><?xml version="1.0" encoding="UTF-8" standalone="yes"?>
<Relationships xmlns="http://schemas.openxmlformats.org/package/2006/relationships"><Relationship Id="rId8" Type="http://schemas.openxmlformats.org/officeDocument/2006/relationships/slide" Target="slide122.xml"/><Relationship Id="rId3" Type="http://schemas.openxmlformats.org/officeDocument/2006/relationships/slide" Target="slide115.xml"/><Relationship Id="rId7" Type="http://schemas.openxmlformats.org/officeDocument/2006/relationships/slide" Target="slide119.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16.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17.xml.rels><?xml version="1.0" encoding="UTF-8" standalone="yes"?>
<Relationships xmlns="http://schemas.openxmlformats.org/package/2006/relationships"><Relationship Id="rId8" Type="http://schemas.openxmlformats.org/officeDocument/2006/relationships/slide" Target="slide122.xml"/><Relationship Id="rId3" Type="http://schemas.openxmlformats.org/officeDocument/2006/relationships/slide" Target="slide115.xml"/><Relationship Id="rId7" Type="http://schemas.openxmlformats.org/officeDocument/2006/relationships/slide" Target="slide119.xml"/><Relationship Id="rId2"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 Id="rId9" Type="http://schemas.openxmlformats.org/officeDocument/2006/relationships/slide" Target="slide114.xml"/></Relationships>
</file>

<file path=ppt/slides/_rels/slide118.xml.rels><?xml version="1.0" encoding="UTF-8" standalone="yes"?>
<Relationships xmlns="http://schemas.openxmlformats.org/package/2006/relationships"><Relationship Id="rId8" Type="http://schemas.openxmlformats.org/officeDocument/2006/relationships/slide" Target="slide118.xml"/><Relationship Id="rId3" Type="http://schemas.openxmlformats.org/officeDocument/2006/relationships/package" Target="../embeddings/Microsoft_Word_Document30.docx"/><Relationship Id="rId7" Type="http://schemas.openxmlformats.org/officeDocument/2006/relationships/slide" Target="slide117.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slide" Target="slide116.xml"/><Relationship Id="rId11" Type="http://schemas.openxmlformats.org/officeDocument/2006/relationships/slide" Target="slide114.xml"/><Relationship Id="rId5" Type="http://schemas.openxmlformats.org/officeDocument/2006/relationships/slide" Target="slide115.xml"/><Relationship Id="rId10" Type="http://schemas.openxmlformats.org/officeDocument/2006/relationships/slide" Target="slide122.xml"/><Relationship Id="rId4" Type="http://schemas.openxmlformats.org/officeDocument/2006/relationships/image" Target="../media/image78.emf"/><Relationship Id="rId9" Type="http://schemas.openxmlformats.org/officeDocument/2006/relationships/slide" Target="slide119.xml"/></Relationships>
</file>

<file path=ppt/slides/_rels/slide119.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14.xml"/><Relationship Id="rId3" Type="http://schemas.openxmlformats.org/officeDocument/2006/relationships/package" Target="../embeddings/Microsoft_Word_Document31.docx"/><Relationship Id="rId7" Type="http://schemas.openxmlformats.org/officeDocument/2006/relationships/slide" Target="slide117.xml"/><Relationship Id="rId12" Type="http://schemas.openxmlformats.org/officeDocument/2006/relationships/image" Target="../media/image80.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slide" Target="slide116.xml"/><Relationship Id="rId11" Type="http://schemas.openxmlformats.org/officeDocument/2006/relationships/package" Target="../embeddings/Microsoft_Word_Document32.docx"/><Relationship Id="rId5" Type="http://schemas.openxmlformats.org/officeDocument/2006/relationships/slide" Target="slide115.xml"/><Relationship Id="rId10" Type="http://schemas.openxmlformats.org/officeDocument/2006/relationships/slide" Target="slide122.xml"/><Relationship Id="rId4" Type="http://schemas.openxmlformats.org/officeDocument/2006/relationships/image" Target="../media/image79.emf"/><Relationship Id="rId9" Type="http://schemas.openxmlformats.org/officeDocument/2006/relationships/slide" Target="slide119.xml"/></Relationships>
</file>

<file path=ppt/slides/_rels/slide121.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14.xml"/><Relationship Id="rId3" Type="http://schemas.openxmlformats.org/officeDocument/2006/relationships/package" Target="../embeddings/Microsoft_Word_Document33.docx"/><Relationship Id="rId7" Type="http://schemas.openxmlformats.org/officeDocument/2006/relationships/slide" Target="slide115.xml"/><Relationship Id="rId12" Type="http://schemas.openxmlformats.org/officeDocument/2006/relationships/slide" Target="slide122.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82.emf"/><Relationship Id="rId11" Type="http://schemas.openxmlformats.org/officeDocument/2006/relationships/slide" Target="slide119.xml"/><Relationship Id="rId5" Type="http://schemas.openxmlformats.org/officeDocument/2006/relationships/package" Target="../embeddings/Microsoft_Word_Document34.docx"/><Relationship Id="rId10" Type="http://schemas.openxmlformats.org/officeDocument/2006/relationships/slide" Target="slide118.xml"/><Relationship Id="rId4" Type="http://schemas.openxmlformats.org/officeDocument/2006/relationships/image" Target="../media/image81.emf"/><Relationship Id="rId9" Type="http://schemas.openxmlformats.org/officeDocument/2006/relationships/slide" Target="slide117.xml"/></Relationships>
</file>

<file path=ppt/slides/_rels/slide122.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3.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4.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5.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6.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116.xml"/><Relationship Id="rId7" Type="http://schemas.openxmlformats.org/officeDocument/2006/relationships/slide" Target="slide122.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83.emf"/><Relationship Id="rId4" Type="http://schemas.openxmlformats.org/officeDocument/2006/relationships/package" Target="../embeddings/Microsoft_Word_Document35.docx"/></Relationships>
</file>

<file path=ppt/slides/_rels/slide128.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85.emf"/><Relationship Id="rId2" Type="http://schemas.openxmlformats.org/officeDocument/2006/relationships/slideLayout" Target="../slideLayouts/slideLayout1.xml"/><Relationship Id="rId16" Type="http://schemas.openxmlformats.org/officeDocument/2006/relationships/package" Target="../embeddings/Microsoft_Word_Document36.docx"/><Relationship Id="rId1" Type="http://schemas.openxmlformats.org/officeDocument/2006/relationships/vmlDrawing" Target="../drawings/vmlDrawing20.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29.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package" Target="../embeddings/Microsoft_Word_Document5.docx"/><Relationship Id="rId3" Type="http://schemas.openxmlformats.org/officeDocument/2006/relationships/package" Target="../embeddings/Microsoft_Word_Document1.docx"/><Relationship Id="rId7" Type="http://schemas.openxmlformats.org/officeDocument/2006/relationships/package" Target="../embeddings/Microsoft_Word_Document2.docx"/><Relationship Id="rId12"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package" Target="../embeddings/Microsoft_Word_Document4.docx"/><Relationship Id="rId5" Type="http://schemas.openxmlformats.org/officeDocument/2006/relationships/image" Target="../media/image14.png"/><Relationship Id="rId10" Type="http://schemas.openxmlformats.org/officeDocument/2006/relationships/image" Target="../media/image11.emf"/><Relationship Id="rId4" Type="http://schemas.openxmlformats.org/officeDocument/2006/relationships/image" Target="../media/image9.emf"/><Relationship Id="rId9" Type="http://schemas.openxmlformats.org/officeDocument/2006/relationships/package" Target="../embeddings/Microsoft_Word_Document3.docx"/><Relationship Id="rId14" Type="http://schemas.openxmlformats.org/officeDocument/2006/relationships/image" Target="../media/image13.emf"/></Relationships>
</file>

<file path=ppt/slides/_rels/slide130.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6"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image" Target="../media/image86.png"/><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1.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2.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3.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87.emf"/><Relationship Id="rId2" Type="http://schemas.openxmlformats.org/officeDocument/2006/relationships/slideLayout" Target="../slideLayouts/slideLayout1.xml"/><Relationship Id="rId16" Type="http://schemas.openxmlformats.org/officeDocument/2006/relationships/package" Target="../embeddings/Microsoft_Word_Document37.docx"/><Relationship Id="rId1" Type="http://schemas.openxmlformats.org/officeDocument/2006/relationships/vmlDrawing" Target="../drawings/vmlDrawing21.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2"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36.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2"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37.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2"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38.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39.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1.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2.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3.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4.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88.emf"/><Relationship Id="rId2" Type="http://schemas.openxmlformats.org/officeDocument/2006/relationships/slideLayout" Target="../slideLayouts/slideLayout1.xml"/><Relationship Id="rId16" Type="http://schemas.openxmlformats.org/officeDocument/2006/relationships/package" Target="../embeddings/Microsoft_Word_Document38.docx"/><Relationship Id="rId1" Type="http://schemas.openxmlformats.org/officeDocument/2006/relationships/vmlDrawing" Target="../drawings/vmlDrawing22.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45.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6.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7.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8.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6"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image" Target="../media/image89.png"/><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49.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17" Type="http://schemas.openxmlformats.org/officeDocument/2006/relationships/slide" Target="slide135.xml"/><Relationship Id="rId2" Type="http://schemas.openxmlformats.org/officeDocument/2006/relationships/slide" Target="slide137.xml"/><Relationship Id="rId16"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image" Target="../media/image65.png"/><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1.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2.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package" Target="../embeddings/Microsoft_Word_Document40.docx"/><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90.emf"/><Relationship Id="rId2" Type="http://schemas.openxmlformats.org/officeDocument/2006/relationships/slideLayout" Target="../slideLayouts/slideLayout1.xml"/><Relationship Id="rId16" Type="http://schemas.openxmlformats.org/officeDocument/2006/relationships/package" Target="../embeddings/Microsoft_Word_Document39.docx"/><Relationship Id="rId20" Type="http://schemas.openxmlformats.org/officeDocument/2006/relationships/slide" Target="slide135.xml"/><Relationship Id="rId1" Type="http://schemas.openxmlformats.org/officeDocument/2006/relationships/vmlDrawing" Target="../drawings/vmlDrawing23.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19" Type="http://schemas.openxmlformats.org/officeDocument/2006/relationships/image" Target="../media/image91.emf"/><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53.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4.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package" Target="../embeddings/Microsoft_Word_Document42.docx"/><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92.emf"/><Relationship Id="rId2" Type="http://schemas.openxmlformats.org/officeDocument/2006/relationships/slideLayout" Target="../slideLayouts/slideLayout1.xml"/><Relationship Id="rId16" Type="http://schemas.openxmlformats.org/officeDocument/2006/relationships/package" Target="../embeddings/Microsoft_Word_Document41.docx"/><Relationship Id="rId20" Type="http://schemas.openxmlformats.org/officeDocument/2006/relationships/slide" Target="slide135.xml"/><Relationship Id="rId1" Type="http://schemas.openxmlformats.org/officeDocument/2006/relationships/vmlDrawing" Target="../drawings/vmlDrawing24.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19" Type="http://schemas.openxmlformats.org/officeDocument/2006/relationships/image" Target="../media/image93.emf"/><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55.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6.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57.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image" Target="../media/image94.emf"/><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package" Target="../embeddings/Microsoft_Word_Document43.docx"/><Relationship Id="rId2" Type="http://schemas.openxmlformats.org/officeDocument/2006/relationships/slideLayout" Target="../slideLayouts/slideLayout1.xml"/><Relationship Id="rId16" Type="http://schemas.openxmlformats.org/officeDocument/2006/relationships/image" Target="../media/image84.png"/><Relationship Id="rId1" Type="http://schemas.openxmlformats.org/officeDocument/2006/relationships/vmlDrawing" Target="../drawings/vmlDrawing25.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19" Type="http://schemas.openxmlformats.org/officeDocument/2006/relationships/slide" Target="slide135.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58.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95.emf"/><Relationship Id="rId2" Type="http://schemas.openxmlformats.org/officeDocument/2006/relationships/slideLayout" Target="../slideLayouts/slideLayout1.xml"/><Relationship Id="rId16" Type="http://schemas.openxmlformats.org/officeDocument/2006/relationships/package" Target="../embeddings/Microsoft_Word_Document44.docx"/><Relationship Id="rId1" Type="http://schemas.openxmlformats.org/officeDocument/2006/relationships/vmlDrawing" Target="../drawings/vmlDrawing26.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59.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60.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6" Type="http://schemas.openxmlformats.org/officeDocument/2006/relationships/slide" Target="slide135.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image" Target="../media/image86.png"/><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61.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62.xml.rels><?xml version="1.0" encoding="UTF-8" standalone="yes"?>
<Relationships xmlns="http://schemas.openxmlformats.org/package/2006/relationships"><Relationship Id="rId8" Type="http://schemas.openxmlformats.org/officeDocument/2006/relationships/slide" Target="slide147.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6.xml"/><Relationship Id="rId2"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44.xml"/><Relationship Id="rId11" Type="http://schemas.openxmlformats.org/officeDocument/2006/relationships/slide" Target="slide153.xml"/><Relationship Id="rId5" Type="http://schemas.openxmlformats.org/officeDocument/2006/relationships/slide" Target="slide142.xml"/><Relationship Id="rId15" Type="http://schemas.openxmlformats.org/officeDocument/2006/relationships/slide" Target="slide135.xml"/><Relationship Id="rId10" Type="http://schemas.openxmlformats.org/officeDocument/2006/relationships/slide" Target="slide150.xml"/><Relationship Id="rId4" Type="http://schemas.openxmlformats.org/officeDocument/2006/relationships/slide" Target="slide140.xml"/><Relationship Id="rId9" Type="http://schemas.openxmlformats.org/officeDocument/2006/relationships/slide" Target="slide149.xml"/><Relationship Id="rId14" Type="http://schemas.openxmlformats.org/officeDocument/2006/relationships/slide" Target="slide160.xml"/></Relationships>
</file>

<file path=ppt/slides/_rels/slide163.xml.rels><?xml version="1.0" encoding="UTF-8" standalone="yes"?>
<Relationships xmlns="http://schemas.openxmlformats.org/package/2006/relationships"><Relationship Id="rId8" Type="http://schemas.openxmlformats.org/officeDocument/2006/relationships/slide" Target="slide145.xml"/><Relationship Id="rId13" Type="http://schemas.openxmlformats.org/officeDocument/2006/relationships/slide" Target="slide156.xml"/><Relationship Id="rId18" Type="http://schemas.openxmlformats.org/officeDocument/2006/relationships/slide" Target="slide135.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3.xml"/><Relationship Id="rId17" Type="http://schemas.openxmlformats.org/officeDocument/2006/relationships/image" Target="../media/image87.emf"/><Relationship Id="rId2" Type="http://schemas.openxmlformats.org/officeDocument/2006/relationships/slideLayout" Target="../slideLayouts/slideLayout1.xml"/><Relationship Id="rId16" Type="http://schemas.openxmlformats.org/officeDocument/2006/relationships/package" Target="../embeddings/Microsoft_Word_Document45.docx"/><Relationship Id="rId1" Type="http://schemas.openxmlformats.org/officeDocument/2006/relationships/vmlDrawing" Target="../drawings/vmlDrawing27.vml"/><Relationship Id="rId6" Type="http://schemas.openxmlformats.org/officeDocument/2006/relationships/slide" Target="slide142.xml"/><Relationship Id="rId11" Type="http://schemas.openxmlformats.org/officeDocument/2006/relationships/slide" Target="slide150.xml"/><Relationship Id="rId5" Type="http://schemas.openxmlformats.org/officeDocument/2006/relationships/slide" Target="slide140.xml"/><Relationship Id="rId15" Type="http://schemas.openxmlformats.org/officeDocument/2006/relationships/slide" Target="slide160.xml"/><Relationship Id="rId10" Type="http://schemas.openxmlformats.org/officeDocument/2006/relationships/slide" Target="slide149.xml"/><Relationship Id="rId4" Type="http://schemas.openxmlformats.org/officeDocument/2006/relationships/slide" Target="slide138.xml"/><Relationship Id="rId9" Type="http://schemas.openxmlformats.org/officeDocument/2006/relationships/slide" Target="slide147.xml"/><Relationship Id="rId14" Type="http://schemas.openxmlformats.org/officeDocument/2006/relationships/slide" Target="slide157.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9.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package" Target="../embeddings/Microsoft_Word_Document8.docx"/><Relationship Id="rId7" Type="http://schemas.openxmlformats.org/officeDocument/2006/relationships/slide" Target="slide24.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image" Target="../media/image20.emf"/><Relationship Id="rId9" Type="http://schemas.openxmlformats.org/officeDocument/2006/relationships/slide" Target="slide28.xml"/></Relationships>
</file>

<file path=ppt/slides/_rels/slide2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package" Target="../embeddings/Microsoft_Word_Document9.docx"/><Relationship Id="rId7" Type="http://schemas.openxmlformats.org/officeDocument/2006/relationships/slide" Target="slide20.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2.emf"/><Relationship Id="rId11" Type="http://schemas.openxmlformats.org/officeDocument/2006/relationships/slide" Target="slide28.xml"/><Relationship Id="rId5" Type="http://schemas.openxmlformats.org/officeDocument/2006/relationships/package" Target="../embeddings/Microsoft_Word_Document10.docx"/><Relationship Id="rId10" Type="http://schemas.openxmlformats.org/officeDocument/2006/relationships/slide" Target="slide25.xml"/><Relationship Id="rId4" Type="http://schemas.openxmlformats.org/officeDocument/2006/relationships/image" Target="../media/image21.emf"/><Relationship Id="rId9"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5.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8.xml"/><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2.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8.xm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2.xml"/></Relationships>
</file>

<file path=ppt/slides/_rels/slide2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9.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39.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slide" Target="slide53.xml"/><Relationship Id="rId3" Type="http://schemas.openxmlformats.org/officeDocument/2006/relationships/package" Target="../embeddings/Microsoft_Word_Document12.docx"/><Relationship Id="rId7" Type="http://schemas.openxmlformats.org/officeDocument/2006/relationships/package" Target="../embeddings/Microsoft_Word_Document14.docx"/><Relationship Id="rId12" Type="http://schemas.openxmlformats.org/officeDocument/2006/relationships/slide" Target="slide51.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slide" Target="slide46.xml"/><Relationship Id="rId5" Type="http://schemas.openxmlformats.org/officeDocument/2006/relationships/package" Target="../embeddings/Microsoft_Word_Document13.docx"/><Relationship Id="rId10" Type="http://schemas.openxmlformats.org/officeDocument/2006/relationships/slide" Target="slide40.xml"/><Relationship Id="rId4" Type="http://schemas.openxmlformats.org/officeDocument/2006/relationships/image" Target="../media/image30.emf"/><Relationship Id="rId9" Type="http://schemas.openxmlformats.org/officeDocument/2006/relationships/slide" Target="slide38.xml"/><Relationship Id="rId14" Type="http://schemas.openxmlformats.org/officeDocument/2006/relationships/slide" Target="slide55.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7.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package" Target="../embeddings/Microsoft_Word_Document15.docx"/><Relationship Id="rId7" Type="http://schemas.openxmlformats.org/officeDocument/2006/relationships/slide" Target="slide38.xml"/><Relationship Id="rId12" Type="http://schemas.openxmlformats.org/officeDocument/2006/relationships/slide" Target="slide55.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7.emf"/><Relationship Id="rId11" Type="http://schemas.openxmlformats.org/officeDocument/2006/relationships/slide" Target="slide53.xml"/><Relationship Id="rId5" Type="http://schemas.openxmlformats.org/officeDocument/2006/relationships/package" Target="../embeddings/Microsoft_Word_Document16.docx"/><Relationship Id="rId10" Type="http://schemas.openxmlformats.org/officeDocument/2006/relationships/slide" Target="slide51.xml"/><Relationship Id="rId4" Type="http://schemas.openxmlformats.org/officeDocument/2006/relationships/image" Target="../media/image36.emf"/><Relationship Id="rId9" Type="http://schemas.openxmlformats.org/officeDocument/2006/relationships/slide" Target="slide46.xml"/></Relationships>
</file>

<file path=ppt/slides/_rels/slide53.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4.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53.xml"/><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slide" Target="slide51.xml"/><Relationship Id="rId5" Type="http://schemas.openxmlformats.org/officeDocument/2006/relationships/slide" Target="slide46.xml"/><Relationship Id="rId4" Type="http://schemas.openxmlformats.org/officeDocument/2006/relationships/slide" Target="slide40.xml"/></Relationships>
</file>

<file path=ppt/slides/_rels/slide55.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6.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53.xml"/><Relationship Id="rId12" Type="http://schemas.openxmlformats.org/officeDocument/2006/relationships/image" Target="../media/image40.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51.xml"/><Relationship Id="rId11" Type="http://schemas.openxmlformats.org/officeDocument/2006/relationships/package" Target="../embeddings/Microsoft_Word_Document18.docx"/><Relationship Id="rId5" Type="http://schemas.openxmlformats.org/officeDocument/2006/relationships/slide" Target="slide46.xml"/><Relationship Id="rId10" Type="http://schemas.openxmlformats.org/officeDocument/2006/relationships/image" Target="../media/image39.emf"/><Relationship Id="rId4" Type="http://schemas.openxmlformats.org/officeDocument/2006/relationships/slide" Target="slide40.xml"/><Relationship Id="rId9" Type="http://schemas.openxmlformats.org/officeDocument/2006/relationships/package" Target="../embeddings/Microsoft_Word_Document17.docx"/></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41.emf"/></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46.emf"/><Relationship Id="rId4" Type="http://schemas.openxmlformats.org/officeDocument/2006/relationships/package" Target="../embeddings/Microsoft_Word_Document20.docx"/></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9.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73.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74.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71.xml"/><Relationship Id="rId7" Type="http://schemas.openxmlformats.org/officeDocument/2006/relationships/slide" Target="slide81.xm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slide" Target="slide79.xml"/><Relationship Id="rId11" Type="http://schemas.openxmlformats.org/officeDocument/2006/relationships/image" Target="../media/image49.png"/><Relationship Id="rId5" Type="http://schemas.openxmlformats.org/officeDocument/2006/relationships/slide" Target="slide73.xml"/><Relationship Id="rId10" Type="http://schemas.openxmlformats.org/officeDocument/2006/relationships/slide" Target="slide97.xml"/><Relationship Id="rId4" Type="http://schemas.openxmlformats.org/officeDocument/2006/relationships/slide" Target="slide72.xml"/><Relationship Id="rId9" Type="http://schemas.openxmlformats.org/officeDocument/2006/relationships/slide" Target="slide88.xml"/></Relationships>
</file>

<file path=ppt/slides/_rels/slide75.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76.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4.xml"/><Relationship Id="rId3" Type="http://schemas.openxmlformats.org/officeDocument/2006/relationships/image" Target="../media/image48.png"/><Relationship Id="rId7" Type="http://schemas.openxmlformats.org/officeDocument/2006/relationships/image" Target="../media/image51.emf"/><Relationship Id="rId12" Type="http://schemas.openxmlformats.org/officeDocument/2006/relationships/slide" Target="slide81.xml"/><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package" Target="../embeddings/Microsoft_Word_Document22.docx"/><Relationship Id="rId11" Type="http://schemas.openxmlformats.org/officeDocument/2006/relationships/slide" Target="slide79.xml"/><Relationship Id="rId5" Type="http://schemas.openxmlformats.org/officeDocument/2006/relationships/image" Target="../media/image50.emf"/><Relationship Id="rId15" Type="http://schemas.openxmlformats.org/officeDocument/2006/relationships/slide" Target="slide97.xml"/><Relationship Id="rId10" Type="http://schemas.openxmlformats.org/officeDocument/2006/relationships/slide" Target="slide73.xml"/><Relationship Id="rId4" Type="http://schemas.openxmlformats.org/officeDocument/2006/relationships/package" Target="../embeddings/Microsoft_Word_Document21.docx"/><Relationship Id="rId9" Type="http://schemas.openxmlformats.org/officeDocument/2006/relationships/slide" Target="slide72.xml"/><Relationship Id="rId14" Type="http://schemas.openxmlformats.org/officeDocument/2006/relationships/slide" Target="slide88.xml"/></Relationships>
</file>

<file path=ppt/slides/_rels/slide77.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81.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slide" Target="slide81.xml"/><Relationship Id="rId3" Type="http://schemas.openxmlformats.org/officeDocument/2006/relationships/package" Target="../embeddings/Microsoft_Word_Document23.docx"/><Relationship Id="rId7" Type="http://schemas.openxmlformats.org/officeDocument/2006/relationships/package" Target="../embeddings/Microsoft_Word_Document25.docx"/><Relationship Id="rId12" Type="http://schemas.openxmlformats.org/officeDocument/2006/relationships/slide" Target="slide79.xml"/><Relationship Id="rId2" Type="http://schemas.openxmlformats.org/officeDocument/2006/relationships/slideLayout" Target="../slideLayouts/slideLayout4.xml"/><Relationship Id="rId16" Type="http://schemas.openxmlformats.org/officeDocument/2006/relationships/slide" Target="slide97.xml"/><Relationship Id="rId1" Type="http://schemas.openxmlformats.org/officeDocument/2006/relationships/vmlDrawing" Target="../drawings/vmlDrawing13.vml"/><Relationship Id="rId6" Type="http://schemas.openxmlformats.org/officeDocument/2006/relationships/image" Target="../media/image57.emf"/><Relationship Id="rId11" Type="http://schemas.openxmlformats.org/officeDocument/2006/relationships/slide" Target="slide73.xml"/><Relationship Id="rId5" Type="http://schemas.openxmlformats.org/officeDocument/2006/relationships/package" Target="../embeddings/Microsoft_Word_Document24.docx"/><Relationship Id="rId15" Type="http://schemas.openxmlformats.org/officeDocument/2006/relationships/slide" Target="slide88.xml"/><Relationship Id="rId10" Type="http://schemas.openxmlformats.org/officeDocument/2006/relationships/slide" Target="slide72.xml"/><Relationship Id="rId4" Type="http://schemas.openxmlformats.org/officeDocument/2006/relationships/image" Target="../media/image56.emf"/><Relationship Id="rId9" Type="http://schemas.openxmlformats.org/officeDocument/2006/relationships/slide" Target="slide71.xml"/><Relationship Id="rId14" Type="http://schemas.openxmlformats.org/officeDocument/2006/relationships/slide" Target="slide84.xml"/></Relationships>
</file>

<file path=ppt/slides/_rels/slide82.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image" Target="../media/image60.png"/><Relationship Id="rId7" Type="http://schemas.openxmlformats.org/officeDocument/2006/relationships/slide" Target="slide79.xml"/><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slide" Target="slide73.xml"/><Relationship Id="rId11" Type="http://schemas.openxmlformats.org/officeDocument/2006/relationships/slide" Target="slide97.xml"/><Relationship Id="rId5" Type="http://schemas.openxmlformats.org/officeDocument/2006/relationships/slide" Target="slide72.xml"/><Relationship Id="rId10" Type="http://schemas.openxmlformats.org/officeDocument/2006/relationships/slide" Target="slide88.xml"/><Relationship Id="rId4" Type="http://schemas.openxmlformats.org/officeDocument/2006/relationships/slide" Target="slide71.xml"/><Relationship Id="rId9" Type="http://schemas.openxmlformats.org/officeDocument/2006/relationships/slide" Target="slide84.xml"/></Relationships>
</file>

<file path=ppt/slides/_rels/slide8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package" Target="../embeddings/Microsoft_Word_Document26.docx"/><Relationship Id="rId7" Type="http://schemas.openxmlformats.org/officeDocument/2006/relationships/package" Target="../embeddings/Microsoft_Word_Document28.docx"/><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62.emf"/><Relationship Id="rId5" Type="http://schemas.openxmlformats.org/officeDocument/2006/relationships/package" Target="../embeddings/Microsoft_Word_Document27.docx"/><Relationship Id="rId4" Type="http://schemas.openxmlformats.org/officeDocument/2006/relationships/image" Target="../media/image61.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image" Target="../media/image68.png"/><Relationship Id="rId7" Type="http://schemas.openxmlformats.org/officeDocument/2006/relationships/slide" Target="slide79.xml"/><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slide" Target="slide73.xml"/><Relationship Id="rId11" Type="http://schemas.openxmlformats.org/officeDocument/2006/relationships/slide" Target="slide97.xml"/><Relationship Id="rId5" Type="http://schemas.openxmlformats.org/officeDocument/2006/relationships/slide" Target="slide72.xml"/><Relationship Id="rId10" Type="http://schemas.openxmlformats.org/officeDocument/2006/relationships/slide" Target="slide88.xml"/><Relationship Id="rId4" Type="http://schemas.openxmlformats.org/officeDocument/2006/relationships/slide" Target="slide71.xml"/><Relationship Id="rId9" Type="http://schemas.openxmlformats.org/officeDocument/2006/relationships/slide" Target="slide84.xml"/></Relationships>
</file>

<file path=ppt/slides/_rels/slide97.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11" Type="http://schemas.openxmlformats.org/officeDocument/2006/relationships/image" Target="../media/image68.png"/><Relationship Id="rId5" Type="http://schemas.openxmlformats.org/officeDocument/2006/relationships/slide" Target="slide79.xml"/><Relationship Id="rId10" Type="http://schemas.openxmlformats.org/officeDocument/2006/relationships/image" Target="../media/image67.png"/><Relationship Id="rId4" Type="http://schemas.openxmlformats.org/officeDocument/2006/relationships/slide" Target="slide73.xml"/><Relationship Id="rId9" Type="http://schemas.openxmlformats.org/officeDocument/2006/relationships/slide" Target="slide97.xml"/></Relationships>
</file>

<file path=ppt/slides/_rels/slide9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530"/>
            <a:ext cx="11927854" cy="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3" tIns="45711" rIns="91423" bIns="45711" numCol="1" anchor="ctr" anchorCtr="0" compatLnSpc="1">
            <a:prstTxWarp prst="textNoShape">
              <a:avLst/>
            </a:prstTxWarp>
            <a:spAutoFit/>
          </a:bodyPr>
          <a:lstStyle/>
          <a:p>
            <a:pPr defTabSz="914341" fontAlgn="base">
              <a:lnSpc>
                <a:spcPct val="150000"/>
              </a:lnSpc>
              <a:spcBef>
                <a:spcPct val="0"/>
              </a:spcBef>
              <a:spcAft>
                <a:spcPct val="0"/>
              </a:spcAft>
            </a:pP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en-US" sz="2900" b="1" dirty="0">
                <a:latin typeface="黑体" panose="02010609060101010101" pitchFamily="49" charset="-122"/>
                <a:ea typeface="黑体" panose="02010609060101010101" pitchFamily="49" charset="-122"/>
                <a:cs typeface="Times New Roman" pitchFamily="18" charset="0"/>
              </a:rPr>
              <a:t>化学反应与能量 盖斯定律的应用与原电池 精选题</a:t>
            </a: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zh-CN" sz="2900" b="1" dirty="0">
                <a:latin typeface="黑体" panose="02010609060101010101" pitchFamily="49" charset="-122"/>
                <a:ea typeface="黑体" panose="02010609060101010101" pitchFamily="49" charset="-122"/>
                <a:cs typeface="Times New Roman" pitchFamily="18" charset="0"/>
              </a:rPr>
              <a:t> </a:t>
            </a:r>
            <a:endParaRPr lang="en-US" altLang="zh-CN" sz="2900" b="1" dirty="0">
              <a:latin typeface="黑体" panose="02010609060101010101" pitchFamily="49" charset="-122"/>
              <a:ea typeface="黑体" panose="02010609060101010101" pitchFamily="49" charset="-122"/>
              <a:cs typeface="Times New Roman" pitchFamily="18" charset="0"/>
            </a:endParaRPr>
          </a:p>
        </p:txBody>
      </p:sp>
      <p:sp>
        <p:nvSpPr>
          <p:cNvPr id="5" name="TextBox 4"/>
          <p:cNvSpPr txBox="1"/>
          <p:nvPr/>
        </p:nvSpPr>
        <p:spPr>
          <a:xfrm>
            <a:off x="15995" y="894093"/>
            <a:ext cx="2111441" cy="538591"/>
          </a:xfrm>
          <a:prstGeom prst="rect">
            <a:avLst/>
          </a:prstGeom>
          <a:noFill/>
        </p:spPr>
        <p:txBody>
          <a:bodyPr wrap="none" lIns="91423" tIns="45711" rIns="91423" bIns="45711" rtlCol="0">
            <a:spAutoFit/>
          </a:bodyPr>
          <a:lstStyle/>
          <a:p>
            <a:r>
              <a:rPr lang="en-US" altLang="zh-CN" sz="2900" b="1" dirty="0">
                <a:latin typeface="Times New Roman" panose="02020603050405020304" pitchFamily="18" charset="0"/>
                <a:cs typeface="Times New Roman" panose="02020603050405020304" pitchFamily="18" charset="0"/>
              </a:rPr>
              <a:t>(</a:t>
            </a:r>
            <a:r>
              <a:rPr lang="zh-CN" altLang="en-US" sz="2900" b="1" dirty="0">
                <a:latin typeface="Times New Roman" panose="02020603050405020304" pitchFamily="18" charset="0"/>
                <a:cs typeface="Times New Roman" panose="02020603050405020304" pitchFamily="18" charset="0"/>
              </a:rPr>
              <a:t>盖斯定律</a:t>
            </a:r>
            <a:r>
              <a:rPr lang="en-US" altLang="zh-CN" sz="2900" b="1" dirty="0">
                <a:latin typeface="Times New Roman" panose="02020603050405020304" pitchFamily="18" charset="0"/>
                <a:cs typeface="Times New Roman" panose="02020603050405020304" pitchFamily="18" charset="0"/>
              </a:rPr>
              <a:t>1)</a:t>
            </a:r>
            <a:endParaRPr lang="zh-CN" altLang="en-US" sz="2900" b="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95832" y="1375447"/>
            <a:ext cx="12305759" cy="4583726"/>
            <a:chOff x="-83120" y="1375128"/>
            <a:chExt cx="9230521" cy="4582665"/>
          </a:xfrm>
        </p:grpSpPr>
        <p:grpSp>
          <p:nvGrpSpPr>
            <p:cNvPr id="6" name="组合 5"/>
            <p:cNvGrpSpPr/>
            <p:nvPr/>
          </p:nvGrpSpPr>
          <p:grpSpPr>
            <a:xfrm>
              <a:off x="-19322" y="1375128"/>
              <a:ext cx="9166723" cy="4582665"/>
              <a:chOff x="-19322" y="1375128"/>
              <a:chExt cx="9166723" cy="4582665"/>
            </a:xfrm>
          </p:grpSpPr>
          <p:grpSp>
            <p:nvGrpSpPr>
              <p:cNvPr id="4" name="组合 3"/>
              <p:cNvGrpSpPr/>
              <p:nvPr/>
            </p:nvGrpSpPr>
            <p:grpSpPr>
              <a:xfrm>
                <a:off x="-9648" y="1412776"/>
                <a:ext cx="9157049" cy="4545017"/>
                <a:chOff x="23463" y="900207"/>
                <a:chExt cx="9157049" cy="4545017"/>
              </a:xfrm>
            </p:grpSpPr>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8000" contrast="100000"/>
                          </a14:imgEffect>
                        </a14:imgLayer>
                      </a14:imgProps>
                    </a:ext>
                    <a:ext uri="{28A0092B-C50C-407E-A947-70E740481C1C}">
                      <a14:useLocalDpi xmlns:a14="http://schemas.microsoft.com/office/drawing/2010/main" val="0"/>
                    </a:ext>
                  </a:extLst>
                </a:blip>
                <a:srcRect l="542" r="3030"/>
                <a:stretch/>
              </p:blipFill>
              <p:spPr bwMode="auto">
                <a:xfrm>
                  <a:off x="23463" y="900207"/>
                  <a:ext cx="9133113" cy="454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925282" y="909303"/>
                  <a:ext cx="255230"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3" name="矩形 2"/>
              <p:cNvSpPr/>
              <p:nvPr/>
            </p:nvSpPr>
            <p:spPr>
              <a:xfrm>
                <a:off x="-19322" y="1375128"/>
                <a:ext cx="1331218"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14" name="TextBox 13"/>
            <p:cNvSpPr txBox="1"/>
            <p:nvPr/>
          </p:nvSpPr>
          <p:spPr>
            <a:xfrm>
              <a:off x="-83120" y="1810916"/>
              <a:ext cx="546802" cy="477549"/>
            </a:xfrm>
            <a:prstGeom prst="rect">
              <a:avLst/>
            </a:prstGeom>
            <a:noFill/>
          </p:spPr>
          <p:txBody>
            <a:bodyPr wrap="none" lIns="76800" tIns="38400" rIns="76800" bIns="38400" rtlCol="0">
              <a:spAutoFit/>
            </a:bodyPr>
            <a:lstStyle/>
            <a:p>
              <a:r>
                <a:rPr lang="en-US" altLang="zh-CN" sz="2600" dirty="0">
                  <a:latin typeface="Times New Roman" panose="02020603050405020304" pitchFamily="18" charset="0"/>
                  <a:cs typeface="Times New Roman" panose="02020603050405020304" pitchFamily="18" charset="0"/>
                </a:rPr>
                <a:t>CO</a:t>
              </a:r>
              <a:r>
                <a:rPr lang="en-US" altLang="zh-CN" sz="2600" baseline="-25000" dirty="0">
                  <a:latin typeface="Times New Roman" panose="02020603050405020304" pitchFamily="18" charset="0"/>
                  <a:cs typeface="Times New Roman" panose="02020603050405020304" pitchFamily="18" charset="0"/>
                </a:rPr>
                <a:t>2</a:t>
              </a:r>
              <a:endParaRPr lang="zh-CN" altLang="en-US" sz="2600" baseline="-250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2735271" y="5374010"/>
            <a:ext cx="784083" cy="617744"/>
          </a:xfrm>
          <a:prstGeom prst="rect">
            <a:avLst/>
          </a:prstGeom>
        </p:spPr>
        <p:txBody>
          <a:bodyPr wrap="none" lIns="108850" tIns="54425" rIns="108850" bIns="54425">
            <a:spAutoFit/>
          </a:bodyPr>
          <a:lstStyle/>
          <a:p>
            <a:r>
              <a:rPr lang="en-US" altLang="zh-CN" sz="3300" b="1" dirty="0">
                <a:solidFill>
                  <a:srgbClr val="FF0000"/>
                </a:solidFill>
                <a:latin typeface="Times New Roman" panose="02020603050405020304" pitchFamily="18" charset="0"/>
                <a:cs typeface="Times New Roman" panose="02020603050405020304" pitchFamily="18" charset="0"/>
              </a:rPr>
              <a:t>-99</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834763" y="5374010"/>
            <a:ext cx="883469"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+41</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89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71500" y="899364"/>
            <a:ext cx="11796316" cy="5304834"/>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t">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eaLnBrk="1" hangingPunct="1">
              <a:lnSpc>
                <a:spcPts val="4500"/>
              </a:lnSpc>
            </a:pPr>
            <a:r>
              <a:rPr lang="en-US" altLang="zh-CN" sz="2600" b="0" kern="100" dirty="0">
                <a:solidFill>
                  <a:prstClr val="black"/>
                </a:solidFill>
                <a:latin typeface="Times New Roman"/>
                <a:ea typeface="华文细黑"/>
                <a:cs typeface="Courier New"/>
              </a:rPr>
              <a:t>1.</a:t>
            </a:r>
            <a:r>
              <a:rPr lang="zh-CN" altLang="zh-CN" sz="2600" b="0" kern="100" dirty="0">
                <a:solidFill>
                  <a:prstClr val="black"/>
                </a:solidFill>
                <a:latin typeface="Times New Roman"/>
                <a:ea typeface="华文细黑"/>
                <a:cs typeface="Times New Roman"/>
              </a:rPr>
              <a:t>知道</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2.</a:t>
            </a:r>
            <a:r>
              <a:rPr lang="zh-CN" altLang="zh-CN" sz="2600" b="0" kern="100" dirty="0">
                <a:solidFill>
                  <a:prstClr val="black"/>
                </a:solidFill>
                <a:latin typeface="Times New Roman"/>
                <a:ea typeface="华文细黑"/>
                <a:cs typeface="Times New Roman"/>
              </a:rPr>
              <a:t>能利用</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及其氧化物分别与水反应的化学方程式进行相关计算。</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能规范解答以</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及其氧化物为载体的实验探究、框图推断题。</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4.</a:t>
            </a:r>
            <a:r>
              <a:rPr lang="zh-CN" altLang="zh-CN" sz="2600" b="0" kern="100" dirty="0">
                <a:solidFill>
                  <a:prstClr val="black"/>
                </a:solidFill>
                <a:latin typeface="Times New Roman"/>
                <a:ea typeface="华文细黑"/>
                <a:cs typeface="Times New Roman"/>
              </a:rPr>
              <a:t>了解</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5.</a:t>
            </a:r>
            <a:r>
              <a:rPr lang="zh-CN" altLang="zh-CN" sz="2600" b="0" kern="100" dirty="0">
                <a:solidFill>
                  <a:prstClr val="black"/>
                </a:solidFill>
                <a:latin typeface="Times New Roman"/>
                <a:ea typeface="华文细黑"/>
                <a:cs typeface="Times New Roman"/>
              </a:rPr>
              <a:t>能正确鉴别</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，并能用实验的方法实现它们之间的相互转化</a:t>
            </a:r>
            <a:r>
              <a:rPr lang="zh-CN" altLang="zh-CN" sz="2600" b="0" kern="100" dirty="0" smtClean="0">
                <a:solidFill>
                  <a:prstClr val="black"/>
                </a:solidFill>
                <a:latin typeface="Times New Roman"/>
                <a:ea typeface="华文细黑"/>
                <a:cs typeface="Times New Roman"/>
              </a:rPr>
              <a:t>。</a:t>
            </a:r>
            <a:endParaRPr lang="en-US" altLang="zh-CN" sz="2600" b="0" kern="100" dirty="0" smtClean="0">
              <a:solidFill>
                <a:prstClr val="black"/>
              </a:solidFill>
              <a:latin typeface="Times New Roman"/>
              <a:ea typeface="华文细黑"/>
              <a:cs typeface="Times New Roman"/>
            </a:endParaRPr>
          </a:p>
          <a:p>
            <a:pPr lvl="0" eaLnBrk="1" hangingPunct="1">
              <a:lnSpc>
                <a:spcPts val="4500"/>
              </a:lnSpc>
            </a:pPr>
            <a:r>
              <a:rPr lang="en-US" altLang="zh-CN" sz="2800" b="0" kern="100" spc="-100" dirty="0">
                <a:solidFill>
                  <a:prstClr val="black"/>
                </a:solidFill>
                <a:latin typeface="Times New Roman"/>
                <a:ea typeface="华文细黑"/>
                <a:cs typeface="Courier New"/>
              </a:rPr>
              <a:t>6.</a:t>
            </a:r>
            <a:r>
              <a:rPr lang="zh-CN" altLang="zh-CN" sz="2800" b="0" kern="100" spc="-100" dirty="0">
                <a:solidFill>
                  <a:prstClr val="black"/>
                </a:solidFill>
                <a:latin typeface="Times New Roman"/>
                <a:ea typeface="华文细黑"/>
                <a:cs typeface="Times New Roman"/>
              </a:rPr>
              <a:t>从原子的核外电子排布，理解</a:t>
            </a:r>
            <a:r>
              <a:rPr lang="en-US" altLang="zh-CN" sz="2800" b="0" kern="100" spc="-100" dirty="0" err="1">
                <a:solidFill>
                  <a:prstClr val="black"/>
                </a:solidFill>
                <a:latin typeface="宋体"/>
                <a:ea typeface="华文细黑"/>
                <a:cs typeface="Times New Roman"/>
              </a:rPr>
              <a:t>Ⅰ</a:t>
            </a:r>
            <a:r>
              <a:rPr lang="en-US" altLang="zh-CN" sz="2800" b="0" kern="100" spc="-100" dirty="0" err="1">
                <a:solidFill>
                  <a:prstClr val="black"/>
                </a:solidFill>
                <a:latin typeface="Times New Roman"/>
                <a:ea typeface="华文细黑"/>
                <a:cs typeface="Courier New"/>
              </a:rPr>
              <a:t>A</a:t>
            </a:r>
            <a:r>
              <a:rPr lang="zh-CN" altLang="zh-CN" sz="2800" b="0" kern="100" spc="-100" dirty="0">
                <a:solidFill>
                  <a:prstClr val="black"/>
                </a:solidFill>
                <a:latin typeface="Times New Roman"/>
                <a:ea typeface="华文细黑"/>
                <a:cs typeface="Times New Roman"/>
              </a:rPr>
              <a:t>族元素</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单质、化合物</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的相似性和递变性。</a:t>
            </a:r>
            <a:endParaRPr lang="en-US" altLang="zh-CN" sz="2800" b="0" kern="100" spc="-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7.</a:t>
            </a:r>
            <a:r>
              <a:rPr lang="zh-CN" altLang="zh-CN" sz="2800" b="0" kern="100" dirty="0">
                <a:solidFill>
                  <a:prstClr val="black"/>
                </a:solidFill>
                <a:latin typeface="Times New Roman"/>
                <a:ea typeface="华文细黑"/>
                <a:cs typeface="Times New Roman"/>
              </a:rPr>
              <a:t>了解碱金属的主要物理性质和化学性质及其应用。</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8.</a:t>
            </a:r>
            <a:r>
              <a:rPr lang="zh-CN" altLang="zh-CN" sz="2800" b="0" kern="100" dirty="0">
                <a:solidFill>
                  <a:prstClr val="black"/>
                </a:solidFill>
                <a:latin typeface="Times New Roman"/>
                <a:ea typeface="华文细黑"/>
                <a:cs typeface="Times New Roman"/>
              </a:rPr>
              <a:t>了解碱金属及其化合物的典型计算。</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9.</a:t>
            </a:r>
            <a:r>
              <a:rPr lang="zh-CN" altLang="zh-CN" sz="2800" b="0" kern="100" dirty="0">
                <a:solidFill>
                  <a:prstClr val="black"/>
                </a:solidFill>
                <a:latin typeface="Times New Roman"/>
                <a:ea typeface="华文细黑"/>
                <a:cs typeface="Times New Roman"/>
              </a:rPr>
              <a:t>记住</a:t>
            </a:r>
            <a:r>
              <a:rPr lang="en-US" altLang="zh-CN" sz="2800" b="0" kern="100" dirty="0">
                <a:solidFill>
                  <a:prstClr val="black"/>
                </a:solidFill>
                <a:latin typeface="Times New Roman"/>
                <a:ea typeface="华文细黑"/>
                <a:cs typeface="Courier New"/>
              </a:rPr>
              <a:t>Na</a:t>
            </a:r>
            <a:r>
              <a:rPr lang="zh-CN" altLang="zh-CN" sz="2800" b="0" kern="100" dirty="0">
                <a:solidFill>
                  <a:prstClr val="black"/>
                </a:solidFill>
                <a:latin typeface="Times New Roman"/>
                <a:ea typeface="华文细黑"/>
                <a:cs typeface="Times New Roman"/>
              </a:rPr>
              <a:t>、</a:t>
            </a:r>
            <a:r>
              <a:rPr lang="en-US" altLang="zh-CN" sz="2800" b="0" kern="100" dirty="0">
                <a:solidFill>
                  <a:prstClr val="black"/>
                </a:solidFill>
                <a:latin typeface="Times New Roman"/>
                <a:ea typeface="华文细黑"/>
                <a:cs typeface="Courier New"/>
              </a:rPr>
              <a:t>K</a:t>
            </a:r>
            <a:r>
              <a:rPr lang="zh-CN" altLang="zh-CN" sz="2800" b="0" kern="100" dirty="0">
                <a:solidFill>
                  <a:prstClr val="black"/>
                </a:solidFill>
                <a:latin typeface="Times New Roman"/>
                <a:ea typeface="华文细黑"/>
                <a:cs typeface="Times New Roman"/>
              </a:rPr>
              <a:t>等重要金属元素的焰色反应</a:t>
            </a:r>
            <a:r>
              <a:rPr lang="zh-CN" altLang="zh-CN" sz="2800" b="0" kern="100" dirty="0" smtClean="0">
                <a:solidFill>
                  <a:prstClr val="black"/>
                </a:solidFill>
                <a:latin typeface="Times New Roman"/>
                <a:ea typeface="华文细黑"/>
                <a:cs typeface="Times New Roman"/>
              </a:rPr>
              <a:t>。</a:t>
            </a:r>
            <a:endParaRPr lang="zh-CN" altLang="zh-CN" sz="1050" b="0" kern="100" dirty="0">
              <a:solidFill>
                <a:prstClr val="black"/>
              </a:solidFill>
              <a:latin typeface="宋体"/>
              <a:ea typeface="黑体"/>
              <a:cs typeface="Courier New"/>
            </a:endParaRPr>
          </a:p>
        </p:txBody>
      </p:sp>
      <p:sp>
        <p:nvSpPr>
          <p:cNvPr id="3" name="矩形 2">
            <a:hlinkClick r:id="rId2" action="ppaction://hlinksldjump"/>
          </p:cNvPr>
          <p:cNvSpPr/>
          <p:nvPr/>
        </p:nvSpPr>
        <p:spPr>
          <a:xfrm>
            <a:off x="-25473" y="6382122"/>
            <a:ext cx="1512168"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671788"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368881"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6763067"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10271670" y="6388109"/>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8" name="矩形 7">
            <a:hlinkClick r:id="rId4" action="ppaction://hlinksldjump"/>
          </p:cNvPr>
          <p:cNvSpPr/>
          <p:nvPr/>
        </p:nvSpPr>
        <p:spPr>
          <a:xfrm>
            <a:off x="5065974"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考点四</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24111156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5969" y="814006"/>
            <a:ext cx="11113626" cy="2208297"/>
          </a:xfrm>
          <a:prstGeom prst="rect">
            <a:avLst/>
          </a:prstGeom>
        </p:spPr>
        <p:txBody>
          <a:bodyPr wrap="square">
            <a:spAutoFit/>
          </a:bodyPr>
          <a:lstStyle/>
          <a:p>
            <a:pPr lvl="0" algn="just">
              <a:lnSpc>
                <a:spcPts val="55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在实验完成时，</a:t>
            </a:r>
            <a:r>
              <a:rPr lang="zh-CN" altLang="zh-CN" sz="2800" b="1" kern="100" dirty="0">
                <a:solidFill>
                  <a:srgbClr val="FF0000"/>
                </a:solidFill>
                <a:latin typeface="Times New Roman"/>
                <a:ea typeface="华文细黑"/>
                <a:cs typeface="Times New Roman"/>
              </a:rPr>
              <a:t>能直接测得</a:t>
            </a:r>
            <a:r>
              <a:rPr lang="zh-CN" altLang="zh-CN" sz="2800" kern="100" dirty="0">
                <a:solidFill>
                  <a:prstClr val="black"/>
                </a:solidFill>
                <a:latin typeface="Times New Roman"/>
                <a:ea typeface="华文细黑"/>
                <a:cs typeface="Times New Roman"/>
              </a:rPr>
              <a:t>的数据是</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体积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质量</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是气体，故能直接测得的数据是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8081335" y="933530"/>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体积</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5"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4253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73" y="468692"/>
            <a:ext cx="70679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丙同学用下图所示方法和步骤进行实验：</a:t>
            </a:r>
            <a:endParaRPr lang="zh-CN" altLang="zh-CN" sz="2800" kern="100" dirty="0">
              <a:effectLst/>
              <a:latin typeface="宋体"/>
              <a:cs typeface="Courier New"/>
            </a:endParaRPr>
          </a:p>
        </p:txBody>
      </p:sp>
      <p:pic>
        <p:nvPicPr>
          <p:cNvPr id="48130" name="Picture 2" descr="HX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352" y="1197546"/>
            <a:ext cx="7288093" cy="164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1608" y="2853730"/>
            <a:ext cx="11639246"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涉及的实验名称有：</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、洗涤；操作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涉及的实验名称</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干燥</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沉淀，故操作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需涉及过滤操作。要知道固体的质量需要称重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丙同学测得样品中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经过</a:t>
            </a:r>
            <a:r>
              <a:rPr lang="zh-CN" altLang="zh-CN" sz="2800" kern="100" dirty="0">
                <a:latin typeface="Times New Roman"/>
                <a:ea typeface="华文细黑"/>
                <a:cs typeface="Times New Roman"/>
              </a:rPr>
              <a:t>计算，样品中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质量分数的计算式为</a:t>
            </a:r>
            <a:r>
              <a:rPr lang="en-US" altLang="zh-CN" sz="2800" kern="100" dirty="0">
                <a:latin typeface="Times New Roman"/>
                <a:ea typeface="华文细黑"/>
                <a:cs typeface="Courier New"/>
              </a:rPr>
              <a:t>106</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/197</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5120387" y="2985652"/>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过滤</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7" name="矩形 6"/>
          <p:cNvSpPr/>
          <p:nvPr/>
        </p:nvSpPr>
        <p:spPr>
          <a:xfrm>
            <a:off x="1333153" y="3702284"/>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称量</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9" name="矩形 8"/>
          <p:cNvSpPr/>
          <p:nvPr/>
        </p:nvSpPr>
        <p:spPr>
          <a:xfrm>
            <a:off x="6893388" y="5079847"/>
            <a:ext cx="1699504" cy="523220"/>
          </a:xfrm>
          <a:prstGeom prst="rect">
            <a:avLst/>
          </a:prstGeom>
        </p:spPr>
        <p:txBody>
          <a:bodyPr wrap="none">
            <a:spAutoFit/>
          </a:bodyPr>
          <a:lstStyle/>
          <a:p>
            <a:r>
              <a:rPr lang="en-US" altLang="zh-CN" sz="2800" b="1" kern="100" dirty="0">
                <a:solidFill>
                  <a:srgbClr val="FF0000"/>
                </a:solidFill>
                <a:latin typeface="Times New Roman"/>
                <a:ea typeface="华文细黑"/>
              </a:rPr>
              <a:t>106</a:t>
            </a:r>
            <a:r>
              <a:rPr lang="en-US" altLang="zh-CN" sz="2800" b="1" i="1" kern="100" dirty="0">
                <a:solidFill>
                  <a:srgbClr val="FF0000"/>
                </a:solidFill>
                <a:latin typeface="Times New Roman"/>
                <a:ea typeface="华文细黑"/>
              </a:rPr>
              <a:t>y</a:t>
            </a:r>
            <a:r>
              <a:rPr lang="en-US" altLang="zh-CN" sz="2800" b="1" kern="100" dirty="0">
                <a:solidFill>
                  <a:srgbClr val="FF0000"/>
                </a:solidFill>
                <a:latin typeface="Times New Roman"/>
                <a:ea typeface="华文细黑"/>
              </a:rPr>
              <a:t>/197</a:t>
            </a:r>
            <a:r>
              <a:rPr lang="en-US" altLang="zh-CN" sz="2800" b="1" i="1" kern="100" dirty="0">
                <a:solidFill>
                  <a:srgbClr val="FF0000"/>
                </a:solidFill>
                <a:latin typeface="Times New Roman"/>
                <a:ea typeface="华文细黑"/>
              </a:rPr>
              <a:t>x</a:t>
            </a:r>
            <a:endParaRPr lang="zh-CN" altLang="en-US" sz="2800" b="1" dirty="0">
              <a:solidFill>
                <a:srgbClr val="FF0000"/>
              </a:solidFill>
            </a:endParaRPr>
          </a:p>
        </p:txBody>
      </p:sp>
      <p:sp>
        <p:nvSpPr>
          <p:cNvPr id="14"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矩形 22"/>
          <p:cNvSpPr/>
          <p:nvPr/>
        </p:nvSpPr>
        <p:spPr>
          <a:xfrm>
            <a:off x="6599262" y="1826454"/>
            <a:ext cx="126188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BaCO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
        <p:nvSpPr>
          <p:cNvPr id="24" name="矩形 23"/>
          <p:cNvSpPr/>
          <p:nvPr/>
        </p:nvSpPr>
        <p:spPr>
          <a:xfrm>
            <a:off x="2186609" y="1125538"/>
            <a:ext cx="2180405"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NaCl</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Tree>
    <p:extLst>
      <p:ext uri="{BB962C8B-B14F-4D97-AF65-F5344CB8AC3E}">
        <p14:creationId xmlns:p14="http://schemas.microsoft.com/office/powerpoint/2010/main" val="10484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3" grpId="0"/>
      <p:bldP spid="2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616784" y="2829630"/>
            <a:ext cx="10956846" cy="1200329"/>
          </a:xfrm>
          <a:prstGeom prst="rect">
            <a:avLst/>
          </a:prstGeom>
          <a:noFill/>
        </p:spPr>
        <p:txBody>
          <a:bodyPr wrap="none" rtlCol="0" anchor="ctr">
            <a:spAutoFit/>
          </a:bodyPr>
          <a:lstStyle/>
          <a:p>
            <a:pPr>
              <a:lnSpc>
                <a:spcPct val="120000"/>
              </a:lnSpc>
              <a:defRPr/>
            </a:pPr>
            <a:r>
              <a:rPr lang="zh-CN" altLang="zh-CN" sz="6000" b="1" dirty="0" smtClean="0">
                <a:solidFill>
                  <a:schemeClr val="bg1"/>
                </a:solidFill>
                <a:latin typeface="+mj-ea"/>
                <a:ea typeface="+mj-ea"/>
              </a:rPr>
              <a:t>考点</a:t>
            </a:r>
            <a:r>
              <a:rPr lang="zh-CN" altLang="en-US" sz="6000" b="1" dirty="0" smtClean="0">
                <a:solidFill>
                  <a:schemeClr val="bg1"/>
                </a:solidFill>
                <a:latin typeface="+mj-ea"/>
                <a:ea typeface="+mj-ea"/>
              </a:rPr>
              <a:t>四</a:t>
            </a:r>
            <a:r>
              <a:rPr lang="zh-CN" altLang="zh-CN" sz="6000" b="1" dirty="0">
                <a:solidFill>
                  <a:schemeClr val="bg1"/>
                </a:solidFill>
                <a:latin typeface="+mj-ea"/>
                <a:ea typeface="+mj-ea"/>
              </a:rPr>
              <a:t>　</a:t>
            </a:r>
            <a:r>
              <a:rPr lang="zh-CN" altLang="zh-CN" sz="6000" b="1" dirty="0" smtClean="0">
                <a:solidFill>
                  <a:schemeClr val="bg1"/>
                </a:solidFill>
                <a:latin typeface="+mj-ea"/>
                <a:ea typeface="+mj-ea"/>
              </a:rPr>
              <a:t>碱金属</a:t>
            </a:r>
            <a:r>
              <a:rPr lang="zh-CN" altLang="zh-CN" sz="6000" b="1" dirty="0">
                <a:solidFill>
                  <a:schemeClr val="bg1"/>
                </a:solidFill>
                <a:latin typeface="+mj-ea"/>
                <a:ea typeface="+mj-ea"/>
              </a:rPr>
              <a:t>元素　</a:t>
            </a:r>
            <a:r>
              <a:rPr lang="zh-CN" altLang="zh-CN" sz="6000" b="1" dirty="0" smtClean="0">
                <a:solidFill>
                  <a:schemeClr val="bg1"/>
                </a:solidFill>
                <a:latin typeface="+mj-ea"/>
                <a:ea typeface="+mj-ea"/>
              </a:rPr>
              <a:t>焰色反应</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10114812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6803"/>
            <a:ext cx="1105322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碱金属的一般性与特殊性</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一般性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414345881"/>
              </p:ext>
            </p:extLst>
          </p:nvPr>
        </p:nvGraphicFramePr>
        <p:xfrm>
          <a:off x="387524" y="1451997"/>
          <a:ext cx="11305256" cy="3912488"/>
        </p:xfrm>
        <a:graphic>
          <a:graphicData uri="http://schemas.openxmlformats.org/drawingml/2006/table">
            <a:tbl>
              <a:tblPr/>
              <a:tblGrid>
                <a:gridCol w="2016224"/>
                <a:gridCol w="4464496"/>
                <a:gridCol w="4824536"/>
              </a:tblGrid>
              <a:tr h="65208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相似性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递变性</a:t>
                      </a:r>
                      <a:r>
                        <a:rPr lang="en-US" sz="2800" kern="100">
                          <a:effectLst/>
                          <a:latin typeface="Times New Roman"/>
                          <a:ea typeface="华文细黑"/>
                          <a:cs typeface="Courier New"/>
                        </a:rPr>
                        <a:t>(</a:t>
                      </a:r>
                      <a:r>
                        <a:rPr lang="zh-CN" sz="2800" kern="100">
                          <a:effectLst/>
                          <a:latin typeface="Times New Roman"/>
                          <a:ea typeface="华文细黑"/>
                          <a:cs typeface="Times New Roman"/>
                        </a:rPr>
                        <a:t>由</a:t>
                      </a:r>
                      <a:r>
                        <a:rPr lang="en-US" sz="2800" kern="100">
                          <a:effectLst/>
                          <a:latin typeface="Times New Roman"/>
                          <a:ea typeface="华文细黑"/>
                          <a:cs typeface="Courier New"/>
                        </a:rPr>
                        <a:t>Li</a:t>
                      </a:r>
                      <a:r>
                        <a:rPr lang="en-US" sz="2800" kern="100">
                          <a:effectLst/>
                          <a:latin typeface="宋体"/>
                          <a:ea typeface="华文细黑"/>
                          <a:cs typeface="Times New Roman"/>
                        </a:rPr>
                        <a:t>→</a:t>
                      </a:r>
                      <a:r>
                        <a:rPr lang="en-US" sz="2800" kern="100">
                          <a:effectLst/>
                          <a:latin typeface="Times New Roman"/>
                          <a:ea typeface="华文细黑"/>
                          <a:cs typeface="Courier New"/>
                        </a:rPr>
                        <a:t>Cs)</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6244">
                <a:tc>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最外层均为</a:t>
                      </a:r>
                      <a:r>
                        <a:rPr lang="en-US" sz="2800" kern="100">
                          <a:effectLst/>
                          <a:latin typeface="Times New Roman"/>
                          <a:ea typeface="华文细黑"/>
                          <a:cs typeface="Courier New"/>
                        </a:rPr>
                        <a:t>1</a:t>
                      </a:r>
                      <a:r>
                        <a:rPr lang="zh-CN" sz="2800" kern="100">
                          <a:effectLst/>
                          <a:latin typeface="Times New Roman"/>
                          <a:ea typeface="华文细黑"/>
                          <a:cs typeface="Times New Roman"/>
                        </a:rPr>
                        <a:t>个电子</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电子层数逐渐增多</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核电荷数</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原子半径</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162">
                <a:tc>
                  <a:txBody>
                    <a:bodyPr/>
                    <a:lstStyle/>
                    <a:p>
                      <a:pPr algn="ctr">
                        <a:lnSpc>
                          <a:spcPct val="150000"/>
                        </a:lnSpc>
                        <a:spcAft>
                          <a:spcPts val="0"/>
                        </a:spcAft>
                      </a:pPr>
                      <a:r>
                        <a:rPr lang="zh-CN" sz="2800" kern="100">
                          <a:effectLst/>
                          <a:latin typeface="Times New Roman"/>
                          <a:ea typeface="华文细黑"/>
                          <a:cs typeface="Times New Roman"/>
                        </a:rPr>
                        <a:t>元素性质</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都具有较强的金属性，最高正价均为＋</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价</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金属性</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868197" y="2873107"/>
            <a:ext cx="902811" cy="523220"/>
          </a:xfrm>
          <a:prstGeom prst="rect">
            <a:avLst/>
          </a:prstGeom>
        </p:spPr>
        <p:txBody>
          <a:bodyPr wrap="none">
            <a:spAutoFit/>
          </a:bodyPr>
          <a:lstStyle/>
          <a:p>
            <a:pPr>
              <a:defRPr/>
            </a:pPr>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9901490" y="3521065"/>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6" name="矩形 5"/>
          <p:cNvSpPr/>
          <p:nvPr/>
        </p:nvSpPr>
        <p:spPr>
          <a:xfrm>
            <a:off x="9704516" y="4472027"/>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增强</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2813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282071"/>
              </p:ext>
            </p:extLst>
          </p:nvPr>
        </p:nvGraphicFramePr>
        <p:xfrm>
          <a:off x="537592" y="376064"/>
          <a:ext cx="11102230" cy="4277866"/>
        </p:xfrm>
        <a:graphic>
          <a:graphicData uri="http://schemas.openxmlformats.org/drawingml/2006/table">
            <a:tbl>
              <a:tblPr/>
              <a:tblGrid>
                <a:gridCol w="1669182"/>
                <a:gridCol w="1944216"/>
                <a:gridCol w="3672408"/>
                <a:gridCol w="3816424"/>
              </a:tblGrid>
              <a:tr h="2092390">
                <a:tc rowSpan="2">
                  <a:txBody>
                    <a:bodyPr/>
                    <a:lstStyle/>
                    <a:p>
                      <a:pPr algn="ctr">
                        <a:lnSpc>
                          <a:spcPct val="150000"/>
                        </a:lnSpc>
                        <a:spcAft>
                          <a:spcPts val="0"/>
                        </a:spcAft>
                      </a:pPr>
                      <a:r>
                        <a:rPr lang="zh-CN" sz="2800" kern="100" dirty="0">
                          <a:effectLst/>
                          <a:latin typeface="Times New Roman"/>
                          <a:ea typeface="华文细黑"/>
                          <a:cs typeface="Times New Roman"/>
                        </a:rPr>
                        <a:t>单质性质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物理性质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除</a:t>
                      </a:r>
                      <a:r>
                        <a:rPr lang="en-US" sz="2800" kern="100" dirty="0">
                          <a:effectLst/>
                          <a:latin typeface="Times New Roman"/>
                          <a:ea typeface="华文细黑"/>
                          <a:cs typeface="Courier New"/>
                        </a:rPr>
                        <a:t>Cs</a:t>
                      </a:r>
                      <a:r>
                        <a:rPr lang="zh-CN" sz="2800" kern="100" dirty="0">
                          <a:effectLst/>
                          <a:latin typeface="Times New Roman"/>
                          <a:ea typeface="华文细黑"/>
                          <a:cs typeface="Times New Roman"/>
                        </a:rPr>
                        <a:t>外</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都呈银白色，密度较小，熔、</a:t>
                      </a:r>
                      <a:r>
                        <a:rPr lang="zh-CN" sz="2800" kern="100" dirty="0" smtClean="0">
                          <a:effectLst/>
                          <a:latin typeface="Times New Roman"/>
                          <a:ea typeface="华文细黑"/>
                          <a:cs typeface="Times New Roman"/>
                        </a:rPr>
                        <a:t>沸点</a:t>
                      </a:r>
                      <a:r>
                        <a:rPr lang="en-US" altLang="zh-CN" sz="2800" kern="100" dirty="0" smtClean="0">
                          <a:effectLst/>
                          <a:latin typeface="Times New Roman"/>
                          <a:ea typeface="华文细黑"/>
                          <a:cs typeface="Times New Roman"/>
                        </a:rPr>
                        <a:t>_____</a:t>
                      </a: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密度逐渐增大</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钾反常</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，熔、沸点</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476">
                <a:tc vMerge="1">
                  <a:txBody>
                    <a:bodyPr/>
                    <a:lstStyle/>
                    <a:p>
                      <a:endParaRPr lang="zh-CN" altLang="en-US"/>
                    </a:p>
                  </a:txBody>
                  <a:tcPr/>
                </a:tc>
                <a:tc>
                  <a:txBody>
                    <a:bodyPr/>
                    <a:lstStyle/>
                    <a:p>
                      <a:pPr algn="ctr">
                        <a:lnSpc>
                          <a:spcPct val="150000"/>
                        </a:lnSpc>
                        <a:spcAft>
                          <a:spcPts val="0"/>
                        </a:spcAft>
                      </a:pPr>
                      <a:r>
                        <a:rPr lang="zh-CN" sz="2800" kern="100" dirty="0" smtClean="0">
                          <a:effectLst/>
                          <a:latin typeface="Times New Roman"/>
                          <a:ea typeface="华文细黑"/>
                          <a:cs typeface="Times New Roman"/>
                        </a:rPr>
                        <a:t>化学性质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都具有较强的还原性</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还原性逐渐</a:t>
                      </a:r>
                      <a:r>
                        <a:rPr lang="zh-CN" sz="2800" u="sng" kern="100" dirty="0">
                          <a:effectLst/>
                          <a:latin typeface="Times New Roman"/>
                          <a:ea typeface="华文细黑"/>
                          <a:cs typeface="Times New Roman"/>
                        </a:rPr>
                        <a:t>增强</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反应越来越剧烈，产物越来越复杂</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513809" y="1682552"/>
            <a:ext cx="902811" cy="660181"/>
          </a:xfrm>
          <a:prstGeom prst="rect">
            <a:avLst/>
          </a:prstGeom>
        </p:spPr>
        <p:txBody>
          <a:bodyPr wrap="none">
            <a:spAutoFit/>
          </a:bodyPr>
          <a:lstStyle/>
          <a:p>
            <a:pPr>
              <a:lnSpc>
                <a:spcPct val="150000"/>
              </a:lnSpc>
              <a:spcAft>
                <a:spcPts val="0"/>
              </a:spcAft>
            </a:pPr>
            <a:r>
              <a:rPr lang="zh-CN" altLang="zh-CN" sz="2800" kern="100" dirty="0">
                <a:solidFill>
                  <a:srgbClr val="0000FF"/>
                </a:solidFill>
                <a:latin typeface="华文细黑" pitchFamily="2" charset="-122"/>
                <a:ea typeface="华文细黑" pitchFamily="2" charset="-122"/>
                <a:cs typeface="Times New Roman"/>
              </a:rPr>
              <a:t>较低</a:t>
            </a:r>
          </a:p>
        </p:txBody>
      </p:sp>
      <p:sp>
        <p:nvSpPr>
          <p:cNvPr id="4" name="矩形 3"/>
          <p:cNvSpPr/>
          <p:nvPr/>
        </p:nvSpPr>
        <p:spPr>
          <a:xfrm>
            <a:off x="10304963" y="1496060"/>
            <a:ext cx="902811" cy="523220"/>
          </a:xfrm>
          <a:prstGeom prst="rect">
            <a:avLst/>
          </a:prstGeom>
        </p:spPr>
        <p:txBody>
          <a:bodyPr wrap="none">
            <a:spAutoFit/>
          </a:bodyPr>
          <a:lstStyle/>
          <a:p>
            <a:r>
              <a:rPr lang="zh-CN" altLang="zh-CN" sz="2800" kern="100" dirty="0">
                <a:solidFill>
                  <a:srgbClr val="FF0000"/>
                </a:solidFill>
                <a:latin typeface="华文细黑" pitchFamily="2" charset="-122"/>
                <a:ea typeface="华文细黑" pitchFamily="2" charset="-122"/>
                <a:cs typeface="Times New Roman"/>
              </a:rPr>
              <a:t>降低</a:t>
            </a:r>
            <a:endParaRPr lang="zh-CN" altLang="en-US" sz="2800" kern="100" dirty="0">
              <a:solidFill>
                <a:srgbClr val="FF0000"/>
              </a:solidFill>
              <a:latin typeface="华文细黑" pitchFamily="2" charset="-122"/>
              <a:ea typeface="华文细黑" pitchFamily="2" charset="-122"/>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矩形 5"/>
          <p:cNvSpPr/>
          <p:nvPr/>
        </p:nvSpPr>
        <p:spPr>
          <a:xfrm>
            <a:off x="5375126" y="4797946"/>
            <a:ext cx="6787436" cy="523220"/>
          </a:xfrm>
          <a:prstGeom prst="rect">
            <a:avLst/>
          </a:prstGeom>
        </p:spPr>
        <p:txBody>
          <a:bodyPr wrap="none">
            <a:spAutoFit/>
          </a:bodyPr>
          <a:lstStyle/>
          <a:p>
            <a:r>
              <a:rPr lang="zh-CN" altLang="en-US"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碱性：</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CsOH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&gt;KOH&gt;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LiOH</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nvGrpSpPr>
          <p:cNvPr id="15" name="组合 14"/>
          <p:cNvGrpSpPr/>
          <p:nvPr/>
        </p:nvGrpSpPr>
        <p:grpSpPr>
          <a:xfrm>
            <a:off x="603752" y="5079954"/>
            <a:ext cx="1615552" cy="1753380"/>
            <a:chOff x="603752" y="5079954"/>
            <a:chExt cx="1615552" cy="175338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7928" t="18033" r="39393" b="22352"/>
            <a:stretch/>
          </p:blipFill>
          <p:spPr>
            <a:xfrm>
              <a:off x="603752" y="5079954"/>
              <a:ext cx="1615552" cy="1692505"/>
            </a:xfrm>
            <a:prstGeom prst="rect">
              <a:avLst/>
            </a:prstGeom>
          </p:spPr>
        </p:pic>
        <p:sp>
          <p:nvSpPr>
            <p:cNvPr id="11" name="矩形 10"/>
            <p:cNvSpPr/>
            <p:nvPr/>
          </p:nvSpPr>
          <p:spPr>
            <a:xfrm>
              <a:off x="1696404" y="6310114"/>
              <a:ext cx="522900"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Li</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6" name="组合 15"/>
          <p:cNvGrpSpPr/>
          <p:nvPr/>
        </p:nvGrpSpPr>
        <p:grpSpPr>
          <a:xfrm>
            <a:off x="2758413" y="5079954"/>
            <a:ext cx="2328634" cy="1742766"/>
            <a:chOff x="2758413" y="5079954"/>
            <a:chExt cx="2328634" cy="174276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8413" y="5079954"/>
              <a:ext cx="2256673" cy="1692505"/>
            </a:xfrm>
            <a:prstGeom prst="rect">
              <a:avLst/>
            </a:prstGeom>
          </p:spPr>
        </p:pic>
        <p:sp>
          <p:nvSpPr>
            <p:cNvPr id="12" name="矩形 11"/>
            <p:cNvSpPr/>
            <p:nvPr/>
          </p:nvSpPr>
          <p:spPr>
            <a:xfrm>
              <a:off x="4463158" y="6299500"/>
              <a:ext cx="623889"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7" name="组合 16"/>
          <p:cNvGrpSpPr/>
          <p:nvPr/>
        </p:nvGrpSpPr>
        <p:grpSpPr>
          <a:xfrm>
            <a:off x="5447134" y="5403038"/>
            <a:ext cx="2372920" cy="1411132"/>
            <a:chOff x="5447134" y="5403038"/>
            <a:chExt cx="2372920" cy="1411132"/>
          </a:xfrm>
        </p:grpSpPr>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0124" t="20964" r="4274" b="11065"/>
            <a:stretch/>
          </p:blipFill>
          <p:spPr>
            <a:xfrm>
              <a:off x="5447134" y="5403038"/>
              <a:ext cx="2304644" cy="1372483"/>
            </a:xfrm>
            <a:prstGeom prst="rect">
              <a:avLst/>
            </a:prstGeom>
          </p:spPr>
        </p:pic>
        <p:sp>
          <p:nvSpPr>
            <p:cNvPr id="13" name="矩形 12"/>
            <p:cNvSpPr/>
            <p:nvPr/>
          </p:nvSpPr>
          <p:spPr>
            <a:xfrm>
              <a:off x="7175326" y="6290950"/>
              <a:ext cx="644728"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8" name="组合 17"/>
          <p:cNvGrpSpPr/>
          <p:nvPr/>
        </p:nvGrpSpPr>
        <p:grpSpPr>
          <a:xfrm>
            <a:off x="8111430" y="5734050"/>
            <a:ext cx="3960440" cy="1008112"/>
            <a:chOff x="8111430" y="5734050"/>
            <a:chExt cx="3960440" cy="1008112"/>
          </a:xfrm>
        </p:grpSpPr>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2368" t="9033" r="9609" b="18973"/>
            <a:stretch/>
          </p:blipFill>
          <p:spPr>
            <a:xfrm>
              <a:off x="8111430" y="5734050"/>
              <a:ext cx="3902907" cy="742192"/>
            </a:xfrm>
            <a:prstGeom prst="rect">
              <a:avLst/>
            </a:prstGeom>
          </p:spPr>
        </p:pic>
        <p:sp>
          <p:nvSpPr>
            <p:cNvPr id="14" name="矩形 13"/>
            <p:cNvSpPr/>
            <p:nvPr/>
          </p:nvSpPr>
          <p:spPr>
            <a:xfrm>
              <a:off x="11488056" y="6218942"/>
              <a:ext cx="58381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Cs</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spTree>
    <p:extLst>
      <p:ext uri="{BB962C8B-B14F-4D97-AF65-F5344CB8AC3E}">
        <p14:creationId xmlns:p14="http://schemas.microsoft.com/office/powerpoint/2010/main" val="22700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987" y="201560"/>
            <a:ext cx="11457851"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特殊性</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碱金属的密度一般随核电荷数的增大而增大，但钾的密度比钠的小。</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碱金属一般都保存在煤油中，但由于锂的密度小于煤油的密度而将锂保存在石蜡中。</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碱金属跟氢气反应生成的碱金属氢化物都是离子化合物，其中氢以</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形式存在，显－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价，碱金属氢化物是强还原剂。</a:t>
            </a:r>
            <a:endParaRPr lang="zh-CN" altLang="zh-CN" sz="2800" kern="100" dirty="0">
              <a:effectLst/>
              <a:latin typeface="宋体"/>
              <a:cs typeface="Courier New"/>
            </a:endParaRPr>
          </a:p>
        </p:txBody>
      </p:sp>
    </p:spTree>
    <p:extLst>
      <p:ext uri="{BB962C8B-B14F-4D97-AF65-F5344CB8AC3E}">
        <p14:creationId xmlns:p14="http://schemas.microsoft.com/office/powerpoint/2010/main" val="6241626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853" y="64468"/>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焰色反应的概念</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某些金属或它们的化合物在灼烧时都会使火焰呈现出特殊的颜色，其</a:t>
            </a:r>
            <a:r>
              <a:rPr lang="zh-CN" altLang="zh-CN" sz="2800" kern="100" dirty="0" smtClean="0">
                <a:latin typeface="Times New Roman"/>
                <a:ea typeface="华文细黑"/>
                <a:cs typeface="Times New Roman"/>
              </a:rPr>
              <a:t>属于</a:t>
            </a:r>
            <a:r>
              <a:rPr lang="en-US" altLang="zh-CN" sz="2800" u="sng" kern="100" dirty="0" smtClean="0">
                <a:latin typeface="Times New Roman"/>
                <a:ea typeface="华文细黑"/>
                <a:cs typeface="Times New Roman"/>
              </a:rPr>
              <a:t>      </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属于元素的性质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焰色反应的</a:t>
            </a:r>
            <a:r>
              <a:rPr lang="zh-CN" altLang="zh-CN" sz="2800" kern="100" dirty="0" smtClean="0">
                <a:latin typeface="Times New Roman"/>
                <a:ea typeface="华文细黑"/>
                <a:cs typeface="Times New Roman"/>
              </a:rPr>
              <a:t>操作</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4518779"/>
              </p:ext>
            </p:extLst>
          </p:nvPr>
        </p:nvGraphicFramePr>
        <p:xfrm>
          <a:off x="352425" y="3403476"/>
          <a:ext cx="11410950" cy="2114550"/>
        </p:xfrm>
        <a:graphic>
          <a:graphicData uri="http://schemas.openxmlformats.org/presentationml/2006/ole">
            <mc:AlternateContent xmlns:mc="http://schemas.openxmlformats.org/markup-compatibility/2006">
              <mc:Choice xmlns:v="urn:schemas-microsoft-com:vml" Requires="v">
                <p:oleObj spid="_x0000_s50559" name="文档" r:id="rId3" imgW="10971678" imgH="2037998" progId="Word.Document.12">
                  <p:embed/>
                </p:oleObj>
              </mc:Choice>
              <mc:Fallback>
                <p:oleObj name="文档" r:id="rId3" imgW="10971678" imgH="2037998" progId="Word.Document.12">
                  <p:embed/>
                  <p:pic>
                    <p:nvPicPr>
                      <p:cNvPr id="0" name=""/>
                      <p:cNvPicPr/>
                      <p:nvPr/>
                    </p:nvPicPr>
                    <p:blipFill>
                      <a:blip r:embed="rId4"/>
                      <a:stretch>
                        <a:fillRect/>
                      </a:stretch>
                    </p:blipFill>
                    <p:spPr>
                      <a:xfrm>
                        <a:off x="352425" y="3403476"/>
                        <a:ext cx="11410950" cy="2114550"/>
                      </a:xfrm>
                      <a:prstGeom prst="rect">
                        <a:avLst/>
                      </a:prstGeom>
                    </p:spPr>
                  </p:pic>
                </p:oleObj>
              </mc:Fallback>
            </mc:AlternateContent>
          </a:graphicData>
        </a:graphic>
      </p:graphicFrame>
      <p:sp>
        <p:nvSpPr>
          <p:cNvPr id="5" name="矩形 4"/>
          <p:cNvSpPr/>
          <p:nvPr/>
        </p:nvSpPr>
        <p:spPr>
          <a:xfrm>
            <a:off x="190550" y="4384948"/>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常见元素的焰色</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钠元素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钾</a:t>
            </a:r>
            <a:r>
              <a:rPr lang="zh-CN" altLang="zh-CN" sz="2800" kern="100" dirty="0" smtClean="0">
                <a:latin typeface="Times New Roman"/>
                <a:ea typeface="华文细黑"/>
                <a:cs typeface="Times New Roman"/>
              </a:rPr>
              <a:t>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透过</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观察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；铜元</a:t>
            </a:r>
            <a:r>
              <a:rPr lang="zh-CN" altLang="zh-CN" sz="2800" kern="100" dirty="0" smtClean="0">
                <a:latin typeface="Times New Roman"/>
                <a:ea typeface="华文细黑"/>
                <a:cs typeface="Times New Roman"/>
              </a:rPr>
              <a:t>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33368" y="207820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物理</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1293470" y="5117280"/>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黄</a:t>
            </a:r>
            <a:endParaRPr lang="zh-CN" altLang="en-US" sz="2800" kern="100" dirty="0">
              <a:solidFill>
                <a:srgbClr val="0000FF"/>
              </a:solidFill>
              <a:latin typeface="华文细黑" pitchFamily="2" charset="-122"/>
              <a:ea typeface="华文细黑" pitchFamily="2" charset="-122"/>
              <a:cs typeface="Times New Roman"/>
            </a:endParaRPr>
          </a:p>
        </p:txBody>
      </p:sp>
      <p:sp>
        <p:nvSpPr>
          <p:cNvPr id="8" name="矩形 7"/>
          <p:cNvSpPr/>
          <p:nvPr/>
        </p:nvSpPr>
        <p:spPr>
          <a:xfrm>
            <a:off x="3516193" y="5114393"/>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紫</a:t>
            </a:r>
            <a:endParaRPr lang="zh-CN" altLang="en-US" sz="2800" kern="100" dirty="0">
              <a:solidFill>
                <a:srgbClr val="0000FF"/>
              </a:solidFill>
              <a:latin typeface="华文细黑" pitchFamily="2" charset="-122"/>
              <a:ea typeface="华文细黑" pitchFamily="2" charset="-122"/>
              <a:cs typeface="Times New Roman"/>
            </a:endParaRPr>
          </a:p>
        </p:txBody>
      </p:sp>
      <p:sp>
        <p:nvSpPr>
          <p:cNvPr id="9" name="矩形 8"/>
          <p:cNvSpPr/>
          <p:nvPr/>
        </p:nvSpPr>
        <p:spPr>
          <a:xfrm>
            <a:off x="5123289" y="5126805"/>
            <a:ext cx="198002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蓝色钴玻璃</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0" name="矩形 9"/>
          <p:cNvSpPr/>
          <p:nvPr/>
        </p:nvSpPr>
        <p:spPr>
          <a:xfrm>
            <a:off x="9282608" y="5112061"/>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绿</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椭圆 3"/>
          <p:cNvSpPr/>
          <p:nvPr/>
        </p:nvSpPr>
        <p:spPr>
          <a:xfrm>
            <a:off x="7780418" y="3199256"/>
            <a:ext cx="1224136"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891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558" y="261442"/>
            <a:ext cx="11521280" cy="5863144"/>
          </a:xfrm>
          <a:prstGeom prst="rect">
            <a:avLst/>
          </a:prstGeom>
          <a:noFill/>
        </p:spPr>
        <p:txBody>
          <a:bodyPr wrap="square" rtlCol="0">
            <a:spAutoFit/>
          </a:bodyPr>
          <a:lstStyle/>
          <a:p>
            <a:pPr algn="just">
              <a:lnSpc>
                <a:spcPts val="5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ts val="5000"/>
              </a:lnSpc>
              <a:spcAft>
                <a:spcPts val="0"/>
              </a:spcAft>
            </a:pPr>
            <a:r>
              <a:rPr lang="zh-CN" altLang="zh-CN" sz="2800" kern="100" dirty="0">
                <a:latin typeface="Times New Roman"/>
                <a:ea typeface="华文细黑"/>
                <a:cs typeface="Times New Roman"/>
              </a:rPr>
              <a:t>根据碱金属的性质规律思考下列问题：</a:t>
            </a:r>
            <a:endParaRPr lang="zh-CN" altLang="zh-CN" sz="2800" kern="100" dirty="0">
              <a:latin typeface="宋体"/>
              <a:cs typeface="Courier New"/>
            </a:endParaRPr>
          </a:p>
          <a:p>
            <a:pPr algn="just">
              <a:lnSpc>
                <a:spcPts val="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钠与氧气反应有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两种氧化物生成，其他碱金属单质与氧气反应也只生成两种类似的氧化物吗？</a:t>
            </a:r>
            <a:endParaRPr lang="zh-CN" altLang="zh-CN" sz="2800" kern="100" dirty="0">
              <a:latin typeface="宋体"/>
              <a:cs typeface="Courier New"/>
            </a:endParaRPr>
          </a:p>
          <a:p>
            <a:pPr algn="just">
              <a:lnSpc>
                <a:spcPts val="5000"/>
              </a:lnSpc>
              <a:spcAft>
                <a:spcPts val="0"/>
              </a:spcAft>
            </a:pPr>
            <a:r>
              <a:rPr lang="zh-CN" altLang="zh-CN" sz="2800" b="1" kern="100" dirty="0" smtClean="0">
                <a:solidFill>
                  <a:srgbClr val="0000FF"/>
                </a:solidFill>
                <a:latin typeface="Times New Roman"/>
                <a:cs typeface="Times New Roman"/>
              </a:rPr>
              <a:t>答案　</a:t>
            </a:r>
            <a:r>
              <a:rPr lang="zh-CN" altLang="zh-CN" sz="2800" b="1" kern="100" dirty="0" smtClean="0">
                <a:solidFill>
                  <a:srgbClr val="FF0000"/>
                </a:solidFill>
                <a:latin typeface="Times New Roman"/>
                <a:ea typeface="华文细黑"/>
                <a:cs typeface="Times New Roman"/>
              </a:rPr>
              <a:t>不是，如</a:t>
            </a:r>
            <a:r>
              <a:rPr lang="en-US" altLang="zh-CN" sz="2800" b="1" kern="100" dirty="0" smtClean="0">
                <a:solidFill>
                  <a:srgbClr val="FF0000"/>
                </a:solidFill>
                <a:latin typeface="Times New Roman"/>
                <a:ea typeface="华文细黑"/>
                <a:cs typeface="Courier New"/>
              </a:rPr>
              <a:t>Li</a:t>
            </a:r>
            <a:r>
              <a:rPr lang="zh-CN" altLang="zh-CN" sz="2800" b="1" kern="100" dirty="0" smtClean="0">
                <a:solidFill>
                  <a:srgbClr val="FF0000"/>
                </a:solidFill>
                <a:latin typeface="Times New Roman"/>
                <a:ea typeface="华文细黑"/>
                <a:cs typeface="Times New Roman"/>
              </a:rPr>
              <a:t>与氧气反应只生成</a:t>
            </a:r>
            <a:r>
              <a:rPr lang="en-US" altLang="zh-CN" sz="2800" b="1" kern="100" dirty="0" smtClean="0">
                <a:solidFill>
                  <a:srgbClr val="FF0000"/>
                </a:solidFill>
                <a:latin typeface="Times New Roman"/>
                <a:ea typeface="华文细黑"/>
                <a:cs typeface="Courier New"/>
              </a:rPr>
              <a:t>Li</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K</a:t>
            </a:r>
            <a:r>
              <a:rPr lang="zh-CN" altLang="zh-CN" sz="2800" b="1" kern="100" dirty="0" smtClean="0">
                <a:solidFill>
                  <a:srgbClr val="FF0000"/>
                </a:solidFill>
                <a:latin typeface="Times New Roman"/>
                <a:ea typeface="华文细黑"/>
                <a:cs typeface="Times New Roman"/>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反应还能生成更复杂的氧化物。</a:t>
            </a:r>
            <a:endParaRPr lang="en-US" altLang="zh-CN" sz="2800" b="1" kern="100" dirty="0" smtClean="0">
              <a:solidFill>
                <a:srgbClr val="FF0000"/>
              </a:solidFill>
              <a:latin typeface="Times New Roman"/>
              <a:ea typeface="华文细黑"/>
              <a:cs typeface="Times New Roman"/>
            </a:endParaRPr>
          </a:p>
          <a:p>
            <a:pPr algn="just">
              <a:lnSpc>
                <a:spcPts val="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钠的还原性比钾的弱，但工业上制取钾却用钠置换钾的原因是</a:t>
            </a:r>
            <a:endParaRPr lang="zh-CN" altLang="zh-CN" sz="2800" kern="100" dirty="0">
              <a:latin typeface="宋体"/>
              <a:cs typeface="Courier New"/>
            </a:endParaRPr>
          </a:p>
          <a:p>
            <a:pPr algn="just">
              <a:lnSpc>
                <a:spcPts val="5000"/>
              </a:lnSpc>
              <a:spcAft>
                <a:spcPts val="0"/>
              </a:spcAft>
            </a:pPr>
            <a:r>
              <a:rPr lang="en-US" altLang="zh-CN" sz="2800" kern="100" dirty="0" smtClean="0">
                <a:latin typeface="Times New Roman"/>
                <a:ea typeface="华文细黑"/>
                <a:cs typeface="Courier New"/>
              </a:rPr>
              <a:t>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37827" y="4637793"/>
            <a:ext cx="11409907" cy="1302408"/>
          </a:xfrm>
          <a:prstGeom prst="rect">
            <a:avLst/>
          </a:prstGeom>
        </p:spPr>
        <p:txBody>
          <a:bodyPr>
            <a:spAutoFit/>
          </a:bodyPr>
          <a:lstStyle/>
          <a:p>
            <a:pPr lvl="0" algn="just">
              <a:lnSpc>
                <a:spcPct val="150000"/>
              </a:lnSpc>
            </a:pPr>
            <a:r>
              <a:rPr lang="zh-CN" altLang="zh-CN" sz="2800" b="1" kern="100" dirty="0">
                <a:solidFill>
                  <a:srgbClr val="FF0000"/>
                </a:solidFill>
                <a:latin typeface="Times New Roman"/>
                <a:ea typeface="华文细黑"/>
                <a:cs typeface="Times New Roman"/>
              </a:rPr>
              <a:t>由于</a:t>
            </a:r>
            <a:r>
              <a:rPr lang="en-US" altLang="zh-CN" sz="2800" b="1" kern="100" dirty="0">
                <a:solidFill>
                  <a:srgbClr val="FF0000"/>
                </a:solidFill>
                <a:latin typeface="Times New Roman"/>
                <a:ea typeface="华文细黑"/>
                <a:cs typeface="Courier New"/>
              </a:rPr>
              <a:t>Na</a:t>
            </a:r>
            <a:r>
              <a:rPr lang="zh-CN" altLang="zh-CN" sz="2800" b="1" kern="100" dirty="0">
                <a:solidFill>
                  <a:srgbClr val="FF0000"/>
                </a:solidFill>
                <a:latin typeface="Times New Roman"/>
                <a:ea typeface="华文细黑"/>
                <a:cs typeface="Times New Roman"/>
              </a:rPr>
              <a:t>＋</a:t>
            </a:r>
            <a:r>
              <a:rPr lang="en-US" altLang="zh-CN" sz="2800" b="1" kern="100" dirty="0" err="1" smtClean="0">
                <a:solidFill>
                  <a:srgbClr val="FF0000"/>
                </a:solidFill>
                <a:latin typeface="Times New Roman"/>
                <a:ea typeface="华文细黑"/>
                <a:cs typeface="Courier New"/>
              </a:rPr>
              <a:t>KCl</a:t>
            </a:r>
            <a:r>
              <a:rPr lang="zh-CN" altLang="en-US" sz="2800" b="1" dirty="0">
                <a:solidFill>
                  <a:srgbClr val="FF0000"/>
                </a:solidFill>
              </a:rPr>
              <a:t>⇌</a:t>
            </a:r>
            <a:r>
              <a:rPr lang="en-US" altLang="zh-CN" sz="2800" b="1" kern="100" dirty="0" err="1" smtClean="0">
                <a:solidFill>
                  <a:srgbClr val="FF0000"/>
                </a:solidFill>
                <a:latin typeface="Times New Roman"/>
                <a:ea typeface="华文细黑"/>
                <a:cs typeface="Courier New"/>
              </a:rPr>
              <a:t>NaCl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K</a:t>
            </a:r>
            <a:r>
              <a:rPr lang="zh-CN" altLang="zh-CN" sz="2800" b="1" kern="100" dirty="0">
                <a:solidFill>
                  <a:srgbClr val="FF0000"/>
                </a:solidFill>
                <a:latin typeface="Times New Roman"/>
                <a:ea typeface="华文细黑"/>
                <a:cs typeface="Times New Roman"/>
              </a:rPr>
              <a:t>是可逆反应，而</a:t>
            </a:r>
            <a:r>
              <a:rPr lang="en-US" altLang="zh-CN" sz="2800" b="1" kern="100" dirty="0">
                <a:solidFill>
                  <a:srgbClr val="FF0000"/>
                </a:solidFill>
                <a:latin typeface="Times New Roman"/>
                <a:ea typeface="华文细黑"/>
                <a:cs typeface="Courier New"/>
              </a:rPr>
              <a:t>K</a:t>
            </a:r>
            <a:r>
              <a:rPr lang="zh-CN" altLang="zh-CN" sz="2800" b="1" kern="100" dirty="0">
                <a:solidFill>
                  <a:srgbClr val="FF0000"/>
                </a:solidFill>
                <a:latin typeface="Times New Roman"/>
                <a:ea typeface="华文细黑"/>
                <a:cs typeface="Times New Roman"/>
              </a:rPr>
              <a:t>的熔、沸点比</a:t>
            </a:r>
            <a:r>
              <a:rPr lang="en-US" altLang="zh-CN" sz="2800" b="1" kern="100" dirty="0">
                <a:solidFill>
                  <a:srgbClr val="FF0000"/>
                </a:solidFill>
                <a:latin typeface="Times New Roman"/>
                <a:ea typeface="华文细黑"/>
                <a:cs typeface="Courier New"/>
              </a:rPr>
              <a:t>Na</a:t>
            </a:r>
            <a:r>
              <a:rPr lang="zh-CN" altLang="zh-CN" sz="2800" b="1" kern="100" dirty="0">
                <a:solidFill>
                  <a:srgbClr val="FF0000"/>
                </a:solidFill>
                <a:latin typeface="Times New Roman"/>
                <a:ea typeface="华文细黑"/>
                <a:cs typeface="Times New Roman"/>
              </a:rPr>
              <a:t>低，产生钾蒸气，使平衡向右</a:t>
            </a:r>
            <a:r>
              <a:rPr lang="zh-CN" altLang="zh-CN" sz="2800" b="1" kern="100" dirty="0" smtClean="0">
                <a:solidFill>
                  <a:srgbClr val="FF0000"/>
                </a:solidFill>
                <a:latin typeface="Times New Roman"/>
                <a:ea typeface="华文细黑"/>
                <a:cs typeface="Times New Roman"/>
              </a:rPr>
              <a:t>移动</a:t>
            </a:r>
            <a:r>
              <a:rPr lang="zh-CN" altLang="en-US" sz="2800" b="1" kern="100" dirty="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537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668" y="693591"/>
            <a:ext cx="11873194" cy="5798639"/>
          </a:xfrm>
          <a:prstGeom prst="rect">
            <a:avLst/>
          </a:prstGeom>
        </p:spPr>
        <p:txBody>
          <a:bodyPr>
            <a:spAutoFit/>
          </a:bodyPr>
          <a:lstStyle/>
          <a:p>
            <a:pPr algn="just">
              <a:lnSpc>
                <a:spcPts val="4500"/>
              </a:lnSpc>
              <a:spcAft>
                <a:spcPts val="0"/>
              </a:spcAft>
            </a:pPr>
            <a:r>
              <a:rPr lang="zh-CN" altLang="zh-CN" sz="2800" b="1" kern="100" dirty="0">
                <a:solidFill>
                  <a:srgbClr val="0000FF"/>
                </a:solidFill>
                <a:latin typeface="Times New Roman"/>
                <a:cs typeface="Times New Roman"/>
              </a:rPr>
              <a:t>题组一　碱金属元素性质规律的应用</a:t>
            </a: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有关碱金属的叙述正确的是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随核电荷数的增加，碱金属单质的熔点逐渐降低，密度逐渐增大</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碱金属单质的金属性很强，均易与氯气、氧气、氮气等发生反应</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碳酸铯在酒精灯加热时不能分解为二氧化碳和氧化铯</a:t>
            </a:r>
            <a:endParaRPr lang="zh-CN" altLang="zh-CN" sz="2800" kern="100" dirty="0">
              <a:latin typeface="宋体"/>
              <a:cs typeface="Courier New"/>
            </a:endParaRPr>
          </a:p>
          <a:p>
            <a:pPr algn="just">
              <a:lnSpc>
                <a:spcPts val="45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无水硫酸铯的化学式为</a:t>
            </a:r>
            <a:r>
              <a:rPr lang="en-US" altLang="zh-CN" sz="2800" kern="100" dirty="0" smtClean="0">
                <a:latin typeface="Times New Roman"/>
                <a:ea typeface="华文细黑"/>
                <a:cs typeface="Courier New"/>
              </a:rPr>
              <a:t>Cs</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，它不易溶于水</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钾的密度小于钠的密度，这是碱金属单质密度依次增大的一个例外；碱金属中除锂外，均不与氮气直接反应，由在酒精灯加热条件下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加热也不分解，</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同为碱金属元素，性质相似，由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易溶于水，可得出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也易溶于水</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964286" y="1328862"/>
            <a:ext cx="518091" cy="646331"/>
          </a:xfrm>
          <a:prstGeom prst="rect">
            <a:avLst/>
          </a:prstGeom>
        </p:spPr>
        <p:txBody>
          <a:bodyPr wrap="none">
            <a:spAutoFit/>
          </a:bodyPr>
          <a:lstStyle/>
          <a:p>
            <a:r>
              <a:rPr lang="en-US" altLang="zh-CN" sz="3600" b="1" kern="100" dirty="0">
                <a:solidFill>
                  <a:srgbClr val="FF0000"/>
                </a:solidFill>
                <a:latin typeface="Times New Roman" pitchFamily="18" charset="0"/>
                <a:ea typeface="Times New Roman" pitchFamily="18" charset="0"/>
                <a:cs typeface="Times New Roman" pitchFamily="18" charset="0"/>
              </a:rPr>
              <a:t>C</a:t>
            </a:r>
            <a:endParaRPr lang="zh-CN" altLang="en-US" sz="3600" b="1" kern="100" dirty="0">
              <a:solidFill>
                <a:srgbClr val="FF0000"/>
              </a:solidFill>
              <a:latin typeface="Times New Roman" pitchFamily="18" charset="0"/>
              <a:cs typeface="Times New Roman" pitchFamily="18" charset="0"/>
            </a:endParaRPr>
          </a:p>
        </p:txBody>
      </p:sp>
      <p:sp>
        <p:nvSpPr>
          <p:cNvPr id="6"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60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40" y="486991"/>
            <a:ext cx="11918980" cy="6125114"/>
          </a:xfrm>
          <a:prstGeom prst="rect">
            <a:avLst/>
          </a:prstGeom>
        </p:spPr>
        <p:txBody>
          <a:bodyPr wrap="square" lIns="121898" tIns="60948" rIns="121898" bIns="60948">
            <a:spAutoFit/>
          </a:bodyPr>
          <a:lstStyle/>
          <a:p>
            <a:pPr algn="just">
              <a:lnSpc>
                <a:spcPts val="43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在性质上具有很大的相似性。下面是根据</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的性质对</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的性质的预测，其中不正确的是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A.K</a:t>
            </a:r>
            <a:r>
              <a:rPr lang="zh-CN" altLang="zh-CN" sz="2600" kern="100" dirty="0">
                <a:latin typeface="Times New Roman"/>
                <a:ea typeface="华文细黑"/>
                <a:cs typeface="Times New Roman"/>
              </a:rPr>
              <a:t>在空气中可以被空气中的氧气氧化</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B.K</a:t>
            </a:r>
            <a:r>
              <a:rPr lang="zh-CN" altLang="zh-CN" sz="2600" kern="100" dirty="0">
                <a:latin typeface="Times New Roman"/>
                <a:ea typeface="华文细黑"/>
                <a:cs typeface="Times New Roman"/>
              </a:rPr>
              <a:t>可以与乙醇发生反应生成氢气</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C.K</a:t>
            </a:r>
            <a:r>
              <a:rPr lang="zh-CN" altLang="zh-CN" sz="2600" kern="100" dirty="0">
                <a:latin typeface="Times New Roman"/>
                <a:ea typeface="华文细黑"/>
                <a:cs typeface="Times New Roman"/>
              </a:rPr>
              <a:t>与水的反应不如钠与水的反应剧烈</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D.K</a:t>
            </a:r>
            <a:r>
              <a:rPr lang="zh-CN" altLang="zh-CN" sz="2600" kern="100" dirty="0">
                <a:latin typeface="Times New Roman"/>
                <a:ea typeface="华文细黑"/>
                <a:cs typeface="Times New Roman"/>
              </a:rPr>
              <a:t>也可放在煤油中</a:t>
            </a:r>
            <a:r>
              <a:rPr lang="zh-CN" altLang="zh-CN" sz="2600" kern="100" dirty="0" smtClean="0">
                <a:latin typeface="Times New Roman"/>
                <a:ea typeface="华文细黑"/>
                <a:cs typeface="Times New Roman"/>
              </a:rPr>
              <a:t>保存</a:t>
            </a:r>
            <a:endParaRPr lang="en-US" altLang="zh-CN" sz="2600" kern="100" dirty="0" smtClean="0">
              <a:latin typeface="Times New Roman"/>
              <a:ea typeface="华文细黑"/>
              <a:cs typeface="Times New Roman"/>
            </a:endParaRPr>
          </a:p>
          <a:p>
            <a:pPr algn="just">
              <a:lnSpc>
                <a:spcPts val="43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活泼，故</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在空气中可以被氧气氧化，</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能与乙醇反应放出氢气，</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也能与乙醇反应放出氢气，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K</a:t>
            </a:r>
            <a:r>
              <a:rPr lang="zh-CN" altLang="zh-CN" sz="2600" kern="100" dirty="0">
                <a:latin typeface="Times New Roman"/>
                <a:ea typeface="华文细黑"/>
                <a:cs typeface="Times New Roman"/>
              </a:rPr>
              <a:t>与水的反应比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与水的反应剧烈，</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均可放在煤油中保存，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918324" y="1044458"/>
            <a:ext cx="554960" cy="707886"/>
          </a:xfrm>
          <a:prstGeom prst="rect">
            <a:avLst/>
          </a:prstGeom>
        </p:spPr>
        <p:txBody>
          <a:bodyPr wrap="none">
            <a:spAutoFit/>
          </a:bodyPr>
          <a:lstStyle/>
          <a:p>
            <a:r>
              <a:rPr lang="en-US" altLang="zh-CN" sz="4000" b="1" kern="100" dirty="0">
                <a:solidFill>
                  <a:srgbClr val="FF0000"/>
                </a:solidFill>
                <a:latin typeface="Times New Roman"/>
                <a:cs typeface="Times New Roman"/>
              </a:rPr>
              <a:t>C</a:t>
            </a:r>
            <a:endParaRPr lang="zh-CN" altLang="en-US" sz="4000" b="1" kern="100" dirty="0">
              <a:solidFill>
                <a:srgbClr val="FF0000"/>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700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065624" y="2792087"/>
            <a:ext cx="10059164" cy="1275414"/>
          </a:xfrm>
          <a:prstGeom prst="rect">
            <a:avLst/>
          </a:prstGeom>
          <a:noFill/>
        </p:spPr>
        <p:txBody>
          <a:bodyPr wrap="none" rtlCol="0" anchor="ctr">
            <a:spAutoFit/>
          </a:bodyPr>
          <a:lstStyle/>
          <a:p>
            <a:pPr>
              <a:lnSpc>
                <a:spcPct val="120000"/>
              </a:lnSpc>
              <a:defRPr/>
            </a:pPr>
            <a:r>
              <a:rPr lang="zh-CN" altLang="zh-CN" sz="7000" b="1" dirty="0">
                <a:solidFill>
                  <a:schemeClr val="bg1"/>
                </a:solidFill>
                <a:latin typeface="+mj-ea"/>
                <a:ea typeface="+mj-ea"/>
              </a:rPr>
              <a:t>考点一　钠的性质及应用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9769" y="549474"/>
            <a:ext cx="11185087" cy="5637569"/>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题组二　焰色反应</a:t>
            </a: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用光洁的铂丝蘸取某无色溶液在无色火焰上灼烧，直接观察到火焰呈黄色。下列各判断正确的是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只含有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一定含有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既含有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，又含有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，可能还含有</a:t>
            </a:r>
            <a:r>
              <a:rPr lang="en-US" altLang="zh-CN" sz="2800" kern="100" dirty="0">
                <a:latin typeface="Times New Roman"/>
                <a:ea typeface="华文细黑"/>
                <a:cs typeface="Courier New"/>
              </a:rPr>
              <a:t>K</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钠的焰色反应为黄色，容易掩盖钾的浅紫色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4918240" y="2073836"/>
            <a:ext cx="526106" cy="707886"/>
          </a:xfrm>
          <a:prstGeom prst="rect">
            <a:avLst/>
          </a:prstGeom>
        </p:spPr>
        <p:txBody>
          <a:bodyPr wrap="none">
            <a:spAutoFit/>
          </a:bodyPr>
          <a:lstStyle/>
          <a:p>
            <a:r>
              <a:rPr lang="en-US" altLang="zh-CN" sz="4000" b="1" kern="100" dirty="0">
                <a:solidFill>
                  <a:srgbClr val="FF0000"/>
                </a:solidFill>
                <a:latin typeface="Times New Roman"/>
                <a:cs typeface="Times New Roman"/>
              </a:rPr>
              <a:t>B</a:t>
            </a:r>
            <a:endParaRPr lang="zh-CN" altLang="en-US" sz="40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912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549474"/>
            <a:ext cx="11524006"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下列有关焰色反应实验操作注意事项的说法中正确的是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钾的火焰颜色要透过蓝色钴玻璃观察</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先将铂丝灼烧到与原来火焰的颜色相同，再蘸取被检验的物质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每次实验后，要将铂丝用盐酸洗净</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实验时最好选择本身颜色较浅的火焰</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没有铂丝时，也可以用光洁无锈的铁丝代替</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不正确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全对</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9502416" y="600031"/>
            <a:ext cx="481222" cy="712503"/>
          </a:xfrm>
          <a:prstGeom prst="rect">
            <a:avLst/>
          </a:prstGeom>
        </p:spPr>
        <p:txBody>
          <a:bodyPr wrap="none">
            <a:spAutoFit/>
          </a:bodyPr>
          <a:lstStyle/>
          <a:p>
            <a:pPr algn="just">
              <a:lnSpc>
                <a:spcPts val="5500"/>
              </a:lnSpc>
              <a:spcAft>
                <a:spcPts val="0"/>
              </a:spcAft>
            </a:pPr>
            <a:r>
              <a:rPr lang="en-US" altLang="zh-CN" sz="3200" b="1" kern="100" dirty="0">
                <a:solidFill>
                  <a:srgbClr val="FF0000"/>
                </a:solidFill>
                <a:latin typeface="Times New Roman"/>
                <a:ea typeface="华文细黑"/>
                <a:cs typeface="Courier New"/>
              </a:rPr>
              <a:t>D</a:t>
            </a:r>
            <a:endParaRPr lang="zh-CN" altLang="zh-CN" sz="3200" b="1" kern="100" dirty="0">
              <a:solidFill>
                <a:srgbClr val="FF0000"/>
              </a:solidFill>
              <a:latin typeface="宋体"/>
              <a:cs typeface="Courier New"/>
            </a:endParaRPr>
          </a:p>
        </p:txBody>
      </p:sp>
      <p:sp>
        <p:nvSpPr>
          <p:cNvPr id="9" name="矩形 8"/>
          <p:cNvSpPr/>
          <p:nvPr/>
        </p:nvSpPr>
        <p:spPr>
          <a:xfrm>
            <a:off x="6383238" y="1557586"/>
            <a:ext cx="466794" cy="707886"/>
          </a:xfrm>
          <a:prstGeom prst="rect">
            <a:avLst/>
          </a:prstGeom>
        </p:spPr>
        <p:txBody>
          <a:bodyPr wrap="none">
            <a:spAutoFit/>
          </a:bodyPr>
          <a:lstStyle/>
          <a:p>
            <a:r>
              <a:rPr lang="zh-CN" altLang="en-US" sz="4000" dirty="0">
                <a:solidFill>
                  <a:srgbClr val="FF0000"/>
                </a:solidFill>
              </a:rPr>
              <a:t>√</a:t>
            </a:r>
          </a:p>
        </p:txBody>
      </p:sp>
      <p:sp>
        <p:nvSpPr>
          <p:cNvPr id="10" name="矩形 9"/>
          <p:cNvSpPr/>
          <p:nvPr/>
        </p:nvSpPr>
        <p:spPr>
          <a:xfrm>
            <a:off x="10284150" y="2265472"/>
            <a:ext cx="466794" cy="707886"/>
          </a:xfrm>
          <a:prstGeom prst="rect">
            <a:avLst/>
          </a:prstGeom>
        </p:spPr>
        <p:txBody>
          <a:bodyPr wrap="none">
            <a:spAutoFit/>
          </a:bodyPr>
          <a:lstStyle/>
          <a:p>
            <a:r>
              <a:rPr lang="zh-CN" altLang="en-US" sz="4000" dirty="0">
                <a:solidFill>
                  <a:srgbClr val="FF0000"/>
                </a:solidFill>
              </a:rPr>
              <a:t>√</a:t>
            </a:r>
          </a:p>
        </p:txBody>
      </p:sp>
      <p:sp>
        <p:nvSpPr>
          <p:cNvPr id="11" name="矩形 10"/>
          <p:cNvSpPr/>
          <p:nvPr/>
        </p:nvSpPr>
        <p:spPr>
          <a:xfrm>
            <a:off x="6023198" y="2937932"/>
            <a:ext cx="466794" cy="707886"/>
          </a:xfrm>
          <a:prstGeom prst="rect">
            <a:avLst/>
          </a:prstGeom>
        </p:spPr>
        <p:txBody>
          <a:bodyPr wrap="none">
            <a:spAutoFit/>
          </a:bodyPr>
          <a:lstStyle/>
          <a:p>
            <a:r>
              <a:rPr lang="zh-CN" altLang="en-US" sz="4000" dirty="0">
                <a:solidFill>
                  <a:srgbClr val="FF0000"/>
                </a:solidFill>
              </a:rPr>
              <a:t>√</a:t>
            </a:r>
          </a:p>
        </p:txBody>
      </p:sp>
      <p:sp>
        <p:nvSpPr>
          <p:cNvPr id="12" name="矩形 11"/>
          <p:cNvSpPr/>
          <p:nvPr/>
        </p:nvSpPr>
        <p:spPr>
          <a:xfrm>
            <a:off x="6383238" y="3658012"/>
            <a:ext cx="466794" cy="707886"/>
          </a:xfrm>
          <a:prstGeom prst="rect">
            <a:avLst/>
          </a:prstGeom>
        </p:spPr>
        <p:txBody>
          <a:bodyPr wrap="none">
            <a:spAutoFit/>
          </a:bodyPr>
          <a:lstStyle/>
          <a:p>
            <a:r>
              <a:rPr lang="zh-CN" altLang="en-US" sz="4000" dirty="0">
                <a:solidFill>
                  <a:srgbClr val="FF0000"/>
                </a:solidFill>
              </a:rPr>
              <a:t>√</a:t>
            </a:r>
          </a:p>
        </p:txBody>
      </p:sp>
      <p:sp>
        <p:nvSpPr>
          <p:cNvPr id="13" name="矩形 12"/>
          <p:cNvSpPr/>
          <p:nvPr/>
        </p:nvSpPr>
        <p:spPr>
          <a:xfrm>
            <a:off x="7428612" y="4293890"/>
            <a:ext cx="466794" cy="707886"/>
          </a:xfrm>
          <a:prstGeom prst="rect">
            <a:avLst/>
          </a:prstGeom>
        </p:spPr>
        <p:txBody>
          <a:bodyPr wrap="none">
            <a:spAutoFit/>
          </a:bodyPr>
          <a:lstStyle/>
          <a:p>
            <a:r>
              <a:rPr lang="zh-CN" altLang="en-US" sz="4000" dirty="0">
                <a:solidFill>
                  <a:srgbClr val="FF0000"/>
                </a:solidFill>
              </a:rPr>
              <a:t>√</a:t>
            </a:r>
          </a:p>
        </p:txBody>
      </p:sp>
      <p:sp>
        <p:nvSpPr>
          <p:cNvPr id="14" name="矩形 13"/>
          <p:cNvSpPr/>
          <p:nvPr/>
        </p:nvSpPr>
        <p:spPr>
          <a:xfrm>
            <a:off x="7866378" y="4106894"/>
            <a:ext cx="3068469" cy="797654"/>
          </a:xfrm>
          <a:prstGeom prst="rect">
            <a:avLst/>
          </a:prstGeom>
        </p:spPr>
        <p:txBody>
          <a:bodyPr wrap="none">
            <a:spAutoFit/>
          </a:bodyPr>
          <a:lstStyle/>
          <a:p>
            <a:pPr algn="just">
              <a:lnSpc>
                <a:spcPts val="5500"/>
              </a:lnSpc>
              <a:spcAft>
                <a:spcPts val="0"/>
              </a:spcAft>
            </a:pPr>
            <a:r>
              <a:rPr lang="zh-CN" altLang="en-US" sz="3200" b="1" kern="100" dirty="0" smtClean="0">
                <a:solidFill>
                  <a:srgbClr val="FF0000"/>
                </a:solidFill>
                <a:latin typeface="宋体"/>
                <a:cs typeface="Courier New"/>
              </a:rPr>
              <a:t>铁的焰色为无色</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1289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6274"/>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碱金属常从以下几个方面设问题</a:t>
            </a:r>
            <a:endParaRPr lang="zh-CN" altLang="en-US" sz="2800" b="1" dirty="0">
              <a:solidFill>
                <a:srgbClr val="0000FF"/>
              </a:solidFill>
            </a:endParaRPr>
          </a:p>
        </p:txBody>
      </p:sp>
      <p:sp>
        <p:nvSpPr>
          <p:cNvPr id="6" name="矩形 5"/>
          <p:cNvSpPr/>
          <p:nvPr/>
        </p:nvSpPr>
        <p:spPr>
          <a:xfrm>
            <a:off x="301128" y="1269554"/>
            <a:ext cx="1152400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碱金属单质与水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反应的现象；</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碱金属单质的保存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注意碱金属的密度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碱金属单质与氧气反应产物的判断；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碱金属对应的氢氧化物碱性强弱的比较；</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碱金属的碳酸盐性质的比较；</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与最新的科学技术相关的碱金属的应用。</a:t>
            </a:r>
            <a:endParaRPr lang="zh-CN" altLang="zh-CN" sz="1050" kern="100" dirty="0">
              <a:effectLst/>
              <a:latin typeface="宋体"/>
              <a:cs typeface="Courier New"/>
            </a:endParaRPr>
          </a:p>
        </p:txBody>
      </p:sp>
      <p:sp>
        <p:nvSpPr>
          <p:cNvPr id="15" name="矩形 14"/>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1995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81025" y="611957"/>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固体都能发生</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钠在空气中燃烧可生成多种氧化物。</a:t>
            </a:r>
            <a:r>
              <a:rPr lang="en-US" altLang="zh-CN" sz="2800" kern="100" dirty="0">
                <a:latin typeface="Times New Roman"/>
                <a:ea typeface="华文细黑"/>
                <a:cs typeface="Courier New"/>
              </a:rPr>
              <a:t>23 g</a:t>
            </a:r>
            <a:r>
              <a:rPr lang="zh-CN" altLang="zh-CN" sz="2800" kern="100" dirty="0">
                <a:latin typeface="Times New Roman"/>
                <a:ea typeface="华文细黑"/>
                <a:cs typeface="Times New Roman"/>
              </a:rPr>
              <a:t>钠充分燃烧时转移电子数为</a:t>
            </a:r>
            <a:r>
              <a:rPr lang="en-US" altLang="zh-CN" sz="2800" kern="100" dirty="0" smtClean="0">
                <a:latin typeface="Times New Roman"/>
                <a:ea typeface="华文细黑"/>
                <a:cs typeface="Courier New"/>
              </a:rPr>
              <a:t>1</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5.6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反应转移的电子数为</a:t>
            </a:r>
            <a:r>
              <a:rPr lang="en-US" altLang="zh-CN" sz="2800" kern="100" dirty="0" smtClean="0">
                <a:latin typeface="Times New Roman"/>
                <a:ea typeface="华文细黑"/>
                <a:cs typeface="Courier New"/>
              </a:rPr>
              <a:t>0.5</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5C)</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，同时有气体和沉淀</a:t>
            </a:r>
            <a:r>
              <a:rPr lang="zh-CN" altLang="zh-CN" sz="2800" kern="100" dirty="0" smtClean="0">
                <a:latin typeface="Times New Roman"/>
                <a:ea typeface="华文细黑"/>
                <a:cs typeface="Times New Roman"/>
              </a:rPr>
              <a:t>产生</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10B)</a:t>
            </a:r>
            <a:endParaRPr lang="zh-CN" altLang="zh-CN" sz="1050" kern="100" dirty="0">
              <a:effectLst/>
              <a:latin typeface="宋体"/>
              <a:cs typeface="Courier New"/>
            </a:endParaRPr>
          </a:p>
        </p:txBody>
      </p:sp>
      <p:sp>
        <p:nvSpPr>
          <p:cNvPr id="10"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矩形 12"/>
          <p:cNvSpPr/>
          <p:nvPr/>
        </p:nvSpPr>
        <p:spPr>
          <a:xfrm>
            <a:off x="674521" y="3197280"/>
            <a:ext cx="757363"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a:off x="1249008" y="3610154"/>
            <a:ext cx="86417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062758" y="3197280"/>
            <a:ext cx="2088232"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O/Na</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4583038" y="3175670"/>
            <a:ext cx="2808312"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1Na ~ 1Na</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 ~ 1e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1495806" y="2794496"/>
            <a:ext cx="564578" cy="923330"/>
          </a:xfrm>
          <a:prstGeom prst="rect">
            <a:avLst/>
          </a:prstGeom>
        </p:spPr>
        <p:txBody>
          <a:bodyPr wrap="none">
            <a:spAutoFit/>
          </a:bodyPr>
          <a:lstStyle/>
          <a:p>
            <a:r>
              <a:rPr lang="zh-CN" altLang="en-US" sz="5400" dirty="0">
                <a:solidFill>
                  <a:srgbClr val="FF0000"/>
                </a:solidFill>
              </a:rPr>
              <a:t>√</a:t>
            </a:r>
          </a:p>
        </p:txBody>
      </p:sp>
      <p:sp>
        <p:nvSpPr>
          <p:cNvPr id="18" name="矩形 17"/>
          <p:cNvSpPr/>
          <p:nvPr/>
        </p:nvSpPr>
        <p:spPr>
          <a:xfrm>
            <a:off x="9623598" y="1353756"/>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9" name="矩形 18"/>
          <p:cNvSpPr/>
          <p:nvPr/>
        </p:nvSpPr>
        <p:spPr>
          <a:xfrm>
            <a:off x="10055646" y="3861842"/>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20" name="矩形 19"/>
          <p:cNvSpPr/>
          <p:nvPr/>
        </p:nvSpPr>
        <p:spPr>
          <a:xfrm>
            <a:off x="2062758" y="4581922"/>
            <a:ext cx="4674678" cy="584775"/>
          </a:xfrm>
          <a:prstGeom prst="rect">
            <a:avLst/>
          </a:prstGeom>
        </p:spPr>
        <p:txBody>
          <a:bodyPr wrap="none">
            <a:spAutoFit/>
          </a:bodyPr>
          <a:lstStyle/>
          <a:p>
            <a:r>
              <a:rPr lang="en-US" altLang="zh-CN" sz="3200" b="1" kern="100" dirty="0" smtClean="0">
                <a:solidFill>
                  <a:srgbClr val="FF0000"/>
                </a:solidFill>
                <a:latin typeface="Times New Roman"/>
                <a:ea typeface="华文细黑"/>
              </a:rPr>
              <a:t>2Na</a:t>
            </a:r>
            <a:r>
              <a:rPr lang="en-US" altLang="zh-CN" sz="3200" b="1" kern="100" baseline="-25000" dirty="0" smtClean="0">
                <a:solidFill>
                  <a:srgbClr val="FF0000"/>
                </a:solidFill>
                <a:latin typeface="Times New Roman"/>
                <a:ea typeface="华文细黑"/>
              </a:rPr>
              <a:t>2</a:t>
            </a:r>
            <a:r>
              <a:rPr lang="en-US" altLang="zh-CN" sz="3200" b="1" kern="100" dirty="0" smtClean="0">
                <a:solidFill>
                  <a:srgbClr val="FF0000"/>
                </a:solidFill>
                <a:latin typeface="Times New Roman"/>
                <a:ea typeface="华文细黑"/>
              </a:rPr>
              <a:t>O</a:t>
            </a:r>
            <a:r>
              <a:rPr lang="en-US" altLang="zh-CN" sz="3200" b="1" kern="100" baseline="-25000" dirty="0" smtClean="0">
                <a:solidFill>
                  <a:srgbClr val="FF0000"/>
                </a:solidFill>
                <a:latin typeface="Times New Roman"/>
                <a:ea typeface="华文细黑"/>
              </a:rPr>
              <a:t>2</a:t>
            </a:r>
            <a:r>
              <a:rPr lang="en-US" altLang="zh-CN" sz="3200" b="1" kern="100" dirty="0" smtClean="0">
                <a:solidFill>
                  <a:srgbClr val="FF0000"/>
                </a:solidFill>
                <a:latin typeface="Times New Roman"/>
                <a:ea typeface="华文细黑"/>
              </a:rPr>
              <a:t> </a:t>
            </a:r>
            <a:r>
              <a:rPr lang="en-US" altLang="zh-CN" sz="3200" b="1" kern="100" dirty="0" smtClean="0">
                <a:solidFill>
                  <a:srgbClr val="FF0000"/>
                </a:solidFill>
                <a:latin typeface="Times New Roman"/>
                <a:ea typeface="华文细黑"/>
                <a:cs typeface="Times New Roman"/>
              </a:rPr>
              <a:t>~ 2CO</a:t>
            </a:r>
            <a:r>
              <a:rPr lang="en-US" altLang="zh-CN" sz="3200" b="1" kern="100" baseline="-25000" dirty="0" smtClean="0">
                <a:solidFill>
                  <a:srgbClr val="FF0000"/>
                </a:solidFill>
                <a:latin typeface="Times New Roman"/>
                <a:ea typeface="华文细黑"/>
                <a:cs typeface="Times New Roman"/>
              </a:rPr>
              <a:t>2</a:t>
            </a:r>
            <a:r>
              <a:rPr lang="en-US" altLang="zh-CN" sz="3200" b="1" kern="100" dirty="0" smtClean="0">
                <a:solidFill>
                  <a:srgbClr val="FF0000"/>
                </a:solidFill>
                <a:latin typeface="Times New Roman"/>
                <a:ea typeface="华文细黑"/>
                <a:cs typeface="Times New Roman"/>
              </a:rPr>
              <a:t> ~ </a:t>
            </a:r>
            <a:r>
              <a:rPr lang="en-US" altLang="zh-CN" sz="3200" b="1" kern="100" dirty="0" smtClean="0">
                <a:solidFill>
                  <a:srgbClr val="FF0000"/>
                </a:solidFill>
                <a:latin typeface="Times New Roman"/>
                <a:ea typeface="华文细黑"/>
              </a:rPr>
              <a:t>2e- ~ O</a:t>
            </a:r>
            <a:r>
              <a:rPr lang="en-US" altLang="zh-CN" sz="3200" b="1" kern="100" baseline="-25000" dirty="0" smtClean="0">
                <a:solidFill>
                  <a:srgbClr val="FF0000"/>
                </a:solidFill>
                <a:latin typeface="Times New Roman"/>
                <a:ea typeface="华文细黑"/>
              </a:rPr>
              <a:t>2</a:t>
            </a:r>
            <a:endParaRPr lang="zh-CN" altLang="en-US" sz="3200" b="1" baseline="-25000" dirty="0">
              <a:solidFill>
                <a:srgbClr val="FF0000"/>
              </a:solidFill>
            </a:endParaRPr>
          </a:p>
        </p:txBody>
      </p:sp>
      <p:sp>
        <p:nvSpPr>
          <p:cNvPr id="21" name="矩形 20"/>
          <p:cNvSpPr/>
          <p:nvPr/>
        </p:nvSpPr>
        <p:spPr>
          <a:xfrm>
            <a:off x="8493923" y="5229994"/>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Tree>
    <p:extLst>
      <p:ext uri="{BB962C8B-B14F-4D97-AF65-F5344CB8AC3E}">
        <p14:creationId xmlns:p14="http://schemas.microsoft.com/office/powerpoint/2010/main" val="141353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 grpId="0"/>
      <p:bldP spid="18" grpId="0"/>
      <p:bldP spid="19" grpId="0"/>
      <p:bldP spid="20" grpId="0"/>
      <p:bldP spid="21"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449" y="693490"/>
            <a:ext cx="1199192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被完全氧化生成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9D)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用作呼吸面具的供氧剂涉及氧化还原</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苏打是面包发酵粉的主要成分</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的热稳定性大于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7B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中钠的化合价为＋</a:t>
            </a: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只能失去</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项，小苏打是面包发酵粉的主要成分之一，错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不稳定，受热易分解，错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207306" y="728837"/>
            <a:ext cx="561372" cy="769441"/>
          </a:xfrm>
          <a:prstGeom prst="rect">
            <a:avLst/>
          </a:prstGeom>
        </p:spPr>
        <p:txBody>
          <a:bodyPr wrap="none">
            <a:spAutoFit/>
          </a:bodyPr>
          <a:lstStyle/>
          <a:p>
            <a:r>
              <a:rPr lang="en-US" altLang="zh-CN" sz="4400" b="1" kern="100" dirty="0">
                <a:solidFill>
                  <a:srgbClr val="FF0000"/>
                </a:solidFill>
                <a:latin typeface="Times New Roman"/>
                <a:ea typeface="华文细黑"/>
              </a:rPr>
              <a:t>B</a:t>
            </a:r>
            <a:endParaRPr lang="zh-CN" altLang="en-US" sz="4400" b="1" dirty="0">
              <a:solidFill>
                <a:srgbClr val="FF0000"/>
              </a:solidFill>
            </a:endParaRPr>
          </a:p>
        </p:txBody>
      </p:sp>
      <p:sp>
        <p:nvSpPr>
          <p:cNvPr id="12"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1489246" y="999813"/>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6" name="矩形 15"/>
          <p:cNvSpPr/>
          <p:nvPr/>
        </p:nvSpPr>
        <p:spPr>
          <a:xfrm>
            <a:off x="5685611" y="3357786"/>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7" name="矩形 16"/>
          <p:cNvSpPr/>
          <p:nvPr/>
        </p:nvSpPr>
        <p:spPr>
          <a:xfrm>
            <a:off x="5300171" y="3959250"/>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8" name="矩形 17"/>
          <p:cNvSpPr/>
          <p:nvPr/>
        </p:nvSpPr>
        <p:spPr>
          <a:xfrm>
            <a:off x="6167214" y="3421083"/>
            <a:ext cx="1415772" cy="584775"/>
          </a:xfrm>
          <a:prstGeom prst="rect">
            <a:avLst/>
          </a:prstGeom>
        </p:spPr>
        <p:txBody>
          <a:bodyPr wrap="none">
            <a:spAutoFit/>
          </a:bodyPr>
          <a:lstStyle/>
          <a:p>
            <a:r>
              <a:rPr lang="zh-CN" altLang="en-US" sz="3200" dirty="0">
                <a:solidFill>
                  <a:srgbClr val="FF0000"/>
                </a:solidFill>
              </a:rPr>
              <a:t>小苏打</a:t>
            </a:r>
          </a:p>
        </p:txBody>
      </p:sp>
      <p:sp>
        <p:nvSpPr>
          <p:cNvPr id="19" name="矩形 18"/>
          <p:cNvSpPr/>
          <p:nvPr/>
        </p:nvSpPr>
        <p:spPr>
          <a:xfrm>
            <a:off x="10127654" y="972811"/>
            <a:ext cx="883575"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7679382" y="2637706"/>
            <a:ext cx="564578" cy="923330"/>
          </a:xfrm>
          <a:prstGeom prst="rect">
            <a:avLst/>
          </a:prstGeom>
        </p:spPr>
        <p:txBody>
          <a:bodyPr wrap="none">
            <a:spAutoFit/>
          </a:bodyPr>
          <a:lstStyle/>
          <a:p>
            <a:r>
              <a:rPr lang="zh-CN" altLang="en-US" sz="5400" dirty="0">
                <a:solidFill>
                  <a:srgbClr val="FF0000"/>
                </a:solidFill>
              </a:rPr>
              <a:t>√</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8" grpId="0"/>
      <p:bldP spid="19" grpId="0"/>
      <p:bldP spid="2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1025" y="621482"/>
            <a:ext cx="11502034" cy="6022137"/>
          </a:xfrm>
          <a:prstGeom prst="rect">
            <a:avLst/>
          </a:prstGeom>
        </p:spPr>
        <p:txBody>
          <a:bodyPr wrap="square" lIns="121898" tIns="60948" rIns="121898" bIns="60948">
            <a:spAutoFit/>
          </a:bodyPr>
          <a:lstStyle/>
          <a:p>
            <a:pPr algn="just">
              <a:lnSpc>
                <a:spcPts val="46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下列反应与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相比较，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的作用相同的是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2SO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CrO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just">
              <a:lnSpc>
                <a:spcPts val="46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solidFill>
                  <a:prstClr val="black"/>
                </a:solidFill>
                <a:latin typeface="宋体" pitchFamily="2" charset="-122"/>
                <a:ea typeface="宋体" pitchFamily="2" charset="-122"/>
                <a:cs typeface="Times New Roman" pitchFamily="18" charset="0"/>
              </a:rPr>
              <a:t>―</a:t>
            </a:r>
            <a:r>
              <a:rPr lang="en-US" altLang="zh-CN" sz="2800" spc="-600" dirty="0">
                <a:solidFill>
                  <a:prstClr val="black"/>
                </a:solidFill>
                <a:latin typeface="宋体" pitchFamily="2" charset="-122"/>
                <a:ea typeface="宋体" pitchFamily="2" charset="-122"/>
                <a:cs typeface="Times New Roman" pitchFamily="18" charset="0"/>
              </a:rPr>
              <a:t>→</a:t>
            </a:r>
            <a:r>
              <a:rPr lang="en-US" altLang="zh-CN" sz="2800" dirty="0">
                <a:solidFill>
                  <a:prstClr val="black"/>
                </a:solidFill>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的作用是氧化剂，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既作氧化剂又作还原剂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既不是氧化剂也不是还原剂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只作氧化剂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2278782" y="1269554"/>
            <a:ext cx="591829" cy="769441"/>
          </a:xfrm>
          <a:prstGeom prst="rect">
            <a:avLst/>
          </a:prstGeom>
        </p:spPr>
        <p:txBody>
          <a:bodyPr wrap="none">
            <a:spAutoFit/>
          </a:bodyPr>
          <a:lstStyle/>
          <a:p>
            <a:r>
              <a:rPr lang="en-US" altLang="zh-CN" sz="4400" b="1" kern="100" dirty="0">
                <a:solidFill>
                  <a:srgbClr val="FF0000"/>
                </a:solidFill>
                <a:latin typeface="Times New Roman"/>
                <a:ea typeface="华文细黑"/>
              </a:rPr>
              <a:t>D</a:t>
            </a:r>
            <a:endParaRPr lang="zh-CN" altLang="en-US" sz="4400" b="1" kern="100" dirty="0">
              <a:solidFill>
                <a:srgbClr val="FF0000"/>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6" y="549474"/>
            <a:ext cx="1163924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下图是模拟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侯氏制碱法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的部分装置。下列操作正确的是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6" name="Picture 2" descr="HX1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6854" y="1773610"/>
            <a:ext cx="3177196" cy="2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370" y="3911249"/>
            <a:ext cx="10793813" cy="2595839"/>
          </a:xfrm>
          <a:prstGeom prst="rect">
            <a:avLst/>
          </a:prstGeom>
        </p:spPr>
        <p:txBody>
          <a:bodyPr>
            <a:spAutoFit/>
          </a:bodyPr>
          <a:lstStyle/>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effectLst/>
              <a:latin typeface="宋体"/>
              <a:cs typeface="Courier New"/>
            </a:endParaRPr>
          </a:p>
        </p:txBody>
      </p:sp>
      <p:sp>
        <p:nvSpPr>
          <p:cNvPr id="18"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TextBox 3"/>
          <p:cNvSpPr txBox="1"/>
          <p:nvPr/>
        </p:nvSpPr>
        <p:spPr>
          <a:xfrm>
            <a:off x="6959302" y="1754446"/>
            <a:ext cx="4597734"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6383238" y="2405602"/>
            <a:ext cx="5873724"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+NaCl==NaHCO</a:t>
            </a:r>
            <a:r>
              <a:rPr lang="en-US" altLang="zh-CN" sz="2800" b="1" baseline="-25000" dirty="0">
                <a:solidFill>
                  <a:srgbClr val="FF0000"/>
                </a:solidFill>
                <a:latin typeface="Times New Roman" panose="02020603050405020304" pitchFamily="18" charset="0"/>
                <a:cs typeface="Times New Roman" panose="02020603050405020304" pitchFamily="18" charset="0"/>
              </a:rPr>
              <a:t>3 </a:t>
            </a:r>
            <a:r>
              <a:rPr lang="en-US"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baseline="-25000"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+NaCl</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7010028" y="2925738"/>
            <a:ext cx="4629794" cy="2031325"/>
          </a:xfrm>
          <a:prstGeom prst="rect">
            <a:avLst/>
          </a:prstGeom>
          <a:noFill/>
        </p:spPr>
        <p:txBody>
          <a:bodyPr wrap="none" rtlCol="0">
            <a:spAutoFit/>
          </a:bodyPr>
          <a:lstStyle/>
          <a:p>
            <a:pPr algn="ctr">
              <a:lnSpc>
                <a:spcPct val="150000"/>
              </a:lnSpc>
            </a:pPr>
            <a:r>
              <a:rPr lang="en-US" altLang="zh-CN" sz="2800" b="1" dirty="0">
                <a:solidFill>
                  <a:srgbClr val="FF0000"/>
                </a:solidFill>
                <a:latin typeface="Times New Roman" panose="02020603050405020304" pitchFamily="18" charset="0"/>
                <a:cs typeface="Times New Roman" panose="02020603050405020304" pitchFamily="18" charset="0"/>
              </a:rPr>
              <a:t>NH</a:t>
            </a:r>
            <a:r>
              <a:rPr lang="en-US" altLang="zh-CN" sz="2800" b="1" baseline="-25000" dirty="0">
                <a:solidFill>
                  <a:srgbClr val="FF0000"/>
                </a:solidFill>
                <a:latin typeface="Times New Roman" panose="02020603050405020304" pitchFamily="18" charset="0"/>
                <a:cs typeface="Times New Roman" panose="02020603050405020304" pitchFamily="18" charset="0"/>
              </a:rPr>
              <a:t>3</a:t>
            </a:r>
            <a:r>
              <a:rPr lang="zh-CN" altLang="en-US" sz="2800" b="1" dirty="0">
                <a:solidFill>
                  <a:srgbClr val="FF0000"/>
                </a:solidFill>
                <a:latin typeface="Times New Roman" panose="02020603050405020304" pitchFamily="18" charset="0"/>
                <a:cs typeface="Times New Roman" panose="02020603050405020304" pitchFamily="18" charset="0"/>
              </a:rPr>
              <a:t>极易溶于</a:t>
            </a:r>
            <a:r>
              <a:rPr lang="zh-CN" altLang="en-US" sz="2800" b="1" dirty="0" smtClean="0">
                <a:solidFill>
                  <a:srgbClr val="FF0000"/>
                </a:solidFill>
                <a:latin typeface="Times New Roman" panose="02020603050405020304" pitchFamily="18" charset="0"/>
                <a:cs typeface="Times New Roman" panose="02020603050405020304" pitchFamily="18" charset="0"/>
              </a:rPr>
              <a:t>水，</a:t>
            </a:r>
            <a:r>
              <a:rPr lang="en-US" altLang="zh-CN" sz="2800" b="1" dirty="0" smtClean="0">
                <a:solidFill>
                  <a:srgbClr val="FF0000"/>
                </a:solidFill>
                <a:latin typeface="Times New Roman" panose="02020603050405020304" pitchFamily="18" charset="0"/>
                <a:cs typeface="Times New Roman" panose="02020603050405020304" pitchFamily="18" charset="0"/>
              </a:rPr>
              <a:t>a</a:t>
            </a:r>
            <a:r>
              <a:rPr lang="zh-CN" altLang="en-US" sz="2800" b="1" dirty="0" smtClean="0">
                <a:solidFill>
                  <a:srgbClr val="FF0000"/>
                </a:solidFill>
                <a:latin typeface="Times New Roman" panose="02020603050405020304" pitchFamily="18" charset="0"/>
                <a:cs typeface="Times New Roman" panose="02020603050405020304" pitchFamily="18" charset="0"/>
              </a:rPr>
              <a:t>口防倒吸</a:t>
            </a:r>
            <a:endParaRPr lang="zh-CN" altLang="en-US" sz="2800" b="1" dirty="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溶解度不大，从</a:t>
            </a:r>
            <a:r>
              <a:rPr lang="en-US" altLang="zh-CN" sz="2800" b="1" dirty="0" smtClean="0">
                <a:solidFill>
                  <a:srgbClr val="FF0000"/>
                </a:solidFill>
                <a:latin typeface="Times New Roman" panose="02020603050405020304" pitchFamily="18" charset="0"/>
                <a:cs typeface="Times New Roman" panose="02020603050405020304" pitchFamily="18" charset="0"/>
              </a:rPr>
              <a:t>b</a:t>
            </a:r>
            <a:r>
              <a:rPr lang="zh-CN" altLang="en-US" sz="2800" b="1" dirty="0" smtClean="0">
                <a:solidFill>
                  <a:srgbClr val="FF0000"/>
                </a:solidFill>
                <a:latin typeface="Times New Roman" panose="02020603050405020304" pitchFamily="18" charset="0"/>
                <a:cs typeface="Times New Roman" panose="02020603050405020304" pitchFamily="18" charset="0"/>
              </a:rPr>
              <a:t>口进</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同时</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先通</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p:txBody>
      </p:sp>
      <p:sp>
        <p:nvSpPr>
          <p:cNvPr id="7" name="椭圆 6"/>
          <p:cNvSpPr/>
          <p:nvPr/>
        </p:nvSpPr>
        <p:spPr>
          <a:xfrm>
            <a:off x="4868504" y="5209168"/>
            <a:ext cx="4395054" cy="8109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9263558" y="5353019"/>
            <a:ext cx="228620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尾气处理</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358902" y="1269554"/>
            <a:ext cx="518091" cy="646331"/>
          </a:xfrm>
          <a:prstGeom prst="rect">
            <a:avLst/>
          </a:prstGeom>
          <a:noFill/>
        </p:spPr>
        <p:txBody>
          <a:bodyPr wrap="none" rtlCol="0">
            <a:spAutoFit/>
          </a:bodyPr>
          <a:lstStyle/>
          <a:p>
            <a:r>
              <a:rPr lang="en-US" altLang="zh-CN" sz="3600" b="1" dirty="0" smtClean="0">
                <a:solidFill>
                  <a:srgbClr val="FF0000"/>
                </a:solidFill>
                <a:latin typeface="Times New Roman" panose="02020603050405020304" pitchFamily="18" charset="0"/>
                <a:cs typeface="Times New Roman" panose="02020603050405020304" pitchFamily="18" charset="0"/>
              </a:rPr>
              <a:t>C</a:t>
            </a:r>
            <a:endParaRPr lang="zh-CN" altLang="en-US" sz="3600" b="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left)">
                                      <p:cBhvr>
                                        <p:cTn id="17" dur="5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left)">
                                      <p:cBhvr>
                                        <p:cTn id="22" dur="500"/>
                                        <p:tgtEl>
                                          <p:spTgt spid="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left)">
                                      <p:cBhvr>
                                        <p:cTn id="27" dur="500"/>
                                        <p:tgtEl>
                                          <p:spTgt spid="2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7" grpId="0" animBg="1"/>
      <p:bldP spid="27" grpId="0"/>
      <p:bldP spid="2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8335363"/>
              </p:ext>
            </p:extLst>
          </p:nvPr>
        </p:nvGraphicFramePr>
        <p:xfrm>
          <a:off x="266700" y="801613"/>
          <a:ext cx="11620500" cy="5724525"/>
        </p:xfrm>
        <a:graphic>
          <a:graphicData uri="http://schemas.openxmlformats.org/presentationml/2006/ole">
            <mc:AlternateContent xmlns:mc="http://schemas.openxmlformats.org/markup-compatibility/2006">
              <mc:Choice xmlns:v="urn:schemas-microsoft-com:vml" Requires="v">
                <p:oleObj spid="_x0000_s67906" name="文档" r:id="rId3" imgW="11651150" imgH="5722784" progId="Word.Document.12">
                  <p:embed/>
                </p:oleObj>
              </mc:Choice>
              <mc:Fallback>
                <p:oleObj name="文档" r:id="rId3" imgW="11651150" imgH="5722784" progId="Word.Document.12">
                  <p:embed/>
                  <p:pic>
                    <p:nvPicPr>
                      <p:cNvPr id="0" name=""/>
                      <p:cNvPicPr/>
                      <p:nvPr/>
                    </p:nvPicPr>
                    <p:blipFill>
                      <a:blip r:embed="rId4"/>
                      <a:stretch>
                        <a:fillRect/>
                      </a:stretch>
                    </p:blipFill>
                    <p:spPr>
                      <a:xfrm>
                        <a:off x="266700" y="801613"/>
                        <a:ext cx="11620500" cy="5724525"/>
                      </a:xfrm>
                      <a:prstGeom prst="rect">
                        <a:avLst/>
                      </a:prstGeom>
                    </p:spPr>
                  </p:pic>
                </p:oleObj>
              </mc:Fallback>
            </mc:AlternateContent>
          </a:graphicData>
        </a:graphic>
      </p:graphicFrame>
      <p:sp>
        <p:nvSpPr>
          <p:cNvPr id="4"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11"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TextBox 2"/>
          <p:cNvSpPr txBox="1"/>
          <p:nvPr/>
        </p:nvSpPr>
        <p:spPr>
          <a:xfrm>
            <a:off x="5322365" y="3102853"/>
            <a:ext cx="700833" cy="830997"/>
          </a:xfrm>
          <a:prstGeom prst="rect">
            <a:avLst/>
          </a:prstGeom>
          <a:noFill/>
        </p:spPr>
        <p:txBody>
          <a:bodyPr wrap="none" rtlCol="0">
            <a:spAutoFit/>
          </a:bodyPr>
          <a:lstStyle/>
          <a:p>
            <a:r>
              <a:rPr lang="zh-CN" altLang="en-US" sz="4800" dirty="0"/>
              <a:t>⇌</a:t>
            </a:r>
          </a:p>
        </p:txBody>
      </p:sp>
      <p:sp>
        <p:nvSpPr>
          <p:cNvPr id="11" name="矩形 10"/>
          <p:cNvSpPr/>
          <p:nvPr/>
        </p:nvSpPr>
        <p:spPr>
          <a:xfrm>
            <a:off x="7496179" y="811421"/>
            <a:ext cx="492443"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cs typeface="Courier New"/>
              </a:rPr>
              <a:t>B</a:t>
            </a:r>
            <a:endParaRPr lang="zh-CN" altLang="zh-CN" sz="3600" b="1" kern="100" dirty="0">
              <a:solidFill>
                <a:srgbClr val="FF0000"/>
              </a:solidFill>
              <a:latin typeface="宋体"/>
              <a:cs typeface="Courier New"/>
            </a:endParaRPr>
          </a:p>
        </p:txBody>
      </p:sp>
      <p:sp>
        <p:nvSpPr>
          <p:cNvPr id="13" name="矩形 12"/>
          <p:cNvSpPr/>
          <p:nvPr/>
        </p:nvSpPr>
        <p:spPr>
          <a:xfrm>
            <a:off x="2782838" y="2133650"/>
            <a:ext cx="2284600" cy="738664"/>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HCO</a:t>
            </a:r>
            <a:r>
              <a:rPr lang="en-US" altLang="zh-CN" sz="2800" b="1" kern="100"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kern="100" baseline="30000" dirty="0" smtClean="0">
                <a:solidFill>
                  <a:srgbClr val="FF0000"/>
                </a:solidFill>
                <a:latin typeface="Times New Roman" panose="02020603050405020304" pitchFamily="18" charset="0"/>
                <a:cs typeface="Times New Roman" panose="02020603050405020304" pitchFamily="18" charset="0"/>
              </a:rPr>
              <a:t>-</a:t>
            </a:r>
            <a:r>
              <a:rPr lang="zh-CN" altLang="en-US" sz="2800" b="1" kern="100" dirty="0" smtClean="0">
                <a:solidFill>
                  <a:srgbClr val="FF0000"/>
                </a:solidFill>
                <a:latin typeface="Times New Roman" panose="02020603050405020304" pitchFamily="18" charset="0"/>
                <a:cs typeface="Times New Roman" panose="02020603050405020304" pitchFamily="18" charset="0"/>
              </a:rPr>
              <a:t>不能拆</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8471470" y="4293890"/>
            <a:ext cx="1266693" cy="656846"/>
          </a:xfrm>
          <a:prstGeom prst="rect">
            <a:avLst/>
          </a:prstGeom>
        </p:spPr>
        <p:txBody>
          <a:bodyPr wrap="none">
            <a:spAutoFit/>
          </a:bodyPr>
          <a:lstStyle/>
          <a:p>
            <a:pPr algn="just">
              <a:lnSpc>
                <a:spcPct val="150000"/>
              </a:lnSpc>
              <a:spcAft>
                <a:spcPts val="0"/>
              </a:spcAft>
            </a:pPr>
            <a:r>
              <a:rPr lang="zh-CN" altLang="en-US" sz="2800" b="1" kern="100" dirty="0" smtClean="0">
                <a:solidFill>
                  <a:srgbClr val="FF0000"/>
                </a:solidFill>
                <a:latin typeface="Times New Roman" panose="02020603050405020304" pitchFamily="18" charset="0"/>
                <a:cs typeface="Times New Roman" panose="02020603050405020304" pitchFamily="18" charset="0"/>
              </a:rPr>
              <a:t>未配平</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225234" y="5288867"/>
            <a:ext cx="1462260" cy="661207"/>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panose="02020603050405020304" pitchFamily="18" charset="0"/>
                <a:cs typeface="Times New Roman" panose="02020603050405020304" pitchFamily="18" charset="0"/>
              </a:rPr>
              <a:t>CaCO</a:t>
            </a:r>
            <a:r>
              <a:rPr lang="en-US" altLang="zh-CN" sz="2800" b="1" kern="100" baseline="-25000" dirty="0">
                <a:solidFill>
                  <a:srgbClr val="FF0000"/>
                </a:solidFill>
                <a:latin typeface="Times New Roman" panose="02020603050405020304" pitchFamily="18" charset="0"/>
                <a:cs typeface="Times New Roman" panose="02020603050405020304" pitchFamily="18" charset="0"/>
              </a:rPr>
              <a:t>3</a:t>
            </a:r>
            <a:r>
              <a:rPr lang="en-US" altLang="zh-CN" sz="2800" b="1" kern="100" dirty="0">
                <a:solidFill>
                  <a:srgbClr val="FF0000"/>
                </a:solidFill>
                <a:latin typeface="Times New Roman" panose="02020603050405020304" pitchFamily="18" charset="0"/>
                <a:cs typeface="Times New Roman" panose="02020603050405020304" pitchFamily="18" charset="0"/>
              </a:rPr>
              <a:t>↓</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48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623" y="837506"/>
            <a:ext cx="11426869" cy="3526543"/>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pitchFamily="2" charset="-122"/>
                <a:cs typeface="Courier New"/>
              </a:rPr>
              <a:t>6.(2012·</a:t>
            </a:r>
            <a:r>
              <a:rPr lang="zh-CN" altLang="zh-CN" sz="2800" kern="100" dirty="0">
                <a:latin typeface="Times New Roman"/>
                <a:ea typeface="华文细黑" pitchFamily="2" charset="-122"/>
                <a:cs typeface="Times New Roman"/>
              </a:rPr>
              <a:t>上海，十一节选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钠是活泼的碱金属元素，钠及其化合物在生产和生活中有广泛的应用。</a:t>
            </a:r>
            <a:endParaRPr lang="zh-CN" altLang="zh-CN" sz="2800" kern="100" dirty="0">
              <a:latin typeface="宋体"/>
              <a:ea typeface="华文细黑" pitchFamily="2" charset="-122"/>
              <a:cs typeface="Courier New"/>
            </a:endParaRPr>
          </a:p>
          <a:p>
            <a:pPr algn="just">
              <a:lnSpc>
                <a:spcPts val="5500"/>
              </a:lnSpc>
              <a:spcAft>
                <a:spcPts val="0"/>
              </a:spcAft>
            </a:pPr>
            <a:r>
              <a:rPr lang="zh-CN" altLang="zh-CN" sz="2800" kern="100" dirty="0">
                <a:latin typeface="Times New Roman"/>
                <a:ea typeface="华文细黑" pitchFamily="2" charset="-122"/>
                <a:cs typeface="Times New Roman"/>
              </a:rPr>
              <a:t>完成下列计算：</a:t>
            </a:r>
            <a:endParaRPr lang="zh-CN" altLang="zh-CN" sz="2800" kern="100" dirty="0">
              <a:latin typeface="宋体"/>
              <a:ea typeface="华文细黑" pitchFamily="2" charset="-122"/>
              <a:cs typeface="Courier New"/>
            </a:endParaRPr>
          </a:p>
          <a:p>
            <a:pPr algn="just">
              <a:lnSpc>
                <a:spcPts val="55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叠氮化钠</a:t>
            </a:r>
            <a:r>
              <a:rPr lang="en-US" altLang="zh-CN" sz="2800" kern="100" dirty="0">
                <a:latin typeface="Times New Roman"/>
                <a:ea typeface="华文细黑" pitchFamily="2" charset="-122"/>
                <a:cs typeface="Courier New"/>
              </a:rPr>
              <a:t>(NaN</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受撞击完全分解产生钠和氮气，故可应用于汽车</a:t>
            </a:r>
            <a:r>
              <a:rPr lang="zh-CN" altLang="zh-CN" sz="2800" kern="100" dirty="0" smtClean="0">
                <a:latin typeface="Times New Roman"/>
                <a:ea typeface="华文细黑" pitchFamily="2" charset="-122"/>
                <a:cs typeface="Times New Roman"/>
              </a:rPr>
              <a:t>安全</a:t>
            </a:r>
            <a:endParaRPr lang="en-US" altLang="zh-CN" sz="2800" kern="100" dirty="0" smtClean="0">
              <a:latin typeface="Times New Roman"/>
              <a:ea typeface="华文细黑" pitchFamily="2" charset="-122"/>
              <a:cs typeface="Times New Roman"/>
            </a:endParaRPr>
          </a:p>
          <a:p>
            <a:pPr algn="just">
              <a:lnSpc>
                <a:spcPts val="5500"/>
              </a:lnSpc>
              <a:spcAft>
                <a:spcPts val="0"/>
              </a:spcAft>
            </a:pPr>
            <a:r>
              <a:rPr lang="zh-CN" altLang="zh-CN" sz="2800" kern="100" dirty="0" smtClean="0">
                <a:latin typeface="Times New Roman"/>
                <a:ea typeface="华文细黑" pitchFamily="2" charset="-122"/>
                <a:cs typeface="Times New Roman"/>
              </a:rPr>
              <a:t>气囊</a:t>
            </a:r>
            <a:r>
              <a:rPr lang="zh-CN" altLang="zh-CN" sz="2800" kern="100" dirty="0">
                <a:latin typeface="Times New Roman"/>
                <a:ea typeface="华文细黑" pitchFamily="2" charset="-122"/>
                <a:cs typeface="Times New Roman"/>
              </a:rPr>
              <a:t>。若产生</a:t>
            </a:r>
            <a:r>
              <a:rPr lang="en-US" altLang="zh-CN" sz="2800" kern="100" dirty="0">
                <a:latin typeface="Times New Roman"/>
                <a:ea typeface="华文细黑" pitchFamily="2" charset="-122"/>
                <a:cs typeface="Courier New"/>
              </a:rPr>
              <a:t>40.32 L(</a:t>
            </a:r>
            <a:r>
              <a:rPr lang="zh-CN" altLang="zh-CN" sz="2800" kern="100" dirty="0">
                <a:latin typeface="Times New Roman"/>
                <a:ea typeface="华文细黑" pitchFamily="2" charset="-122"/>
                <a:cs typeface="Times New Roman"/>
              </a:rPr>
              <a:t>标准状况下</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氮气，至少需要叠氮化钠</a:t>
            </a:r>
            <a:r>
              <a:rPr lang="en-US" altLang="zh-CN" sz="2800" kern="100" dirty="0">
                <a:latin typeface="Times New Roman"/>
                <a:ea typeface="华文细黑" pitchFamily="2" charset="-122"/>
                <a:cs typeface="Courier New"/>
              </a:rPr>
              <a:t>________g</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p:txBody>
      </p:sp>
      <p:sp>
        <p:nvSpPr>
          <p:cNvPr id="6"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矩形 12"/>
          <p:cNvSpPr/>
          <p:nvPr/>
        </p:nvSpPr>
        <p:spPr>
          <a:xfrm>
            <a:off x="2278782" y="2696579"/>
            <a:ext cx="569387" cy="661207"/>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+1</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2782838" y="2696579"/>
            <a:ext cx="763351" cy="661207"/>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-1/3</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777286" y="4797946"/>
            <a:ext cx="10646512" cy="738664"/>
          </a:xfrm>
          <a:prstGeom prst="rect">
            <a:avLst/>
          </a:prstGeom>
        </p:spPr>
        <p:txBody>
          <a:bodyPr wrap="square">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smtClean="0">
                <a:solidFill>
                  <a:prstClr val="black"/>
                </a:solidFill>
                <a:latin typeface="Times New Roman"/>
                <a:ea typeface="华文细黑" pitchFamily="2" charset="-122"/>
                <a:cs typeface="Times New Roman"/>
              </a:rPr>
              <a:t>叠</a:t>
            </a:r>
            <a:r>
              <a:rPr lang="zh-CN" altLang="zh-CN" sz="2800" kern="100" spc="-100" dirty="0">
                <a:solidFill>
                  <a:prstClr val="black"/>
                </a:solidFill>
                <a:latin typeface="Times New Roman"/>
                <a:ea typeface="华文细黑" pitchFamily="2" charset="-122"/>
                <a:cs typeface="Times New Roman"/>
              </a:rPr>
              <a:t>氮化钠受撞击分解的化学方程式</a:t>
            </a:r>
            <a:r>
              <a:rPr lang="zh-CN" altLang="zh-CN" sz="2800" kern="100" spc="-100" dirty="0" smtClean="0">
                <a:solidFill>
                  <a:prstClr val="black"/>
                </a:solidFill>
                <a:latin typeface="Times New Roman"/>
                <a:ea typeface="华文细黑" pitchFamily="2" charset="-122"/>
                <a:cs typeface="Times New Roman"/>
              </a:rPr>
              <a:t>为</a:t>
            </a:r>
            <a:r>
              <a:rPr lang="zh-CN" altLang="en-US" sz="2800" kern="100" spc="-100" dirty="0" smtClean="0">
                <a:solidFill>
                  <a:prstClr val="black"/>
                </a:solidFill>
                <a:latin typeface="Times New Roman"/>
                <a:ea typeface="华文细黑" pitchFamily="2" charset="-122"/>
                <a:cs typeface="Times New Roman"/>
              </a:rPr>
              <a:t>：</a:t>
            </a:r>
            <a:r>
              <a:rPr lang="en-US" altLang="zh-CN" sz="2800" b="1" kern="100" spc="-100" dirty="0" smtClean="0">
                <a:solidFill>
                  <a:srgbClr val="FF0000"/>
                </a:solidFill>
                <a:latin typeface="Times New Roman"/>
                <a:ea typeface="华文细黑" pitchFamily="2" charset="-122"/>
                <a:cs typeface="Courier New"/>
              </a:rPr>
              <a:t>2NaN</a:t>
            </a:r>
            <a:r>
              <a:rPr lang="en-US" altLang="zh-CN" sz="2800" b="1" kern="100" spc="-100" baseline="-25000" dirty="0" smtClean="0">
                <a:solidFill>
                  <a:srgbClr val="FF0000"/>
                </a:solidFill>
                <a:latin typeface="Times New Roman"/>
                <a:ea typeface="华文细黑" pitchFamily="2" charset="-122"/>
                <a:cs typeface="Courier New"/>
              </a:rPr>
              <a:t>3</a:t>
            </a:r>
            <a:r>
              <a:rPr lang="en-US" altLang="zh-CN" sz="2800" b="1" spc="-600" dirty="0">
                <a:solidFill>
                  <a:srgbClr val="FF0000"/>
                </a:solidFill>
                <a:latin typeface="宋体" pitchFamily="2" charset="-122"/>
                <a:ea typeface="宋体" pitchFamily="2" charset="-122"/>
                <a:cs typeface="Times New Roman" pitchFamily="18" charset="0"/>
              </a:rPr>
              <a:t>―→ </a:t>
            </a:r>
            <a:r>
              <a:rPr lang="en-US" altLang="zh-CN" sz="2800" b="1" kern="100" spc="-100" dirty="0">
                <a:solidFill>
                  <a:srgbClr val="FF0000"/>
                </a:solidFill>
                <a:latin typeface="Times New Roman"/>
                <a:ea typeface="华文细黑" pitchFamily="2" charset="-122"/>
                <a:cs typeface="Courier New"/>
              </a:rPr>
              <a:t>2Na</a:t>
            </a:r>
            <a:r>
              <a:rPr lang="zh-CN" altLang="zh-CN" sz="2800" b="1" kern="100" spc="-100" dirty="0">
                <a:solidFill>
                  <a:srgbClr val="FF0000"/>
                </a:solidFill>
                <a:latin typeface="Times New Roman"/>
                <a:ea typeface="华文细黑" pitchFamily="2" charset="-122"/>
                <a:cs typeface="Times New Roman"/>
              </a:rPr>
              <a:t>＋</a:t>
            </a:r>
            <a:r>
              <a:rPr lang="en-US" altLang="zh-CN" sz="2800" b="1" kern="100" spc="-100" dirty="0">
                <a:solidFill>
                  <a:srgbClr val="FF0000"/>
                </a:solidFill>
                <a:latin typeface="Times New Roman"/>
                <a:ea typeface="华文细黑" pitchFamily="2" charset="-122"/>
                <a:cs typeface="Courier New"/>
              </a:rPr>
              <a:t>3N</a:t>
            </a:r>
            <a:r>
              <a:rPr lang="en-US" altLang="zh-CN" sz="2800" b="1" kern="100" spc="-100" baseline="-25000" dirty="0">
                <a:solidFill>
                  <a:srgbClr val="FF0000"/>
                </a:solidFill>
                <a:latin typeface="Times New Roman"/>
                <a:ea typeface="华文细黑" pitchFamily="2" charset="-122"/>
                <a:cs typeface="Courier New"/>
              </a:rPr>
              <a:t>2</a:t>
            </a:r>
            <a:r>
              <a:rPr lang="en-US" altLang="zh-CN" sz="2800" b="1" kern="100" spc="-100" dirty="0">
                <a:solidFill>
                  <a:srgbClr val="FF0000"/>
                </a:solidFill>
                <a:latin typeface="宋体"/>
                <a:ea typeface="华文细黑" pitchFamily="2" charset="-122"/>
                <a:cs typeface="Times New Roman"/>
              </a:rPr>
              <a:t>↑</a:t>
            </a:r>
            <a:endParaRPr lang="zh-CN" altLang="zh-CN" sz="2800" b="1" kern="100" spc="-100" dirty="0">
              <a:solidFill>
                <a:srgbClr val="FF0000"/>
              </a:solidFill>
              <a:latin typeface="宋体"/>
              <a:ea typeface="华文细黑" pitchFamily="2" charset="-122"/>
              <a:cs typeface="Courier New"/>
            </a:endParaRPr>
          </a:p>
        </p:txBody>
      </p:sp>
    </p:spTree>
    <p:extLst>
      <p:ext uri="{BB962C8B-B14F-4D97-AF65-F5344CB8AC3E}">
        <p14:creationId xmlns:p14="http://schemas.microsoft.com/office/powerpoint/2010/main" val="314306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6574" y="981522"/>
            <a:ext cx="10943790"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钠的物理性质</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颜色：银白色，有金属光泽；</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密度：</a:t>
            </a:r>
            <a:r>
              <a:rPr lang="en-US" altLang="zh-CN" sz="2800" i="1" kern="100" dirty="0">
                <a:latin typeface="Times New Roman"/>
                <a:ea typeface="华文细黑"/>
                <a:cs typeface="Courier New"/>
              </a:rPr>
              <a:t>ρ</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smtClean="0">
                <a:latin typeface="Times New Roman"/>
                <a:ea typeface="华文细黑"/>
                <a:cs typeface="Courier New"/>
              </a:rPr>
              <a:t>(Na)</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煤油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熔点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kern="100" dirty="0" smtClean="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硬度：质地柔软，可以用小刀切割。</a:t>
            </a:r>
            <a:endParaRPr lang="zh-CN" altLang="zh-CN" sz="2800" kern="100" dirty="0">
              <a:effectLst/>
              <a:latin typeface="宋体"/>
              <a:cs typeface="Courier New"/>
            </a:endParaRPr>
          </a:p>
        </p:txBody>
      </p:sp>
      <p:sp>
        <p:nvSpPr>
          <p:cNvPr id="2" name="矩形 1"/>
          <p:cNvSpPr/>
          <p:nvPr/>
        </p:nvSpPr>
        <p:spPr>
          <a:xfrm>
            <a:off x="2673275" y="2772197"/>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4" name="矩形 3"/>
          <p:cNvSpPr/>
          <p:nvPr/>
        </p:nvSpPr>
        <p:spPr>
          <a:xfrm>
            <a:off x="3956688" y="2778835"/>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5" name="矩形 4"/>
          <p:cNvSpPr/>
          <p:nvPr/>
        </p:nvSpPr>
        <p:spPr>
          <a:xfrm>
            <a:off x="1555516" y="3455194"/>
            <a:ext cx="1261884"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熔点低</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矩形 6"/>
          <p:cNvSpPr/>
          <p:nvPr/>
        </p:nvSpPr>
        <p:spPr>
          <a:xfrm>
            <a:off x="2998862" y="34424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低于</a:t>
            </a:r>
            <a:endParaRPr lang="zh-CN" altLang="en-US" sz="28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416420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1223272"/>
              </p:ext>
            </p:extLst>
          </p:nvPr>
        </p:nvGraphicFramePr>
        <p:xfrm>
          <a:off x="397049" y="3632820"/>
          <a:ext cx="11220450" cy="3200400"/>
        </p:xfrm>
        <a:graphic>
          <a:graphicData uri="http://schemas.openxmlformats.org/presentationml/2006/ole">
            <mc:AlternateContent xmlns:mc="http://schemas.openxmlformats.org/markup-compatibility/2006">
              <mc:Choice xmlns:v="urn:schemas-microsoft-com:vml" Requires="v">
                <p:oleObj spid="_x0000_s71232" name="文档" r:id="rId3" imgW="11222122" imgH="3204988" progId="Word.Document.12">
                  <p:embed/>
                </p:oleObj>
              </mc:Choice>
              <mc:Fallback>
                <p:oleObj name="文档" r:id="rId3" imgW="11222122" imgH="3204988" progId="Word.Document.12">
                  <p:embed/>
                  <p:pic>
                    <p:nvPicPr>
                      <p:cNvPr id="0" name=""/>
                      <p:cNvPicPr/>
                      <p:nvPr/>
                    </p:nvPicPr>
                    <p:blipFill>
                      <a:blip r:embed="rId4"/>
                      <a:stretch>
                        <a:fillRect/>
                      </a:stretch>
                    </p:blipFill>
                    <p:spPr>
                      <a:xfrm>
                        <a:off x="397049" y="3632820"/>
                        <a:ext cx="11220450" cy="3200400"/>
                      </a:xfrm>
                      <a:prstGeom prst="rect">
                        <a:avLst/>
                      </a:prstGeom>
                    </p:spPr>
                  </p:pic>
                </p:oleObj>
              </mc:Fallback>
            </mc:AlternateContent>
          </a:graphicData>
        </a:graphic>
      </p:graphicFrame>
      <p:sp>
        <p:nvSpPr>
          <p:cNvPr id="4" name="矩形 3"/>
          <p:cNvSpPr/>
          <p:nvPr/>
        </p:nvSpPr>
        <p:spPr>
          <a:xfrm>
            <a:off x="334566" y="5498862"/>
            <a:ext cx="16209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宋体"/>
                <a:cs typeface="Times New Roman"/>
              </a:rPr>
              <a:t>　</a:t>
            </a:r>
            <a:r>
              <a:rPr lang="en-US" altLang="zh-CN" sz="2800" kern="100" dirty="0" smtClean="0">
                <a:solidFill>
                  <a:schemeClr val="accent6">
                    <a:lumMod val="75000"/>
                  </a:schemeClr>
                </a:solidFill>
                <a:latin typeface="Times New Roman"/>
                <a:ea typeface="宋体"/>
              </a:rPr>
              <a:t>78</a:t>
            </a:r>
            <a:endParaRPr lang="zh-CN" altLang="en-US" sz="2800" dirty="0">
              <a:solidFill>
                <a:schemeClr val="accent6">
                  <a:lumMod val="75000"/>
                </a:schemeClr>
              </a:solidFill>
            </a:endParaRPr>
          </a:p>
        </p:txBody>
      </p:sp>
      <p:sp>
        <p:nvSpPr>
          <p:cNvPr id="6"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62558" y="752500"/>
            <a:ext cx="11409907" cy="656846"/>
          </a:xfrm>
          <a:prstGeom prst="rect">
            <a:avLst/>
          </a:prstGeom>
        </p:spPr>
        <p:txBody>
          <a:bodyPr>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a:solidFill>
                  <a:prstClr val="black"/>
                </a:solidFill>
                <a:latin typeface="Times New Roman"/>
                <a:ea typeface="华文细黑" pitchFamily="2" charset="-122"/>
                <a:cs typeface="Times New Roman"/>
              </a:rPr>
              <a:t>解法一：叠氮化钠受撞击分解的化学方程式为</a:t>
            </a:r>
            <a:r>
              <a:rPr lang="en-US" altLang="zh-CN" sz="2800" kern="100" spc="-100" dirty="0">
                <a:solidFill>
                  <a:prstClr val="black"/>
                </a:solidFill>
                <a:latin typeface="Times New Roman"/>
                <a:ea typeface="华文细黑" pitchFamily="2" charset="-122"/>
                <a:cs typeface="Courier New"/>
              </a:rPr>
              <a:t>2NaN</a:t>
            </a:r>
            <a:r>
              <a:rPr lang="en-US" altLang="zh-CN" sz="2800" kern="100" spc="-100" baseline="-25000" dirty="0">
                <a:solidFill>
                  <a:prstClr val="black"/>
                </a:solidFill>
                <a:latin typeface="Times New Roman"/>
                <a:ea typeface="华文细黑" pitchFamily="2" charset="-122"/>
                <a:cs typeface="Courier New"/>
              </a:rPr>
              <a:t>3</a:t>
            </a:r>
            <a:r>
              <a:rPr lang="en-US" altLang="zh-CN" sz="2800" spc="-600" dirty="0">
                <a:solidFill>
                  <a:prstClr val="black"/>
                </a:solidFill>
                <a:latin typeface="宋体" pitchFamily="2" charset="-122"/>
                <a:ea typeface="宋体" pitchFamily="2" charset="-122"/>
                <a:cs typeface="Times New Roman" pitchFamily="18" charset="0"/>
              </a:rPr>
              <a:t>―→ </a:t>
            </a:r>
            <a:r>
              <a:rPr lang="en-US" altLang="zh-CN" sz="2800" kern="100" spc="-100" dirty="0">
                <a:solidFill>
                  <a:prstClr val="black"/>
                </a:solidFill>
                <a:latin typeface="Times New Roman"/>
                <a:ea typeface="华文细黑" pitchFamily="2" charset="-122"/>
                <a:cs typeface="Courier New"/>
              </a:rPr>
              <a:t>2Na</a:t>
            </a:r>
            <a:r>
              <a:rPr lang="zh-CN" altLang="zh-CN" sz="2800" kern="100" spc="-100" dirty="0">
                <a:solidFill>
                  <a:prstClr val="black"/>
                </a:solidFill>
                <a:latin typeface="Times New Roman"/>
                <a:ea typeface="华文细黑" pitchFamily="2" charset="-122"/>
                <a:cs typeface="Times New Roman"/>
              </a:rPr>
              <a:t>＋</a:t>
            </a:r>
            <a:r>
              <a:rPr lang="en-US" altLang="zh-CN" sz="2800" kern="100" spc="-100" dirty="0">
                <a:solidFill>
                  <a:prstClr val="black"/>
                </a:solidFill>
                <a:latin typeface="Times New Roman"/>
                <a:ea typeface="华文细黑" pitchFamily="2" charset="-122"/>
                <a:cs typeface="Courier New"/>
              </a:rPr>
              <a:t>3N</a:t>
            </a:r>
            <a:r>
              <a:rPr lang="en-US" altLang="zh-CN" sz="2800" kern="100" spc="-100" baseline="-25000" dirty="0">
                <a:solidFill>
                  <a:prstClr val="black"/>
                </a:solidFill>
                <a:latin typeface="Times New Roman"/>
                <a:ea typeface="华文细黑" pitchFamily="2" charset="-122"/>
                <a:cs typeface="Courier New"/>
              </a:rPr>
              <a:t>2</a:t>
            </a:r>
            <a:r>
              <a:rPr lang="en-US" altLang="zh-CN" sz="2800" kern="100" spc="-100" dirty="0">
                <a:solidFill>
                  <a:prstClr val="black"/>
                </a:solidFill>
                <a:latin typeface="宋体"/>
                <a:ea typeface="华文细黑" pitchFamily="2" charset="-122"/>
                <a:cs typeface="Times New Roman"/>
              </a:rPr>
              <a:t>↑</a:t>
            </a:r>
            <a:endParaRPr lang="zh-CN" altLang="zh-CN" sz="2800" kern="100" spc="-100" dirty="0">
              <a:solidFill>
                <a:prstClr val="black"/>
              </a:solidFill>
              <a:latin typeface="宋体"/>
              <a:ea typeface="华文细黑" pitchFamily="2" charset="-122"/>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294146756"/>
              </p:ext>
            </p:extLst>
          </p:nvPr>
        </p:nvGraphicFramePr>
        <p:xfrm>
          <a:off x="377999" y="1616596"/>
          <a:ext cx="11422062" cy="2178050"/>
        </p:xfrm>
        <a:graphic>
          <a:graphicData uri="http://schemas.openxmlformats.org/presentationml/2006/ole">
            <mc:AlternateContent xmlns:mc="http://schemas.openxmlformats.org/markup-compatibility/2006">
              <mc:Choice xmlns:v="urn:schemas-microsoft-com:vml" Requires="v">
                <p:oleObj spid="_x0000_s71233" name="文档" r:id="rId11" imgW="11422190" imgH="2196625" progId="Word.Document.12">
                  <p:embed/>
                </p:oleObj>
              </mc:Choice>
              <mc:Fallback>
                <p:oleObj name="文档" r:id="rId11" imgW="11422190" imgH="2196625" progId="Word.Document.12">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9" y="1616596"/>
                        <a:ext cx="11422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3063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75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750"/>
                                        <p:tgtEl>
                                          <p:spTgt spid="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08" y="693490"/>
            <a:ext cx="11296938" cy="441915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pitchFamily="2" charset="-122"/>
                <a:cs typeface="Courier New"/>
              </a:rPr>
              <a:t>(2)</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合金可在核反应堆中用作热交换液。</a:t>
            </a:r>
            <a:r>
              <a:rPr lang="en-US" altLang="zh-CN" sz="2800" kern="100" dirty="0">
                <a:solidFill>
                  <a:prstClr val="black"/>
                </a:solidFill>
                <a:latin typeface="Times New Roman"/>
                <a:ea typeface="华文细黑" pitchFamily="2" charset="-122"/>
                <a:cs typeface="Courier New"/>
              </a:rPr>
              <a:t>5.05 g</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合金溶于</a:t>
            </a:r>
            <a:r>
              <a:rPr lang="en-US" altLang="zh-CN" sz="2800" kern="100" dirty="0">
                <a:solidFill>
                  <a:prstClr val="black"/>
                </a:solidFill>
                <a:latin typeface="Times New Roman"/>
                <a:ea typeface="华文细黑" pitchFamily="2" charset="-122"/>
                <a:cs typeface="Courier New"/>
              </a:rPr>
              <a:t>200 mL</a:t>
            </a:r>
            <a:r>
              <a:rPr lang="zh-CN" altLang="zh-CN" sz="2800" kern="100" dirty="0">
                <a:solidFill>
                  <a:prstClr val="black"/>
                </a:solidFill>
                <a:latin typeface="Times New Roman"/>
                <a:ea typeface="华文细黑" pitchFamily="2" charset="-122"/>
                <a:cs typeface="Times New Roman"/>
              </a:rPr>
              <a:t>水生成</a:t>
            </a:r>
            <a:r>
              <a:rPr lang="en-US" altLang="zh-CN" sz="2800" kern="100" dirty="0">
                <a:solidFill>
                  <a:prstClr val="black"/>
                </a:solidFill>
                <a:latin typeface="Times New Roman"/>
                <a:ea typeface="华文细黑" pitchFamily="2" charset="-122"/>
                <a:cs typeface="Courier New"/>
              </a:rPr>
              <a:t>0.075 </a:t>
            </a:r>
            <a:r>
              <a:rPr lang="en-US" altLang="zh-CN" sz="2800" kern="100" dirty="0" err="1">
                <a:solidFill>
                  <a:prstClr val="black"/>
                </a:solidFill>
                <a:latin typeface="Times New Roman"/>
                <a:ea typeface="华文细黑" pitchFamily="2" charset="-122"/>
                <a:cs typeface="Courier New"/>
              </a:rPr>
              <a:t>mol</a:t>
            </a:r>
            <a:r>
              <a:rPr lang="zh-CN" altLang="zh-CN" sz="2800" kern="100" dirty="0">
                <a:solidFill>
                  <a:prstClr val="black"/>
                </a:solidFill>
                <a:latin typeface="Times New Roman"/>
                <a:ea typeface="华文细黑" pitchFamily="2" charset="-122"/>
                <a:cs typeface="Times New Roman"/>
              </a:rPr>
              <a:t>氢气。</a:t>
            </a:r>
            <a:endParaRPr lang="zh-CN" altLang="zh-CN" sz="2800" kern="100" dirty="0">
              <a:solidFill>
                <a:prstClr val="black"/>
              </a:solidFill>
              <a:latin typeface="宋体"/>
              <a:ea typeface="华文细黑" pitchFamily="2" charset="-122"/>
              <a:cs typeface="Courier New"/>
            </a:endParaRPr>
          </a:p>
          <a:p>
            <a:pPr lvl="0" algn="just">
              <a:lnSpc>
                <a:spcPct val="150000"/>
              </a:lnSpc>
            </a:pPr>
            <a:r>
              <a:rPr lang="en-US" altLang="zh-CN" sz="2800" kern="100" dirty="0">
                <a:solidFill>
                  <a:prstClr val="black"/>
                </a:solidFill>
                <a:latin typeface="宋体"/>
                <a:ea typeface="华文细黑" pitchFamily="2" charset="-122"/>
                <a:cs typeface="Times New Roman"/>
              </a:rPr>
              <a:t>①</a:t>
            </a:r>
            <a:r>
              <a:rPr lang="zh-CN" altLang="zh-CN" sz="2800" kern="100" dirty="0">
                <a:solidFill>
                  <a:prstClr val="black"/>
                </a:solidFill>
                <a:latin typeface="Times New Roman"/>
                <a:ea typeface="华文细黑" pitchFamily="2" charset="-122"/>
                <a:cs typeface="Times New Roman"/>
              </a:rPr>
              <a:t>计算溶液中氢氧根离子的物质的量浓度</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忽略溶液体积变化</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zh-CN" altLang="zh-CN" sz="2800" kern="100" dirty="0">
              <a:solidFill>
                <a:prstClr val="black"/>
              </a:solidFill>
              <a:latin typeface="宋体"/>
              <a:ea typeface="华文细黑" pitchFamily="2" charset="-122"/>
              <a:cs typeface="Courier New"/>
            </a:endParaRPr>
          </a:p>
          <a:p>
            <a:pPr lvl="0" algn="just">
              <a:lnSpc>
                <a:spcPct val="150000"/>
              </a:lnSpc>
            </a:pPr>
            <a:endParaRPr lang="en-US" altLang="zh-CN" sz="2800" kern="100" dirty="0" smtClean="0">
              <a:solidFill>
                <a:prstClr val="black"/>
              </a:solidFill>
              <a:latin typeface="宋体"/>
              <a:ea typeface="华文细黑" pitchFamily="2" charset="-122"/>
              <a:cs typeface="Times New Roman"/>
            </a:endParaRPr>
          </a:p>
          <a:p>
            <a:pPr lvl="0" algn="just">
              <a:lnSpc>
                <a:spcPts val="1500"/>
              </a:lnSpc>
            </a:pPr>
            <a:endParaRPr lang="en-US" altLang="zh-CN" sz="2800" kern="100" dirty="0" smtClean="0">
              <a:solidFill>
                <a:prstClr val="black"/>
              </a:solidFill>
              <a:latin typeface="宋体"/>
              <a:ea typeface="华文细黑" pitchFamily="2" charset="-122"/>
              <a:cs typeface="Times New Roman"/>
            </a:endParaRPr>
          </a:p>
          <a:p>
            <a:pPr lvl="0" algn="just">
              <a:lnSpc>
                <a:spcPct val="150000"/>
              </a:lnSpc>
            </a:pPr>
            <a:r>
              <a:rPr lang="en-US" altLang="zh-CN" sz="2800" kern="100" dirty="0" smtClean="0">
                <a:solidFill>
                  <a:prstClr val="black"/>
                </a:solidFill>
                <a:latin typeface="宋体"/>
                <a:ea typeface="华文细黑" pitchFamily="2" charset="-122"/>
                <a:cs typeface="Times New Roman"/>
              </a:rPr>
              <a:t>②</a:t>
            </a:r>
            <a:r>
              <a:rPr lang="zh-CN" altLang="zh-CN" sz="2800" kern="100" dirty="0" smtClean="0">
                <a:solidFill>
                  <a:prstClr val="black"/>
                </a:solidFill>
                <a:latin typeface="Times New Roman"/>
                <a:ea typeface="华文细黑" pitchFamily="2" charset="-122"/>
                <a:cs typeface="Times New Roman"/>
              </a:rPr>
              <a:t>计算</a:t>
            </a:r>
            <a:r>
              <a:rPr lang="zh-CN" altLang="zh-CN" sz="2800" kern="100" dirty="0">
                <a:solidFill>
                  <a:prstClr val="black"/>
                </a:solidFill>
                <a:latin typeface="Times New Roman"/>
                <a:ea typeface="华文细黑" pitchFamily="2" charset="-122"/>
                <a:cs typeface="Times New Roman"/>
              </a:rPr>
              <a:t>并确定该</a:t>
            </a:r>
            <a:r>
              <a:rPr lang="zh-CN" altLang="zh-CN" sz="2800" kern="100" dirty="0" smtClean="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Times New Roman"/>
              </a:rPr>
              <a:t>-</a:t>
            </a:r>
            <a:r>
              <a:rPr lang="en-US" altLang="zh-CN" sz="2800" kern="100" dirty="0" smtClean="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钾合金的化学式</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a:p>
            <a:pPr lvl="0" algn="just">
              <a:lnSpc>
                <a:spcPts val="1300"/>
              </a:lnSpc>
            </a:pPr>
            <a:endParaRPr lang="en-US" altLang="zh-CN" sz="2800" b="1" dirty="0" smtClean="0">
              <a:solidFill>
                <a:srgbClr val="0000FF"/>
              </a:solidFill>
              <a:latin typeface="Times New Roman"/>
              <a:cs typeface="Times New Roman"/>
            </a:endParaRPr>
          </a:p>
          <a:p>
            <a:pPr lvl="0" algn="just">
              <a:lnSpc>
                <a:spcPct val="150000"/>
              </a:lnSpc>
            </a:pPr>
            <a:r>
              <a:rPr lang="zh-CN" altLang="zh-CN" sz="2800" b="1" dirty="0" smtClean="0">
                <a:solidFill>
                  <a:srgbClr val="0000FF"/>
                </a:solidFill>
                <a:latin typeface="Times New Roman"/>
                <a:cs typeface="Times New Roman"/>
              </a:rPr>
              <a:t>答案</a:t>
            </a:r>
            <a:endParaRPr lang="zh-CN" altLang="zh-CN" sz="2800" kern="100" dirty="0">
              <a:solidFill>
                <a:prstClr val="black"/>
              </a:solidFill>
              <a:latin typeface="宋体"/>
              <a:ea typeface="华文细黑" pitchFamily="2" charset="-122"/>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50827775"/>
              </p:ext>
            </p:extLst>
          </p:nvPr>
        </p:nvGraphicFramePr>
        <p:xfrm>
          <a:off x="363141" y="2700189"/>
          <a:ext cx="7962900" cy="1143000"/>
        </p:xfrm>
        <a:graphic>
          <a:graphicData uri="http://schemas.openxmlformats.org/presentationml/2006/ole">
            <mc:AlternateContent xmlns:mc="http://schemas.openxmlformats.org/markup-compatibility/2006">
              <mc:Choice xmlns:v="urn:schemas-microsoft-com:vml" Requires="v">
                <p:oleObj spid="_x0000_s72316" name="文档" r:id="rId3" imgW="7970326" imgH="1165649" progId="Word.Document.12">
                  <p:embed/>
                </p:oleObj>
              </mc:Choice>
              <mc:Fallback>
                <p:oleObj name="文档" r:id="rId3" imgW="7970326" imgH="1165649" progId="Word.Document.12">
                  <p:embed/>
                  <p:pic>
                    <p:nvPicPr>
                      <p:cNvPr id="0" name=""/>
                      <p:cNvPicPr/>
                      <p:nvPr/>
                    </p:nvPicPr>
                    <p:blipFill>
                      <a:blip r:embed="rId4"/>
                      <a:stretch>
                        <a:fillRect/>
                      </a:stretch>
                    </p:blipFill>
                    <p:spPr>
                      <a:xfrm>
                        <a:off x="363141" y="2700189"/>
                        <a:ext cx="7962900" cy="1143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8761600"/>
              </p:ext>
            </p:extLst>
          </p:nvPr>
        </p:nvGraphicFramePr>
        <p:xfrm>
          <a:off x="1267857" y="4096916"/>
          <a:ext cx="10479088" cy="1392238"/>
        </p:xfrm>
        <a:graphic>
          <a:graphicData uri="http://schemas.openxmlformats.org/presentationml/2006/ole">
            <mc:AlternateContent xmlns:mc="http://schemas.openxmlformats.org/markup-compatibility/2006">
              <mc:Choice xmlns:v="urn:schemas-microsoft-com:vml" Requires="v">
                <p:oleObj spid="_x0000_s72317" name="文档" r:id="rId5" imgW="10479786" imgH="1394116" progId="Word.Document.12">
                  <p:embed/>
                </p:oleObj>
              </mc:Choice>
              <mc:Fallback>
                <p:oleObj name="文档" r:id="rId5" imgW="10479786" imgH="1394116" progId="Word.Document.12">
                  <p:embed/>
                  <p:pic>
                    <p:nvPicPr>
                      <p:cNvPr id="0" name=""/>
                      <p:cNvPicPr/>
                      <p:nvPr/>
                    </p:nvPicPr>
                    <p:blipFill>
                      <a:blip r:embed="rId6"/>
                      <a:stretch>
                        <a:fillRect/>
                      </a:stretch>
                    </p:blipFill>
                    <p:spPr>
                      <a:xfrm>
                        <a:off x="1267857" y="4096916"/>
                        <a:ext cx="10479088" cy="1392238"/>
                      </a:xfrm>
                      <a:prstGeom prst="rect">
                        <a:avLst/>
                      </a:prstGeom>
                    </p:spPr>
                  </p:pic>
                </p:oleObj>
              </mc:Fallback>
            </mc:AlternateContent>
          </a:graphicData>
        </a:graphic>
      </p:graphicFrame>
      <p:sp>
        <p:nvSpPr>
          <p:cNvPr id="7" name="矩形 6"/>
          <p:cNvSpPr/>
          <p:nvPr/>
        </p:nvSpPr>
        <p:spPr>
          <a:xfrm>
            <a:off x="296953" y="5006937"/>
            <a:ext cx="6092825" cy="1303177"/>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解得</a:t>
            </a:r>
            <a:r>
              <a:rPr lang="en-US" altLang="zh-CN" sz="2800" i="1" kern="100" dirty="0">
                <a:solidFill>
                  <a:schemeClr val="accent6">
                    <a:lumMod val="75000"/>
                  </a:schemeClr>
                </a:solidFill>
                <a:latin typeface="Times New Roman"/>
                <a:ea typeface="华文细黑" pitchFamily="2" charset="-122"/>
                <a:cs typeface="Courier New"/>
              </a:rPr>
              <a:t>a</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0.050 </a:t>
            </a:r>
            <a:r>
              <a:rPr lang="zh-CN" altLang="zh-CN" sz="2800" kern="100" dirty="0">
                <a:solidFill>
                  <a:schemeClr val="accent6">
                    <a:lumMod val="75000"/>
                  </a:schemeClr>
                </a:solidFill>
                <a:latin typeface="Times New Roman"/>
                <a:ea typeface="华文细黑" pitchFamily="2" charset="-122"/>
                <a:cs typeface="Times New Roman"/>
              </a:rPr>
              <a:t>　</a:t>
            </a:r>
            <a:r>
              <a:rPr lang="en-US" altLang="zh-CN" sz="2800" i="1" kern="100" dirty="0">
                <a:solidFill>
                  <a:schemeClr val="accent6">
                    <a:lumMod val="75000"/>
                  </a:schemeClr>
                </a:solidFill>
                <a:latin typeface="Times New Roman"/>
                <a:ea typeface="华文细黑" pitchFamily="2" charset="-122"/>
                <a:cs typeface="Courier New"/>
              </a:rPr>
              <a:t>b</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0.10</a:t>
            </a:r>
            <a:endParaRPr lang="zh-CN" altLang="zh-CN" sz="2800" kern="100" dirty="0">
              <a:solidFill>
                <a:schemeClr val="accent6">
                  <a:lumMod val="75000"/>
                </a:schemeClr>
              </a:solidFill>
              <a:latin typeface="宋体"/>
              <a:ea typeface="华文细黑" pitchFamily="2" charset="-122"/>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该</a:t>
            </a:r>
            <a:r>
              <a:rPr lang="zh-CN" altLang="zh-CN" sz="2800" kern="100" dirty="0" smtClean="0">
                <a:solidFill>
                  <a:schemeClr val="accent6">
                    <a:lumMod val="75000"/>
                  </a:schemeClr>
                </a:solidFill>
                <a:latin typeface="Times New Roman"/>
                <a:ea typeface="华文细黑" pitchFamily="2" charset="-122"/>
                <a:cs typeface="Times New Roman"/>
              </a:rPr>
              <a:t>钠</a:t>
            </a:r>
            <a:r>
              <a:rPr lang="en-US" altLang="zh-CN" sz="2800" kern="100" dirty="0" smtClean="0">
                <a:solidFill>
                  <a:schemeClr val="accent6">
                    <a:lumMod val="75000"/>
                  </a:schemeClr>
                </a:solidFill>
                <a:latin typeface="Times New Roman"/>
                <a:ea typeface="华文细黑" pitchFamily="2" charset="-122"/>
                <a:cs typeface="Times New Roman"/>
              </a:rPr>
              <a:t>-</a:t>
            </a:r>
            <a:r>
              <a:rPr lang="en-US" altLang="zh-CN" sz="2800" kern="100" dirty="0" smtClean="0">
                <a:solidFill>
                  <a:schemeClr val="accent6">
                    <a:lumMod val="75000"/>
                  </a:schemeClr>
                </a:solidFill>
                <a:latin typeface="Times New Roman"/>
                <a:ea typeface="华文细黑" pitchFamily="2" charset="-122"/>
                <a:cs typeface="Courier New"/>
              </a:rPr>
              <a:t>­</a:t>
            </a:r>
            <a:r>
              <a:rPr lang="zh-CN" altLang="zh-CN" sz="2800" kern="100" dirty="0">
                <a:solidFill>
                  <a:schemeClr val="accent6">
                    <a:lumMod val="75000"/>
                  </a:schemeClr>
                </a:solidFill>
                <a:latin typeface="Times New Roman"/>
                <a:ea typeface="华文细黑" pitchFamily="2" charset="-122"/>
                <a:cs typeface="Times New Roman"/>
              </a:rPr>
              <a:t>钾合金化学式为</a:t>
            </a:r>
            <a:r>
              <a:rPr lang="en-US" altLang="zh-CN" sz="2800" kern="100" dirty="0">
                <a:solidFill>
                  <a:schemeClr val="accent6">
                    <a:lumMod val="75000"/>
                  </a:schemeClr>
                </a:solidFill>
                <a:latin typeface="Times New Roman"/>
                <a:ea typeface="华文细黑" pitchFamily="2" charset="-122"/>
                <a:cs typeface="Courier New"/>
              </a:rPr>
              <a:t>NaK</a:t>
            </a:r>
            <a:r>
              <a:rPr lang="en-US" altLang="zh-CN" sz="2800" kern="100" baseline="-25000" dirty="0">
                <a:solidFill>
                  <a:schemeClr val="accent6">
                    <a:lumMod val="75000"/>
                  </a:schemeClr>
                </a:solidFill>
                <a:latin typeface="Times New Roman"/>
                <a:ea typeface="华文细黑" pitchFamily="2" charset="-122"/>
                <a:cs typeface="Courier New"/>
              </a:rPr>
              <a:t>2</a:t>
            </a:r>
            <a:r>
              <a:rPr lang="zh-CN" altLang="zh-CN" sz="2800" kern="100" dirty="0">
                <a:solidFill>
                  <a:schemeClr val="accent6">
                    <a:lumMod val="75000"/>
                  </a:schemeClr>
                </a:solidFill>
                <a:latin typeface="Times New Roman"/>
                <a:ea typeface="华文细黑" pitchFamily="2" charset="-122"/>
                <a:cs typeface="Times New Roman"/>
              </a:rPr>
              <a:t>。</a:t>
            </a:r>
            <a:endParaRPr lang="zh-CN" altLang="zh-CN" sz="2800" kern="100" dirty="0">
              <a:solidFill>
                <a:schemeClr val="accent6">
                  <a:lumMod val="75000"/>
                </a:schemeClr>
              </a:solidFill>
              <a:effectLst/>
              <a:latin typeface="宋体"/>
              <a:ea typeface="华文细黑" pitchFamily="2" charset="-122"/>
              <a:cs typeface="Courier New"/>
            </a:endParaRPr>
          </a:p>
        </p:txBody>
      </p:sp>
      <p:sp>
        <p:nvSpPr>
          <p:cNvPr id="9" name="Rectangle 21">
            <a:hlinkClick r:id="rId7"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783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96" y="693490"/>
            <a:ext cx="11873194" cy="590931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27</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化合物甲和</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都是重要的还原剂。一定条件下金属钠和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反应生成甲。甲与水反应可产生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请推测并回答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甲的化学式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，可推断金属钠和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反应生成的甲为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与水反应生成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的化学式为</a:t>
            </a:r>
            <a:r>
              <a:rPr lang="en-US" altLang="zh-CN" sz="2800" kern="100" dirty="0" err="1">
                <a:latin typeface="Times New Roman"/>
                <a:ea typeface="华文细黑"/>
                <a:cs typeface="Courier New"/>
              </a:rPr>
              <a:t>NaH</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2467590" y="4001552"/>
            <a:ext cx="902811"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NaH</a:t>
            </a:r>
            <a:endParaRPr lang="zh-CN" altLang="en-US" sz="2800" b="1" kern="100" dirty="0">
              <a:solidFill>
                <a:srgbClr val="FF0000"/>
              </a:solidFill>
              <a:latin typeface="Times New Roman"/>
              <a:ea typeface="华文细黑"/>
            </a:endParaRPr>
          </a:p>
        </p:txBody>
      </p:sp>
      <p:sp>
        <p:nvSpPr>
          <p:cNvPr id="2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409907" cy="3170099"/>
          </a:xfrm>
          <a:prstGeom prst="rect">
            <a:avLst/>
          </a:prstGeom>
        </p:spPr>
        <p:txBody>
          <a:bodyPr>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6000"/>
              </a:lnSpc>
              <a:spcAft>
                <a:spcPts val="0"/>
              </a:spcAft>
            </a:pP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反应物为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，得到产物有</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，故推知另一产物为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6959302" y="1071840"/>
            <a:ext cx="4431341" cy="523220"/>
          </a:xfrm>
          <a:prstGeom prst="rect">
            <a:avLst/>
          </a:prstGeom>
        </p:spPr>
        <p:txBody>
          <a:bodyPr wrap="none">
            <a:spAutoFit/>
          </a:bodyPr>
          <a:lstStyle/>
          <a:p>
            <a:r>
              <a:rPr lang="en-US" altLang="zh-CN" sz="2800" b="1" kern="100" dirty="0">
                <a:solidFill>
                  <a:srgbClr val="FF0000"/>
                </a:solidFill>
                <a:latin typeface="Times New Roman"/>
                <a:ea typeface="华文细黑"/>
              </a:rPr>
              <a:t>4NaH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AlCl</a:t>
            </a:r>
            <a:r>
              <a:rPr lang="en-US" altLang="zh-CN" sz="2800" b="1" kern="100" baseline="-25000" dirty="0">
                <a:solidFill>
                  <a:srgbClr val="FF0000"/>
                </a:solidFill>
                <a:latin typeface="Times New Roman"/>
                <a:ea typeface="华文细黑"/>
              </a:rPr>
              <a:t>3</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=NaAlH</a:t>
            </a:r>
            <a:r>
              <a:rPr lang="en-US" altLang="zh-CN" sz="2800" b="1" kern="100" baseline="-25000" dirty="0">
                <a:solidFill>
                  <a:srgbClr val="FF0000"/>
                </a:solidFill>
                <a:latin typeface="Times New Roman"/>
                <a:ea typeface="华文细黑"/>
              </a:rPr>
              <a:t>4</a:t>
            </a:r>
            <a:r>
              <a:rPr lang="zh-CN" altLang="zh-CN" sz="2800" b="1" kern="100" dirty="0" smtClean="0">
                <a:solidFill>
                  <a:srgbClr val="FF0000"/>
                </a:solidFill>
                <a:latin typeface="Times New Roman"/>
                <a:ea typeface="华文细黑"/>
                <a:cs typeface="Times New Roman"/>
              </a:rPr>
              <a:t>＋</a:t>
            </a:r>
            <a:endParaRPr lang="zh-CN" altLang="en-US" sz="2800" b="1" dirty="0">
              <a:solidFill>
                <a:srgbClr val="FF0000"/>
              </a:solidFill>
            </a:endParaRPr>
          </a:p>
        </p:txBody>
      </p:sp>
      <p:sp>
        <p:nvSpPr>
          <p:cNvPr id="5" name="矩形 4"/>
          <p:cNvSpPr/>
          <p:nvPr/>
        </p:nvSpPr>
        <p:spPr>
          <a:xfrm>
            <a:off x="425624" y="1897836"/>
            <a:ext cx="1162498" cy="523220"/>
          </a:xfrm>
          <a:prstGeom prst="rect">
            <a:avLst/>
          </a:prstGeom>
        </p:spPr>
        <p:txBody>
          <a:bodyPr wrap="none">
            <a:spAutoFit/>
          </a:bodyPr>
          <a:lstStyle/>
          <a:p>
            <a:pPr lvl="0"/>
            <a:r>
              <a:rPr lang="en-US" altLang="zh-CN" sz="2800" b="1" kern="100" dirty="0">
                <a:solidFill>
                  <a:srgbClr val="FF0000"/>
                </a:solidFill>
                <a:latin typeface="Times New Roman"/>
                <a:ea typeface="华文细黑"/>
              </a:rPr>
              <a:t>3NaCl</a:t>
            </a:r>
            <a:endParaRPr lang="zh-CN" altLang="en-US" sz="2800" b="1" dirty="0">
              <a:solidFill>
                <a:srgbClr val="FF0000"/>
              </a:solidFill>
            </a:endParaRPr>
          </a:p>
        </p:txBody>
      </p:sp>
      <p:sp>
        <p:nvSpPr>
          <p:cNvPr id="21"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90975"/>
            <a:ext cx="11185087" cy="3618939"/>
          </a:xfrm>
          <a:prstGeom prst="rect">
            <a:avLst/>
          </a:prstGeom>
        </p:spPr>
        <p:txBody>
          <a:bodyPr>
            <a:spAutoFit/>
          </a:bodyPr>
          <a:lstStyle/>
          <a:p>
            <a:pPr>
              <a:lnSpc>
                <a:spcPts val="5500"/>
              </a:lnSpc>
              <a:spcAft>
                <a:spcPts val="0"/>
              </a:spcAft>
            </a:pPr>
            <a:r>
              <a:rPr lang="en-US" altLang="zh-CN" sz="2800" kern="100" dirty="0" smtClean="0">
                <a:latin typeface="Times New Roman"/>
                <a:ea typeface="华文细黑"/>
                <a:cs typeface="Courier New"/>
              </a:rPr>
              <a:t>(3)NaAlH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5500"/>
              </a:lnSpc>
              <a:spcAft>
                <a:spcPts val="0"/>
              </a:spcAft>
            </a:pP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价，水中的氢显＋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与水发生氧化还原反应的过程中生成氢气，另一产物为</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，其化学方程式为</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sp>
        <p:nvSpPr>
          <p:cNvPr id="4" name="矩形 3"/>
          <p:cNvSpPr/>
          <p:nvPr/>
        </p:nvSpPr>
        <p:spPr>
          <a:xfrm>
            <a:off x="8102116" y="1019608"/>
            <a:ext cx="3193823" cy="523220"/>
          </a:xfrm>
          <a:prstGeom prst="rect">
            <a:avLst/>
          </a:prstGeom>
        </p:spPr>
        <p:txBody>
          <a:bodyPr wrap="none">
            <a:spAutoFit/>
          </a:bodyPr>
          <a:lstStyle/>
          <a:p>
            <a:r>
              <a:rPr lang="en-US" altLang="zh-CN" sz="2800" b="1" kern="100" dirty="0">
                <a:solidFill>
                  <a:srgbClr val="FF0000"/>
                </a:solidFill>
                <a:latin typeface="Times New Roman"/>
                <a:ea typeface="华文细黑"/>
              </a:rPr>
              <a:t>NaAlH</a:t>
            </a:r>
            <a:r>
              <a:rPr lang="en-US" altLang="zh-CN" sz="2800" b="1" kern="100" baseline="-25000" dirty="0">
                <a:solidFill>
                  <a:srgbClr val="FF0000"/>
                </a:solidFill>
                <a:latin typeface="Times New Roman"/>
                <a:ea typeface="华文细黑"/>
              </a:rPr>
              <a:t>4</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spc="-80" dirty="0" smtClean="0">
                <a:solidFill>
                  <a:srgbClr val="FF0000"/>
                </a:solidFill>
                <a:latin typeface="Times New Roman"/>
                <a:ea typeface="华文细黑"/>
              </a:rPr>
              <a:t>==</a:t>
            </a:r>
            <a:r>
              <a:rPr lang="en-US" altLang="zh-CN" sz="2800" b="1" kern="100" dirty="0" smtClean="0">
                <a:solidFill>
                  <a:srgbClr val="FF0000"/>
                </a:solidFill>
                <a:latin typeface="Times New Roman"/>
                <a:ea typeface="华文细黑"/>
              </a:rPr>
              <a:t>=</a:t>
            </a:r>
            <a:endParaRPr lang="zh-CN" altLang="en-US" sz="2800" b="1" dirty="0">
              <a:solidFill>
                <a:srgbClr val="FF0000"/>
              </a:solidFill>
            </a:endParaRPr>
          </a:p>
        </p:txBody>
      </p:sp>
      <p:sp>
        <p:nvSpPr>
          <p:cNvPr id="5" name="矩形 4"/>
          <p:cNvSpPr/>
          <p:nvPr/>
        </p:nvSpPr>
        <p:spPr>
          <a:xfrm>
            <a:off x="532775" y="1715419"/>
            <a:ext cx="2680542" cy="523220"/>
          </a:xfrm>
          <a:prstGeom prst="rect">
            <a:avLst/>
          </a:prstGeom>
        </p:spPr>
        <p:txBody>
          <a:bodyPr wrap="none">
            <a:spAutoFit/>
          </a:bodyPr>
          <a:lstStyle/>
          <a:p>
            <a:pPr lvl="0"/>
            <a:r>
              <a:rPr lang="en-US" altLang="zh-CN" sz="2800" b="1" kern="100" dirty="0">
                <a:solidFill>
                  <a:srgbClr val="FF0000"/>
                </a:solidFill>
                <a:latin typeface="Times New Roman"/>
                <a:ea typeface="华文细黑"/>
              </a:rPr>
              <a:t>NaAlO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4H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宋体"/>
                <a:ea typeface="华文细黑"/>
                <a:cs typeface="Times New Roman"/>
              </a:rPr>
              <a:t>↑</a:t>
            </a:r>
            <a:endParaRPr lang="zh-CN" altLang="en-US" sz="2800" b="1" dirty="0">
              <a:solidFill>
                <a:srgbClr val="FF0000"/>
              </a:solidFill>
            </a:endParaRPr>
          </a:p>
        </p:txBody>
      </p:sp>
      <p:sp>
        <p:nvSpPr>
          <p:cNvPr id="1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775023"/>
            <a:ext cx="11530805" cy="3939540"/>
          </a:xfrm>
          <a:prstGeom prst="rect">
            <a:avLst/>
          </a:prstGeom>
        </p:spPr>
        <p:txBody>
          <a:bodyPr wrap="square">
            <a:spAutoFit/>
          </a:bodyPr>
          <a:lstStyle/>
          <a:p>
            <a:pPr>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甲在无水条件下可作为某些钢铁制品的脱锈剂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铁锈的成分表示为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，脱锈过程发生反应的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在无水条件下能与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反应，结合反应物的性质可推知反应产物为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，从而得出其化学方程式为</a:t>
            </a:r>
            <a:r>
              <a:rPr lang="en-US" altLang="zh-CN" sz="2800" kern="100" dirty="0">
                <a:latin typeface="Times New Roman"/>
                <a:ea typeface="华文细黑"/>
                <a:cs typeface="Courier New"/>
              </a:rPr>
              <a:t>3NaH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3NaOH</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612164" y="1485578"/>
            <a:ext cx="5027658" cy="656846"/>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3NaH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3</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=2Fe</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3NaOH</a:t>
            </a:r>
            <a:endParaRPr lang="zh-CN" altLang="zh-CN" sz="2800" b="1" kern="100" dirty="0">
              <a:solidFill>
                <a:srgbClr val="FF0000"/>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174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780" y="683965"/>
            <a:ext cx="1185055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某同学认为：用惰性气体赶尽反应体系中的空气，将铁和盐酸反应后的气体经浓硫酸干燥，再与金属钠反应，得到的固体物质即为纯净的甲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取</a:t>
            </a:r>
            <a:r>
              <a:rPr lang="zh-CN" altLang="zh-CN" sz="2800" kern="100" dirty="0">
                <a:latin typeface="Times New Roman"/>
                <a:ea typeface="华文细黑"/>
                <a:cs typeface="Times New Roman"/>
              </a:rPr>
              <a:t>该固体物质与水反应，若能产生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，即可证明得到的甲一定是纯净的。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判断该同学设想的制备和验纯方法的合理性并说明</a:t>
            </a:r>
            <a:r>
              <a:rPr lang="zh-CN" altLang="zh-CN" sz="2800" kern="100" dirty="0" smtClean="0">
                <a:latin typeface="Times New Roman"/>
                <a:ea typeface="华文细黑"/>
                <a:cs typeface="Times New Roman"/>
              </a:rPr>
              <a:t>理由</a:t>
            </a:r>
            <a:r>
              <a:rPr lang="en-US" altLang="zh-CN" sz="2800" kern="100" dirty="0" smtClean="0">
                <a:latin typeface="Times New Roman"/>
                <a:ea typeface="华文细黑"/>
                <a:cs typeface="Courier New"/>
              </a:rPr>
              <a:t>_________________</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过程中，由于盐酸易挥发，产生的氢气中会有氯化氢，易和钠反应生成</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；如在制取</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的反应中钠过量，则产物中混有钠，钠与水反应也会有氢气产生，同时验纯时也没有考虑到混入的</a:t>
            </a:r>
            <a:r>
              <a:rPr lang="en-US" altLang="zh-CN" sz="2800" kern="100" dirty="0" err="1">
                <a:latin typeface="Times New Roman"/>
                <a:ea typeface="华文细黑"/>
                <a:cs typeface="Courier New"/>
              </a:rPr>
              <a:t>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3033" y="2553480"/>
            <a:ext cx="11639246" cy="1953420"/>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					              </a:t>
            </a:r>
            <a:r>
              <a:rPr lang="zh-CN" altLang="zh-CN" sz="2800" b="1" kern="100" dirty="0" smtClean="0">
                <a:solidFill>
                  <a:srgbClr val="FF0000"/>
                </a:solidFill>
                <a:latin typeface="Times New Roman"/>
                <a:ea typeface="华文细黑"/>
                <a:cs typeface="Times New Roman"/>
              </a:rPr>
              <a:t>制备</a:t>
            </a:r>
            <a:r>
              <a:rPr lang="zh-CN" altLang="zh-CN" sz="2800" b="1" kern="100" dirty="0">
                <a:solidFill>
                  <a:srgbClr val="FF0000"/>
                </a:solidFill>
                <a:latin typeface="Times New Roman"/>
                <a:ea typeface="华文细黑"/>
                <a:cs typeface="Times New Roman"/>
              </a:rPr>
              <a:t>过程不合理，因为盐酸易挥发，</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中混有</a:t>
            </a:r>
            <a:r>
              <a:rPr lang="en-US" altLang="zh-CN" sz="2800" b="1" kern="100" dirty="0" err="1">
                <a:solidFill>
                  <a:srgbClr val="FF0000"/>
                </a:solidFill>
                <a:latin typeface="Times New Roman"/>
                <a:ea typeface="华文细黑"/>
              </a:rPr>
              <a:t>HCl</a:t>
            </a:r>
            <a:r>
              <a:rPr lang="zh-CN" altLang="zh-CN" sz="2800" b="1" kern="100" dirty="0">
                <a:solidFill>
                  <a:srgbClr val="FF0000"/>
                </a:solidFill>
                <a:latin typeface="Times New Roman"/>
                <a:ea typeface="华文细黑"/>
                <a:cs typeface="Times New Roman"/>
              </a:rPr>
              <a:t>，导致产物中有</a:t>
            </a:r>
            <a:r>
              <a:rPr lang="en-US" altLang="zh-CN" sz="2800" b="1" kern="100" dirty="0" err="1">
                <a:solidFill>
                  <a:srgbClr val="FF0000"/>
                </a:solidFill>
                <a:latin typeface="Times New Roman"/>
                <a:ea typeface="华文细黑"/>
              </a:rPr>
              <a:t>NaCl</a:t>
            </a:r>
            <a:r>
              <a:rPr lang="zh-CN" altLang="zh-CN" sz="2800" b="1" kern="100" dirty="0">
                <a:solidFill>
                  <a:srgbClr val="FF0000"/>
                </a:solidFill>
                <a:latin typeface="Times New Roman"/>
                <a:ea typeface="华文细黑"/>
                <a:cs typeface="Times New Roman"/>
              </a:rPr>
              <a:t>；验纯方法不合理，如果有</a:t>
            </a:r>
            <a:r>
              <a:rPr lang="en-US" altLang="zh-CN" sz="2800" b="1" kern="100" dirty="0">
                <a:solidFill>
                  <a:srgbClr val="FF0000"/>
                </a:solidFill>
                <a:latin typeface="Times New Roman"/>
                <a:ea typeface="华文细黑"/>
              </a:rPr>
              <a:t>Na</a:t>
            </a:r>
            <a:r>
              <a:rPr lang="zh-CN" altLang="zh-CN" sz="2800" b="1" kern="100" dirty="0">
                <a:solidFill>
                  <a:srgbClr val="FF0000"/>
                </a:solidFill>
                <a:latin typeface="Times New Roman"/>
                <a:ea typeface="华文细黑"/>
                <a:cs typeface="Times New Roman"/>
              </a:rPr>
              <a:t>残留，</a:t>
            </a:r>
            <a:r>
              <a:rPr lang="en-US" altLang="zh-CN" sz="2800" b="1" kern="100" dirty="0">
                <a:solidFill>
                  <a:srgbClr val="FF0000"/>
                </a:solidFill>
                <a:latin typeface="Times New Roman"/>
                <a:ea typeface="华文细黑"/>
              </a:rPr>
              <a:t>Na</a:t>
            </a:r>
            <a:r>
              <a:rPr lang="zh-CN" altLang="zh-CN" sz="2800" b="1" kern="100" dirty="0">
                <a:solidFill>
                  <a:srgbClr val="FF0000"/>
                </a:solidFill>
                <a:latin typeface="Times New Roman"/>
                <a:ea typeface="华文细黑"/>
                <a:cs typeface="Times New Roman"/>
              </a:rPr>
              <a:t>与水反应也产生</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；没有考虑混入的</a:t>
            </a:r>
            <a:r>
              <a:rPr lang="en-US" altLang="zh-CN" sz="2800" b="1" kern="100" dirty="0" err="1">
                <a:solidFill>
                  <a:srgbClr val="FF0000"/>
                </a:solidFill>
                <a:latin typeface="Times New Roman"/>
                <a:ea typeface="华文细黑"/>
              </a:rPr>
              <a:t>NaCl</a:t>
            </a:r>
            <a:endParaRPr lang="zh-CN" altLang="en-US" sz="2800" b="1" dirty="0">
              <a:solidFill>
                <a:srgbClr val="FF0000"/>
              </a:solidFill>
            </a:endParaRPr>
          </a:p>
        </p:txBody>
      </p:sp>
      <p:sp>
        <p:nvSpPr>
          <p:cNvPr id="19"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549474"/>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pic>
        <p:nvPicPr>
          <p:cNvPr id="63490" name="Picture 2" descr="2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697" y="1879526"/>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447188"/>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038353"/>
            <a:ext cx="11746113" cy="1384995"/>
          </a:xfrm>
          <a:prstGeom prst="rect">
            <a:avLst/>
          </a:prstGeom>
        </p:spPr>
        <p:txBody>
          <a:bodyPr wrap="square">
            <a:spAutoFit/>
          </a:bodyPr>
          <a:lstStyle/>
          <a:p>
            <a:pPr>
              <a:lnSpc>
                <a:spcPct val="150000"/>
              </a:lnSpc>
            </a:pPr>
            <a:r>
              <a:rPr lang="en-US" altLang="zh-CN" sz="2800" kern="100" spc="-100" dirty="0" smtClean="0">
                <a:solidFill>
                  <a:srgbClr val="FF0000"/>
                </a:solidFill>
                <a:latin typeface="Times New Roman"/>
                <a:ea typeface="华文细黑"/>
                <a:cs typeface="Times New Roman"/>
              </a:rPr>
              <a:t>                           </a:t>
            </a:r>
            <a:r>
              <a:rPr lang="zh-CN" altLang="zh-CN" sz="2800" kern="100" spc="-100" dirty="0" smtClean="0">
                <a:solidFill>
                  <a:srgbClr val="FF0000"/>
                </a:solidFill>
                <a:latin typeface="Times New Roman"/>
                <a:ea typeface="华文细黑"/>
                <a:cs typeface="Times New Roman"/>
              </a:rPr>
              <a:t>由于</a:t>
            </a:r>
            <a:r>
              <a:rPr lang="en-US" altLang="zh-CN" sz="2800" kern="100" spc="-100" dirty="0">
                <a:solidFill>
                  <a:srgbClr val="FF0000"/>
                </a:solidFill>
                <a:latin typeface="Times New Roman"/>
                <a:ea typeface="华文细黑"/>
              </a:rPr>
              <a:t>CO</a:t>
            </a:r>
            <a:r>
              <a:rPr lang="en-US" altLang="zh-CN" sz="2800" kern="100" spc="-100" baseline="-25000" dirty="0">
                <a:solidFill>
                  <a:srgbClr val="FF0000"/>
                </a:solidFill>
                <a:latin typeface="Times New Roman"/>
                <a:ea typeface="华文细黑"/>
              </a:rPr>
              <a:t>2</a:t>
            </a:r>
            <a:r>
              <a:rPr lang="zh-CN" altLang="zh-CN" sz="2800" kern="100" spc="-100" dirty="0">
                <a:solidFill>
                  <a:srgbClr val="FF0000"/>
                </a:solidFill>
                <a:latin typeface="Times New Roman"/>
                <a:ea typeface="华文细黑"/>
                <a:cs typeface="Times New Roman"/>
              </a:rPr>
              <a:t>在</a:t>
            </a:r>
            <a:r>
              <a:rPr lang="en-US" altLang="zh-CN" sz="2800" kern="100" spc="-100" dirty="0" err="1">
                <a:solidFill>
                  <a:srgbClr val="FF0000"/>
                </a:solidFill>
                <a:latin typeface="Times New Roman"/>
                <a:ea typeface="华文细黑"/>
              </a:rPr>
              <a:t>NaCl</a:t>
            </a:r>
            <a:r>
              <a:rPr lang="zh-CN" altLang="zh-CN" sz="2800" kern="100" spc="-100" dirty="0">
                <a:solidFill>
                  <a:srgbClr val="FF0000"/>
                </a:solidFill>
                <a:latin typeface="Times New Roman"/>
                <a:ea typeface="华文细黑"/>
                <a:cs typeface="Times New Roman"/>
              </a:rPr>
              <a:t>溶液中的溶解度很小，</a:t>
            </a:r>
            <a:r>
              <a:rPr lang="zh-CN" altLang="zh-CN" sz="2800" kern="100" spc="-100" dirty="0">
                <a:solidFill>
                  <a:srgbClr val="0000FF"/>
                </a:solidFill>
                <a:latin typeface="Times New Roman"/>
                <a:ea typeface="华文细黑"/>
                <a:cs typeface="Times New Roman"/>
              </a:rPr>
              <a:t>先通入</a:t>
            </a:r>
            <a:r>
              <a:rPr lang="en-US" altLang="zh-CN" sz="2800" kern="100" spc="-100" dirty="0">
                <a:solidFill>
                  <a:srgbClr val="0000FF"/>
                </a:solidFill>
                <a:latin typeface="Times New Roman"/>
                <a:ea typeface="华文细黑"/>
              </a:rPr>
              <a:t>NH</a:t>
            </a:r>
            <a:r>
              <a:rPr lang="en-US" altLang="zh-CN" sz="2800" kern="100" spc="-100" baseline="-25000" dirty="0">
                <a:solidFill>
                  <a:srgbClr val="0000FF"/>
                </a:solidFill>
                <a:latin typeface="Times New Roman"/>
                <a:ea typeface="华文细黑"/>
              </a:rPr>
              <a:t>3</a:t>
            </a:r>
            <a:r>
              <a:rPr lang="zh-CN" altLang="zh-CN" sz="2800" kern="100" spc="-100" dirty="0">
                <a:solidFill>
                  <a:srgbClr val="0000FF"/>
                </a:solidFill>
                <a:latin typeface="Times New Roman"/>
                <a:ea typeface="华文细黑"/>
                <a:cs typeface="Times New Roman"/>
              </a:rPr>
              <a:t>使食盐水呈碱性，能够吸收大量</a:t>
            </a:r>
            <a:r>
              <a:rPr lang="en-US" altLang="zh-CN" sz="2800" kern="100" spc="-100" dirty="0">
                <a:solidFill>
                  <a:srgbClr val="0000FF"/>
                </a:solidFill>
                <a:latin typeface="Times New Roman"/>
                <a:ea typeface="华文细黑"/>
              </a:rPr>
              <a:t>CO</a:t>
            </a:r>
            <a:r>
              <a:rPr lang="en-US" altLang="zh-CN" sz="2800" kern="100" spc="-100" baseline="-25000" dirty="0">
                <a:solidFill>
                  <a:srgbClr val="0000FF"/>
                </a:solidFill>
                <a:latin typeface="Times New Roman"/>
                <a:ea typeface="华文细黑"/>
              </a:rPr>
              <a:t>2</a:t>
            </a:r>
            <a:r>
              <a:rPr lang="zh-CN" altLang="zh-CN" sz="2800" kern="100" spc="-100" dirty="0">
                <a:solidFill>
                  <a:srgbClr val="0000FF"/>
                </a:solidFill>
                <a:latin typeface="Times New Roman"/>
                <a:ea typeface="华文细黑"/>
                <a:cs typeface="Times New Roman"/>
              </a:rPr>
              <a:t>气体，</a:t>
            </a:r>
            <a:r>
              <a:rPr lang="zh-CN" altLang="zh-CN" sz="2800" kern="100" spc="-100" dirty="0">
                <a:solidFill>
                  <a:srgbClr val="FF0000"/>
                </a:solidFill>
                <a:latin typeface="Times New Roman"/>
                <a:ea typeface="华文细黑"/>
                <a:cs typeface="Times New Roman"/>
              </a:rPr>
              <a:t>产生较高浓度的</a:t>
            </a:r>
            <a:r>
              <a:rPr lang="en-US" altLang="zh-CN" sz="2800" kern="100" spc="-100" dirty="0" smtClean="0">
                <a:solidFill>
                  <a:srgbClr val="FF0000"/>
                </a:solidFill>
                <a:latin typeface="Times New Roman"/>
                <a:ea typeface="华文细黑"/>
              </a:rPr>
              <a:t>HCO  </a:t>
            </a:r>
            <a:r>
              <a:rPr lang="zh-CN" altLang="zh-CN" sz="2800" kern="100" spc="-100" dirty="0" smtClean="0">
                <a:solidFill>
                  <a:srgbClr val="FF0000"/>
                </a:solidFill>
                <a:latin typeface="Times New Roman"/>
                <a:ea typeface="华文细黑"/>
                <a:cs typeface="Times New Roman"/>
              </a:rPr>
              <a:t>，</a:t>
            </a:r>
            <a:r>
              <a:rPr lang="zh-CN" altLang="zh-CN" sz="2800" kern="100" spc="-100" dirty="0">
                <a:solidFill>
                  <a:srgbClr val="FF0000"/>
                </a:solidFill>
                <a:latin typeface="Times New Roman"/>
                <a:ea typeface="华文细黑"/>
                <a:cs typeface="Times New Roman"/>
              </a:rPr>
              <a:t>才能析出</a:t>
            </a:r>
            <a:r>
              <a:rPr lang="en-US" altLang="zh-CN" sz="2800" kern="100" spc="-100" dirty="0">
                <a:solidFill>
                  <a:srgbClr val="FF0000"/>
                </a:solidFill>
                <a:latin typeface="Times New Roman"/>
                <a:ea typeface="华文细黑"/>
              </a:rPr>
              <a:t>NaHCO</a:t>
            </a:r>
            <a:r>
              <a:rPr lang="en-US" altLang="zh-CN" sz="2800" kern="100" spc="-100" baseline="-25000" dirty="0">
                <a:solidFill>
                  <a:srgbClr val="FF0000"/>
                </a:solidFill>
                <a:latin typeface="Times New Roman"/>
                <a:ea typeface="华文细黑"/>
              </a:rPr>
              <a:t>3</a:t>
            </a:r>
            <a:r>
              <a:rPr lang="zh-CN" altLang="zh-CN" sz="2800" kern="100" spc="-100" dirty="0">
                <a:solidFill>
                  <a:srgbClr val="FF0000"/>
                </a:solidFill>
                <a:latin typeface="Times New Roman"/>
                <a:ea typeface="华文细黑"/>
                <a:cs typeface="Times New Roman"/>
              </a:rPr>
              <a:t>晶体</a:t>
            </a:r>
            <a:endParaRPr lang="zh-CN" altLang="en-US" sz="2800" spc="-1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136357791"/>
              </p:ext>
            </p:extLst>
          </p:nvPr>
        </p:nvGraphicFramePr>
        <p:xfrm>
          <a:off x="7708900" y="5791200"/>
          <a:ext cx="393700" cy="635000"/>
        </p:xfrm>
        <a:graphic>
          <a:graphicData uri="http://schemas.openxmlformats.org/presentationml/2006/ole">
            <mc:AlternateContent xmlns:mc="http://schemas.openxmlformats.org/markup-compatibility/2006">
              <mc:Choice xmlns:v="urn:schemas-microsoft-com:vml" Requires="v">
                <p:oleObj spid="_x0000_s86033" name="文档" r:id="rId4" imgW="386969" imgH="618165" progId="Word.Document.12">
                  <p:embed/>
                </p:oleObj>
              </mc:Choice>
              <mc:Fallback>
                <p:oleObj name="文档" r:id="rId4" imgW="386969" imgH="618165" progId="Word.Document.12">
                  <p:embed/>
                  <p:pic>
                    <p:nvPicPr>
                      <p:cNvPr id="0" name=""/>
                      <p:cNvPicPr/>
                      <p:nvPr/>
                    </p:nvPicPr>
                    <p:blipFill>
                      <a:blip r:embed="rId5"/>
                      <a:stretch>
                        <a:fillRect/>
                      </a:stretch>
                    </p:blipFill>
                    <p:spPr>
                      <a:xfrm>
                        <a:off x="7708900" y="5791200"/>
                        <a:ext cx="393700" cy="635000"/>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矩形 21"/>
          <p:cNvSpPr/>
          <p:nvPr/>
        </p:nvSpPr>
        <p:spPr>
          <a:xfrm>
            <a:off x="208780" y="45418"/>
            <a:ext cx="2531462"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a:t>
            </a:r>
            <a:r>
              <a:rPr lang="zh-CN" altLang="en-US" sz="3200" kern="100" dirty="0" smtClean="0">
                <a:latin typeface="Times New Roman"/>
                <a:ea typeface="华文细黑"/>
                <a:cs typeface="Courier New"/>
              </a:rPr>
              <a:t>本</a:t>
            </a:r>
            <a:r>
              <a:rPr lang="en-US" altLang="zh-CN" sz="3200" kern="100" dirty="0" smtClean="0">
                <a:latin typeface="Times New Roman"/>
                <a:ea typeface="华文细黑"/>
                <a:cs typeface="Courier New"/>
              </a:rPr>
              <a:t>P296</a:t>
            </a:r>
            <a:r>
              <a:rPr lang="zh-CN" altLang="en-US" sz="3200" kern="100" dirty="0" smtClean="0">
                <a:latin typeface="Times New Roman"/>
                <a:ea typeface="华文细黑"/>
                <a:cs typeface="Courier New"/>
              </a:rPr>
              <a:t>页</a:t>
            </a:r>
            <a:r>
              <a:rPr lang="en-US" altLang="zh-CN" sz="3200" kern="100" dirty="0" smtClean="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84145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7979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食盐水、</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62558" y="2403383"/>
            <a:ext cx="9812557"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NaCl</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rPr>
              <a:t>NH</a:t>
            </a:r>
            <a:r>
              <a:rPr lang="en-US" altLang="zh-CN" sz="2800" b="1" kern="100" baseline="-25000" dirty="0" smtClean="0">
                <a:solidFill>
                  <a:srgbClr val="FF0000"/>
                </a:solidFill>
                <a:latin typeface="Times New Roman"/>
                <a:ea typeface="华文细黑"/>
              </a:rPr>
              <a:t>4</a:t>
            </a:r>
            <a:r>
              <a:rPr lang="en-US" altLang="zh-CN" sz="2800" b="1" kern="100" dirty="0" smtClean="0">
                <a:solidFill>
                  <a:srgbClr val="FF0000"/>
                </a:solidFill>
                <a:latin typeface="Times New Roman"/>
                <a:ea typeface="华文细黑"/>
              </a:rPr>
              <a:t>Cl</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039308364"/>
              </p:ext>
            </p:extLst>
          </p:nvPr>
        </p:nvGraphicFramePr>
        <p:xfrm>
          <a:off x="368870" y="3053606"/>
          <a:ext cx="8102600" cy="1384300"/>
        </p:xfrm>
        <a:graphic>
          <a:graphicData uri="http://schemas.openxmlformats.org/presentationml/2006/ole">
            <mc:AlternateContent xmlns:mc="http://schemas.openxmlformats.org/markup-compatibility/2006">
              <mc:Choice xmlns:v="urn:schemas-microsoft-com:vml" Requires="v">
                <p:oleObj spid="_x0000_s87058" name="文档" r:id="rId16" imgW="8126117" imgH="1381461" progId="Word.Document.12">
                  <p:embed/>
                </p:oleObj>
              </mc:Choice>
              <mc:Fallback>
                <p:oleObj name="文档" r:id="rId16" imgW="8126117" imgH="1381461" progId="Word.Document.12">
                  <p:embed/>
                  <p:pic>
                    <p:nvPicPr>
                      <p:cNvPr id="0" name=""/>
                      <p:cNvPicPr/>
                      <p:nvPr/>
                    </p:nvPicPr>
                    <p:blipFill>
                      <a:blip r:embed="rId17"/>
                      <a:stretch>
                        <a:fillRect/>
                      </a:stretch>
                    </p:blipFill>
                    <p:spPr>
                      <a:xfrm>
                        <a:off x="368870" y="3053606"/>
                        <a:ext cx="8102600" cy="1384300"/>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24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b="1" kern="100" dirty="0" smtClean="0">
                <a:solidFill>
                  <a:srgbClr val="FF0000"/>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50 mL 2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溶液等分成两份，在一份</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溶液中通入过量的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气体，再将两溶液混合，即得</a:t>
            </a:r>
            <a:r>
              <a:rPr lang="en-US" altLang="zh-CN" sz="2800" b="1" kern="100" dirty="0">
                <a:solidFill>
                  <a:srgbClr val="FF0000"/>
                </a:solidFill>
                <a:latin typeface="Times New Roman"/>
                <a:ea typeface="华文细黑"/>
              </a:rPr>
              <a:t>50 mL 1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溶液</a:t>
            </a:r>
            <a:endParaRPr lang="zh-CN" altLang="en-US" sz="2800" b="1" dirty="0">
              <a:solidFill>
                <a:srgbClr val="FF0000"/>
              </a:solidFill>
            </a:endParaRPr>
          </a:p>
        </p:txBody>
      </p:sp>
      <p:sp>
        <p:nvSpPr>
          <p:cNvPr id="7" name="矩形 6"/>
          <p:cNvSpPr/>
          <p:nvPr/>
        </p:nvSpPr>
        <p:spPr>
          <a:xfrm>
            <a:off x="406574" y="5069617"/>
            <a:ext cx="4530727"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454332" y="5113164"/>
            <a:ext cx="57682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NaOH</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3113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21800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从钠原子的原子结构认识钠的化学性质</a:t>
            </a:r>
            <a:r>
              <a:rPr lang="en-US" altLang="zh-CN" sz="2800" kern="100" dirty="0" smtClean="0">
                <a:latin typeface="Times New Roman"/>
                <a:ea typeface="华文细黑"/>
                <a:cs typeface="Courier New"/>
              </a:rPr>
              <a:t>——</a:t>
            </a:r>
            <a:r>
              <a:rPr lang="zh-CN" altLang="en-US" sz="2800" b="1" kern="100" dirty="0">
                <a:solidFill>
                  <a:srgbClr val="0000FF"/>
                </a:solidFill>
                <a:latin typeface="Times New Roman"/>
                <a:ea typeface="华文细黑"/>
                <a:cs typeface="Courier New"/>
              </a:rPr>
              <a:t>强</a:t>
            </a:r>
            <a:r>
              <a:rPr lang="zh-CN" altLang="zh-CN" sz="2800" b="1" kern="100" dirty="0">
                <a:solidFill>
                  <a:srgbClr val="0000FF"/>
                </a:solidFill>
                <a:latin typeface="Times New Roman"/>
                <a:ea typeface="华文细黑"/>
                <a:cs typeface="Times New Roman"/>
              </a:rPr>
              <a:t>还原性</a:t>
            </a:r>
            <a:endParaRPr lang="zh-CN" altLang="zh-CN" sz="1050" b="1" kern="100" dirty="0">
              <a:solidFill>
                <a:srgbClr val="0000FF"/>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6511676"/>
              </p:ext>
            </p:extLst>
          </p:nvPr>
        </p:nvGraphicFramePr>
        <p:xfrm>
          <a:off x="526379" y="1211103"/>
          <a:ext cx="9172575" cy="1362075"/>
        </p:xfrm>
        <a:graphic>
          <a:graphicData uri="http://schemas.openxmlformats.org/presentationml/2006/ole">
            <mc:AlternateContent xmlns:mc="http://schemas.openxmlformats.org/markup-compatibility/2006">
              <mc:Choice xmlns:v="urn:schemas-microsoft-com:vml" Requires="v">
                <p:oleObj spid="_x0000_s85316" name="文档" r:id="rId3" imgW="9175390" imgH="1367077" progId="Word.Document.12">
                  <p:embed/>
                </p:oleObj>
              </mc:Choice>
              <mc:Fallback>
                <p:oleObj name="文档" r:id="rId3" imgW="9175390" imgH="1367077" progId="Word.Document.12">
                  <p:embed/>
                  <p:pic>
                    <p:nvPicPr>
                      <p:cNvPr id="0" name=""/>
                      <p:cNvPicPr/>
                      <p:nvPr/>
                    </p:nvPicPr>
                    <p:blipFill>
                      <a:blip r:embed="rId4"/>
                      <a:stretch>
                        <a:fillRect/>
                      </a:stretch>
                    </p:blipFill>
                    <p:spPr>
                      <a:xfrm>
                        <a:off x="526379" y="1211103"/>
                        <a:ext cx="9172575" cy="1362075"/>
                      </a:xfrm>
                      <a:prstGeom prst="rect">
                        <a:avLst/>
                      </a:prstGeom>
                    </p:spPr>
                  </p:pic>
                </p:oleObj>
              </mc:Fallback>
            </mc:AlternateContent>
          </a:graphicData>
        </a:graphic>
      </p:graphicFrame>
      <p:pic>
        <p:nvPicPr>
          <p:cNvPr id="1026" name="Picture 2" descr="hx1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6959" y="1202156"/>
            <a:ext cx="825989" cy="94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HX1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9160" y="1249870"/>
            <a:ext cx="786079" cy="82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38" y="2224995"/>
            <a:ext cx="563327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与非金属单质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0090691"/>
              </p:ext>
            </p:extLst>
          </p:nvPr>
        </p:nvGraphicFramePr>
        <p:xfrm>
          <a:off x="551953" y="3138160"/>
          <a:ext cx="6256338" cy="1543050"/>
        </p:xfrm>
        <a:graphic>
          <a:graphicData uri="http://schemas.openxmlformats.org/presentationml/2006/ole">
            <mc:AlternateContent xmlns:mc="http://schemas.openxmlformats.org/markup-compatibility/2006">
              <mc:Choice xmlns:v="urn:schemas-microsoft-com:vml" Requires="v">
                <p:oleObj spid="_x0000_s85317" name="文档" r:id="rId7" imgW="6255585" imgH="1542920" progId="Word.Document.12">
                  <p:embed/>
                </p:oleObj>
              </mc:Choice>
              <mc:Fallback>
                <p:oleObj name="文档" r:id="rId7" imgW="6255585" imgH="1542920" progId="Word.Document.12">
                  <p:embed/>
                  <p:pic>
                    <p:nvPicPr>
                      <p:cNvPr id="0" name=""/>
                      <p:cNvPicPr/>
                      <p:nvPr/>
                    </p:nvPicPr>
                    <p:blipFill>
                      <a:blip r:embed="rId8"/>
                      <a:stretch>
                        <a:fillRect/>
                      </a:stretch>
                    </p:blipFill>
                    <p:spPr>
                      <a:xfrm>
                        <a:off x="551953" y="3138160"/>
                        <a:ext cx="6256338" cy="1543050"/>
                      </a:xfrm>
                      <a:prstGeom prst="rect">
                        <a:avLst/>
                      </a:prstGeom>
                    </p:spPr>
                  </p:pic>
                </p:oleObj>
              </mc:Fallback>
            </mc:AlternateContent>
          </a:graphicData>
        </a:graphic>
      </p:graphicFrame>
      <p:sp>
        <p:nvSpPr>
          <p:cNvPr id="9" name="矩形 8"/>
          <p:cNvSpPr/>
          <p:nvPr/>
        </p:nvSpPr>
        <p:spPr>
          <a:xfrm>
            <a:off x="2291670" y="3088804"/>
            <a:ext cx="3084819" cy="523220"/>
          </a:xfrm>
          <a:prstGeom prst="rect">
            <a:avLst/>
          </a:prstGeom>
        </p:spPr>
        <p:txBody>
          <a:bodyPr wrap="none">
            <a:spAutoFit/>
          </a:bodyPr>
          <a:lstStyle/>
          <a:p>
            <a:r>
              <a:rPr lang="en-US" altLang="zh-CN" sz="2800" kern="100" dirty="0">
                <a:solidFill>
                  <a:srgbClr val="0000FF"/>
                </a:solidFill>
                <a:latin typeface="Times New Roman"/>
                <a:ea typeface="华文细黑"/>
              </a:rPr>
              <a:t>4Na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O</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grpSp>
        <p:nvGrpSpPr>
          <p:cNvPr id="14" name="组合 13"/>
          <p:cNvGrpSpPr/>
          <p:nvPr/>
        </p:nvGrpSpPr>
        <p:grpSpPr>
          <a:xfrm>
            <a:off x="2153658" y="3458587"/>
            <a:ext cx="3448380" cy="771525"/>
            <a:chOff x="3653359" y="4367411"/>
            <a:chExt cx="3448380" cy="771525"/>
          </a:xfrm>
        </p:grpSpPr>
        <p:sp>
          <p:nvSpPr>
            <p:cNvPr id="11" name="矩形 10"/>
            <p:cNvSpPr/>
            <p:nvPr/>
          </p:nvSpPr>
          <p:spPr>
            <a:xfrm>
              <a:off x="3653359" y="4562758"/>
              <a:ext cx="3448380"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               </a:t>
              </a:r>
              <a:r>
                <a:rPr lang="en-US" altLang="zh-CN" sz="2800" kern="100" dirty="0" smtClean="0">
                  <a:solidFill>
                    <a:srgbClr val="0000FF"/>
                  </a:solidFill>
                  <a:latin typeface="Times New Roman"/>
                  <a:ea typeface="华文细黑"/>
                </a:rPr>
                <a:t>Na</a:t>
              </a:r>
              <a:r>
                <a:rPr lang="en-US" altLang="zh-CN" sz="2800" kern="100" baseline="-25000" dirty="0" smtClean="0">
                  <a:solidFill>
                    <a:srgbClr val="0000FF"/>
                  </a:solidFill>
                  <a:latin typeface="Times New Roman"/>
                  <a:ea typeface="华文细黑"/>
                </a:rPr>
                <a:t>2</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a:t>
              </a:r>
              <a:endParaRPr lang="zh-CN" altLang="en-US" sz="2800" dirty="0">
                <a:solidFill>
                  <a:srgbClr val="0000FF"/>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37711481"/>
                </p:ext>
              </p:extLst>
            </p:nvPr>
          </p:nvGraphicFramePr>
          <p:xfrm>
            <a:off x="5134322" y="4367411"/>
            <a:ext cx="1095375" cy="771525"/>
          </p:xfrm>
          <a:graphic>
            <a:graphicData uri="http://schemas.openxmlformats.org/presentationml/2006/ole">
              <mc:AlternateContent xmlns:mc="http://schemas.openxmlformats.org/markup-compatibility/2006">
                <mc:Choice xmlns:v="urn:schemas-microsoft-com:vml" Requires="v">
                  <p:oleObj spid="_x0000_s85318" name="文档" r:id="rId9" imgW="1103078" imgH="792163" progId="Word.Document.12">
                    <p:embed/>
                  </p:oleObj>
                </mc:Choice>
                <mc:Fallback>
                  <p:oleObj name="文档" r:id="rId9" imgW="1103078" imgH="792163" progId="Word.Document.12">
                    <p:embed/>
                    <p:pic>
                      <p:nvPicPr>
                        <p:cNvPr id="0" name=""/>
                        <p:cNvPicPr/>
                        <p:nvPr/>
                      </p:nvPicPr>
                      <p:blipFill>
                        <a:blip r:embed="rId10"/>
                        <a:stretch>
                          <a:fillRect/>
                        </a:stretch>
                      </p:blipFill>
                      <p:spPr>
                        <a:xfrm>
                          <a:off x="5134322" y="4367411"/>
                          <a:ext cx="1095375" cy="771525"/>
                        </a:xfrm>
                        <a:prstGeom prst="rect">
                          <a:avLst/>
                        </a:prstGeom>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88722062"/>
              </p:ext>
            </p:extLst>
          </p:nvPr>
        </p:nvGraphicFramePr>
        <p:xfrm>
          <a:off x="524097" y="4819650"/>
          <a:ext cx="4324350" cy="942975"/>
        </p:xfrm>
        <a:graphic>
          <a:graphicData uri="http://schemas.openxmlformats.org/presentationml/2006/ole">
            <mc:AlternateContent xmlns:mc="http://schemas.openxmlformats.org/markup-compatibility/2006">
              <mc:Choice xmlns:v="urn:schemas-microsoft-com:vml" Requires="v">
                <p:oleObj spid="_x0000_s85319" name="文档" r:id="rId11" imgW="4331483" imgH="942874" progId="Word.Document.12">
                  <p:embed/>
                </p:oleObj>
              </mc:Choice>
              <mc:Fallback>
                <p:oleObj name="文档" r:id="rId11" imgW="4331483" imgH="942874" progId="Word.Document.12">
                  <p:embed/>
                  <p:pic>
                    <p:nvPicPr>
                      <p:cNvPr id="0" name=""/>
                      <p:cNvPicPr/>
                      <p:nvPr/>
                    </p:nvPicPr>
                    <p:blipFill>
                      <a:blip r:embed="rId12"/>
                      <a:stretch>
                        <a:fillRect/>
                      </a:stretch>
                    </p:blipFill>
                    <p:spPr>
                      <a:xfrm>
                        <a:off x="524097" y="4819650"/>
                        <a:ext cx="4324350" cy="9429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7714935"/>
              </p:ext>
            </p:extLst>
          </p:nvPr>
        </p:nvGraphicFramePr>
        <p:xfrm>
          <a:off x="1366838" y="4562475"/>
          <a:ext cx="3413125" cy="811213"/>
        </p:xfrm>
        <a:graphic>
          <a:graphicData uri="http://schemas.openxmlformats.org/presentationml/2006/ole">
            <mc:AlternateContent xmlns:mc="http://schemas.openxmlformats.org/markup-compatibility/2006">
              <mc:Choice xmlns:v="urn:schemas-microsoft-com:vml" Requires="v">
                <p:oleObj spid="_x0000_s85320" name="文档" r:id="rId13" imgW="3464206" imgH="828514" progId="Word.Document.12">
                  <p:embed/>
                </p:oleObj>
              </mc:Choice>
              <mc:Fallback>
                <p:oleObj name="文档" r:id="rId13" imgW="3464206" imgH="828514" progId="Word.Document.12">
                  <p:embed/>
                  <p:pic>
                    <p:nvPicPr>
                      <p:cNvPr id="0" name=""/>
                      <p:cNvPicPr/>
                      <p:nvPr/>
                    </p:nvPicPr>
                    <p:blipFill>
                      <a:blip r:embed="rId14"/>
                      <a:stretch>
                        <a:fillRect/>
                      </a:stretch>
                    </p:blipFill>
                    <p:spPr>
                      <a:xfrm>
                        <a:off x="1366838" y="4562475"/>
                        <a:ext cx="3413125" cy="811213"/>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7349608" y="1347798"/>
            <a:ext cx="4493538"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Courier New"/>
              </a:rPr>
              <a:t>极易失电子，具有强</a:t>
            </a:r>
            <a:r>
              <a:rPr lang="zh-CN" altLang="zh-CN" sz="2800" b="1" kern="100" dirty="0">
                <a:solidFill>
                  <a:srgbClr val="FF0000"/>
                </a:solidFill>
                <a:latin typeface="Times New Roman"/>
                <a:ea typeface="华文细黑"/>
                <a:cs typeface="Times New Roman"/>
              </a:rPr>
              <a:t>还原性</a:t>
            </a:r>
            <a:endParaRPr lang="zh-CN" altLang="en-US" sz="2800" dirty="0">
              <a:solidFill>
                <a:srgbClr val="FF0000"/>
              </a:solidFill>
            </a:endParaRPr>
          </a:p>
        </p:txBody>
      </p:sp>
      <p:sp>
        <p:nvSpPr>
          <p:cNvPr id="17" name="矩形 16"/>
          <p:cNvSpPr/>
          <p:nvPr/>
        </p:nvSpPr>
        <p:spPr>
          <a:xfrm>
            <a:off x="4943078" y="4725938"/>
            <a:ext cx="5211683"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钠融化成小球，黄色火焰，白烟</a:t>
            </a:r>
            <a:endParaRPr lang="zh-CN" altLang="en-US" sz="2800" dirty="0">
              <a:solidFill>
                <a:srgbClr val="FF0000"/>
              </a:solidFill>
            </a:endParaRPr>
          </a:p>
        </p:txBody>
      </p:sp>
      <p:sp>
        <p:nvSpPr>
          <p:cNvPr id="18" name="矩形 17"/>
          <p:cNvSpPr/>
          <p:nvPr/>
        </p:nvSpPr>
        <p:spPr>
          <a:xfrm>
            <a:off x="5602038" y="3054762"/>
            <a:ext cx="6647974"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白色粉末，钠在空气中变暗，失去光泽；</a:t>
            </a:r>
            <a:endParaRPr lang="zh-CN" altLang="en-US" sz="2800" dirty="0">
              <a:solidFill>
                <a:srgbClr val="FF0000"/>
              </a:solidFill>
            </a:endParaRPr>
          </a:p>
        </p:txBody>
      </p:sp>
      <p:sp>
        <p:nvSpPr>
          <p:cNvPr id="19" name="矩形 18"/>
          <p:cNvSpPr/>
          <p:nvPr/>
        </p:nvSpPr>
        <p:spPr>
          <a:xfrm>
            <a:off x="5596077" y="3663216"/>
            <a:ext cx="3857146" cy="523220"/>
          </a:xfrm>
          <a:prstGeom prst="rect">
            <a:avLst/>
          </a:prstGeom>
        </p:spPr>
        <p:txBody>
          <a:bodyPr wrap="none">
            <a:spAutoFit/>
          </a:bodyPr>
          <a:lstStyle/>
          <a:p>
            <a:r>
              <a:rPr lang="zh-CN" altLang="en-US" sz="2800" b="1" kern="100" dirty="0">
                <a:solidFill>
                  <a:srgbClr val="FF0000"/>
                </a:solidFill>
                <a:latin typeface="Times New Roman"/>
                <a:ea typeface="华文细黑"/>
                <a:cs typeface="Times New Roman"/>
              </a:rPr>
              <a:t>淡黄</a:t>
            </a:r>
            <a:r>
              <a:rPr lang="zh-CN" altLang="en-US" sz="2800" b="1" kern="100" dirty="0" smtClean="0">
                <a:solidFill>
                  <a:srgbClr val="FF0000"/>
                </a:solidFill>
                <a:latin typeface="Times New Roman"/>
                <a:ea typeface="华文细黑"/>
                <a:cs typeface="Times New Roman"/>
              </a:rPr>
              <a:t>色粉末</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还有</a:t>
            </a:r>
            <a:r>
              <a:rPr lang="en-US" altLang="zh-CN" sz="2800" b="1" kern="100" dirty="0" smtClean="0">
                <a:solidFill>
                  <a:srgbClr val="FF0000"/>
                </a:solidFill>
                <a:latin typeface="Times New Roman"/>
                <a:ea typeface="华文细黑"/>
                <a:cs typeface="Times New Roman"/>
              </a:rPr>
              <a:t>S</a:t>
            </a:r>
            <a:r>
              <a:rPr lang="zh-CN" altLang="en-US" sz="2800" b="1" kern="100" dirty="0" smtClean="0">
                <a:solidFill>
                  <a:srgbClr val="FF0000"/>
                </a:solidFill>
                <a:latin typeface="Times New Roman"/>
                <a:ea typeface="华文细黑"/>
                <a:cs typeface="Times New Roman"/>
              </a:rPr>
              <a:t>单质</a:t>
            </a:r>
            <a:r>
              <a:rPr lang="en-US" altLang="zh-CN" sz="2800" b="1" kern="100" dirty="0" smtClean="0">
                <a:solidFill>
                  <a:srgbClr val="FF0000"/>
                </a:solidFill>
                <a:latin typeface="Times New Roman"/>
                <a:ea typeface="华文细黑"/>
                <a:cs typeface="Times New Roman"/>
              </a:rPr>
              <a:t>)</a:t>
            </a:r>
            <a:endParaRPr lang="zh-CN" altLang="en-US" sz="2800" dirty="0">
              <a:solidFill>
                <a:srgbClr val="FF0000"/>
              </a:solidFill>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7" grpId="0"/>
      <p:bldP spid="18" grpId="0"/>
      <p:bldP spid="1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5009833" cy="523220"/>
          </a:xfrm>
          <a:prstGeom prst="rect">
            <a:avLst/>
          </a:prstGeom>
        </p:spPr>
        <p:txBody>
          <a:bodyPr wrap="none">
            <a:spAutoFit/>
          </a:bodyPr>
          <a:lstStyle/>
          <a:p>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2CO</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CO</a:t>
            </a:r>
            <a:r>
              <a:rPr lang="en-US" altLang="zh-CN" sz="2800" b="1" kern="100" spc="-100" baseline="-25000" dirty="0">
                <a:solidFill>
                  <a:srgbClr val="FF0000"/>
                </a:solidFill>
                <a:latin typeface="Times New Roman"/>
                <a:ea typeface="华文细黑"/>
              </a:rPr>
              <a:t>3</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endParaRPr lang="zh-CN" altLang="en-US" sz="2800" b="1" spc="-100" dirty="0">
              <a:solidFill>
                <a:srgbClr val="FF0000"/>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大于</a:t>
            </a:r>
            <a:endParaRPr lang="zh-CN" altLang="en-US" sz="2800" b="1" kern="100" dirty="0">
              <a:solidFill>
                <a:srgbClr val="FF0000"/>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矩形 21"/>
          <p:cNvSpPr/>
          <p:nvPr/>
        </p:nvSpPr>
        <p:spPr>
          <a:xfrm>
            <a:off x="208780" y="117426"/>
            <a:ext cx="2531462"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a:t>
            </a:r>
            <a:r>
              <a:rPr lang="zh-CN" altLang="en-US" sz="3200" kern="100" dirty="0" smtClean="0">
                <a:latin typeface="Times New Roman"/>
                <a:ea typeface="华文细黑"/>
                <a:cs typeface="Courier New"/>
              </a:rPr>
              <a:t>本</a:t>
            </a:r>
            <a:r>
              <a:rPr lang="en-US" altLang="zh-CN" sz="3200" kern="100" dirty="0" smtClean="0">
                <a:latin typeface="Times New Roman"/>
                <a:ea typeface="华文细黑"/>
                <a:cs typeface="Courier New"/>
              </a:rPr>
              <a:t>P296</a:t>
            </a:r>
            <a:r>
              <a:rPr lang="zh-CN" altLang="en-US" sz="3200" kern="100" dirty="0" smtClean="0">
                <a:latin typeface="Times New Roman"/>
                <a:ea typeface="华文细黑"/>
                <a:cs typeface="Courier New"/>
              </a:rPr>
              <a:t>页</a:t>
            </a:r>
            <a:r>
              <a:rPr lang="en-US" altLang="zh-CN" sz="3200" kern="100" dirty="0" smtClean="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6100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43739" cy="523220"/>
          </a:xfrm>
          <a:prstGeom prst="rect">
            <a:avLst/>
          </a:prstGeom>
        </p:spPr>
        <p:txBody>
          <a:bodyPr wrap="none">
            <a:spAutoFit/>
          </a:bodyPr>
          <a:lstStyle/>
          <a:p>
            <a:r>
              <a:rPr lang="en-US" altLang="zh-CN" sz="2800" b="1" kern="100" dirty="0" err="1">
                <a:solidFill>
                  <a:srgbClr val="FF0000"/>
                </a:solidFill>
                <a:latin typeface="Times New Roman"/>
                <a:ea typeface="华文细黑"/>
              </a:rPr>
              <a:t>bc</a:t>
            </a:r>
            <a:endParaRPr lang="zh-CN" altLang="en-US" sz="28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矩形 18"/>
          <p:cNvSpPr/>
          <p:nvPr/>
        </p:nvSpPr>
        <p:spPr>
          <a:xfrm>
            <a:off x="6095206" y="1053530"/>
            <a:ext cx="6208751" cy="1384995"/>
          </a:xfrm>
          <a:prstGeom prst="rect">
            <a:avLst/>
          </a:prstGeom>
        </p:spPr>
        <p:txBody>
          <a:bodyPr wrap="none">
            <a:spAutoFit/>
          </a:bodyPr>
          <a:lstStyle/>
          <a:p>
            <a:pPr algn="ctr">
              <a:lnSpc>
                <a:spcPct val="150000"/>
              </a:lnSpc>
            </a:pPr>
            <a:r>
              <a:rPr lang="zh-CN" altLang="en-US" sz="2800" b="1" kern="100" dirty="0" smtClean="0">
                <a:solidFill>
                  <a:srgbClr val="FF0000"/>
                </a:solidFill>
                <a:latin typeface="Times New Roman"/>
                <a:ea typeface="华文细黑"/>
              </a:rPr>
              <a:t>不能选择</a:t>
            </a:r>
            <a:r>
              <a:rPr lang="en-US" altLang="zh-CN" sz="2800" b="1" kern="100" dirty="0" err="1" smtClean="0">
                <a:solidFill>
                  <a:srgbClr val="FF0000"/>
                </a:solidFill>
                <a:latin typeface="Times New Roman"/>
                <a:ea typeface="华文细黑"/>
              </a:rPr>
              <a:t>HCl</a:t>
            </a:r>
            <a:r>
              <a:rPr lang="zh-CN" altLang="en-US" sz="2800" b="1" kern="100" dirty="0" smtClean="0">
                <a:solidFill>
                  <a:srgbClr val="FF0000"/>
                </a:solidFill>
                <a:latin typeface="Times New Roman"/>
                <a:ea typeface="华文细黑"/>
              </a:rPr>
              <a:t>，会挥发，无除杂装置；</a:t>
            </a:r>
            <a:endParaRPr lang="en-US" altLang="zh-CN" sz="2800" b="1" kern="100" dirty="0" smtClean="0">
              <a:solidFill>
                <a:srgbClr val="FF0000"/>
              </a:solidFill>
              <a:latin typeface="Times New Roman"/>
              <a:ea typeface="华文细黑"/>
            </a:endParaRPr>
          </a:p>
          <a:p>
            <a:pPr algn="ctr">
              <a:lnSpc>
                <a:spcPct val="150000"/>
              </a:lnSpc>
            </a:pPr>
            <a:r>
              <a:rPr lang="zh-CN" altLang="en-US" sz="2800" b="1" kern="100" dirty="0" smtClean="0">
                <a:solidFill>
                  <a:srgbClr val="FF0000"/>
                </a:solidFill>
                <a:latin typeface="Times New Roman"/>
                <a:ea typeface="华文细黑"/>
              </a:rPr>
              <a:t>选择了</a:t>
            </a:r>
            <a:r>
              <a:rPr lang="en-US" altLang="zh-CN" sz="2800" b="1" kern="100" dirty="0" smtClean="0">
                <a:solidFill>
                  <a:srgbClr val="FF0000"/>
                </a:solidFill>
                <a:latin typeface="Times New Roman"/>
                <a:ea typeface="华文细黑"/>
              </a:rPr>
              <a:t>H</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SO</a:t>
            </a:r>
            <a:r>
              <a:rPr lang="en-US" altLang="zh-CN" sz="2800" b="1" kern="100" baseline="-25000" dirty="0" smtClean="0">
                <a:solidFill>
                  <a:srgbClr val="FF0000"/>
                </a:solidFill>
                <a:latin typeface="Times New Roman"/>
                <a:ea typeface="华文细黑"/>
              </a:rPr>
              <a:t>4</a:t>
            </a:r>
            <a:r>
              <a:rPr lang="zh-CN" altLang="en-US" sz="2800" b="1" kern="100" dirty="0" smtClean="0">
                <a:solidFill>
                  <a:srgbClr val="FF0000"/>
                </a:solidFill>
                <a:latin typeface="Times New Roman"/>
                <a:ea typeface="华文细黑"/>
              </a:rPr>
              <a:t>，</a:t>
            </a:r>
            <a:r>
              <a:rPr lang="zh-CN" altLang="en-US" sz="2800" b="1" kern="100" dirty="0">
                <a:solidFill>
                  <a:srgbClr val="FF0000"/>
                </a:solidFill>
                <a:latin typeface="Times New Roman"/>
                <a:ea typeface="华文细黑"/>
              </a:rPr>
              <a:t>便</a:t>
            </a:r>
            <a:r>
              <a:rPr lang="zh-CN" altLang="en-US" sz="2800" b="1" kern="100" dirty="0" smtClean="0">
                <a:solidFill>
                  <a:srgbClr val="FF0000"/>
                </a:solidFill>
                <a:latin typeface="Times New Roman"/>
                <a:ea typeface="华文细黑"/>
              </a:rPr>
              <a:t>不能选</a:t>
            </a:r>
            <a:r>
              <a:rPr lang="en-US" altLang="zh-CN" sz="2800" b="1" kern="100" dirty="0" smtClean="0">
                <a:solidFill>
                  <a:srgbClr val="FF0000"/>
                </a:solidFill>
                <a:latin typeface="Times New Roman"/>
                <a:ea typeface="华文细黑"/>
              </a:rPr>
              <a:t>CaCO</a:t>
            </a:r>
            <a:r>
              <a:rPr lang="en-US" altLang="zh-CN" sz="2800" b="1" kern="100" baseline="-25000" dirty="0" smtClean="0">
                <a:solidFill>
                  <a:srgbClr val="FF0000"/>
                </a:solidFill>
                <a:latin typeface="Times New Roman"/>
                <a:ea typeface="华文细黑"/>
              </a:rPr>
              <a:t>3</a:t>
            </a:r>
            <a:r>
              <a:rPr lang="zh-CN" altLang="en-US" sz="2800" b="1" kern="100" dirty="0" smtClean="0">
                <a:solidFill>
                  <a:srgbClr val="FF0000"/>
                </a:solidFill>
                <a:latin typeface="Times New Roman"/>
                <a:ea typeface="华文细黑"/>
              </a:rPr>
              <a:t>。</a:t>
            </a:r>
            <a:endParaRPr lang="en-US" altLang="zh-CN" sz="2800" b="1" kern="100" dirty="0">
              <a:solidFill>
                <a:srgbClr val="FF0000"/>
              </a:solidFill>
              <a:latin typeface="Times New Roman"/>
              <a:ea typeface="华文细黑"/>
            </a:endParaRPr>
          </a:p>
        </p:txBody>
      </p:sp>
    </p:spTree>
    <p:extLst>
      <p:ext uri="{BB962C8B-B14F-4D97-AF65-F5344CB8AC3E}">
        <p14:creationId xmlns:p14="http://schemas.microsoft.com/office/powerpoint/2010/main" val="19237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K</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6355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71608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除去未充分反应的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887983" y="3592746"/>
            <a:ext cx="4015843" cy="523220"/>
          </a:xfrm>
          <a:prstGeom prst="rect">
            <a:avLst/>
          </a:prstGeom>
        </p:spPr>
        <p:txBody>
          <a:bodyPr wrap="none">
            <a:spAutoFit/>
          </a:bodyPr>
          <a:lstStyle/>
          <a:p>
            <a:r>
              <a:rPr lang="zh-CN" altLang="zh-CN" sz="2800" b="1" kern="100">
                <a:solidFill>
                  <a:srgbClr val="FF0000"/>
                </a:solidFill>
                <a:latin typeface="Times New Roman"/>
                <a:ea typeface="华文细黑"/>
                <a:cs typeface="Times New Roman"/>
              </a:rPr>
              <a:t>水与</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反应生成氧气</a:t>
            </a:r>
            <a:endParaRPr lang="zh-CN" altLang="en-US" sz="2800" b="1" dirty="0">
              <a:solidFill>
                <a:srgbClr val="FF0000"/>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408484225"/>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88081" name="文档" r:id="rId16" imgW="9387332" imgH="1268296" progId="Word.Document.12">
                  <p:embed/>
                </p:oleObj>
              </mc:Choice>
              <mc:Fallback>
                <p:oleObj name="文档" r:id="rId16" imgW="9387332" imgH="1268296" progId="Word.Document.12">
                  <p:embed/>
                  <p:pic>
                    <p:nvPicPr>
                      <p:cNvPr id="0" name=""/>
                      <p:cNvPicPr/>
                      <p:nvPr/>
                    </p:nvPicPr>
                    <p:blipFill>
                      <a:blip r:embed="rId17"/>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1767407" cy="1384995"/>
          </a:xfrm>
          <a:prstGeom prst="rect">
            <a:avLst/>
          </a:prstGeom>
        </p:spPr>
        <p:txBody>
          <a:bodyPr wrap="square">
            <a:spAutoFit/>
          </a:bodyPr>
          <a:lstStyle/>
          <a:p>
            <a:pPr>
              <a:lnSpc>
                <a:spcPct val="150000"/>
              </a:lnSpc>
            </a:pPr>
            <a:r>
              <a:rPr lang="zh-CN" altLang="zh-CN" sz="2800" b="1" kern="100" dirty="0">
                <a:solidFill>
                  <a:srgbClr val="FF0000"/>
                </a:solidFill>
                <a:latin typeface="Times New Roman"/>
                <a:ea typeface="华文细黑"/>
                <a:cs typeface="Times New Roman"/>
              </a:rPr>
              <a:t>加入稀盐酸，将产生的气体通入澄清石灰水中</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答案合理即可</a:t>
            </a:r>
            <a:r>
              <a:rPr lang="en-US" altLang="zh-CN" sz="2800" b="1" kern="100" dirty="0" smtClean="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或滴加</a:t>
            </a:r>
            <a:r>
              <a:rPr lang="en-US" altLang="zh-CN" sz="2800" b="1" kern="100" dirty="0">
                <a:solidFill>
                  <a:srgbClr val="FF0000"/>
                </a:solidFill>
                <a:latin typeface="Times New Roman"/>
                <a:ea typeface="华文细黑"/>
              </a:rPr>
              <a:t>BaCl</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
            </a:r>
            <a:br>
              <a:rPr lang="en-US" altLang="zh-CN" sz="2800" b="1" kern="100" dirty="0" smtClean="0">
                <a:solidFill>
                  <a:srgbClr val="FF0000"/>
                </a:solidFill>
                <a:latin typeface="Times New Roman"/>
                <a:ea typeface="华文细黑"/>
              </a:rPr>
            </a:br>
            <a:r>
              <a:rPr lang="en-US" altLang="zh-CN" sz="2800" b="1" kern="100" dirty="0" smtClean="0">
                <a:solidFill>
                  <a:srgbClr val="FF0000"/>
                </a:solidFill>
                <a:latin typeface="Times New Roman"/>
                <a:ea typeface="华文细黑"/>
              </a:rPr>
              <a:t>                                                                    CaCl</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rPr>
              <a:t>溶液，观察有无白色沉淀均可。</a:t>
            </a:r>
            <a:endParaRPr lang="zh-CN" altLang="en-US" sz="2800" b="1" dirty="0">
              <a:solidFill>
                <a:srgbClr val="FF0000"/>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3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06574" y="705616"/>
            <a:ext cx="1096469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化学与科学、技术、社会、环境密切相关。下列有关说法中正确的是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小苏打可用于生产玻璃，也可用来除去物品表面的油污</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过氧化钠可用于食品、羽毛和织物等的漂白</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医用酒精、次氯酸钠等消毒液均可以将病毒氧化而达到消毒的目的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使用含有氯化钠的融雪剂会加快桥梁的</a:t>
            </a:r>
            <a:r>
              <a:rPr lang="zh-CN" altLang="zh-CN" sz="2800" kern="100" dirty="0" smtClean="0">
                <a:latin typeface="Times New Roman"/>
                <a:ea typeface="华文细黑"/>
                <a:cs typeface="Times New Roman"/>
              </a:rPr>
              <a:t>腐蚀</a:t>
            </a:r>
            <a:endParaRPr lang="zh-CN" altLang="zh-CN" sz="2800" kern="100" dirty="0">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069363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62558" y="787149"/>
            <a:ext cx="11524006" cy="4596386"/>
          </a:xfrm>
          <a:prstGeom prst="rect">
            <a:avLst/>
          </a:prstGeom>
        </p:spPr>
        <p:txBody>
          <a:bodyPr>
            <a:spAutoFit/>
          </a:bodyPr>
          <a:lstStyle/>
          <a:p>
            <a:pPr lvl="0" algn="just">
              <a:lnSpc>
                <a:spcPts val="6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solidFill>
                  <a:prstClr val="black"/>
                </a:solidFill>
                <a:latin typeface="Times New Roman"/>
                <a:ea typeface="华文细黑"/>
                <a:cs typeface="Times New Roman"/>
              </a:rPr>
              <a:t>常用于生产玻璃的是碳酸钠，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过氧化钠具有强氧化性，因而具有漂白性，但不可用于漂白食品，</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医用酒精使病毒的蛋白质变性而消毒，并非是将病毒氧化，</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氯化钠溶液可以充当原电池的电解质溶液，使桥梁形成无数个微小的原电池，从而加速腐蚀，</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693490"/>
            <a:ext cx="11755638" cy="563833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可用于呼吸面具中氧气的来源</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投入水中都能生成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，都是氧化还原反应，它们</a:t>
            </a:r>
            <a:r>
              <a:rPr lang="zh-CN" altLang="zh-CN" sz="2800" kern="100" dirty="0" smtClean="0">
                <a:latin typeface="Times New Roman"/>
                <a:ea typeface="华文细黑"/>
                <a:cs typeface="Times New Roman"/>
              </a:rPr>
              <a:t>都是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碱性氧化物</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可用于制玻璃、肥皂、造纸、纺织等工业，而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治疗</a:t>
            </a:r>
            <a:r>
              <a:rPr lang="zh-CN" altLang="zh-CN" sz="2800" kern="100" dirty="0">
                <a:latin typeface="Times New Roman"/>
                <a:ea typeface="华文细黑"/>
                <a:cs typeface="Times New Roman"/>
              </a:rPr>
              <a:t>胃酸过多、制造发酵粉等</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D.NaCl</a:t>
            </a:r>
            <a:r>
              <a:rPr lang="zh-CN" altLang="zh-CN" sz="2800" kern="100" dirty="0">
                <a:latin typeface="Times New Roman"/>
                <a:ea typeface="华文细黑"/>
                <a:cs typeface="Times New Roman"/>
              </a:rPr>
              <a:t>的性质稳定，可用作</a:t>
            </a:r>
            <a:r>
              <a:rPr lang="zh-CN" altLang="zh-CN" sz="2800" kern="100" dirty="0" smtClean="0">
                <a:latin typeface="Times New Roman"/>
                <a:ea typeface="华文细黑"/>
                <a:cs typeface="Times New Roman"/>
              </a:rPr>
              <a:t>调味品</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smtClean="0">
                <a:latin typeface="Times New Roman"/>
                <a:ea typeface="华文细黑"/>
                <a:cs typeface="Times New Roman"/>
              </a:rPr>
              <a:t>不是氧化还原反应，</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也不是碱性氧化物。</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972350" y="91473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18508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暴露在空气中，光亮的表面逐渐变暗，发生的反应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B.4.6 g 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cs typeface="Courier New"/>
              </a:rPr>
              <a:t>7 g</a:t>
            </a:r>
            <a:r>
              <a:rPr lang="zh-CN" altLang="zh-CN" sz="2800" kern="100" dirty="0">
                <a:latin typeface="Times New Roman"/>
                <a:ea typeface="华文细黑"/>
                <a:cs typeface="Times New Roman"/>
              </a:rPr>
              <a:t>产物时失去电子的物质的量为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6000"/>
              </a:lnSpc>
              <a:spcAft>
                <a:spcPts val="0"/>
              </a:spcAft>
            </a:pPr>
            <a:r>
              <a:rPr lang="en-US" altLang="zh-CN" sz="2800" kern="100" dirty="0" err="1">
                <a:latin typeface="Times New Roman"/>
                <a:ea typeface="华文细黑"/>
                <a:cs typeface="Courier New"/>
              </a:rPr>
              <a:t>C.Na</a:t>
            </a:r>
            <a:r>
              <a:rPr lang="zh-CN" altLang="zh-CN" sz="2800" kern="100" dirty="0">
                <a:latin typeface="Times New Roman"/>
                <a:ea typeface="华文细黑"/>
                <a:cs typeface="Times New Roman"/>
              </a:rPr>
              <a:t>与稀硫酸反应的离子方程式为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将少量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溶液中，既有沉淀生成又有气体放出</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93490"/>
            <a:ext cx="114099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项错，常温下切开的金属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暴露在空气中，光亮的表面逐渐变暗是因为生成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项正确，由题意知虽然生成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的混合物，但是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，故完全反应时失去电子的物质的量仍为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反应的本质是与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是强酸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与水反应放出气体，生成的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与硫酸铜反应生成氢氧化铜沉淀。</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2016\一轮\化学\人教化学\人教版化学\hx118拆.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311" y="2024779"/>
            <a:ext cx="7442032" cy="30076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5584" y="-8160"/>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与滴加酚酞的水反应的现象及解释</a:t>
            </a:r>
            <a:endParaRPr lang="zh-CN" altLang="zh-CN" sz="2800" kern="100" dirty="0">
              <a:effectLst/>
              <a:latin typeface="宋体"/>
              <a:cs typeface="Courier New"/>
            </a:endParaRPr>
          </a:p>
        </p:txBody>
      </p:sp>
      <p:sp>
        <p:nvSpPr>
          <p:cNvPr id="3" name="矩形 2"/>
          <p:cNvSpPr/>
          <p:nvPr/>
        </p:nvSpPr>
        <p:spPr>
          <a:xfrm>
            <a:off x="2625327" y="711920"/>
            <a:ext cx="5926944"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2OH</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5" name="矩形 4"/>
          <p:cNvSpPr/>
          <p:nvPr/>
        </p:nvSpPr>
        <p:spPr>
          <a:xfrm>
            <a:off x="92021" y="5213151"/>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与盐酸反应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2262708" y="5936798"/>
            <a:ext cx="4431341"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8" name="矩形 7"/>
          <p:cNvSpPr/>
          <p:nvPr/>
        </p:nvSpPr>
        <p:spPr>
          <a:xfrm>
            <a:off x="5025974" y="1897842"/>
            <a:ext cx="26981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钠的密度比水小</a:t>
            </a:r>
          </a:p>
        </p:txBody>
      </p:sp>
      <p:sp>
        <p:nvSpPr>
          <p:cNvPr id="9" name="矩形 8"/>
          <p:cNvSpPr/>
          <p:nvPr/>
        </p:nvSpPr>
        <p:spPr>
          <a:xfrm>
            <a:off x="5076530" y="2526864"/>
            <a:ext cx="3775393"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反应放热，钠的熔点低</a:t>
            </a:r>
            <a:endParaRPr lang="zh-CN" altLang="en-US" sz="2800" b="1" kern="100" dirty="0">
              <a:solidFill>
                <a:srgbClr val="0000FF"/>
              </a:solidFill>
              <a:latin typeface="Times New Roman"/>
              <a:ea typeface="华文细黑"/>
              <a:cs typeface="Times New Roman"/>
            </a:endParaRPr>
          </a:p>
        </p:txBody>
      </p:sp>
      <p:sp>
        <p:nvSpPr>
          <p:cNvPr id="14" name="矩形 13"/>
          <p:cNvSpPr/>
          <p:nvPr/>
        </p:nvSpPr>
        <p:spPr>
          <a:xfrm>
            <a:off x="4982541" y="4393764"/>
            <a:ext cx="2977097"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生成了强碱</a:t>
            </a:r>
            <a:r>
              <a:rPr lang="en-US" altLang="zh-CN" sz="2800" b="1" kern="100" dirty="0" err="1" smtClean="0">
                <a:solidFill>
                  <a:srgbClr val="0000FF"/>
                </a:solidFill>
                <a:latin typeface="Times New Roman"/>
                <a:ea typeface="华文细黑"/>
                <a:cs typeface="Times New Roman"/>
              </a:rPr>
              <a:t>NaOH</a:t>
            </a:r>
            <a:endParaRPr lang="zh-CN" altLang="en-US" sz="2800" b="1" kern="100" dirty="0">
              <a:solidFill>
                <a:srgbClr val="0000FF"/>
              </a:solidFill>
              <a:latin typeface="Times New Roman"/>
              <a:ea typeface="华文细黑"/>
              <a:cs typeface="Times New Roman"/>
            </a:endParaRPr>
          </a:p>
        </p:txBody>
      </p:sp>
      <p:sp>
        <p:nvSpPr>
          <p:cNvPr id="11" name="矩形 10"/>
          <p:cNvSpPr/>
          <p:nvPr/>
        </p:nvSpPr>
        <p:spPr>
          <a:xfrm>
            <a:off x="2134766" y="135856"/>
            <a:ext cx="875106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反应的实质：目前认为是与</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中的</a:t>
            </a:r>
            <a:r>
              <a:rPr lang="en-US" altLang="zh-CN" sz="2800" b="1" kern="100" dirty="0" smtClean="0">
                <a:solidFill>
                  <a:srgbClr val="FF0000"/>
                </a:solidFill>
                <a:latin typeface="Times New Roman"/>
                <a:ea typeface="华文细黑"/>
                <a:cs typeface="Courier New"/>
              </a:rPr>
              <a:t>H</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反应</a:t>
            </a:r>
            <a:r>
              <a:rPr lang="zh-CN" altLang="en-US" sz="2800" b="1" kern="100" dirty="0" smtClean="0">
                <a:solidFill>
                  <a:srgbClr val="FF0000"/>
                </a:solidFill>
                <a:latin typeface="宋体"/>
                <a:ea typeface="华文细黑"/>
                <a:cs typeface="Times New Roman"/>
              </a:rPr>
              <a:t>。</a:t>
            </a:r>
            <a:endParaRPr lang="zh-CN" altLang="en-US" b="1" dirty="0">
              <a:solidFill>
                <a:srgbClr val="FF0000"/>
              </a:solidFill>
            </a:endParaRPr>
          </a:p>
        </p:txBody>
      </p:sp>
      <p:sp>
        <p:nvSpPr>
          <p:cNvPr id="13" name="矩形 12"/>
          <p:cNvSpPr/>
          <p:nvPr/>
        </p:nvSpPr>
        <p:spPr>
          <a:xfrm>
            <a:off x="6727403" y="5917580"/>
            <a:ext cx="2078707" cy="523220"/>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剧烈，爆炸</a:t>
            </a:r>
            <a:endParaRPr lang="zh-CN" altLang="en-US" b="1" dirty="0">
              <a:solidFill>
                <a:srgbClr val="FF0000"/>
              </a:solidFill>
            </a:endParaRPr>
          </a:p>
        </p:txBody>
      </p:sp>
      <p:sp>
        <p:nvSpPr>
          <p:cNvPr id="15" name="矩形 14"/>
          <p:cNvSpPr/>
          <p:nvPr/>
        </p:nvSpPr>
        <p:spPr>
          <a:xfrm>
            <a:off x="8357392" y="3037757"/>
            <a:ext cx="3456384" cy="2246769"/>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    Na</a:t>
            </a:r>
            <a:r>
              <a:rPr lang="zh-CN" altLang="en-US" sz="2800" b="1" kern="100" dirty="0" smtClean="0">
                <a:solidFill>
                  <a:srgbClr val="0000FF"/>
                </a:solidFill>
                <a:latin typeface="Times New Roman"/>
                <a:ea typeface="华文细黑"/>
                <a:cs typeface="Courier New"/>
              </a:rPr>
              <a:t>与</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zh-CN" altLang="en-US" sz="2800" b="1" kern="100" dirty="0" smtClean="0">
                <a:solidFill>
                  <a:srgbClr val="0000FF"/>
                </a:solidFill>
                <a:latin typeface="Times New Roman"/>
                <a:ea typeface="华文细黑"/>
                <a:cs typeface="Courier New"/>
              </a:rPr>
              <a:t>反应剧烈，</a:t>
            </a:r>
            <a:r>
              <a:rPr lang="zh-CN" altLang="en-US" sz="2800" b="1" kern="100" dirty="0" smtClean="0">
                <a:solidFill>
                  <a:srgbClr val="FF0000"/>
                </a:solidFill>
                <a:latin typeface="Times New Roman"/>
                <a:ea typeface="华文细黑"/>
                <a:cs typeface="Courier New"/>
              </a:rPr>
              <a:t>不能在试管中进行</a:t>
            </a:r>
            <a:r>
              <a:rPr lang="zh-CN" altLang="en-US" sz="2800" b="1" kern="100" dirty="0" smtClean="0">
                <a:solidFill>
                  <a:srgbClr val="0000FF"/>
                </a:solidFill>
                <a:latin typeface="Times New Roman"/>
                <a:ea typeface="华文细黑"/>
                <a:cs typeface="Courier New"/>
              </a:rPr>
              <a:t>，否则易爆炸，一般用烧杯或水槽、培养皿等表面积大的容器。</a:t>
            </a:r>
            <a:endParaRPr lang="zh-CN" altLang="en-US" b="1" dirty="0">
              <a:solidFill>
                <a:srgbClr val="0000FF"/>
              </a:solidFill>
            </a:endParaRPr>
          </a:p>
        </p:txBody>
      </p:sp>
      <p:sp>
        <p:nvSpPr>
          <p:cNvPr id="16" name="矩形 15"/>
          <p:cNvSpPr/>
          <p:nvPr/>
        </p:nvSpPr>
        <p:spPr>
          <a:xfrm>
            <a:off x="5615983" y="1235140"/>
            <a:ext cx="6430753" cy="954107"/>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      活泼金属置换出酸中的</a:t>
            </a:r>
            <a:r>
              <a:rPr lang="en-US" altLang="zh-CN" sz="2800" b="1" kern="100" dirty="0" smtClean="0">
                <a:solidFill>
                  <a:srgbClr val="FF0000"/>
                </a:solidFill>
                <a:latin typeface="Times New Roman"/>
                <a:ea typeface="华文细黑"/>
                <a:cs typeface="Courier New"/>
              </a:rPr>
              <a:t>H</a:t>
            </a:r>
            <a:r>
              <a:rPr lang="zh-CN" altLang="en-US" sz="2800" b="1" kern="100" dirty="0" smtClean="0">
                <a:solidFill>
                  <a:srgbClr val="FF0000"/>
                </a:solidFill>
                <a:latin typeface="Times New Roman"/>
                <a:ea typeface="华文细黑"/>
                <a:cs typeface="Courier New"/>
              </a:rPr>
              <a:t>，</a:t>
            </a:r>
            <a:endParaRPr lang="en-US" altLang="zh-CN" sz="2800" b="1" kern="100" dirty="0" smtClean="0">
              <a:solidFill>
                <a:srgbClr val="FF0000"/>
              </a:solidFill>
              <a:latin typeface="Times New Roman"/>
              <a:ea typeface="华文细黑"/>
              <a:cs typeface="Courier New"/>
            </a:endParaRPr>
          </a:p>
          <a:p>
            <a:r>
              <a:rPr lang="en-US" altLang="zh-CN" sz="2800" b="1" kern="1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如</a:t>
            </a:r>
            <a:r>
              <a:rPr lang="en-US" altLang="zh-CN" sz="2800" b="1" kern="100" dirty="0" smtClean="0">
                <a:solidFill>
                  <a:srgbClr val="FF0000"/>
                </a:solidFill>
                <a:latin typeface="Times New Roman"/>
                <a:ea typeface="华文细黑"/>
                <a:cs typeface="Courier New"/>
              </a:rPr>
              <a:t>Zn</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zh-CN" altLang="en-US" sz="2800" b="1" kern="100" dirty="0" smtClean="0">
                <a:solidFill>
                  <a:srgbClr val="FF0000"/>
                </a:solidFill>
                <a:latin typeface="Times New Roman"/>
                <a:ea typeface="华文细黑"/>
                <a:cs typeface="Courier New"/>
              </a:rPr>
              <a:t>与</a:t>
            </a:r>
            <a:r>
              <a:rPr lang="en-US" altLang="zh-CN" sz="2800" b="1" kern="100" dirty="0" err="1" smtClean="0">
                <a:solidFill>
                  <a:srgbClr val="FF0000"/>
                </a:solidFill>
                <a:latin typeface="Times New Roman"/>
                <a:ea typeface="华文细黑"/>
                <a:cs typeface="Courier New"/>
              </a:rPr>
              <a:t>HCl</a:t>
            </a:r>
            <a:r>
              <a:rPr lang="zh-CN" altLang="en-US" sz="2800" b="1" kern="100" dirty="0" smtClean="0">
                <a:solidFill>
                  <a:srgbClr val="FF0000"/>
                </a:solidFill>
                <a:latin typeface="Times New Roman"/>
                <a:ea typeface="华文细黑"/>
                <a:cs typeface="Courier New"/>
              </a:rPr>
              <a:t>反应。</a:t>
            </a:r>
            <a:endParaRPr lang="zh-CN" altLang="en-US" b="1" dirty="0">
              <a:solidFill>
                <a:srgbClr val="FF0000"/>
              </a:solidFill>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4" grpId="0"/>
      <p:bldP spid="11" grpId="0"/>
      <p:bldP spid="13" grpId="0"/>
      <p:bldP spid="15" grpId="0"/>
      <p:bldP spid="1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15141"/>
            <a:ext cx="1140990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碱金属钫</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Fr</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具有放射性，它是碱金属元素中最重的元素，根据碱金属元素性质的递变规律预测其性质，其中不正确的是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在碱金属元素中它具有最大的原子半径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钫在空气中燃烧时，只生成化学式为</a:t>
            </a:r>
            <a:r>
              <a:rPr lang="en-US" altLang="zh-CN" sz="2800" kern="100" dirty="0">
                <a:latin typeface="Times New Roman"/>
                <a:ea typeface="华文细黑"/>
                <a:cs typeface="Courier New"/>
              </a:rPr>
              <a:t>Fr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的氧化物</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它的氢氧化物的化学式为</a:t>
            </a:r>
            <a:r>
              <a:rPr lang="en-US" altLang="zh-CN" sz="2800" kern="100" dirty="0" err="1">
                <a:latin typeface="Times New Roman"/>
                <a:ea typeface="华文细黑"/>
                <a:cs typeface="Courier New"/>
              </a:rPr>
              <a:t>FrOH</a:t>
            </a:r>
            <a:r>
              <a:rPr lang="zh-CN" altLang="zh-CN" sz="2800" kern="100" dirty="0">
                <a:latin typeface="Times New Roman"/>
                <a:ea typeface="华文细黑"/>
                <a:cs typeface="Times New Roman"/>
              </a:rPr>
              <a:t>，这是一种极强的碱</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它能跟水反应生成相应的碱和氢气，由于反应剧烈而发生爆炸</a:t>
            </a:r>
            <a:endParaRPr lang="zh-CN" altLang="zh-CN" sz="28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516" y="771515"/>
            <a:ext cx="11572430"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同主族元素性质的递变规律，从金属锂到金属钫随原子序数的递增，原子半径逐渐增大，元素的金属性逐渐增强，最高价氧化物对应的水化物的碱性逐渐增强，与水反应的剧烈程度逐渐增强，与氧气反应的产物越来越复杂，可以产生过氧化物、超氧化物甚至臭氧化物等。</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458" y="679311"/>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纯碱和小苏打是厨房中常见的两种用品，它们都是白色固体。下列区分这两种物质的方法正确的是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用坩埚分别加热两种物质，全部分解挥发没有残留物的是小苏打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用洁净的铁丝蘸取两种物质的溶液在煤气火焰上灼烧，火焰颜色发生</a:t>
            </a:r>
            <a:r>
              <a:rPr lang="zh-CN" altLang="zh-CN" sz="2800" kern="100" dirty="0" smtClean="0">
                <a:latin typeface="Times New Roman"/>
                <a:ea typeface="华文细黑"/>
                <a:cs typeface="Times New Roman"/>
              </a:rPr>
              <a:t>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显</a:t>
            </a:r>
            <a:r>
              <a:rPr lang="zh-CN" altLang="zh-CN" sz="2800" kern="100" dirty="0">
                <a:latin typeface="Times New Roman"/>
                <a:ea typeface="华文细黑"/>
                <a:cs typeface="Times New Roman"/>
              </a:rPr>
              <a:t>变化的是小苏打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取两只小玻璃杯，分别加入等量的两种物质，再同时加入等体积等</a:t>
            </a:r>
            <a:r>
              <a:rPr lang="zh-CN" altLang="zh-CN" sz="2800" kern="100" dirty="0" smtClean="0">
                <a:latin typeface="Times New Roman"/>
                <a:ea typeface="华文细黑"/>
                <a:cs typeface="Times New Roman"/>
              </a:rPr>
              <a:t>浓度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食醋，产生气泡速率较快的是小苏打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先将两种物质配成溶液，分别加入适量澄清石灰水，无白色沉淀生成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是小苏打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704468"/>
            <a:ext cx="1112087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小苏打的主要成分为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，加热分解生成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和水，有残留物，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与小苏打中均含钠元素，焰色均为黄色，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与酸反应的速率比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的快，所以与等量的食醋反应时，小苏打产生气泡的速率快，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、小苏打与澄清石灰水反应时都会生成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918" y="708381"/>
            <a:ext cx="11755638" cy="5923673"/>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下列化学实验事实及其解释不正确的是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滴有酚酞的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溶液呈浅红色，微热后红色加深，是因为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钠保存在煤油中，是因为煤油不与钠发生反应，钠比煤油密度大，</a:t>
            </a:r>
            <a:r>
              <a:rPr lang="zh-CN" altLang="zh-CN" sz="2800" kern="100" dirty="0" smtClean="0">
                <a:latin typeface="Times New Roman"/>
                <a:ea typeface="华文细黑"/>
                <a:cs typeface="Times New Roman"/>
              </a:rPr>
              <a:t>煤油</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使钠隔绝空气和水蒸气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用洁净的玻璃管向包有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的脱脂棉吹气，脱脂棉燃烧，说明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的反应是放热反应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钠长期暴露在空气中的产物是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，原因是钠与氧气生成的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二氧化碳</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lvl="0">
              <a:lnSpc>
                <a:spcPts val="46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溶液微热，</a:t>
            </a:r>
            <a:r>
              <a:rPr lang="en-US" altLang="zh-CN" sz="2800" kern="100" dirty="0">
                <a:solidFill>
                  <a:prstClr val="black"/>
                </a:solidFill>
                <a:latin typeface="Times New Roman"/>
                <a:ea typeface="华文细黑"/>
                <a:cs typeface="Courier New"/>
              </a:rPr>
              <a:t>HCO  </a:t>
            </a:r>
            <a:r>
              <a:rPr lang="zh-CN" altLang="zh-CN" sz="2800" kern="100" dirty="0">
                <a:solidFill>
                  <a:prstClr val="black"/>
                </a:solidFill>
                <a:latin typeface="Times New Roman"/>
                <a:ea typeface="华文细黑"/>
                <a:cs typeface="Times New Roman"/>
              </a:rPr>
              <a:t>水解程度增大，溶液碱性增强</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24077845"/>
              </p:ext>
            </p:extLst>
          </p:nvPr>
        </p:nvGraphicFramePr>
        <p:xfrm>
          <a:off x="6455246" y="6007224"/>
          <a:ext cx="377825" cy="628650"/>
        </p:xfrm>
        <a:graphic>
          <a:graphicData uri="http://schemas.openxmlformats.org/presentationml/2006/ole">
            <mc:AlternateContent xmlns:mc="http://schemas.openxmlformats.org/markup-compatibility/2006">
              <mc:Choice xmlns:v="urn:schemas-microsoft-com:vml" Requires="v">
                <p:oleObj spid="_x0000_s73976" name="文档" r:id="rId16" imgW="378388" imgH="628583" progId="Word.Document.12">
                  <p:embed/>
                </p:oleObj>
              </mc:Choice>
              <mc:Fallback>
                <p:oleObj name="文档" r:id="rId16" imgW="378388" imgH="628583" progId="Word.Document.12">
                  <p:embed/>
                  <p:pic>
                    <p:nvPicPr>
                      <p:cNvPr id="0" name="对象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55246" y="6007224"/>
                        <a:ext cx="377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15286" y="808817"/>
            <a:ext cx="444352"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a:t>
            </a:r>
            <a:endParaRPr lang="zh-CN" altLang="en-US"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409907" cy="4708981"/>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65498"/>
            <a:ext cx="11344407" cy="4708981"/>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固体全为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0.39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，则其不可能恰好与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符合题意；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反应不可能生成碳酸氢钠，即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钠离子守恒，可求出一定量的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39 g</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750" y="847031"/>
            <a:ext cx="11688154"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为了使宇航员在飞船中得到一个稳定的、良好的生存环境，一般在飞船内安装盛有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颗粒的装置，它的用途是产生氧气。下列关于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时，需要水和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时，转移电子的物质的量相等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的漂白原理相同</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41" y="741115"/>
            <a:ext cx="113444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a:latin typeface="Times New Roman"/>
                <a:ea typeface="华文细黑"/>
                <a:cs typeface="Times New Roman"/>
              </a:rPr>
              <a:t>，故阴、阳离子的个数比为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时消耗的水和二氧化碳的物质的量相同，但质量不同，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得失电子守恒知二者转移电子的物质的量相同，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因具有强氧化性而有漂白性，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易与有色物质化合生成无色不稳定的物质，故二者漂白原理不同，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项错误。</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427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4423" y="840156"/>
            <a:ext cx="3497363" cy="72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linds(horizontal)">
                                      <p:cBhvr>
                                        <p:cTn id="10" dur="750"/>
                                        <p:tgtEl>
                                          <p:spTgt spid="5427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660261"/>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份等质量的小苏打，第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983638" y="275303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42944" y="179358"/>
            <a:ext cx="11878126" cy="738664"/>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CuSO</a:t>
            </a:r>
            <a:r>
              <a:rPr lang="en-US" altLang="zh-CN" sz="2800" kern="100" baseline="-25000" dirty="0" smtClean="0">
                <a:latin typeface="Times New Roman"/>
                <a:ea typeface="华文细黑"/>
                <a:cs typeface="Times New Roman"/>
              </a:rPr>
              <a:t>4</a:t>
            </a:r>
            <a:r>
              <a:rPr lang="zh-CN" altLang="en-US" sz="2800" kern="100" dirty="0" smtClean="0">
                <a:latin typeface="Times New Roman"/>
                <a:ea typeface="华文细黑"/>
                <a:cs typeface="Times New Roman"/>
              </a:rPr>
              <a:t>溶液</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8" name="矩形 17"/>
          <p:cNvSpPr/>
          <p:nvPr/>
        </p:nvSpPr>
        <p:spPr>
          <a:xfrm>
            <a:off x="4649021" y="261442"/>
            <a:ext cx="5832648"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①2Na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2Na</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19" name="矩形 18"/>
          <p:cNvSpPr/>
          <p:nvPr/>
        </p:nvSpPr>
        <p:spPr>
          <a:xfrm>
            <a:off x="4671148" y="909514"/>
            <a:ext cx="4664418"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②Cu</a:t>
            </a:r>
            <a:r>
              <a:rPr lang="en-US" altLang="zh-CN" sz="2800" b="1" kern="100" baseline="30000" dirty="0" smtClean="0">
                <a:solidFill>
                  <a:srgbClr val="0000FF"/>
                </a:solidFill>
                <a:latin typeface="Times New Roman"/>
                <a:ea typeface="华文细黑"/>
                <a:cs typeface="Times New Roman"/>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 </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 Cu(OH)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 ↓</a:t>
            </a:r>
            <a:endParaRPr lang="zh-CN" altLang="en-US" sz="2800" b="1" dirty="0">
              <a:solidFill>
                <a:srgbClr val="0000FF"/>
              </a:solidFill>
            </a:endParaRPr>
          </a:p>
        </p:txBody>
      </p:sp>
      <p:sp>
        <p:nvSpPr>
          <p:cNvPr id="20" name="矩形 19"/>
          <p:cNvSpPr/>
          <p:nvPr/>
        </p:nvSpPr>
        <p:spPr>
          <a:xfrm>
            <a:off x="4360989" y="1557586"/>
            <a:ext cx="7350841"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O+Cu</a:t>
            </a:r>
            <a:r>
              <a:rPr lang="en-US" altLang="zh-CN" sz="2800" b="1" kern="100" baseline="30000" dirty="0">
                <a:solidFill>
                  <a:srgbClr val="FF0000"/>
                </a:solidFill>
                <a:latin typeface="Times New Roman"/>
                <a:ea typeface="华文细黑"/>
                <a:cs typeface="Times New Roman"/>
              </a:rPr>
              <a:t>2+</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2Na</a:t>
            </a:r>
            <a:r>
              <a:rPr lang="en-US"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2" name="矩形 1"/>
          <p:cNvSpPr/>
          <p:nvPr/>
        </p:nvSpPr>
        <p:spPr>
          <a:xfrm>
            <a:off x="334565" y="4005858"/>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a:xfrm>
            <a:off x="436290" y="4526806"/>
            <a:ext cx="11477822"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1.</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将钠块放进</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CuSO</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时，观察到蓝色沉淀中夹杂有少量黑色固体，原因？</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7648" y="5680978"/>
            <a:ext cx="8911414"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如何实现金属钠置换出铜：</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2Na + Cu</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2+ </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Cu + 2Na</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508298" y="5077470"/>
            <a:ext cx="11101932"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反应放热，同时</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反应也放热，使</a:t>
            </a:r>
            <a:r>
              <a:rPr lang="en-US" altLang="zh-CN" sz="2800" b="1" kern="100" dirty="0" smtClean="0">
                <a:solidFill>
                  <a:srgbClr val="FF0000"/>
                </a:solidFill>
                <a:latin typeface="Times New Roman"/>
                <a:ea typeface="华文细黑"/>
                <a:cs typeface="Courier New"/>
              </a:rPr>
              <a:t>Cu(OH)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分解成</a:t>
            </a:r>
            <a:r>
              <a:rPr lang="en-US" altLang="zh-CN" sz="2800" b="1" kern="100" dirty="0"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
        <p:nvSpPr>
          <p:cNvPr id="25" name="矩形 24"/>
          <p:cNvSpPr/>
          <p:nvPr/>
        </p:nvSpPr>
        <p:spPr>
          <a:xfrm>
            <a:off x="534764" y="6257270"/>
            <a:ext cx="7360642" cy="523220"/>
          </a:xfrm>
          <a:prstGeom prst="rect">
            <a:avLst/>
          </a:prstGeom>
        </p:spPr>
        <p:txBody>
          <a:bodyPr wrap="square">
            <a:spAutoFit/>
          </a:bodyPr>
          <a:lstStyle/>
          <a:p>
            <a:r>
              <a:rPr lang="zh-CN" altLang="en-US" sz="2800" b="1" kern="100" dirty="0">
                <a:solidFill>
                  <a:srgbClr val="FF0000"/>
                </a:solidFill>
                <a:latin typeface="Times New Roman"/>
                <a:ea typeface="华文细黑"/>
                <a:cs typeface="Courier New"/>
              </a:rPr>
              <a:t>将</a:t>
            </a:r>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a:solidFill>
                  <a:srgbClr val="FF0000"/>
                </a:solidFill>
                <a:latin typeface="Times New Roman"/>
                <a:ea typeface="华文细黑"/>
                <a:cs typeface="Courier New"/>
              </a:rPr>
              <a:t>粉末</a:t>
            </a:r>
            <a:r>
              <a:rPr lang="zh-CN" altLang="en-US" sz="2800" b="1" kern="100" dirty="0" smtClean="0">
                <a:solidFill>
                  <a:srgbClr val="FF0000"/>
                </a:solidFill>
                <a:latin typeface="Times New Roman"/>
                <a:ea typeface="华文细黑"/>
                <a:cs typeface="Courier New"/>
              </a:rPr>
              <a:t>隔绝空气，加热熔融。</a:t>
            </a:r>
            <a:endParaRPr lang="zh-CN" altLang="en-US" b="1" dirty="0">
              <a:solidFill>
                <a:srgbClr val="FF0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989906"/>
            <a:ext cx="3801053" cy="2986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矩形 13"/>
          <p:cNvSpPr/>
          <p:nvPr/>
        </p:nvSpPr>
        <p:spPr>
          <a:xfrm>
            <a:off x="4199905" y="2997746"/>
            <a:ext cx="7439917" cy="1169551"/>
          </a:xfrm>
          <a:prstGeom prst="rect">
            <a:avLst/>
          </a:prstGeom>
        </p:spPr>
        <p:txBody>
          <a:bodyPr wrap="square">
            <a:spAutoFit/>
          </a:bodyPr>
          <a:lstStyle/>
          <a:p>
            <a:pPr algn="ctr">
              <a:lnSpc>
                <a:spcPct val="125000"/>
              </a:lnSpc>
            </a:pP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在水溶液中，与水结合形成水合铜离子，呈现蓝色，而无水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smtClean="0">
                <a:solidFill>
                  <a:srgbClr val="FF0000"/>
                </a:solidFill>
                <a:latin typeface="Times New Roman"/>
                <a:ea typeface="华文细黑"/>
                <a:cs typeface="Courier New"/>
              </a:rPr>
              <a:t>就是白色的。</a:t>
            </a:r>
            <a:endParaRPr lang="zh-CN" altLang="en-US" b="1" dirty="0">
              <a:solidFill>
                <a:srgbClr val="FF0000"/>
              </a:solidFill>
            </a:endParaRPr>
          </a:p>
        </p:txBody>
      </p:sp>
      <p:sp>
        <p:nvSpPr>
          <p:cNvPr id="21" name="矩形 20"/>
          <p:cNvSpPr/>
          <p:nvPr/>
        </p:nvSpPr>
        <p:spPr>
          <a:xfrm>
            <a:off x="3646934" y="2277666"/>
            <a:ext cx="866209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Courier New"/>
              </a:rPr>
              <a:t>除“浮、熔、游、响、红”外，还有有蓝色沉淀生成。</a:t>
            </a:r>
            <a:endParaRPr lang="zh-CN" altLang="en-US" b="1" dirty="0">
              <a:solidFill>
                <a:srgbClr val="0000FF"/>
              </a:solidFill>
            </a:endParaRPr>
          </a:p>
        </p:txBody>
      </p:sp>
      <p:sp>
        <p:nvSpPr>
          <p:cNvPr id="15" name="矩形 14"/>
          <p:cNvSpPr/>
          <p:nvPr/>
        </p:nvSpPr>
        <p:spPr>
          <a:xfrm>
            <a:off x="550590" y="710620"/>
            <a:ext cx="2880320" cy="630942"/>
          </a:xfrm>
          <a:prstGeom prst="rect">
            <a:avLst/>
          </a:prstGeom>
        </p:spPr>
        <p:txBody>
          <a:bodyPr wrap="square">
            <a:spAutoFit/>
          </a:bodyPr>
          <a:lstStyle/>
          <a:p>
            <a:pPr>
              <a:lnSpc>
                <a:spcPct val="125000"/>
              </a:lnSpc>
            </a:pPr>
            <a:r>
              <a:rPr lang="en-US" altLang="zh-CN"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在</a:t>
            </a:r>
            <a:r>
              <a:rPr lang="zh-CN" altLang="en-US" sz="2800" b="1" kern="100" dirty="0" smtClean="0">
                <a:solidFill>
                  <a:srgbClr val="FF0000"/>
                </a:solidFill>
                <a:latin typeface="Times New Roman"/>
                <a:ea typeface="华文细黑"/>
                <a:cs typeface="Courier New"/>
              </a:rPr>
              <a:t>水溶液中</a:t>
            </a:r>
            <a:r>
              <a:rPr lang="en-US" altLang="zh-CN"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Tree>
    <p:extLst>
      <p:ext uri="{BB962C8B-B14F-4D97-AF65-F5344CB8AC3E}">
        <p14:creationId xmlns:p14="http://schemas.microsoft.com/office/powerpoint/2010/main" val="24334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 grpId="0"/>
      <p:bldP spid="22" grpId="0"/>
      <p:bldP spid="23" grpId="0"/>
      <p:bldP spid="24" grpId="0"/>
      <p:bldP spid="25" grpId="0"/>
      <p:bldP spid="14" grpId="0"/>
      <p:bldP spid="21" grpId="0"/>
      <p:bldP spid="1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261" y="712540"/>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5298" name="Picture 2" descr="HX1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3915" y="2882967"/>
            <a:ext cx="5727721" cy="207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10784" y="2868738"/>
            <a:ext cx="5727722" cy="20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89" y="759103"/>
            <a:ext cx="11296941"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则下列分析都正确的组合是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①Ⅰ</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②Ⅱ</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③Ⅲ</a:t>
            </a:r>
            <a:r>
              <a:rPr lang="zh-CN" altLang="zh-CN" sz="2800" kern="100" dirty="0">
                <a:latin typeface="Times New Roman"/>
                <a:ea typeface="华文细黑"/>
                <a:cs typeface="Times New Roman"/>
              </a:rPr>
              <a:t>图对应溶液中的溶质为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④Ⅳ</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790" y="751086"/>
            <a:ext cx="11960088" cy="5539978"/>
          </a:xfrm>
          <a:prstGeom prst="rect">
            <a:avLst/>
          </a:prstGeom>
        </p:spPr>
        <p:txBody>
          <a:bodyPr wrap="square">
            <a:spAutoFit/>
          </a:bodyPr>
          <a:lstStyle/>
          <a:p>
            <a:pPr>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中，从</a:t>
            </a:r>
            <a:r>
              <a:rPr lang="en-US" altLang="zh-CN" sz="2600" i="1" kern="100" dirty="0">
                <a:latin typeface="Times New Roman"/>
                <a:ea typeface="华文细黑"/>
              </a:rPr>
              <a:t>O</a:t>
            </a:r>
            <a:r>
              <a:rPr lang="zh-CN" altLang="zh-CN" sz="2600" kern="100" dirty="0">
                <a:latin typeface="Times New Roman"/>
                <a:ea typeface="华文细黑"/>
                <a:cs typeface="Times New Roman"/>
              </a:rPr>
              <a:t>点即开始产生</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气体，对应溶液中的溶质为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的量小于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的量，对应的溶液中的溶质为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，且二者的物质的量之</a:t>
            </a:r>
            <a:r>
              <a:rPr lang="zh-CN" altLang="zh-CN" sz="2600" kern="100" dirty="0" smtClean="0">
                <a:latin typeface="Times New Roman"/>
                <a:ea typeface="华文细黑"/>
                <a:cs typeface="Times New Roman"/>
              </a:rPr>
              <a:t>比</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Ⅲ</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的量等于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spc="-100" dirty="0">
                <a:latin typeface="Times New Roman"/>
                <a:ea typeface="华文细黑"/>
                <a:cs typeface="Times New Roman"/>
              </a:rPr>
              <a:t>图像</a:t>
            </a:r>
            <a:r>
              <a:rPr lang="en-US" altLang="zh-CN" sz="2600" kern="100" spc="-100" dirty="0">
                <a:latin typeface="宋体"/>
                <a:ea typeface="华文细黑"/>
                <a:cs typeface="Times New Roman"/>
              </a:rPr>
              <a:t>Ⅳ</a:t>
            </a:r>
            <a:r>
              <a:rPr lang="zh-CN" altLang="zh-CN" sz="2600" kern="100" spc="-100" dirty="0">
                <a:latin typeface="Times New Roman"/>
                <a:ea typeface="华文细黑"/>
                <a:cs typeface="Times New Roman"/>
              </a:rPr>
              <a:t>中，</a:t>
            </a:r>
            <a:r>
              <a:rPr lang="en-US" altLang="zh-CN" sz="2600" i="1" kern="100" spc="-100" dirty="0" err="1">
                <a:latin typeface="Times New Roman"/>
                <a:ea typeface="华文细黑"/>
              </a:rPr>
              <a:t>Oa</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的量大于</a:t>
            </a:r>
            <a:r>
              <a:rPr lang="en-US" altLang="zh-CN" sz="2600" i="1" kern="100" spc="-100" dirty="0" err="1">
                <a:latin typeface="Times New Roman"/>
                <a:ea typeface="华文细黑"/>
              </a:rPr>
              <a:t>ab</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的量，对应溶液中的溶质为</a:t>
            </a:r>
            <a:r>
              <a:rPr lang="en-US" altLang="zh-CN" sz="2600" kern="100" spc="-100" dirty="0">
                <a:latin typeface="Times New Roman"/>
                <a:ea typeface="华文细黑"/>
              </a:rPr>
              <a:t>Na</a:t>
            </a:r>
            <a:r>
              <a:rPr lang="en-US" altLang="zh-CN" sz="2600" kern="100" spc="-100" baseline="-25000" dirty="0">
                <a:latin typeface="Times New Roman"/>
                <a:ea typeface="华文细黑"/>
              </a:rPr>
              <a:t>2</a:t>
            </a:r>
            <a:r>
              <a:rPr lang="en-US" altLang="zh-CN" sz="2600" kern="100" spc="-100" dirty="0">
                <a:latin typeface="Times New Roman"/>
                <a:ea typeface="华文细黑"/>
              </a:rPr>
              <a:t>CO</a:t>
            </a:r>
            <a:r>
              <a:rPr lang="en-US" altLang="zh-CN" sz="2600" kern="100" spc="-100" baseline="-25000" dirty="0">
                <a:latin typeface="Times New Roman"/>
                <a:ea typeface="华文细黑"/>
              </a:rPr>
              <a:t>3</a:t>
            </a:r>
            <a:r>
              <a:rPr lang="zh-CN" altLang="zh-CN" sz="2600" kern="100" spc="-100" dirty="0">
                <a:latin typeface="Times New Roman"/>
                <a:ea typeface="华文细黑"/>
                <a:cs typeface="Times New Roman"/>
              </a:rPr>
              <a:t>、</a:t>
            </a:r>
            <a:r>
              <a:rPr lang="en-US" altLang="zh-CN" sz="2600" kern="100" spc="-100" dirty="0" err="1">
                <a:latin typeface="Times New Roman"/>
                <a:ea typeface="华文细黑"/>
              </a:rPr>
              <a:t>NaOH</a:t>
            </a:r>
            <a:r>
              <a:rPr lang="zh-CN" altLang="zh-CN" sz="2600" kern="100" spc="-100" dirty="0">
                <a:latin typeface="Times New Roman"/>
                <a:ea typeface="华文细黑"/>
                <a:cs typeface="Times New Roman"/>
              </a:rPr>
              <a:t>，且二者的物质的量之比</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不正确</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00" kern="100" dirty="0">
              <a:solidFill>
                <a:schemeClr val="accent6">
                  <a:lumMod val="75000"/>
                </a:schemeClr>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973507922"/>
              </p:ext>
            </p:extLst>
          </p:nvPr>
        </p:nvGraphicFramePr>
        <p:xfrm>
          <a:off x="6593169" y="2460228"/>
          <a:ext cx="4017963" cy="1038225"/>
        </p:xfrm>
        <a:graphic>
          <a:graphicData uri="http://schemas.openxmlformats.org/presentationml/2006/ole">
            <mc:AlternateContent xmlns:mc="http://schemas.openxmlformats.org/markup-compatibility/2006">
              <mc:Choice xmlns:v="urn:schemas-microsoft-com:vml" Requires="v">
                <p:oleObj spid="_x0000_s57004" name="文档" r:id="rId16" imgW="4017180" imgH="1038277" progId="Word.Document.12">
                  <p:embed/>
                </p:oleObj>
              </mc:Choice>
              <mc:Fallback>
                <p:oleObj name="文档" r:id="rId16" imgW="4017180" imgH="1038277" progId="Word.Document.12">
                  <p:embed/>
                  <p:pic>
                    <p:nvPicPr>
                      <p:cNvPr id="0" name=""/>
                      <p:cNvPicPr/>
                      <p:nvPr/>
                    </p:nvPicPr>
                    <p:blipFill>
                      <a:blip r:embed="rId17"/>
                      <a:stretch>
                        <a:fillRect/>
                      </a:stretch>
                    </p:blipFill>
                    <p:spPr>
                      <a:xfrm>
                        <a:off x="6593169" y="2460228"/>
                        <a:ext cx="4017963" cy="1038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3570347"/>
              </p:ext>
            </p:extLst>
          </p:nvPr>
        </p:nvGraphicFramePr>
        <p:xfrm>
          <a:off x="4840967" y="4855145"/>
          <a:ext cx="3865563" cy="1123950"/>
        </p:xfrm>
        <a:graphic>
          <a:graphicData uri="http://schemas.openxmlformats.org/presentationml/2006/ole">
            <mc:AlternateContent xmlns:mc="http://schemas.openxmlformats.org/markup-compatibility/2006">
              <mc:Choice xmlns:v="urn:schemas-microsoft-com:vml" Requires="v">
                <p:oleObj spid="_x0000_s57005" name="文档" r:id="rId18" imgW="3864888" imgH="1123960" progId="Word.Document.12">
                  <p:embed/>
                </p:oleObj>
              </mc:Choice>
              <mc:Fallback>
                <p:oleObj name="文档" r:id="rId18" imgW="3864888" imgH="1123960" progId="Word.Document.12">
                  <p:embed/>
                  <p:pic>
                    <p:nvPicPr>
                      <p:cNvPr id="0" name=""/>
                      <p:cNvPicPr/>
                      <p:nvPr/>
                    </p:nvPicPr>
                    <p:blipFill>
                      <a:blip r:embed="rId19"/>
                      <a:stretch>
                        <a:fillRect/>
                      </a:stretch>
                    </p:blipFill>
                    <p:spPr>
                      <a:xfrm>
                        <a:off x="4840967" y="4855145"/>
                        <a:ext cx="3865563" cy="1123950"/>
                      </a:xfrm>
                      <a:prstGeom prst="rect">
                        <a:avLst/>
                      </a:prstGeom>
                    </p:spPr>
                  </p:pic>
                </p:oleObj>
              </mc:Fallback>
            </mc:AlternateContent>
          </a:graphicData>
        </a:graphic>
      </p:graphicFrame>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8626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750"/>
                                        <p:tgtEl>
                                          <p:spTgt spid="3">
                                            <p:txEl>
                                              <p:pRg st="3" end="3"/>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75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750"/>
                                        <p:tgtEl>
                                          <p:spTgt spid="4"/>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6" y="765498"/>
            <a:ext cx="10964698" cy="352673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某物质在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中完全燃烧，将生成物与足量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固体完全反应，反应后固体质量恰好也增加了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。下列物质不能满足上述结果的是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11</a:t>
            </a: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51539608"/>
              </p:ext>
            </p:extLst>
          </p:nvPr>
        </p:nvGraphicFramePr>
        <p:xfrm>
          <a:off x="488252" y="3952900"/>
          <a:ext cx="9061450" cy="1020763"/>
        </p:xfrm>
        <a:graphic>
          <a:graphicData uri="http://schemas.openxmlformats.org/presentationml/2006/ole">
            <mc:AlternateContent xmlns:mc="http://schemas.openxmlformats.org/markup-compatibility/2006">
              <mc:Choice xmlns:v="urn:schemas-microsoft-com:vml" Requires="v">
                <p:oleObj spid="_x0000_s58853" name="文档" r:id="rId16" imgW="9060963" imgH="1020621" progId="Word.Document.12">
                  <p:embed/>
                </p:oleObj>
              </mc:Choice>
              <mc:Fallback>
                <p:oleObj name="文档" r:id="rId16" imgW="9060963" imgH="1020621" progId="Word.Document.12">
                  <p:embed/>
                  <p:pic>
                    <p:nvPicPr>
                      <p:cNvPr id="0" name=""/>
                      <p:cNvPicPr/>
                      <p:nvPr/>
                    </p:nvPicPr>
                    <p:blipFill>
                      <a:blip r:embed="rId17"/>
                      <a:stretch>
                        <a:fillRect/>
                      </a:stretch>
                    </p:blipFill>
                    <p:spPr>
                      <a:xfrm>
                        <a:off x="488252" y="3952900"/>
                        <a:ext cx="9061450" cy="1020763"/>
                      </a:xfrm>
                      <a:prstGeom prst="rect">
                        <a:avLst/>
                      </a:prstGeom>
                    </p:spPr>
                  </p:pic>
                </p:oleObj>
              </mc:Fallback>
            </mc:AlternateContent>
          </a:graphicData>
        </a:graphic>
      </p:graphicFrame>
      <p:sp>
        <p:nvSpPr>
          <p:cNvPr id="4" name="矩形 3"/>
          <p:cNvSpPr/>
          <p:nvPr/>
        </p:nvSpPr>
        <p:spPr>
          <a:xfrm>
            <a:off x="450007" y="4761053"/>
            <a:ext cx="11296938" cy="150297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558213162"/>
              </p:ext>
            </p:extLst>
          </p:nvPr>
        </p:nvGraphicFramePr>
        <p:xfrm>
          <a:off x="478582" y="856556"/>
          <a:ext cx="9812338" cy="1277938"/>
        </p:xfrm>
        <a:graphic>
          <a:graphicData uri="http://schemas.openxmlformats.org/presentationml/2006/ole">
            <mc:AlternateContent xmlns:mc="http://schemas.openxmlformats.org/markup-compatibility/2006">
              <mc:Choice xmlns:v="urn:schemas-microsoft-com:vml" Requires="v">
                <p:oleObj spid="_x0000_s58854" name="文档" r:id="rId18" imgW="9813015" imgH="1278030" progId="Word.Document.12">
                  <p:embed/>
                </p:oleObj>
              </mc:Choice>
              <mc:Fallback>
                <p:oleObj name="文档" r:id="rId18" imgW="9813015" imgH="1278030" progId="Word.Document.12">
                  <p:embed/>
                  <p:pic>
                    <p:nvPicPr>
                      <p:cNvPr id="0" name=""/>
                      <p:cNvPicPr/>
                      <p:nvPr/>
                    </p:nvPicPr>
                    <p:blipFill>
                      <a:blip r:embed="rId19"/>
                      <a:stretch>
                        <a:fillRect/>
                      </a:stretch>
                    </p:blipFill>
                    <p:spPr>
                      <a:xfrm>
                        <a:off x="478582" y="856556"/>
                        <a:ext cx="9812338" cy="1277938"/>
                      </a:xfrm>
                      <a:prstGeom prst="rect">
                        <a:avLst/>
                      </a:prstGeom>
                    </p:spPr>
                  </p:pic>
                </p:oleObj>
              </mc:Fallback>
            </mc:AlternateContent>
          </a:graphicData>
        </a:graphic>
      </p:graphicFrame>
      <p:sp>
        <p:nvSpPr>
          <p:cNvPr id="19" name="矩形 18"/>
          <p:cNvSpPr/>
          <p:nvPr/>
        </p:nvSpPr>
        <p:spPr>
          <a:xfrm>
            <a:off x="406574" y="1702446"/>
            <a:ext cx="10793813" cy="211173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sp>
        <p:nvSpPr>
          <p:cNvPr id="22"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blinds(horizontal)">
                                      <p:cBhvr>
                                        <p:cTn id="11" dur="750"/>
                                        <p:tgtEl>
                                          <p:spTgt spid="19">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blinds(horizontal)">
                                      <p:cBhvr>
                                        <p:cTn id="15" dur="750"/>
                                        <p:tgtEl>
                                          <p:spTgt spid="19">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blinds(horizontal)">
                                      <p:cBhvr>
                                        <p:cTn id="19" dur="750"/>
                                        <p:tgtEl>
                                          <p:spTgt spid="19">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750"/>
                                        <p:tgtEl>
                                          <p:spTgt spid="4">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linds(horizontal)">
                                      <p:cBhvr>
                                        <p:cTn id="3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3470" y="981522"/>
            <a:ext cx="11074344" cy="3057504"/>
          </a:xfrm>
          <a:prstGeom prst="rect">
            <a:avLst/>
          </a:prstGeom>
        </p:spPr>
        <p:txBody>
          <a:bodyPr>
            <a:spAutoFit/>
          </a:bodyPr>
          <a:lstStyle/>
          <a:p>
            <a:pPr algn="just">
              <a:lnSpc>
                <a:spcPts val="6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项可变形为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项可变形为</a:t>
            </a:r>
            <a:r>
              <a:rPr lang="en-US" altLang="zh-CN" sz="2800" kern="100" dirty="0" smtClean="0">
                <a:latin typeface="Times New Roman"/>
                <a:ea typeface="华文细黑"/>
                <a:cs typeface="Courier New"/>
              </a:rPr>
              <a:t>C·(CO)</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11</a:t>
            </a:r>
            <a:r>
              <a:rPr lang="zh-CN" altLang="zh-CN" sz="2800" kern="100" dirty="0" smtClean="0">
                <a:latin typeface="Times New Roman"/>
                <a:ea typeface="华文细黑"/>
                <a:cs typeface="Times New Roman"/>
              </a:rPr>
              <a:t>，因而反应后质量增加大于</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ts val="6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3941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51"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650057"/>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sp>
        <p:nvSpPr>
          <p:cNvPr id="62"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3490" name="Picture 2" descr="2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04697" y="1980109"/>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547771"/>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138936"/>
            <a:ext cx="11746113" cy="1384995"/>
          </a:xfrm>
          <a:prstGeom prst="rect">
            <a:avLst/>
          </a:prstGeom>
        </p:spPr>
        <p:txBody>
          <a:bodyPr wrap="square">
            <a:spAutoFit/>
          </a:bodyPr>
          <a:lstStyle/>
          <a:p>
            <a:pPr>
              <a:lnSpc>
                <a:spcPct val="150000"/>
              </a:lnSpc>
            </a:pPr>
            <a:r>
              <a:rPr lang="en-US" altLang="zh-CN" sz="2800" kern="100" spc="-100" dirty="0" smtClean="0">
                <a:solidFill>
                  <a:srgbClr val="FF0000"/>
                </a:solidFill>
                <a:latin typeface="Times New Roman"/>
                <a:ea typeface="华文细黑"/>
                <a:cs typeface="Times New Roman"/>
              </a:rPr>
              <a:t>                           </a:t>
            </a:r>
            <a:r>
              <a:rPr lang="zh-CN" altLang="zh-CN" sz="2800" kern="100" spc="-100" dirty="0" smtClean="0">
                <a:solidFill>
                  <a:srgbClr val="FF0000"/>
                </a:solidFill>
                <a:latin typeface="Times New Roman"/>
                <a:ea typeface="华文细黑"/>
                <a:cs typeface="Times New Roman"/>
              </a:rPr>
              <a:t>由于</a:t>
            </a:r>
            <a:r>
              <a:rPr lang="en-US" altLang="zh-CN" sz="2800" kern="100" spc="-100" dirty="0">
                <a:solidFill>
                  <a:srgbClr val="FF0000"/>
                </a:solidFill>
                <a:latin typeface="Times New Roman"/>
                <a:ea typeface="华文细黑"/>
              </a:rPr>
              <a:t>CO</a:t>
            </a:r>
            <a:r>
              <a:rPr lang="en-US" altLang="zh-CN" sz="2800" kern="100" spc="-100" baseline="-25000" dirty="0">
                <a:solidFill>
                  <a:srgbClr val="FF0000"/>
                </a:solidFill>
                <a:latin typeface="Times New Roman"/>
                <a:ea typeface="华文细黑"/>
              </a:rPr>
              <a:t>2</a:t>
            </a:r>
            <a:r>
              <a:rPr lang="zh-CN" altLang="zh-CN" sz="2800" kern="100" spc="-100" dirty="0">
                <a:solidFill>
                  <a:srgbClr val="FF0000"/>
                </a:solidFill>
                <a:latin typeface="Times New Roman"/>
                <a:ea typeface="华文细黑"/>
                <a:cs typeface="Times New Roman"/>
              </a:rPr>
              <a:t>在</a:t>
            </a:r>
            <a:r>
              <a:rPr lang="en-US" altLang="zh-CN" sz="2800" kern="100" spc="-100" dirty="0" err="1">
                <a:solidFill>
                  <a:srgbClr val="FF0000"/>
                </a:solidFill>
                <a:latin typeface="Times New Roman"/>
                <a:ea typeface="华文细黑"/>
              </a:rPr>
              <a:t>NaCl</a:t>
            </a:r>
            <a:r>
              <a:rPr lang="zh-CN" altLang="zh-CN" sz="2800" kern="100" spc="-100" dirty="0">
                <a:solidFill>
                  <a:srgbClr val="FF0000"/>
                </a:solidFill>
                <a:latin typeface="Times New Roman"/>
                <a:ea typeface="华文细黑"/>
                <a:cs typeface="Times New Roman"/>
              </a:rPr>
              <a:t>溶液中的溶解度很小，</a:t>
            </a:r>
            <a:r>
              <a:rPr lang="zh-CN" altLang="zh-CN" sz="2800" kern="100" spc="-100" dirty="0">
                <a:solidFill>
                  <a:srgbClr val="0000FF"/>
                </a:solidFill>
                <a:latin typeface="Times New Roman"/>
                <a:ea typeface="华文细黑"/>
                <a:cs typeface="Times New Roman"/>
              </a:rPr>
              <a:t>先通入</a:t>
            </a:r>
            <a:r>
              <a:rPr lang="en-US" altLang="zh-CN" sz="2800" kern="100" spc="-100" dirty="0">
                <a:solidFill>
                  <a:srgbClr val="0000FF"/>
                </a:solidFill>
                <a:latin typeface="Times New Roman"/>
                <a:ea typeface="华文细黑"/>
              </a:rPr>
              <a:t>NH</a:t>
            </a:r>
            <a:r>
              <a:rPr lang="en-US" altLang="zh-CN" sz="2800" kern="100" spc="-100" baseline="-25000" dirty="0">
                <a:solidFill>
                  <a:srgbClr val="0000FF"/>
                </a:solidFill>
                <a:latin typeface="Times New Roman"/>
                <a:ea typeface="华文细黑"/>
              </a:rPr>
              <a:t>3</a:t>
            </a:r>
            <a:r>
              <a:rPr lang="zh-CN" altLang="zh-CN" sz="2800" kern="100" spc="-100" dirty="0">
                <a:solidFill>
                  <a:srgbClr val="0000FF"/>
                </a:solidFill>
                <a:latin typeface="Times New Roman"/>
                <a:ea typeface="华文细黑"/>
                <a:cs typeface="Times New Roman"/>
              </a:rPr>
              <a:t>使食盐水呈碱性，能够吸收大量</a:t>
            </a:r>
            <a:r>
              <a:rPr lang="en-US" altLang="zh-CN" sz="2800" kern="100" spc="-100" dirty="0">
                <a:solidFill>
                  <a:srgbClr val="0000FF"/>
                </a:solidFill>
                <a:latin typeface="Times New Roman"/>
                <a:ea typeface="华文细黑"/>
              </a:rPr>
              <a:t>CO</a:t>
            </a:r>
            <a:r>
              <a:rPr lang="en-US" altLang="zh-CN" sz="2800" kern="100" spc="-100" baseline="-25000" dirty="0">
                <a:solidFill>
                  <a:srgbClr val="0000FF"/>
                </a:solidFill>
                <a:latin typeface="Times New Roman"/>
                <a:ea typeface="华文细黑"/>
              </a:rPr>
              <a:t>2</a:t>
            </a:r>
            <a:r>
              <a:rPr lang="zh-CN" altLang="zh-CN" sz="2800" kern="100" spc="-100" dirty="0">
                <a:solidFill>
                  <a:srgbClr val="0000FF"/>
                </a:solidFill>
                <a:latin typeface="Times New Roman"/>
                <a:ea typeface="华文细黑"/>
                <a:cs typeface="Times New Roman"/>
              </a:rPr>
              <a:t>气体，</a:t>
            </a:r>
            <a:r>
              <a:rPr lang="zh-CN" altLang="zh-CN" sz="2800" kern="100" spc="-100" dirty="0">
                <a:solidFill>
                  <a:srgbClr val="FF0000"/>
                </a:solidFill>
                <a:latin typeface="Times New Roman"/>
                <a:ea typeface="华文细黑"/>
                <a:cs typeface="Times New Roman"/>
              </a:rPr>
              <a:t>产生较高浓度的</a:t>
            </a:r>
            <a:r>
              <a:rPr lang="en-US" altLang="zh-CN" sz="2800" kern="100" spc="-100" dirty="0" smtClean="0">
                <a:solidFill>
                  <a:srgbClr val="FF0000"/>
                </a:solidFill>
                <a:latin typeface="Times New Roman"/>
                <a:ea typeface="华文细黑"/>
              </a:rPr>
              <a:t>HCO  </a:t>
            </a:r>
            <a:r>
              <a:rPr lang="zh-CN" altLang="zh-CN" sz="2800" kern="100" spc="-100" dirty="0" smtClean="0">
                <a:solidFill>
                  <a:srgbClr val="FF0000"/>
                </a:solidFill>
                <a:latin typeface="Times New Roman"/>
                <a:ea typeface="华文细黑"/>
                <a:cs typeface="Times New Roman"/>
              </a:rPr>
              <a:t>，</a:t>
            </a:r>
            <a:r>
              <a:rPr lang="zh-CN" altLang="zh-CN" sz="2800" kern="100" spc="-100" dirty="0">
                <a:solidFill>
                  <a:srgbClr val="FF0000"/>
                </a:solidFill>
                <a:latin typeface="Times New Roman"/>
                <a:ea typeface="华文细黑"/>
                <a:cs typeface="Times New Roman"/>
              </a:rPr>
              <a:t>才能析出</a:t>
            </a:r>
            <a:r>
              <a:rPr lang="en-US" altLang="zh-CN" sz="2800" kern="100" spc="-100" dirty="0">
                <a:solidFill>
                  <a:srgbClr val="FF0000"/>
                </a:solidFill>
                <a:latin typeface="Times New Roman"/>
                <a:ea typeface="华文细黑"/>
              </a:rPr>
              <a:t>NaHCO</a:t>
            </a:r>
            <a:r>
              <a:rPr lang="en-US" altLang="zh-CN" sz="2800" kern="100" spc="-100" baseline="-25000" dirty="0">
                <a:solidFill>
                  <a:srgbClr val="FF0000"/>
                </a:solidFill>
                <a:latin typeface="Times New Roman"/>
                <a:ea typeface="华文细黑"/>
              </a:rPr>
              <a:t>3</a:t>
            </a:r>
            <a:r>
              <a:rPr lang="zh-CN" altLang="zh-CN" sz="2800" kern="100" spc="-100" dirty="0">
                <a:solidFill>
                  <a:srgbClr val="FF0000"/>
                </a:solidFill>
                <a:latin typeface="Times New Roman"/>
                <a:ea typeface="华文细黑"/>
                <a:cs typeface="Times New Roman"/>
              </a:rPr>
              <a:t>晶体</a:t>
            </a:r>
            <a:endParaRPr lang="zh-CN" altLang="en-US" sz="2800" spc="-1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19394693"/>
              </p:ext>
            </p:extLst>
          </p:nvPr>
        </p:nvGraphicFramePr>
        <p:xfrm>
          <a:off x="7709225" y="5887591"/>
          <a:ext cx="387350" cy="619125"/>
        </p:xfrm>
        <a:graphic>
          <a:graphicData uri="http://schemas.openxmlformats.org/presentationml/2006/ole">
            <mc:AlternateContent xmlns:mc="http://schemas.openxmlformats.org/markup-compatibility/2006">
              <mc:Choice xmlns:v="urn:schemas-microsoft-com:vml" Requires="v">
                <p:oleObj spid="_x0000_s63829" name="文档" r:id="rId17" imgW="388109" imgH="619222" progId="Word.Document.12">
                  <p:embed/>
                </p:oleObj>
              </mc:Choice>
              <mc:Fallback>
                <p:oleObj name="文档" r:id="rId17" imgW="388109" imgH="619222" progId="Word.Document.12">
                  <p:embed/>
                  <p:pic>
                    <p:nvPicPr>
                      <p:cNvPr id="0" name=""/>
                      <p:cNvPicPr/>
                      <p:nvPr/>
                    </p:nvPicPr>
                    <p:blipFill>
                      <a:blip r:embed="rId18"/>
                      <a:stretch>
                        <a:fillRect/>
                      </a:stretch>
                    </p:blipFill>
                    <p:spPr>
                      <a:xfrm>
                        <a:off x="7709225" y="5887591"/>
                        <a:ext cx="387350" cy="61912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7979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食盐水、</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62558" y="2403383"/>
            <a:ext cx="9812557"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NaCl</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rPr>
              <a:t>NH</a:t>
            </a:r>
            <a:r>
              <a:rPr lang="en-US" altLang="zh-CN" sz="2800" b="1" kern="100" baseline="-25000" dirty="0" smtClean="0">
                <a:solidFill>
                  <a:srgbClr val="FF0000"/>
                </a:solidFill>
                <a:latin typeface="Times New Roman"/>
                <a:ea typeface="华文细黑"/>
              </a:rPr>
              <a:t>4</a:t>
            </a:r>
            <a:r>
              <a:rPr lang="en-US" altLang="zh-CN" sz="2800" b="1" kern="100" dirty="0" smtClean="0">
                <a:solidFill>
                  <a:srgbClr val="FF0000"/>
                </a:solidFill>
                <a:latin typeface="Times New Roman"/>
                <a:ea typeface="华文细黑"/>
              </a:rPr>
              <a:t>Cl</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40516032"/>
              </p:ext>
            </p:extLst>
          </p:nvPr>
        </p:nvGraphicFramePr>
        <p:xfrm>
          <a:off x="443140" y="3105175"/>
          <a:ext cx="6418263" cy="847725"/>
        </p:xfrm>
        <a:graphic>
          <a:graphicData uri="http://schemas.openxmlformats.org/presentationml/2006/ole">
            <mc:AlternateContent xmlns:mc="http://schemas.openxmlformats.org/markup-compatibility/2006">
              <mc:Choice xmlns:v="urn:schemas-microsoft-com:vml" Requires="v">
                <p:oleObj spid="_x0000_s64851" name="文档" r:id="rId16" imgW="6417590" imgH="847418" progId="Word.Document.12">
                  <p:embed/>
                </p:oleObj>
              </mc:Choice>
              <mc:Fallback>
                <p:oleObj name="文档" r:id="rId16" imgW="6417590" imgH="847418" progId="Word.Document.12">
                  <p:embed/>
                  <p:pic>
                    <p:nvPicPr>
                      <p:cNvPr id="0" name=""/>
                      <p:cNvPicPr/>
                      <p:nvPr/>
                    </p:nvPicPr>
                    <p:blipFill>
                      <a:blip r:embed="rId17"/>
                      <a:stretch>
                        <a:fillRect/>
                      </a:stretch>
                    </p:blipFill>
                    <p:spPr>
                      <a:xfrm>
                        <a:off x="443140" y="3105175"/>
                        <a:ext cx="6418263" cy="847725"/>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b="1" kern="100" dirty="0" smtClean="0">
                <a:solidFill>
                  <a:srgbClr val="FF0000"/>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50 mL 2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溶液等分成两份，在一份</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溶液中通入过量的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气体，再将两溶液混合，即得</a:t>
            </a:r>
            <a:r>
              <a:rPr lang="en-US" altLang="zh-CN" sz="2800" b="1" kern="100" dirty="0">
                <a:solidFill>
                  <a:srgbClr val="FF0000"/>
                </a:solidFill>
                <a:latin typeface="Times New Roman"/>
                <a:ea typeface="华文细黑"/>
              </a:rPr>
              <a:t>50 mL 1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溶液</a:t>
            </a:r>
            <a:endParaRPr lang="zh-CN" altLang="en-US" sz="2800" b="1" dirty="0">
              <a:solidFill>
                <a:srgbClr val="FF0000"/>
              </a:solidFill>
            </a:endParaRPr>
          </a:p>
        </p:txBody>
      </p:sp>
      <p:sp>
        <p:nvSpPr>
          <p:cNvPr id="7" name="矩形 6"/>
          <p:cNvSpPr/>
          <p:nvPr/>
        </p:nvSpPr>
        <p:spPr>
          <a:xfrm>
            <a:off x="406574" y="5069617"/>
            <a:ext cx="4530727"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454332" y="5113164"/>
            <a:ext cx="57682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NaOH</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189434"/>
            <a:ext cx="10943790" cy="2623771"/>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钠的制取及保存</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保存：密封保存，通常保存</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040040" y="1231454"/>
            <a:ext cx="493115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熔融</a:t>
            </a:r>
            <a:r>
              <a:rPr lang="en-US" altLang="zh-CN" sz="2800" kern="100" dirty="0" smtClean="0">
                <a:solidFill>
                  <a:srgbClr val="0000FF"/>
                </a:solidFill>
                <a:latin typeface="Times New Roman"/>
                <a:ea typeface="华文细黑"/>
                <a:cs typeface="Courier New"/>
              </a:rPr>
              <a:t>)            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0451566"/>
              </p:ext>
            </p:extLst>
          </p:nvPr>
        </p:nvGraphicFramePr>
        <p:xfrm>
          <a:off x="6069446" y="1007418"/>
          <a:ext cx="989013" cy="819150"/>
        </p:xfrm>
        <a:graphic>
          <a:graphicData uri="http://schemas.openxmlformats.org/presentationml/2006/ole">
            <mc:AlternateContent xmlns:mc="http://schemas.openxmlformats.org/markup-compatibility/2006">
              <mc:Choice xmlns:v="urn:schemas-microsoft-com:vml" Requires="v">
                <p:oleObj spid="_x0000_s3580" name="文档" r:id="rId3" imgW="997504" imgH="818796" progId="Word.Document.12">
                  <p:embed/>
                </p:oleObj>
              </mc:Choice>
              <mc:Fallback>
                <p:oleObj name="文档" r:id="rId3" imgW="997504" imgH="818796" progId="Word.Document.12">
                  <p:embed/>
                  <p:pic>
                    <p:nvPicPr>
                      <p:cNvPr id="0" name=""/>
                      <p:cNvPicPr/>
                      <p:nvPr/>
                    </p:nvPicPr>
                    <p:blipFill>
                      <a:blip r:embed="rId4"/>
                      <a:stretch>
                        <a:fillRect/>
                      </a:stretch>
                    </p:blipFill>
                    <p:spPr>
                      <a:xfrm>
                        <a:off x="6069446" y="1007418"/>
                        <a:ext cx="989013" cy="819150"/>
                      </a:xfrm>
                      <a:prstGeom prst="rect">
                        <a:avLst/>
                      </a:prstGeom>
                    </p:spPr>
                  </p:pic>
                </p:oleObj>
              </mc:Fallback>
            </mc:AlternateContent>
          </a:graphicData>
        </a:graphic>
      </p:graphicFrame>
      <p:sp>
        <p:nvSpPr>
          <p:cNvPr id="5" name="矩形 4"/>
          <p:cNvSpPr/>
          <p:nvPr/>
        </p:nvSpPr>
        <p:spPr>
          <a:xfrm>
            <a:off x="6167214" y="2061642"/>
            <a:ext cx="902811" cy="523220"/>
          </a:xfrm>
          <a:prstGeom prst="rect">
            <a:avLst/>
          </a:prstGeom>
        </p:spPr>
        <p:txBody>
          <a:bodyPr wrap="none">
            <a:spAutoFit/>
          </a:bodyPr>
          <a:lstStyle/>
          <a:p>
            <a:r>
              <a:rPr lang="zh-CN" altLang="zh-CN" sz="2800" kern="100" dirty="0" smtClean="0">
                <a:solidFill>
                  <a:srgbClr val="0000FF"/>
                </a:solidFill>
                <a:latin typeface="Times New Roman"/>
                <a:ea typeface="华文细黑"/>
              </a:rPr>
              <a:t>煤油</a:t>
            </a:r>
            <a:endParaRPr lang="zh-CN" altLang="en-US" sz="2800" kern="100" dirty="0">
              <a:solidFill>
                <a:srgbClr val="0000FF"/>
              </a:solidFill>
              <a:latin typeface="Times New Roman"/>
              <a:ea typeface="华文细黑"/>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矩形 7"/>
          <p:cNvSpPr/>
          <p:nvPr/>
        </p:nvSpPr>
        <p:spPr>
          <a:xfrm>
            <a:off x="2142267" y="4365898"/>
            <a:ext cx="827341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冶炼金属钠：用熔融的</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，不</a:t>
            </a:r>
            <a:r>
              <a:rPr lang="zh-CN" altLang="en-US" sz="2800" b="1" dirty="0">
                <a:solidFill>
                  <a:srgbClr val="FF0000"/>
                </a:solidFill>
                <a:latin typeface="Times New Roman" panose="02020603050405020304" pitchFamily="18" charset="0"/>
                <a:cs typeface="Times New Roman" panose="02020603050405020304" pitchFamily="18" charset="0"/>
              </a:rPr>
              <a:t>能</a:t>
            </a:r>
            <a:r>
              <a:rPr lang="zh-CN" altLang="en-US" sz="2800" b="1" dirty="0" smtClean="0">
                <a:solidFill>
                  <a:srgbClr val="FF0000"/>
                </a:solidFill>
                <a:latin typeface="Times New Roman" panose="02020603050405020304" pitchFamily="18" charset="0"/>
                <a:cs typeface="Times New Roman" panose="02020603050405020304" pitchFamily="18" charset="0"/>
              </a:rPr>
              <a:t>用</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的水溶液</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142878" y="5210830"/>
            <a:ext cx="6552728" cy="523220"/>
          </a:xfrm>
          <a:prstGeom prst="rect">
            <a:avLst/>
          </a:prstGeom>
        </p:spPr>
        <p:txBody>
          <a:bodyPr wrap="squar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2NaCl + 2H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 ===Cl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a:solidFill>
                  <a:srgbClr val="FF0000"/>
                </a:solidFill>
                <a:latin typeface="Times New Roman" panose="02020603050405020304" pitchFamily="18" charset="0"/>
                <a:cs typeface="Times New Roman" panose="02020603050405020304" pitchFamily="18" charset="0"/>
              </a:rPr>
              <a:t> ↑ </a:t>
            </a:r>
            <a:r>
              <a:rPr lang="en-US" altLang="zh-CN" sz="2800" b="1" dirty="0" smtClean="0">
                <a:solidFill>
                  <a:srgbClr val="FF0000"/>
                </a:solidFill>
                <a:latin typeface="Times New Roman" panose="02020603050405020304" pitchFamily="18" charset="0"/>
                <a:cs typeface="Times New Roman" panose="02020603050405020304" pitchFamily="18" charset="0"/>
              </a:rPr>
              <a:t>+2NaOH</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438626" y="4984353"/>
            <a:ext cx="800219" cy="461665"/>
          </a:xfrm>
          <a:prstGeom prst="rect">
            <a:avLst/>
          </a:prstGeom>
          <a:noFill/>
        </p:spPr>
        <p:txBody>
          <a:bodyPr wrap="none" rtlCol="0">
            <a:spAutoFit/>
          </a:bodyPr>
          <a:lstStyle/>
          <a:p>
            <a:r>
              <a:rPr lang="zh-CN" altLang="en-US" dirty="0">
                <a:solidFill>
                  <a:srgbClr val="FF0000"/>
                </a:solidFill>
              </a:rPr>
              <a:t>通电</a:t>
            </a:r>
          </a:p>
        </p:txBody>
      </p:sp>
      <p:sp>
        <p:nvSpPr>
          <p:cNvPr id="10" name="矩形 9"/>
          <p:cNvSpPr/>
          <p:nvPr/>
        </p:nvSpPr>
        <p:spPr>
          <a:xfrm>
            <a:off x="3959331" y="3645818"/>
            <a:ext cx="3791423"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冶炼</a:t>
            </a:r>
            <a:r>
              <a:rPr lang="zh-CN" altLang="en-US" sz="2800" b="1" dirty="0" smtClean="0">
                <a:solidFill>
                  <a:srgbClr val="0000FF"/>
                </a:solidFill>
                <a:latin typeface="Times New Roman" panose="02020603050405020304" pitchFamily="18" charset="0"/>
                <a:cs typeface="Times New Roman" panose="02020603050405020304" pitchFamily="18" charset="0"/>
              </a:rPr>
              <a:t>活泼金属：电解法</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a:xfrm>
            <a:off x="5015086" y="5858902"/>
            <a:ext cx="1627369" cy="523220"/>
          </a:xfrm>
          <a:prstGeom prst="rect">
            <a:avLst/>
          </a:prstGeom>
        </p:spPr>
        <p:txBody>
          <a:bodyPr wrap="none">
            <a:spAutoFit/>
          </a:bodyPr>
          <a:lstStyle/>
          <a:p>
            <a:r>
              <a:rPr lang="zh-CN" altLang="en-US" sz="2800" b="1" dirty="0" smtClean="0">
                <a:solidFill>
                  <a:srgbClr val="0000FF"/>
                </a:solidFill>
                <a:latin typeface="Times New Roman" panose="02020603050405020304" pitchFamily="18" charset="0"/>
                <a:cs typeface="Times New Roman" panose="02020603050405020304" pitchFamily="18" charset="0"/>
              </a:rPr>
              <a:t>氯碱工业</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862958" y="2742481"/>
            <a:ext cx="5549917" cy="523220"/>
          </a:xfrm>
          <a:prstGeom prst="rect">
            <a:avLst/>
          </a:prstGeom>
        </p:spPr>
        <p:txBody>
          <a:bodyPr wrap="none">
            <a:spAutoFit/>
          </a:bodyPr>
          <a:lstStyle/>
          <a:p>
            <a:r>
              <a:rPr lang="zh-CN" altLang="en-US" sz="2800" b="1" kern="100" dirty="0" smtClean="0">
                <a:solidFill>
                  <a:srgbClr val="0000FF"/>
                </a:solidFill>
                <a:latin typeface="Times New Roman"/>
                <a:ea typeface="华文细黑"/>
              </a:rPr>
              <a:t>金属</a:t>
            </a:r>
            <a:r>
              <a:rPr lang="en-US" altLang="zh-CN" sz="2800" b="1" kern="100" dirty="0" smtClean="0">
                <a:solidFill>
                  <a:srgbClr val="0000FF"/>
                </a:solidFill>
                <a:latin typeface="Times New Roman"/>
                <a:ea typeface="华文细黑"/>
              </a:rPr>
              <a:t>Li</a:t>
            </a:r>
            <a:r>
              <a:rPr lang="zh-CN" altLang="en-US" sz="2800" b="1" kern="100" dirty="0" smtClean="0">
                <a:solidFill>
                  <a:srgbClr val="0000FF"/>
                </a:solidFill>
                <a:latin typeface="Times New Roman"/>
                <a:ea typeface="华文细黑"/>
              </a:rPr>
              <a:t>因密度小，封存于石蜡中。</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2" grpId="0"/>
      <p:bldP spid="10" grpId="0"/>
      <p:bldP spid="11" grpId="0"/>
      <p:bldP spid="13"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5009833" cy="523220"/>
          </a:xfrm>
          <a:prstGeom prst="rect">
            <a:avLst/>
          </a:prstGeom>
        </p:spPr>
        <p:txBody>
          <a:bodyPr wrap="none">
            <a:spAutoFit/>
          </a:bodyPr>
          <a:lstStyle/>
          <a:p>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2CO</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CO</a:t>
            </a:r>
            <a:r>
              <a:rPr lang="en-US" altLang="zh-CN" sz="2800" b="1" kern="100" spc="-100" baseline="-25000" dirty="0">
                <a:solidFill>
                  <a:srgbClr val="FF0000"/>
                </a:solidFill>
                <a:latin typeface="Times New Roman"/>
                <a:ea typeface="华文细黑"/>
              </a:rPr>
              <a:t>3</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endParaRPr lang="zh-CN" altLang="en-US" sz="2800" b="1" spc="-100" dirty="0">
              <a:solidFill>
                <a:srgbClr val="FF0000"/>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大于</a:t>
            </a:r>
            <a:endParaRPr lang="zh-CN" altLang="en-US" sz="2800" b="1" kern="100" dirty="0">
              <a:solidFill>
                <a:srgbClr val="FF0000"/>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43739" cy="523220"/>
          </a:xfrm>
          <a:prstGeom prst="rect">
            <a:avLst/>
          </a:prstGeom>
        </p:spPr>
        <p:txBody>
          <a:bodyPr wrap="none">
            <a:spAutoFit/>
          </a:bodyPr>
          <a:lstStyle/>
          <a:p>
            <a:r>
              <a:rPr lang="en-US" altLang="zh-CN" sz="2800" b="1" kern="100" dirty="0" err="1">
                <a:solidFill>
                  <a:srgbClr val="FF0000"/>
                </a:solidFill>
                <a:latin typeface="Times New Roman"/>
                <a:ea typeface="华文细黑"/>
              </a:rPr>
              <a:t>bc</a:t>
            </a:r>
            <a:endParaRPr lang="zh-CN" altLang="en-US" sz="28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矩形 18"/>
          <p:cNvSpPr/>
          <p:nvPr/>
        </p:nvSpPr>
        <p:spPr>
          <a:xfrm>
            <a:off x="6345255" y="1053530"/>
            <a:ext cx="5849678" cy="1307346"/>
          </a:xfrm>
          <a:prstGeom prst="rect">
            <a:avLst/>
          </a:prstGeom>
        </p:spPr>
        <p:txBody>
          <a:bodyPr wrap="none">
            <a:spAutoFit/>
          </a:bodyPr>
          <a:lstStyle/>
          <a:p>
            <a:pPr algn="ctr">
              <a:lnSpc>
                <a:spcPct val="150000"/>
              </a:lnSpc>
            </a:pPr>
            <a:r>
              <a:rPr lang="zh-CN" altLang="en-US" sz="2800" b="1" kern="100" dirty="0" smtClean="0">
                <a:solidFill>
                  <a:srgbClr val="FF0000"/>
                </a:solidFill>
                <a:latin typeface="Times New Roman"/>
                <a:ea typeface="华文细黑"/>
              </a:rPr>
              <a:t>不能选择</a:t>
            </a:r>
            <a:r>
              <a:rPr lang="en-US" altLang="zh-CN" sz="2800" b="1" kern="100" dirty="0" err="1" smtClean="0">
                <a:solidFill>
                  <a:srgbClr val="FF0000"/>
                </a:solidFill>
                <a:latin typeface="Times New Roman"/>
                <a:ea typeface="华文细黑"/>
              </a:rPr>
              <a:t>HCl</a:t>
            </a:r>
            <a:r>
              <a:rPr lang="zh-CN" altLang="en-US" sz="2800" b="1" kern="100" dirty="0" smtClean="0">
                <a:solidFill>
                  <a:srgbClr val="FF0000"/>
                </a:solidFill>
                <a:latin typeface="Times New Roman"/>
                <a:ea typeface="华文细黑"/>
              </a:rPr>
              <a:t>，会挥发无除杂装置；</a:t>
            </a:r>
            <a:endParaRPr lang="en-US" altLang="zh-CN" sz="2800" b="1" kern="100" dirty="0" smtClean="0">
              <a:solidFill>
                <a:srgbClr val="FF0000"/>
              </a:solidFill>
              <a:latin typeface="Times New Roman"/>
              <a:ea typeface="华文细黑"/>
            </a:endParaRPr>
          </a:p>
          <a:p>
            <a:pPr algn="ctr">
              <a:lnSpc>
                <a:spcPct val="150000"/>
              </a:lnSpc>
            </a:pPr>
            <a:r>
              <a:rPr lang="zh-CN" altLang="en-US" sz="2800" b="1" kern="100" dirty="0" smtClean="0">
                <a:solidFill>
                  <a:srgbClr val="FF0000"/>
                </a:solidFill>
                <a:latin typeface="Times New Roman"/>
                <a:ea typeface="华文细黑"/>
              </a:rPr>
              <a:t>选择了</a:t>
            </a:r>
            <a:r>
              <a:rPr lang="en-US" altLang="zh-CN" sz="2800" b="1" kern="100" dirty="0" smtClean="0">
                <a:solidFill>
                  <a:srgbClr val="FF0000"/>
                </a:solidFill>
                <a:latin typeface="Times New Roman"/>
                <a:ea typeface="华文细黑"/>
              </a:rPr>
              <a:t>H</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SO</a:t>
            </a:r>
            <a:r>
              <a:rPr lang="en-US" altLang="zh-CN" sz="2800" b="1" kern="100" baseline="-25000" dirty="0" smtClean="0">
                <a:solidFill>
                  <a:srgbClr val="FF0000"/>
                </a:solidFill>
                <a:latin typeface="Times New Roman"/>
                <a:ea typeface="华文细黑"/>
              </a:rPr>
              <a:t>4</a:t>
            </a:r>
            <a:r>
              <a:rPr lang="zh-CN" altLang="en-US" sz="2800" b="1" kern="100" dirty="0" smtClean="0">
                <a:solidFill>
                  <a:srgbClr val="FF0000"/>
                </a:solidFill>
                <a:latin typeface="Times New Roman"/>
                <a:ea typeface="华文细黑"/>
              </a:rPr>
              <a:t>，</a:t>
            </a:r>
            <a:r>
              <a:rPr lang="zh-CN" altLang="en-US" sz="2800" b="1" kern="100" dirty="0">
                <a:solidFill>
                  <a:srgbClr val="FF0000"/>
                </a:solidFill>
                <a:latin typeface="Times New Roman"/>
                <a:ea typeface="华文细黑"/>
              </a:rPr>
              <a:t>便</a:t>
            </a:r>
            <a:r>
              <a:rPr lang="zh-CN" altLang="en-US" sz="2800" b="1" kern="100" dirty="0" smtClean="0">
                <a:solidFill>
                  <a:srgbClr val="FF0000"/>
                </a:solidFill>
                <a:latin typeface="Times New Roman"/>
                <a:ea typeface="华文细黑"/>
              </a:rPr>
              <a:t>不能选</a:t>
            </a:r>
            <a:r>
              <a:rPr lang="en-US" altLang="zh-CN" sz="2800" b="1" kern="100" dirty="0" smtClean="0">
                <a:solidFill>
                  <a:srgbClr val="FF0000"/>
                </a:solidFill>
                <a:latin typeface="Times New Roman"/>
                <a:ea typeface="华文细黑"/>
              </a:rPr>
              <a:t>CaCO</a:t>
            </a:r>
            <a:r>
              <a:rPr lang="en-US" altLang="zh-CN" sz="2800" b="1" kern="100" baseline="-25000" dirty="0" smtClean="0">
                <a:solidFill>
                  <a:srgbClr val="FF0000"/>
                </a:solidFill>
                <a:latin typeface="Times New Roman"/>
                <a:ea typeface="华文细黑"/>
              </a:rPr>
              <a:t>3</a:t>
            </a:r>
            <a:r>
              <a:rPr lang="zh-CN" altLang="en-US" sz="2800" b="1" kern="100" dirty="0" smtClean="0">
                <a:solidFill>
                  <a:srgbClr val="FF0000"/>
                </a:solidFill>
                <a:latin typeface="Times New Roman"/>
                <a:ea typeface="华文细黑"/>
              </a:rPr>
              <a:t>。</a:t>
            </a:r>
            <a:endParaRPr lang="en-US" altLang="zh-CN" sz="2800" b="1" kern="100" dirty="0">
              <a:solidFill>
                <a:srgbClr val="FF0000"/>
              </a:solidFill>
              <a:latin typeface="Times New Roman"/>
              <a:ea typeface="华文细黑"/>
            </a:endParaRP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K</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71608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除去未充分反应的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887983" y="3592746"/>
            <a:ext cx="4015843" cy="523220"/>
          </a:xfrm>
          <a:prstGeom prst="rect">
            <a:avLst/>
          </a:prstGeom>
        </p:spPr>
        <p:txBody>
          <a:bodyPr wrap="none">
            <a:spAutoFit/>
          </a:bodyPr>
          <a:lstStyle/>
          <a:p>
            <a:r>
              <a:rPr lang="zh-CN" altLang="zh-CN" sz="2800" b="1" kern="100">
                <a:solidFill>
                  <a:srgbClr val="FF0000"/>
                </a:solidFill>
                <a:latin typeface="Times New Roman"/>
                <a:ea typeface="华文细黑"/>
                <a:cs typeface="Times New Roman"/>
              </a:rPr>
              <a:t>水与</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反应生成氧气</a:t>
            </a:r>
            <a:endParaRPr lang="zh-CN" altLang="en-US" sz="2800" b="1" dirty="0">
              <a:solidFill>
                <a:srgbClr val="FF0000"/>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4158094577"/>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74975" name="文档" r:id="rId16" imgW="9387332" imgH="1268296" progId="Word.Document.12">
                  <p:embed/>
                </p:oleObj>
              </mc:Choice>
              <mc:Fallback>
                <p:oleObj name="文档" r:id="rId16" imgW="9387332" imgH="1268296" progId="Word.Document.12">
                  <p:embed/>
                  <p:pic>
                    <p:nvPicPr>
                      <p:cNvPr id="0" name=""/>
                      <p:cNvPicPr/>
                      <p:nvPr/>
                    </p:nvPicPr>
                    <p:blipFill>
                      <a:blip r:embed="rId17"/>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1767407" cy="1384995"/>
          </a:xfrm>
          <a:prstGeom prst="rect">
            <a:avLst/>
          </a:prstGeom>
        </p:spPr>
        <p:txBody>
          <a:bodyPr wrap="square">
            <a:spAutoFit/>
          </a:bodyPr>
          <a:lstStyle/>
          <a:p>
            <a:pPr>
              <a:lnSpc>
                <a:spcPct val="150000"/>
              </a:lnSpc>
            </a:pPr>
            <a:r>
              <a:rPr lang="zh-CN" altLang="zh-CN" sz="2800" b="1" kern="100" dirty="0">
                <a:solidFill>
                  <a:srgbClr val="FF0000"/>
                </a:solidFill>
                <a:latin typeface="Times New Roman"/>
                <a:ea typeface="华文细黑"/>
                <a:cs typeface="Times New Roman"/>
              </a:rPr>
              <a:t>加入稀盐酸，将产生的气体通入澄清石灰水中</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答案合理即可</a:t>
            </a:r>
            <a:r>
              <a:rPr lang="en-US" altLang="zh-CN" sz="2800" b="1" kern="100" dirty="0" smtClean="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或滴加</a:t>
            </a:r>
            <a:r>
              <a:rPr lang="en-US" altLang="zh-CN" sz="2800" b="1" kern="100" dirty="0">
                <a:solidFill>
                  <a:srgbClr val="FF0000"/>
                </a:solidFill>
                <a:latin typeface="Times New Roman"/>
                <a:ea typeface="华文细黑"/>
              </a:rPr>
              <a:t>BaCl</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
            </a:r>
            <a:br>
              <a:rPr lang="en-US" altLang="zh-CN" sz="2800" b="1" kern="100" dirty="0" smtClean="0">
                <a:solidFill>
                  <a:srgbClr val="FF0000"/>
                </a:solidFill>
                <a:latin typeface="Times New Roman"/>
                <a:ea typeface="华文细黑"/>
              </a:rPr>
            </a:br>
            <a:r>
              <a:rPr lang="en-US" altLang="zh-CN" sz="2800" b="1" kern="100" dirty="0" smtClean="0">
                <a:solidFill>
                  <a:srgbClr val="FF0000"/>
                </a:solidFill>
                <a:latin typeface="Times New Roman"/>
                <a:ea typeface="华文细黑"/>
              </a:rPr>
              <a:t>                                                                    CaCl</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rPr>
              <a:t>溶液，观察有无白色沉淀均可。</a:t>
            </a:r>
            <a:endParaRPr lang="zh-CN" altLang="en-US" sz="2800" b="1" dirty="0">
              <a:solidFill>
                <a:srgbClr val="FF0000"/>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152866"/>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钠的用途</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等化合物。</a:t>
            </a:r>
            <a:endParaRPr lang="zh-CN" altLang="zh-CN" sz="1050" kern="100" dirty="0">
              <a:latin typeface="宋体"/>
              <a:cs typeface="Courier New"/>
            </a:endParaRPr>
          </a:p>
          <a:p>
            <a:pPr algn="just">
              <a:lnSpc>
                <a:spcPts val="6000"/>
              </a:lnSpc>
              <a:spcAft>
                <a:spcPts val="0"/>
              </a:spcAft>
            </a:pPr>
            <a:r>
              <a:rPr lang="en-US" altLang="zh-CN" sz="2800" kern="1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钠、钾</a:t>
            </a:r>
            <a:r>
              <a:rPr lang="zh-CN" altLang="zh-CN" sz="2800" b="1" kern="100" dirty="0">
                <a:solidFill>
                  <a:srgbClr val="FF0000"/>
                </a:solidFill>
                <a:latin typeface="Times New Roman"/>
                <a:ea typeface="华文细黑"/>
                <a:cs typeface="Times New Roman"/>
              </a:rPr>
              <a:t>合金</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液态</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可用于原子反应堆的</a:t>
            </a:r>
            <a:r>
              <a:rPr lang="zh-CN" altLang="zh-CN" sz="2800" b="1" kern="100" dirty="0">
                <a:solidFill>
                  <a:srgbClr val="FF0000"/>
                </a:solidFill>
                <a:latin typeface="Times New Roman"/>
                <a:ea typeface="华文细黑"/>
                <a:cs typeface="Times New Roman"/>
              </a:rPr>
              <a:t>导热剂</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用作电光源，制作</a:t>
            </a:r>
            <a:r>
              <a:rPr lang="zh-CN" altLang="zh-CN" sz="2800" kern="100" dirty="0">
                <a:solidFill>
                  <a:srgbClr val="FF0000"/>
                </a:solidFill>
                <a:latin typeface="Times New Roman"/>
                <a:ea typeface="华文细黑"/>
                <a:cs typeface="Times New Roman"/>
              </a:rPr>
              <a:t>高压钠灯</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冶炼某些金属</a:t>
            </a:r>
            <a:endParaRPr lang="zh-CN" altLang="zh-CN" sz="105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金属钠具有强还原性，熔融状态下可以用于制取金属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4Na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TiCl</a:t>
            </a:r>
            <a:r>
              <a:rPr lang="en-US" altLang="zh-CN" sz="2800" kern="100" baseline="-25000" dirty="0" smtClean="0">
                <a:latin typeface="Times New Roman"/>
                <a:ea typeface="华文细黑"/>
                <a:cs typeface="Courier New"/>
              </a:rPr>
              <a:t>4                  </a:t>
            </a:r>
            <a:r>
              <a:rPr lang="en-US" altLang="zh-CN" sz="2800" kern="100" dirty="0" smtClean="0">
                <a:latin typeface="Times New Roman"/>
                <a:ea typeface="华文细黑"/>
                <a:cs typeface="Courier New"/>
              </a:rPr>
              <a:t>4NaCl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Ti</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7036493"/>
              </p:ext>
            </p:extLst>
          </p:nvPr>
        </p:nvGraphicFramePr>
        <p:xfrm>
          <a:off x="2554739" y="5518026"/>
          <a:ext cx="1074738" cy="792162"/>
        </p:xfrm>
        <a:graphic>
          <a:graphicData uri="http://schemas.openxmlformats.org/presentationml/2006/ole">
            <mc:AlternateContent xmlns:mc="http://schemas.openxmlformats.org/markup-compatibility/2006">
              <mc:Choice xmlns:v="urn:schemas-microsoft-com:vml" Requires="v">
                <p:oleObj spid="_x0000_s4603" name="文档" r:id="rId3" imgW="1071454" imgH="791035" progId="Word.Document.12">
                  <p:embed/>
                </p:oleObj>
              </mc:Choice>
              <mc:Fallback>
                <p:oleObj name="文档" r:id="rId3" imgW="1071454" imgH="791035" progId="Word.Document.12">
                  <p:embed/>
                  <p:pic>
                    <p:nvPicPr>
                      <p:cNvPr id="0" name=""/>
                      <p:cNvPicPr/>
                      <p:nvPr/>
                    </p:nvPicPr>
                    <p:blipFill>
                      <a:blip r:embed="rId4"/>
                      <a:stretch>
                        <a:fillRect/>
                      </a:stretch>
                    </p:blipFill>
                    <p:spPr>
                      <a:xfrm>
                        <a:off x="2554739" y="5518026"/>
                        <a:ext cx="1074738" cy="792162"/>
                      </a:xfrm>
                      <a:prstGeom prst="rect">
                        <a:avLst/>
                      </a:prstGeom>
                    </p:spPr>
                  </p:pic>
                </p:oleObj>
              </mc:Fallback>
            </mc:AlternateContent>
          </a:graphicData>
        </a:graphic>
      </p:graphicFrame>
      <p:sp>
        <p:nvSpPr>
          <p:cNvPr id="4" name="矩形 3"/>
          <p:cNvSpPr/>
          <p:nvPr/>
        </p:nvSpPr>
        <p:spPr>
          <a:xfrm>
            <a:off x="5807174" y="1269554"/>
            <a:ext cx="633670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熔点低，易融化</a:t>
            </a:r>
            <a:r>
              <a:rPr lang="zh-CN" altLang="en-US" sz="2800" b="1" kern="100" dirty="0" smtClean="0">
                <a:solidFill>
                  <a:srgbClr val="FF0000"/>
                </a:solidFill>
                <a:latin typeface="Times New Roman"/>
                <a:ea typeface="华文细黑"/>
              </a:rPr>
              <a:t>吸热</a:t>
            </a:r>
            <a:r>
              <a:rPr lang="zh-CN" altLang="en-US" sz="2800" b="1" kern="100" dirty="0" smtClean="0">
                <a:solidFill>
                  <a:srgbClr val="0000FF"/>
                </a:solidFill>
                <a:latin typeface="Times New Roman"/>
                <a:ea typeface="华文细黑"/>
              </a:rPr>
              <a:t>，易变成液态金属。</a:t>
            </a:r>
            <a:endParaRPr lang="zh-CN" altLang="en-US" sz="2800" b="1" kern="100" dirty="0">
              <a:solidFill>
                <a:srgbClr val="0000FF"/>
              </a:solidFill>
              <a:latin typeface="Times New Roman"/>
              <a:ea typeface="华文细黑"/>
            </a:endParaRPr>
          </a:p>
        </p:txBody>
      </p:sp>
      <p:cxnSp>
        <p:nvCxnSpPr>
          <p:cNvPr id="5" name="直接连接符 4"/>
          <p:cNvCxnSpPr/>
          <p:nvPr/>
        </p:nvCxnSpPr>
        <p:spPr>
          <a:xfrm>
            <a:off x="1990750" y="2493690"/>
            <a:ext cx="15841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58902" y="3187194"/>
            <a:ext cx="8712968" cy="1708160"/>
          </a:xfrm>
          <a:prstGeom prst="rect">
            <a:avLst/>
          </a:prstGeom>
        </p:spPr>
        <p:txBody>
          <a:bodyPr wrap="square">
            <a:spAutoFit/>
          </a:bodyPr>
          <a:lstStyle/>
          <a:p>
            <a:pPr>
              <a:lnSpc>
                <a:spcPct val="125000"/>
              </a:lnSpc>
            </a:pPr>
            <a:r>
              <a:rPr lang="zh-CN" altLang="en-US" sz="2800" dirty="0" smtClean="0">
                <a:solidFill>
                  <a:srgbClr val="0000FF"/>
                </a:solidFill>
              </a:rPr>
              <a:t>      钠灯发出的桔黄色灯光</a:t>
            </a:r>
            <a:r>
              <a:rPr lang="zh-CN" altLang="en-US" sz="2800" dirty="0">
                <a:solidFill>
                  <a:srgbClr val="0000FF"/>
                </a:solidFill>
              </a:rPr>
              <a:t>，在雾天</a:t>
            </a:r>
            <a:r>
              <a:rPr lang="zh-CN" altLang="en-US" sz="2800" dirty="0" smtClean="0">
                <a:solidFill>
                  <a:srgbClr val="0000FF"/>
                </a:solidFill>
              </a:rPr>
              <a:t>的穿透力强，能见度好，可以看</a:t>
            </a:r>
            <a:r>
              <a:rPr lang="zh-CN" altLang="en-US" sz="2800" dirty="0">
                <a:solidFill>
                  <a:srgbClr val="0000FF"/>
                </a:solidFill>
              </a:rPr>
              <a:t>得很清楚。所以不少交通要道和</a:t>
            </a:r>
            <a:r>
              <a:rPr lang="zh-CN" altLang="en-US" sz="2800" dirty="0" smtClean="0">
                <a:solidFill>
                  <a:srgbClr val="0000FF"/>
                </a:solidFill>
              </a:rPr>
              <a:t>人工照明上</a:t>
            </a:r>
            <a:r>
              <a:rPr lang="zh-CN" altLang="en-US" sz="2800" dirty="0">
                <a:solidFill>
                  <a:srgbClr val="0000FF"/>
                </a:solidFill>
              </a:rPr>
              <a:t>，都使用</a:t>
            </a:r>
            <a:r>
              <a:rPr lang="zh-CN" altLang="en-US" sz="2800" dirty="0" smtClean="0">
                <a:solidFill>
                  <a:srgbClr val="0000FF"/>
                </a:solidFill>
              </a:rPr>
              <a:t>钠灯来</a:t>
            </a:r>
            <a:r>
              <a:rPr lang="zh-CN" altLang="en-US" sz="2800" dirty="0">
                <a:solidFill>
                  <a:srgbClr val="0000FF"/>
                </a:solidFill>
              </a:rPr>
              <a:t>减少汽车的交通事故。</a:t>
            </a:r>
          </a:p>
        </p:txBody>
      </p:sp>
      <p:cxnSp>
        <p:nvCxnSpPr>
          <p:cNvPr id="7" name="曲线连接符 6"/>
          <p:cNvCxnSpPr/>
          <p:nvPr/>
        </p:nvCxnSpPr>
        <p:spPr>
          <a:xfrm flipV="1">
            <a:off x="2359298" y="981522"/>
            <a:ext cx="4104456" cy="100811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55246" y="693490"/>
            <a:ext cx="5272906"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合金，比原金属硬度大，熔点低</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wipe(left)">
                                      <p:cBhvr>
                                        <p:cTn id="37" dur="5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wipe(left)">
                                      <p:cBhvr>
                                        <p:cTn id="47" dur="500"/>
                                        <p:tgtEl>
                                          <p:spTgt spid="1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wipe(left)">
                                      <p:cBhvr>
                                        <p:cTn id="52" dur="500"/>
                                        <p:tgtEl>
                                          <p:spTgt spid="12">
                                            <p:txEl>
                                              <p:pRg st="6" end="6"/>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wipe(left)">
                                      <p:cBhvr>
                                        <p:cTn id="56" dur="500"/>
                                        <p:tgtEl>
                                          <p:spTgt spid="12">
                                            <p:txEl>
                                              <p:pRg st="7" end="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arn(inVertical)">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9742" y="45418"/>
            <a:ext cx="11617054" cy="4739735"/>
          </a:xfrm>
          <a:prstGeom prst="rect">
            <a:avLst/>
          </a:prstGeom>
        </p:spPr>
        <p:txBody>
          <a:bodyPr wrap="square" lIns="121898" tIns="60948" rIns="121898" bIns="60948">
            <a:spAutoFit/>
          </a:bodyPr>
          <a:lstStyle/>
          <a:p>
            <a:pPr algn="just">
              <a:lnSpc>
                <a:spcPts val="60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钠能否保存在</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中？原因是什么？</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否，因为</a:t>
            </a:r>
            <a:r>
              <a:rPr lang="en-US" altLang="zh-CN" sz="2800" kern="100" dirty="0">
                <a:solidFill>
                  <a:srgbClr val="FF0000"/>
                </a:solidFill>
                <a:latin typeface="Times New Roman"/>
                <a:ea typeface="华文细黑"/>
                <a:cs typeface="Courier New"/>
              </a:rPr>
              <a:t>CCl</a:t>
            </a:r>
            <a:r>
              <a:rPr lang="en-US" altLang="zh-CN" sz="2800" kern="100" baseline="-25000" dirty="0">
                <a:solidFill>
                  <a:srgbClr val="FF0000"/>
                </a:solidFill>
                <a:latin typeface="Times New Roman"/>
                <a:ea typeface="华文细黑"/>
                <a:cs typeface="Courier New"/>
              </a:rPr>
              <a:t>4</a:t>
            </a:r>
            <a:r>
              <a:rPr lang="zh-CN" altLang="zh-CN" sz="2800" kern="100" dirty="0">
                <a:solidFill>
                  <a:srgbClr val="FF0000"/>
                </a:solidFill>
                <a:latin typeface="Times New Roman"/>
                <a:ea typeface="华文细黑"/>
                <a:cs typeface="Times New Roman"/>
              </a:rPr>
              <a:t>的密度比钠的大，不能起到隔绝空气的作用</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金属钠着火，不能用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、干冰灭火的原因是</a:t>
            </a:r>
            <a:r>
              <a:rPr lang="en-US" altLang="zh-CN" sz="2800" kern="100" dirty="0" smtClean="0">
                <a:latin typeface="Times New Roman"/>
                <a:ea typeface="华文细黑"/>
                <a:cs typeface="Courier New"/>
              </a:rPr>
              <a:t>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，通常</a:t>
            </a:r>
            <a:r>
              <a:rPr lang="zh-CN" altLang="zh-CN" sz="2800" kern="100" dirty="0">
                <a:latin typeface="Times New Roman"/>
                <a:ea typeface="华文细黑"/>
                <a:cs typeface="Times New Roman"/>
              </a:rPr>
              <a:t>用</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掩埋。</a:t>
            </a:r>
            <a:endParaRPr lang="zh-CN" altLang="zh-CN" sz="1050" kern="100" dirty="0">
              <a:latin typeface="宋体"/>
              <a:cs typeface="Courier New"/>
            </a:endParaRPr>
          </a:p>
        </p:txBody>
      </p:sp>
      <p:sp>
        <p:nvSpPr>
          <p:cNvPr id="6" name="矩形 5"/>
          <p:cNvSpPr/>
          <p:nvPr/>
        </p:nvSpPr>
        <p:spPr>
          <a:xfrm>
            <a:off x="387524" y="2299473"/>
            <a:ext cx="11409907" cy="2291974"/>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钠</a:t>
            </a:r>
            <a:r>
              <a:rPr lang="zh-CN" altLang="zh-CN" sz="2800" kern="100" dirty="0">
                <a:solidFill>
                  <a:srgbClr val="FF0000"/>
                </a:solidFill>
                <a:latin typeface="Times New Roman"/>
                <a:ea typeface="华文细黑"/>
                <a:cs typeface="Times New Roman"/>
              </a:rPr>
              <a:t>和</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可直接反应产生</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，可能会爆炸，加热时钠也可与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直接反应，而且金属钠着火生成的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都能反应</a:t>
            </a:r>
            <a:endParaRPr lang="zh-CN" altLang="en-US" dirty="0">
              <a:solidFill>
                <a:srgbClr val="FF0000"/>
              </a:solidFill>
            </a:endParaRPr>
          </a:p>
        </p:txBody>
      </p:sp>
      <p:sp>
        <p:nvSpPr>
          <p:cNvPr id="8" name="矩形 7"/>
          <p:cNvSpPr/>
          <p:nvPr/>
        </p:nvSpPr>
        <p:spPr>
          <a:xfrm>
            <a:off x="6897349" y="4053058"/>
            <a:ext cx="2938625" cy="523220"/>
          </a:xfrm>
          <a:prstGeom prst="rect">
            <a:avLst/>
          </a:prstGeom>
        </p:spPr>
        <p:txBody>
          <a:bodyPr wrap="none">
            <a:spAutoFit/>
          </a:bodyPr>
          <a:lstStyle/>
          <a:p>
            <a:r>
              <a:rPr lang="zh-CN" altLang="zh-CN" sz="2800" kern="100" dirty="0">
                <a:solidFill>
                  <a:srgbClr val="FF0000"/>
                </a:solidFill>
                <a:latin typeface="Times New Roman"/>
                <a:ea typeface="华文细黑"/>
                <a:cs typeface="Times New Roman"/>
              </a:rPr>
              <a:t>干燥沙土</a:t>
            </a:r>
            <a:r>
              <a:rPr lang="en-US" altLang="zh-CN" sz="2800" kern="100" dirty="0">
                <a:solidFill>
                  <a:srgbClr val="FF0000"/>
                </a:solidFill>
                <a:latin typeface="Times New Roman"/>
                <a:ea typeface="华文细黑"/>
              </a:rPr>
              <a:t>(</a:t>
            </a:r>
            <a:r>
              <a:rPr lang="zh-CN" altLang="zh-CN" sz="2800" kern="100" dirty="0">
                <a:solidFill>
                  <a:srgbClr val="FF0000"/>
                </a:solidFill>
                <a:latin typeface="Times New Roman"/>
                <a:ea typeface="华文细黑"/>
                <a:cs typeface="Times New Roman"/>
              </a:rPr>
              <a:t>或沙子</a:t>
            </a:r>
            <a:r>
              <a:rPr lang="en-US" altLang="zh-CN" sz="2800" kern="100" dirty="0">
                <a:solidFill>
                  <a:srgbClr val="FF0000"/>
                </a:solidFill>
                <a:latin typeface="Times New Roman"/>
                <a:ea typeface="华文细黑"/>
              </a:rPr>
              <a:t>)</a:t>
            </a:r>
            <a:endParaRPr lang="zh-CN" altLang="en-US" sz="2800" dirty="0">
              <a:solidFill>
                <a:srgbClr val="FF0000"/>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6798" y="117426"/>
            <a:ext cx="11722006" cy="4258449"/>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取一小块金属钠，放在燃烧匙里加热，下列实验现象描述正确的是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金属先熔化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在空气中燃烧，放出黄色火花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燃烧后得白色固体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燃烧时火焰为黄色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燃烧后生成淡黄色固体物质</a:t>
            </a:r>
            <a:endParaRPr lang="zh-CN" altLang="zh-CN" sz="1050" kern="100" dirty="0">
              <a:latin typeface="宋体"/>
              <a:cs typeface="Courier New"/>
            </a:endParaRPr>
          </a:p>
          <a:p>
            <a:pPr>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金属钠熔点低，放在燃烧匙里加热，先熔化成小球，在空气中燃烧，火焰呈黄色，燃烧后生成淡黄色的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53616" y="962358"/>
            <a:ext cx="1261884" cy="523220"/>
          </a:xfrm>
          <a:prstGeom prst="rect">
            <a:avLst/>
          </a:prstGeom>
        </p:spPr>
        <p:txBody>
          <a:bodyPr wrap="none">
            <a:spAutoFit/>
          </a:bodyPr>
          <a:lstStyle/>
          <a:p>
            <a:r>
              <a:rPr lang="en-US" altLang="zh-CN" sz="2800" b="1" kern="100" dirty="0">
                <a:solidFill>
                  <a:srgbClr val="FF0000"/>
                </a:solidFill>
                <a:latin typeface="Times New Roman"/>
                <a:ea typeface="华文细黑"/>
                <a:cs typeface="Times New Roman"/>
              </a:rPr>
              <a:t>①④⑤</a:t>
            </a:r>
            <a:endParaRPr lang="zh-CN" altLang="en-US" sz="2800" b="1" kern="100" dirty="0">
              <a:solidFill>
                <a:srgbClr val="FF0000"/>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726kJ/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11" descr="www.dearedu.com"/>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2000" contrast="59000"/>
                    </a14:imgEffect>
                  </a14:imgLayer>
                </a14:imgProps>
              </a:ext>
              <a:ext uri="{28A0092B-C50C-407E-A947-70E740481C1C}">
                <a14:useLocalDpi xmlns:a14="http://schemas.microsoft.com/office/drawing/2010/main" val="0"/>
              </a:ext>
            </a:extLst>
          </a:blip>
          <a:srcRect/>
          <a:stretch>
            <a:fillRect/>
          </a:stretch>
        </p:blipFill>
        <p:spPr bwMode="auto">
          <a:xfrm>
            <a:off x="-159" y="3717032"/>
            <a:ext cx="4194129" cy="312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862958" y="3645818"/>
            <a:ext cx="8280920" cy="3323987"/>
          </a:xfrm>
          <a:prstGeom prst="rect">
            <a:avLst/>
          </a:prstGeom>
        </p:spPr>
        <p:txBody>
          <a:bodyPr wrap="square">
            <a:spAutoFit/>
          </a:bodyPr>
          <a:lstStyle/>
          <a:p>
            <a:pPr defTabSz="768096"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②利用a点对应的数据，计算出曲线Z在对应温度下</a:t>
            </a:r>
            <a:r>
              <a:rPr lang="zh-CN" altLang="en-US" sz="2800" dirty="0">
                <a:latin typeface="Times New Roman" panose="02020603050405020304" pitchFamily="18" charset="0"/>
                <a:cs typeface="Times New Roman" panose="02020603050405020304" pitchFamily="18" charset="0"/>
              </a:rPr>
              <a:t>该反应</a:t>
            </a:r>
            <a:r>
              <a:rPr lang="zh-CN" altLang="zh-CN" sz="2800" dirty="0">
                <a:latin typeface="Times New Roman" panose="02020603050405020304" pitchFamily="18" charset="0"/>
                <a:cs typeface="Times New Roman" panose="02020603050405020304" pitchFamily="18" charset="0"/>
              </a:rPr>
              <a:t>的平衡常数K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defTabSz="768096" fontAlgn="base">
              <a:lnSpc>
                <a:spcPct val="150000"/>
              </a:lnSpc>
              <a:spcBef>
                <a:spcPct val="0"/>
              </a:spcBef>
              <a:spcAft>
                <a:spcPct val="0"/>
              </a:spcAft>
            </a:pPr>
            <a:r>
              <a:rPr lang="zh-CN" altLang="en-US" sz="2800" dirty="0">
                <a:latin typeface="Times New Roman" panose="02020603050405020304" pitchFamily="18" charset="0"/>
                <a:cs typeface="Times New Roman" panose="02020603050405020304" pitchFamily="18" charset="0"/>
              </a:rPr>
              <a:t>③</a:t>
            </a:r>
            <a:r>
              <a:rPr lang="zh-CN" altLang="zh-CN" sz="2800" dirty="0">
                <a:latin typeface="Times New Roman" panose="02020603050405020304" pitchFamily="18" charset="0"/>
                <a:cs typeface="Times New Roman" panose="02020603050405020304" pitchFamily="18" charset="0"/>
              </a:rPr>
              <a:t>曲线上</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点对应的</a:t>
            </a:r>
            <a:r>
              <a:rPr lang="zh-CN" altLang="zh-CN" sz="2800" dirty="0" smtClean="0">
                <a:latin typeface="Times New Roman" panose="02020603050405020304" pitchFamily="18" charset="0"/>
                <a:cs typeface="Times New Roman" panose="02020603050405020304" pitchFamily="18" charset="0"/>
              </a:rPr>
              <a:t>平衡常数为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则</a:t>
            </a:r>
            <a:r>
              <a:rPr lang="zh-CN" altLang="en-US" sz="2800" dirty="0">
                <a:latin typeface="Times New Roman" panose="02020603050405020304" pitchFamily="18" charset="0"/>
                <a:cs typeface="Times New Roman" panose="02020603050405020304" pitchFamily="18" charset="0"/>
              </a:rPr>
              <a:t>它们</a:t>
            </a:r>
            <a:r>
              <a:rPr lang="zh-CN" altLang="zh-CN" sz="2800" dirty="0">
                <a:latin typeface="Times New Roman" panose="02020603050405020304" pitchFamily="18" charset="0"/>
                <a:cs typeface="Times New Roman" panose="02020603050405020304" pitchFamily="18" charset="0"/>
              </a:rPr>
              <a:t>的大小关系</a:t>
            </a:r>
            <a:r>
              <a:rPr lang="zh-CN" altLang="zh-CN" sz="2800" dirty="0" smtClean="0">
                <a:latin typeface="Times New Roman" panose="02020603050405020304" pitchFamily="18" charset="0"/>
                <a:cs typeface="Times New Roman" panose="02020603050405020304" pitchFamily="18" charset="0"/>
              </a:rPr>
              <a:t>为</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369034" y="1531595"/>
            <a:ext cx="5806292"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CO(g) + 2H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300" b="1" dirty="0">
                <a:solidFill>
                  <a:srgbClr val="FF0000"/>
                </a:solidFill>
                <a:latin typeface="Times New Roman" panose="02020603050405020304" pitchFamily="18" charset="0"/>
                <a:cs typeface="Times New Roman" panose="02020603050405020304" pitchFamily="18" charset="0"/>
              </a:rPr>
              <a:t>(g)  </a:t>
            </a:r>
            <a:r>
              <a:rPr lang="en-US" altLang="zh-CN" sz="3300" b="1" dirty="0" smtClean="0">
                <a:solidFill>
                  <a:srgbClr val="FF0000"/>
                </a:solidFill>
                <a:latin typeface="Times New Roman" panose="02020603050405020304" pitchFamily="18" charset="0"/>
                <a:cs typeface="Times New Roman" panose="02020603050405020304" pitchFamily="18" charset="0"/>
              </a:rPr>
              <a:t>== CH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300" b="1" dirty="0">
                <a:solidFill>
                  <a:srgbClr val="FF0000"/>
                </a:solidFill>
                <a:latin typeface="Times New Roman" panose="02020603050405020304" pitchFamily="18" charset="0"/>
                <a:cs typeface="Times New Roman" panose="02020603050405020304" pitchFamily="18" charset="0"/>
              </a:rPr>
              <a:t>OH(g) </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327726" y="1545496"/>
            <a:ext cx="3764066"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△H= -128.6 kJ/</a:t>
            </a:r>
            <a:r>
              <a:rPr lang="en-US" altLang="zh-CN" sz="3300" b="1" dirty="0" err="1" smtClean="0">
                <a:solidFill>
                  <a:srgbClr val="FF0000"/>
                </a:solidFill>
                <a:latin typeface="Times New Roman" panose="02020603050405020304" pitchFamily="18" charset="0"/>
                <a:cs typeface="Times New Roman" panose="02020603050405020304" pitchFamily="18" charset="0"/>
              </a:rPr>
              <a:t>mol</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0703718" y="3691535"/>
            <a:ext cx="134834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270</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7751390" y="4987679"/>
            <a:ext cx="1951069"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 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/mol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7990873" y="6180050"/>
            <a:ext cx="2122591"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&lt;K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1488295" y="5266419"/>
            <a:ext cx="2671149" cy="971687"/>
          </a:xfrm>
          <a:prstGeom prst="rect">
            <a:avLst/>
          </a:prstGeom>
        </p:spPr>
        <p:txBody>
          <a:bodyPr wrap="squar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曲线上每一点都表示平衡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4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573" y="549474"/>
            <a:ext cx="11617054" cy="6237581"/>
          </a:xfrm>
          <a:prstGeom prst="rect">
            <a:avLst/>
          </a:prstGeom>
        </p:spPr>
        <p:txBody>
          <a:bodyPr wrap="square" lIns="121898" tIns="60948" rIns="121898" bIns="60948">
            <a:spAutoFit/>
          </a:bodyPr>
          <a:lstStyle/>
          <a:p>
            <a:pPr algn="just">
              <a:lnSpc>
                <a:spcPts val="5200"/>
              </a:lnSpc>
              <a:spcAft>
                <a:spcPts val="0"/>
              </a:spcAft>
              <a:tabLst>
                <a:tab pos="1890395" algn="l"/>
              </a:tabLst>
            </a:pPr>
            <a:r>
              <a:rPr lang="zh-CN" altLang="zh-CN" sz="2800" b="1" dirty="0">
                <a:solidFill>
                  <a:srgbClr val="0000FF"/>
                </a:solidFill>
                <a:latin typeface="黑体" pitchFamily="2" charset="-122"/>
                <a:ea typeface="黑体" pitchFamily="2" charset="-122"/>
              </a:rPr>
              <a:t>题组一　钠与水的反应及拓展应用</a:t>
            </a:r>
            <a:endParaRPr lang="en-US" altLang="zh-CN" sz="2800" b="1" dirty="0">
              <a:solidFill>
                <a:srgbClr val="0000FF"/>
              </a:solidFill>
              <a:latin typeface="黑体" pitchFamily="2" charset="-122"/>
              <a:ea typeface="黑体" pitchFamily="2" charset="-122"/>
            </a:endParaRPr>
          </a:p>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向分别盛有</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a:t>
            </a:r>
            <a:r>
              <a:rPr lang="en-US" altLang="zh-CN" sz="2800" kern="100" dirty="0">
                <a:latin typeface="Times New Roman"/>
                <a:ea typeface="华文细黑"/>
                <a:cs typeface="Courier New"/>
              </a:rPr>
              <a:t>100 mL 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ts val="5200"/>
              </a:lnSpc>
              <a:spcAft>
                <a:spcPts val="0"/>
              </a:spcAft>
            </a:pP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三个烧杯中各投入</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三个烧杯中均会发生的离子反应为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三个烧杯中钠均在液面上剧烈反应，且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烧杯中反应最剧烈</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三个烧杯反应后，溶质的物质的量浓度相同</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三个烧杯反应后，生成的气体的质量一定相同</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2134766" y="2735000"/>
            <a:ext cx="10009112" cy="553998"/>
          </a:xfrm>
          <a:prstGeom prst="rect">
            <a:avLst/>
          </a:prstGeom>
        </p:spPr>
        <p:txBody>
          <a:bodyPr wrap="square">
            <a:spAutoFit/>
          </a:bodyPr>
          <a:lstStyle/>
          <a:p>
            <a:r>
              <a:rPr lang="zh-CN" altLang="en-US" sz="3000" b="1" dirty="0" smtClean="0">
                <a:solidFill>
                  <a:srgbClr val="0000FF"/>
                </a:solidFill>
                <a:latin typeface="Times New Roman" panose="02020603050405020304" pitchFamily="18" charset="0"/>
                <a:cs typeface="Times New Roman" panose="02020603050405020304" pitchFamily="18" charset="0"/>
              </a:rPr>
              <a:t>钠相对于</a:t>
            </a:r>
            <a:r>
              <a:rPr lang="en-US" altLang="zh-CN" sz="3000" b="1" dirty="0" smtClean="0">
                <a:solidFill>
                  <a:srgbClr val="0000FF"/>
                </a:solidFill>
                <a:latin typeface="Times New Roman" panose="02020603050405020304" pitchFamily="18" charset="0"/>
                <a:cs typeface="Times New Roman" panose="02020603050405020304" pitchFamily="18" charset="0"/>
              </a:rPr>
              <a:t>H</a:t>
            </a:r>
            <a:r>
              <a:rPr lang="en-US" altLang="zh-CN" sz="30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000" b="1" dirty="0" smtClean="0">
                <a:solidFill>
                  <a:srgbClr val="0000FF"/>
                </a:solidFill>
                <a:latin typeface="Times New Roman" panose="02020603050405020304" pitchFamily="18" charset="0"/>
                <a:cs typeface="Times New Roman" panose="02020603050405020304" pitchFamily="18" charset="0"/>
              </a:rPr>
              <a:t>O</a:t>
            </a:r>
            <a:r>
              <a:rPr lang="zh-CN" altLang="en-US" sz="3000" b="1" dirty="0" smtClean="0">
                <a:solidFill>
                  <a:srgbClr val="0000FF"/>
                </a:solidFill>
                <a:latin typeface="Times New Roman" panose="02020603050405020304" pitchFamily="18" charset="0"/>
                <a:cs typeface="Times New Roman" panose="02020603050405020304" pitchFamily="18" charset="0"/>
              </a:rPr>
              <a:t>肯定是不足的，所以放出氢气的量是一样的。</a:t>
            </a:r>
            <a:endParaRPr lang="zh-CN" altLang="en-US" sz="3000" b="1" dirty="0">
              <a:solidFill>
                <a:srgbClr val="0000FF"/>
              </a:solidFill>
              <a:latin typeface="Times New Roman" panose="02020603050405020304" pitchFamily="18" charset="0"/>
              <a:cs typeface="Times New Roman" panose="02020603050405020304" pitchFamily="18" charset="0"/>
            </a:endParaRPr>
          </a:p>
        </p:txBody>
      </p:sp>
      <p:sp>
        <p:nvSpPr>
          <p:cNvPr id="2" name="矩形 1"/>
          <p:cNvSpPr/>
          <p:nvPr/>
        </p:nvSpPr>
        <p:spPr>
          <a:xfrm>
            <a:off x="6167214" y="3861842"/>
            <a:ext cx="4955011" cy="584775"/>
          </a:xfrm>
          <a:prstGeom prst="rect">
            <a:avLst/>
          </a:prstGeom>
        </p:spPr>
        <p:txBody>
          <a:bodyPr wrap="none">
            <a:spAutoFit/>
          </a:bodyPr>
          <a:lstStyle/>
          <a:p>
            <a:r>
              <a:rPr lang="en-US" altLang="zh-CN" sz="3200" b="1" kern="100" spc="-100" dirty="0">
                <a:solidFill>
                  <a:srgbClr val="0000FF"/>
                </a:solidFill>
                <a:latin typeface="Times New Roman"/>
                <a:ea typeface="华文细黑"/>
                <a:cs typeface="Courier New"/>
              </a:rPr>
              <a:t>2Na</a:t>
            </a:r>
            <a:r>
              <a:rPr lang="zh-CN" altLang="zh-CN" sz="3200" b="1" kern="100" spc="-100" dirty="0">
                <a:solidFill>
                  <a:srgbClr val="0000FF"/>
                </a:solidFill>
                <a:latin typeface="Times New Roman"/>
                <a:ea typeface="华文细黑"/>
                <a:cs typeface="Times New Roman"/>
              </a:rPr>
              <a:t>＋</a:t>
            </a:r>
            <a:r>
              <a:rPr lang="en-US" altLang="zh-CN" sz="3200" b="1" kern="100" spc="-100" dirty="0">
                <a:solidFill>
                  <a:srgbClr val="0000FF"/>
                </a:solidFill>
                <a:latin typeface="Times New Roman"/>
                <a:ea typeface="华文细黑"/>
                <a:cs typeface="Courier New"/>
              </a:rPr>
              <a:t>2H</a:t>
            </a:r>
            <a:r>
              <a:rPr lang="zh-CN" altLang="zh-CN" sz="3200" b="1" kern="100" spc="-100" baseline="30000" dirty="0">
                <a:solidFill>
                  <a:srgbClr val="0000FF"/>
                </a:solidFill>
                <a:latin typeface="Times New Roman"/>
                <a:ea typeface="华文细黑"/>
                <a:cs typeface="Times New Roman"/>
              </a:rPr>
              <a:t>＋</a:t>
            </a:r>
            <a:r>
              <a:rPr lang="en-US" altLang="zh-CN" sz="3200" b="1" kern="100" spc="-80" dirty="0">
                <a:solidFill>
                  <a:srgbClr val="0000FF"/>
                </a:solidFill>
                <a:latin typeface="Times New Roman"/>
                <a:ea typeface="华文细黑"/>
                <a:cs typeface="Courier New"/>
              </a:rPr>
              <a:t>==</a:t>
            </a:r>
            <a:r>
              <a:rPr lang="en-US" altLang="zh-CN" sz="3200" b="1" kern="100" dirty="0">
                <a:solidFill>
                  <a:srgbClr val="0000FF"/>
                </a:solidFill>
                <a:latin typeface="Times New Roman"/>
                <a:ea typeface="华文细黑"/>
                <a:cs typeface="Courier New"/>
              </a:rPr>
              <a:t>=2Na</a:t>
            </a:r>
            <a:r>
              <a:rPr lang="zh-CN" altLang="zh-CN" sz="3200" b="1" kern="100" baseline="30000" dirty="0">
                <a:solidFill>
                  <a:srgbClr val="0000FF"/>
                </a:solidFill>
                <a:latin typeface="Times New Roman"/>
                <a:ea typeface="华文细黑"/>
                <a:cs typeface="Times New Roman"/>
              </a:rPr>
              <a:t>＋</a:t>
            </a:r>
            <a:r>
              <a:rPr lang="zh-CN" altLang="zh-CN" sz="3200" b="1" kern="100" dirty="0">
                <a:solidFill>
                  <a:srgbClr val="0000FF"/>
                </a:solidFill>
                <a:latin typeface="Times New Roman"/>
                <a:ea typeface="华文细黑"/>
                <a:cs typeface="Times New Roman"/>
              </a:rPr>
              <a:t>＋</a:t>
            </a:r>
            <a:r>
              <a:rPr lang="en-US" altLang="zh-CN" sz="3200" b="1" kern="100" dirty="0">
                <a:solidFill>
                  <a:srgbClr val="0000FF"/>
                </a:solidFill>
                <a:latin typeface="Times New Roman"/>
                <a:ea typeface="华文细黑"/>
                <a:cs typeface="Courier New"/>
              </a:rPr>
              <a:t>H</a:t>
            </a:r>
            <a:r>
              <a:rPr lang="en-US" altLang="zh-CN" sz="3200" b="1" kern="100" baseline="-25000" dirty="0">
                <a:solidFill>
                  <a:srgbClr val="0000FF"/>
                </a:solidFill>
                <a:latin typeface="Times New Roman"/>
                <a:ea typeface="华文细黑"/>
                <a:cs typeface="Courier New"/>
              </a:rPr>
              <a:t>2</a:t>
            </a:r>
            <a:r>
              <a:rPr lang="en-US" altLang="zh-CN" sz="3200" b="1" kern="100" dirty="0">
                <a:solidFill>
                  <a:srgbClr val="0000FF"/>
                </a:solidFill>
                <a:latin typeface="宋体"/>
                <a:ea typeface="华文细黑"/>
                <a:cs typeface="Times New Roman"/>
              </a:rPr>
              <a:t>↑</a:t>
            </a:r>
            <a:endParaRPr lang="zh-CN" altLang="en-US" sz="3200" b="1" dirty="0">
              <a:solidFill>
                <a:srgbClr val="0000FF"/>
              </a:solidFill>
            </a:endParaRPr>
          </a:p>
        </p:txBody>
      </p:sp>
      <p:sp>
        <p:nvSpPr>
          <p:cNvPr id="13" name="矩形 12"/>
          <p:cNvSpPr/>
          <p:nvPr/>
        </p:nvSpPr>
        <p:spPr>
          <a:xfrm>
            <a:off x="5734037" y="4797946"/>
            <a:ext cx="5833777"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Y</a:t>
            </a:r>
            <a:r>
              <a:rPr lang="zh-CN" altLang="en-US" sz="3200" b="1" kern="100" spc="-100" dirty="0" smtClean="0">
                <a:solidFill>
                  <a:srgbClr val="0000FF"/>
                </a:solidFill>
                <a:latin typeface="Times New Roman"/>
                <a:ea typeface="华文细黑"/>
                <a:cs typeface="Courier New"/>
              </a:rPr>
              <a:t>烧杯中</a:t>
            </a:r>
            <a:r>
              <a:rPr lang="en-US" altLang="zh-CN" sz="3200" b="1" kern="100" spc="-100" dirty="0" smtClean="0">
                <a:solidFill>
                  <a:srgbClr val="0000FF"/>
                </a:solidFill>
                <a:latin typeface="Times New Roman"/>
                <a:ea typeface="华文细黑"/>
                <a:cs typeface="Courier New"/>
              </a:rPr>
              <a:t>H</a:t>
            </a:r>
            <a:r>
              <a:rPr lang="zh-CN" altLang="zh-CN" sz="3200" b="1" kern="100" spc="-100" baseline="30000" dirty="0" smtClean="0">
                <a:solidFill>
                  <a:srgbClr val="0000FF"/>
                </a:solidFill>
                <a:latin typeface="Times New Roman"/>
                <a:ea typeface="华文细黑"/>
                <a:cs typeface="Times New Roman"/>
              </a:rPr>
              <a:t>＋</a:t>
            </a:r>
            <a:r>
              <a:rPr lang="zh-CN" altLang="en-US" sz="3200" b="1" kern="100" spc="-80" dirty="0" smtClean="0">
                <a:solidFill>
                  <a:srgbClr val="0000FF"/>
                </a:solidFill>
                <a:latin typeface="Times New Roman"/>
                <a:ea typeface="华文细黑"/>
                <a:cs typeface="Courier New"/>
              </a:rPr>
              <a:t>浓度高，反应最剧烈</a:t>
            </a:r>
            <a:endParaRPr lang="zh-CN" altLang="en-US" sz="3200" b="1" dirty="0">
              <a:solidFill>
                <a:srgbClr val="0000FF"/>
              </a:solidFill>
            </a:endParaRPr>
          </a:p>
        </p:txBody>
      </p:sp>
      <p:grpSp>
        <p:nvGrpSpPr>
          <p:cNvPr id="19" name="组合 18"/>
          <p:cNvGrpSpPr/>
          <p:nvPr/>
        </p:nvGrpSpPr>
        <p:grpSpPr>
          <a:xfrm>
            <a:off x="7823398" y="3288998"/>
            <a:ext cx="4036762" cy="3093124"/>
            <a:chOff x="7823398" y="3288998"/>
            <a:chExt cx="4036762" cy="3093124"/>
          </a:xfrm>
        </p:grpSpPr>
        <p:cxnSp>
          <p:nvCxnSpPr>
            <p:cNvPr id="4" name="直接连接符 3"/>
            <p:cNvCxnSpPr/>
            <p:nvPr/>
          </p:nvCxnSpPr>
          <p:spPr>
            <a:xfrm>
              <a:off x="7823398" y="6382122"/>
              <a:ext cx="403676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1831627" y="3288998"/>
              <a:ext cx="28533" cy="309312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270670" y="2595770"/>
            <a:ext cx="518091"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FF0000"/>
                </a:solidFill>
                <a:latin typeface="Times New Roman"/>
                <a:ea typeface="华文细黑"/>
                <a:cs typeface="Courier New"/>
              </a:rPr>
              <a:t>D</a:t>
            </a:r>
            <a:endParaRPr lang="zh-CN" altLang="zh-CN" sz="1200" b="1" kern="100" dirty="0">
              <a:solidFill>
                <a:srgbClr val="FF0000"/>
              </a:solidFill>
              <a:latin typeface="宋体"/>
              <a:cs typeface="Courier New"/>
            </a:endParaRPr>
          </a:p>
        </p:txBody>
      </p:sp>
      <p:sp>
        <p:nvSpPr>
          <p:cNvPr id="21" name="矩形 20"/>
          <p:cNvSpPr/>
          <p:nvPr/>
        </p:nvSpPr>
        <p:spPr>
          <a:xfrm>
            <a:off x="5447134" y="5590034"/>
            <a:ext cx="6307496"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Z</a:t>
            </a:r>
            <a:r>
              <a:rPr lang="zh-CN" altLang="en-US" sz="3200" b="1" kern="100" spc="-100" dirty="0" smtClean="0">
                <a:solidFill>
                  <a:srgbClr val="0000FF"/>
                </a:solidFill>
                <a:latin typeface="Times New Roman"/>
                <a:ea typeface="华文细黑"/>
                <a:cs typeface="Courier New"/>
              </a:rPr>
              <a:t>烧杯中本身就是</a:t>
            </a:r>
            <a:r>
              <a:rPr lang="en-US" altLang="zh-CN" sz="3200" b="1" kern="100" spc="-100" dirty="0" err="1" smtClean="0">
                <a:solidFill>
                  <a:srgbClr val="0000FF"/>
                </a:solidFill>
                <a:latin typeface="Times New Roman"/>
                <a:ea typeface="华文细黑"/>
                <a:cs typeface="Courier New"/>
              </a:rPr>
              <a:t>NaOH</a:t>
            </a:r>
            <a:r>
              <a:rPr lang="zh-CN" altLang="en-US" sz="3200" b="1" kern="100" spc="-100" dirty="0" smtClean="0">
                <a:solidFill>
                  <a:srgbClr val="0000FF"/>
                </a:solidFill>
                <a:latin typeface="Times New Roman"/>
                <a:ea typeface="华文细黑"/>
                <a:cs typeface="Courier New"/>
              </a:rPr>
              <a:t>，浓度更</a:t>
            </a:r>
            <a:r>
              <a:rPr lang="zh-CN" altLang="en-US" sz="3200" b="1" kern="100" spc="-80" dirty="0" smtClean="0">
                <a:solidFill>
                  <a:srgbClr val="0000FF"/>
                </a:solidFill>
                <a:latin typeface="Times New Roman"/>
                <a:ea typeface="华文细黑"/>
                <a:cs typeface="Courier New"/>
              </a:rPr>
              <a:t>高</a:t>
            </a:r>
            <a:endParaRPr lang="zh-CN" altLang="en-US" sz="3200" b="1" dirty="0">
              <a:solidFill>
                <a:srgbClr val="0000FF"/>
              </a:solidFill>
            </a:endParaRPr>
          </a:p>
        </p:txBody>
      </p:sp>
      <p:sp>
        <p:nvSpPr>
          <p:cNvPr id="22" name="矩形 21"/>
          <p:cNvSpPr/>
          <p:nvPr/>
        </p:nvSpPr>
        <p:spPr>
          <a:xfrm>
            <a:off x="11207774" y="3573810"/>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3" name="矩形 22"/>
          <p:cNvSpPr/>
          <p:nvPr/>
        </p:nvSpPr>
        <p:spPr>
          <a:xfrm>
            <a:off x="9697347" y="4367639"/>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4" name="矩形 23"/>
          <p:cNvSpPr/>
          <p:nvPr/>
        </p:nvSpPr>
        <p:spPr>
          <a:xfrm>
            <a:off x="7281242" y="5219035"/>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3"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616" y="688746"/>
            <a:ext cx="11501047" cy="5060335"/>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spc="-100" dirty="0">
                <a:latin typeface="Times New Roman"/>
                <a:ea typeface="华文细黑"/>
                <a:cs typeface="Times New Roman"/>
              </a:rPr>
              <a:t>钠与盐酸反应时钠先与</a:t>
            </a:r>
            <a:r>
              <a:rPr lang="en-US" altLang="zh-CN" sz="2800" kern="100" spc="-100" dirty="0">
                <a:latin typeface="Times New Roman"/>
                <a:ea typeface="华文细黑"/>
                <a:cs typeface="Courier New"/>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反应，离子方程式表示为</a:t>
            </a:r>
            <a:r>
              <a:rPr lang="en-US" altLang="zh-CN" sz="2800" kern="100" spc="-100" dirty="0">
                <a:latin typeface="Times New Roman"/>
                <a:ea typeface="华文细黑"/>
                <a:cs typeface="Courier New"/>
              </a:rPr>
              <a:t>2Na</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2H</a:t>
            </a:r>
            <a:r>
              <a:rPr lang="zh-CN" altLang="zh-CN" sz="2800" kern="100" spc="-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，由于原溶质为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烧杯中物质的量浓度最大，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向三个烧杯中加入钠的物质的量相同且钠全部反应完，故生成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3200" b="1" kern="100" dirty="0">
                <a:solidFill>
                  <a:srgbClr val="FF0000"/>
                </a:solidFill>
                <a:latin typeface="Times New Roman"/>
                <a:ea typeface="华文细黑"/>
                <a:cs typeface="Courier New"/>
              </a:rPr>
              <a:t>D</a:t>
            </a:r>
            <a:endParaRPr lang="zh-CN" altLang="zh-CN" sz="1100" b="1" kern="100" dirty="0">
              <a:solidFill>
                <a:srgbClr val="FF0000"/>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7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592" y="563910"/>
            <a:ext cx="11850557" cy="56630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将金属钠放入盛有下列溶液的小烧杯中，既有气体，又有白色沉淀产生的是</a:t>
            </a:r>
            <a:r>
              <a:rPr lang="en-US" altLang="zh-CN" sz="2600" kern="100" dirty="0">
                <a:latin typeface="Times New Roman"/>
                <a:ea typeface="华文细黑"/>
                <a:cs typeface="Courier New"/>
              </a:rPr>
              <a:t>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MgSO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NaCl</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饱和澄清石灰水　</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(HCO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⑥</a:t>
            </a:r>
            <a:r>
              <a:rPr lang="en-US" altLang="zh-CN" sz="2600" kern="100" dirty="0">
                <a:latin typeface="Times New Roman"/>
                <a:ea typeface="华文细黑"/>
                <a:cs typeface="Courier New"/>
              </a:rPr>
              <a:t>CuSO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⑦</a:t>
            </a:r>
            <a:r>
              <a:rPr lang="zh-CN" altLang="zh-CN" sz="2600" b="1" kern="100" dirty="0">
                <a:solidFill>
                  <a:srgbClr val="FF0000"/>
                </a:solidFill>
                <a:latin typeface="Times New Roman"/>
                <a:ea typeface="华文细黑"/>
                <a:cs typeface="Times New Roman"/>
              </a:rPr>
              <a:t>饱和</a:t>
            </a:r>
            <a:r>
              <a:rPr lang="en-US" altLang="zh-CN" sz="2600" kern="100" dirty="0" err="1">
                <a:latin typeface="Times New Roman"/>
                <a:ea typeface="华文细黑"/>
                <a:cs typeface="Courier New"/>
              </a:rPr>
              <a:t>NaCl</a:t>
            </a:r>
            <a:r>
              <a:rPr lang="zh-CN" altLang="zh-CN" sz="2600" kern="100" dirty="0" smtClean="0">
                <a:latin typeface="Times New Roman"/>
                <a:ea typeface="华文细黑"/>
                <a:cs typeface="Times New Roman"/>
              </a:rPr>
              <a:t>溶液</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cs typeface="Courier New"/>
              </a:rPr>
              <a:t>2Na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Mg</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=Mg(OH)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中反应消耗水，溶液温度升高，</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的溶解度降低，析出</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产生沉淀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HCO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a:t>
            </a:r>
            <a:r>
              <a:rPr lang="en-US" altLang="zh-CN" sz="2600" b="1" kern="100" dirty="0">
                <a:solidFill>
                  <a:srgbClr val="FF0000"/>
                </a:solidFill>
                <a:latin typeface="Times New Roman"/>
                <a:ea typeface="华文细黑"/>
                <a:cs typeface="Courier New"/>
              </a:rPr>
              <a:t>CaCO</a:t>
            </a:r>
            <a:r>
              <a:rPr lang="en-US" altLang="zh-CN" sz="2600" b="1" kern="100" baseline="-25000" dirty="0">
                <a:solidFill>
                  <a:srgbClr val="FF0000"/>
                </a:solidFill>
                <a:latin typeface="Times New Roman"/>
                <a:ea typeface="华文细黑"/>
                <a:cs typeface="Courier New"/>
              </a:rPr>
              <a:t>3</a:t>
            </a:r>
            <a:r>
              <a:rPr lang="en-US" altLang="zh-CN" sz="2600" b="1" kern="100" dirty="0">
                <a:solidFill>
                  <a:srgbClr val="FF0000"/>
                </a:solidFill>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中生成的</a:t>
            </a:r>
            <a:r>
              <a:rPr lang="en-US" altLang="zh-CN" sz="2600" kern="100" dirty="0">
                <a:latin typeface="Times New Roman"/>
                <a:ea typeface="华文细黑"/>
                <a:cs typeface="Courier New"/>
              </a:rPr>
              <a:t>Cu(OH)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是</a:t>
            </a:r>
            <a:r>
              <a:rPr lang="zh-CN" altLang="zh-CN" sz="2600" b="1" kern="100" dirty="0">
                <a:solidFill>
                  <a:srgbClr val="FF0000"/>
                </a:solidFill>
                <a:latin typeface="Times New Roman"/>
                <a:ea typeface="华文细黑"/>
                <a:cs typeface="Times New Roman"/>
              </a:rPr>
              <a:t>蓝色沉淀</a:t>
            </a:r>
            <a:r>
              <a:rPr lang="zh-CN" altLang="zh-CN" sz="2600" kern="100" dirty="0">
                <a:latin typeface="Times New Roman"/>
                <a:ea typeface="华文细黑"/>
                <a:cs typeface="Times New Roman"/>
              </a:rPr>
              <a:t>，不符合题意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⑦</a:t>
            </a:r>
            <a:r>
              <a:rPr lang="zh-CN" altLang="zh-CN" sz="2600" kern="100" dirty="0">
                <a:latin typeface="Times New Roman"/>
                <a:ea typeface="华文细黑"/>
                <a:cs typeface="Times New Roman"/>
              </a:rPr>
              <a:t>中水减少，</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增大，使</a:t>
            </a:r>
            <a:r>
              <a:rPr lang="en-US" altLang="zh-CN" sz="2600" kern="100" dirty="0" err="1">
                <a:latin typeface="Times New Roman"/>
                <a:ea typeface="华文细黑"/>
                <a:cs typeface="Courier New"/>
              </a:rPr>
              <a:t>NaCl</a:t>
            </a:r>
            <a:r>
              <a:rPr lang="en-US" altLang="zh-CN" sz="2600" kern="100" dirty="0">
                <a:latin typeface="Times New Roman"/>
                <a:ea typeface="华文细黑"/>
                <a:cs typeface="Courier New"/>
              </a:rPr>
              <a:t>(s</a:t>
            </a:r>
            <a:r>
              <a:rPr lang="en-US" altLang="zh-CN" sz="2600" kern="100" dirty="0" smtClean="0">
                <a:latin typeface="Times New Roman"/>
                <a:ea typeface="华文细黑"/>
                <a:cs typeface="Courier New"/>
              </a:rPr>
              <a:t>)</a:t>
            </a:r>
            <a:r>
              <a:rPr lang="zh-CN" altLang="en-US" sz="2800" dirty="0"/>
              <a:t> </a:t>
            </a:r>
            <a:r>
              <a:rPr lang="zh-CN" altLang="en-US" sz="3200" dirty="0"/>
              <a:t>⇌</a:t>
            </a:r>
            <a:r>
              <a:rPr lang="en-US" altLang="zh-CN" sz="2600" kern="100" dirty="0" smtClean="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平衡向左移动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00770743"/>
              </p:ext>
            </p:extLst>
          </p:nvPr>
        </p:nvGraphicFramePr>
        <p:xfrm>
          <a:off x="2683520" y="4212357"/>
          <a:ext cx="387350" cy="609600"/>
        </p:xfrm>
        <a:graphic>
          <a:graphicData uri="http://schemas.openxmlformats.org/presentationml/2006/ole">
            <mc:AlternateContent xmlns:mc="http://schemas.openxmlformats.org/markup-compatibility/2006">
              <mc:Choice xmlns:v="urn:schemas-microsoft-com:vml" Requires="v">
                <p:oleObj spid="_x0000_s7024" name="文档" r:id="rId3" imgW="388109" imgH="609502" progId="Word.Document.12">
                  <p:embed/>
                </p:oleObj>
              </mc:Choice>
              <mc:Fallback>
                <p:oleObj name="文档" r:id="rId3" imgW="388109" imgH="609502" progId="Word.Document.12">
                  <p:embed/>
                  <p:pic>
                    <p:nvPicPr>
                      <p:cNvPr id="0" name=""/>
                      <p:cNvPicPr/>
                      <p:nvPr/>
                    </p:nvPicPr>
                    <p:blipFill>
                      <a:blip r:embed="rId4"/>
                      <a:stretch>
                        <a:fillRect/>
                      </a:stretch>
                    </p:blipFill>
                    <p:spPr>
                      <a:xfrm>
                        <a:off x="2683520" y="4212357"/>
                        <a:ext cx="387350" cy="609600"/>
                      </a:xfrm>
                      <a:prstGeom prst="rect">
                        <a:avLst/>
                      </a:prstGeom>
                    </p:spPr>
                  </p:pic>
                </p:oleObj>
              </mc:Fallback>
            </mc:AlternateContent>
          </a:graphicData>
        </a:graphic>
      </p:graphicFrame>
      <p:sp>
        <p:nvSpPr>
          <p:cNvPr id="4" name="矩形 3"/>
          <p:cNvSpPr/>
          <p:nvPr/>
        </p:nvSpPr>
        <p:spPr>
          <a:xfrm>
            <a:off x="230962" y="1250504"/>
            <a:ext cx="1518364" cy="492443"/>
          </a:xfrm>
          <a:prstGeom prst="rect">
            <a:avLst/>
          </a:prstGeom>
        </p:spPr>
        <p:txBody>
          <a:bodyPr wrap="none">
            <a:spAutoFit/>
          </a:bodyPr>
          <a:lstStyle/>
          <a:p>
            <a:r>
              <a:rPr lang="en-US" altLang="zh-CN" sz="2600" b="1" dirty="0">
                <a:solidFill>
                  <a:srgbClr val="FF0000"/>
                </a:solidFill>
                <a:latin typeface="华文细黑" pitchFamily="2" charset="-122"/>
                <a:ea typeface="华文细黑" pitchFamily="2" charset="-122"/>
                <a:cs typeface="Times New Roman" pitchFamily="18" charset="0"/>
              </a:rPr>
              <a:t>①④⑤⑦</a:t>
            </a:r>
            <a:endParaRPr lang="zh-CN" altLang="en-US" sz="2600" b="1" dirty="0">
              <a:solidFill>
                <a:srgbClr val="FF0000"/>
              </a:solidFill>
              <a:latin typeface="华文细黑" pitchFamily="2" charset="-122"/>
              <a:ea typeface="华文细黑" pitchFamily="2" charset="-122"/>
              <a:cs typeface="Times New Roman" pitchFamily="18" charset="0"/>
            </a:endParaRPr>
          </a:p>
        </p:txBody>
      </p:sp>
      <p:sp>
        <p:nvSpPr>
          <p:cNvPr id="6" name="Rectangle 21">
            <a:hlinkClick r:id="rId5"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6"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8"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2" name="直接连接符 11"/>
          <p:cNvCxnSpPr/>
          <p:nvPr/>
        </p:nvCxnSpPr>
        <p:spPr>
          <a:xfrm>
            <a:off x="9182164" y="1212404"/>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823398" y="909514"/>
            <a:ext cx="494046" cy="769441"/>
          </a:xfrm>
          <a:prstGeom prst="rect">
            <a:avLst/>
          </a:prstGeom>
        </p:spPr>
        <p:txBody>
          <a:bodyPr wrap="none">
            <a:spAutoFit/>
          </a:bodyPr>
          <a:lstStyle/>
          <a:p>
            <a:r>
              <a:rPr lang="zh-CN" altLang="en-US" sz="4400" dirty="0">
                <a:solidFill>
                  <a:srgbClr val="FF0000"/>
                </a:solidFill>
              </a:rPr>
              <a:t>√</a:t>
            </a:r>
          </a:p>
        </p:txBody>
      </p:sp>
      <p:sp>
        <p:nvSpPr>
          <p:cNvPr id="13" name="矩形 12"/>
          <p:cNvSpPr/>
          <p:nvPr/>
        </p:nvSpPr>
        <p:spPr>
          <a:xfrm>
            <a:off x="1918742" y="2012281"/>
            <a:ext cx="494046" cy="769441"/>
          </a:xfrm>
          <a:prstGeom prst="rect">
            <a:avLst/>
          </a:prstGeom>
        </p:spPr>
        <p:txBody>
          <a:bodyPr wrap="none">
            <a:spAutoFit/>
          </a:bodyPr>
          <a:lstStyle/>
          <a:p>
            <a:r>
              <a:rPr lang="zh-CN" altLang="en-US" sz="4400" dirty="0">
                <a:solidFill>
                  <a:srgbClr val="FF0000"/>
                </a:solidFill>
              </a:rPr>
              <a:t>√</a:t>
            </a:r>
          </a:p>
        </p:txBody>
      </p:sp>
      <p:sp>
        <p:nvSpPr>
          <p:cNvPr id="14" name="矩形 13"/>
          <p:cNvSpPr/>
          <p:nvPr/>
        </p:nvSpPr>
        <p:spPr>
          <a:xfrm>
            <a:off x="9191550" y="2030662"/>
            <a:ext cx="494046" cy="769441"/>
          </a:xfrm>
          <a:prstGeom prst="rect">
            <a:avLst/>
          </a:prstGeom>
        </p:spPr>
        <p:txBody>
          <a:bodyPr wrap="none">
            <a:spAutoFit/>
          </a:bodyPr>
          <a:lstStyle/>
          <a:p>
            <a:r>
              <a:rPr lang="zh-CN" altLang="en-US" sz="4400" dirty="0">
                <a:solidFill>
                  <a:srgbClr val="FF0000"/>
                </a:solidFill>
              </a:rPr>
              <a:t>√</a:t>
            </a:r>
          </a:p>
        </p:txBody>
      </p:sp>
      <p:sp>
        <p:nvSpPr>
          <p:cNvPr id="15" name="矩形 14"/>
          <p:cNvSpPr/>
          <p:nvPr/>
        </p:nvSpPr>
        <p:spPr>
          <a:xfrm>
            <a:off x="6476688" y="1477070"/>
            <a:ext cx="5811206" cy="523220"/>
          </a:xfrm>
          <a:prstGeom prst="rect">
            <a:avLst/>
          </a:prstGeom>
        </p:spPr>
        <p:txBody>
          <a:bodyPr wrap="none">
            <a:spAutoFit/>
          </a:bodyPr>
          <a:lstStyle/>
          <a:p>
            <a:r>
              <a:rPr lang="en-US" altLang="zh-CN" sz="2800" dirty="0" smtClean="0">
                <a:solidFill>
                  <a:srgbClr val="FF0000"/>
                </a:solidFill>
              </a:rPr>
              <a:t>(</a:t>
            </a:r>
            <a:r>
              <a:rPr lang="zh-CN" altLang="en-US" sz="2800" dirty="0" smtClean="0">
                <a:solidFill>
                  <a:srgbClr val="FF0000"/>
                </a:solidFill>
              </a:rPr>
              <a:t>消耗了水，反应放热，溶解度降低</a:t>
            </a:r>
            <a:r>
              <a:rPr lang="en-US" altLang="zh-CN" sz="2800" dirty="0" smtClean="0">
                <a:solidFill>
                  <a:srgbClr val="FF0000"/>
                </a:solidFill>
              </a:rPr>
              <a:t>)</a:t>
            </a:r>
            <a:endParaRPr lang="zh-CN" altLang="en-US" sz="2800" dirty="0">
              <a:solidFill>
                <a:srgbClr val="FF0000"/>
              </a:solidFill>
            </a:endParaRPr>
          </a:p>
        </p:txBody>
      </p:sp>
      <p:sp>
        <p:nvSpPr>
          <p:cNvPr id="16" name="矩形 15"/>
          <p:cNvSpPr/>
          <p:nvPr/>
        </p:nvSpPr>
        <p:spPr>
          <a:xfrm>
            <a:off x="2576824" y="2588345"/>
            <a:ext cx="494046" cy="769441"/>
          </a:xfrm>
          <a:prstGeom prst="rect">
            <a:avLst/>
          </a:prstGeom>
        </p:spPr>
        <p:txBody>
          <a:bodyPr wrap="none">
            <a:spAutoFit/>
          </a:bodyPr>
          <a:lstStyle/>
          <a:p>
            <a:r>
              <a:rPr lang="zh-CN" altLang="en-US" sz="4400" dirty="0">
                <a:solidFill>
                  <a:srgbClr val="FF0000"/>
                </a:solidFill>
              </a:rPr>
              <a:t>√</a:t>
            </a:r>
          </a:p>
        </p:txBody>
      </p:sp>
      <p:sp>
        <p:nvSpPr>
          <p:cNvPr id="17" name="矩形 16"/>
          <p:cNvSpPr/>
          <p:nvPr/>
        </p:nvSpPr>
        <p:spPr>
          <a:xfrm>
            <a:off x="7473368" y="2588345"/>
            <a:ext cx="494046" cy="769441"/>
          </a:xfrm>
          <a:prstGeom prst="rect">
            <a:avLst/>
          </a:prstGeom>
        </p:spPr>
        <p:txBody>
          <a:bodyPr wrap="none">
            <a:spAutoFit/>
          </a:bodyPr>
          <a:lstStyle/>
          <a:p>
            <a:r>
              <a:rPr lang="zh-CN" altLang="en-US" sz="4400" dirty="0">
                <a:solidFill>
                  <a:srgbClr val="FF0000"/>
                </a:solidFill>
              </a:rPr>
              <a:t>√</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blinds(horizontal)">
                                      <p:cBhvr>
                                        <p:cTn id="42" dur="500"/>
                                        <p:tgtEl>
                                          <p:spTgt spid="5">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blinds(horizontal)">
                                      <p:cBhvr>
                                        <p:cTn id="55" dur="500"/>
                                        <p:tgtEl>
                                          <p:spTgt spid="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blinds(horizontal)">
                                      <p:cBhvr>
                                        <p:cTn id="60" dur="500"/>
                                        <p:tgtEl>
                                          <p:spTgt spid="5">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linds(horizontal)">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3" grpId="0"/>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68524"/>
            <a:ext cx="11388152" cy="4739735"/>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按要求书写反应的离子方程式</a:t>
            </a:r>
            <a:endParaRPr lang="zh-CN" altLang="zh-CN" sz="105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endParaRPr lang="zh-CN" altLang="zh-CN" sz="1050" kern="100" dirty="0">
              <a:latin typeface="宋体"/>
              <a:cs typeface="Courier New"/>
            </a:endParaRPr>
          </a:p>
          <a:p>
            <a:pPr algn="just">
              <a:lnSpc>
                <a:spcPts val="6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ts val="6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溶液中，反应后生成</a:t>
            </a:r>
            <a:r>
              <a:rPr lang="zh-CN" altLang="zh-CN" sz="2800" b="1" kern="100" dirty="0">
                <a:solidFill>
                  <a:srgbClr val="FF0000"/>
                </a:solidFill>
                <a:latin typeface="Times New Roman"/>
                <a:ea typeface="华文细黑"/>
                <a:cs typeface="Times New Roman"/>
              </a:rPr>
              <a:t>正盐</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溶液中，有刺激性气味气体</a:t>
            </a:r>
            <a:r>
              <a:rPr lang="zh-CN" altLang="zh-CN" sz="2800" kern="100" dirty="0" smtClean="0">
                <a:latin typeface="Times New Roman"/>
                <a:ea typeface="华文细黑"/>
                <a:cs typeface="Times New Roman"/>
              </a:rPr>
              <a:t>放出</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60871321"/>
              </p:ext>
            </p:extLst>
          </p:nvPr>
        </p:nvGraphicFramePr>
        <p:xfrm>
          <a:off x="519087" y="3823667"/>
          <a:ext cx="9680575" cy="830263"/>
        </p:xfrm>
        <a:graphic>
          <a:graphicData uri="http://schemas.openxmlformats.org/presentationml/2006/ole">
            <mc:AlternateContent xmlns:mc="http://schemas.openxmlformats.org/markup-compatibility/2006">
              <mc:Choice xmlns:v="urn:schemas-microsoft-com:vml" Requires="v">
                <p:oleObj spid="_x0000_s8152" name="文档" r:id="rId3" imgW="9703941" imgH="831967" progId="Word.Document.12">
                  <p:embed/>
                </p:oleObj>
              </mc:Choice>
              <mc:Fallback>
                <p:oleObj name="文档" r:id="rId3" imgW="9703941" imgH="831967" progId="Word.Document.12">
                  <p:embed/>
                  <p:pic>
                    <p:nvPicPr>
                      <p:cNvPr id="0" name=""/>
                      <p:cNvPicPr/>
                      <p:nvPr/>
                    </p:nvPicPr>
                    <p:blipFill>
                      <a:blip r:embed="rId4"/>
                      <a:stretch>
                        <a:fillRect/>
                      </a:stretch>
                    </p:blipFill>
                    <p:spPr>
                      <a:xfrm>
                        <a:off x="519087" y="3823667"/>
                        <a:ext cx="9680575" cy="8302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1538516"/>
              </p:ext>
            </p:extLst>
          </p:nvPr>
        </p:nvGraphicFramePr>
        <p:xfrm>
          <a:off x="478582" y="5340598"/>
          <a:ext cx="9677400" cy="825500"/>
        </p:xfrm>
        <a:graphic>
          <a:graphicData uri="http://schemas.openxmlformats.org/presentationml/2006/ole">
            <mc:AlternateContent xmlns:mc="http://schemas.openxmlformats.org/markup-compatibility/2006">
              <mc:Choice xmlns:v="urn:schemas-microsoft-com:vml" Requires="v">
                <p:oleObj spid="_x0000_s8153" name="文档" r:id="rId5" imgW="9703941" imgH="833764" progId="Word.Document.12">
                  <p:embed/>
                </p:oleObj>
              </mc:Choice>
              <mc:Fallback>
                <p:oleObj name="文档" r:id="rId5" imgW="9703941" imgH="833764" progId="Word.Document.12">
                  <p:embed/>
                  <p:pic>
                    <p:nvPicPr>
                      <p:cNvPr id="0" name=""/>
                      <p:cNvPicPr/>
                      <p:nvPr/>
                    </p:nvPicPr>
                    <p:blipFill>
                      <a:blip r:embed="rId6"/>
                      <a:stretch>
                        <a:fillRect/>
                      </a:stretch>
                    </p:blipFill>
                    <p:spPr>
                      <a:xfrm>
                        <a:off x="478582" y="5340598"/>
                        <a:ext cx="9677400" cy="825500"/>
                      </a:xfrm>
                      <a:prstGeom prst="rect">
                        <a:avLst/>
                      </a:prstGeom>
                    </p:spPr>
                  </p:pic>
                </p:oleObj>
              </mc:Fallback>
            </mc:AlternateContent>
          </a:graphicData>
        </a:graphic>
      </p:graphicFrame>
      <p:sp>
        <p:nvSpPr>
          <p:cNvPr id="6" name="矩形 5"/>
          <p:cNvSpPr/>
          <p:nvPr/>
        </p:nvSpPr>
        <p:spPr>
          <a:xfrm>
            <a:off x="410732" y="2128317"/>
            <a:ext cx="7793119" cy="656846"/>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Cu</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8" name="矩形 7"/>
          <p:cNvSpPr/>
          <p:nvPr/>
        </p:nvSpPr>
        <p:spPr>
          <a:xfrm>
            <a:off x="388887" y="4081016"/>
            <a:ext cx="9110186" cy="461665"/>
          </a:xfrm>
          <a:prstGeom prst="rect">
            <a:avLst/>
          </a:prstGeom>
        </p:spPr>
        <p:txBody>
          <a:bodyPr wrap="none">
            <a:spAutoFit/>
          </a:bodyPr>
          <a:lstStyle/>
          <a:p>
            <a:r>
              <a:rPr lang="en-US" altLang="zh-CN" b="1" u="sng" dirty="0" smtClean="0">
                <a:latin typeface="Times New Roman"/>
                <a:ea typeface="华文细黑"/>
                <a:cs typeface="Times New Roman"/>
              </a:rPr>
              <a:t>					 		</a:t>
            </a:r>
            <a:r>
              <a:rPr lang="zh-CN" altLang="zh-CN" b="1" dirty="0" smtClean="0">
                <a:latin typeface="Times New Roman"/>
                <a:ea typeface="华文细黑"/>
                <a:cs typeface="Times New Roman"/>
              </a:rPr>
              <a:t>。</a:t>
            </a:r>
            <a:endParaRPr lang="zh-CN" altLang="en-US" b="1" dirty="0"/>
          </a:p>
        </p:txBody>
      </p:sp>
      <p:sp>
        <p:nvSpPr>
          <p:cNvPr id="9" name="矩形 8"/>
          <p:cNvSpPr/>
          <p:nvPr/>
        </p:nvSpPr>
        <p:spPr>
          <a:xfrm>
            <a:off x="388887" y="5579368"/>
            <a:ext cx="8494633"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10" name="Rectangle 21">
            <a:hlinkClick r:id="rId7"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579060"/>
            <a:ext cx="11275398" cy="4290894"/>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将一小块金属钠分别投入盛有：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的三个小烧杯中，反应速率由快到慢的顺序为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解释反应速率不同的原因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__________________________________________________________________________________________________________________________</a:t>
            </a:r>
          </a:p>
          <a:p>
            <a:pPr algn="just">
              <a:lnSpc>
                <a:spcPts val="65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841123" y="1691619"/>
            <a:ext cx="1085554" cy="523220"/>
          </a:xfrm>
          <a:prstGeom prst="rect">
            <a:avLst/>
          </a:prstGeom>
        </p:spPr>
        <p:txBody>
          <a:bodyPr wrap="none">
            <a:spAutoFit/>
          </a:bodyPr>
          <a:lstStyle/>
          <a:p>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6" name="矩形 5"/>
          <p:cNvSpPr/>
          <p:nvPr/>
        </p:nvSpPr>
        <p:spPr>
          <a:xfrm>
            <a:off x="417382" y="2163236"/>
            <a:ext cx="11120877" cy="2468304"/>
          </a:xfrm>
          <a:prstGeom prst="rect">
            <a:avLst/>
          </a:prstGeom>
        </p:spPr>
        <p:txBody>
          <a:bodyPr>
            <a:spAutoFit/>
          </a:bodyPr>
          <a:lstStyle/>
          <a:p>
            <a:pPr>
              <a:lnSpc>
                <a:spcPts val="6500"/>
              </a:lnSpc>
            </a:pPr>
            <a:r>
              <a:rPr lang="zh-CN" altLang="zh-CN" sz="2800" kern="100" dirty="0">
                <a:solidFill>
                  <a:srgbClr val="FF0000"/>
                </a:solidFill>
                <a:latin typeface="Times New Roman"/>
                <a:ea typeface="华文细黑"/>
                <a:cs typeface="Times New Roman"/>
              </a:rPr>
              <a:t>钠与上述三种物质反应的实质都是钠与</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间的置换反应，</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浓度的大小决定了反应速率的快慢，由三种物质电离</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的能力可知</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浓度的大小顺序为</a:t>
            </a:r>
            <a:r>
              <a:rPr lang="en-US" altLang="zh-CN" sz="2800" kern="100" dirty="0">
                <a:solidFill>
                  <a:srgbClr val="FF0000"/>
                </a:solidFill>
                <a:latin typeface="Times New Roman"/>
                <a:ea typeface="华文细黑"/>
              </a:rPr>
              <a:t>c&gt;a&gt;b</a:t>
            </a:r>
            <a:r>
              <a:rPr lang="zh-CN" altLang="zh-CN" sz="2800" kern="100" dirty="0">
                <a:solidFill>
                  <a:srgbClr val="FF0000"/>
                </a:solidFill>
                <a:latin typeface="Times New Roman"/>
                <a:ea typeface="华文细黑"/>
                <a:cs typeface="Times New Roman"/>
              </a:rPr>
              <a:t>，因而反应速率为</a:t>
            </a:r>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7"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95" y="693490"/>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钠与水反应实验拓展</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金属钠与水的反应是中学化学中的一个重要反应。该反应的演示方法分别如图甲、乙所示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9218" name="Picture 2" descr="2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69" y="2853730"/>
            <a:ext cx="6478040" cy="23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579" y="584660"/>
            <a:ext cx="11733225" cy="5732314"/>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现按图甲所示的方法，在室温时，向盛有饱和</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溶液的水槽中，加入一小块金属钠。下列有关描述正确的是</a:t>
            </a:r>
            <a:r>
              <a:rPr lang="en-US" altLang="zh-CN" sz="2700" kern="100" dirty="0" smtClean="0">
                <a:latin typeface="Times New Roman"/>
                <a:ea typeface="华文细黑"/>
                <a:cs typeface="Courier New"/>
              </a:rPr>
              <a:t>____(</a:t>
            </a:r>
            <a:r>
              <a:rPr lang="zh-CN" altLang="zh-CN" sz="2700" kern="100" dirty="0">
                <a:latin typeface="Times New Roman"/>
                <a:ea typeface="华文细黑"/>
                <a:cs typeface="Times New Roman"/>
              </a:rPr>
              <a:t>填字母，下同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钠浮在液面上，并四处游动，最后消失</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钠熔化成一个光亮的小球</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恢复到室温时，</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溶液的浓度增大</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恢复到室温时，溶液中</a:t>
            </a:r>
            <a:r>
              <a:rPr lang="en-US" altLang="zh-CN" sz="2700" kern="100" dirty="0">
                <a:latin typeface="Times New Roman"/>
                <a:ea typeface="华文细黑"/>
                <a:cs typeface="Courier New"/>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a:t>
            </a:r>
            <a:r>
              <a:rPr lang="zh-CN" altLang="zh-CN" sz="2700" kern="100" dirty="0" smtClean="0">
                <a:latin typeface="Times New Roman"/>
                <a:ea typeface="华文细黑"/>
                <a:cs typeface="Times New Roman"/>
              </a:rPr>
              <a:t>减少</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钠</a:t>
            </a:r>
            <a:r>
              <a:rPr lang="zh-CN" altLang="zh-CN" sz="2700" kern="100" dirty="0">
                <a:latin typeface="Times New Roman"/>
                <a:ea typeface="华文细黑"/>
                <a:cs typeface="Times New Roman"/>
              </a:rPr>
              <a:t>投入饱和</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溶液中，发生的反应为</a:t>
            </a:r>
            <a:r>
              <a:rPr lang="en-US" altLang="zh-CN" sz="2700" kern="100" dirty="0">
                <a:latin typeface="Times New Roman"/>
                <a:ea typeface="华文细黑"/>
              </a:rPr>
              <a:t>2Na</a:t>
            </a:r>
            <a:r>
              <a:rPr lang="zh-CN" altLang="zh-CN" sz="2700" kern="100" dirty="0">
                <a:latin typeface="Times New Roman"/>
                <a:ea typeface="华文细黑"/>
                <a:cs typeface="Times New Roman"/>
              </a:rPr>
              <a:t>＋</a:t>
            </a:r>
            <a:r>
              <a:rPr lang="en-US" altLang="zh-CN" sz="2700" kern="100" dirty="0">
                <a:latin typeface="Times New Roman"/>
                <a:ea typeface="华文细黑"/>
              </a:rPr>
              <a:t>2H</a:t>
            </a:r>
            <a:r>
              <a:rPr lang="en-US" altLang="zh-CN" sz="2700" kern="100" baseline="-25000" dirty="0">
                <a:latin typeface="Times New Roman"/>
                <a:ea typeface="华文细黑"/>
              </a:rPr>
              <a:t>2</a:t>
            </a:r>
            <a:r>
              <a:rPr lang="en-US" altLang="zh-CN" sz="2700" kern="100" dirty="0">
                <a:latin typeface="Times New Roman"/>
                <a:ea typeface="华文细黑"/>
              </a:rPr>
              <a:t>O</a:t>
            </a:r>
            <a:r>
              <a:rPr lang="en-US" altLang="zh-CN" sz="2700" kern="100" spc="-80" dirty="0">
                <a:latin typeface="Times New Roman"/>
                <a:ea typeface="华文细黑"/>
              </a:rPr>
              <a:t>==</a:t>
            </a:r>
            <a:r>
              <a:rPr lang="en-US" altLang="zh-CN" sz="2700" kern="100" dirty="0">
                <a:latin typeface="Times New Roman"/>
                <a:ea typeface="华文细黑"/>
              </a:rPr>
              <a:t>=2NaOH</a:t>
            </a:r>
            <a:r>
              <a:rPr lang="zh-CN" altLang="zh-CN" sz="2700" kern="100" dirty="0">
                <a:latin typeface="Times New Roman"/>
                <a:ea typeface="华文细黑"/>
                <a:cs typeface="Times New Roman"/>
              </a:rPr>
              <a:t>＋</a:t>
            </a:r>
            <a:r>
              <a:rPr lang="en-US" altLang="zh-CN" sz="2700" kern="100" dirty="0">
                <a:latin typeface="Times New Roman"/>
                <a:ea typeface="华文细黑"/>
              </a:rPr>
              <a:t>H</a:t>
            </a:r>
            <a:r>
              <a:rPr lang="en-US" altLang="zh-CN" sz="2700" kern="100" baseline="-25000" dirty="0">
                <a:latin typeface="Times New Roman"/>
                <a:ea typeface="华文细黑"/>
              </a:rPr>
              <a:t>2</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，其现象与钠在水中的反应现象相同；又因为原溶液是饱和的，反应消耗水，析出</a:t>
            </a:r>
            <a:r>
              <a:rPr lang="en-US" altLang="zh-CN" sz="2700" kern="100" dirty="0" err="1">
                <a:latin typeface="Times New Roman"/>
                <a:ea typeface="华文细黑"/>
              </a:rPr>
              <a:t>NaOH</a:t>
            </a:r>
            <a:r>
              <a:rPr lang="zh-CN" altLang="zh-CN" sz="2700" kern="100" dirty="0">
                <a:latin typeface="Times New Roman"/>
                <a:ea typeface="华文细黑"/>
                <a:cs typeface="Times New Roman"/>
              </a:rPr>
              <a:t>固体，则</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溶液浓度不变，但溶液体积减小，故</a:t>
            </a:r>
            <a:r>
              <a:rPr lang="en-US" altLang="zh-CN" sz="2700" kern="100" dirty="0">
                <a:latin typeface="Times New Roman"/>
                <a:ea typeface="华文细黑"/>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数目减少。</a:t>
            </a:r>
            <a:endParaRPr lang="zh-CN" altLang="zh-CN" sz="2700" kern="100" dirty="0">
              <a:latin typeface="宋体"/>
              <a:cs typeface="Courier New"/>
            </a:endParaRPr>
          </a:p>
        </p:txBody>
      </p:sp>
      <p:sp>
        <p:nvSpPr>
          <p:cNvPr id="2" name="矩形 1"/>
          <p:cNvSpPr/>
          <p:nvPr/>
        </p:nvSpPr>
        <p:spPr>
          <a:xfrm>
            <a:off x="6141425" y="1319484"/>
            <a:ext cx="702436" cy="523220"/>
          </a:xfrm>
          <a:prstGeom prst="rect">
            <a:avLst/>
          </a:prstGeom>
        </p:spPr>
        <p:txBody>
          <a:bodyPr wrap="none">
            <a:spAutoFit/>
          </a:bodyPr>
          <a:lstStyle/>
          <a:p>
            <a:r>
              <a:rPr lang="en-US" altLang="zh-CN" sz="2800" kern="100" dirty="0" err="1" smtClean="0">
                <a:solidFill>
                  <a:srgbClr val="FF0000"/>
                </a:solidFill>
                <a:latin typeface="Times New Roman"/>
                <a:cs typeface="Times New Roman"/>
              </a:rPr>
              <a:t>abd</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5920710" y="3840634"/>
            <a:ext cx="6365845"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还是饱和溶液，</a:t>
            </a:r>
            <a:r>
              <a:rPr lang="en-US" altLang="zh-CN" sz="2600" kern="100" dirty="0" smtClean="0">
                <a:solidFill>
                  <a:srgbClr val="FF0000"/>
                </a:solidFill>
                <a:latin typeface="Times New Roman"/>
                <a:cs typeface="Times New Roman"/>
              </a:rPr>
              <a:t>Na</a:t>
            </a:r>
            <a:r>
              <a:rPr lang="en-US" altLang="zh-CN" sz="2600" kern="100" baseline="30000" dirty="0" smtClean="0">
                <a:solidFill>
                  <a:srgbClr val="FF0000"/>
                </a:solidFill>
                <a:latin typeface="Times New Roman"/>
                <a:cs typeface="Times New Roman"/>
              </a:rPr>
              <a:t>+</a:t>
            </a:r>
            <a:r>
              <a:rPr lang="zh-CN" altLang="en-US" sz="2600" kern="100" dirty="0" smtClean="0">
                <a:solidFill>
                  <a:srgbClr val="FF0000"/>
                </a:solidFill>
                <a:latin typeface="Times New Roman"/>
                <a:cs typeface="Times New Roman"/>
              </a:rPr>
              <a:t>浓度不变，但数目变少</a:t>
            </a:r>
            <a:endParaRPr lang="zh-CN" altLang="en-US" sz="2600" kern="100" dirty="0">
              <a:solidFill>
                <a:srgbClr val="FF0000"/>
              </a:solidFill>
              <a:latin typeface="Times New Roman"/>
              <a:cs typeface="Times New Roman"/>
            </a:endParaRPr>
          </a:p>
        </p:txBody>
      </p:sp>
      <p:sp>
        <p:nvSpPr>
          <p:cNvPr id="12" name="矩形 11"/>
          <p:cNvSpPr/>
          <p:nvPr/>
        </p:nvSpPr>
        <p:spPr>
          <a:xfrm>
            <a:off x="6585233" y="3234655"/>
            <a:ext cx="5054589"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a:t>
            </a:r>
            <a:r>
              <a:rPr lang="en-US" altLang="zh-CN" sz="2600" kern="100" dirty="0" err="1" smtClean="0">
                <a:solidFill>
                  <a:srgbClr val="FF0000"/>
                </a:solidFill>
                <a:latin typeface="Times New Roman"/>
                <a:cs typeface="Times New Roman"/>
              </a:rPr>
              <a:t>NaOH</a:t>
            </a:r>
            <a:r>
              <a:rPr lang="zh-CN" altLang="en-US" sz="2600" kern="100" dirty="0" smtClean="0">
                <a:solidFill>
                  <a:srgbClr val="FF0000"/>
                </a:solidFill>
                <a:latin typeface="Times New Roman"/>
                <a:cs typeface="Times New Roman"/>
              </a:rPr>
              <a:t>的饱和溶液，浓度不变</a:t>
            </a:r>
            <a:endParaRPr lang="zh-CN" altLang="en-US" sz="2600" kern="100" dirty="0">
              <a:solidFill>
                <a:srgbClr val="FF0000"/>
              </a:solidFill>
              <a:latin typeface="Times New Roman"/>
              <a:cs typeface="Times New Roman"/>
            </a:endParaRPr>
          </a:p>
        </p:txBody>
      </p:sp>
      <p:sp>
        <p:nvSpPr>
          <p:cNvPr id="3" name="矩形 2"/>
          <p:cNvSpPr/>
          <p:nvPr/>
        </p:nvSpPr>
        <p:spPr>
          <a:xfrm>
            <a:off x="6023198" y="2997746"/>
            <a:ext cx="647934"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a:t>
            </a:r>
            <a:endParaRPr lang="zh-CN" altLang="en-US" sz="36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239222" y="1980923"/>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
        <p:nvSpPr>
          <p:cNvPr id="15" name="矩形 14"/>
          <p:cNvSpPr/>
          <p:nvPr/>
        </p:nvSpPr>
        <p:spPr>
          <a:xfrm>
            <a:off x="4222998" y="2639447"/>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3" grpId="0"/>
      <p:bldP spid="13"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3282" y="597099"/>
            <a:ext cx="1196906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按图乙所示方法来收集产生的气体，需将钠包好，再放入水中。取相同质量的钠按下列两种情况收集产生的气体在相同条件下体积的关系是</a:t>
            </a:r>
            <a:r>
              <a:rPr lang="en-US" altLang="zh-CN" sz="2800" kern="100" spc="-100" dirty="0" smtClean="0">
                <a:latin typeface="Times New Roman"/>
                <a:ea typeface="华文细黑"/>
                <a:cs typeface="Courier New"/>
              </a:rPr>
              <a:t>___</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用铝箔包住钠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用铜箔包住钠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二者收集气体一样多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的同时产生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可以和</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发生</a:t>
            </a:r>
            <a:r>
              <a:rPr lang="zh-CN" altLang="zh-CN" sz="2800" kern="100" dirty="0" smtClean="0">
                <a:latin typeface="Times New Roman"/>
                <a:ea typeface="华文细黑"/>
                <a:cs typeface="Times New Roman"/>
              </a:rPr>
              <a:t>反应</a:t>
            </a:r>
            <a:r>
              <a:rPr lang="zh-CN" altLang="en-US"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b="1" kern="100" dirty="0" smtClean="0">
                <a:solidFill>
                  <a:srgbClr val="FF0000"/>
                </a:solidFill>
                <a:latin typeface="Times New Roman"/>
                <a:ea typeface="华文细黑"/>
                <a:cs typeface="Courier New"/>
              </a:rPr>
              <a:t>2Al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=2NaAlO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kern="100" dirty="0">
                <a:latin typeface="Times New Roman"/>
                <a:ea typeface="华文细黑"/>
                <a:cs typeface="Times New Roman"/>
              </a:rPr>
              <a:t>，故用铝箔包住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时产生的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883085" y="1410518"/>
            <a:ext cx="364202" cy="523220"/>
          </a:xfrm>
          <a:prstGeom prst="rect">
            <a:avLst/>
          </a:prstGeom>
        </p:spPr>
        <p:txBody>
          <a:bodyPr wrap="none">
            <a:spAutoFit/>
          </a:bodyPr>
          <a:lstStyle/>
          <a:p>
            <a:r>
              <a:rPr lang="en-US" altLang="zh-CN" sz="2800" kern="100" dirty="0">
                <a:solidFill>
                  <a:srgbClr val="FF0000"/>
                </a:solidFill>
                <a:latin typeface="Times New Roman"/>
                <a:cs typeface="Times New Roman"/>
              </a:rPr>
              <a:t>b</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blinds(horizontal)">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043" y="549474"/>
            <a:ext cx="9081395"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有人设计</a:t>
            </a:r>
            <a:r>
              <a:rPr lang="zh-CN" altLang="zh-CN" sz="1050" kern="100" dirty="0">
                <a:latin typeface="宋体"/>
                <a:cs typeface="Courier New"/>
              </a:rPr>
              <a:t> </a:t>
            </a:r>
            <a:r>
              <a:rPr lang="zh-CN" altLang="zh-CN" sz="2800" kern="100" dirty="0">
                <a:latin typeface="Times New Roman"/>
                <a:ea typeface="华文细黑"/>
                <a:cs typeface="Times New Roman"/>
              </a:rPr>
              <a:t>出一种在隔绝空气条件下让钠与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溶液反应的方法以验证反应实质。实验时，往</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大试管中先加</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煤油，取</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粒米粒大小的金属钠放入大试管后塞上橡皮塞，通过长颈漏斗加入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溶液使煤油的液面至胶塞，并夹紧弹簧夹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。仔细观察，回答下列问题：</a:t>
            </a:r>
            <a:endParaRPr lang="zh-CN" altLang="zh-CN" sz="1050" kern="100" dirty="0">
              <a:effectLst/>
              <a:latin typeface="宋体"/>
              <a:cs typeface="Courier New"/>
            </a:endParaRPr>
          </a:p>
        </p:txBody>
      </p:sp>
      <p:pic>
        <p:nvPicPr>
          <p:cNvPr id="10242" name="Picture 2" descr="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698" y="783597"/>
            <a:ext cx="2595737" cy="2757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4100" y="3746401"/>
            <a:ext cx="112969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如何从试剂瓶中取用金属钠？剩余的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能否放回原试剂瓶？</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151399" y="4328912"/>
            <a:ext cx="11344407" cy="2031325"/>
          </a:xfrm>
          <a:prstGeom prst="rect">
            <a:avLst/>
          </a:prstGeom>
        </p:spPr>
        <p:txBody>
          <a:bodyPr>
            <a:spAutoFit/>
          </a:bodyPr>
          <a:lstStyle/>
          <a:p>
            <a:pPr>
              <a:lnSpc>
                <a:spcPct val="150000"/>
              </a:lnSpc>
            </a:pPr>
            <a:r>
              <a:rPr lang="zh-CN" altLang="zh-CN" sz="2800" kern="100" dirty="0" smtClean="0">
                <a:solidFill>
                  <a:srgbClr val="FF0000"/>
                </a:solidFill>
                <a:latin typeface="Times New Roman"/>
                <a:ea typeface="华文细黑"/>
                <a:cs typeface="Times New Roman"/>
              </a:rPr>
              <a:t>用</a:t>
            </a:r>
            <a:r>
              <a:rPr lang="zh-CN" altLang="zh-CN" sz="2800" kern="100" dirty="0">
                <a:solidFill>
                  <a:srgbClr val="FF0000"/>
                </a:solidFill>
                <a:latin typeface="Times New Roman"/>
                <a:ea typeface="华文细黑"/>
                <a:cs typeface="Times New Roman"/>
              </a:rPr>
              <a:t>镊子从试剂瓶中取一块金属钠，用滤纸吸干表面上的煤油，用小刀在玻璃片上切米粒大小的钠做实验用，剩余的钠要放回原试剂瓶，</a:t>
            </a:r>
            <a:r>
              <a:rPr lang="zh-CN" altLang="zh-CN" sz="2800" kern="100" dirty="0" smtClean="0">
                <a:solidFill>
                  <a:srgbClr val="FF0000"/>
                </a:solidFill>
                <a:latin typeface="Times New Roman"/>
                <a:ea typeface="华文细黑"/>
                <a:cs typeface="Times New Roman"/>
              </a:rPr>
              <a:t>不</a:t>
            </a:r>
            <a:r>
              <a:rPr lang="zh-CN" altLang="en-US" sz="2800" kern="100" dirty="0" smtClean="0">
                <a:solidFill>
                  <a:srgbClr val="FF0000"/>
                </a:solidFill>
                <a:latin typeface="Times New Roman"/>
                <a:ea typeface="华文细黑"/>
                <a:cs typeface="Times New Roman"/>
              </a:rPr>
              <a:t>能</a:t>
            </a:r>
            <a:r>
              <a:rPr lang="zh-CN" altLang="zh-CN" sz="2800" kern="100" dirty="0" smtClean="0">
                <a:solidFill>
                  <a:srgbClr val="FF0000"/>
                </a:solidFill>
                <a:latin typeface="Times New Roman"/>
                <a:ea typeface="华文细黑"/>
                <a:cs typeface="Times New Roman"/>
              </a:rPr>
              <a:t>随意</a:t>
            </a:r>
            <a:r>
              <a:rPr lang="zh-CN" altLang="zh-CN" sz="2800" kern="100" dirty="0">
                <a:solidFill>
                  <a:srgbClr val="FF0000"/>
                </a:solidFill>
                <a:latin typeface="Times New Roman"/>
                <a:ea typeface="华文细黑"/>
                <a:cs typeface="Times New Roman"/>
              </a:rPr>
              <a:t>丢弃</a:t>
            </a:r>
            <a:endParaRPr lang="zh-CN" altLang="en-US" sz="2800" dirty="0">
              <a:solidFill>
                <a:srgbClr val="FF0000"/>
              </a:solidFill>
            </a:endParaRPr>
          </a:p>
        </p:txBody>
      </p:sp>
      <p:sp>
        <p:nvSpPr>
          <p:cNvPr id="7"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590" y="674862"/>
            <a:ext cx="11617054" cy="4627140"/>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有关钠反应的现象是</a:t>
            </a:r>
            <a:r>
              <a:rPr lang="en-US" altLang="zh-CN" sz="2800" kern="100" dirty="0" smtClean="0">
                <a:latin typeface="Times New Roman"/>
                <a:ea typeface="华文细黑"/>
                <a:cs typeface="Courier New"/>
              </a:rPr>
              <a:t>___________________________________________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大试管的溶液中出现的现象：</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装置中液面的变化：大试管内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；长颈漏斗内</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写出钠与硫酸亚铁溶液反应的化学方程式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62558" y="645447"/>
            <a:ext cx="11639246" cy="1631216"/>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有</a:t>
            </a:r>
            <a:r>
              <a:rPr lang="zh-CN" altLang="zh-CN" sz="2800" kern="100" dirty="0">
                <a:solidFill>
                  <a:srgbClr val="FF0000"/>
                </a:solidFill>
                <a:latin typeface="Times New Roman"/>
                <a:ea typeface="华文细黑"/>
                <a:cs typeface="Times New Roman"/>
              </a:rPr>
              <a:t>气泡生成，钠熔化成小球且在煤油和</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smtClean="0">
                <a:solidFill>
                  <a:srgbClr val="FF0000"/>
                </a:solidFill>
                <a:latin typeface="Times New Roman"/>
                <a:ea typeface="华文细黑"/>
                <a:cs typeface="Times New Roman"/>
              </a:rPr>
              <a:t>溶液</a:t>
            </a:r>
            <a:r>
              <a:rPr lang="en-US" altLang="zh-CN" sz="2800" kern="100" dirty="0" smtClean="0">
                <a:solidFill>
                  <a:srgbClr val="FF0000"/>
                </a:solidFill>
                <a:latin typeface="Times New Roman"/>
                <a:ea typeface="华文细黑"/>
                <a:cs typeface="Times New Roman"/>
              </a:rPr>
              <a:t>   </a:t>
            </a:r>
          </a:p>
          <a:p>
            <a:pPr>
              <a:lnSpc>
                <a:spcPts val="6000"/>
              </a:lnSpc>
            </a:pPr>
            <a:r>
              <a:rPr lang="en-US" altLang="zh-CN" sz="2800" kern="100" dirty="0">
                <a:solidFill>
                  <a:srgbClr val="FF0000"/>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界面</a:t>
            </a:r>
            <a:r>
              <a:rPr lang="zh-CN" altLang="zh-CN" sz="2800" kern="100" dirty="0">
                <a:solidFill>
                  <a:srgbClr val="FF0000"/>
                </a:solidFill>
                <a:latin typeface="Times New Roman"/>
                <a:ea typeface="华文细黑"/>
                <a:cs typeface="Times New Roman"/>
              </a:rPr>
              <a:t>处上下跳动，最终完全溶解</a:t>
            </a:r>
            <a:endParaRPr lang="zh-CN" altLang="en-US" sz="2800" dirty="0">
              <a:solidFill>
                <a:srgbClr val="FF0000"/>
              </a:solidFill>
            </a:endParaRPr>
          </a:p>
        </p:txBody>
      </p:sp>
      <p:sp>
        <p:nvSpPr>
          <p:cNvPr id="5" name="矩形 4"/>
          <p:cNvSpPr/>
          <p:nvPr/>
        </p:nvSpPr>
        <p:spPr>
          <a:xfrm>
            <a:off x="5303118" y="2269314"/>
            <a:ext cx="4493538" cy="656846"/>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下层溶液出现白色絮状沉淀</a:t>
            </a:r>
            <a:endParaRPr lang="zh-CN" altLang="en-US" sz="2800" kern="100" dirty="0">
              <a:solidFill>
                <a:srgbClr val="FF0000"/>
              </a:solidFill>
              <a:latin typeface="Times New Roman"/>
              <a:ea typeface="华文细黑"/>
              <a:cs typeface="Times New Roman"/>
            </a:endParaRPr>
          </a:p>
        </p:txBody>
      </p:sp>
      <p:sp>
        <p:nvSpPr>
          <p:cNvPr id="6" name="矩形 5"/>
          <p:cNvSpPr/>
          <p:nvPr/>
        </p:nvSpPr>
        <p:spPr>
          <a:xfrm>
            <a:off x="5408419" y="3036625"/>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下降</a:t>
            </a:r>
            <a:endParaRPr lang="zh-CN" altLang="en-US" sz="2800" kern="100" dirty="0">
              <a:solidFill>
                <a:srgbClr val="FF0000"/>
              </a:solidFill>
              <a:latin typeface="Times New Roman"/>
              <a:ea typeface="华文细黑"/>
              <a:cs typeface="Times New Roman"/>
            </a:endParaRPr>
          </a:p>
        </p:txBody>
      </p:sp>
      <p:sp>
        <p:nvSpPr>
          <p:cNvPr id="7" name="矩形 6"/>
          <p:cNvSpPr/>
          <p:nvPr/>
        </p:nvSpPr>
        <p:spPr>
          <a:xfrm>
            <a:off x="8442280" y="3047708"/>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上升</a:t>
            </a:r>
            <a:endParaRPr lang="zh-CN" altLang="en-US" sz="2800" kern="100" dirty="0">
              <a:solidFill>
                <a:srgbClr val="FF0000"/>
              </a:solidFill>
              <a:latin typeface="Times New Roman"/>
              <a:ea typeface="华文细黑"/>
              <a:cs typeface="Times New Roman"/>
            </a:endParaRPr>
          </a:p>
        </p:txBody>
      </p:sp>
      <p:sp>
        <p:nvSpPr>
          <p:cNvPr id="9" name="矩形 8"/>
          <p:cNvSpPr/>
          <p:nvPr/>
        </p:nvSpPr>
        <p:spPr>
          <a:xfrm>
            <a:off x="496425" y="4663877"/>
            <a:ext cx="7964905" cy="523220"/>
          </a:xfrm>
          <a:prstGeom prst="rect">
            <a:avLst/>
          </a:prstGeom>
        </p:spPr>
        <p:txBody>
          <a:bodyPr wrap="square">
            <a:spAutoFit/>
          </a:bodyPr>
          <a:lstStyle/>
          <a:p>
            <a:r>
              <a:rPr lang="en-US" altLang="zh-CN" sz="2800" kern="100" dirty="0" smtClean="0">
                <a:solidFill>
                  <a:srgbClr val="FF0000"/>
                </a:solidFill>
                <a:latin typeface="Times New Roman"/>
                <a:ea typeface="华文细黑"/>
              </a:rPr>
              <a:t>2Na</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2H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O</a:t>
            </a:r>
            <a:r>
              <a:rPr lang="en-US" altLang="zh-CN" sz="2800" kern="100" spc="-80" dirty="0">
                <a:solidFill>
                  <a:srgbClr val="FF0000"/>
                </a:solidFill>
                <a:latin typeface="Times New Roman"/>
                <a:ea typeface="华文细黑"/>
              </a:rPr>
              <a:t>==</a:t>
            </a:r>
            <a:r>
              <a:rPr lang="en-US" altLang="zh-CN" sz="2800" kern="100" dirty="0">
                <a:solidFill>
                  <a:srgbClr val="FF0000"/>
                </a:solidFill>
                <a:latin typeface="Times New Roman"/>
                <a:ea typeface="华文细黑"/>
              </a:rPr>
              <a:t>=Fe(OH)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Na</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endParaRPr lang="zh-CN" altLang="en-US" sz="2800" dirty="0">
              <a:solidFill>
                <a:srgbClr val="FF0000"/>
              </a:solidFill>
            </a:endParaRPr>
          </a:p>
        </p:txBody>
      </p:sp>
      <p:sp>
        <p:nvSpPr>
          <p:cNvPr id="1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455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a:t>
            </a:r>
            <a:r>
              <a:rPr lang="zh-CN" altLang="en-US" sz="2800" b="1" dirty="0">
                <a:latin typeface="Times New Roman" pitchFamily="18" charset="0"/>
                <a:ea typeface="宋体" pitchFamily="2" charset="-122"/>
                <a:cs typeface="Times New Roman" pitchFamily="18" charset="0"/>
              </a:rPr>
              <a:t>流</a:t>
            </a:r>
            <a:r>
              <a:rPr lang="zh-CN" altLang="en-US" sz="2800" b="1" dirty="0" smtClean="0">
                <a:latin typeface="Times New Roman" pitchFamily="18" charset="0"/>
                <a:ea typeface="宋体" pitchFamily="2" charset="-122"/>
                <a:cs typeface="Times New Roman" pitchFamily="18" charset="0"/>
              </a:rPr>
              <a:t>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558388"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右图</a:t>
            </a:r>
            <a:r>
              <a:rPr lang="zh-CN" altLang="en-US" sz="2800" b="1" dirty="0">
                <a:latin typeface="Times New Roman" panose="02020603050405020304" pitchFamily="18" charset="0"/>
                <a:cs typeface="Times New Roman" panose="02020603050405020304" pitchFamily="18" charset="0"/>
              </a:rPr>
              <a:t>所示是一种酸性</a:t>
            </a:r>
            <a:r>
              <a:rPr lang="zh-CN" altLang="en-US" sz="2800" b="1" dirty="0" smtClean="0">
                <a:latin typeface="Times New Roman" panose="02020603050405020304" pitchFamily="18" charset="0"/>
                <a:cs typeface="Times New Roman" panose="02020603050405020304" pitchFamily="18" charset="0"/>
              </a:rPr>
              <a:t>燃料电池的酒精检测仪</a:t>
            </a:r>
            <a:r>
              <a:rPr lang="zh-CN" altLang="en-US"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当有</a:t>
            </a:r>
            <a:r>
              <a:rPr lang="en-US" altLang="zh-CN" sz="2800" b="1" dirty="0" smtClean="0">
                <a:latin typeface="Times New Roman" panose="02020603050405020304" pitchFamily="18" charset="0"/>
                <a:cs typeface="Times New Roman" panose="02020603050405020304" pitchFamily="18" charset="0"/>
              </a:rPr>
              <a:t>2.24L(</a:t>
            </a:r>
            <a:r>
              <a:rPr lang="zh-CN" altLang="en-US" sz="2800" b="1" dirty="0">
                <a:latin typeface="Times New Roman" panose="02020603050405020304" pitchFamily="18" charset="0"/>
                <a:cs typeface="Times New Roman" panose="02020603050405020304" pitchFamily="18" charset="0"/>
              </a:rPr>
              <a:t>标况下</a:t>
            </a:r>
            <a:r>
              <a:rPr lang="en-US" altLang="zh-CN" sz="2800" b="1" dirty="0" smtClean="0">
                <a:latin typeface="Times New Roman" panose="02020603050405020304" pitchFamily="18" charset="0"/>
                <a:cs typeface="Times New Roman" panose="02020603050405020304" pitchFamily="18" charset="0"/>
              </a:rPr>
              <a:t>)O</a:t>
            </a:r>
            <a:r>
              <a:rPr lang="en-US" altLang="zh-CN" sz="2800" b="1" baseline="-25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参与反应时，电路中通过的电子数为</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同时有</a:t>
            </a:r>
            <a:r>
              <a:rPr lang="en-US" altLang="zh-CN"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mol</a:t>
            </a:r>
            <a:r>
              <a:rPr lang="en-US" altLang="zh-CN" sz="2800" b="1" dirty="0" smtClean="0">
                <a:latin typeface="Times New Roman" panose="02020603050405020304" pitchFamily="18" charset="0"/>
                <a:cs typeface="Times New Roman" panose="02020603050405020304" pitchFamily="18" charset="0"/>
              </a:rPr>
              <a:t> H</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穿过交换膜，</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en-US" sz="2800" b="1" dirty="0" smtClean="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电池的负极反应式为</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11337276" y="1373313"/>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7951628" y="1202613"/>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831330" y="1072535"/>
            <a:ext cx="447452"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3689024" y="1070219"/>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675962" y="1658622"/>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790175" y="894836"/>
            <a:ext cx="3105231" cy="971687"/>
          </a:xfrm>
          <a:prstGeom prst="rect">
            <a:avLst/>
          </a:prstGeom>
        </p:spPr>
        <p:txBody>
          <a:bodyPr wrap="non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原电池中</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阴离子向负极移动</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6840924" y="2179367"/>
            <a:ext cx="766450"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4:3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4799062" y="2683423"/>
            <a:ext cx="1043769" cy="602355"/>
          </a:xfrm>
          <a:prstGeom prst="rect">
            <a:avLst/>
          </a:prstGeom>
        </p:spPr>
        <p:txBody>
          <a:bodyPr wrap="none" lIns="108850" tIns="54425" rIns="108850" bIns="54425">
            <a:spAutoFit/>
          </a:bodyPr>
          <a:lstStyle/>
          <a:p>
            <a:pPr algn="ctr"/>
            <a:r>
              <a:rPr lang="zh-CN" altLang="en-US" sz="3200" b="1" dirty="0" smtClean="0">
                <a:solidFill>
                  <a:srgbClr val="FF0000"/>
                </a:solidFill>
                <a:latin typeface="Times New Roman" panose="02020603050405020304" pitchFamily="18" charset="0"/>
                <a:cs typeface="Times New Roman" panose="02020603050405020304" pitchFamily="18" charset="0"/>
              </a:rPr>
              <a:t>降低</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566857" y="3201993"/>
            <a:ext cx="5075321"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2NH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-6e</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6OH</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+3H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1052270" y="5275711"/>
            <a:ext cx="1226512"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3862958" y="5347719"/>
            <a:ext cx="732787"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596320" y="5769314"/>
            <a:ext cx="6551688" cy="540800"/>
          </a:xfrm>
          <a:prstGeom prst="rect">
            <a:avLst/>
          </a:prstGeom>
        </p:spPr>
        <p:txBody>
          <a:bodyPr wrap="none" lIns="108850" tIns="54425" rIns="108850" bIns="54425">
            <a:spAutoFit/>
          </a:bodyP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OH-2e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COOH+2H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11351790" y="4509914"/>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8727686" y="4370965"/>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9809148" y="4833210"/>
            <a:ext cx="635004" cy="540800"/>
          </a:xfrm>
          <a:prstGeom prst="rect">
            <a:avLst/>
          </a:prstGeom>
        </p:spPr>
        <p:txBody>
          <a:bodyPr wrap="none" lIns="108850" tIns="54425" rIns="108850" bIns="54425">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10235666" y="5157986"/>
            <a:ext cx="46805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645" y="1269554"/>
            <a:ext cx="11733225" cy="4944919"/>
          </a:xfrm>
          <a:prstGeom prst="rect">
            <a:avLst/>
          </a:prstGeom>
        </p:spPr>
        <p:txBody>
          <a:bodyPr wrap="square" lIns="121898" tIns="60948" rIns="121898" bIns="60948">
            <a:spAutoFit/>
          </a:bodyPr>
          <a:lstStyle/>
          <a:p>
            <a:pPr algn="just">
              <a:lnSpc>
                <a:spcPts val="4700"/>
              </a:lnSpc>
              <a:spcAft>
                <a:spcPts val="0"/>
              </a:spcAft>
              <a:tabLst>
                <a:tab pos="1890395" algn="l"/>
              </a:tabLst>
            </a:pPr>
            <a:endParaRPr lang="en-US" altLang="zh-CN" sz="2800" b="1" kern="100" dirty="0" smtClean="0">
              <a:solidFill>
                <a:schemeClr val="accent6">
                  <a:lumMod val="75000"/>
                </a:schemeClr>
              </a:solidFill>
              <a:effectLst/>
              <a:latin typeface="+mj-ea"/>
              <a:ea typeface="+mj-ea"/>
              <a:cs typeface="Courier New"/>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p:txBody>
      </p:sp>
      <p:sp>
        <p:nvSpPr>
          <p:cNvPr id="4" name="矩形 3"/>
          <p:cNvSpPr/>
          <p:nvPr/>
        </p:nvSpPr>
        <p:spPr>
          <a:xfrm>
            <a:off x="190550"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钠与水、酸反应的实质都是与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金属钠与可溶性盐溶液反应的思维</a:t>
            </a:r>
            <a:r>
              <a:rPr lang="zh-CN" altLang="zh-CN" sz="2800" kern="100" dirty="0" smtClean="0">
                <a:latin typeface="Times New Roman"/>
                <a:ea typeface="华文细黑"/>
                <a:cs typeface="Times New Roman"/>
              </a:rPr>
              <a:t>模板</a:t>
            </a:r>
            <a:endParaRPr lang="zh-CN" altLang="zh-CN" sz="1050" kern="100" dirty="0">
              <a:latin typeface="宋体"/>
              <a:cs typeface="Courier New"/>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2553792"/>
            <a:ext cx="8302852" cy="274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反思归纳  思维建模</a:t>
            </a:r>
          </a:p>
        </p:txBody>
      </p:sp>
      <p:cxnSp>
        <p:nvCxnSpPr>
          <p:cNvPr id="11" name="直接连接符 10"/>
          <p:cNvCxnSpPr/>
          <p:nvPr/>
        </p:nvCxnSpPr>
        <p:spPr>
          <a:xfrm>
            <a:off x="6467946" y="2997746"/>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82246" y="3595018"/>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05257" y="4221882"/>
            <a:ext cx="19781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43314" y="5374010"/>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5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262" y="-4385"/>
            <a:ext cx="11755638" cy="6694140"/>
          </a:xfrm>
          <a:prstGeom prst="rect">
            <a:avLst/>
          </a:prstGeom>
        </p:spPr>
        <p:txBody>
          <a:bodyPr>
            <a:spAutoFit/>
          </a:bodyPr>
          <a:lstStyle/>
          <a:p>
            <a:pPr lvl="0">
              <a:lnSpc>
                <a:spcPct val="150000"/>
              </a:lnSpc>
            </a:pPr>
            <a:r>
              <a:rPr lang="en-US" altLang="zh-CN" sz="2600" kern="100" dirty="0" smtClean="0">
                <a:solidFill>
                  <a:prstClr val="black"/>
                </a:solidFill>
                <a:latin typeface="Times New Roman"/>
                <a:ea typeface="华文细黑"/>
                <a:cs typeface="Times New Roman"/>
              </a:rPr>
              <a:t>3.</a:t>
            </a:r>
            <a:r>
              <a:rPr lang="zh-CN" altLang="zh-CN" sz="2600" kern="100" dirty="0" smtClean="0">
                <a:solidFill>
                  <a:prstClr val="black"/>
                </a:solidFill>
                <a:latin typeface="Times New Roman"/>
                <a:ea typeface="华文细黑"/>
                <a:cs typeface="Times New Roman"/>
              </a:rPr>
              <a:t>金属钠与溶液反应现象分析思维模板</a:t>
            </a:r>
            <a:endParaRPr lang="zh-CN" altLang="zh-CN" sz="2600" kern="100" dirty="0" smtClean="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共性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因为钠与不同的溶液反应均属于剧烈的置换反应，故有共同的现象产生：</a:t>
            </a:r>
            <a:r>
              <a:rPr lang="en-US" altLang="zh-CN" sz="2600" kern="100" dirty="0" smtClean="0">
                <a:solidFill>
                  <a:prstClr val="black"/>
                </a:solidFill>
                <a:latin typeface="宋体"/>
                <a:ea typeface="华文细黑"/>
                <a:cs typeface="Times New Roman"/>
              </a:rPr>
              <a:t>①</a:t>
            </a:r>
            <a:r>
              <a:rPr lang="zh-CN" altLang="zh-CN" sz="2600" kern="100" dirty="0" smtClean="0">
                <a:solidFill>
                  <a:prstClr val="black"/>
                </a:solidFill>
                <a:latin typeface="Times New Roman"/>
                <a:ea typeface="华文细黑"/>
                <a:cs typeface="Times New Roman"/>
              </a:rPr>
              <a:t>浮：钠浮在液面上；</a:t>
            </a:r>
            <a:r>
              <a:rPr lang="en-US" altLang="zh-CN" sz="2600" kern="100" dirty="0" smtClean="0">
                <a:solidFill>
                  <a:prstClr val="black"/>
                </a:solidFill>
                <a:latin typeface="宋体"/>
                <a:ea typeface="华文细黑"/>
                <a:cs typeface="Times New Roman"/>
              </a:rPr>
              <a:t>②</a:t>
            </a:r>
            <a:r>
              <a:rPr lang="zh-CN" altLang="zh-CN" sz="2600" kern="100" dirty="0" smtClean="0">
                <a:solidFill>
                  <a:prstClr val="black"/>
                </a:solidFill>
                <a:latin typeface="Times New Roman"/>
                <a:ea typeface="华文细黑"/>
                <a:cs typeface="Times New Roman"/>
              </a:rPr>
              <a:t>熔：钠熔化成小球；</a:t>
            </a:r>
            <a:r>
              <a:rPr lang="en-US" altLang="zh-CN" sz="2600" kern="100" dirty="0" smtClean="0">
                <a:solidFill>
                  <a:prstClr val="black"/>
                </a:solidFill>
                <a:latin typeface="宋体"/>
                <a:ea typeface="华文细黑"/>
                <a:cs typeface="Times New Roman"/>
              </a:rPr>
              <a:t>③</a:t>
            </a:r>
            <a:r>
              <a:rPr lang="zh-CN" altLang="zh-CN" sz="2600" kern="100" dirty="0" smtClean="0">
                <a:solidFill>
                  <a:prstClr val="black"/>
                </a:solidFill>
                <a:latin typeface="Times New Roman"/>
                <a:ea typeface="华文细黑"/>
                <a:cs typeface="Times New Roman"/>
              </a:rPr>
              <a:t>游：在液面上游动；</a:t>
            </a:r>
            <a:r>
              <a:rPr lang="en-US" altLang="zh-CN" sz="2600" kern="100" dirty="0" smtClean="0">
                <a:solidFill>
                  <a:prstClr val="black"/>
                </a:solidFill>
                <a:latin typeface="宋体"/>
                <a:ea typeface="华文细黑"/>
                <a:cs typeface="Times New Roman"/>
              </a:rPr>
              <a:t>④</a:t>
            </a:r>
            <a:r>
              <a:rPr lang="zh-CN" altLang="zh-CN" sz="2600" kern="100" dirty="0" smtClean="0">
                <a:solidFill>
                  <a:prstClr val="black"/>
                </a:solidFill>
                <a:latin typeface="Times New Roman"/>
                <a:ea typeface="华文细黑"/>
                <a:cs typeface="Times New Roman"/>
              </a:rPr>
              <a:t>响：发出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嘶嘶嘶</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的响声。</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差异性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如第</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题、第</a:t>
            </a:r>
            <a:r>
              <a:rPr lang="en-US" altLang="zh-CN" sz="2600" kern="100" dirty="0" smtClean="0">
                <a:solidFill>
                  <a:prstClr val="black"/>
                </a:solidFill>
                <a:latin typeface="Times New Roman"/>
                <a:ea typeface="华文细黑"/>
                <a:cs typeface="Courier New"/>
              </a:rPr>
              <a:t>3</a:t>
            </a:r>
            <a:r>
              <a:rPr lang="zh-CN" altLang="zh-CN" sz="2600" kern="100" dirty="0" smtClean="0">
                <a:solidFill>
                  <a:prstClr val="black"/>
                </a:solidFill>
                <a:latin typeface="Times New Roman"/>
                <a:ea typeface="华文细黑"/>
                <a:cs typeface="Times New Roman"/>
              </a:rPr>
              <a:t>题，与酸性溶液反应比与水剧烈，最后钠可能在液面上燃烧；如第</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题，与盐溶液反应时，还可能会生成沉淀</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如生成难溶碱</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、氨气等；如第</a:t>
            </a:r>
            <a:r>
              <a:rPr lang="en-US" altLang="zh-CN" sz="2600" kern="100" dirty="0" smtClean="0">
                <a:solidFill>
                  <a:prstClr val="black"/>
                </a:solidFill>
                <a:latin typeface="Times New Roman"/>
                <a:ea typeface="华文细黑"/>
                <a:cs typeface="Courier New"/>
              </a:rPr>
              <a:t>5</a:t>
            </a:r>
            <a:r>
              <a:rPr lang="zh-CN" altLang="zh-CN" sz="2600" kern="100" dirty="0" smtClean="0">
                <a:solidFill>
                  <a:prstClr val="black"/>
                </a:solidFill>
                <a:latin typeface="Times New Roman"/>
                <a:ea typeface="华文细黑"/>
                <a:cs typeface="Times New Roman"/>
              </a:rPr>
              <a:t>题，由于煤油的密度较小且不溶钠的特点，钠只有在界面处与水溶液接触的部分反应。</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b="1" kern="100" dirty="0" smtClean="0">
                <a:solidFill>
                  <a:srgbClr val="0000FF"/>
                </a:solidFill>
                <a:latin typeface="Times New Roman"/>
                <a:cs typeface="Times New Roman"/>
              </a:rPr>
              <a:t>注意　</a:t>
            </a:r>
            <a:r>
              <a:rPr lang="zh-CN" altLang="zh-CN" sz="2600" b="1" kern="100" dirty="0" smtClean="0">
                <a:solidFill>
                  <a:srgbClr val="FF0000"/>
                </a:solidFill>
                <a:latin typeface="Times New Roman"/>
                <a:ea typeface="华文细黑"/>
                <a:cs typeface="Times New Roman"/>
              </a:rPr>
              <a:t>钠与乙醇反应，钠块先沉在液面下，后上下浮动、能看到表面冒出气泡，并不熔化成小球。</a:t>
            </a:r>
            <a:endParaRPr lang="zh-CN" altLang="zh-CN" sz="2600" b="1" kern="100" dirty="0">
              <a:solidFill>
                <a:srgbClr val="FF0000"/>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5" name="组合 4"/>
          <p:cNvGrpSpPr/>
          <p:nvPr/>
        </p:nvGrpSpPr>
        <p:grpSpPr>
          <a:xfrm>
            <a:off x="3214886" y="5902007"/>
            <a:ext cx="7920880" cy="768147"/>
            <a:chOff x="2814206" y="5916166"/>
            <a:chExt cx="7920880" cy="768147"/>
          </a:xfrm>
        </p:grpSpPr>
        <p:sp>
          <p:nvSpPr>
            <p:cNvPr id="2" name="矩形 1"/>
            <p:cNvSpPr/>
            <p:nvPr/>
          </p:nvSpPr>
          <p:spPr>
            <a:xfrm>
              <a:off x="3214886" y="5916166"/>
              <a:ext cx="7344816" cy="738664"/>
            </a:xfrm>
            <a:prstGeom prst="rect">
              <a:avLst/>
            </a:prstGeom>
          </p:spPr>
          <p:txBody>
            <a:bodyPr wrap="square">
              <a:spAutoFit/>
            </a:bodyPr>
            <a:lstStyle/>
            <a:p>
              <a:pPr lvl="0" algn="just">
                <a:lnSpc>
                  <a:spcPct val="150000"/>
                </a:lnSpc>
              </a:pPr>
              <a:r>
                <a:rPr lang="zh-CN" altLang="zh-CN" sz="2800" b="1" kern="100" dirty="0" smtClean="0">
                  <a:solidFill>
                    <a:srgbClr val="0000FF"/>
                  </a:solidFill>
                  <a:latin typeface="Times New Roman"/>
                  <a:ea typeface="华文细黑"/>
                  <a:cs typeface="Times New Roman"/>
                </a:rPr>
                <a:t>钠</a:t>
              </a:r>
              <a:r>
                <a:rPr lang="zh-CN" altLang="zh-CN" sz="2800" b="1" kern="100" dirty="0">
                  <a:solidFill>
                    <a:srgbClr val="0000FF"/>
                  </a:solidFill>
                  <a:latin typeface="Times New Roman"/>
                  <a:ea typeface="华文细黑"/>
                  <a:cs typeface="Times New Roman"/>
                </a:rPr>
                <a:t>与乙醇</a:t>
              </a:r>
              <a:r>
                <a:rPr lang="zh-CN" altLang="zh-CN" sz="2800" b="1" kern="100" dirty="0" smtClean="0">
                  <a:solidFill>
                    <a:srgbClr val="0000FF"/>
                  </a:solidFill>
                  <a:latin typeface="Times New Roman"/>
                  <a:ea typeface="华文细黑"/>
                  <a:cs typeface="Times New Roman"/>
                </a:rPr>
                <a:t>反应</a:t>
              </a:r>
              <a:r>
                <a:rPr lang="zh-CN" altLang="en-US" sz="2800" b="1" kern="100" dirty="0" smtClean="0">
                  <a:solidFill>
                    <a:srgbClr val="0000FF"/>
                  </a:solidFill>
                  <a:latin typeface="Times New Roman"/>
                  <a:ea typeface="华文细黑"/>
                  <a:cs typeface="Times New Roman"/>
                </a:rPr>
                <a:t>温和，可以用来处理多余的钠。</a:t>
              </a:r>
              <a:endParaRPr lang="zh-CN" altLang="zh-CN" sz="2800" b="1" kern="100" dirty="0">
                <a:solidFill>
                  <a:srgbClr val="0000FF"/>
                </a:solidFill>
                <a:latin typeface="宋体"/>
                <a:cs typeface="Courier New"/>
              </a:endParaRPr>
            </a:p>
          </p:txBody>
        </p:sp>
        <p:sp>
          <p:nvSpPr>
            <p:cNvPr id="4" name="椭圆 3"/>
            <p:cNvSpPr/>
            <p:nvPr/>
          </p:nvSpPr>
          <p:spPr>
            <a:xfrm>
              <a:off x="2814206" y="5961886"/>
              <a:ext cx="7920880" cy="72242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p:nvPr/>
        </p:nvSpPr>
        <p:spPr>
          <a:xfrm>
            <a:off x="656859" y="2183300"/>
            <a:ext cx="10222670" cy="2492990"/>
          </a:xfrm>
          <a:prstGeom prst="rect">
            <a:avLst/>
          </a:prstGeom>
          <a:noFill/>
        </p:spPr>
        <p:txBody>
          <a:bodyPr wrap="none" rtlCol="0" anchor="ctr">
            <a:spAutoFit/>
          </a:bodyPr>
          <a:lstStyle/>
          <a:p>
            <a:pPr>
              <a:lnSpc>
                <a:spcPct val="150000"/>
              </a:lnSpc>
              <a:defRPr/>
            </a:pPr>
            <a:r>
              <a:rPr lang="zh-CN" altLang="zh-CN" sz="5200" b="1" dirty="0">
                <a:solidFill>
                  <a:schemeClr val="bg1"/>
                </a:solidFill>
                <a:latin typeface="+mj-ea"/>
                <a:ea typeface="+mj-ea"/>
              </a:rPr>
              <a:t>考点</a:t>
            </a:r>
            <a:r>
              <a:rPr lang="zh-CN" altLang="zh-CN" sz="5200" b="1" dirty="0" smtClean="0">
                <a:solidFill>
                  <a:schemeClr val="bg1"/>
                </a:solidFill>
                <a:latin typeface="+mj-ea"/>
                <a:ea typeface="+mj-ea"/>
              </a:rPr>
              <a:t>二</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钠</a:t>
            </a:r>
            <a:r>
              <a:rPr lang="zh-CN" altLang="zh-CN" sz="5200" b="1" dirty="0">
                <a:solidFill>
                  <a:schemeClr val="bg1"/>
                </a:solidFill>
                <a:latin typeface="+mj-ea"/>
                <a:ea typeface="+mj-ea"/>
              </a:rPr>
              <a:t>的氧化物</a:t>
            </a:r>
            <a:r>
              <a:rPr lang="en-US" altLang="zh-CN" sz="5200" b="1" dirty="0" smtClean="0">
                <a:solidFill>
                  <a:schemeClr val="bg1"/>
                </a:solidFill>
                <a:latin typeface="+mj-ea"/>
                <a:ea typeface="+mj-ea"/>
              </a:rPr>
              <a:t>——</a:t>
            </a:r>
            <a:r>
              <a:rPr lang="zh-CN" altLang="zh-CN" sz="5200" b="1" dirty="0" smtClean="0">
                <a:solidFill>
                  <a:schemeClr val="bg1"/>
                </a:solidFill>
                <a:latin typeface="+mj-ea"/>
                <a:ea typeface="+mj-ea"/>
              </a:rPr>
              <a:t>氧化钠和</a:t>
            </a:r>
            <a:endParaRPr lang="en-US" altLang="zh-CN" sz="5200" b="1" dirty="0" smtClean="0">
              <a:solidFill>
                <a:schemeClr val="bg1"/>
              </a:solidFill>
              <a:latin typeface="+mj-ea"/>
              <a:ea typeface="+mj-ea"/>
            </a:endParaRPr>
          </a:p>
          <a:p>
            <a:pPr>
              <a:lnSpc>
                <a:spcPct val="150000"/>
              </a:lnSpc>
              <a:defRPr/>
            </a:pPr>
            <a:r>
              <a:rPr lang="en-US" altLang="zh-CN" sz="5200" b="1" dirty="0">
                <a:solidFill>
                  <a:schemeClr val="bg1"/>
                </a:solidFill>
                <a:latin typeface="+mj-ea"/>
                <a:ea typeface="+mj-ea"/>
              </a:rPr>
              <a:t> </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过氧化</a:t>
            </a:r>
            <a:r>
              <a:rPr lang="zh-CN" altLang="zh-CN" sz="5200" b="1" dirty="0">
                <a:solidFill>
                  <a:schemeClr val="bg1"/>
                </a:solidFill>
                <a:latin typeface="+mj-ea"/>
                <a:ea typeface="+mj-ea"/>
              </a:rPr>
              <a:t>钠</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74260925"/>
              </p:ext>
            </p:extLst>
          </p:nvPr>
        </p:nvGraphicFramePr>
        <p:xfrm>
          <a:off x="458134" y="1501524"/>
          <a:ext cx="11182128" cy="4448550"/>
        </p:xfrm>
        <a:graphic>
          <a:graphicData uri="http://schemas.openxmlformats.org/drawingml/2006/table">
            <a:tbl>
              <a:tblPr/>
              <a:tblGrid>
                <a:gridCol w="3727376"/>
                <a:gridCol w="3727376"/>
                <a:gridCol w="3727376"/>
              </a:tblGrid>
              <a:tr h="635507">
                <a:tc>
                  <a:txBody>
                    <a:bodyPr/>
                    <a:lstStyle/>
                    <a:p>
                      <a:pPr algn="ctr">
                        <a:lnSpc>
                          <a:spcPct val="150000"/>
                        </a:lnSpc>
                        <a:spcAft>
                          <a:spcPts val="0"/>
                        </a:spcAft>
                      </a:pPr>
                      <a:r>
                        <a:rPr lang="zh-CN" sz="2600" kern="100" dirty="0">
                          <a:effectLst/>
                          <a:latin typeface="Times New Roman"/>
                          <a:ea typeface="华文细黑"/>
                          <a:cs typeface="Times New Roman"/>
                        </a:rPr>
                        <a:t>化学式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氧元素化合价</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dirty="0">
                          <a:effectLst/>
                          <a:latin typeface="Times New Roman"/>
                          <a:ea typeface="华文细黑"/>
                          <a:cs typeface="Times New Roman"/>
                        </a:rPr>
                        <a:t>色、态</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阴、阳离子个数比</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是否为碱性氧化物</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015">
                <a:tc>
                  <a:txBody>
                    <a:bodyPr/>
                    <a:lstStyle/>
                    <a:p>
                      <a:pPr algn="ctr">
                        <a:lnSpc>
                          <a:spcPct val="150000"/>
                        </a:lnSpc>
                        <a:spcAft>
                          <a:spcPts val="0"/>
                        </a:spcAft>
                      </a:pPr>
                      <a:r>
                        <a:rPr lang="zh-CN" sz="2600" kern="100">
                          <a:effectLst/>
                          <a:latin typeface="Times New Roman"/>
                          <a:ea typeface="华文细黑"/>
                          <a:cs typeface="Times New Roman"/>
                        </a:rPr>
                        <a:t>与水反应的化学方程式</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297895" y="736923"/>
            <a:ext cx="10352865"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完成下列表格：</a:t>
            </a:r>
            <a:endParaRPr lang="zh-CN" altLang="zh-CN" sz="2800" kern="100" dirty="0">
              <a:effectLst/>
              <a:latin typeface="宋体"/>
              <a:cs typeface="Courier New"/>
            </a:endParaRPr>
          </a:p>
        </p:txBody>
      </p:sp>
      <p:sp>
        <p:nvSpPr>
          <p:cNvPr id="5" name="矩形 4"/>
          <p:cNvSpPr/>
          <p:nvPr/>
        </p:nvSpPr>
        <p:spPr>
          <a:xfrm>
            <a:off x="5659554" y="2198221"/>
            <a:ext cx="684803"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9396651" y="2239566"/>
            <a:ext cx="684803"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Times New Roman"/>
              </a:rPr>
              <a:t>1</a:t>
            </a:r>
            <a:endParaRPr lang="zh-CN" altLang="en-US" sz="2600" kern="100" dirty="0">
              <a:solidFill>
                <a:srgbClr val="0000FF"/>
              </a:solidFill>
              <a:latin typeface="Times New Roman"/>
              <a:ea typeface="华文细黑"/>
              <a:cs typeface="Times New Roman"/>
            </a:endParaRPr>
          </a:p>
        </p:txBody>
      </p:sp>
      <p:sp>
        <p:nvSpPr>
          <p:cNvPr id="7" name="矩形 6"/>
          <p:cNvSpPr/>
          <p:nvPr/>
        </p:nvSpPr>
        <p:spPr>
          <a:xfrm>
            <a:off x="5282670" y="2865343"/>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白色固体</a:t>
            </a:r>
            <a:endParaRPr lang="zh-CN" altLang="en-US" sz="2600" kern="100" dirty="0">
              <a:solidFill>
                <a:srgbClr val="0000FF"/>
              </a:solidFill>
              <a:latin typeface="Times New Roman"/>
              <a:ea typeface="华文细黑"/>
              <a:cs typeface="Times New Roman"/>
            </a:endParaRPr>
          </a:p>
        </p:txBody>
      </p:sp>
      <p:sp>
        <p:nvSpPr>
          <p:cNvPr id="8" name="矩形 7"/>
          <p:cNvSpPr/>
          <p:nvPr/>
        </p:nvSpPr>
        <p:spPr>
          <a:xfrm>
            <a:off x="8813157" y="2806105"/>
            <a:ext cx="1851789" cy="492443"/>
          </a:xfrm>
          <a:prstGeom prst="rect">
            <a:avLst/>
          </a:prstGeom>
        </p:spPr>
        <p:txBody>
          <a:bodyPr wrap="none">
            <a:spAutoFit/>
          </a:bodyPr>
          <a:lstStyle/>
          <a:p>
            <a:r>
              <a:rPr lang="zh-CN" altLang="zh-CN" sz="2600" b="1" kern="100" dirty="0">
                <a:solidFill>
                  <a:srgbClr val="0000FF"/>
                </a:solidFill>
                <a:latin typeface="Times New Roman"/>
                <a:ea typeface="华文细黑"/>
                <a:cs typeface="Times New Roman"/>
              </a:rPr>
              <a:t>淡黄色固体</a:t>
            </a:r>
            <a:endParaRPr lang="zh-CN" altLang="en-US" sz="2600" b="1" kern="100" dirty="0">
              <a:solidFill>
                <a:srgbClr val="0000FF"/>
              </a:solidFill>
              <a:latin typeface="Times New Roman"/>
              <a:ea typeface="华文细黑"/>
              <a:cs typeface="Times New Roman"/>
            </a:endParaRPr>
          </a:p>
        </p:txBody>
      </p:sp>
      <p:sp>
        <p:nvSpPr>
          <p:cNvPr id="10" name="矩形 9"/>
          <p:cNvSpPr/>
          <p:nvPr/>
        </p:nvSpPr>
        <p:spPr>
          <a:xfrm>
            <a:off x="5570702" y="3473227"/>
            <a:ext cx="85151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1</a:t>
            </a:r>
            <a:r>
              <a:rPr lang="en-US" altLang="zh-CN" sz="2600" kern="100" dirty="0">
                <a:solidFill>
                  <a:srgbClr val="0000FF"/>
                </a:solidFill>
                <a:latin typeface="宋体"/>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12" name="矩形 11"/>
          <p:cNvSpPr/>
          <p:nvPr/>
        </p:nvSpPr>
        <p:spPr>
          <a:xfrm>
            <a:off x="9315118" y="3481324"/>
            <a:ext cx="851515"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1</a:t>
            </a:r>
            <a:r>
              <a:rPr lang="en-US" altLang="zh-CN" sz="2600" kern="100">
                <a:solidFill>
                  <a:srgbClr val="0000FF"/>
                </a:solidFill>
                <a:latin typeface="宋体"/>
                <a:ea typeface="华文细黑"/>
                <a:cs typeface="Times New Roman"/>
              </a:rPr>
              <a:t>∶</a:t>
            </a:r>
            <a:r>
              <a:rPr lang="en-US" altLang="zh-CN" sz="2600" kern="100">
                <a:solidFill>
                  <a:srgbClr val="0000FF"/>
                </a:solidFill>
                <a:latin typeface="Times New Roman"/>
                <a:ea typeface="华文细黑"/>
                <a:cs typeface="Courier New"/>
              </a:rPr>
              <a:t>2</a:t>
            </a:r>
            <a:endParaRPr lang="zh-CN" altLang="en-US" dirty="0">
              <a:solidFill>
                <a:srgbClr val="0000FF"/>
              </a:solidFill>
            </a:endParaRPr>
          </a:p>
        </p:txBody>
      </p:sp>
      <p:sp>
        <p:nvSpPr>
          <p:cNvPr id="17" name="矩形 16"/>
          <p:cNvSpPr/>
          <p:nvPr/>
        </p:nvSpPr>
        <p:spPr>
          <a:xfrm>
            <a:off x="4357489" y="5044633"/>
            <a:ext cx="3426259"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=2NaOH</a:t>
            </a:r>
            <a:endParaRPr lang="zh-CN" altLang="en-US" dirty="0">
              <a:solidFill>
                <a:srgbClr val="0000FF"/>
              </a:solidFill>
            </a:endParaRPr>
          </a:p>
        </p:txBody>
      </p:sp>
      <p:sp>
        <p:nvSpPr>
          <p:cNvPr id="20" name="矩形 19"/>
          <p:cNvSpPr/>
          <p:nvPr/>
        </p:nvSpPr>
        <p:spPr>
          <a:xfrm>
            <a:off x="7823398" y="4600972"/>
            <a:ext cx="3889830" cy="1216743"/>
          </a:xfrm>
          <a:prstGeom prst="rect">
            <a:avLst/>
          </a:prstGeom>
        </p:spPr>
        <p:txBody>
          <a:bodyPr wrap="square">
            <a:spAutoFit/>
          </a:bodyPr>
          <a:lstStyle/>
          <a:p>
            <a:pPr algn="ctr">
              <a:lnSpc>
                <a:spcPct val="150000"/>
              </a:lnSpc>
            </a:pPr>
            <a:r>
              <a:rPr lang="en-US" altLang="zh-CN" sz="2600" kern="100" spc="-100" dirty="0">
                <a:solidFill>
                  <a:srgbClr val="0000FF"/>
                </a:solidFill>
                <a:latin typeface="Times New Roman"/>
                <a:ea typeface="华文细黑"/>
                <a:cs typeface="Courier New"/>
              </a:rPr>
              <a:t>2Na</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2H</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O===4NaOH</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宋体"/>
                <a:ea typeface="华文细黑"/>
                <a:cs typeface="Times New Roman"/>
              </a:rPr>
              <a:t>↑</a:t>
            </a:r>
            <a:endParaRPr lang="zh-CN" altLang="en-US" spc="-100" dirty="0">
              <a:solidFill>
                <a:srgbClr val="0000FF"/>
              </a:solidFill>
            </a:endParaRPr>
          </a:p>
        </p:txBody>
      </p:sp>
      <p:sp>
        <p:nvSpPr>
          <p:cNvPr id="21" name="矩形 20"/>
          <p:cNvSpPr/>
          <p:nvPr/>
        </p:nvSpPr>
        <p:spPr>
          <a:xfrm>
            <a:off x="5790807" y="3948708"/>
            <a:ext cx="518091"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是</a:t>
            </a:r>
          </a:p>
        </p:txBody>
      </p:sp>
      <p:sp>
        <p:nvSpPr>
          <p:cNvPr id="22" name="矩形 21"/>
          <p:cNvSpPr/>
          <p:nvPr/>
        </p:nvSpPr>
        <p:spPr>
          <a:xfrm>
            <a:off x="9324643" y="3977283"/>
            <a:ext cx="851515"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不是</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229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p:bldP spid="17" grpId="0"/>
      <p:bldP spid="20"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53110372"/>
              </p:ext>
            </p:extLst>
          </p:nvPr>
        </p:nvGraphicFramePr>
        <p:xfrm>
          <a:off x="475162" y="477466"/>
          <a:ext cx="11182128" cy="3053730"/>
        </p:xfrm>
        <a:graphic>
          <a:graphicData uri="http://schemas.openxmlformats.org/drawingml/2006/table">
            <a:tbl>
              <a:tblPr/>
              <a:tblGrid>
                <a:gridCol w="3727376"/>
                <a:gridCol w="3727376"/>
                <a:gridCol w="3727376"/>
              </a:tblGrid>
              <a:tr h="1526865">
                <a:tc>
                  <a:txBody>
                    <a:bodyPr/>
                    <a:lstStyle/>
                    <a:p>
                      <a:pPr algn="ctr">
                        <a:lnSpc>
                          <a:spcPct val="150000"/>
                        </a:lnSpc>
                        <a:spcAft>
                          <a:spcPts val="0"/>
                        </a:spcAft>
                      </a:pPr>
                      <a:r>
                        <a:rPr lang="zh-CN" sz="2600" kern="100" dirty="0">
                          <a:effectLst/>
                          <a:latin typeface="Times New Roman"/>
                          <a:ea typeface="华文细黑"/>
                          <a:cs typeface="Times New Roman"/>
                        </a:rPr>
                        <a:t>与</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6865">
                <a:tc>
                  <a:txBody>
                    <a:bodyPr/>
                    <a:lstStyle/>
                    <a:p>
                      <a:pPr algn="ctr">
                        <a:lnSpc>
                          <a:spcPct val="150000"/>
                        </a:lnSpc>
                        <a:spcAft>
                          <a:spcPts val="0"/>
                        </a:spcAft>
                      </a:pPr>
                      <a:r>
                        <a:rPr lang="zh-CN" sz="2600" kern="100" dirty="0">
                          <a:effectLst/>
                          <a:latin typeface="Times New Roman"/>
                          <a:ea typeface="华文细黑"/>
                          <a:cs typeface="Times New Roman"/>
                        </a:rPr>
                        <a:t>与盐酸反应的化学方程式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384482" y="931471"/>
            <a:ext cx="344549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2</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8032507" y="525520"/>
            <a:ext cx="3938780" cy="1292662"/>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2CO</a:t>
            </a:r>
            <a:r>
              <a:rPr lang="en-US" altLang="zh-CN" sz="2600" kern="100" baseline="-25000" dirty="0">
                <a:solidFill>
                  <a:srgbClr val="0000FF"/>
                </a:solidFill>
                <a:latin typeface="Times New Roman"/>
                <a:ea typeface="华文细黑"/>
                <a:cs typeface="Courier New"/>
              </a:rPr>
              <a:t>2</a:t>
            </a:r>
            <a:r>
              <a:rPr lang="en-US" altLang="zh-CN" sz="2600" kern="100" spc="-80" dirty="0" smtClean="0">
                <a:solidFill>
                  <a:srgbClr val="0000FF"/>
                </a:solidFill>
                <a:latin typeface="Times New Roman"/>
                <a:ea typeface="华文细黑"/>
                <a:cs typeface="Courier New"/>
              </a:rPr>
              <a:t>==</a:t>
            </a:r>
            <a:r>
              <a:rPr lang="en-US" altLang="zh-CN" sz="2600" kern="100" dirty="0" smtClean="0">
                <a:solidFill>
                  <a:srgbClr val="0000FF"/>
                </a:solidFill>
                <a:latin typeface="Times New Roman"/>
                <a:ea typeface="华文细黑"/>
                <a:cs typeface="Courier New"/>
              </a:rPr>
              <a:t>=</a:t>
            </a:r>
          </a:p>
          <a:p>
            <a:pPr>
              <a:lnSpc>
                <a:spcPct val="150000"/>
              </a:lnSpc>
            </a:pPr>
            <a:r>
              <a:rPr lang="en-US" altLang="zh-CN" sz="2600" kern="100" dirty="0" smtClean="0">
                <a:solidFill>
                  <a:srgbClr val="0000FF"/>
                </a:solidFill>
                <a:latin typeface="Times New Roman"/>
                <a:ea typeface="华文细黑"/>
                <a:cs typeface="Courier New"/>
              </a:rPr>
              <a:t>2Na</a:t>
            </a:r>
            <a:r>
              <a:rPr lang="en-US" altLang="zh-CN" sz="2600" kern="100" baseline="-25000" dirty="0" smtClean="0">
                <a:solidFill>
                  <a:srgbClr val="0000FF"/>
                </a:solidFill>
                <a:latin typeface="Times New Roman"/>
                <a:ea typeface="华文细黑"/>
                <a:cs typeface="Courier New"/>
              </a:rPr>
              <a:t>2</a:t>
            </a:r>
            <a:r>
              <a:rPr lang="en-US" altLang="zh-CN" sz="2600" kern="100" dirty="0" smtClean="0">
                <a:solidFill>
                  <a:srgbClr val="0000FF"/>
                </a:solidFill>
                <a:latin typeface="Times New Roman"/>
                <a:ea typeface="华文细黑"/>
                <a:cs typeface="Courier New"/>
              </a:rPr>
              <a:t>CO</a:t>
            </a:r>
            <a:r>
              <a:rPr lang="en-US" altLang="zh-CN" sz="2600" kern="100" baseline="-25000" dirty="0" smtClean="0">
                <a:solidFill>
                  <a:srgbClr val="0000FF"/>
                </a:solidFill>
                <a:latin typeface="Times New Roman"/>
                <a:ea typeface="华文细黑"/>
                <a:cs typeface="Courier New"/>
              </a:rPr>
              <a:t>3</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9" name="矩形 8"/>
          <p:cNvSpPr/>
          <p:nvPr/>
        </p:nvSpPr>
        <p:spPr>
          <a:xfrm>
            <a:off x="4246809" y="2042592"/>
            <a:ext cx="3390059" cy="1220334"/>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1" name="矩形 10"/>
          <p:cNvSpPr/>
          <p:nvPr/>
        </p:nvSpPr>
        <p:spPr>
          <a:xfrm>
            <a:off x="7903349" y="2033067"/>
            <a:ext cx="3759679" cy="1216743"/>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4HCl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=4NaCl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3355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dirty="0">
                <a:solidFill>
                  <a:srgbClr val="E36C0A"/>
                </a:solidFill>
                <a:latin typeface="Times New Roman"/>
                <a:ea typeface="微软雅黑"/>
                <a:cs typeface="Times New Roman"/>
              </a:rPr>
              <a:t>深度</a:t>
            </a:r>
            <a:r>
              <a:rPr lang="zh-CN" altLang="zh-CN" sz="2800" b="1" kern="100" dirty="0" smtClean="0">
                <a:solidFill>
                  <a:srgbClr val="E36C0A"/>
                </a:solidFill>
                <a:latin typeface="Times New Roman"/>
                <a:ea typeface="微软雅黑"/>
                <a:cs typeface="Times New Roman"/>
              </a:rPr>
              <a:t>思考</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0635911"/>
              </p:ext>
            </p:extLst>
          </p:nvPr>
        </p:nvGraphicFramePr>
        <p:xfrm>
          <a:off x="478582" y="1056159"/>
          <a:ext cx="10896600" cy="2733675"/>
        </p:xfrm>
        <a:graphic>
          <a:graphicData uri="http://schemas.openxmlformats.org/presentationml/2006/ole">
            <mc:AlternateContent xmlns:mc="http://schemas.openxmlformats.org/markup-compatibility/2006">
              <mc:Choice xmlns:v="urn:schemas-microsoft-com:vml" Requires="v">
                <p:oleObj spid="_x0000_s12758" name="文档" r:id="rId3" imgW="10898632" imgH="2747133" progId="Word.Document.12">
                  <p:embed/>
                </p:oleObj>
              </mc:Choice>
              <mc:Fallback>
                <p:oleObj name="文档" r:id="rId3" imgW="10898632" imgH="2747133" progId="Word.Document.12">
                  <p:embed/>
                  <p:pic>
                    <p:nvPicPr>
                      <p:cNvPr id="0" name=""/>
                      <p:cNvPicPr/>
                      <p:nvPr/>
                    </p:nvPicPr>
                    <p:blipFill>
                      <a:blip r:embed="rId4"/>
                      <a:stretch>
                        <a:fillRect/>
                      </a:stretch>
                    </p:blipFill>
                    <p:spPr>
                      <a:xfrm>
                        <a:off x="478582" y="1056159"/>
                        <a:ext cx="10896600" cy="2733675"/>
                      </a:xfrm>
                      <a:prstGeom prst="rect">
                        <a:avLst/>
                      </a:prstGeom>
                    </p:spPr>
                  </p:pic>
                </p:oleObj>
              </mc:Fallback>
            </mc:AlternateContent>
          </a:graphicData>
        </a:graphic>
      </p:graphicFrame>
      <p:sp>
        <p:nvSpPr>
          <p:cNvPr id="4" name="矩形 3"/>
          <p:cNvSpPr/>
          <p:nvPr/>
        </p:nvSpPr>
        <p:spPr>
          <a:xfrm>
            <a:off x="1375991" y="2020292"/>
            <a:ext cx="1023037"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5" name="矩形 4"/>
          <p:cNvSpPr/>
          <p:nvPr/>
        </p:nvSpPr>
        <p:spPr>
          <a:xfrm>
            <a:off x="4932190" y="2073250"/>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kern="100" dirty="0">
              <a:solidFill>
                <a:srgbClr val="FF0000"/>
              </a:solidFill>
              <a:latin typeface="Times New Roman"/>
              <a:ea typeface="华文细黑"/>
            </a:endParaRPr>
          </a:p>
        </p:txBody>
      </p:sp>
      <p:sp>
        <p:nvSpPr>
          <p:cNvPr id="6" name="矩形 5"/>
          <p:cNvSpPr/>
          <p:nvPr/>
        </p:nvSpPr>
        <p:spPr>
          <a:xfrm>
            <a:off x="9108654" y="2063725"/>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溶液</a:t>
            </a:r>
            <a:endParaRPr lang="zh-CN" altLang="en-US" sz="2800" b="1" kern="100" dirty="0">
              <a:solidFill>
                <a:srgbClr val="FF0000"/>
              </a:solidFill>
              <a:latin typeface="Times New Roman"/>
              <a:ea typeface="华文细黑"/>
            </a:endParaRPr>
          </a:p>
        </p:txBody>
      </p:sp>
      <p:sp>
        <p:nvSpPr>
          <p:cNvPr id="8" name="矩形 7"/>
          <p:cNvSpPr/>
          <p:nvPr/>
        </p:nvSpPr>
        <p:spPr>
          <a:xfrm>
            <a:off x="5731346" y="2793330"/>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95605"/>
            <a:ext cx="11388152" cy="3970293"/>
          </a:xfrm>
          <a:prstGeom prst="rect">
            <a:avLst/>
          </a:prstGeom>
        </p:spPr>
        <p:txBody>
          <a:bodyPr wrap="square" lIns="121898" tIns="60948" rIns="121898" bIns="60948">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分别写出氧化钠、过氧化钠的电子式并分析它们含有化学键的类型：</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，化学键</a:t>
            </a:r>
            <a:r>
              <a:rPr lang="zh-CN" altLang="zh-CN" sz="2800" kern="100" dirty="0">
                <a:latin typeface="Times New Roman"/>
                <a:ea typeface="华文细黑"/>
                <a:cs typeface="Times New Roman"/>
              </a:rPr>
              <a:t>类型：</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离子化合物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共价化合物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化学键类型：</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31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5698" y="1165443"/>
            <a:ext cx="2704412" cy="67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804650" y="1359748"/>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a:t>
            </a:r>
            <a:endParaRPr lang="zh-CN" altLang="en-US" sz="2800" b="1" kern="100" dirty="0">
              <a:solidFill>
                <a:srgbClr val="FF0000"/>
              </a:solidFill>
              <a:latin typeface="Times New Roman"/>
              <a:ea typeface="华文细黑"/>
            </a:endParaRPr>
          </a:p>
        </p:txBody>
      </p:sp>
      <p:sp>
        <p:nvSpPr>
          <p:cNvPr id="4" name="矩形 3"/>
          <p:cNvSpPr/>
          <p:nvPr/>
        </p:nvSpPr>
        <p:spPr>
          <a:xfrm>
            <a:off x="476002" y="2142425"/>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pic>
        <p:nvPicPr>
          <p:cNvPr id="1331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022" y="2683158"/>
            <a:ext cx="3248268" cy="6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18" y="3645068"/>
            <a:ext cx="4733988"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离子键、共价键</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或非极性键</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6" name="矩形 5"/>
          <p:cNvSpPr/>
          <p:nvPr/>
        </p:nvSpPr>
        <p:spPr>
          <a:xfrm>
            <a:off x="6564812" y="3647432"/>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blinds(horizontal)">
                                      <p:cBhvr>
                                        <p:cTn id="2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2046" y="49437"/>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用双线桥分析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与水反应中电子转移的方向和数目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氧化剂和还原剂是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，氧化产物是</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，还原产物是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与水完全反应时转移的电子数：</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14338" name="Picture 2" descr="HX12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26854" y="837506"/>
            <a:ext cx="5631985" cy="291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7005" y="4725938"/>
            <a:ext cx="1143262"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4" name="矩形 3"/>
          <p:cNvSpPr/>
          <p:nvPr/>
        </p:nvSpPr>
        <p:spPr>
          <a:xfrm>
            <a:off x="7042796" y="4725938"/>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9630603" y="4778896"/>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dirty="0">
              <a:solidFill>
                <a:srgbClr val="FF0000"/>
              </a:solidFill>
            </a:endParaRPr>
          </a:p>
        </p:txBody>
      </p:sp>
      <p:sp>
        <p:nvSpPr>
          <p:cNvPr id="9" name="矩形 8"/>
          <p:cNvSpPr/>
          <p:nvPr/>
        </p:nvSpPr>
        <p:spPr>
          <a:xfrm>
            <a:off x="7630032" y="5508615"/>
            <a:ext cx="2783134" cy="523220"/>
          </a:xfrm>
          <a:prstGeom prst="rect">
            <a:avLst/>
          </a:prstGeom>
        </p:spPr>
        <p:txBody>
          <a:bodyPr wrap="none">
            <a:spAutoFit/>
          </a:bodyPr>
          <a:lstStyle/>
          <a:p>
            <a:r>
              <a:rPr lang="en-US" altLang="zh-CN" sz="2800" b="1" i="1" kern="100">
                <a:solidFill>
                  <a:srgbClr val="FF0000"/>
                </a:solidFill>
                <a:latin typeface="Times New Roman"/>
                <a:ea typeface="华文细黑"/>
              </a:rPr>
              <a:t>N</a:t>
            </a:r>
            <a:r>
              <a:rPr lang="en-US" altLang="zh-CN" sz="2800" b="1" kern="100" baseline="-25000">
                <a:solidFill>
                  <a:srgbClr val="FF0000"/>
                </a:solidFill>
                <a:latin typeface="Times New Roman"/>
                <a:ea typeface="华文细黑"/>
              </a:rPr>
              <a:t>A</a:t>
            </a:r>
            <a:r>
              <a:rPr lang="en-US" altLang="zh-CN" sz="2800" b="1" kern="10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rPr>
              <a:t>6.02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10</a:t>
            </a:r>
            <a:r>
              <a:rPr lang="en-US" altLang="zh-CN" sz="2800" b="1" kern="100" baseline="30000" dirty="0">
                <a:solidFill>
                  <a:srgbClr val="FF0000"/>
                </a:solidFill>
                <a:latin typeface="Times New Roman"/>
                <a:ea typeface="华文细黑"/>
              </a:rPr>
              <a:t>23</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279" y="708387"/>
            <a:ext cx="11457851"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题组一　过氧化钠的性质及应用</a:t>
            </a:r>
          </a:p>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粉末的脱脂棉上滴加几滴水，脱脂棉剧烈燃烧起来，</a:t>
            </a:r>
            <a:r>
              <a:rPr lang="zh-CN" altLang="zh-CN" sz="2800" kern="100" dirty="0" smtClean="0">
                <a:latin typeface="Times New Roman"/>
                <a:ea typeface="华文细黑"/>
                <a:cs typeface="Times New Roman"/>
              </a:rPr>
              <a:t>说明</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反应放热且有氧气生成</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反应时有单质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生成，该反应属于置换反应</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在空气中久置变白，涉及的氧化还原反应中，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又是</a:t>
            </a:r>
            <a:r>
              <a:rPr lang="zh-CN" altLang="zh-CN" sz="2800" kern="100" dirty="0">
                <a:latin typeface="Times New Roman"/>
                <a:ea typeface="华文细黑"/>
                <a:cs typeface="Times New Roman"/>
              </a:rPr>
              <a:t>还原剂</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粉末加入</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溶液中，会产生气体和浑浊</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5965882" y="1410825"/>
            <a:ext cx="561372" cy="794833"/>
          </a:xfrm>
          <a:prstGeom prst="rect">
            <a:avLst/>
          </a:prstGeom>
        </p:spPr>
        <p:txBody>
          <a:bodyPr wrap="none">
            <a:spAutoFit/>
          </a:bodyPr>
          <a:lstStyle/>
          <a:p>
            <a:pPr algn="just">
              <a:lnSpc>
                <a:spcPts val="6000"/>
              </a:lnSpc>
              <a:spcAft>
                <a:spcPts val="0"/>
              </a:spcAft>
            </a:pPr>
            <a:r>
              <a:rPr lang="en-US" altLang="zh-CN" sz="4400" b="1" kern="100" dirty="0">
                <a:solidFill>
                  <a:srgbClr val="FF0000"/>
                </a:solidFill>
                <a:latin typeface="Times New Roman"/>
                <a:ea typeface="华文细黑"/>
                <a:cs typeface="Courier New"/>
              </a:rPr>
              <a:t>B</a:t>
            </a:r>
            <a:endParaRPr lang="zh-CN" altLang="zh-CN" sz="4400" b="1" kern="100" dirty="0">
              <a:solidFill>
                <a:srgbClr val="FF0000"/>
              </a:solidFill>
              <a:latin typeface="宋体"/>
              <a:cs typeface="Courier New"/>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850299"/>
            <a:ext cx="10835436" cy="4739735"/>
          </a:xfrm>
          <a:prstGeom prst="rect">
            <a:avLst/>
          </a:prstGeom>
        </p:spPr>
        <p:txBody>
          <a:bodyPr wrap="square" lIns="121898" tIns="60948" rIns="121898" bIns="60948">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项，燃烧的条件是达到着火点和具有助燃物质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项，反应物中没有单质参加反应，不符合置换反应的定义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的反应都是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自身的氧化还原反应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先和水反应生成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反应产生沉淀</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26" y="16750"/>
            <a:ext cx="5040560" cy="4061116"/>
          </a:xfrm>
          <a:prstGeom prst="rect">
            <a:avLst/>
          </a:prstGeom>
        </p:spPr>
      </p:pic>
      <p:sp>
        <p:nvSpPr>
          <p:cNvPr id="7" name="文本框 1"/>
          <p:cNvSpPr txBox="1"/>
          <p:nvPr/>
        </p:nvSpPr>
        <p:spPr>
          <a:xfrm>
            <a:off x="46534" y="-86101"/>
            <a:ext cx="3467616" cy="584775"/>
          </a:xfrm>
          <a:prstGeom prst="rect">
            <a:avLst/>
          </a:prstGeom>
          <a:noFill/>
        </p:spPr>
        <p:txBody>
          <a:bodyPr wrap="none" rtlCol="0" anchor="ctr">
            <a:spAutoFit/>
          </a:bodyPr>
          <a:lstStyle/>
          <a:p>
            <a:pPr algn="ctr"/>
            <a:r>
              <a:rPr lang="zh-CN" altLang="en-US" sz="3200" b="1" dirty="0" smtClean="0">
                <a:solidFill>
                  <a:srgbClr val="0000FF"/>
                </a:solidFill>
                <a:latin typeface="+mj-ea"/>
                <a:ea typeface="+mj-ea"/>
              </a:rPr>
              <a:t>电解质溶液精选题</a:t>
            </a:r>
            <a:endParaRPr lang="zh-CN" altLang="en-US" sz="3200" b="1" dirty="0">
              <a:solidFill>
                <a:srgbClr val="0000FF"/>
              </a:solidFill>
              <a:latin typeface="+mj-ea"/>
              <a:ea typeface="+mj-ea"/>
            </a:endParaRPr>
          </a:p>
        </p:txBody>
      </p:sp>
      <p:sp>
        <p:nvSpPr>
          <p:cNvPr id="16" name="矩形 15"/>
          <p:cNvSpPr/>
          <p:nvPr/>
        </p:nvSpPr>
        <p:spPr>
          <a:xfrm>
            <a:off x="-4193" y="261442"/>
            <a:ext cx="11999863" cy="6517169"/>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(2013</a:t>
            </a:r>
            <a:r>
              <a:rPr lang="zh-CN" altLang="en-US" sz="2800" dirty="0" smtClean="0">
                <a:latin typeface="Times New Roman" panose="02020603050405020304" pitchFamily="18" charset="0"/>
                <a:cs typeface="Times New Roman" panose="02020603050405020304" pitchFamily="18" charset="0"/>
              </a:rPr>
              <a:t>年浙江</a:t>
            </a:r>
            <a:r>
              <a:rPr lang="en-US" altLang="zh-CN" sz="2800" dirty="0" smtClean="0">
                <a:latin typeface="Times New Roman" panose="02020603050405020304" pitchFamily="18" charset="0"/>
                <a:cs typeface="Times New Roman" panose="02020603050405020304" pitchFamily="18" charset="0"/>
              </a:rPr>
              <a:t>)25</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时，用</a:t>
            </a:r>
            <a:r>
              <a:rPr lang="zh-CN" altLang="en-US" sz="2800" dirty="0">
                <a:latin typeface="Times New Roman" panose="02020603050405020304" pitchFamily="18" charset="0"/>
                <a:cs typeface="Times New Roman" panose="02020603050405020304" pitchFamily="18" charset="0"/>
              </a:rPr>
              <a:t>浓度为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dirty="0" err="1" smtClean="0">
                <a:latin typeface="Times New Roman" panose="02020603050405020304" pitchFamily="18" charset="0"/>
                <a:cs typeface="Times New Roman" panose="02020603050405020304" pitchFamily="18" charset="0"/>
              </a:rPr>
              <a:t>NaOH</a:t>
            </a:r>
            <a:r>
              <a:rPr lang="zh-CN" altLang="en-US" sz="2800" dirty="0" smtClean="0">
                <a:latin typeface="Times New Roman" panose="02020603050405020304" pitchFamily="18" charset="0"/>
                <a:cs typeface="Times New Roman" panose="02020603050405020304" pitchFamily="18" charset="0"/>
              </a:rPr>
              <a:t>溶液滴定</a:t>
            </a:r>
            <a:r>
              <a:rPr lang="en-US" altLang="zh-CN" sz="2800" dirty="0">
                <a:latin typeface="Times New Roman" panose="02020603050405020304" pitchFamily="18" charset="0"/>
                <a:cs typeface="Times New Roman" panose="02020603050405020304" pitchFamily="18" charset="0"/>
              </a:rPr>
              <a:t>20.00mL</a:t>
            </a:r>
            <a:r>
              <a:rPr lang="zh-CN" altLang="en-US" sz="2800" dirty="0">
                <a:latin typeface="Times New Roman" panose="02020603050405020304" pitchFamily="18" charset="0"/>
                <a:cs typeface="Times New Roman" panose="02020603050405020304" pitchFamily="18" charset="0"/>
              </a:rPr>
              <a:t>浓度均</a:t>
            </a:r>
            <a:r>
              <a:rPr lang="zh-CN" altLang="en-US"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三</a:t>
            </a:r>
            <a:r>
              <a:rPr lang="zh-CN" altLang="en-US" sz="2800" dirty="0">
                <a:latin typeface="Times New Roman" panose="02020603050405020304" pitchFamily="18" charset="0"/>
                <a:cs typeface="Times New Roman" panose="02020603050405020304" pitchFamily="18" charset="0"/>
              </a:rPr>
              <a:t>种</a:t>
            </a:r>
            <a:r>
              <a:rPr lang="zh-CN" altLang="en-US" sz="2800" dirty="0" smtClean="0">
                <a:latin typeface="Times New Roman" panose="02020603050405020304" pitchFamily="18" charset="0"/>
                <a:cs typeface="Times New Roman" panose="02020603050405020304" pitchFamily="18" charset="0"/>
              </a:rPr>
              <a:t>酸</a:t>
            </a:r>
            <a:r>
              <a:rPr lang="en-US" altLang="zh-CN" sz="2800" dirty="0" smtClean="0">
                <a:latin typeface="Times New Roman" panose="02020603050405020304" pitchFamily="18" charset="0"/>
                <a:cs typeface="Times New Roman" panose="02020603050405020304" pitchFamily="18" charset="0"/>
              </a:rPr>
              <a:t>HX</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HY</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HZ</a:t>
            </a:r>
            <a:r>
              <a:rPr lang="zh-CN" altLang="en-US" sz="2800" dirty="0">
                <a:latin typeface="Times New Roman" panose="02020603050405020304" pitchFamily="18" charset="0"/>
                <a:cs typeface="Times New Roman" panose="02020603050405020304" pitchFamily="18" charset="0"/>
              </a:rPr>
              <a:t>滴定曲线如图所</a:t>
            </a:r>
            <a:r>
              <a:rPr lang="zh-CN" altLang="en-US" sz="2800" dirty="0" smtClean="0">
                <a:latin typeface="Times New Roman" panose="02020603050405020304" pitchFamily="18" charset="0"/>
                <a:cs typeface="Times New Roman" panose="02020603050405020304" pitchFamily="18" charset="0"/>
              </a:rPr>
              <a:t>示。</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下列</a:t>
            </a:r>
            <a:r>
              <a:rPr lang="zh-CN" altLang="en-US" sz="2800" dirty="0">
                <a:latin typeface="Times New Roman" panose="02020603050405020304" pitchFamily="18" charset="0"/>
                <a:cs typeface="Times New Roman" panose="02020603050405020304" pitchFamily="18" charset="0"/>
              </a:rPr>
              <a:t>说法正确的</a:t>
            </a:r>
            <a:r>
              <a:rPr lang="zh-CN" altLang="en-US" sz="2800" dirty="0" smtClean="0">
                <a:latin typeface="Times New Roman" panose="02020603050405020304" pitchFamily="18" charset="0"/>
                <a:cs typeface="Times New Roman" panose="02020603050405020304" pitchFamily="18" charset="0"/>
              </a:rPr>
              <a:t>是</a:t>
            </a:r>
            <a:r>
              <a:rPr lang="en-US" altLang="zh-CN" sz="2800" dirty="0" smtClean="0">
                <a:latin typeface="Times New Roman" panose="02020603050405020304" pitchFamily="18" charset="0"/>
                <a:cs typeface="Times New Roman" panose="02020603050405020304" pitchFamily="18" charset="0"/>
              </a:rPr>
              <a:t>(            )</a:t>
            </a:r>
          </a:p>
          <a:p>
            <a:pPr>
              <a:lnSpc>
                <a:spcPct val="125000"/>
              </a:lnSpc>
            </a:pPr>
            <a:endParaRPr lang="en-US" altLang="zh-CN" sz="2800" dirty="0" smtClean="0">
              <a:latin typeface="Times New Roman" panose="02020603050405020304" pitchFamily="18" charset="0"/>
              <a:cs typeface="Times New Roman" panose="02020603050405020304" pitchFamily="18" charset="0"/>
            </a:endParaRPr>
          </a:p>
          <a:p>
            <a:pPr>
              <a:lnSpc>
                <a:spcPct val="200000"/>
              </a:lnSpc>
            </a:pPr>
            <a:endParaRPr lang="en-US" altLang="zh-CN" sz="2600" dirty="0" smtClean="0">
              <a:latin typeface="Times New Roman" panose="02020603050405020304" pitchFamily="18" charset="0"/>
              <a:cs typeface="Times New Roman" panose="02020603050405020304" pitchFamily="18" charset="0"/>
            </a:endParaRPr>
          </a:p>
          <a:p>
            <a:pPr>
              <a:lnSpc>
                <a:spcPct val="125000"/>
              </a:lnSpc>
            </a:pPr>
            <a:r>
              <a:rPr lang="en-US" altLang="zh-CN" sz="2600" dirty="0" smtClean="0">
                <a:latin typeface="Times New Roman" panose="02020603050405020304" pitchFamily="18" charset="0"/>
                <a:cs typeface="Times New Roman" panose="02020603050405020304" pitchFamily="18" charset="0"/>
              </a:rPr>
              <a:t>A</a:t>
            </a:r>
            <a:r>
              <a:rPr lang="zh-CN" altLang="en-US" sz="2600" dirty="0">
                <a:latin typeface="Times New Roman" panose="02020603050405020304" pitchFamily="18" charset="0"/>
                <a:cs typeface="Times New Roman" panose="02020603050405020304" pitchFamily="18" charset="0"/>
              </a:rPr>
              <a:t>．在相同温度下，同浓度的三种酸溶液的导电能力顺序：</a:t>
            </a:r>
            <a:r>
              <a:rPr lang="en-US" altLang="zh-CN" sz="2600" dirty="0">
                <a:latin typeface="Times New Roman" panose="02020603050405020304" pitchFamily="18" charset="0"/>
                <a:cs typeface="Times New Roman" panose="02020603050405020304" pitchFamily="18" charset="0"/>
              </a:rPr>
              <a:t>HZ</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HX </a:t>
            </a:r>
          </a:p>
          <a:p>
            <a:pPr>
              <a:lnSpc>
                <a:spcPct val="125000"/>
              </a:lnSpc>
            </a:pPr>
            <a:r>
              <a:rPr lang="en-US" altLang="zh-CN" sz="2600" dirty="0">
                <a:latin typeface="Times New Roman" panose="02020603050405020304" pitchFamily="18" charset="0"/>
                <a:cs typeface="Times New Roman" panose="02020603050405020304" pitchFamily="18" charset="0"/>
              </a:rPr>
              <a:t>B</a:t>
            </a:r>
            <a:r>
              <a:rPr lang="zh-CN" altLang="en-US" sz="2600" dirty="0">
                <a:latin typeface="Times New Roman" panose="02020603050405020304" pitchFamily="18" charset="0"/>
                <a:cs typeface="Times New Roman" panose="02020603050405020304" pitchFamily="18" charset="0"/>
              </a:rPr>
              <a:t>．根据滴定曲线，可得</a:t>
            </a:r>
            <a:r>
              <a:rPr lang="en-US" altLang="zh-CN" sz="2600" dirty="0" err="1" smtClean="0">
                <a:latin typeface="Times New Roman" panose="02020603050405020304" pitchFamily="18" charset="0"/>
                <a:cs typeface="Times New Roman" panose="02020603050405020304" pitchFamily="18" charset="0"/>
              </a:rPr>
              <a:t>Ka</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10</a:t>
            </a:r>
            <a:r>
              <a:rPr lang="en-US" altLang="zh-CN" sz="2600" baseline="30000" dirty="0">
                <a:latin typeface="Times New Roman" panose="02020603050405020304" pitchFamily="18" charset="0"/>
                <a:cs typeface="Times New Roman" panose="02020603050405020304" pitchFamily="18" charset="0"/>
              </a:rPr>
              <a:t>-5</a:t>
            </a:r>
            <a:r>
              <a:rPr lang="en-US" altLang="zh-CN" sz="2600" dirty="0">
                <a:latin typeface="Times New Roman" panose="02020603050405020304" pitchFamily="18" charset="0"/>
                <a:cs typeface="Times New Roman" panose="02020603050405020304" pitchFamily="18" charset="0"/>
              </a:rPr>
              <a:t> </a:t>
            </a:r>
          </a:p>
          <a:p>
            <a:pPr>
              <a:lnSpc>
                <a:spcPct val="125000"/>
              </a:lnSpc>
            </a:pPr>
            <a:r>
              <a:rPr lang="en-US" altLang="zh-CN" sz="2600" dirty="0">
                <a:latin typeface="Times New Roman" panose="02020603050405020304" pitchFamily="18" charset="0"/>
                <a:cs typeface="Times New Roman" panose="02020603050405020304" pitchFamily="18" charset="0"/>
              </a:rPr>
              <a:t>C</a:t>
            </a:r>
            <a:r>
              <a:rPr lang="zh-CN" altLang="en-US" sz="2600" dirty="0">
                <a:latin typeface="Times New Roman" panose="02020603050405020304" pitchFamily="18" charset="0"/>
                <a:cs typeface="Times New Roman" panose="02020603050405020304" pitchFamily="18" charset="0"/>
              </a:rPr>
              <a:t>．将上述</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溶液等体积混合后，用</a:t>
            </a:r>
            <a:r>
              <a:rPr lang="en-US" altLang="zh-CN" sz="2600" dirty="0" err="1">
                <a:latin typeface="Times New Roman" panose="02020603050405020304" pitchFamily="18" charset="0"/>
                <a:cs typeface="Times New Roman" panose="02020603050405020304" pitchFamily="18" charset="0"/>
              </a:rPr>
              <a:t>NaOH</a:t>
            </a:r>
            <a:r>
              <a:rPr lang="zh-CN" altLang="en-US" sz="2600" dirty="0">
                <a:latin typeface="Times New Roman" panose="02020603050405020304" pitchFamily="18" charset="0"/>
                <a:cs typeface="Times New Roman" panose="02020603050405020304" pitchFamily="18" charset="0"/>
              </a:rPr>
              <a:t>溶液滴定至</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恰好完全反应时</a:t>
            </a:r>
            <a:r>
              <a:rPr lang="zh-CN" altLang="en-US" sz="26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r>
            <a:br>
              <a:rPr lang="en-US" altLang="zh-CN" sz="2600" dirty="0" smtClean="0">
                <a:latin typeface="Times New Roman" panose="02020603050405020304" pitchFamily="18" charset="0"/>
                <a:cs typeface="Times New Roman" panose="02020603050405020304" pitchFamily="18" charset="0"/>
              </a:rPr>
            </a:br>
            <a:r>
              <a:rPr lang="en-US" altLang="zh-CN" sz="2600" dirty="0" smtClean="0">
                <a:latin typeface="Times New Roman" panose="02020603050405020304" pitchFamily="18" charset="0"/>
                <a:cs typeface="Times New Roman" panose="02020603050405020304" pitchFamily="18" charset="0"/>
              </a:rPr>
              <a:t>        c(X</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c(Y</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c(OH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a:p>
            <a:pPr>
              <a:lnSpc>
                <a:spcPct val="125000"/>
              </a:lnSpc>
            </a:pPr>
            <a:r>
              <a:rPr lang="en-US" altLang="zh-CN" sz="2600" dirty="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．酸</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的起始</a:t>
            </a:r>
            <a:r>
              <a:rPr lang="en-US" altLang="zh-CN" sz="2600" dirty="0" smtClean="0">
                <a:latin typeface="Times New Roman" panose="02020603050405020304" pitchFamily="18" charset="0"/>
                <a:cs typeface="Times New Roman" panose="02020603050405020304" pitchFamily="18" charset="0"/>
              </a:rPr>
              <a:t>pH</a:t>
            </a:r>
            <a:r>
              <a:rPr lang="zh-CN" altLang="en-US" sz="2600" dirty="0" smtClean="0">
                <a:latin typeface="Times New Roman" panose="02020603050405020304" pitchFamily="18" charset="0"/>
                <a:cs typeface="Times New Roman" panose="02020603050405020304" pitchFamily="18" charset="0"/>
              </a:rPr>
              <a:t>值为</a:t>
            </a:r>
            <a:r>
              <a:rPr lang="en-US" altLang="zh-CN"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18" name="矩形 17"/>
          <p:cNvSpPr/>
          <p:nvPr/>
        </p:nvSpPr>
        <p:spPr>
          <a:xfrm>
            <a:off x="3073251" y="2205658"/>
            <a:ext cx="1221755" cy="830997"/>
          </a:xfrm>
          <a:prstGeom prst="rect">
            <a:avLst/>
          </a:prstGeom>
        </p:spPr>
        <p:txBody>
          <a:bodyPr wrap="square">
            <a:spAutoFit/>
          </a:bodyPr>
          <a:lstStyle/>
          <a:p>
            <a:r>
              <a:rPr lang="en-US" altLang="zh-CN" sz="4800" b="1" kern="100" dirty="0" smtClean="0">
                <a:solidFill>
                  <a:srgbClr val="FF0000"/>
                </a:solidFill>
                <a:latin typeface="Times New Roman"/>
                <a:ea typeface="华文细黑"/>
                <a:cs typeface="Courier New"/>
              </a:rPr>
              <a:t>BD</a:t>
            </a:r>
            <a:endParaRPr lang="zh-CN" altLang="zh-CN" sz="4800" b="1" kern="100" baseline="30000" dirty="0">
              <a:solidFill>
                <a:srgbClr val="FF0000"/>
              </a:solidFill>
              <a:latin typeface="Times New Roman"/>
              <a:ea typeface="华文细黑"/>
              <a:cs typeface="Courier New"/>
            </a:endParaRPr>
          </a:p>
        </p:txBody>
      </p:sp>
      <p:sp>
        <p:nvSpPr>
          <p:cNvPr id="19" name="矩形 18"/>
          <p:cNvSpPr/>
          <p:nvPr/>
        </p:nvSpPr>
        <p:spPr>
          <a:xfrm>
            <a:off x="7092999" y="186251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5</a:t>
            </a:r>
            <a:endParaRPr lang="zh-CN" altLang="zh-CN" sz="3600" b="1" kern="100" baseline="30000" dirty="0">
              <a:solidFill>
                <a:srgbClr val="FF0000"/>
              </a:solidFill>
              <a:latin typeface="Times New Roman"/>
              <a:ea typeface="华文细黑"/>
              <a:cs typeface="Courier New"/>
            </a:endParaRPr>
          </a:p>
        </p:txBody>
      </p:sp>
      <p:cxnSp>
        <p:nvCxnSpPr>
          <p:cNvPr id="21" name="直接箭头连接符 20"/>
          <p:cNvCxnSpPr/>
          <p:nvPr/>
        </p:nvCxnSpPr>
        <p:spPr>
          <a:xfrm>
            <a:off x="7437958" y="2185675"/>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446466" y="3084538"/>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103318" y="2728347"/>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1</a:t>
            </a:r>
            <a:endParaRPr lang="zh-CN" altLang="zh-CN" sz="3600" b="1" kern="100" baseline="30000" dirty="0">
              <a:solidFill>
                <a:srgbClr val="FF0000"/>
              </a:solidFill>
              <a:latin typeface="Times New Roman"/>
              <a:ea typeface="华文细黑"/>
              <a:cs typeface="Courier New"/>
            </a:endParaRPr>
          </a:p>
        </p:txBody>
      </p:sp>
      <p:sp>
        <p:nvSpPr>
          <p:cNvPr id="25" name="矩形 24"/>
          <p:cNvSpPr/>
          <p:nvPr/>
        </p:nvSpPr>
        <p:spPr>
          <a:xfrm>
            <a:off x="10652560" y="4090060"/>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8399462" y="4628530"/>
            <a:ext cx="2458697" cy="584775"/>
          </a:xfrm>
          <a:prstGeom prst="rect">
            <a:avLst/>
          </a:prstGeom>
        </p:spPr>
        <p:txBody>
          <a:bodyPr wrap="square">
            <a:spAutoFit/>
          </a:bodyPr>
          <a:lstStyle/>
          <a:p>
            <a:r>
              <a:rPr lang="en-US" altLang="zh-CN" sz="3200" b="1" kern="100" dirty="0" smtClean="0">
                <a:solidFill>
                  <a:srgbClr val="FF0000"/>
                </a:solidFill>
                <a:latin typeface="Times New Roman"/>
                <a:ea typeface="华文细黑"/>
                <a:cs typeface="Courier New"/>
              </a:rPr>
              <a:t>HZ&gt;HY&gt;HX</a:t>
            </a:r>
            <a:endParaRPr lang="zh-CN" altLang="zh-CN" sz="3200" b="1" kern="100" baseline="30000" dirty="0">
              <a:solidFill>
                <a:srgbClr val="FF0000"/>
              </a:solidFill>
              <a:latin typeface="Times New Roman"/>
              <a:ea typeface="华文细黑"/>
              <a:cs typeface="Courier New"/>
            </a:endParaRPr>
          </a:p>
        </p:txBody>
      </p:sp>
      <p:sp>
        <p:nvSpPr>
          <p:cNvPr id="27" name="矩形 26"/>
          <p:cNvSpPr/>
          <p:nvPr/>
        </p:nvSpPr>
        <p:spPr>
          <a:xfrm>
            <a:off x="6012772" y="5617592"/>
            <a:ext cx="5267010"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c(Y</a:t>
            </a:r>
            <a:r>
              <a:rPr lang="en-US" altLang="zh-CN" sz="3200" b="1" baseline="30000"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c(X</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c(OH</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c(H</a:t>
            </a:r>
            <a:r>
              <a:rPr lang="en-US" altLang="zh-CN" sz="3200" b="1" baseline="30000"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a:t>
            </a:r>
            <a:endParaRPr lang="zh-CN" altLang="zh-CN" sz="3200" b="1" kern="100" baseline="30000" dirty="0">
              <a:solidFill>
                <a:srgbClr val="FF0000"/>
              </a:solidFill>
              <a:latin typeface="Times New Roman"/>
              <a:ea typeface="华文细黑"/>
              <a:cs typeface="Courier New"/>
            </a:endParaRPr>
          </a:p>
        </p:txBody>
      </p:sp>
      <p:sp>
        <p:nvSpPr>
          <p:cNvPr id="28" name="矩形 27"/>
          <p:cNvSpPr/>
          <p:nvPr/>
        </p:nvSpPr>
        <p:spPr>
          <a:xfrm>
            <a:off x="4655046" y="5590034"/>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9" name="矩形 28"/>
          <p:cNvSpPr/>
          <p:nvPr/>
        </p:nvSpPr>
        <p:spPr>
          <a:xfrm>
            <a:off x="5303118" y="4676577"/>
            <a:ext cx="494046" cy="769441"/>
          </a:xfrm>
          <a:prstGeom prst="rect">
            <a:avLst/>
          </a:prstGeom>
        </p:spPr>
        <p:txBody>
          <a:bodyPr wrap="none">
            <a:spAutoFit/>
          </a:bodyPr>
          <a:lstStyle/>
          <a:p>
            <a:r>
              <a:rPr lang="zh-CN" altLang="en-US" sz="4400" b="1" dirty="0">
                <a:solidFill>
                  <a:srgbClr val="FF0000"/>
                </a:solidFill>
              </a:rPr>
              <a:t>√</a:t>
            </a:r>
          </a:p>
        </p:txBody>
      </p:sp>
      <p:cxnSp>
        <p:nvCxnSpPr>
          <p:cNvPr id="31" name="直接箭头连接符 30"/>
          <p:cNvCxnSpPr/>
          <p:nvPr/>
        </p:nvCxnSpPr>
        <p:spPr>
          <a:xfrm>
            <a:off x="7478352" y="2604687"/>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101507"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a:t>
            </a:r>
            <a:endParaRPr lang="zh-CN" altLang="zh-CN" sz="3600" b="1" kern="100" baseline="30000" dirty="0">
              <a:solidFill>
                <a:srgbClr val="FF0000"/>
              </a:solidFill>
              <a:latin typeface="Times New Roman"/>
              <a:ea typeface="华文细黑"/>
              <a:cs typeface="Courier New"/>
            </a:endParaRPr>
          </a:p>
        </p:txBody>
      </p:sp>
      <p:sp>
        <p:nvSpPr>
          <p:cNvPr id="33" name="矩形 32"/>
          <p:cNvSpPr/>
          <p:nvPr/>
        </p:nvSpPr>
        <p:spPr>
          <a:xfrm>
            <a:off x="6781378"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3</a:t>
            </a:r>
            <a:endParaRPr lang="zh-CN" altLang="zh-CN" sz="3600" b="1" kern="100" baseline="30000" dirty="0">
              <a:solidFill>
                <a:srgbClr val="FF0000"/>
              </a:solidFill>
              <a:latin typeface="Times New Roman"/>
              <a:ea typeface="华文细黑"/>
              <a:cs typeface="Courier New"/>
            </a:endParaRPr>
          </a:p>
        </p:txBody>
      </p:sp>
      <p:sp>
        <p:nvSpPr>
          <p:cNvPr id="20" name="矩形 19"/>
          <p:cNvSpPr/>
          <p:nvPr/>
        </p:nvSpPr>
        <p:spPr>
          <a:xfrm>
            <a:off x="3574926" y="6166098"/>
            <a:ext cx="494046" cy="769441"/>
          </a:xfrm>
          <a:prstGeom prst="rect">
            <a:avLst/>
          </a:prstGeom>
        </p:spPr>
        <p:txBody>
          <a:bodyPr wrap="none">
            <a:spAutoFit/>
          </a:bodyPr>
          <a:lstStyle/>
          <a:p>
            <a:r>
              <a:rPr lang="zh-CN" altLang="en-US" sz="4400" b="1" dirty="0">
                <a:solidFill>
                  <a:srgbClr val="FF0000"/>
                </a:solidFill>
              </a:rPr>
              <a:t>√</a:t>
            </a:r>
          </a:p>
        </p:txBody>
      </p:sp>
      <p:sp>
        <p:nvSpPr>
          <p:cNvPr id="22" name="矩形 21"/>
          <p:cNvSpPr/>
          <p:nvPr/>
        </p:nvSpPr>
        <p:spPr>
          <a:xfrm>
            <a:off x="8686589" y="1374661"/>
            <a:ext cx="610877" cy="830997"/>
          </a:xfrm>
          <a:prstGeom prst="rect">
            <a:avLst/>
          </a:prstGeom>
        </p:spPr>
        <p:txBody>
          <a:bodyPr wrap="square">
            <a:spAutoFit/>
          </a:bodyPr>
          <a:lstStyle/>
          <a:p>
            <a:r>
              <a:rPr lang="en-US" altLang="zh-CN" sz="4800" b="1" kern="100" dirty="0">
                <a:solidFill>
                  <a:srgbClr val="FF0000"/>
                </a:solidFill>
                <a:latin typeface="Times New Roman"/>
                <a:ea typeface="华文细黑"/>
                <a:cs typeface="Courier New"/>
              </a:rPr>
              <a:t>p</a:t>
            </a:r>
            <a:endParaRPr lang="zh-CN" altLang="zh-CN" sz="4800" b="1" kern="100" baseline="30000" dirty="0">
              <a:solidFill>
                <a:srgbClr val="FF0000"/>
              </a:solidFill>
              <a:latin typeface="Times New Roman"/>
              <a:ea typeface="华文细黑"/>
              <a:cs typeface="Courier New"/>
            </a:endParaRPr>
          </a:p>
        </p:txBody>
      </p:sp>
      <p:sp>
        <p:nvSpPr>
          <p:cNvPr id="30" name="矩形 29"/>
          <p:cNvSpPr/>
          <p:nvPr/>
        </p:nvSpPr>
        <p:spPr>
          <a:xfrm>
            <a:off x="46534" y="2972346"/>
            <a:ext cx="779185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p</a:t>
            </a:r>
            <a:r>
              <a:rPr lang="zh-CN" altLang="en-US" sz="2800" b="1" kern="100" dirty="0" smtClean="0">
                <a:solidFill>
                  <a:srgbClr val="FF0000"/>
                </a:solidFill>
                <a:latin typeface="Times New Roman"/>
                <a:ea typeface="华文细黑"/>
                <a:cs typeface="Courier New"/>
              </a:rPr>
              <a:t>点各离子浓度大小比较及守恒关系：</a:t>
            </a:r>
            <a:endParaRPr lang="zh-CN" altLang="zh-CN" sz="2800" b="1" kern="100" baseline="30000" dirty="0">
              <a:solidFill>
                <a:srgbClr val="FF0000"/>
              </a:solidFill>
              <a:latin typeface="Times New Roman"/>
              <a:ea typeface="华文细黑"/>
              <a:cs typeface="Courier New"/>
            </a:endParaRPr>
          </a:p>
        </p:txBody>
      </p:sp>
      <p:sp>
        <p:nvSpPr>
          <p:cNvPr id="34" name="矩形 33"/>
          <p:cNvSpPr/>
          <p:nvPr/>
        </p:nvSpPr>
        <p:spPr>
          <a:xfrm>
            <a:off x="3574926" y="3586510"/>
            <a:ext cx="5436604"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c(Y</a:t>
            </a:r>
            <a:r>
              <a:rPr lang="en-US" altLang="zh-CN" sz="2800" b="1" kern="100" baseline="3000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)&gt;</a:t>
            </a:r>
            <a:r>
              <a:rPr lang="en-US" altLang="zh-CN" sz="2800" b="1" kern="100" dirty="0" smtClean="0">
                <a:solidFill>
                  <a:srgbClr val="0000FF"/>
                </a:solidFill>
                <a:latin typeface="Times New Roman"/>
                <a:ea typeface="华文细黑"/>
                <a:cs typeface="Courier New"/>
              </a:rPr>
              <a:t>c(Na</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)&gt;c(HY)&gt;c(H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)&gt;c(OH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endParaRPr lang="zh-CN" altLang="zh-CN" sz="2800" b="1" kern="100" baseline="30000" dirty="0">
              <a:solidFill>
                <a:srgbClr val="0000FF"/>
              </a:solidFill>
              <a:latin typeface="Times New Roman"/>
              <a:ea typeface="华文细黑"/>
              <a:cs typeface="Courier New"/>
            </a:endParaRPr>
          </a:p>
        </p:txBody>
      </p:sp>
      <p:sp>
        <p:nvSpPr>
          <p:cNvPr id="35" name="矩形 34"/>
          <p:cNvSpPr/>
          <p:nvPr/>
        </p:nvSpPr>
        <p:spPr>
          <a:xfrm>
            <a:off x="84758" y="3601254"/>
            <a:ext cx="3984214"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p</a:t>
            </a:r>
            <a:r>
              <a:rPr lang="zh-CN" altLang="en-US" sz="2800" b="1" kern="100" dirty="0" smtClean="0">
                <a:solidFill>
                  <a:srgbClr val="0000FF"/>
                </a:solidFill>
                <a:latin typeface="Times New Roman"/>
                <a:ea typeface="华文细黑"/>
                <a:cs typeface="Courier New"/>
              </a:rPr>
              <a:t>点</a:t>
            </a:r>
            <a:r>
              <a:rPr lang="en-US" altLang="zh-CN" sz="2800" b="1" kern="100" dirty="0" smtClean="0">
                <a:solidFill>
                  <a:srgbClr val="0000FF"/>
                </a:solidFill>
                <a:latin typeface="Times New Roman"/>
                <a:ea typeface="华文细黑"/>
                <a:cs typeface="Courier New"/>
              </a:rPr>
              <a:t>c(HY):c(</a:t>
            </a:r>
            <a:r>
              <a:rPr lang="en-US" altLang="zh-CN" sz="2800" b="1" kern="100" dirty="0" err="1" smtClean="0">
                <a:solidFill>
                  <a:srgbClr val="0000FF"/>
                </a:solidFill>
                <a:latin typeface="Times New Roman"/>
                <a:ea typeface="华文细黑"/>
                <a:cs typeface="Courier New"/>
              </a:rPr>
              <a:t>NaY</a:t>
            </a:r>
            <a:r>
              <a:rPr lang="en-US" altLang="zh-CN" sz="2800" b="1" kern="100" dirty="0" smtClean="0">
                <a:solidFill>
                  <a:srgbClr val="0000FF"/>
                </a:solidFill>
                <a:latin typeface="Times New Roman"/>
                <a:ea typeface="华文细黑"/>
                <a:cs typeface="Courier New"/>
              </a:rPr>
              <a:t>)=1:1</a:t>
            </a:r>
            <a:endParaRPr lang="zh-CN" altLang="zh-CN" sz="2800" b="1" kern="100" baseline="30000" dirty="0">
              <a:solidFill>
                <a:srgbClr val="0000FF"/>
              </a:solidFill>
              <a:latin typeface="Times New Roman"/>
              <a:ea typeface="华文细黑"/>
              <a:cs typeface="Courier New"/>
            </a:endParaRPr>
          </a:p>
        </p:txBody>
      </p:sp>
      <p:sp>
        <p:nvSpPr>
          <p:cNvPr id="36" name="矩形 35"/>
          <p:cNvSpPr/>
          <p:nvPr/>
        </p:nvSpPr>
        <p:spPr>
          <a:xfrm>
            <a:off x="5519142" y="6238106"/>
            <a:ext cx="6510791"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a:t>
            </a:r>
            <a:r>
              <a:rPr lang="en-US" altLang="zh-CN" sz="2800" b="1" kern="100" dirty="0" smtClean="0">
                <a:solidFill>
                  <a:srgbClr val="FF0000"/>
                </a:solidFill>
                <a:latin typeface="Times New Roman"/>
                <a:ea typeface="华文细黑"/>
                <a:cs typeface="Courier New"/>
              </a:rPr>
              <a:t>HY</a:t>
            </a:r>
            <a:r>
              <a:rPr lang="zh-CN" altLang="en-US" sz="2800" b="1" kern="100" dirty="0" smtClean="0">
                <a:solidFill>
                  <a:srgbClr val="FF0000"/>
                </a:solidFill>
                <a:latin typeface="Times New Roman"/>
                <a:ea typeface="华文细黑"/>
                <a:cs typeface="Courier New"/>
              </a:rPr>
              <a:t>和</a:t>
            </a:r>
            <a:r>
              <a:rPr lang="en-US" altLang="zh-CN" sz="2800" b="1" kern="100" dirty="0" smtClean="0">
                <a:solidFill>
                  <a:srgbClr val="FF0000"/>
                </a:solidFill>
                <a:latin typeface="Times New Roman"/>
                <a:ea typeface="华文细黑"/>
                <a:cs typeface="Courier New"/>
              </a:rPr>
              <a:t>HX</a:t>
            </a:r>
            <a:r>
              <a:rPr lang="zh-CN" altLang="en-US" sz="2800" b="1" kern="100" dirty="0" smtClean="0">
                <a:solidFill>
                  <a:srgbClr val="FF0000"/>
                </a:solidFill>
                <a:latin typeface="Times New Roman"/>
                <a:ea typeface="华文细黑"/>
                <a:cs typeface="Courier New"/>
              </a:rPr>
              <a:t>时，只能用酚酞做指示剂。</a:t>
            </a:r>
            <a:endParaRPr lang="zh-CN" altLang="zh-CN" sz="2800" b="1" kern="100" baseline="30000" dirty="0">
              <a:solidFill>
                <a:srgbClr val="FF0000"/>
              </a:solidFill>
              <a:latin typeface="Times New Roman"/>
              <a:ea typeface="华文细黑"/>
              <a:cs typeface="Courier New"/>
            </a:endParaRPr>
          </a:p>
        </p:txBody>
      </p:sp>
      <p:cxnSp>
        <p:nvCxnSpPr>
          <p:cNvPr id="5" name="直接连接符 4"/>
          <p:cNvCxnSpPr/>
          <p:nvPr/>
        </p:nvCxnSpPr>
        <p:spPr>
          <a:xfrm>
            <a:off x="10008914" y="498674"/>
            <a:ext cx="0" cy="2798782"/>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927292" y="1006922"/>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70504" y="688474"/>
            <a:ext cx="2003524"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cs typeface="Courier New"/>
              </a:rPr>
              <a:t>滴定终点：</a:t>
            </a:r>
            <a:endParaRPr lang="en-US" altLang="zh-CN" sz="2800" b="1" kern="100" dirty="0" smtClean="0">
              <a:solidFill>
                <a:srgbClr val="FF0000"/>
              </a:solidFill>
              <a:latin typeface="Times New Roman"/>
              <a:ea typeface="华文细黑"/>
              <a:cs typeface="Courier New"/>
            </a:endParaRPr>
          </a:p>
          <a:p>
            <a:pPr algn="ctr"/>
            <a:r>
              <a:rPr lang="en-US" altLang="zh-CN" sz="2800" b="1" kern="100" dirty="0" err="1" smtClean="0">
                <a:solidFill>
                  <a:srgbClr val="FF0000"/>
                </a:solidFill>
                <a:latin typeface="Times New Roman"/>
                <a:ea typeface="华文细黑"/>
                <a:cs typeface="Courier New"/>
              </a:rPr>
              <a:t>NaY</a:t>
            </a:r>
            <a:r>
              <a:rPr lang="zh-CN" altLang="en-US" sz="2800" b="1" kern="100" dirty="0" smtClean="0">
                <a:solidFill>
                  <a:srgbClr val="FF0000"/>
                </a:solidFill>
                <a:latin typeface="Times New Roman"/>
                <a:ea typeface="华文细黑"/>
                <a:cs typeface="Courier New"/>
              </a:rPr>
              <a:t>和</a:t>
            </a:r>
            <a:r>
              <a:rPr lang="en-US" altLang="zh-CN" sz="2800" b="1" kern="100" dirty="0" err="1" smtClean="0">
                <a:solidFill>
                  <a:srgbClr val="FF0000"/>
                </a:solidFill>
                <a:latin typeface="Times New Roman"/>
                <a:ea typeface="华文细黑"/>
                <a:cs typeface="Courier New"/>
              </a:rPr>
              <a:t>NaX</a:t>
            </a:r>
            <a:endParaRPr lang="en-US" altLang="zh-CN" sz="2800" b="1" kern="100" dirty="0" smtClean="0">
              <a:solidFill>
                <a:srgbClr val="FF0000"/>
              </a:solidFill>
              <a:latin typeface="Times New Roman"/>
              <a:ea typeface="华文细黑"/>
              <a:cs typeface="Courier New"/>
            </a:endParaRPr>
          </a:p>
          <a:p>
            <a:pPr algn="ctr"/>
            <a:r>
              <a:rPr lang="zh-CN" altLang="en-US" sz="2800" b="1" kern="100" dirty="0" smtClean="0">
                <a:solidFill>
                  <a:srgbClr val="FF0000"/>
                </a:solidFill>
                <a:latin typeface="Times New Roman"/>
                <a:ea typeface="华文细黑"/>
                <a:cs typeface="Courier New"/>
              </a:rPr>
              <a:t>水解呈碱性</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5147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ipe(down)">
                                      <p:cBhvr>
                                        <p:cTn id="82" dur="20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blinds(horizontal)">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down)">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blinds(horizontal)">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blinds(horizontal)">
                                      <p:cBhvr>
                                        <p:cTn id="107" dur="5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4" grpId="0"/>
      <p:bldP spid="25" grpId="0"/>
      <p:bldP spid="26" grpId="0"/>
      <p:bldP spid="27" grpId="0"/>
      <p:bldP spid="28" grpId="0"/>
      <p:bldP spid="29" grpId="0"/>
      <p:bldP spid="32" grpId="0"/>
      <p:bldP spid="33" grpId="0"/>
      <p:bldP spid="20" grpId="0"/>
      <p:bldP spid="22" grpId="0"/>
      <p:bldP spid="30" grpId="0"/>
      <p:bldP spid="34" grpId="0"/>
      <p:bldP spid="35" grpId="0"/>
      <p:bldP spid="36" grpId="0" animBg="1"/>
      <p:bldP spid="8" grpId="0" animBg="1"/>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9382985"/>
              </p:ext>
            </p:extLst>
          </p:nvPr>
        </p:nvGraphicFramePr>
        <p:xfrm>
          <a:off x="350838" y="587574"/>
          <a:ext cx="11134725" cy="3343275"/>
        </p:xfrm>
        <a:graphic>
          <a:graphicData uri="http://schemas.openxmlformats.org/presentationml/2006/ole">
            <mc:AlternateContent xmlns:mc="http://schemas.openxmlformats.org/markup-compatibility/2006">
              <mc:Choice xmlns:v="urn:schemas-microsoft-com:vml" Requires="v">
                <p:oleObj spid="_x0000_s78182" name="文档" r:id="rId3" imgW="11136482" imgH="3357487" progId="Word.Document.12">
                  <p:embed/>
                </p:oleObj>
              </mc:Choice>
              <mc:Fallback>
                <p:oleObj name="文档" r:id="rId3" imgW="11136482" imgH="3357487" progId="Word.Document.12">
                  <p:embed/>
                  <p:pic>
                    <p:nvPicPr>
                      <p:cNvPr id="0" name=""/>
                      <p:cNvPicPr/>
                      <p:nvPr/>
                    </p:nvPicPr>
                    <p:blipFill>
                      <a:blip r:embed="rId4"/>
                      <a:stretch>
                        <a:fillRect/>
                      </a:stretch>
                    </p:blipFill>
                    <p:spPr>
                      <a:xfrm>
                        <a:off x="350838" y="587574"/>
                        <a:ext cx="11134725" cy="33432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555649"/>
              </p:ext>
            </p:extLst>
          </p:nvPr>
        </p:nvGraphicFramePr>
        <p:xfrm>
          <a:off x="352425" y="3705796"/>
          <a:ext cx="11134725" cy="1628775"/>
        </p:xfrm>
        <a:graphic>
          <a:graphicData uri="http://schemas.openxmlformats.org/presentationml/2006/ole">
            <mc:AlternateContent xmlns:mc="http://schemas.openxmlformats.org/markup-compatibility/2006">
              <mc:Choice xmlns:v="urn:schemas-microsoft-com:vml" Requires="v">
                <p:oleObj spid="_x0000_s78183" name="文档" r:id="rId5" imgW="11136482" imgH="1630975" progId="Word.Document.12">
                  <p:embed/>
                </p:oleObj>
              </mc:Choice>
              <mc:Fallback>
                <p:oleObj name="文档" r:id="rId5" imgW="11136482" imgH="1630975" progId="Word.Document.12">
                  <p:embed/>
                  <p:pic>
                    <p:nvPicPr>
                      <p:cNvPr id="0" name=""/>
                      <p:cNvPicPr/>
                      <p:nvPr/>
                    </p:nvPicPr>
                    <p:blipFill>
                      <a:blip r:embed="rId6"/>
                      <a:stretch>
                        <a:fillRect/>
                      </a:stretch>
                    </p:blipFill>
                    <p:spPr>
                      <a:xfrm>
                        <a:off x="352425" y="3705796"/>
                        <a:ext cx="11134725" cy="162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6291668"/>
              </p:ext>
            </p:extLst>
          </p:nvPr>
        </p:nvGraphicFramePr>
        <p:xfrm>
          <a:off x="352425" y="5076949"/>
          <a:ext cx="11134725" cy="1628775"/>
        </p:xfrm>
        <a:graphic>
          <a:graphicData uri="http://schemas.openxmlformats.org/presentationml/2006/ole">
            <mc:AlternateContent xmlns:mc="http://schemas.openxmlformats.org/markup-compatibility/2006">
              <mc:Choice xmlns:v="urn:schemas-microsoft-com:vml" Requires="v">
                <p:oleObj spid="_x0000_s78184" name="文档" r:id="rId7" imgW="11136482" imgH="1632778" progId="Word.Document.12">
                  <p:embed/>
                </p:oleObj>
              </mc:Choice>
              <mc:Fallback>
                <p:oleObj name="文档" r:id="rId7" imgW="11136482" imgH="1632778" progId="Word.Document.12">
                  <p:embed/>
                  <p:pic>
                    <p:nvPicPr>
                      <p:cNvPr id="0" name=""/>
                      <p:cNvPicPr/>
                      <p:nvPr/>
                    </p:nvPicPr>
                    <p:blipFill>
                      <a:blip r:embed="rId8"/>
                      <a:stretch>
                        <a:fillRect/>
                      </a:stretch>
                    </p:blipFill>
                    <p:spPr>
                      <a:xfrm>
                        <a:off x="352425" y="5076949"/>
                        <a:ext cx="11134725" cy="1628775"/>
                      </a:xfrm>
                      <a:prstGeom prst="rect">
                        <a:avLst/>
                      </a:prstGeom>
                    </p:spPr>
                  </p:pic>
                </p:oleObj>
              </mc:Fallback>
            </mc:AlternateContent>
          </a:graphicData>
        </a:graphic>
      </p:graphicFrame>
      <p:sp>
        <p:nvSpPr>
          <p:cNvPr id="7" name="矩形 6"/>
          <p:cNvSpPr/>
          <p:nvPr/>
        </p:nvSpPr>
        <p:spPr>
          <a:xfrm>
            <a:off x="253033" y="5743575"/>
            <a:ext cx="431400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浓度几乎不变。</a:t>
            </a:r>
            <a:endParaRPr lang="zh-CN" altLang="zh-CN" sz="2800" kern="100" dirty="0">
              <a:effectLst/>
              <a:latin typeface="宋体"/>
              <a:cs typeface="Courier New"/>
            </a:endParaRPr>
          </a:p>
        </p:txBody>
      </p:sp>
      <p:sp>
        <p:nvSpPr>
          <p:cNvPr id="8" name="矩形 7"/>
          <p:cNvSpPr/>
          <p:nvPr/>
        </p:nvSpPr>
        <p:spPr>
          <a:xfrm>
            <a:off x="2119001" y="170160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A</a:t>
            </a:r>
            <a:endParaRPr lang="zh-CN" altLang="en-US" sz="4400" b="1" kern="100" dirty="0">
              <a:solidFill>
                <a:srgbClr val="FF0000"/>
              </a:solidFill>
              <a:latin typeface="Times New Roman"/>
              <a:cs typeface="Times New Roman"/>
            </a:endParaRPr>
          </a:p>
        </p:txBody>
      </p:sp>
      <p:sp>
        <p:nvSpPr>
          <p:cNvPr id="9" name="Rectangle 21">
            <a:hlinkClick r:id="rId9"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737037"/>
            <a:ext cx="12071871" cy="4708981"/>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完成小本练出高分“</a:t>
            </a:r>
            <a:r>
              <a:rPr lang="en-US" altLang="zh-CN" sz="4000" b="1" dirty="0" smtClean="0">
                <a:solidFill>
                  <a:schemeClr val="bg1"/>
                </a:solidFill>
                <a:latin typeface="+mj-ea"/>
                <a:ea typeface="+mj-ea"/>
              </a:rPr>
              <a:t>P295-296</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smtClean="0">
                <a:solidFill>
                  <a:srgbClr val="FFFF00"/>
                </a:solidFill>
                <a:latin typeface="+mj-ea"/>
                <a:ea typeface="+mj-ea"/>
              </a:rPr>
              <a:t>精选题：化学反应速率及化学平衡的计算；</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745915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7588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877762"/>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v(NO)=_________;CO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206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7724148"/>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a:latin typeface="Times New Roman" panose="02020603050405020304" pitchFamily="18" charset="0"/>
                <a:cs typeface="Times New Roman" panose="02020603050405020304" pitchFamily="18" charset="0"/>
              </a:rPr>
              <a:t>。</a:t>
            </a:r>
          </a:p>
          <a:p>
            <a:pPr>
              <a:lnSpc>
                <a:spcPct val="125000"/>
              </a:lnSpc>
            </a:pPr>
            <a:r>
              <a:rPr lang="en-US" altLang="zh-CN" sz="2900" b="1" dirty="0">
                <a:latin typeface="Times New Roman" panose="02020603050405020304" pitchFamily="18" charset="0"/>
                <a:cs typeface="Times New Roman" panose="02020603050405020304" pitchFamily="18" charset="0"/>
              </a:rPr>
              <a:t> </a:t>
            </a:r>
            <a:endParaRPr lang="zh-CN" altLang="zh-CN" sz="2900" b="1" dirty="0">
              <a:latin typeface="Times New Roman" panose="02020603050405020304" pitchFamily="18" charset="0"/>
              <a:cs typeface="Times New Roman" panose="02020603050405020304" pitchFamily="18" charset="0"/>
            </a:endParaRPr>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40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2145" y="223733"/>
            <a:ext cx="11388152" cy="637441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比较下列四组反应，回答下列问题：</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一组：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二组：</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三组：</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通入品红溶液中，加热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加入到品红溶液中，加热</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四组：</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溶液滴入紫色石蕊溶液中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⑧</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固体加入到紫色石蕊溶液</a:t>
            </a:r>
            <a:r>
              <a:rPr lang="zh-CN" altLang="zh-CN" sz="2800" kern="100" dirty="0" smtClean="0">
                <a:latin typeface="Times New Roman"/>
                <a:ea typeface="华文细黑"/>
                <a:cs typeface="Times New Roman"/>
              </a:rPr>
              <a:t>中</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9" y="1629594"/>
            <a:ext cx="11755638"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类比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的反应方程式为</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2SO</a:t>
            </a:r>
            <a:r>
              <a:rPr lang="en-US" altLang="zh-CN" sz="2800" b="1" kern="100" baseline="-25000" dirty="0">
                <a:solidFill>
                  <a:srgbClr val="FF0000"/>
                </a:solidFill>
                <a:latin typeface="Times New Roman"/>
                <a:ea typeface="华文细黑"/>
                <a:cs typeface="Courier New"/>
              </a:rPr>
              <a:t>2</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SO</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，你认为是否合理？</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具有强氧化性，可能发生：</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4</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852649" y="1764085"/>
            <a:ext cx="5271315" cy="523220"/>
          </a:xfrm>
          <a:prstGeom prst="rect">
            <a:avLst/>
          </a:prstGeom>
        </p:spPr>
        <p:txBody>
          <a:bodyPr wrap="none">
            <a:spAutoFit/>
          </a:bodyPr>
          <a:lstStyle/>
          <a:p>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3094588" y="3175556"/>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不合理</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92171"/>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62558" y="-216485"/>
            <a:ext cx="9758885" cy="2062103"/>
          </a:xfrm>
          <a:prstGeom prst="rect">
            <a:avLst/>
          </a:prstGeom>
        </p:spPr>
        <p:txBody>
          <a:bodyPr wrap="square">
            <a:spAutoFit/>
          </a:bodyPr>
          <a:lstStyle/>
          <a:p>
            <a:pPr algn="just">
              <a:lnSpc>
                <a:spcPct val="200000"/>
              </a:lnSpc>
              <a:spcAft>
                <a:spcPts val="0"/>
              </a:spcAft>
            </a:pPr>
            <a:r>
              <a:rPr lang="zh-CN" altLang="zh-CN" sz="3200" kern="100" dirty="0">
                <a:latin typeface="Times New Roman"/>
                <a:ea typeface="华文细黑"/>
                <a:cs typeface="Times New Roman"/>
              </a:rPr>
              <a:t>一组：</a:t>
            </a:r>
            <a:r>
              <a:rPr lang="en-US" altLang="zh-CN" sz="3200" kern="100" dirty="0">
                <a:latin typeface="宋体"/>
                <a:ea typeface="华文细黑"/>
                <a:cs typeface="Times New Roman"/>
              </a:rPr>
              <a:t>①</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CO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②</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p:txBody>
      </p:sp>
      <p:sp>
        <p:nvSpPr>
          <p:cNvPr id="4" name="右大括号 3"/>
          <p:cNvSpPr/>
          <p:nvPr/>
        </p:nvSpPr>
        <p:spPr>
          <a:xfrm rot="1992344">
            <a:off x="10791204" y="3014948"/>
            <a:ext cx="358886" cy="1367656"/>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1063758" y="3751124"/>
            <a:ext cx="902811" cy="954107"/>
          </a:xfrm>
          <a:prstGeom prst="rect">
            <a:avLst/>
          </a:prstGeom>
        </p:spPr>
        <p:txBody>
          <a:bodyPr wrap="none">
            <a:spAutoFit/>
          </a:bodyPr>
          <a:lstStyle/>
          <a:p>
            <a:r>
              <a:rPr lang="zh-CN" altLang="en-US" sz="2800" b="1" kern="100" dirty="0" smtClean="0">
                <a:solidFill>
                  <a:srgbClr val="FF0000"/>
                </a:solidFill>
                <a:latin typeface="Times New Roman"/>
                <a:ea typeface="华文细黑"/>
              </a:rPr>
              <a:t>同时</a:t>
            </a:r>
            <a:endParaRPr lang="en-US" altLang="zh-CN" sz="2800" b="1" kern="100" dirty="0" smtClean="0">
              <a:solidFill>
                <a:srgbClr val="FF0000"/>
              </a:solidFill>
              <a:latin typeface="Times New Roman"/>
              <a:ea typeface="华文细黑"/>
            </a:endParaRPr>
          </a:p>
          <a:p>
            <a:r>
              <a:rPr lang="zh-CN" altLang="en-US" sz="2800" b="1" kern="100" dirty="0" smtClean="0">
                <a:solidFill>
                  <a:srgbClr val="FF0000"/>
                </a:solidFill>
                <a:latin typeface="Times New Roman"/>
                <a:ea typeface="华文细黑"/>
              </a:rPr>
              <a:t>存在</a:t>
            </a:r>
            <a:endParaRPr lang="zh-CN" altLang="en-US" sz="2800" b="1" kern="100" dirty="0">
              <a:solidFill>
                <a:srgbClr val="FF0000"/>
              </a:solidFill>
              <a:latin typeface="Times New Roman"/>
              <a:ea typeface="华文细黑"/>
            </a:endParaRPr>
          </a:p>
        </p:txBody>
      </p:sp>
      <p:sp>
        <p:nvSpPr>
          <p:cNvPr id="15" name="矩形 14"/>
          <p:cNvSpPr/>
          <p:nvPr/>
        </p:nvSpPr>
        <p:spPr>
          <a:xfrm>
            <a:off x="218720" y="4997127"/>
            <a:ext cx="943334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假设一：产物是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；假设二：产物是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p>
          <a:p>
            <a:pPr>
              <a:lnSpc>
                <a:spcPct val="150000"/>
              </a:lnSpc>
            </a:pPr>
            <a:r>
              <a:rPr lang="zh-CN" altLang="en-US" sz="2800" b="1" kern="100" dirty="0" smtClean="0">
                <a:solidFill>
                  <a:srgbClr val="0000FF"/>
                </a:solidFill>
                <a:latin typeface="Times New Roman"/>
                <a:ea typeface="华文细黑"/>
              </a:rPr>
              <a:t>假设三：产物是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和</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r>
              <a:rPr lang="zh-CN" altLang="en-US" sz="2800" b="1" kern="100" dirty="0" smtClean="0">
                <a:solidFill>
                  <a:srgbClr val="0000FF"/>
                </a:solidFill>
                <a:latin typeface="Times New Roman"/>
                <a:ea typeface="华文细黑"/>
              </a:rPr>
              <a:t>的混合物</a:t>
            </a:r>
            <a:endParaRPr lang="zh-CN" altLang="en-US" sz="2800" b="1" kern="100" dirty="0">
              <a:solidFill>
                <a:srgbClr val="0000FF"/>
              </a:solidFill>
              <a:latin typeface="Times New Roman"/>
              <a:ea typeface="华文细黑"/>
            </a:endParaRPr>
          </a:p>
        </p:txBody>
      </p:sp>
      <p:sp>
        <p:nvSpPr>
          <p:cNvPr id="16" name="矩形 15"/>
          <p:cNvSpPr/>
          <p:nvPr/>
        </p:nvSpPr>
        <p:spPr>
          <a:xfrm>
            <a:off x="209304" y="4451391"/>
            <a:ext cx="2573534"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实验探究：</a:t>
            </a:r>
            <a:endParaRPr lang="zh-CN" altLang="en-US" sz="2800" b="1" kern="100" dirty="0">
              <a:solidFill>
                <a:srgbClr val="0000FF"/>
              </a:solidFill>
              <a:latin typeface="Times New Roman"/>
              <a:ea typeface="华文细黑"/>
            </a:endParaRPr>
          </a:p>
        </p:txBody>
      </p:sp>
      <p:sp>
        <p:nvSpPr>
          <p:cNvPr id="17" name="矩形 16"/>
          <p:cNvSpPr/>
          <p:nvPr/>
        </p:nvSpPr>
        <p:spPr>
          <a:xfrm>
            <a:off x="8313283" y="5518026"/>
            <a:ext cx="3416320" cy="523220"/>
          </a:xfrm>
          <a:prstGeom prst="rect">
            <a:avLst/>
          </a:prstGeom>
        </p:spPr>
        <p:txBody>
          <a:bodyPr wrap="none">
            <a:spAutoFit/>
          </a:bodyPr>
          <a:lstStyle/>
          <a:p>
            <a:r>
              <a:rPr lang="zh-CN" altLang="en-US" sz="2800" b="1" kern="100" dirty="0" smtClean="0">
                <a:solidFill>
                  <a:srgbClr val="FF0000"/>
                </a:solidFill>
                <a:latin typeface="Times New Roman"/>
                <a:ea typeface="华文细黑"/>
              </a:rPr>
              <a:t>如何设计实验验证？</a:t>
            </a:r>
            <a:endParaRPr lang="en-US" altLang="zh-CN" sz="2800" b="1" kern="100" dirty="0" smtClean="0">
              <a:solidFill>
                <a:srgbClr val="FF0000"/>
              </a:solidFill>
              <a:latin typeface="Times New Roman"/>
              <a:ea typeface="华文细黑"/>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animBg="1"/>
      <p:bldP spid="14" grpId="0"/>
      <p:bldP spid="15" grpId="0"/>
      <p:bldP spid="1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3141762"/>
            <a:ext cx="11881320" cy="3618939"/>
          </a:xfrm>
          <a:prstGeom prst="rect">
            <a:avLst/>
          </a:prstGeom>
        </p:spPr>
        <p:txBody>
          <a:bodyPr wrap="square">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反应中可能发生的现象，相同点：</a:t>
            </a:r>
            <a:r>
              <a:rPr lang="en-US" altLang="zh-CN" sz="2800" kern="100" dirty="0" smtClean="0">
                <a:latin typeface="Times New Roman"/>
                <a:ea typeface="华文细黑"/>
                <a:cs typeface="Courier New"/>
              </a:rPr>
              <a:t>_________________</a:t>
            </a:r>
          </a:p>
          <a:p>
            <a:pPr>
              <a:lnSpc>
                <a:spcPts val="55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差异：</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FeCl</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是不溶性的红褐色沉淀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具有强还原性，易被</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氧化并生成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与溶液中的水剧烈反应会有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a:t>
            </a:r>
            <a:endParaRPr lang="zh-CN" altLang="zh-CN" sz="2800" kern="100" dirty="0">
              <a:effectLst/>
              <a:latin typeface="宋体"/>
              <a:cs typeface="Courier New"/>
            </a:endParaRPr>
          </a:p>
        </p:txBody>
      </p:sp>
      <p:sp>
        <p:nvSpPr>
          <p:cNvPr id="4" name="矩形 3"/>
          <p:cNvSpPr/>
          <p:nvPr/>
        </p:nvSpPr>
        <p:spPr>
          <a:xfrm>
            <a:off x="8419509" y="330582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均会有红褐色</a:t>
            </a:r>
            <a:r>
              <a:rPr lang="zh-CN" altLang="zh-CN" sz="2800" b="1" kern="100" dirty="0" smtClean="0">
                <a:solidFill>
                  <a:srgbClr val="FF0000"/>
                </a:solidFill>
                <a:latin typeface="Times New Roman"/>
                <a:ea typeface="华文细黑"/>
              </a:rPr>
              <a:t>沉淀</a:t>
            </a:r>
            <a:endParaRPr lang="zh-CN" altLang="en-US" sz="2800" b="1" kern="100" dirty="0">
              <a:solidFill>
                <a:srgbClr val="FF0000"/>
              </a:solidFill>
              <a:latin typeface="Times New Roman"/>
              <a:ea typeface="华文细黑"/>
            </a:endParaRPr>
          </a:p>
        </p:txBody>
      </p:sp>
      <p:sp>
        <p:nvSpPr>
          <p:cNvPr id="5" name="矩形 4"/>
          <p:cNvSpPr/>
          <p:nvPr/>
        </p:nvSpPr>
        <p:spPr>
          <a:xfrm>
            <a:off x="148114" y="3978165"/>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生成并有气体逸出</a:t>
            </a:r>
            <a:endParaRPr lang="zh-CN" altLang="en-US" sz="2800" b="1" kern="100" dirty="0">
              <a:solidFill>
                <a:srgbClr val="FF0000"/>
              </a:solidFill>
              <a:latin typeface="Times New Roman"/>
              <a:ea typeface="华文细黑"/>
            </a:endParaRPr>
          </a:p>
        </p:txBody>
      </p:sp>
      <p:sp>
        <p:nvSpPr>
          <p:cNvPr id="6" name="矩形 5"/>
          <p:cNvSpPr/>
          <p:nvPr/>
        </p:nvSpPr>
        <p:spPr>
          <a:xfrm>
            <a:off x="4520088" y="3982471"/>
            <a:ext cx="4493538" cy="523220"/>
          </a:xfrm>
          <a:prstGeom prst="rect">
            <a:avLst/>
          </a:prstGeom>
        </p:spPr>
        <p:txBody>
          <a:bodyPr wrap="none">
            <a:spAutoFit/>
          </a:bodyPr>
          <a:lstStyle/>
          <a:p>
            <a:r>
              <a:rPr lang="en-US" altLang="zh-CN" sz="2800" b="1" kern="100" dirty="0">
                <a:solidFill>
                  <a:srgbClr val="FF0000"/>
                </a:solidFill>
                <a:latin typeface="Times New Roman"/>
                <a:ea typeface="华文细黑"/>
              </a:rPr>
              <a:t>④</a:t>
            </a:r>
            <a:r>
              <a:rPr lang="zh-CN" altLang="zh-CN" sz="2800" b="1" kern="100" dirty="0">
                <a:solidFill>
                  <a:srgbClr val="FF0000"/>
                </a:solidFill>
                <a:latin typeface="Times New Roman"/>
                <a:ea typeface="华文细黑"/>
              </a:rPr>
              <a:t>中气体明显少于</a:t>
            </a:r>
            <a:r>
              <a:rPr lang="en-US" altLang="zh-CN" sz="2800" b="1" kern="100" dirty="0">
                <a:solidFill>
                  <a:srgbClr val="FF0000"/>
                </a:solidFill>
                <a:latin typeface="Times New Roman"/>
                <a:ea typeface="华文细黑"/>
              </a:rPr>
              <a:t>③</a:t>
            </a:r>
            <a:r>
              <a:rPr lang="zh-CN" altLang="zh-CN" sz="2800" b="1" kern="100" dirty="0">
                <a:solidFill>
                  <a:srgbClr val="FF0000"/>
                </a:solidFill>
                <a:latin typeface="Times New Roman"/>
                <a:ea typeface="华文细黑"/>
              </a:rPr>
              <a:t>中气体</a:t>
            </a:r>
            <a:endParaRPr lang="zh-CN" altLang="en-US" sz="2800" b="1" kern="100" dirty="0">
              <a:solidFill>
                <a:srgbClr val="FF0000"/>
              </a:solidFill>
              <a:latin typeface="Times New Roman"/>
              <a:ea typeface="华文细黑"/>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6534" y="390944"/>
            <a:ext cx="6092825" cy="1907061"/>
          </a:xfrm>
          <a:prstGeom prst="rect">
            <a:avLst/>
          </a:prstGeom>
        </p:spPr>
        <p:txBody>
          <a:bodyPr>
            <a:spAutoFit/>
          </a:bodyPr>
          <a:lstStyle/>
          <a:p>
            <a:pPr algn="just">
              <a:lnSpc>
                <a:spcPct val="200000"/>
              </a:lnSpc>
              <a:spcAft>
                <a:spcPts val="0"/>
              </a:spcAft>
            </a:pPr>
            <a:r>
              <a:rPr lang="zh-CN" altLang="zh-CN" sz="3200" kern="100" dirty="0">
                <a:latin typeface="Times New Roman"/>
                <a:ea typeface="华文细黑"/>
                <a:cs typeface="Times New Roman"/>
              </a:rPr>
              <a:t>二组：</a:t>
            </a:r>
            <a:r>
              <a:rPr lang="en-US" altLang="zh-CN" sz="3200" kern="100" dirty="0">
                <a:latin typeface="宋体"/>
                <a:ea typeface="华文细黑"/>
                <a:cs typeface="Times New Roman"/>
              </a:rPr>
              <a:t>③</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3</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④</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p:txBody>
      </p:sp>
      <p:sp>
        <p:nvSpPr>
          <p:cNvPr id="14" name="矩形 13"/>
          <p:cNvSpPr/>
          <p:nvPr/>
        </p:nvSpPr>
        <p:spPr>
          <a:xfrm>
            <a:off x="5663158" y="102912"/>
            <a:ext cx="649889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①2Na</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4Na</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+ 4OH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O</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5" name="矩形 14"/>
          <p:cNvSpPr/>
          <p:nvPr/>
        </p:nvSpPr>
        <p:spPr>
          <a:xfrm>
            <a:off x="5663158" y="808478"/>
            <a:ext cx="4596130"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②Fe</a:t>
            </a:r>
            <a:r>
              <a:rPr lang="en-US" altLang="zh-CN" sz="2800" b="1" kern="100" baseline="30000" dirty="0" smtClean="0">
                <a:solidFill>
                  <a:srgbClr val="0000FF"/>
                </a:solidFill>
                <a:latin typeface="Times New Roman"/>
                <a:ea typeface="华文细黑"/>
                <a:cs typeface="Courier New"/>
              </a:rPr>
              <a:t>2+ </a:t>
            </a:r>
            <a:r>
              <a:rPr lang="en-US" altLang="zh-CN" sz="2800" b="1" kern="100" dirty="0" smtClean="0">
                <a:solidFill>
                  <a:srgbClr val="0000FF"/>
                </a:solidFill>
                <a:latin typeface="Times New Roman"/>
                <a:ea typeface="华文细黑"/>
                <a:cs typeface="Courier New"/>
              </a:rPr>
              <a:t>+ 2</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6" name="矩形 15"/>
          <p:cNvSpPr/>
          <p:nvPr/>
        </p:nvSpPr>
        <p:spPr>
          <a:xfrm>
            <a:off x="5663158" y="1619730"/>
            <a:ext cx="6624736"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③4</a:t>
            </a:r>
            <a:r>
              <a:rPr lang="en-US" altLang="zh-CN" sz="2800" b="1" kern="100" dirty="0">
                <a:solidFill>
                  <a:srgbClr val="0000FF"/>
                </a:solidFill>
                <a:latin typeface="Times New Roman"/>
                <a:ea typeface="华文细黑"/>
                <a:cs typeface="Times New Roman"/>
              </a:rPr>
              <a:t>Fe(OH)</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r>
              <a:rPr lang="en-US" altLang="zh-CN" sz="2800" b="1" kern="100" baseline="30000" dirty="0">
                <a:solidFill>
                  <a:srgbClr val="0000FF"/>
                </a:solidFill>
                <a:latin typeface="Times New Roman"/>
                <a:ea typeface="华文细黑"/>
                <a:cs typeface="Courier New"/>
              </a:rPr>
              <a:t> </a:t>
            </a: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4Fe(OH)</a:t>
            </a:r>
            <a:r>
              <a:rPr lang="en-US" altLang="zh-CN" sz="2800" b="1" kern="100" baseline="-25000" dirty="0" smtClean="0">
                <a:solidFill>
                  <a:srgbClr val="0000FF"/>
                </a:solidFill>
                <a:latin typeface="Times New Roman"/>
                <a:ea typeface="华文细黑"/>
                <a:cs typeface="Times New Roman"/>
              </a:rPr>
              <a:t>3</a:t>
            </a:r>
            <a:endParaRPr lang="zh-CN" altLang="en-US" sz="2800" b="1" baseline="30000" dirty="0">
              <a:solidFill>
                <a:srgbClr val="0000FF"/>
              </a:solidFill>
            </a:endParaRPr>
          </a:p>
        </p:txBody>
      </p:sp>
      <p:sp>
        <p:nvSpPr>
          <p:cNvPr id="17" name="矩形 16"/>
          <p:cNvSpPr/>
          <p:nvPr/>
        </p:nvSpPr>
        <p:spPr>
          <a:xfrm>
            <a:off x="6527254" y="2176630"/>
            <a:ext cx="3942347"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② × 4 </a:t>
            </a:r>
            <a:r>
              <a:rPr lang="zh-CN" altLang="en-US" sz="2800" b="1" kern="100" dirty="0">
                <a:solidFill>
                  <a:srgbClr val="FF0000"/>
                </a:solidFill>
                <a:latin typeface="Times New Roman"/>
                <a:ea typeface="华文细黑"/>
                <a:cs typeface="Courier New"/>
              </a:rPr>
              <a:t>＋ </a:t>
            </a:r>
            <a:r>
              <a:rPr lang="en-US" altLang="zh-CN" sz="2800" b="1" kern="100" dirty="0">
                <a:solidFill>
                  <a:srgbClr val="FF0000"/>
                </a:solidFill>
                <a:latin typeface="Times New Roman"/>
                <a:ea typeface="华文细黑"/>
                <a:cs typeface="Courier New"/>
              </a:rPr>
              <a:t>① ×2 </a:t>
            </a:r>
            <a:r>
              <a:rPr lang="zh-CN" altLang="en-US"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 ③</a:t>
            </a:r>
            <a:endParaRPr lang="zh-CN" altLang="en-US" sz="2800" b="1" baseline="30000" dirty="0">
              <a:solidFill>
                <a:srgbClr val="FF0000"/>
              </a:solidFill>
            </a:endParaRPr>
          </a:p>
        </p:txBody>
      </p:sp>
      <p:sp>
        <p:nvSpPr>
          <p:cNvPr id="19" name="矩形 18"/>
          <p:cNvSpPr/>
          <p:nvPr/>
        </p:nvSpPr>
        <p:spPr>
          <a:xfrm>
            <a:off x="5416536" y="2651658"/>
            <a:ext cx="682837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4Na</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6H</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O + 4</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en-US" altLang="zh-CN" sz="2800" b="1" kern="100" baseline="300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Times New Roman"/>
              </a:rPr>
              <a:t>== 4Fe(OH)</a:t>
            </a:r>
            <a:r>
              <a:rPr lang="en-US" altLang="zh-CN" sz="2800" b="1" kern="100" baseline="-25000" dirty="0" smtClean="0">
                <a:solidFill>
                  <a:srgbClr val="FF0000"/>
                </a:solidFill>
                <a:latin typeface="Times New Roman"/>
                <a:ea typeface="华文细黑"/>
                <a:cs typeface="Times New Roman"/>
              </a:rPr>
              <a:t>3</a:t>
            </a:r>
            <a:r>
              <a:rPr lang="en-US" altLang="zh-CN" sz="2800" b="1" kern="100" dirty="0" smtClean="0">
                <a:solidFill>
                  <a:srgbClr val="FF0000"/>
                </a:solidFill>
                <a:latin typeface="Times New Roman"/>
                <a:ea typeface="华文细黑"/>
                <a:cs typeface="Times New Roman"/>
              </a:rPr>
              <a:t> </a:t>
            </a:r>
            <a:r>
              <a:rPr lang="en-US" altLang="zh-CN" sz="2800" b="1" kern="100" dirty="0">
                <a:solidFill>
                  <a:srgbClr val="FF0000"/>
                </a:solidFill>
                <a:latin typeface="Times New Roman"/>
                <a:ea typeface="华文细黑"/>
                <a:cs typeface="Times New Roman"/>
              </a:rPr>
              <a:t>+ O</a:t>
            </a:r>
            <a:r>
              <a:rPr lang="en-US" altLang="zh-CN" sz="2800" b="1" kern="100" baseline="-25000" dirty="0">
                <a:solidFill>
                  <a:srgbClr val="FF0000"/>
                </a:solidFill>
                <a:latin typeface="Times New Roman"/>
                <a:ea typeface="华文细黑"/>
                <a:cs typeface="Times New Roman"/>
              </a:rPr>
              <a:t>2</a:t>
            </a:r>
            <a:r>
              <a:rPr lang="en-US" altLang="zh-CN" sz="2800" b="1" kern="100" dirty="0">
                <a:solidFill>
                  <a:srgbClr val="FF0000"/>
                </a:solidFill>
                <a:latin typeface="Times New Roman"/>
                <a:ea typeface="华文细黑"/>
                <a:cs typeface="Times New Roman"/>
              </a:rPr>
              <a:t> </a:t>
            </a:r>
            <a:r>
              <a:rPr lang="en-US" altLang="zh-CN" sz="2800" b="1" kern="100" dirty="0" smtClean="0">
                <a:solidFill>
                  <a:srgbClr val="FF0000"/>
                </a:solidFill>
                <a:latin typeface="Times New Roman"/>
                <a:ea typeface="华文细黑"/>
                <a:cs typeface="Times New Roman"/>
              </a:rPr>
              <a:t>↑</a:t>
            </a:r>
            <a:endParaRPr lang="zh-CN" altLang="en-US" sz="2800" b="1" baseline="30000" dirty="0">
              <a:solidFill>
                <a:srgbClr val="FF0000"/>
              </a:solidFill>
            </a:endParaRPr>
          </a:p>
        </p:txBody>
      </p:sp>
      <p:sp>
        <p:nvSpPr>
          <p:cNvPr id="20" name="右大括号 19"/>
          <p:cNvSpPr/>
          <p:nvPr/>
        </p:nvSpPr>
        <p:spPr>
          <a:xfrm>
            <a:off x="5261708" y="2594164"/>
            <a:ext cx="156398" cy="740126"/>
          </a:xfrm>
          <a:prstGeom prst="rightBrace">
            <a:avLst/>
          </a:prstGeom>
          <a:solidFill>
            <a:schemeClr val="bg1"/>
          </a:solid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2330788" y="2349674"/>
            <a:ext cx="2898550" cy="1114664"/>
          </a:xfrm>
          <a:prstGeom prst="rect">
            <a:avLst/>
          </a:prstGeom>
          <a:noFill/>
        </p:spPr>
        <p:txBody>
          <a:bodyPr wrap="none" rtlCol="0">
            <a:spAutoFit/>
          </a:bodyPr>
          <a:lstStyle/>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作氧化剂的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作还原剂的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aseline="-25000" dirty="0">
              <a:solidFill>
                <a:srgbClr val="FF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990750" y="2263152"/>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976236" y="2927479"/>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1</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1962284" y="2522718"/>
            <a:ext cx="647934" cy="646331"/>
          </a:xfrm>
          <a:prstGeom prst="rect">
            <a:avLst/>
          </a:prstGeom>
          <a:noFill/>
        </p:spPr>
        <p:txBody>
          <a:bodyPr wrap="none" rtlCol="0">
            <a:spAutoFit/>
          </a:bodyPr>
          <a:lstStyle/>
          <a:p>
            <a:r>
              <a:rPr lang="zh-CN" altLang="en-US" sz="3600" b="1" dirty="0" smtClean="0">
                <a:solidFill>
                  <a:srgbClr val="0000FF"/>
                </a:solidFill>
                <a:latin typeface="Times New Roman" panose="02020603050405020304" pitchFamily="18" charset="0"/>
                <a:cs typeface="Times New Roman" panose="02020603050405020304" pitchFamily="18" charset="0"/>
              </a:rPr>
              <a:t>：</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a:xfrm>
            <a:off x="1227837" y="117426"/>
            <a:ext cx="4147289"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Courier New"/>
              </a:rPr>
              <a:t>+ 3</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a:t>
            </a:r>
            <a:endParaRPr lang="zh-CN" altLang="en-US" sz="2800" b="1" baseline="30000" dirty="0">
              <a:solidFill>
                <a:srgbClr val="0000FF"/>
              </a:solidFill>
            </a:endParaRPr>
          </a:p>
        </p:txBody>
      </p:sp>
    </p:spTree>
    <p:extLst>
      <p:ext uri="{BB962C8B-B14F-4D97-AF65-F5344CB8AC3E}">
        <p14:creationId xmlns:p14="http://schemas.microsoft.com/office/powerpoint/2010/main" val="27699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righ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4" grpId="0"/>
      <p:bldP spid="15" grpId="0"/>
      <p:bldP spid="16" grpId="0"/>
      <p:bldP spid="17" grpId="0"/>
      <p:bldP spid="19" grpId="0"/>
      <p:bldP spid="20" grpId="0" animBg="1"/>
      <p:bldP spid="21" grpId="0"/>
      <p:bldP spid="22" grpId="0"/>
      <p:bldP spid="23" grpId="0"/>
      <p:bldP spid="24"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3213770"/>
            <a:ext cx="11409907" cy="2913618"/>
          </a:xfrm>
          <a:prstGeom prst="rect">
            <a:avLst/>
          </a:prstGeom>
        </p:spPr>
        <p:txBody>
          <a:bodyPr>
            <a:spAutoFit/>
          </a:bodyPr>
          <a:lstStyle/>
          <a:p>
            <a:pPr algn="just">
              <a:lnSpc>
                <a:spcPts val="5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预测</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b="1" kern="100" dirty="0" smtClean="0">
                <a:solidFill>
                  <a:srgbClr val="0000FF"/>
                </a:solidFill>
                <a:latin typeface="Times New Roman"/>
                <a:ea typeface="华文细黑"/>
                <a:cs typeface="Courier New"/>
              </a:rPr>
              <a:t>SO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的漂白性是由于它能与某些有色</a:t>
            </a:r>
            <a:r>
              <a:rPr lang="zh-CN" altLang="zh-CN" sz="2800" b="1" kern="100" dirty="0" smtClean="0">
                <a:solidFill>
                  <a:srgbClr val="0000FF"/>
                </a:solidFill>
                <a:latin typeface="Times New Roman"/>
                <a:ea typeface="华文细黑"/>
                <a:cs typeface="Times New Roman"/>
              </a:rPr>
              <a:t>物质</a:t>
            </a:r>
            <a:r>
              <a:rPr lang="zh-CN" altLang="en-US" sz="2800" b="1" kern="100" dirty="0" smtClean="0">
                <a:solidFill>
                  <a:srgbClr val="FF0000"/>
                </a:solidFill>
                <a:latin typeface="Times New Roman"/>
                <a:ea typeface="华文细黑"/>
                <a:cs typeface="Times New Roman"/>
              </a:rPr>
              <a:t>结合</a:t>
            </a:r>
            <a:r>
              <a:rPr lang="zh-CN" altLang="zh-CN" sz="2800" b="1" kern="100" dirty="0" smtClean="0">
                <a:solidFill>
                  <a:srgbClr val="FF0000"/>
                </a:solidFill>
                <a:latin typeface="Times New Roman"/>
                <a:ea typeface="华文细黑"/>
                <a:cs typeface="Times New Roman"/>
              </a:rPr>
              <a:t>生成</a:t>
            </a:r>
            <a:r>
              <a:rPr lang="zh-CN" altLang="zh-CN" sz="2800" b="1" kern="100" dirty="0">
                <a:solidFill>
                  <a:srgbClr val="0000FF"/>
                </a:solidFill>
                <a:latin typeface="Times New Roman"/>
                <a:ea typeface="华文细黑"/>
                <a:cs typeface="Times New Roman"/>
              </a:rPr>
              <a:t>易分解的无色物质，</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的漂白性是因其具有强氧化性</a:t>
            </a:r>
            <a:r>
              <a:rPr lang="zh-CN" altLang="zh-CN" sz="2800" b="1" kern="100" dirty="0" smtClean="0">
                <a:solidFill>
                  <a:srgbClr val="0000FF"/>
                </a:solidFill>
                <a:latin typeface="Times New Roman"/>
                <a:ea typeface="华文细黑"/>
                <a:cs typeface="Times New Roman"/>
              </a:rPr>
              <a:t>。</a:t>
            </a:r>
            <a:endParaRPr lang="zh-CN" altLang="zh-CN" sz="1000" b="1" kern="100" dirty="0">
              <a:solidFill>
                <a:srgbClr val="0000FF"/>
              </a:solidFill>
              <a:latin typeface="宋体"/>
              <a:cs typeface="Courier New"/>
            </a:endParaRPr>
          </a:p>
        </p:txBody>
      </p:sp>
      <p:sp>
        <p:nvSpPr>
          <p:cNvPr id="5" name="矩形 4"/>
          <p:cNvSpPr/>
          <p:nvPr/>
        </p:nvSpPr>
        <p:spPr>
          <a:xfrm>
            <a:off x="3757042" y="3232196"/>
            <a:ext cx="5538932" cy="620426"/>
          </a:xfrm>
          <a:prstGeom prst="rect">
            <a:avLst/>
          </a:prstGeom>
        </p:spPr>
        <p:txBody>
          <a:bodyPr>
            <a:spAutoFit/>
          </a:bodyPr>
          <a:lstStyle/>
          <a:p>
            <a:pPr>
              <a:lnSpc>
                <a:spcPct val="150000"/>
              </a:lnSpc>
            </a:pPr>
            <a:r>
              <a:rPr lang="zh-CN" altLang="zh-CN" sz="2600" b="1" kern="100" dirty="0">
                <a:solidFill>
                  <a:srgbClr val="FF0000"/>
                </a:solidFill>
                <a:latin typeface="Times New Roman"/>
                <a:ea typeface="华文细黑"/>
                <a:cs typeface="Times New Roman"/>
              </a:rPr>
              <a:t>溶液红色褪去，加热后又恢复红色</a:t>
            </a:r>
            <a:endParaRPr lang="zh-CN" altLang="en-US" sz="2600" b="1" kern="100" dirty="0">
              <a:solidFill>
                <a:srgbClr val="FF0000"/>
              </a:solidFill>
              <a:latin typeface="Times New Roman"/>
              <a:ea typeface="华文细黑"/>
              <a:cs typeface="Times New Roman"/>
            </a:endParaRPr>
          </a:p>
        </p:txBody>
      </p:sp>
      <p:sp>
        <p:nvSpPr>
          <p:cNvPr id="6" name="矩形 5"/>
          <p:cNvSpPr/>
          <p:nvPr/>
        </p:nvSpPr>
        <p:spPr>
          <a:xfrm>
            <a:off x="2685658" y="4048507"/>
            <a:ext cx="5929828" cy="523220"/>
          </a:xfrm>
          <a:prstGeom prst="rect">
            <a:avLst/>
          </a:prstGeom>
        </p:spPr>
        <p:txBody>
          <a:bodyPr wrap="none">
            <a:spAutoFit/>
          </a:bodyPr>
          <a:lstStyle/>
          <a:p>
            <a:r>
              <a:rPr lang="zh-CN" altLang="zh-CN" sz="2800" b="1" kern="100" dirty="0">
                <a:solidFill>
                  <a:srgbClr val="FF0000"/>
                </a:solidFill>
                <a:latin typeface="Times New Roman"/>
                <a:ea typeface="华文细黑"/>
              </a:rPr>
              <a:t>溶液红色褪去，加热后不能恢复红色</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334566" y="918706"/>
            <a:ext cx="8153873" cy="1502976"/>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三组：</a:t>
            </a:r>
            <a:r>
              <a:rPr lang="en-US" altLang="zh-CN" sz="3200" kern="100" dirty="0">
                <a:latin typeface="宋体"/>
                <a:ea typeface="华文细黑"/>
                <a:cs typeface="Times New Roman"/>
              </a:rPr>
              <a:t>⑤</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通入品红溶液中，加热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⑥</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加入到品红溶液中，加热</a:t>
            </a:r>
            <a:endParaRPr lang="zh-CN" altLang="zh-CN" sz="3200" kern="100" dirty="0">
              <a:latin typeface="宋体"/>
              <a:cs typeface="Courier New"/>
            </a:endParaRPr>
          </a:p>
        </p:txBody>
      </p:sp>
    </p:spTree>
    <p:extLst>
      <p:ext uri="{BB962C8B-B14F-4D97-AF65-F5344CB8AC3E}">
        <p14:creationId xmlns:p14="http://schemas.microsoft.com/office/powerpoint/2010/main" val="23192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44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3827" y="1380272"/>
            <a:ext cx="11185087"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判断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反应中可能发生的现象：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⑦</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⑧</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，呈碱性，同时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又有漂白性。</a:t>
            </a:r>
            <a:endParaRPr lang="zh-CN" altLang="zh-CN" sz="2800" kern="100" dirty="0">
              <a:effectLst/>
              <a:latin typeface="宋体"/>
              <a:cs typeface="Courier New"/>
            </a:endParaRPr>
          </a:p>
        </p:txBody>
      </p:sp>
      <p:sp>
        <p:nvSpPr>
          <p:cNvPr id="4" name="矩形 3"/>
          <p:cNvSpPr/>
          <p:nvPr/>
        </p:nvSpPr>
        <p:spPr>
          <a:xfrm>
            <a:off x="754450" y="223700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溶液变蓝</a:t>
            </a:r>
            <a:endParaRPr lang="zh-CN" altLang="en-US" sz="2800" b="1" kern="100" dirty="0">
              <a:solidFill>
                <a:srgbClr val="FF0000"/>
              </a:solidFill>
              <a:latin typeface="Times New Roman"/>
              <a:ea typeface="华文细黑"/>
            </a:endParaRPr>
          </a:p>
        </p:txBody>
      </p:sp>
      <p:sp>
        <p:nvSpPr>
          <p:cNvPr id="5" name="矩形 4"/>
          <p:cNvSpPr/>
          <p:nvPr/>
        </p:nvSpPr>
        <p:spPr>
          <a:xfrm>
            <a:off x="3934966" y="2205658"/>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溶液先变蓝后褪色</a:t>
            </a:r>
            <a:endParaRPr lang="zh-CN" altLang="en-US" sz="2800" b="1" kern="100" dirty="0">
              <a:solidFill>
                <a:srgbClr val="FF0000"/>
              </a:solidFill>
              <a:latin typeface="Times New Roman"/>
              <a:ea typeface="华文细黑"/>
            </a:endParaRPr>
          </a:p>
        </p:txBody>
      </p:sp>
      <p:sp>
        <p:nvSpPr>
          <p:cNvPr id="2" name="矩形 1"/>
          <p:cNvSpPr/>
          <p:nvPr/>
        </p:nvSpPr>
        <p:spPr>
          <a:xfrm>
            <a:off x="262558" y="-134611"/>
            <a:ext cx="9600180" cy="1476173"/>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四组：</a:t>
            </a:r>
            <a:r>
              <a:rPr lang="en-US" altLang="zh-CN" sz="3200" kern="100" dirty="0">
                <a:latin typeface="宋体"/>
                <a:ea typeface="华文细黑"/>
                <a:cs typeface="Times New Roman"/>
              </a:rPr>
              <a:t>⑦</a:t>
            </a:r>
            <a:r>
              <a:rPr lang="en-US" altLang="zh-CN" sz="3200" kern="100" dirty="0" err="1">
                <a:latin typeface="Times New Roman"/>
                <a:ea typeface="华文细黑"/>
                <a:cs typeface="Courier New"/>
              </a:rPr>
              <a:t>NaOH</a:t>
            </a:r>
            <a:r>
              <a:rPr lang="zh-CN" altLang="zh-CN" sz="3200" kern="100" dirty="0">
                <a:latin typeface="Times New Roman"/>
                <a:ea typeface="华文细黑"/>
                <a:cs typeface="Times New Roman"/>
              </a:rPr>
              <a:t>溶液滴入紫色石蕊溶液中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⑧</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固体加入到紫色石蕊溶液中</a:t>
            </a:r>
            <a:endParaRPr lang="zh-CN" altLang="zh-CN" sz="3200" kern="100" dirty="0">
              <a:latin typeface="宋体"/>
              <a:cs typeface="Courier New"/>
            </a:endParaRPr>
          </a:p>
        </p:txBody>
      </p:sp>
      <p:sp>
        <p:nvSpPr>
          <p:cNvPr id="14" name="矩形 13"/>
          <p:cNvSpPr/>
          <p:nvPr/>
        </p:nvSpPr>
        <p:spPr>
          <a:xfrm>
            <a:off x="298753" y="3573810"/>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a:xfrm>
            <a:off x="262558" y="4025022"/>
            <a:ext cx="1173730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       将</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少量</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粉末置于试管中，加入</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足量</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的水，充分反应，此时再滴加</a:t>
            </a:r>
            <a:endPar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endParaRPr>
          </a:p>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紫色石蕊或酚酞试液，能观察到什么现象？原因是什么？如何验证？</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p:nvPr/>
        </p:nvSpPr>
        <p:spPr>
          <a:xfrm>
            <a:off x="262558" y="5359496"/>
            <a:ext cx="11521281" cy="1384995"/>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原因：</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O</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反应的实质可能是先通过复分解反应生成了</a:t>
            </a:r>
            <a:r>
              <a:rPr lang="en-US" altLang="zh-CN" sz="2800" b="1" kern="100" dirty="0" err="1" smtClean="0">
                <a:solidFill>
                  <a:srgbClr val="FF0000"/>
                </a:solidFill>
                <a:latin typeface="Times New Roman"/>
                <a:ea typeface="华文细黑"/>
                <a:cs typeface="Courier New"/>
              </a:rPr>
              <a:t>NaOH</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，而后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受热分解，溶液残留的</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具有漂白性。</a:t>
            </a:r>
            <a:endParaRPr lang="zh-CN" altLang="en-US" b="1" dirty="0">
              <a:solidFill>
                <a:srgbClr val="FF0000"/>
              </a:solidFill>
            </a:endParaRPr>
          </a:p>
        </p:txBody>
      </p:sp>
    </p:spTree>
    <p:extLst>
      <p:ext uri="{BB962C8B-B14F-4D97-AF65-F5344CB8AC3E}">
        <p14:creationId xmlns:p14="http://schemas.microsoft.com/office/powerpoint/2010/main" val="3858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543" y="-98598"/>
            <a:ext cx="119533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题组二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与</a:t>
            </a:r>
            <a:r>
              <a:rPr lang="en-US" altLang="zh-CN" sz="2800" b="1" kern="100" dirty="0">
                <a:solidFill>
                  <a:srgbClr val="0000FF"/>
                </a:solidFill>
                <a:latin typeface="Times New Roman"/>
                <a:ea typeface="黑体" pitchFamily="49" charset="-122"/>
                <a:cs typeface="Courier New"/>
              </a:rPr>
              <a:t>H</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反应的定量分析</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a:t>
            </a:r>
            <a:r>
              <a:rPr lang="zh-CN" altLang="zh-CN" sz="2800" kern="100" dirty="0">
                <a:latin typeface="Times New Roman"/>
                <a:ea typeface="华文细黑"/>
                <a:cs typeface="Times New Roman"/>
              </a:rPr>
              <a:t>甲、乙、丙、丁四个烧杯内分别放入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的钠、氧化钠、过氧化钠和氢氧化钠，然后各加入</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水，搅拌，使固体完全溶解，则甲、乙、丙、丁溶液中</a:t>
            </a:r>
            <a:r>
              <a:rPr lang="zh-CN" altLang="zh-CN" sz="2800" b="1" kern="100" dirty="0">
                <a:solidFill>
                  <a:srgbClr val="FF0000"/>
                </a:solidFill>
                <a:latin typeface="Times New Roman"/>
                <a:ea typeface="华文细黑"/>
                <a:cs typeface="Times New Roman"/>
              </a:rPr>
              <a:t>溶质的质量分数</a:t>
            </a:r>
            <a:r>
              <a:rPr lang="zh-CN" altLang="zh-CN" sz="2800" kern="100" dirty="0">
                <a:latin typeface="Times New Roman"/>
                <a:ea typeface="华文细黑"/>
                <a:cs typeface="Times New Roman"/>
              </a:rPr>
              <a:t>大小顺序是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甲＜乙＜丙＜丁</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丁＜甲＜乙＝丙</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甲＝丁＜乙＝丙</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a:t>
            </a:r>
            <a:r>
              <a:rPr lang="zh-CN" altLang="zh-CN" sz="2800" kern="100" dirty="0" smtClean="0">
                <a:latin typeface="Times New Roman"/>
                <a:ea typeface="华文细黑"/>
                <a:cs typeface="Times New Roman"/>
              </a:rPr>
              <a:t>丙</a:t>
            </a:r>
            <a:endParaRPr lang="en-US" altLang="zh-CN" sz="2800" kern="100" dirty="0" smtClean="0">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96163" y="4197489"/>
            <a:ext cx="12047715" cy="2400657"/>
          </a:xfrm>
          <a:prstGeom prst="rect">
            <a:avLst/>
          </a:prstGeom>
        </p:spPr>
        <p:txBody>
          <a:bodyPr wrap="square">
            <a:spAutoFit/>
          </a:bodyPr>
          <a:lstStyle/>
          <a:p>
            <a:pPr lvl="0" algn="just">
              <a:lnSpc>
                <a:spcPts val="6000"/>
              </a:lnSpc>
            </a:pPr>
            <a:r>
              <a:rPr lang="zh-CN" altLang="zh-CN" sz="2800" b="1" kern="100" dirty="0">
                <a:solidFill>
                  <a:srgbClr val="0000FF"/>
                </a:solidFill>
                <a:latin typeface="Times New Roman"/>
                <a:cs typeface="Times New Roman"/>
              </a:rPr>
              <a:t>解析　</a:t>
            </a:r>
            <a:r>
              <a:rPr lang="en-US" altLang="zh-CN" sz="2800" b="1" kern="100" dirty="0">
                <a:solidFill>
                  <a:srgbClr val="0000FF"/>
                </a:solidFill>
                <a:latin typeface="Times New Roman"/>
                <a:ea typeface="华文细黑"/>
                <a:cs typeface="Courier New"/>
              </a:rPr>
              <a:t>(1)</a:t>
            </a:r>
            <a:r>
              <a:rPr lang="zh-CN" altLang="zh-CN" sz="2800" b="1" kern="100" dirty="0">
                <a:solidFill>
                  <a:srgbClr val="0000FF"/>
                </a:solidFill>
                <a:latin typeface="Times New Roman"/>
                <a:ea typeface="华文细黑"/>
                <a:cs typeface="Times New Roman"/>
              </a:rPr>
              <a:t>甲、丁相比</a:t>
            </a:r>
            <a:r>
              <a:rPr lang="zh-CN" altLang="zh-CN" sz="2800" b="1" kern="100" dirty="0" smtClean="0">
                <a:solidFill>
                  <a:srgbClr val="0000FF"/>
                </a:solidFill>
                <a:latin typeface="Times New Roman"/>
                <a:ea typeface="华文细黑"/>
                <a:cs typeface="Times New Roman"/>
              </a:rPr>
              <a:t>：甲：</a:t>
            </a:r>
            <a:r>
              <a:rPr lang="en-US" altLang="zh-CN" sz="2800" b="1" kern="100" dirty="0" smtClean="0">
                <a:solidFill>
                  <a:srgbClr val="0000FF"/>
                </a:solidFill>
                <a:latin typeface="Times New Roman"/>
                <a:ea typeface="华文细黑"/>
                <a:cs typeface="Times New Roman"/>
              </a:rPr>
              <a:t>0.1mol </a:t>
            </a:r>
            <a:r>
              <a:rPr lang="en-US" altLang="zh-CN" sz="2800" b="1" kern="100" dirty="0" smtClean="0">
                <a:solidFill>
                  <a:srgbClr val="0000FF"/>
                </a:solidFill>
                <a:latin typeface="Times New Roman"/>
                <a:ea typeface="华文细黑"/>
                <a:cs typeface="Courier New"/>
              </a:rPr>
              <a:t>Na</a:t>
            </a:r>
            <a:r>
              <a:rPr lang="en-US" altLang="zh-CN" sz="2800" b="1" kern="100" dirty="0" smtClean="0">
                <a:solidFill>
                  <a:srgbClr val="0000FF"/>
                </a:solidFill>
                <a:latin typeface="宋体"/>
                <a:ea typeface="华文细黑"/>
                <a:cs typeface="Times New Roman"/>
              </a:rPr>
              <a:t>→</a:t>
            </a:r>
            <a:r>
              <a:rPr lang="en-US" altLang="zh-CN" sz="2800" b="1" kern="100" dirty="0">
                <a:solidFill>
                  <a:srgbClr val="0000FF"/>
                </a:solidFill>
                <a:latin typeface="Times New Roman"/>
                <a:ea typeface="华文细黑"/>
                <a:cs typeface="Times New Roman"/>
              </a:rPr>
              <a:t> 0.1mol </a:t>
            </a:r>
            <a:r>
              <a:rPr lang="en-US" altLang="zh-CN" sz="2800" b="1" kern="100" dirty="0" err="1" smtClean="0">
                <a:solidFill>
                  <a:srgbClr val="0000FF"/>
                </a:solidFill>
                <a:latin typeface="Times New Roman"/>
                <a:ea typeface="华文细黑"/>
                <a:cs typeface="Courier New"/>
              </a:rPr>
              <a:t>NaOH</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消耗</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zh-CN" altLang="zh-CN" sz="2800" b="1" kern="100" dirty="0">
                <a:solidFill>
                  <a:srgbClr val="0000FF"/>
                </a:solidFill>
                <a:latin typeface="Times New Roman"/>
                <a:ea typeface="华文细黑"/>
                <a:cs typeface="Times New Roman"/>
              </a:rPr>
              <a:t>，溶剂减少</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丁：</a:t>
            </a:r>
            <a:r>
              <a:rPr lang="en-US" altLang="zh-CN" sz="2800" b="1" kern="100" dirty="0" smtClean="0">
                <a:solidFill>
                  <a:srgbClr val="0000FF"/>
                </a:solidFill>
                <a:latin typeface="Times New Roman"/>
                <a:ea typeface="华文细黑"/>
                <a:cs typeface="Times New Roman"/>
              </a:rPr>
              <a:t>0.1mol</a:t>
            </a:r>
            <a:r>
              <a:rPr lang="en-US" altLang="zh-CN" sz="2800" b="1" kern="100" dirty="0" smtClean="0">
                <a:solidFill>
                  <a:srgbClr val="0000FF"/>
                </a:solidFill>
                <a:latin typeface="Times New Roman"/>
                <a:ea typeface="华文细黑"/>
                <a:cs typeface="Courier New"/>
              </a:rPr>
              <a:t>NaOH  </a:t>
            </a:r>
            <a:r>
              <a:rPr lang="zh-CN" altLang="zh-CN" sz="2800" b="1" kern="100" dirty="0" smtClean="0">
                <a:solidFill>
                  <a:srgbClr val="0000FF"/>
                </a:solidFill>
                <a:latin typeface="Times New Roman"/>
                <a:ea typeface="华文细黑"/>
                <a:cs typeface="Times New Roman"/>
              </a:rPr>
              <a:t>无</a:t>
            </a:r>
            <a:r>
              <a:rPr lang="zh-CN" altLang="zh-CN" sz="2800" b="1" kern="100" dirty="0">
                <a:solidFill>
                  <a:srgbClr val="0000FF"/>
                </a:solidFill>
                <a:latin typeface="Times New Roman"/>
                <a:ea typeface="华文细黑"/>
                <a:cs typeface="Times New Roman"/>
              </a:rPr>
              <a:t>反应　</a:t>
            </a:r>
            <a:r>
              <a:rPr lang="zh-CN" altLang="zh-CN" sz="2800" b="1" kern="100" dirty="0">
                <a:solidFill>
                  <a:prstClr val="black"/>
                </a:solidFill>
                <a:latin typeface="Times New Roman"/>
                <a:ea typeface="华文细黑"/>
                <a:cs typeface="Times New Roman"/>
              </a:rPr>
              <a:t>　</a:t>
            </a:r>
            <a:r>
              <a:rPr lang="en-US" altLang="zh-CN" sz="2800" b="1" kern="100" dirty="0" smtClean="0">
                <a:solidFill>
                  <a:prstClr val="black"/>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溶剂</a:t>
            </a:r>
            <a:r>
              <a:rPr lang="zh-CN" altLang="zh-CN" sz="2800" b="1" kern="100" dirty="0">
                <a:solidFill>
                  <a:srgbClr val="0000FF"/>
                </a:solidFill>
                <a:latin typeface="Times New Roman"/>
                <a:ea typeface="华文细黑"/>
                <a:cs typeface="Times New Roman"/>
              </a:rPr>
              <a:t>不变</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故</a:t>
            </a:r>
            <a:r>
              <a:rPr lang="en-US" altLang="zh-CN" sz="2800" b="1" kern="100" dirty="0" err="1">
                <a:solidFill>
                  <a:srgbClr val="0000FF"/>
                </a:solidFill>
                <a:latin typeface="Times New Roman"/>
                <a:ea typeface="华文细黑"/>
                <a:cs typeface="Courier New"/>
              </a:rPr>
              <a:t>NaOH</a:t>
            </a:r>
            <a:r>
              <a:rPr lang="zh-CN" altLang="zh-CN" sz="2800" b="1" kern="100" dirty="0">
                <a:solidFill>
                  <a:srgbClr val="0000FF"/>
                </a:solidFill>
                <a:latin typeface="Times New Roman"/>
                <a:ea typeface="华文细黑"/>
                <a:cs typeface="Times New Roman"/>
              </a:rPr>
              <a:t>的质量分数：甲</a:t>
            </a:r>
            <a:r>
              <a:rPr lang="en-US" altLang="zh-CN" sz="2800" b="1" kern="100" dirty="0">
                <a:solidFill>
                  <a:srgbClr val="0000FF"/>
                </a:solidFill>
                <a:latin typeface="Times New Roman"/>
                <a:ea typeface="华文细黑"/>
                <a:cs typeface="Courier New"/>
              </a:rPr>
              <a:t>&gt;</a:t>
            </a:r>
            <a:r>
              <a:rPr lang="zh-CN" altLang="zh-CN" sz="2800" b="1" kern="100" dirty="0">
                <a:solidFill>
                  <a:srgbClr val="0000FF"/>
                </a:solidFill>
                <a:latin typeface="Times New Roman"/>
                <a:ea typeface="华文细黑"/>
                <a:cs typeface="Times New Roman"/>
              </a:rPr>
              <a:t>丁。</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750"/>
                                        <p:tgtEl>
                                          <p:spTgt spid="11">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blinds(horizontal)">
                                      <p:cBhvr>
                                        <p:cTn id="11" dur="750"/>
                                        <p:tgtEl>
                                          <p:spTgt spid="11">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blinds(horizontal)">
                                      <p:cBhvr>
                                        <p:cTn id="15" dur="7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226" y="-55165"/>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乙、丙</a:t>
            </a:r>
            <a:r>
              <a:rPr lang="zh-CN" altLang="zh-CN" sz="2800" kern="100" dirty="0" smtClean="0">
                <a:latin typeface="Times New Roman"/>
                <a:ea typeface="华文细黑"/>
                <a:cs typeface="Times New Roman"/>
              </a:rPr>
              <a:t>相比：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463023"/>
              </p:ext>
            </p:extLst>
          </p:nvPr>
        </p:nvGraphicFramePr>
        <p:xfrm>
          <a:off x="-68907" y="600784"/>
          <a:ext cx="5353050" cy="2019300"/>
        </p:xfrm>
        <a:graphic>
          <a:graphicData uri="http://schemas.openxmlformats.org/presentationml/2006/ole">
            <mc:AlternateContent xmlns:mc="http://schemas.openxmlformats.org/markup-compatibility/2006">
              <mc:Choice xmlns:v="urn:schemas-microsoft-com:vml" Requires="v">
                <p:oleObj spid="_x0000_s76140" name="文档" r:id="rId3" imgW="5360440" imgH="2019313" progId="Word.Document.12">
                  <p:embed/>
                </p:oleObj>
              </mc:Choice>
              <mc:Fallback>
                <p:oleObj name="文档" r:id="rId3" imgW="5360440" imgH="2019313" progId="Word.Document.12">
                  <p:embed/>
                  <p:pic>
                    <p:nvPicPr>
                      <p:cNvPr id="0" name=""/>
                      <p:cNvPicPr/>
                      <p:nvPr/>
                    </p:nvPicPr>
                    <p:blipFill>
                      <a:blip r:embed="rId4"/>
                      <a:stretch>
                        <a:fillRect/>
                      </a:stretch>
                    </p:blipFill>
                    <p:spPr>
                      <a:xfrm>
                        <a:off x="-68907" y="600784"/>
                        <a:ext cx="5353050" cy="2019300"/>
                      </a:xfrm>
                      <a:prstGeom prst="rect">
                        <a:avLst/>
                      </a:prstGeom>
                    </p:spPr>
                  </p:pic>
                </p:oleObj>
              </mc:Fallback>
            </mc:AlternateContent>
          </a:graphicData>
        </a:graphic>
      </p:graphicFrame>
      <p:sp>
        <p:nvSpPr>
          <p:cNvPr id="4" name="矩形 3"/>
          <p:cNvSpPr/>
          <p:nvPr/>
        </p:nvSpPr>
        <p:spPr>
          <a:xfrm>
            <a:off x="4781351" y="1023307"/>
            <a:ext cx="4895280"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相等，消耗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相等</a:t>
            </a:r>
            <a:endParaRPr lang="zh-CN" altLang="zh-CN" sz="2800" kern="100" dirty="0">
              <a:effectLst/>
              <a:latin typeface="宋体"/>
              <a:cs typeface="Courier New"/>
            </a:endParaRPr>
          </a:p>
        </p:txBody>
      </p:sp>
      <p:sp>
        <p:nvSpPr>
          <p:cNvPr id="7" name="矩形 6"/>
          <p:cNvSpPr/>
          <p:nvPr/>
        </p:nvSpPr>
        <p:spPr>
          <a:xfrm>
            <a:off x="188867" y="2239566"/>
            <a:ext cx="11321871"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溶剂相等故乙、丙溶液完全等同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乙、丙与甲相比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当它们物质的量相等时，甲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是乙、丙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物质的量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它们所消耗的水相等，故溶剂相等，因此甲的质量分数比乙、丙小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2904119"/>
              </p:ext>
            </p:extLst>
          </p:nvPr>
        </p:nvGraphicFramePr>
        <p:xfrm>
          <a:off x="3032845" y="4759846"/>
          <a:ext cx="444500" cy="1000125"/>
        </p:xfrm>
        <a:graphic>
          <a:graphicData uri="http://schemas.openxmlformats.org/presentationml/2006/ole">
            <mc:AlternateContent xmlns:mc="http://schemas.openxmlformats.org/markup-compatibility/2006">
              <mc:Choice xmlns:v="urn:schemas-microsoft-com:vml" Requires="v">
                <p:oleObj spid="_x0000_s76141" name="文档" r:id="rId5" imgW="444993" imgH="1000116" progId="Word.Document.12">
                  <p:embed/>
                </p:oleObj>
              </mc:Choice>
              <mc:Fallback>
                <p:oleObj name="文档" r:id="rId5" imgW="444993" imgH="1000116" progId="Word.Document.12">
                  <p:embed/>
                  <p:pic>
                    <p:nvPicPr>
                      <p:cNvPr id="0" name=""/>
                      <p:cNvPicPr/>
                      <p:nvPr/>
                    </p:nvPicPr>
                    <p:blipFill>
                      <a:blip r:embed="rId6"/>
                      <a:stretch>
                        <a:fillRect/>
                      </a:stretch>
                    </p:blipFill>
                    <p:spPr>
                      <a:xfrm>
                        <a:off x="3032845" y="4759846"/>
                        <a:ext cx="444500" cy="1000125"/>
                      </a:xfrm>
                      <a:prstGeom prst="rect">
                        <a:avLst/>
                      </a:prstGeom>
                    </p:spPr>
                  </p:pic>
                </p:oleObj>
              </mc:Fallback>
            </mc:AlternateContent>
          </a:graphicData>
        </a:graphic>
      </p:graphicFrame>
      <p:sp>
        <p:nvSpPr>
          <p:cNvPr id="10" name="矩形 9"/>
          <p:cNvSpPr/>
          <p:nvPr/>
        </p:nvSpPr>
        <p:spPr>
          <a:xfrm>
            <a:off x="166593" y="5878066"/>
            <a:ext cx="1608133" cy="89883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4000" b="1" kern="100" dirty="0">
                <a:solidFill>
                  <a:srgbClr val="FF0000"/>
                </a:solidFill>
                <a:latin typeface="Times New Roman"/>
                <a:ea typeface="华文细黑"/>
                <a:cs typeface="Courier New"/>
              </a:rPr>
              <a:t>B</a:t>
            </a:r>
            <a:endParaRPr lang="zh-CN" altLang="zh-CN" sz="4000" b="1" kern="100" dirty="0">
              <a:solidFill>
                <a:srgbClr val="FF0000"/>
              </a:solidFill>
              <a:effectLst/>
              <a:latin typeface="宋体"/>
              <a:cs typeface="Courier New"/>
            </a:endParaRPr>
          </a:p>
        </p:txBody>
      </p:sp>
      <p:sp>
        <p:nvSpPr>
          <p:cNvPr id="9" name="Rectangle 21">
            <a:hlinkClick r:id="rId7"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489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linds(horizontal)">
                                      <p:cBhvr>
                                        <p:cTn id="30" dur="750"/>
                                        <p:tgtEl>
                                          <p:spTgt spid="7">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091" y="513429"/>
            <a:ext cx="11388152" cy="2062079"/>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过氧化钠可作为氧气的来源。常温常压下二氧化碳和过氧化钠反应后，</a:t>
            </a:r>
            <a:r>
              <a:rPr lang="zh-CN" altLang="zh-CN" sz="2800" kern="100" dirty="0">
                <a:solidFill>
                  <a:srgbClr val="FF0000"/>
                </a:solidFill>
                <a:latin typeface="Times New Roman"/>
                <a:ea typeface="华文细黑"/>
                <a:cs typeface="Times New Roman"/>
              </a:rPr>
              <a:t>若固体质量增加了</a:t>
            </a:r>
            <a:r>
              <a:rPr lang="en-US" altLang="zh-CN" sz="2800" kern="100" dirty="0">
                <a:solidFill>
                  <a:srgbClr val="FF0000"/>
                </a:solidFill>
                <a:latin typeface="Times New Roman"/>
                <a:ea typeface="华文细黑"/>
              </a:rPr>
              <a:t>28 g</a:t>
            </a:r>
            <a:r>
              <a:rPr lang="zh-CN" altLang="zh-CN" sz="2800" kern="100" dirty="0">
                <a:latin typeface="Times New Roman"/>
                <a:ea typeface="华文细黑"/>
                <a:cs typeface="Times New Roman"/>
              </a:rPr>
              <a:t>，反应中有关物质的物理量正确的是</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425770903"/>
              </p:ext>
            </p:extLst>
          </p:nvPr>
        </p:nvGraphicFramePr>
        <p:xfrm>
          <a:off x="675556" y="2571033"/>
          <a:ext cx="10729192" cy="3816422"/>
        </p:xfrm>
        <a:graphic>
          <a:graphicData uri="http://schemas.openxmlformats.org/drawingml/2006/table">
            <a:tbl>
              <a:tblPr/>
              <a:tblGrid>
                <a:gridCol w="1935237"/>
                <a:gridCol w="2931319"/>
                <a:gridCol w="2433278"/>
                <a:gridCol w="3429358"/>
              </a:tblGrid>
              <a:tr h="762314">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碳酸钠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转移的电子</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baseline="-250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22.4 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baseline="-25000" dirty="0">
                          <a:effectLst/>
                          <a:latin typeface="Times New Roman"/>
                          <a:ea typeface="华文细黑"/>
                          <a:cs typeface="Courier New"/>
                        </a:rPr>
                        <a:t>A</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586" y="1413570"/>
            <a:ext cx="110532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56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28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由上述关系，不难得出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项中未指明标准状况，错误。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4000" b="1" kern="100" dirty="0" smtClean="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pic>
        <p:nvPicPr>
          <p:cNvPr id="20482" name="Picture 2" descr="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710" y="615332"/>
            <a:ext cx="5998715" cy="156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TextBox 2"/>
          <p:cNvSpPr txBox="1"/>
          <p:nvPr/>
        </p:nvSpPr>
        <p:spPr>
          <a:xfrm>
            <a:off x="357492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81528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75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75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75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75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75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linds(horizontal)">
                                      <p:cBhvr>
                                        <p:cTn id="42" dur="75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blinds(horizontal)">
                                      <p:cBhvr>
                                        <p:cTn id="4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6" y="631007"/>
            <a:ext cx="11524006"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在密闭容器中充入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的混合气体共</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，若加入足量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，充分振荡并不断用电火花引燃至反应完全，测得固体质量增加</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a:t>
            </a:r>
            <a:r>
              <a:rPr lang="zh-CN" altLang="zh-CN" sz="2800" kern="100" dirty="0" smtClean="0">
                <a:latin typeface="Times New Roman"/>
                <a:ea typeface="华文细黑"/>
                <a:cs typeface="Times New Roman"/>
              </a:rPr>
              <a:t>比</a:t>
            </a:r>
            <a:endParaRPr lang="en-US" altLang="zh-CN" sz="2800" kern="100" dirty="0" smtClean="0">
              <a:latin typeface="Times New Roman"/>
              <a:ea typeface="华文细黑"/>
              <a:cs typeface="Times New Roman"/>
            </a:endParaRPr>
          </a:p>
        </p:txBody>
      </p:sp>
      <p:sp>
        <p:nvSpPr>
          <p:cNvPr id="8"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032374" y="1964234"/>
            <a:ext cx="554960" cy="898836"/>
          </a:xfrm>
          <a:prstGeom prst="rect">
            <a:avLst/>
          </a:prstGeom>
        </p:spPr>
        <p:txBody>
          <a:bodyPr wrap="none">
            <a:spAutoFit/>
          </a:bodyPr>
          <a:lstStyle/>
          <a:p>
            <a:pPr lvl="0" algn="just">
              <a:lnSpc>
                <a:spcPct val="150000"/>
              </a:lnSpc>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224" y="3400866"/>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完全被吸收，当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的体积比符合</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时，相当于</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0" name="对象 9"/>
          <p:cNvGraphicFramePr>
            <a:graphicFrameLocks noChangeAspect="1"/>
          </p:cNvGraphicFramePr>
          <p:nvPr>
            <p:extLst>
              <p:ext uri="{D42A27DB-BD31-4B8C-83A1-F6EECF244321}">
                <p14:modId xmlns:p14="http://schemas.microsoft.com/office/powerpoint/2010/main" val="1398555863"/>
              </p:ext>
            </p:extLst>
          </p:nvPr>
        </p:nvGraphicFramePr>
        <p:xfrm>
          <a:off x="316950" y="23689"/>
          <a:ext cx="7961312" cy="914400"/>
        </p:xfrm>
        <a:graphic>
          <a:graphicData uri="http://schemas.openxmlformats.org/presentationml/2006/ole">
            <mc:AlternateContent xmlns:mc="http://schemas.openxmlformats.org/markup-compatibility/2006">
              <mc:Choice xmlns:v="urn:schemas-microsoft-com:vml" Requires="v">
                <p:oleObj spid="_x0000_s77106" name="文档" r:id="rId9" imgW="7960606" imgH="914376" progId="Word.Document.12">
                  <p:embed/>
                </p:oleObj>
              </mc:Choice>
              <mc:Fallback>
                <p:oleObj name="文档" r:id="rId9" imgW="7960606" imgH="914376" progId="Word.Document.12">
                  <p:embed/>
                  <p:pic>
                    <p:nvPicPr>
                      <p:cNvPr id="0" name=""/>
                      <p:cNvPicPr/>
                      <p:nvPr/>
                    </p:nvPicPr>
                    <p:blipFill>
                      <a:blip r:embed="rId10"/>
                      <a:stretch>
                        <a:fillRect/>
                      </a:stretch>
                    </p:blipFill>
                    <p:spPr>
                      <a:xfrm>
                        <a:off x="316950" y="23689"/>
                        <a:ext cx="7961312" cy="914400"/>
                      </a:xfrm>
                      <a:prstGeom prst="rect">
                        <a:avLst/>
                      </a:prstGeom>
                    </p:spPr>
                  </p:pic>
                </p:oleObj>
              </mc:Fallback>
            </mc:AlternateContent>
          </a:graphicData>
        </a:graphic>
      </p:graphicFrame>
      <p:sp>
        <p:nvSpPr>
          <p:cNvPr id="11" name="矩形 10"/>
          <p:cNvSpPr/>
          <p:nvPr/>
        </p:nvSpPr>
        <p:spPr>
          <a:xfrm>
            <a:off x="269945" y="69349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CO</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3953527"/>
              </p:ext>
            </p:extLst>
          </p:nvPr>
        </p:nvGraphicFramePr>
        <p:xfrm>
          <a:off x="363141" y="2645693"/>
          <a:ext cx="10353675" cy="990600"/>
        </p:xfrm>
        <a:graphic>
          <a:graphicData uri="http://schemas.openxmlformats.org/presentationml/2006/ole">
            <mc:AlternateContent xmlns:mc="http://schemas.openxmlformats.org/markup-compatibility/2006">
              <mc:Choice xmlns:v="urn:schemas-microsoft-com:vml" Requires="v">
                <p:oleObj spid="_x0000_s77107" name="文档" r:id="rId11" imgW="10356003" imgH="995025" progId="Word.Document.12">
                  <p:embed/>
                </p:oleObj>
              </mc:Choice>
              <mc:Fallback>
                <p:oleObj name="文档" r:id="rId11" imgW="10356003" imgH="995025" progId="Word.Document.12">
                  <p:embed/>
                  <p:pic>
                    <p:nvPicPr>
                      <p:cNvPr id="0" name=""/>
                      <p:cNvPicPr/>
                      <p:nvPr/>
                    </p:nvPicPr>
                    <p:blipFill>
                      <a:blip r:embed="rId12"/>
                      <a:stretch>
                        <a:fillRect/>
                      </a:stretch>
                    </p:blipFill>
                    <p:spPr>
                      <a:xfrm>
                        <a:off x="363141" y="2645693"/>
                        <a:ext cx="10353675" cy="990600"/>
                      </a:xfrm>
                      <a:prstGeom prst="rect">
                        <a:avLst/>
                      </a:prstGeom>
                    </p:spPr>
                  </p:pic>
                </p:oleObj>
              </mc:Fallback>
            </mc:AlternateContent>
          </a:graphicData>
        </a:graphic>
      </p:graphicFrame>
      <p:sp>
        <p:nvSpPr>
          <p:cNvPr id="13" name="矩形 12"/>
          <p:cNvSpPr/>
          <p:nvPr/>
        </p:nvSpPr>
        <p:spPr>
          <a:xfrm>
            <a:off x="7422697" y="5950074"/>
            <a:ext cx="1600118" cy="818173"/>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Tree>
    <p:extLst>
      <p:ext uri="{BB962C8B-B14F-4D97-AF65-F5344CB8AC3E}">
        <p14:creationId xmlns:p14="http://schemas.microsoft.com/office/powerpoint/2010/main" val="109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7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75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75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7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75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linds(horizontal)">
                                      <p:cBhvr>
                                        <p:cTn id="37" dur="75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linds(horizontal)">
                                      <p:cBhvr>
                                        <p:cTn id="42" dur="75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linds(horizontal)">
                                      <p:cBhvr>
                                        <p:cTn id="47" dur="75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832" y="-26590"/>
            <a:ext cx="11524006" cy="5478423"/>
          </a:xfrm>
          <a:prstGeom prst="rect">
            <a:avLst/>
          </a:prstGeom>
        </p:spPr>
        <p:txBody>
          <a:bodyPr>
            <a:spAutoFit/>
          </a:bodyPr>
          <a:lstStyle/>
          <a:p>
            <a:pPr>
              <a:lnSpc>
                <a:spcPts val="6000"/>
              </a:lnSpc>
              <a:spcAft>
                <a:spcPts val="0"/>
              </a:spcAft>
            </a:pPr>
            <a:r>
              <a:rPr lang="en-US" altLang="zh-CN" sz="2800" kern="100" dirty="0" smtClean="0">
                <a:latin typeface="Times New Roman"/>
                <a:ea typeface="华文细黑"/>
                <a:cs typeface="Times New Roman"/>
              </a:rPr>
              <a:t>2.</a:t>
            </a:r>
            <a:r>
              <a:rPr lang="zh-CN" altLang="zh-CN" sz="2800" kern="100" dirty="0" smtClean="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反应的定量关系</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物质</a:t>
            </a:r>
            <a:r>
              <a:rPr lang="zh-CN" altLang="zh-CN" sz="2800" kern="100" dirty="0">
                <a:latin typeface="Times New Roman"/>
                <a:ea typeface="华文细黑"/>
                <a:cs typeface="Times New Roman"/>
              </a:rPr>
              <a:t>的量关系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无论是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的单一物质还是二者的混合物，通过足量的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kern="100" dirty="0">
                <a:latin typeface="Times New Roman"/>
                <a:ea typeface="华文细黑"/>
                <a:cs typeface="Times New Roman"/>
              </a:rPr>
              <a:t>与放出</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的物质的量之比均为</a:t>
            </a:r>
            <a:r>
              <a:rPr lang="en-US" altLang="zh-CN" sz="2800" b="1" kern="1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zh-CN" altLang="zh-CN" sz="2800" kern="100" dirty="0">
                <a:latin typeface="Times New Roman"/>
                <a:ea typeface="华文细黑"/>
                <a:cs typeface="Times New Roman"/>
              </a:rPr>
              <a:t>体积关系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和水蒸气的混合气体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或单一气体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，则气体体积减少的量等于原混合气体体积</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且等于生成氧气的体积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2549249"/>
              </p:ext>
            </p:extLst>
          </p:nvPr>
        </p:nvGraphicFramePr>
        <p:xfrm>
          <a:off x="5381342" y="4600108"/>
          <a:ext cx="558800" cy="990600"/>
        </p:xfrm>
        <a:graphic>
          <a:graphicData uri="http://schemas.openxmlformats.org/presentationml/2006/ole">
            <mc:AlternateContent xmlns:mc="http://schemas.openxmlformats.org/markup-compatibility/2006">
              <mc:Choice xmlns:v="urn:schemas-microsoft-com:vml" Requires="v">
                <p:oleObj spid="_x0000_s22966" name="文档" r:id="rId3" imgW="559482" imgH="990756" progId="Word.Document.12">
                  <p:embed/>
                </p:oleObj>
              </mc:Choice>
              <mc:Fallback>
                <p:oleObj name="文档" r:id="rId3" imgW="559482" imgH="990756" progId="Word.Document.12">
                  <p:embed/>
                  <p:pic>
                    <p:nvPicPr>
                      <p:cNvPr id="0" name=""/>
                      <p:cNvPicPr/>
                      <p:nvPr/>
                    </p:nvPicPr>
                    <p:blipFill>
                      <a:blip r:embed="rId4"/>
                      <a:stretch>
                        <a:fillRect/>
                      </a:stretch>
                    </p:blipFill>
                    <p:spPr>
                      <a:xfrm>
                        <a:off x="5381342" y="4600108"/>
                        <a:ext cx="558800" cy="990600"/>
                      </a:xfrm>
                      <a:prstGeom prst="rect">
                        <a:avLst/>
                      </a:prstGeom>
                    </p:spPr>
                  </p:pic>
                </p:oleObj>
              </mc:Fallback>
            </mc:AlternateContent>
          </a:graphicData>
        </a:graphic>
      </p:graphicFrame>
      <p:sp>
        <p:nvSpPr>
          <p:cNvPr id="4" name="矩形 3"/>
          <p:cNvSpPr/>
          <p:nvPr/>
        </p:nvSpPr>
        <p:spPr>
          <a:xfrm>
            <a:off x="250307" y="5302002"/>
            <a:ext cx="11524006"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电子关系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不论与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还是与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反应均生成</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4880749" y="665024"/>
            <a:ext cx="5271315"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2CO</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8" name="矩形 7"/>
          <p:cNvSpPr/>
          <p:nvPr/>
        </p:nvSpPr>
        <p:spPr>
          <a:xfrm>
            <a:off x="4971889" y="1264904"/>
            <a:ext cx="5189562"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rPr>
              <a:t>2H</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O</a:t>
            </a:r>
            <a:r>
              <a:rPr lang="en-US" altLang="zh-CN" sz="2800" b="1" kern="100" spc="-8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 4NaOH</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9" name="矩形 8"/>
          <p:cNvSpPr/>
          <p:nvPr/>
        </p:nvSpPr>
        <p:spPr>
          <a:xfrm>
            <a:off x="5705576" y="5390265"/>
            <a:ext cx="3602268" cy="646331"/>
          </a:xfrm>
          <a:prstGeom prst="rect">
            <a:avLst/>
          </a:prstGeom>
        </p:spPr>
        <p:txBody>
          <a:bodyPr wrap="none">
            <a:spAutoFit/>
          </a:bodyPr>
          <a:lstStyle/>
          <a:p>
            <a:r>
              <a:rPr lang="en-US" altLang="zh-CN" sz="3600" b="1" kern="100" dirty="0" smtClean="0">
                <a:solidFill>
                  <a:srgbClr val="FF0000"/>
                </a:solidFill>
                <a:latin typeface="Times New Roman"/>
                <a:ea typeface="华文细黑"/>
              </a:rPr>
              <a:t>2Na</a:t>
            </a:r>
            <a:r>
              <a:rPr lang="en-US" altLang="zh-CN" sz="3600" b="1" kern="100" baseline="-25000" dirty="0" smtClean="0">
                <a:solidFill>
                  <a:srgbClr val="FF0000"/>
                </a:solidFill>
                <a:latin typeface="Times New Roman"/>
                <a:ea typeface="华文细黑"/>
              </a:rPr>
              <a:t>2</a:t>
            </a:r>
            <a:r>
              <a:rPr lang="en-US" altLang="zh-CN" sz="3600" b="1" kern="100" dirty="0" smtClean="0">
                <a:solidFill>
                  <a:srgbClr val="FF0000"/>
                </a:solidFill>
                <a:latin typeface="Times New Roman"/>
                <a:ea typeface="华文细黑"/>
              </a:rPr>
              <a:t>O</a:t>
            </a:r>
            <a:r>
              <a:rPr lang="en-US" altLang="zh-CN" sz="3600" b="1" kern="100" baseline="-25000" dirty="0" smtClean="0">
                <a:solidFill>
                  <a:srgbClr val="FF0000"/>
                </a:solidFill>
                <a:latin typeface="Times New Roman"/>
                <a:ea typeface="华文细黑"/>
              </a:rPr>
              <a:t>2 </a:t>
            </a:r>
            <a:r>
              <a:rPr lang="en-US" altLang="zh-CN" sz="3600" b="1" kern="100" dirty="0" smtClean="0">
                <a:solidFill>
                  <a:srgbClr val="FF0000"/>
                </a:solidFill>
                <a:latin typeface="Times New Roman"/>
                <a:ea typeface="华文细黑"/>
                <a:cs typeface="Times New Roman"/>
              </a:rPr>
              <a:t>~ </a:t>
            </a:r>
            <a:r>
              <a:rPr lang="en-US" altLang="zh-CN" sz="3600" b="1" kern="100" dirty="0" smtClean="0">
                <a:solidFill>
                  <a:srgbClr val="FF0000"/>
                </a:solidFill>
                <a:latin typeface="Times New Roman"/>
                <a:ea typeface="华文细黑"/>
              </a:rPr>
              <a:t>2e</a:t>
            </a:r>
            <a:r>
              <a:rPr lang="en-US" altLang="zh-CN" sz="3600" b="1" kern="100" baseline="30000" dirty="0" smtClean="0">
                <a:solidFill>
                  <a:srgbClr val="FF0000"/>
                </a:solidFill>
                <a:latin typeface="Times New Roman"/>
                <a:ea typeface="华文细黑"/>
              </a:rPr>
              <a:t>-</a:t>
            </a:r>
            <a:r>
              <a:rPr lang="en-US" altLang="zh-CN" sz="3600" b="1" kern="100" dirty="0" smtClean="0">
                <a:solidFill>
                  <a:srgbClr val="FF0000"/>
                </a:solidFill>
                <a:latin typeface="Times New Roman"/>
                <a:ea typeface="华文细黑"/>
              </a:rPr>
              <a:t> ~ O</a:t>
            </a:r>
            <a:r>
              <a:rPr lang="en-US" altLang="zh-CN" sz="3600" b="1" kern="100" baseline="-25000" dirty="0" smtClean="0">
                <a:solidFill>
                  <a:srgbClr val="FF0000"/>
                </a:solidFill>
                <a:latin typeface="Times New Roman"/>
                <a:ea typeface="华文细黑"/>
              </a:rPr>
              <a:t>2</a:t>
            </a:r>
            <a:endParaRPr lang="zh-CN" altLang="en-US" sz="3600" b="1" dirty="0">
              <a:solidFill>
                <a:srgbClr val="FF0000"/>
              </a:solidFill>
            </a:endParaRPr>
          </a:p>
        </p:txBody>
      </p:sp>
    </p:spTree>
    <p:extLst>
      <p:ext uri="{BB962C8B-B14F-4D97-AF65-F5344CB8AC3E}">
        <p14:creationId xmlns:p14="http://schemas.microsoft.com/office/powerpoint/2010/main" val="25378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703015"/>
            <a:ext cx="3685624"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强氧化性的五个表现</a:t>
            </a:r>
            <a:endParaRPr lang="zh-CN" altLang="zh-CN" sz="2800" kern="100" dirty="0">
              <a:effectLst/>
              <a:latin typeface="宋体"/>
              <a:cs typeface="Courier New"/>
            </a:endParaRPr>
          </a:p>
        </p:txBody>
      </p:sp>
      <p:pic>
        <p:nvPicPr>
          <p:cNvPr id="5" name="Picture 2" descr="HX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185" y="1615809"/>
            <a:ext cx="8950107" cy="405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152961"/>
            <a:ext cx="11688154" cy="644022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ea typeface="华文细黑"/>
                <a:cs typeface="Times New Roman"/>
              </a:rPr>
              <a:t>结论：</a:t>
            </a:r>
            <a:r>
              <a:rPr lang="zh-CN" altLang="zh-CN" sz="2800" kern="100" dirty="0">
                <a:latin typeface="Times New Roman"/>
                <a:ea typeface="华文细黑"/>
                <a:cs typeface="Times New Roman"/>
              </a:rPr>
              <a:t>凡分子组成</a:t>
            </a:r>
            <a:r>
              <a:rPr lang="zh-CN" altLang="zh-CN" sz="2800" kern="100" dirty="0" smtClean="0">
                <a:latin typeface="Times New Roman"/>
                <a:ea typeface="华文细黑"/>
                <a:cs typeface="Times New Roman"/>
              </a:rPr>
              <a:t>符合</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(CO)</a:t>
            </a:r>
            <a:r>
              <a:rPr lang="en-US" altLang="zh-CN" sz="2800" i="1" kern="100" baseline="-25000" dirty="0" smtClean="0">
                <a:latin typeface="Times New Roman"/>
                <a:ea typeface="华文细黑"/>
                <a:cs typeface="Courier New"/>
              </a:rPr>
              <a:t>a</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i="1" kern="100" baseline="-25000" dirty="0" smtClean="0">
                <a:latin typeface="Times New Roman"/>
                <a:ea typeface="华文细黑"/>
                <a:cs typeface="Courier New"/>
              </a:rPr>
              <a:t>b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物质，</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solidFill>
                  <a:srgbClr val="FF0000"/>
                </a:solidFill>
                <a:latin typeface="Times New Roman"/>
                <a:ea typeface="华文细黑"/>
                <a:cs typeface="Times New Roman"/>
              </a:rPr>
              <a:t>该物质在</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中完全燃烧</a:t>
            </a:r>
            <a:r>
              <a:rPr lang="zh-CN" altLang="zh-CN" sz="2800" kern="100" dirty="0">
                <a:latin typeface="Times New Roman"/>
                <a:ea typeface="华文细黑"/>
                <a:cs typeface="Times New Roman"/>
              </a:rPr>
              <a:t>，将其产物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全部通过足量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a:t>
            </a:r>
            <a:r>
              <a:rPr lang="zh-CN" altLang="zh-CN" sz="2800" kern="100" dirty="0">
                <a:solidFill>
                  <a:srgbClr val="FF0000"/>
                </a:solidFill>
                <a:latin typeface="Times New Roman"/>
                <a:ea typeface="华文细黑"/>
                <a:cs typeface="Times New Roman"/>
              </a:rPr>
              <a:t>固体增重为</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latin typeface="Times New Roman"/>
                <a:ea typeface="华文细黑"/>
                <a:cs typeface="Times New Roman"/>
              </a:rPr>
              <a:t>。或者是由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三种元素组成的物质，只要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，即可满足上述条件。中学阶段常见的符合这一关系的物质有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CO</a:t>
            </a:r>
            <a:r>
              <a:rPr lang="zh-CN" altLang="en-US" sz="2800" kern="100" dirty="0" smtClean="0">
                <a:latin typeface="Times New Roman"/>
                <a:ea typeface="华文细黑"/>
                <a:cs typeface="Courier New"/>
              </a:rPr>
              <a:t>以</a:t>
            </a:r>
            <a:r>
              <a:rPr lang="zh-CN" altLang="en-US" sz="2800" kern="100" dirty="0" smtClean="0">
                <a:latin typeface="Times New Roman"/>
                <a:ea typeface="华文细黑"/>
                <a:cs typeface="Times New Roman"/>
              </a:rPr>
              <a:t>任何比例</a:t>
            </a:r>
            <a:r>
              <a:rPr lang="zh-CN" altLang="zh-CN" sz="2800" kern="100" dirty="0">
                <a:latin typeface="Times New Roman"/>
                <a:ea typeface="华文细黑"/>
                <a:cs typeface="Times New Roman"/>
              </a:rPr>
              <a:t>的混合气体；</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葡萄糖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en-US" altLang="zh-CN" sz="2800" kern="100" dirty="0" smtClean="0">
                <a:solidFill>
                  <a:srgbClr val="FF0000"/>
                </a:solidFill>
                <a:latin typeface="Times New Roman"/>
                <a:ea typeface="华文细黑"/>
                <a:cs typeface="Courier New"/>
              </a:rPr>
              <a:t>(3)</a:t>
            </a:r>
            <a:r>
              <a:rPr lang="zh-CN" altLang="en-US" sz="2800" kern="100" dirty="0" smtClean="0">
                <a:solidFill>
                  <a:srgbClr val="FF0000"/>
                </a:solidFill>
                <a:latin typeface="Times New Roman"/>
                <a:ea typeface="华文细黑"/>
                <a:cs typeface="Courier New"/>
              </a:rPr>
              <a:t>某些固定比例的混合</a:t>
            </a:r>
            <a:r>
              <a:rPr lang="zh-CN" altLang="zh-CN" sz="2800" kern="100" dirty="0" smtClean="0">
                <a:solidFill>
                  <a:srgbClr val="FF0000"/>
                </a:solidFill>
                <a:latin typeface="Times New Roman"/>
                <a:ea typeface="华文细黑"/>
                <a:cs typeface="Times New Roman"/>
              </a:rPr>
              <a:t>物：</a:t>
            </a:r>
            <a:r>
              <a:rPr lang="en-US" altLang="zh-CN" sz="2800" kern="100" dirty="0" smtClean="0">
                <a:solidFill>
                  <a:srgbClr val="FF0000"/>
                </a:solidFill>
                <a:latin typeface="Times New Roman"/>
                <a:ea typeface="华文细黑"/>
                <a:cs typeface="Times New Roman"/>
              </a:rPr>
              <a:t>CO</a:t>
            </a:r>
            <a:r>
              <a:rPr lang="en-US" altLang="zh-CN" sz="2800" kern="100" baseline="-25000" dirty="0" smtClean="0">
                <a:solidFill>
                  <a:srgbClr val="FF0000"/>
                </a:solidFill>
                <a:latin typeface="Times New Roman"/>
                <a:ea typeface="华文细黑"/>
                <a:cs typeface="Times New Roman"/>
              </a:rPr>
              <a:t>2</a:t>
            </a:r>
            <a:r>
              <a:rPr lang="zh-CN" altLang="en-US" sz="2800" kern="100" dirty="0" smtClean="0">
                <a:solidFill>
                  <a:srgbClr val="FF0000"/>
                </a:solidFill>
                <a:latin typeface="Times New Roman"/>
                <a:ea typeface="华文细黑"/>
                <a:cs typeface="Times New Roman"/>
              </a:rPr>
              <a:t>与</a:t>
            </a:r>
            <a:r>
              <a:rPr lang="en-US" altLang="zh-CN" sz="2800" kern="100" dirty="0" smtClean="0">
                <a:solidFill>
                  <a:srgbClr val="FF0000"/>
                </a:solidFill>
                <a:latin typeface="Times New Roman"/>
                <a:ea typeface="华文细黑"/>
                <a:cs typeface="Times New Roman"/>
              </a:rPr>
              <a:t>CH</a:t>
            </a:r>
            <a:r>
              <a:rPr lang="en-US" altLang="zh-CN" sz="2800" kern="100" baseline="-25000" dirty="0" smtClean="0">
                <a:solidFill>
                  <a:srgbClr val="FF0000"/>
                </a:solidFill>
                <a:latin typeface="Times New Roman"/>
                <a:ea typeface="华文细黑"/>
                <a:cs typeface="Times New Roman"/>
              </a:rPr>
              <a:t>4</a:t>
            </a:r>
            <a:r>
              <a:rPr lang="zh-CN" altLang="en-US" sz="2800" kern="100" dirty="0" smtClean="0">
                <a:solidFill>
                  <a:srgbClr val="FF0000"/>
                </a:solidFill>
                <a:latin typeface="Times New Roman"/>
                <a:ea typeface="华文细黑"/>
                <a:cs typeface="Times New Roman"/>
              </a:rPr>
              <a:t>按</a:t>
            </a:r>
            <a:r>
              <a:rPr lang="en-US" altLang="zh-CN" sz="2800" kern="100" dirty="0" smtClean="0">
                <a:solidFill>
                  <a:srgbClr val="FF0000"/>
                </a:solidFill>
                <a:latin typeface="Times New Roman"/>
                <a:ea typeface="华文细黑"/>
                <a:cs typeface="Times New Roman"/>
              </a:rPr>
              <a:t>1:1</a:t>
            </a:r>
          </a:p>
          <a:p>
            <a:pPr>
              <a:lnSpc>
                <a:spcPts val="5500"/>
              </a:lnSpc>
            </a:pPr>
            <a:endParaRPr lang="zh-CN" altLang="zh-CN" sz="1050" kern="100" dirty="0">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09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3159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left)">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wipe(left)">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1832699" y="3173361"/>
            <a:ext cx="518091" cy="672574"/>
          </a:xfrm>
          <a:prstGeom prst="rect">
            <a:avLst/>
          </a:prstGeom>
        </p:spPr>
        <p:txBody>
          <a:bodyPr wrap="none">
            <a:spAutoFit/>
          </a:bodyPr>
          <a:lstStyle/>
          <a:p>
            <a:r>
              <a:rPr lang="en-US" altLang="zh-CN" sz="3600" b="1" kern="100" dirty="0" smtClean="0">
                <a:solidFill>
                  <a:srgbClr val="FF0000"/>
                </a:solidFill>
                <a:latin typeface="Times New Roman"/>
                <a:ea typeface="华文细黑"/>
              </a:rPr>
              <a:t>C</a:t>
            </a:r>
            <a:endParaRPr lang="zh-CN" altLang="en-US" sz="3600" b="1" dirty="0">
              <a:solidFill>
                <a:srgbClr val="FF0000"/>
              </a:solidFill>
            </a:endParaRPr>
          </a:p>
        </p:txBody>
      </p:sp>
      <p:sp>
        <p:nvSpPr>
          <p:cNvPr id="20" name="矩形 19"/>
          <p:cNvSpPr/>
          <p:nvPr/>
        </p:nvSpPr>
        <p:spPr>
          <a:xfrm>
            <a:off x="478582" y="425552"/>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6106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1223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943421"/>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a:t>
            </a:r>
            <a:r>
              <a:rPr lang="en-US" altLang="zh-CN" sz="2800" b="1" dirty="0" smtClean="0">
                <a:latin typeface="Times New Roman" panose="02020603050405020304" pitchFamily="18" charset="0"/>
                <a:cs typeface="Times New Roman" panose="02020603050405020304" pitchFamily="18" charset="0"/>
              </a:rPr>
              <a:t>)=_____________;</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smtClean="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4" name="矩形 3"/>
          <p:cNvSpPr/>
          <p:nvPr/>
        </p:nvSpPr>
        <p:spPr>
          <a:xfrm>
            <a:off x="5375126" y="-45754"/>
            <a:ext cx="2874505"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0.027mol</a:t>
            </a:r>
            <a:r>
              <a:rPr lang="en-US" altLang="zh-CN" sz="2800" b="1" kern="100" dirty="0">
                <a:solidFill>
                  <a:srgbClr val="FF0000"/>
                </a:solidFill>
                <a:latin typeface="Times New Roman"/>
                <a:ea typeface="华文细黑"/>
              </a:rPr>
              <a:t>/(</a:t>
            </a:r>
            <a:r>
              <a:rPr lang="en-US" altLang="zh-CN" sz="2800" b="1" kern="100" dirty="0" err="1" smtClean="0">
                <a:solidFill>
                  <a:srgbClr val="FF0000"/>
                </a:solidFill>
                <a:latin typeface="Times New Roman"/>
                <a:ea typeface="华文细黑"/>
              </a:rPr>
              <a:t>L•min</a:t>
            </a:r>
            <a:r>
              <a:rPr lang="en-US" altLang="zh-CN" sz="2800" b="1" kern="100" dirty="0" smtClean="0">
                <a:solidFill>
                  <a:srgbClr val="FF0000"/>
                </a:solidFill>
                <a:latin typeface="Times New Roman"/>
                <a:ea typeface="华文细黑"/>
              </a:rPr>
              <a:t>)</a:t>
            </a:r>
            <a:endParaRPr lang="zh-CN" altLang="en-US" sz="2800" b="1" dirty="0">
              <a:solidFill>
                <a:srgbClr val="FF0000"/>
              </a:solidFill>
            </a:endParaRPr>
          </a:p>
        </p:txBody>
      </p:sp>
      <p:sp>
        <p:nvSpPr>
          <p:cNvPr id="5" name="矩形 4"/>
          <p:cNvSpPr/>
          <p:nvPr/>
        </p:nvSpPr>
        <p:spPr>
          <a:xfrm>
            <a:off x="10592995" y="11740"/>
            <a:ext cx="902811"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33%</a:t>
            </a:r>
            <a:endParaRPr lang="zh-CN" altLang="en-US" sz="2800" b="1" dirty="0">
              <a:solidFill>
                <a:srgbClr val="FF0000"/>
              </a:solidFill>
            </a:endParaRPr>
          </a:p>
        </p:txBody>
      </p:sp>
      <p:sp>
        <p:nvSpPr>
          <p:cNvPr id="6" name="矩形 5"/>
          <p:cNvSpPr/>
          <p:nvPr/>
        </p:nvSpPr>
        <p:spPr>
          <a:xfrm>
            <a:off x="6607415" y="477466"/>
            <a:ext cx="639919"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bd</a:t>
            </a:r>
            <a:endParaRPr lang="zh-CN" altLang="en-US" sz="3200" b="1" dirty="0">
              <a:solidFill>
                <a:srgbClr val="FF0000"/>
              </a:solidFill>
            </a:endParaRPr>
          </a:p>
        </p:txBody>
      </p:sp>
      <p:sp>
        <p:nvSpPr>
          <p:cNvPr id="7" name="矩形 6"/>
          <p:cNvSpPr/>
          <p:nvPr/>
        </p:nvSpPr>
        <p:spPr>
          <a:xfrm>
            <a:off x="698077" y="2686489"/>
            <a:ext cx="572593"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ae</a:t>
            </a:r>
            <a:endParaRPr lang="zh-CN" altLang="en-US" sz="3200" b="1" dirty="0">
              <a:solidFill>
                <a:srgbClr val="FF0000"/>
              </a:solidFill>
            </a:endParaRPr>
          </a:p>
        </p:txBody>
      </p:sp>
      <p:sp>
        <p:nvSpPr>
          <p:cNvPr id="8" name="矩形 7"/>
          <p:cNvSpPr/>
          <p:nvPr/>
        </p:nvSpPr>
        <p:spPr>
          <a:xfrm>
            <a:off x="6927374" y="4437906"/>
            <a:ext cx="2053767" cy="584775"/>
          </a:xfrm>
          <a:prstGeom prst="rect">
            <a:avLst/>
          </a:prstGeom>
        </p:spPr>
        <p:txBody>
          <a:bodyPr wrap="none">
            <a:spAutoFit/>
          </a:bodyPr>
          <a:lstStyle/>
          <a:p>
            <a:r>
              <a:rPr lang="en-US" altLang="zh-CN" sz="3200" b="1" kern="100" dirty="0" smtClean="0">
                <a:solidFill>
                  <a:srgbClr val="FF0000"/>
                </a:solidFill>
                <a:latin typeface="Times New Roman"/>
                <a:ea typeface="华文细黑"/>
              </a:rPr>
              <a:t>0.14 L/</a:t>
            </a:r>
            <a:r>
              <a:rPr lang="en-US" altLang="zh-CN" sz="3200" b="1" kern="100" dirty="0" err="1" smtClean="0">
                <a:solidFill>
                  <a:srgbClr val="FF0000"/>
                </a:solidFill>
                <a:latin typeface="Times New Roman"/>
                <a:ea typeface="华文细黑"/>
              </a:rPr>
              <a:t>mol</a:t>
            </a:r>
            <a:endParaRPr lang="zh-CN" altLang="en-US" sz="3200" b="1" dirty="0">
              <a:solidFill>
                <a:srgbClr val="FF0000"/>
              </a:solidFill>
            </a:endParaRPr>
          </a:p>
        </p:txBody>
      </p:sp>
      <p:sp>
        <p:nvSpPr>
          <p:cNvPr id="9" name="矩形 8"/>
          <p:cNvSpPr/>
          <p:nvPr/>
        </p:nvSpPr>
        <p:spPr>
          <a:xfrm>
            <a:off x="910630" y="5581323"/>
            <a:ext cx="1005403" cy="584775"/>
          </a:xfrm>
          <a:prstGeom prst="rect">
            <a:avLst/>
          </a:prstGeom>
        </p:spPr>
        <p:txBody>
          <a:bodyPr wrap="none">
            <a:spAutoFit/>
          </a:bodyPr>
          <a:lstStyle/>
          <a:p>
            <a:r>
              <a:rPr lang="zh-CN" altLang="en-US" sz="3200" b="1" kern="100" dirty="0" smtClean="0">
                <a:solidFill>
                  <a:srgbClr val="FF0000"/>
                </a:solidFill>
                <a:latin typeface="Times New Roman"/>
                <a:ea typeface="华文细黑"/>
              </a:rPr>
              <a:t>向</a:t>
            </a:r>
            <a:r>
              <a:rPr lang="zh-CN" altLang="en-US" sz="3200" b="1" kern="100" dirty="0">
                <a:solidFill>
                  <a:srgbClr val="FF0000"/>
                </a:solidFill>
                <a:latin typeface="Times New Roman"/>
                <a:ea typeface="华文细黑"/>
              </a:rPr>
              <a:t>左</a:t>
            </a:r>
            <a:endParaRPr lang="zh-CN" altLang="en-US" sz="3200" b="1" dirty="0">
              <a:solidFill>
                <a:srgbClr val="FF0000"/>
              </a:solidFill>
            </a:endParaRPr>
          </a:p>
        </p:txBody>
      </p:sp>
      <p:sp>
        <p:nvSpPr>
          <p:cNvPr id="10" name="矩形 9"/>
          <p:cNvSpPr/>
          <p:nvPr/>
        </p:nvSpPr>
        <p:spPr>
          <a:xfrm>
            <a:off x="4820745" y="6137632"/>
            <a:ext cx="1008609" cy="584775"/>
          </a:xfrm>
          <a:prstGeom prst="rect">
            <a:avLst/>
          </a:prstGeom>
        </p:spPr>
        <p:txBody>
          <a:bodyPr wrap="none">
            <a:spAutoFit/>
          </a:bodyPr>
          <a:lstStyle/>
          <a:p>
            <a:r>
              <a:rPr lang="zh-CN" altLang="en-US" sz="3200" b="1" dirty="0" smtClean="0">
                <a:solidFill>
                  <a:srgbClr val="FF0000"/>
                </a:solidFill>
              </a:rPr>
              <a:t>减小</a:t>
            </a:r>
            <a:endParaRPr lang="zh-CN" altLang="en-US" sz="3200" b="1" dirty="0">
              <a:solidFill>
                <a:srgbClr val="FF0000"/>
              </a:solidFill>
            </a:endParaRPr>
          </a:p>
        </p:txBody>
      </p:sp>
    </p:spTree>
    <p:extLst>
      <p:ext uri="{BB962C8B-B14F-4D97-AF65-F5344CB8AC3E}">
        <p14:creationId xmlns:p14="http://schemas.microsoft.com/office/powerpoint/2010/main" val="225663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5381199"/>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smtClean="0">
                <a:latin typeface="Times New Roman" panose="02020603050405020304" pitchFamily="18" charset="0"/>
                <a:cs typeface="Times New Roman" panose="02020603050405020304" pitchFamily="18" charset="0"/>
              </a:rPr>
              <a:t>。</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
        <p:nvSpPr>
          <p:cNvPr id="4" name="矩形 3"/>
          <p:cNvSpPr/>
          <p:nvPr/>
        </p:nvSpPr>
        <p:spPr>
          <a:xfrm>
            <a:off x="2019216" y="1111586"/>
            <a:ext cx="8454559"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aq</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c(K</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)&gt;c(OH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862958" y="2925738"/>
            <a:ext cx="162736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1515160" y="4005858"/>
            <a:ext cx="2396810"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&lt;K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772302" y="4800857"/>
            <a:ext cx="2946640" cy="1653273"/>
          </a:xfrm>
          <a:prstGeom prst="rect">
            <a:avLst/>
          </a:prstGeom>
        </p:spPr>
        <p:txBody>
          <a:bodyPr wrap="non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20min</a:t>
            </a:r>
            <a:r>
              <a:rPr lang="zh-CN" altLang="en-US" sz="2800" b="1" dirty="0" smtClean="0">
                <a:solidFill>
                  <a:srgbClr val="FF0000"/>
                </a:solidFill>
                <a:latin typeface="Times New Roman" panose="02020603050405020304" pitchFamily="18" charset="0"/>
                <a:cs typeface="Times New Roman" panose="02020603050405020304" pitchFamily="18" charset="0"/>
              </a:rPr>
              <a:t>：增大压强</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smtClean="0">
                <a:solidFill>
                  <a:srgbClr val="FF0000"/>
                </a:solidFill>
                <a:latin typeface="Times New Roman" panose="02020603050405020304" pitchFamily="18" charset="0"/>
                <a:cs typeface="Times New Roman" panose="02020603050405020304" pitchFamily="18" charset="0"/>
              </a:rPr>
              <a:t>： 催化剂</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a:solidFill>
                  <a:srgbClr val="FF0000"/>
                </a:solidFill>
                <a:latin typeface="Times New Roman" panose="02020603050405020304" pitchFamily="18" charset="0"/>
                <a:cs typeface="Times New Roman" panose="02020603050405020304" pitchFamily="18" charset="0"/>
              </a:rPr>
              <a:t>： </a:t>
            </a:r>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0464118" y="1035527"/>
            <a:ext cx="1391728" cy="954107"/>
          </a:xfrm>
          <a:prstGeom prst="rect">
            <a:avLst/>
          </a:prstGeom>
          <a:ln w="31750">
            <a:solidFill>
              <a:srgbClr val="0000FF"/>
            </a:solidFill>
          </a:ln>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1.2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r>
              <a:rPr lang="en-US" altLang="zh-CN" sz="2800" b="1" dirty="0" smtClean="0">
                <a:solidFill>
                  <a:srgbClr val="FF0000"/>
                </a:solidFill>
                <a:latin typeface="Times New Roman" panose="02020603050405020304" pitchFamily="18" charset="0"/>
                <a:cs typeface="Times New Roman" panose="02020603050405020304" pitchFamily="18" charset="0"/>
              </a:rPr>
              <a:t>0.8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endParaRPr lang="zh-CN" altLang="en-US" sz="2800" dirty="0"/>
          </a:p>
        </p:txBody>
      </p:sp>
      <p:grpSp>
        <p:nvGrpSpPr>
          <p:cNvPr id="20" name="组合 19"/>
          <p:cNvGrpSpPr/>
          <p:nvPr/>
        </p:nvGrpSpPr>
        <p:grpSpPr>
          <a:xfrm>
            <a:off x="11855846" y="405458"/>
            <a:ext cx="243202" cy="1107123"/>
            <a:chOff x="11855846" y="405458"/>
            <a:chExt cx="243202" cy="1107123"/>
          </a:xfrm>
        </p:grpSpPr>
        <p:cxnSp>
          <p:nvCxnSpPr>
            <p:cNvPr id="11" name="直接连接符 10"/>
            <p:cNvCxnSpPr/>
            <p:nvPr/>
          </p:nvCxnSpPr>
          <p:spPr>
            <a:xfrm>
              <a:off x="11855846" y="405458"/>
              <a:ext cx="24320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099048" y="405458"/>
              <a:ext cx="0" cy="110712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 idx="3"/>
            </p:cNvCxnSpPr>
            <p:nvPr/>
          </p:nvCxnSpPr>
          <p:spPr>
            <a:xfrm flipH="1">
              <a:off x="11855846" y="1512581"/>
              <a:ext cx="24320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789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321539"/>
            <a:ext cx="12071871" cy="5539978"/>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完成大本步步高“</a:t>
            </a:r>
            <a:r>
              <a:rPr lang="en-US" altLang="zh-CN" sz="4000" b="1" dirty="0" smtClean="0">
                <a:solidFill>
                  <a:schemeClr val="bg1"/>
                </a:solidFill>
                <a:latin typeface="+mj-ea"/>
                <a:ea typeface="+mj-ea"/>
              </a:rPr>
              <a:t>P52-53</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a:solidFill>
                  <a:srgbClr val="FFFF00"/>
                </a:solidFill>
                <a:latin typeface="+mj-ea"/>
                <a:ea typeface="+mj-ea"/>
              </a:rPr>
              <a:t>反思</a:t>
            </a:r>
            <a:r>
              <a:rPr lang="zh-CN" altLang="en-US" sz="3600" b="1" dirty="0" smtClean="0">
                <a:solidFill>
                  <a:srgbClr val="FFFF00"/>
                </a:solidFill>
                <a:latin typeface="+mj-ea"/>
                <a:ea typeface="+mj-ea"/>
              </a:rPr>
              <a:t>精选题：化学反应速率与化学平衡，明天评讲；</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4.</a:t>
            </a:r>
            <a:r>
              <a:rPr lang="zh-CN" altLang="en-US" sz="3600" b="1" dirty="0" smtClean="0">
                <a:solidFill>
                  <a:srgbClr val="FFFF00"/>
                </a:solidFill>
                <a:latin typeface="+mj-ea"/>
                <a:ea typeface="+mj-ea"/>
              </a:rPr>
              <a:t>精选题摘录：盖斯定律与原电池，明天布置；</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3771001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31997"/>
            <a:ext cx="119278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lang="zh-CN" altLang="en-US" sz="2800" b="1" dirty="0" smtClean="0">
                <a:latin typeface="+mn-ea"/>
                <a:cs typeface="Times New Roman" pitchFamily="18" charset="0"/>
              </a:rPr>
              <a:t>化学反应与能量 盖斯定律的应用与原电池</a:t>
            </a:r>
            <a:r>
              <a:rPr kumimoji="0" lang="zh-CN" altLang="en-US" sz="2800" b="1" i="0" u="none" strike="noStrike" cap="none" normalizeH="0" baseline="0" dirty="0" smtClean="0">
                <a:ln>
                  <a:noFill/>
                </a:ln>
                <a:solidFill>
                  <a:schemeClr val="tx1"/>
                </a:solidFill>
                <a:effectLst/>
                <a:latin typeface="+mn-ea"/>
                <a:cs typeface="Times New Roman" pitchFamily="18" charset="0"/>
              </a:rPr>
              <a:t>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p:txBody>
      </p:sp>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542" r="3030"/>
          <a:stretch/>
        </p:blipFill>
        <p:spPr bwMode="auto">
          <a:xfrm>
            <a:off x="14514" y="900415"/>
            <a:ext cx="12175899" cy="5265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880486"/>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0887" y="805577"/>
            <a:ext cx="1925527" cy="492443"/>
          </a:xfrm>
          <a:prstGeom prst="rect">
            <a:avLst/>
          </a:prstGeom>
          <a:noFill/>
        </p:spPr>
        <p:txBody>
          <a:bodyPr wrap="none" rtlCol="0">
            <a:spAutoFit/>
          </a:bodyPr>
          <a:lstStyle/>
          <a:p>
            <a:r>
              <a:rPr lang="en-US" altLang="zh-CN" sz="2600" dirty="0" smtClean="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盖</a:t>
            </a:r>
            <a:r>
              <a:rPr lang="zh-CN" altLang="en-US" sz="2600" dirty="0" smtClean="0">
                <a:latin typeface="Times New Roman" panose="02020603050405020304" pitchFamily="18" charset="0"/>
                <a:cs typeface="Times New Roman" panose="02020603050405020304" pitchFamily="18" charset="0"/>
              </a:rPr>
              <a:t>斯定律</a:t>
            </a:r>
            <a:r>
              <a:rPr lang="en-US" altLang="zh-CN" sz="2600" dirty="0" smtClean="0">
                <a:latin typeface="Times New Roman" panose="02020603050405020304" pitchFamily="18" charset="0"/>
                <a:cs typeface="Times New Roman" panose="02020603050405020304" pitchFamily="18" charset="0"/>
              </a:rPr>
              <a:t>1)</a:t>
            </a:r>
            <a:endParaRPr lang="zh-CN" altLang="en-US" sz="2600" dirty="0">
              <a:latin typeface="Times New Roman" panose="02020603050405020304" pitchFamily="18" charset="0"/>
              <a:cs typeface="Times New Roman" panose="02020603050405020304" pitchFamily="18" charset="0"/>
            </a:endParaRPr>
          </a:p>
        </p:txBody>
      </p:sp>
      <p:sp>
        <p:nvSpPr>
          <p:cNvPr id="13" name="矩形 12"/>
          <p:cNvSpPr/>
          <p:nvPr/>
        </p:nvSpPr>
        <p:spPr>
          <a:xfrm>
            <a:off x="11898827" y="909514"/>
            <a:ext cx="28803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83530" y="1321836"/>
            <a:ext cx="803425"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CO</a:t>
            </a:r>
            <a:r>
              <a:rPr lang="en-US" altLang="zh-CN" sz="2800" baseline="-25000" dirty="0" smtClean="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266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554" y="3593001"/>
            <a:ext cx="4363460" cy="3293177"/>
          </a:xfrm>
          <a:prstGeom prst="rect">
            <a:avLst/>
          </a:prstGeom>
        </p:spPr>
      </p:pic>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1370kJ/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3672408" y="4206781"/>
            <a:ext cx="8543478" cy="2031325"/>
          </a:xfrm>
          <a:prstGeom prst="rect">
            <a:avLst/>
          </a:prstGeom>
        </p:spPr>
        <p:txBody>
          <a:bodyPr wrap="square">
            <a:spAutoFit/>
          </a:bodyPr>
          <a:lstStyle/>
          <a:p>
            <a:pPr lvl="0" defTabSz="914400"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②利用图中a点对应的数据，计算出曲线Z在对应温度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下</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该反应</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平衡常数K =</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225660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681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020370" y="2834342"/>
            <a:ext cx="10187404"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考点三　碳酸钠与碳酸氢钠</a:t>
            </a:r>
          </a:p>
        </p:txBody>
      </p:sp>
    </p:spTree>
    <p:extLst>
      <p:ext uri="{BB962C8B-B14F-4D97-AF65-F5344CB8AC3E}">
        <p14:creationId xmlns:p14="http://schemas.microsoft.com/office/powerpoint/2010/main" val="26171389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6534" y="93005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性质</a:t>
            </a:r>
            <a:endParaRPr lang="zh-CN" altLang="zh-CN" sz="1050" kern="100" dirty="0">
              <a:effectLst/>
              <a:latin typeface="宋体"/>
              <a:cs typeface="Courier New"/>
            </a:endParaRPr>
          </a:p>
        </p:txBody>
      </p:sp>
      <p:pic>
        <p:nvPicPr>
          <p:cNvPr id="25602" name="Picture 2" descr="HX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1741192"/>
            <a:ext cx="8747013" cy="257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4649" y="2398788"/>
            <a:ext cx="5219847" cy="45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29019" r="559" b="56907"/>
          <a:stretch/>
        </p:blipFill>
        <p:spPr bwMode="auto">
          <a:xfrm>
            <a:off x="3734670" y="2490748"/>
            <a:ext cx="523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98666" y="3099447"/>
            <a:ext cx="5303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53106" r="559" b="32820"/>
          <a:stretch/>
        </p:blipFill>
        <p:spPr bwMode="auto">
          <a:xfrm>
            <a:off x="3778571" y="3099447"/>
            <a:ext cx="5231000"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554650" y="3666358"/>
            <a:ext cx="5303008" cy="411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77846" r="559" b="8450"/>
          <a:stretch/>
        </p:blipFill>
        <p:spPr bwMode="auto">
          <a:xfrm>
            <a:off x="3778571" y="3725441"/>
            <a:ext cx="5231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8785139" y="2308748"/>
            <a:ext cx="3430747" cy="630942"/>
          </a:xfrm>
          <a:prstGeom prst="rect">
            <a:avLst/>
          </a:prstGeom>
        </p:spPr>
        <p:txBody>
          <a:bodyPr wrap="non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实际上是逐步进行的</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9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7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X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26" y="270967"/>
            <a:ext cx="9057740" cy="421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转化</a:t>
            </a:r>
            <a:endParaRPr lang="zh-CN" altLang="zh-CN" sz="1050" kern="100" dirty="0">
              <a:latin typeface="宋体"/>
              <a:cs typeface="Courier New"/>
            </a:endParaRPr>
          </a:p>
        </p:txBody>
      </p:sp>
      <p:sp>
        <p:nvSpPr>
          <p:cNvPr id="3" name="矩形 2"/>
          <p:cNvSpPr/>
          <p:nvPr/>
        </p:nvSpPr>
        <p:spPr>
          <a:xfrm>
            <a:off x="8860085" y="283618"/>
            <a:ext cx="53559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95139" t="2096" r="633" b="88639"/>
          <a:stretch/>
        </p:blipFill>
        <p:spPr bwMode="auto">
          <a:xfrm>
            <a:off x="8871048" y="336873"/>
            <a:ext cx="38298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008386" y="1000572"/>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0268" t="18655" r="18625" b="72080"/>
          <a:stretch/>
        </p:blipFill>
        <p:spPr bwMode="auto">
          <a:xfrm>
            <a:off x="3008387" y="1068797"/>
            <a:ext cx="4493008" cy="3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780012" y="1764085"/>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50000" t="37637" b="53616"/>
          <a:stretch/>
        </p:blipFill>
        <p:spPr bwMode="auto">
          <a:xfrm>
            <a:off x="4780012" y="1833796"/>
            <a:ext cx="4528870" cy="3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736579" y="2337791"/>
            <a:ext cx="5136951"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4" t="50000" b="42251"/>
          <a:stretch/>
        </p:blipFill>
        <p:spPr bwMode="auto">
          <a:xfrm>
            <a:off x="4799062" y="2368724"/>
            <a:ext cx="4600040" cy="32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74679" y="2762925"/>
            <a:ext cx="5136951" cy="513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7" t="58427" r="30508" b="33115"/>
          <a:stretch/>
        </p:blipFill>
        <p:spPr bwMode="auto">
          <a:xfrm>
            <a:off x="8868235" y="2353781"/>
            <a:ext cx="1836421" cy="35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218343" y="3276253"/>
            <a:ext cx="1029773"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71244" r="56126" b="19878"/>
          <a:stretch/>
        </p:blipFill>
        <p:spPr bwMode="auto">
          <a:xfrm>
            <a:off x="3263344" y="3266728"/>
            <a:ext cx="965722" cy="37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286894" y="3871368"/>
            <a:ext cx="513695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84867" r="16522" b="2821"/>
          <a:stretch/>
        </p:blipFill>
        <p:spPr bwMode="auto">
          <a:xfrm>
            <a:off x="3286894" y="3852317"/>
            <a:ext cx="4552951" cy="5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组合 1"/>
          <p:cNvGrpSpPr/>
          <p:nvPr/>
        </p:nvGrpSpPr>
        <p:grpSpPr>
          <a:xfrm>
            <a:off x="369888" y="5475288"/>
            <a:ext cx="7092950" cy="1771650"/>
            <a:chOff x="369888" y="5475288"/>
            <a:chExt cx="7092950" cy="1771650"/>
          </a:xfrm>
        </p:grpSpPr>
        <p:graphicFrame>
          <p:nvGraphicFramePr>
            <p:cNvPr id="6" name="对象 5"/>
            <p:cNvGraphicFramePr>
              <a:graphicFrameLocks noChangeAspect="1"/>
            </p:cNvGraphicFramePr>
            <p:nvPr>
              <p:extLst>
                <p:ext uri="{D42A27DB-BD31-4B8C-83A1-F6EECF244321}">
                  <p14:modId xmlns:p14="http://schemas.microsoft.com/office/powerpoint/2010/main" val="1010556016"/>
                </p:ext>
              </p:extLst>
            </p:nvPr>
          </p:nvGraphicFramePr>
          <p:xfrm>
            <a:off x="369888" y="5475288"/>
            <a:ext cx="7092950" cy="1771650"/>
          </p:xfrm>
          <a:graphic>
            <a:graphicData uri="http://schemas.openxmlformats.org/presentationml/2006/ole">
              <mc:AlternateContent xmlns:mc="http://schemas.openxmlformats.org/markup-compatibility/2006">
                <mc:Choice xmlns:v="urn:schemas-microsoft-com:vml" Requires="v">
                  <p:oleObj spid="_x0000_s78960" name="文档" r:id="rId4" imgW="7093695" imgH="1771514" progId="Word.Document.12">
                    <p:embed/>
                  </p:oleObj>
                </mc:Choice>
                <mc:Fallback>
                  <p:oleObj name="文档" r:id="rId4" imgW="7093695" imgH="1771514" progId="Word.Document.12">
                    <p:embed/>
                    <p:pic>
                      <p:nvPicPr>
                        <p:cNvPr id="0" name=""/>
                        <p:cNvPicPr/>
                        <p:nvPr/>
                      </p:nvPicPr>
                      <p:blipFill>
                        <a:blip r:embed="rId5"/>
                        <a:stretch>
                          <a:fillRect/>
                        </a:stretch>
                      </p:blipFill>
                      <p:spPr>
                        <a:xfrm>
                          <a:off x="369888" y="5475288"/>
                          <a:ext cx="7092950" cy="1771650"/>
                        </a:xfrm>
                        <a:prstGeom prst="rect">
                          <a:avLst/>
                        </a:prstGeom>
                      </p:spPr>
                    </p:pic>
                  </p:oleObj>
                </mc:Fallback>
              </mc:AlternateContent>
            </a:graphicData>
          </a:graphic>
        </p:graphicFrame>
        <p:cxnSp>
          <p:nvCxnSpPr>
            <p:cNvPr id="4" name="直接箭头连接符 3"/>
            <p:cNvCxnSpPr/>
            <p:nvPr/>
          </p:nvCxnSpPr>
          <p:spPr>
            <a:xfrm>
              <a:off x="1544188" y="5936122"/>
              <a:ext cx="4176464"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515160" y="6015729"/>
              <a:ext cx="4179172"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椭圆 13"/>
          <p:cNvSpPr/>
          <p:nvPr/>
        </p:nvSpPr>
        <p:spPr>
          <a:xfrm>
            <a:off x="1414686" y="2961533"/>
            <a:ext cx="4148683" cy="8327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633569" y="3033398"/>
            <a:ext cx="6222278" cy="1169551"/>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25000"/>
              </a:lnSpc>
            </a:pP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                            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溶液</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7031310" y="1341562"/>
            <a:ext cx="5168129" cy="630942"/>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Ca</a:t>
            </a:r>
            <a:r>
              <a:rPr lang="en-US" altLang="zh-CN" sz="2800" b="1" dirty="0" smtClean="0">
                <a:solidFill>
                  <a:srgbClr val="FF0000"/>
                </a:solidFill>
                <a:latin typeface="Times New Roman" panose="02020603050405020304" pitchFamily="18" charset="0"/>
                <a:cs typeface="Times New Roman" panose="02020603050405020304" pitchFamily="18" charset="0"/>
              </a:rPr>
              <a:t>(OH)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不可用于鉴别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2663939" y="4437906"/>
            <a:ext cx="7607731" cy="630942"/>
          </a:xfrm>
          <a:prstGeom prst="rect">
            <a:avLst/>
          </a:prstGeom>
        </p:spPr>
        <p:txBody>
          <a:bodyPr wrap="squar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“加热”可用于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固体</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6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10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5" grpId="0"/>
      <p:bldP spid="26"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303" y="114513"/>
            <a:ext cx="11636493" cy="6555641"/>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气体通入到饱和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溶液中有何现象？原因是什么？</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开始无明显现象，后有沉淀析出。原因是</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的溶解度小于</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的溶解度，而且反应消耗溶剂水</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固体粉末中混有少量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用加热法可以将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固体粉末中混有的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混合液中滴加适量的</a:t>
            </a:r>
            <a:r>
              <a:rPr lang="en-US" altLang="zh-CN" sz="2800" kern="100" dirty="0" err="1">
                <a:solidFill>
                  <a:srgbClr val="FF0000"/>
                </a:solidFill>
                <a:latin typeface="Times New Roman"/>
                <a:ea typeface="华文细黑"/>
                <a:cs typeface="Courier New"/>
              </a:rPr>
              <a:t>NaOH</a:t>
            </a:r>
            <a:r>
              <a:rPr lang="zh-CN" altLang="zh-CN" sz="2800" kern="100" dirty="0">
                <a:solidFill>
                  <a:srgbClr val="FF0000"/>
                </a:solidFill>
                <a:latin typeface="Times New Roman"/>
                <a:ea typeface="华文细黑"/>
                <a:cs typeface="Times New Roman"/>
              </a:rPr>
              <a:t>溶液，可以将其中的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smtClean="0">
                <a:solidFill>
                  <a:srgbClr val="FF0000"/>
                </a:solidFill>
                <a:latin typeface="Times New Roman"/>
                <a:ea typeface="华文细黑"/>
                <a:cs typeface="Courier New"/>
              </a:rPr>
              <a:t>Na</a:t>
            </a:r>
            <a:r>
              <a:rPr lang="en-US" altLang="zh-CN" sz="2800" kern="100" baseline="-25000" dirty="0" smtClean="0">
                <a:solidFill>
                  <a:srgbClr val="FF0000"/>
                </a:solidFill>
                <a:latin typeface="Times New Roman"/>
                <a:ea typeface="华文细黑"/>
                <a:cs typeface="Courier New"/>
              </a:rPr>
              <a:t>2</a:t>
            </a:r>
            <a:r>
              <a:rPr lang="en-US" altLang="zh-CN" sz="2800" kern="100" dirty="0" smtClean="0">
                <a:solidFill>
                  <a:srgbClr val="FF0000"/>
                </a:solidFill>
                <a:latin typeface="Times New Roman"/>
                <a:ea typeface="华文细黑"/>
                <a:cs typeface="Courier New"/>
              </a:rPr>
              <a:t>CO</a:t>
            </a:r>
            <a:r>
              <a:rPr lang="en-US" altLang="zh-CN" sz="2800" kern="100" baseline="-25000" dirty="0" smtClean="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混合液中通入过量的</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气体，可以将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3026920" y="117426"/>
            <a:ext cx="6750566" cy="646331"/>
          </a:xfrm>
          <a:prstGeom prst="rect">
            <a:avLst/>
          </a:prstGeom>
        </p:spPr>
        <p:txBody>
          <a:bodyPr wrap="none">
            <a:spAutoFit/>
          </a:bodyPr>
          <a:lstStyle/>
          <a:p>
            <a:pPr>
              <a:defRPr/>
            </a:pP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+Na</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3</a:t>
            </a:r>
            <a:r>
              <a:rPr lang="en-US" altLang="zh-CN" sz="3600" b="1" dirty="0" smtClean="0">
                <a:solidFill>
                  <a:srgbClr val="0000FF"/>
                </a:solidFill>
                <a:latin typeface="Times New Roman" pitchFamily="18" charset="0"/>
                <a:ea typeface="Times New Roman" pitchFamily="18" charset="0"/>
                <a:cs typeface="Times New Roman" pitchFamily="18" charset="0"/>
              </a:rPr>
              <a:t>+H</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O==2NaHCO</a:t>
            </a:r>
            <a:r>
              <a:rPr lang="en-US" altLang="zh-CN" sz="3600" b="1" baseline="-25000" dirty="0">
                <a:solidFill>
                  <a:srgbClr val="0000FF"/>
                </a:solidFill>
                <a:latin typeface="Times New Roman" pitchFamily="18" charset="0"/>
                <a:ea typeface="Times New Roman" pitchFamily="18" charset="0"/>
                <a:cs typeface="Times New Roman" pitchFamily="18" charset="0"/>
              </a:rPr>
              <a:t>3</a:t>
            </a:r>
            <a:r>
              <a:rPr lang="en-US" altLang="zh-CN" sz="3600" b="1" dirty="0">
                <a:solidFill>
                  <a:srgbClr val="0000FF"/>
                </a:solidFill>
                <a:latin typeface="Times New Roman" pitchFamily="18" charset="0"/>
                <a:ea typeface="Times New Roman" pitchFamily="18" charset="0"/>
                <a:cs typeface="Times New Roman" pitchFamily="18" charset="0"/>
              </a:rPr>
              <a:t>↓</a:t>
            </a:r>
            <a:endParaRPr lang="zh-CN" altLang="en-US" sz="3600" b="1" dirty="0">
              <a:solidFill>
                <a:srgbClr val="0000FF"/>
              </a:solidFill>
              <a:latin typeface="Times New Roman" pitchFamily="18" charset="0"/>
              <a:ea typeface="Times New Roman" pitchFamily="18" charset="0"/>
              <a:cs typeface="Times New Roman" pitchFamily="18" charset="0"/>
            </a:endParaRPr>
          </a:p>
        </p:txBody>
      </p:sp>
      <p:sp>
        <p:nvSpPr>
          <p:cNvPr id="2" name="椭圆 1"/>
          <p:cNvSpPr/>
          <p:nvPr/>
        </p:nvSpPr>
        <p:spPr>
          <a:xfrm>
            <a:off x="7621326" y="42505"/>
            <a:ext cx="2146288" cy="795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767614" y="45418"/>
            <a:ext cx="1800200" cy="738664"/>
          </a:xfrm>
          <a:prstGeom prst="rect">
            <a:avLst/>
          </a:prstGeom>
        </p:spPr>
        <p:txBody>
          <a:bodyPr wrap="square">
            <a:spAutoFit/>
          </a:bodyPr>
          <a:lstStyle/>
          <a:p>
            <a:pPr algn="just">
              <a:lnSpc>
                <a:spcPct val="150000"/>
              </a:lnSpc>
              <a:spcAft>
                <a:spcPts val="0"/>
              </a:spcAft>
            </a:pPr>
            <a:r>
              <a:rPr lang="zh-CN" altLang="en-US" sz="2800" b="1" kern="100" dirty="0" smtClean="0">
                <a:solidFill>
                  <a:srgbClr val="FF0000"/>
                </a:solidFill>
                <a:latin typeface="Times New Roman"/>
                <a:ea typeface="华文细黑"/>
                <a:cs typeface="Times New Roman"/>
              </a:rPr>
              <a:t>溶解度小</a:t>
            </a:r>
            <a:endParaRPr lang="en-US" altLang="zh-CN" sz="28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306993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1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1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288" y="693490"/>
            <a:ext cx="11998115" cy="4933017"/>
          </a:xfrm>
          <a:prstGeom prst="rect">
            <a:avLst/>
          </a:prstGeom>
        </p:spPr>
        <p:txBody>
          <a:bodyPr wrap="square">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题组一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NaHCO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的比较与鉴别</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相同温度下，等浓度的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溶液的碱性比较，</a:t>
            </a:r>
            <a:r>
              <a:rPr lang="zh-CN" altLang="zh-CN" sz="2800" kern="100" dirty="0" smtClean="0">
                <a:latin typeface="Times New Roman"/>
                <a:ea typeface="华文细黑"/>
                <a:cs typeface="Times New Roman"/>
              </a:rPr>
              <a:t>前者更</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常温时溶解度：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在酒精灯加热的条件下，前者不分解，后者分解</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都能与烧碱反应，后者反应较</a:t>
            </a:r>
            <a:r>
              <a:rPr lang="zh-CN" altLang="zh-CN" sz="2800" kern="100" dirty="0" smtClean="0">
                <a:latin typeface="Times New Roman"/>
                <a:ea typeface="华文细黑"/>
                <a:cs typeface="Times New Roman"/>
              </a:rPr>
              <a:t>慢</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58725" y="1485578"/>
            <a:ext cx="591829"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D</a:t>
            </a:r>
            <a:endParaRPr lang="zh-CN" altLang="en-US" sz="4400" b="1" dirty="0">
              <a:solidFill>
                <a:srgbClr val="FF0000"/>
              </a:solidFill>
              <a:latin typeface="Times New Roman" pitchFamily="18" charset="0"/>
              <a:ea typeface="+mj-ea"/>
              <a:cs typeface="Times New Roman" pitchFamily="18" charset="0"/>
            </a:endParaRPr>
          </a:p>
        </p:txBody>
      </p:sp>
      <p:sp>
        <p:nvSpPr>
          <p:cNvPr id="6"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5911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4346" y="765498"/>
            <a:ext cx="10835436" cy="3088257"/>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下列几种试剂不能把等物质的量浓度的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鉴别开的是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澄清石灰水</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D.pH</a:t>
            </a:r>
            <a:r>
              <a:rPr lang="zh-CN" altLang="zh-CN" sz="2800" kern="100" dirty="0" smtClean="0">
                <a:latin typeface="Times New Roman"/>
                <a:ea typeface="华文细黑"/>
                <a:cs typeface="Times New Roman"/>
              </a:rPr>
              <a:t>试纸</a:t>
            </a:r>
            <a:endParaRPr lang="zh-CN" altLang="zh-CN" sz="1050" kern="100" dirty="0">
              <a:latin typeface="宋体"/>
              <a:cs typeface="Courier New"/>
            </a:endParaRPr>
          </a:p>
        </p:txBody>
      </p:sp>
      <p:sp>
        <p:nvSpPr>
          <p:cNvPr id="2" name="矩形 1"/>
          <p:cNvSpPr/>
          <p:nvPr/>
        </p:nvSpPr>
        <p:spPr>
          <a:xfrm>
            <a:off x="1145704" y="1701602"/>
            <a:ext cx="561372"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B</a:t>
            </a:r>
            <a:endParaRPr lang="zh-CN" altLang="en-US" sz="4400" b="1" dirty="0">
              <a:solidFill>
                <a:srgbClr val="FF0000"/>
              </a:solidFill>
              <a:latin typeface="Times New Roman" pitchFamily="18" charset="0"/>
              <a:ea typeface="Times New Roman" pitchFamily="18" charset="0"/>
              <a:cs typeface="Times New Roman" pitchFamily="18" charset="0"/>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459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692" y="477466"/>
            <a:ext cx="117332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某校化学课外小组为了鉴别碳酸钠和碳酸氢钠两种白色固体，用不同的方法做了以下实验，如下图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a:t>
            </a:r>
            <a:endParaRPr lang="zh-CN" altLang="zh-CN" sz="1050" kern="100" dirty="0">
              <a:effectLst/>
              <a:latin typeface="宋体"/>
              <a:cs typeface="Courier New"/>
            </a:endParaRPr>
          </a:p>
        </p:txBody>
      </p:sp>
      <p:pic>
        <p:nvPicPr>
          <p:cNvPr id="28675" name="Picture 3" descr="HX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329" y="4221882"/>
            <a:ext cx="5582732" cy="240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新建文件夹\HX125.tif"/>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8862" y="1989634"/>
            <a:ext cx="5256584" cy="2160240"/>
          </a:xfrm>
          <a:prstGeom prst="rect">
            <a:avLst/>
          </a:prstGeom>
          <a:noFill/>
          <a:ln>
            <a:noFill/>
          </a:ln>
        </p:spPr>
      </p:pic>
      <p:sp>
        <p:nvSpPr>
          <p:cNvPr id="2" name="椭圆 1"/>
          <p:cNvSpPr/>
          <p:nvPr/>
        </p:nvSpPr>
        <p:spPr>
          <a:xfrm>
            <a:off x="3286894" y="2205658"/>
            <a:ext cx="761465" cy="652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10631" y="2093655"/>
            <a:ext cx="2448271" cy="1120115"/>
          </a:xfrm>
          <a:prstGeom prst="rect">
            <a:avLst/>
          </a:prstGeom>
        </p:spPr>
        <p:txBody>
          <a:bodyPr wrap="square">
            <a:spAutoFit/>
          </a:bodyPr>
          <a:lstStyle/>
          <a:p>
            <a:pPr algn="ctr">
              <a:lnSpc>
                <a:spcPct val="125000"/>
              </a:lnSpc>
              <a:defRPr/>
            </a:pPr>
            <a:r>
              <a:rPr lang="zh-CN" altLang="en-US" sz="2800" b="1" dirty="0">
                <a:solidFill>
                  <a:srgbClr val="FF0000"/>
                </a:solidFill>
                <a:latin typeface="Times New Roman" pitchFamily="18" charset="0"/>
                <a:ea typeface="+mj-ea"/>
                <a:cs typeface="Times New Roman" pitchFamily="18" charset="0"/>
              </a:rPr>
              <a:t>长颈</a:t>
            </a:r>
            <a:r>
              <a:rPr lang="zh-CN" altLang="en-US" sz="2800" b="1" dirty="0" smtClean="0">
                <a:solidFill>
                  <a:srgbClr val="FF0000"/>
                </a:solidFill>
                <a:latin typeface="Times New Roman" pitchFamily="18" charset="0"/>
                <a:ea typeface="+mj-ea"/>
                <a:cs typeface="Times New Roman" pitchFamily="18" charset="0"/>
              </a:rPr>
              <a:t>漏斗</a:t>
            </a:r>
            <a:endParaRPr lang="en-US" altLang="zh-CN" sz="2800" b="1" dirty="0" smtClean="0">
              <a:solidFill>
                <a:srgbClr val="FF0000"/>
              </a:solidFill>
              <a:latin typeface="Times New Roman" pitchFamily="18" charset="0"/>
              <a:ea typeface="+mj-ea"/>
              <a:cs typeface="Times New Roman" pitchFamily="18" charset="0"/>
            </a:endParaRPr>
          </a:p>
          <a:p>
            <a:pPr algn="ctr">
              <a:lnSpc>
                <a:spcPct val="125000"/>
              </a:lnSpc>
              <a:defRPr/>
            </a:pPr>
            <a:r>
              <a:rPr lang="zh-CN" altLang="en-US" sz="2800" b="1" dirty="0">
                <a:solidFill>
                  <a:srgbClr val="FF0000"/>
                </a:solidFill>
                <a:latin typeface="Times New Roman" pitchFamily="18" charset="0"/>
                <a:ea typeface="+mj-ea"/>
                <a:cs typeface="Times New Roman" pitchFamily="18" charset="0"/>
              </a:rPr>
              <a:t>不能</a:t>
            </a:r>
            <a:r>
              <a:rPr lang="zh-CN" altLang="en-US" sz="2800" b="1" dirty="0" smtClean="0">
                <a:solidFill>
                  <a:srgbClr val="FF0000"/>
                </a:solidFill>
                <a:latin typeface="Times New Roman" pitchFamily="18" charset="0"/>
                <a:ea typeface="+mj-ea"/>
                <a:cs typeface="Times New Roman" pitchFamily="18" charset="0"/>
              </a:rPr>
              <a:t>逐滴滴加</a:t>
            </a:r>
            <a:endParaRPr lang="zh-CN" altLang="en-US" sz="2800" b="1" dirty="0">
              <a:solidFill>
                <a:srgbClr val="FF0000"/>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849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608" y="788213"/>
            <a:ext cx="11709221"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只根据图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所示实验，能够达到实验目的的是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填装置序号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不能达到实验目的，因为无论碳酸钠还是碳酸氢钠均可以与盐酸反应产生二氧化碳，二氧化碳气体与澄清石灰水作用变浑浊，故不可以；图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可以鉴别，因为等质量的碳酸钠和碳酸氢钠与足量的稀盐酸反应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的二氧化碳气体的量不同，可根据气球膨胀程度来判断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624244" y="962358"/>
            <a:ext cx="543739" cy="523220"/>
          </a:xfrm>
          <a:prstGeom prst="rect">
            <a:avLst/>
          </a:prstGeom>
        </p:spPr>
        <p:txBody>
          <a:bodyPr wrap="none">
            <a:spAutoFit/>
          </a:bodyPr>
          <a:lstStyle/>
          <a:p>
            <a:pPr>
              <a:defRPr/>
            </a:pPr>
            <a:r>
              <a:rPr lang="en-US" altLang="zh-CN" sz="2800" b="1" dirty="0">
                <a:solidFill>
                  <a:srgbClr val="FF0000"/>
                </a:solidFill>
                <a:latin typeface="Times New Roman" pitchFamily="18" charset="0"/>
                <a:ea typeface="Times New Roman" pitchFamily="18" charset="0"/>
                <a:cs typeface="Times New Roman" pitchFamily="18" charset="0"/>
              </a:rPr>
              <a:t>Ⅱ</a:t>
            </a:r>
            <a:endParaRPr lang="zh-CN" altLang="en-US" sz="2800" b="1" dirty="0">
              <a:solidFill>
                <a:srgbClr val="FF0000"/>
              </a:solidFill>
              <a:latin typeface="Times New Roman" pitchFamily="18" charset="0"/>
              <a:ea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431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2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123" b="-1"/>
          <a:stretch/>
        </p:blipFill>
        <p:spPr bwMode="auto">
          <a:xfrm>
            <a:off x="8533013" y="1872343"/>
            <a:ext cx="3463425" cy="298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4408" y="477466"/>
            <a:ext cx="11633446" cy="6149993"/>
          </a:xfrm>
          <a:prstGeom prst="rect">
            <a:avLst/>
          </a:prstGeom>
        </p:spPr>
        <p:txBody>
          <a:bodyPr wrap="square" lIns="121898" tIns="60948" rIns="121898" bIns="60948">
            <a:spAutoFit/>
          </a:bodyPr>
          <a:lstStyle/>
          <a:p>
            <a:pPr>
              <a:lnSpc>
                <a:spcPts val="53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所示实验均能鉴别这两种物质，其反应的化学方程式为</a:t>
            </a:r>
            <a:r>
              <a:rPr lang="en-US" altLang="zh-CN" sz="2800" kern="100" dirty="0" smtClean="0">
                <a:latin typeface="Times New Roman"/>
                <a:ea typeface="华文细黑"/>
                <a:cs typeface="Courier New"/>
              </a:rPr>
              <a:t>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与实验</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相比，实验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填选项序号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复杂</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安全</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操作简便</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D.</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可以做到用一套装置同时进行两个对比实验，而</a:t>
            </a:r>
            <a:r>
              <a:rPr lang="en-US" altLang="zh-CN" sz="2800" kern="100" dirty="0">
                <a:latin typeface="宋体"/>
                <a:ea typeface="华文细黑"/>
                <a:cs typeface="Times New Roman"/>
              </a:rPr>
              <a:t>Ⅲ</a:t>
            </a:r>
            <a:r>
              <a:rPr lang="zh-CN" altLang="zh-CN" sz="2800" kern="100" dirty="0" smtClean="0">
                <a:latin typeface="Times New Roman"/>
                <a:ea typeface="华文细黑"/>
                <a:cs typeface="Times New Roman"/>
              </a:rPr>
              <a:t>不行</a:t>
            </a:r>
            <a:endParaRPr lang="en-US" altLang="zh-CN" sz="2800" kern="100" dirty="0" smtClean="0">
              <a:latin typeface="Times New Roman"/>
              <a:ea typeface="华文细黑"/>
              <a:cs typeface="Times New Roman"/>
            </a:endParaRPr>
          </a:p>
          <a:p>
            <a:pPr>
              <a:lnSpc>
                <a:spcPts val="5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所涉及的化学方程式为</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的优点是可同时做对比实验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672248"/>
              </p:ext>
            </p:extLst>
          </p:nvPr>
        </p:nvGraphicFramePr>
        <p:xfrm>
          <a:off x="7995989" y="5167511"/>
          <a:ext cx="949325" cy="792163"/>
        </p:xfrm>
        <a:graphic>
          <a:graphicData uri="http://schemas.openxmlformats.org/presentationml/2006/ole">
            <mc:AlternateContent xmlns:mc="http://schemas.openxmlformats.org/markup-compatibility/2006">
              <mc:Choice xmlns:v="urn:schemas-microsoft-com:vml" Requires="v">
                <p:oleObj spid="_x0000_s80088" name="文档" r:id="rId4" imgW="950111" imgH="792388" progId="Word.Document.12">
                  <p:embed/>
                </p:oleObj>
              </mc:Choice>
              <mc:Fallback>
                <p:oleObj name="文档" r:id="rId4" imgW="950111" imgH="792388" progId="Word.Document.12">
                  <p:embed/>
                  <p:pic>
                    <p:nvPicPr>
                      <p:cNvPr id="0" name=""/>
                      <p:cNvPicPr/>
                      <p:nvPr/>
                    </p:nvPicPr>
                    <p:blipFill>
                      <a:blip r:embed="rId5"/>
                      <a:stretch>
                        <a:fillRect/>
                      </a:stretch>
                    </p:blipFill>
                    <p:spPr>
                      <a:xfrm>
                        <a:off x="7995989" y="5167511"/>
                        <a:ext cx="949325" cy="7921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9592922"/>
              </p:ext>
            </p:extLst>
          </p:nvPr>
        </p:nvGraphicFramePr>
        <p:xfrm>
          <a:off x="409575" y="1059557"/>
          <a:ext cx="11439525" cy="1390650"/>
        </p:xfrm>
        <a:graphic>
          <a:graphicData uri="http://schemas.openxmlformats.org/presentationml/2006/ole">
            <mc:AlternateContent xmlns:mc="http://schemas.openxmlformats.org/markup-compatibility/2006">
              <mc:Choice xmlns:v="urn:schemas-microsoft-com:vml" Requires="v">
                <p:oleObj spid="_x0000_s80089" name="文档" r:id="rId6" imgW="11441261" imgH="1394116" progId="Word.Document.12">
                  <p:embed/>
                </p:oleObj>
              </mc:Choice>
              <mc:Fallback>
                <p:oleObj name="文档" r:id="rId6" imgW="11441261" imgH="1394116" progId="Word.Document.12">
                  <p:embed/>
                  <p:pic>
                    <p:nvPicPr>
                      <p:cNvPr id="0" name=""/>
                      <p:cNvPicPr/>
                      <p:nvPr/>
                    </p:nvPicPr>
                    <p:blipFill>
                      <a:blip r:embed="rId7"/>
                      <a:stretch>
                        <a:fillRect/>
                      </a:stretch>
                    </p:blipFill>
                    <p:spPr>
                      <a:xfrm>
                        <a:off x="409575" y="1059557"/>
                        <a:ext cx="11439525" cy="1390650"/>
                      </a:xfrm>
                      <a:prstGeom prst="rect">
                        <a:avLst/>
                      </a:prstGeom>
                    </p:spPr>
                  </p:pic>
                </p:oleObj>
              </mc:Fallback>
            </mc:AlternateContent>
          </a:graphicData>
        </a:graphic>
      </p:graphicFrame>
      <p:sp>
        <p:nvSpPr>
          <p:cNvPr id="4" name="矩形 3"/>
          <p:cNvSpPr/>
          <p:nvPr/>
        </p:nvSpPr>
        <p:spPr>
          <a:xfrm>
            <a:off x="5541976" y="1980923"/>
            <a:ext cx="481222" cy="584775"/>
          </a:xfrm>
          <a:prstGeom prst="rect">
            <a:avLst/>
          </a:prstGeom>
        </p:spPr>
        <p:txBody>
          <a:bodyPr wrap="none">
            <a:spAutoFit/>
          </a:bodyPr>
          <a:lstStyle/>
          <a:p>
            <a:pPr>
              <a:defRPr/>
            </a:pPr>
            <a:r>
              <a:rPr lang="en-US" altLang="zh-CN" sz="3200" b="1" dirty="0">
                <a:solidFill>
                  <a:srgbClr val="FF0000"/>
                </a:solidFill>
                <a:latin typeface="Times New Roman" pitchFamily="18" charset="0"/>
                <a:ea typeface="Times New Roman" pitchFamily="18" charset="0"/>
                <a:cs typeface="Times New Roman" pitchFamily="18" charset="0"/>
              </a:rPr>
              <a:t>D</a:t>
            </a:r>
            <a:endParaRPr lang="zh-CN" altLang="en-US" sz="3200" b="1" dirty="0">
              <a:solidFill>
                <a:srgbClr val="FF0000"/>
              </a:solidFill>
              <a:latin typeface="Times New Roman" pitchFamily="18" charset="0"/>
              <a:ea typeface="Times New Roman" pitchFamily="18" charset="0"/>
              <a:cs typeface="Times New Roman" pitchFamily="18" charset="0"/>
            </a:endParaRPr>
          </a:p>
        </p:txBody>
      </p:sp>
      <p:sp>
        <p:nvSpPr>
          <p:cNvPr id="12" name="Rectangle 21">
            <a:hlinkClick r:id="rId8"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9"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0"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1"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2"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3"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4"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5"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7" name="直接箭头连接符 6"/>
          <p:cNvCxnSpPr/>
          <p:nvPr/>
        </p:nvCxnSpPr>
        <p:spPr>
          <a:xfrm flipH="1">
            <a:off x="7823398" y="2709714"/>
            <a:ext cx="1230371" cy="14401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325744" y="2594726"/>
            <a:ext cx="1574470"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2</a:t>
            </a:r>
            <a:r>
              <a:rPr lang="en-US" altLang="zh-CN" sz="3200" b="1" dirty="0" smtClean="0">
                <a:solidFill>
                  <a:srgbClr val="FF0000"/>
                </a:solidFill>
                <a:latin typeface="Times New Roman" pitchFamily="18" charset="0"/>
                <a:ea typeface="Times New Roman" pitchFamily="18" charset="0"/>
                <a:cs typeface="Times New Roman" pitchFamily="18" charset="0"/>
              </a:rPr>
              <a:t>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cxnSp>
        <p:nvCxnSpPr>
          <p:cNvPr id="23" name="直接箭头连接符 22"/>
          <p:cNvCxnSpPr/>
          <p:nvPr/>
        </p:nvCxnSpPr>
        <p:spPr>
          <a:xfrm flipH="1">
            <a:off x="8181538" y="2781722"/>
            <a:ext cx="1230372" cy="58332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570242" y="3202145"/>
            <a:ext cx="1757212"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NaHCO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7888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630679"/>
            <a:ext cx="11629292"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若用实验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验证碳酸钠和碳酸氢钠的稳定性，则试管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中装入的固体</a:t>
            </a:r>
            <a:r>
              <a:rPr lang="zh-CN" altLang="zh-CN" sz="2800" kern="100" dirty="0" smtClean="0">
                <a:latin typeface="Times New Roman"/>
                <a:ea typeface="华文细黑"/>
                <a:cs typeface="Times New Roman"/>
              </a:rPr>
              <a:t>最好是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装入碳酸氢钠，试管</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装入碳酸钠，这样直接加热的碳酸钠，温度高，不分解，不能使澄清石灰水变浑浊，而间接加热的碳酸氢钠分解，使澄清石灰水变浑浊，表明了碳酸氢钠很不稳定</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064171" y="1586161"/>
            <a:ext cx="15616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12"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7565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259" y="-45640"/>
            <a:ext cx="11617054" cy="2062079"/>
          </a:xfrm>
          <a:prstGeom prst="rect">
            <a:avLst/>
          </a:prstGeom>
        </p:spPr>
        <p:txBody>
          <a:bodyPr wrap="square" lIns="121898" tIns="60948" rIns="121898" bIns="60948">
            <a:spAutoFit/>
          </a:bodyPr>
          <a:lstStyle/>
          <a:p>
            <a:pPr algn="just">
              <a:lnSpc>
                <a:spcPct val="150000"/>
              </a:lnSpc>
              <a:spcAft>
                <a:spcPts val="0"/>
              </a:spcAft>
              <a:tabLst>
                <a:tab pos="1890395" algn="l"/>
              </a:tabLst>
            </a:pPr>
            <a:endParaRPr lang="en-US" altLang="zh-CN" sz="2800" b="1" kern="100" dirty="0" smtClean="0">
              <a:solidFill>
                <a:schemeClr val="accent6">
                  <a:lumMod val="75000"/>
                </a:schemeClr>
              </a:solidFill>
              <a:latin typeface="+mj-ea"/>
              <a:ea typeface="+mj-ea"/>
              <a:cs typeface="Courier New"/>
            </a:endParaRPr>
          </a:p>
          <a:p>
            <a:pPr algn="ctr">
              <a:lnSpc>
                <a:spcPct val="150000"/>
              </a:lnSpc>
              <a:spcAft>
                <a:spcPts val="0"/>
              </a:spcAft>
            </a:pPr>
            <a:r>
              <a:rPr lang="zh-CN" altLang="zh-CN" sz="2800" b="1" kern="100" dirty="0">
                <a:solidFill>
                  <a:srgbClr val="0000FF"/>
                </a:solidFill>
                <a:latin typeface="Times New Roman"/>
                <a:ea typeface="华文细黑"/>
                <a:cs typeface="Times New Roman"/>
              </a:rPr>
              <a:t>判断类别，用准性质，突破</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NaHCO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的</a:t>
            </a:r>
            <a:r>
              <a:rPr lang="zh-CN" altLang="zh-CN" sz="2800" b="1" kern="100" dirty="0" smtClean="0">
                <a:solidFill>
                  <a:srgbClr val="0000FF"/>
                </a:solidFill>
                <a:latin typeface="Times New Roman"/>
                <a:ea typeface="华文细黑"/>
                <a:cs typeface="Times New Roman"/>
              </a:rPr>
              <a:t>鉴别</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利用热稳定性</a:t>
            </a:r>
            <a:r>
              <a:rPr lang="zh-CN" altLang="zh-CN" sz="2800" kern="100" dirty="0" smtClean="0">
                <a:latin typeface="Times New Roman"/>
                <a:ea typeface="华文细黑"/>
                <a:cs typeface="Times New Roman"/>
              </a:rPr>
              <a:t>不同</a:t>
            </a:r>
            <a:endParaRPr lang="zh-CN" altLang="zh-CN" sz="2800" kern="100" dirty="0">
              <a:latin typeface="宋体"/>
              <a:cs typeface="Courier New"/>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6" y="2134700"/>
            <a:ext cx="7478999" cy="144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2399" y="3357786"/>
            <a:ext cx="981255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利用和酸反应生成气体的速率不同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相同条件下</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723" name="Picture 3" descr="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00" y="4135343"/>
            <a:ext cx="7697391" cy="24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练后反思</a:t>
            </a:r>
          </a:p>
        </p:txBody>
      </p:sp>
      <p:sp>
        <p:nvSpPr>
          <p:cNvPr id="2" name="椭圆 1"/>
          <p:cNvSpPr/>
          <p:nvPr/>
        </p:nvSpPr>
        <p:spPr>
          <a:xfrm>
            <a:off x="1678674" y="5310323"/>
            <a:ext cx="7440868"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590013" y="5590034"/>
            <a:ext cx="3913905" cy="1169551"/>
          </a:xfrm>
          <a:prstGeom prst="rect">
            <a:avLst/>
          </a:prstGeom>
        </p:spPr>
        <p:txBody>
          <a:bodyPr wrap="square">
            <a:spAutoFit/>
          </a:bodyPr>
          <a:lstStyle/>
          <a:p>
            <a:pPr algn="ctr">
              <a:lnSpc>
                <a:spcPct val="125000"/>
              </a:lnSpc>
            </a:pPr>
            <a:r>
              <a:rPr lang="zh-CN" altLang="en-US" sz="2800" b="1" dirty="0" smtClean="0">
                <a:solidFill>
                  <a:srgbClr val="0000FF"/>
                </a:solidFill>
                <a:latin typeface="Times New Roman" panose="02020603050405020304" pitchFamily="18" charset="0"/>
                <a:cs typeface="Times New Roman" panose="02020603050405020304" pitchFamily="18" charset="0"/>
              </a:rPr>
              <a:t>只用于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溶液</a:t>
            </a:r>
            <a:r>
              <a:rPr lang="zh-CN" altLang="en-US" sz="2800" b="1" dirty="0" smtClean="0">
                <a:solidFill>
                  <a:srgbClr val="0000FF"/>
                </a:solidFill>
                <a:latin typeface="Times New Roman" panose="02020603050405020304" pitchFamily="18" charset="0"/>
                <a:cs typeface="Times New Roman" panose="02020603050405020304" pitchFamily="18" charset="0"/>
              </a:rPr>
              <a:t>的鉴别</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5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利用阴离子</a:t>
            </a:r>
            <a:r>
              <a:rPr lang="zh-CN" altLang="zh-CN" sz="2800" kern="100" dirty="0" smtClean="0">
                <a:latin typeface="Times New Roman"/>
                <a:ea typeface="华文细黑"/>
                <a:cs typeface="Times New Roman"/>
              </a:rPr>
              <a:t>不同</a:t>
            </a:r>
            <a:endParaRPr lang="zh-CN" altLang="zh-CN" sz="1050" kern="100" dirty="0">
              <a:latin typeface="宋体"/>
              <a:cs typeface="Courier New"/>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66" y="1098128"/>
            <a:ext cx="7523918" cy="9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836" y="2423927"/>
            <a:ext cx="4044697"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利用溶液的酸碱性不同</a:t>
            </a:r>
            <a:endParaRPr lang="zh-CN" altLang="zh-CN" sz="2800" kern="100" dirty="0">
              <a:effectLst/>
              <a:latin typeface="宋体"/>
              <a:cs typeface="Courier New"/>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3412989"/>
            <a:ext cx="6237606" cy="95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532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186521"/>
            <a:ext cx="12071871" cy="6370975"/>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(2016-8-22)</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完成步步高“第十讲钠及其化合物</a:t>
            </a:r>
            <a:r>
              <a:rPr lang="en-US" altLang="zh-CN" sz="4000" b="1" dirty="0" smtClean="0">
                <a:solidFill>
                  <a:schemeClr val="bg1"/>
                </a:solidFill>
                <a:latin typeface="+mj-ea"/>
                <a:ea typeface="+mj-ea"/>
              </a:rPr>
              <a:t>49-51</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完成上周三理综卷 化学部分 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研究，争取通过答案将出错点搞懂，尤其是有机题；</a:t>
            </a:r>
            <a:endParaRPr lang="en-US" altLang="zh-CN" sz="4000" b="1" dirty="0" smtClean="0">
              <a:solidFill>
                <a:schemeClr val="bg1"/>
              </a:solidFill>
              <a:latin typeface="+mj-ea"/>
              <a:ea typeface="+mj-ea"/>
            </a:endParaRPr>
          </a:p>
          <a:p>
            <a:pPr>
              <a:lnSpc>
                <a:spcPct val="150000"/>
              </a:lnSpc>
              <a:defRPr/>
            </a:pPr>
            <a:r>
              <a:rPr lang="zh-CN" altLang="en-US" sz="3600" b="1" dirty="0" smtClean="0">
                <a:solidFill>
                  <a:srgbClr val="FFFF00"/>
                </a:solidFill>
                <a:latin typeface="+mj-ea"/>
                <a:ea typeface="+mj-ea"/>
              </a:rPr>
              <a:t>如：</a:t>
            </a:r>
            <a:r>
              <a:rPr lang="en-US" altLang="zh-CN" sz="3600" b="1" dirty="0" smtClean="0">
                <a:solidFill>
                  <a:srgbClr val="FFFF00"/>
                </a:solidFill>
                <a:latin typeface="+mj-ea"/>
                <a:ea typeface="+mj-ea"/>
              </a:rPr>
              <a:t>26</a:t>
            </a:r>
            <a:r>
              <a:rPr lang="zh-CN" altLang="en-US" sz="3600" b="1" dirty="0" smtClean="0">
                <a:solidFill>
                  <a:srgbClr val="FFFF00"/>
                </a:solidFill>
                <a:latin typeface="+mj-ea"/>
                <a:ea typeface="+mj-ea"/>
              </a:rPr>
              <a:t>题 滴定终点颜色变化，速率计算时要考虑体积扩大；</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28</a:t>
            </a:r>
            <a:r>
              <a:rPr lang="zh-CN" altLang="en-US" sz="3600" b="1" dirty="0" smtClean="0">
                <a:solidFill>
                  <a:srgbClr val="FFFF00"/>
                </a:solidFill>
                <a:latin typeface="+mj-ea"/>
                <a:ea typeface="+mj-ea"/>
              </a:rPr>
              <a:t>题 平衡常数要带单位，有关电离平衡常数的计算与应用；</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38</a:t>
            </a:r>
            <a:r>
              <a:rPr lang="zh-CN" altLang="en-US" sz="3600" b="1" dirty="0" smtClean="0">
                <a:solidFill>
                  <a:srgbClr val="FFFF00"/>
                </a:solidFill>
                <a:latin typeface="+mj-ea"/>
                <a:ea typeface="+mj-ea"/>
              </a:rPr>
              <a:t>题 核磁共振氢谱只有两组峰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高度对称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纵坐标没有刻度；</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916967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75211"/>
            <a:ext cx="11185087" cy="5734903"/>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ea typeface="黑体" pitchFamily="49" charset="-122"/>
                <a:cs typeface="Times New Roman"/>
              </a:rPr>
              <a:t>题组二　</a:t>
            </a:r>
            <a:r>
              <a:rPr lang="en-US" altLang="zh-CN" sz="2800" b="1" kern="100" dirty="0" smtClean="0">
                <a:solidFill>
                  <a:srgbClr val="0000FF"/>
                </a:solidFill>
                <a:latin typeface="Times New Roman"/>
                <a:ea typeface="黑体" pitchFamily="49" charset="-122"/>
                <a:cs typeface="Courier New"/>
              </a:rPr>
              <a:t>Na</a:t>
            </a:r>
            <a:r>
              <a:rPr lang="en-US" altLang="zh-CN" sz="2800" b="1" kern="100" baseline="-25000" dirty="0" smtClean="0">
                <a:solidFill>
                  <a:srgbClr val="0000FF"/>
                </a:solidFill>
                <a:latin typeface="Times New Roman"/>
                <a:ea typeface="黑体" pitchFamily="49" charset="-122"/>
                <a:cs typeface="Courier New"/>
              </a:rPr>
              <a:t>2</a:t>
            </a:r>
            <a:r>
              <a:rPr lang="en-US" altLang="zh-CN" sz="2800" b="1" kern="100" dirty="0" smtClean="0">
                <a:solidFill>
                  <a:srgbClr val="0000FF"/>
                </a:solidFill>
                <a:latin typeface="Times New Roman"/>
                <a:ea typeface="黑体" pitchFamily="49" charset="-122"/>
                <a:cs typeface="Courier New"/>
              </a:rPr>
              <a:t>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a:t>
            </a:r>
            <a:r>
              <a:rPr lang="en-US" altLang="zh-CN" sz="2800" b="1" kern="100" dirty="0" smtClean="0">
                <a:solidFill>
                  <a:srgbClr val="0000FF"/>
                </a:solidFill>
                <a:latin typeface="Times New Roman"/>
                <a:ea typeface="黑体" pitchFamily="49" charset="-122"/>
                <a:cs typeface="Courier New"/>
              </a:rPr>
              <a:t>NaHCO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与酸反应的定量关系</a:t>
            </a:r>
            <a:endParaRPr lang="zh-CN" altLang="zh-CN" sz="2800" b="1" kern="100" dirty="0" smtClean="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的性质，以下叙述错误的是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与足量盐酸反应，在相同条件下</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p>
          <a:p>
            <a:pPr algn="just">
              <a:lnSpc>
                <a:spcPts val="55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等物质的量的两种盐与同浓度盐酸完全反应，所消耗盐酸的</a:t>
            </a:r>
            <a:r>
              <a:rPr lang="zh-CN" altLang="zh-CN" sz="2800" kern="100" dirty="0" smtClean="0">
                <a:latin typeface="Times New Roman"/>
                <a:ea typeface="华文细黑"/>
                <a:cs typeface="Times New Roman"/>
              </a:rPr>
              <a:t>体积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的两倍</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等质量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与盐酸完全反应，前者消耗盐酸较多</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等物质的量的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一样多</a:t>
            </a:r>
            <a:endParaRPr lang="zh-CN" altLang="zh-CN" sz="280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8231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217" y="467941"/>
            <a:ext cx="11617054"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解答此类题目用归</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091203"/>
              </p:ext>
            </p:extLst>
          </p:nvPr>
        </p:nvGraphicFramePr>
        <p:xfrm>
          <a:off x="376212" y="2349674"/>
          <a:ext cx="9794875" cy="1192213"/>
        </p:xfrm>
        <a:graphic>
          <a:graphicData uri="http://schemas.openxmlformats.org/presentationml/2006/ole">
            <mc:AlternateContent xmlns:mc="http://schemas.openxmlformats.org/markup-compatibility/2006">
              <mc:Choice xmlns:v="urn:schemas-microsoft-com:vml" Requires="v">
                <p:oleObj spid="_x0000_s81213" name="文档" r:id="rId3" imgW="9794304" imgH="1192227" progId="Word.Document.12">
                  <p:embed/>
                </p:oleObj>
              </mc:Choice>
              <mc:Fallback>
                <p:oleObj name="文档" r:id="rId3" imgW="9794304" imgH="1192227" progId="Word.Document.12">
                  <p:embed/>
                  <p:pic>
                    <p:nvPicPr>
                      <p:cNvPr id="0" name=""/>
                      <p:cNvPicPr/>
                      <p:nvPr/>
                    </p:nvPicPr>
                    <p:blipFill>
                      <a:blip r:embed="rId4"/>
                      <a:stretch>
                        <a:fillRect/>
                      </a:stretch>
                    </p:blipFill>
                    <p:spPr>
                      <a:xfrm>
                        <a:off x="376212" y="2349674"/>
                        <a:ext cx="9794875" cy="11922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0508176"/>
              </p:ext>
            </p:extLst>
          </p:nvPr>
        </p:nvGraphicFramePr>
        <p:xfrm>
          <a:off x="397049" y="3213770"/>
          <a:ext cx="9794875" cy="1192213"/>
        </p:xfrm>
        <a:graphic>
          <a:graphicData uri="http://schemas.openxmlformats.org/presentationml/2006/ole">
            <mc:AlternateContent xmlns:mc="http://schemas.openxmlformats.org/markup-compatibility/2006">
              <mc:Choice xmlns:v="urn:schemas-microsoft-com:vml" Requires="v">
                <p:oleObj spid="_x0000_s81214" name="文档" r:id="rId5" imgW="9794304" imgH="1194029" progId="Word.Document.12">
                  <p:embed/>
                </p:oleObj>
              </mc:Choice>
              <mc:Fallback>
                <p:oleObj name="文档" r:id="rId5" imgW="9794304" imgH="1194029" progId="Word.Document.12">
                  <p:embed/>
                  <p:pic>
                    <p:nvPicPr>
                      <p:cNvPr id="0" name=""/>
                      <p:cNvPicPr/>
                      <p:nvPr/>
                    </p:nvPicPr>
                    <p:blipFill>
                      <a:blip r:embed="rId6"/>
                      <a:stretch>
                        <a:fillRect/>
                      </a:stretch>
                    </p:blipFill>
                    <p:spPr>
                      <a:xfrm>
                        <a:off x="397049" y="3213770"/>
                        <a:ext cx="9794875" cy="1192213"/>
                      </a:xfrm>
                      <a:prstGeom prst="rect">
                        <a:avLst/>
                      </a:prstGeom>
                    </p:spPr>
                  </p:pic>
                </p:oleObj>
              </mc:Fallback>
            </mc:AlternateContent>
          </a:graphicData>
        </a:graphic>
      </p:graphicFrame>
      <p:sp>
        <p:nvSpPr>
          <p:cNvPr id="7" name="矩形 6"/>
          <p:cNvSpPr/>
          <p:nvPr/>
        </p:nvSpPr>
        <p:spPr>
          <a:xfrm>
            <a:off x="301829" y="4073515"/>
            <a:ext cx="11074344" cy="140641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项，假设二者均为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，则消耗的盐酸：</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63556577"/>
              </p:ext>
            </p:extLst>
          </p:nvPr>
        </p:nvGraphicFramePr>
        <p:xfrm>
          <a:off x="438150" y="4706888"/>
          <a:ext cx="11049000" cy="2209800"/>
        </p:xfrm>
        <a:graphic>
          <a:graphicData uri="http://schemas.openxmlformats.org/presentationml/2006/ole">
            <mc:AlternateContent xmlns:mc="http://schemas.openxmlformats.org/markup-compatibility/2006">
              <mc:Choice xmlns:v="urn:schemas-microsoft-com:vml" Requires="v">
                <p:oleObj spid="_x0000_s81215" name="文档" r:id="rId7" imgW="11050842" imgH="2225827" progId="Word.Document.12">
                  <p:embed/>
                </p:oleObj>
              </mc:Choice>
              <mc:Fallback>
                <p:oleObj name="文档" r:id="rId7" imgW="11050842" imgH="2225827" progId="Word.Document.12">
                  <p:embed/>
                  <p:pic>
                    <p:nvPicPr>
                      <p:cNvPr id="0" name=""/>
                      <p:cNvPicPr>
                        <a:picLocks noChangeAspect="1" noChangeArrowheads="1"/>
                      </p:cNvPicPr>
                      <p:nvPr/>
                    </p:nvPicPr>
                    <p:blipFill>
                      <a:blip r:embed="rId8"/>
                      <a:srcRect/>
                      <a:stretch>
                        <a:fillRect/>
                      </a:stretch>
                    </p:blipFill>
                    <p:spPr bwMode="auto">
                      <a:xfrm>
                        <a:off x="438150" y="4706888"/>
                        <a:ext cx="1104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8334082" y="586854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8" name="Rectangle 21">
            <a:hlinkClick r:id="rId9"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10"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1"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2"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3"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7951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815" y="477466"/>
            <a:ext cx="1187319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0.4 g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混合并配成溶液，向溶液中滴加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稀盐酸。下列图像能正确表示加入盐酸的体积和生成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的物质的量的关系的是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4818" name="Picture 2" descr="hx1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499" y="1773610"/>
            <a:ext cx="6404279" cy="23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HX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234" y="4149874"/>
            <a:ext cx="6404279" cy="24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矩形 20"/>
          <p:cNvSpPr/>
          <p:nvPr/>
        </p:nvSpPr>
        <p:spPr>
          <a:xfrm>
            <a:off x="8564431" y="3501802"/>
            <a:ext cx="3579447" cy="203132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       恰好反应时，则溶液中溶质的物质的量浓度为</a:t>
            </a:r>
            <a:r>
              <a:rPr lang="zh-CN" altLang="en-US" sz="2800" b="1" u="sng" kern="100" dirty="0" smtClean="0">
                <a:solidFill>
                  <a:srgbClr val="0000FF"/>
                </a:solidFill>
                <a:latin typeface="Times New Roman"/>
                <a:ea typeface="华文细黑"/>
              </a:rPr>
              <a:t>           </a:t>
            </a:r>
            <a:r>
              <a:rPr lang="en-US" altLang="zh-CN" sz="2800" b="1" kern="100" dirty="0" err="1" smtClean="0">
                <a:solidFill>
                  <a:srgbClr val="0000FF"/>
                </a:solidFill>
                <a:latin typeface="Times New Roman"/>
                <a:ea typeface="华文细黑"/>
              </a:rPr>
              <a:t>mol</a:t>
            </a:r>
            <a:r>
              <a:rPr lang="en-US" altLang="zh-CN" sz="2800" b="1" kern="100" dirty="0" smtClean="0">
                <a:solidFill>
                  <a:srgbClr val="0000FF"/>
                </a:solidFill>
                <a:latin typeface="Times New Roman"/>
                <a:ea typeface="华文细黑"/>
              </a:rPr>
              <a:t>/L</a:t>
            </a:r>
            <a:r>
              <a:rPr lang="zh-CN" altLang="en-US" sz="2800" b="1" kern="100" dirty="0" smtClean="0">
                <a:solidFill>
                  <a:srgbClr val="0000FF"/>
                </a:solidFill>
                <a:latin typeface="Times New Roman"/>
                <a:ea typeface="华文细黑"/>
              </a:rPr>
              <a:t>。</a:t>
            </a:r>
            <a:endParaRPr lang="zh-CN" altLang="en-US" sz="2800" b="1" dirty="0">
              <a:solidFill>
                <a:srgbClr val="0000FF"/>
              </a:solidFill>
            </a:endParaRPr>
          </a:p>
        </p:txBody>
      </p:sp>
      <p:sp>
        <p:nvSpPr>
          <p:cNvPr id="22" name="矩形 21"/>
          <p:cNvSpPr/>
          <p:nvPr/>
        </p:nvSpPr>
        <p:spPr>
          <a:xfrm>
            <a:off x="9134540" y="5374010"/>
            <a:ext cx="2433274" cy="738664"/>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物料守恒</a:t>
            </a:r>
            <a:endParaRPr lang="zh-CN" altLang="en-US" sz="2800" b="1" dirty="0">
              <a:solidFill>
                <a:srgbClr val="FF0000"/>
              </a:solidFill>
            </a:endParaRPr>
          </a:p>
        </p:txBody>
      </p:sp>
      <p:sp>
        <p:nvSpPr>
          <p:cNvPr id="20" name="矩形 19"/>
          <p:cNvSpPr/>
          <p:nvPr/>
        </p:nvSpPr>
        <p:spPr>
          <a:xfrm>
            <a:off x="8224299" y="2115066"/>
            <a:ext cx="4135603"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碱性</a:t>
            </a:r>
            <a:r>
              <a:rPr lang="en-US" altLang="zh-CN" sz="2800" b="1" kern="100" dirty="0" smtClean="0">
                <a:solidFill>
                  <a:srgbClr val="0000FF"/>
                </a:solidFill>
                <a:latin typeface="Times New Roman"/>
                <a:ea typeface="华文细黑"/>
              </a:rPr>
              <a:t>: OH</a:t>
            </a:r>
            <a:r>
              <a:rPr lang="en-US" altLang="zh-CN" sz="2800" b="1" kern="100" baseline="3000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&gt;CO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&gt;HCO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a:t>
            </a:r>
            <a:endParaRPr lang="zh-CN" altLang="en-US" sz="2800" b="1" baseline="30000" dirty="0">
              <a:solidFill>
                <a:srgbClr val="0000FF"/>
              </a:solidFill>
            </a:endParaRPr>
          </a:p>
        </p:txBody>
      </p:sp>
      <p:sp>
        <p:nvSpPr>
          <p:cNvPr id="23" name="矩形 22"/>
          <p:cNvSpPr/>
          <p:nvPr/>
        </p:nvSpPr>
        <p:spPr>
          <a:xfrm>
            <a:off x="1054646"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4" name="矩形 23"/>
          <p:cNvSpPr/>
          <p:nvPr/>
        </p:nvSpPr>
        <p:spPr>
          <a:xfrm>
            <a:off x="3142878"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 name="矩形 1"/>
          <p:cNvSpPr/>
          <p:nvPr/>
        </p:nvSpPr>
        <p:spPr>
          <a:xfrm>
            <a:off x="1198662" y="1701602"/>
            <a:ext cx="518091"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
        <p:nvSpPr>
          <p:cNvPr id="25" name="矩形 24"/>
          <p:cNvSpPr/>
          <p:nvPr/>
        </p:nvSpPr>
        <p:spPr>
          <a:xfrm>
            <a:off x="9226275" y="5878066"/>
            <a:ext cx="757363"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9800762" y="6290940"/>
            <a:ext cx="86417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614512" y="5878066"/>
            <a:ext cx="985083" cy="738664"/>
          </a:xfrm>
          <a:prstGeom prst="rect">
            <a:avLst/>
          </a:prstGeom>
        </p:spPr>
        <p:txBody>
          <a:bodyPr wrap="square">
            <a:spAutoFit/>
          </a:bodyPr>
          <a:lstStyle/>
          <a:p>
            <a:pPr>
              <a:lnSpc>
                <a:spcPct val="150000"/>
              </a:lnSpc>
            </a:pP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10272649" y="4725938"/>
            <a:ext cx="789129"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0.1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21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0" grpId="0"/>
      <p:bldP spid="23" grpId="0"/>
      <p:bldP spid="24" grpId="0"/>
      <p:bldP spid="2" grpId="0"/>
      <p:bldP spid="25" grpId="0"/>
      <p:bldP spid="26" grpId="0"/>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4548"/>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用数形结合思想理解</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NaHCO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与盐酸的反应</a:t>
            </a:r>
            <a:endParaRPr lang="zh-CN" altLang="en-US" sz="2800" b="1" dirty="0">
              <a:solidFill>
                <a:srgbClr val="0000FF"/>
              </a:solidFill>
            </a:endParaRPr>
          </a:p>
        </p:txBody>
      </p:sp>
      <p:sp>
        <p:nvSpPr>
          <p:cNvPr id="6" name="矩形 5"/>
          <p:cNvSpPr/>
          <p:nvPr/>
        </p:nvSpPr>
        <p:spPr>
          <a:xfrm>
            <a:off x="367703" y="1336343"/>
            <a:ext cx="11409907"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溶液中逐滴加入盐酸，第一步：</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无气体产生；第二步：</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第</a:t>
            </a:r>
            <a:r>
              <a:rPr lang="en-US" altLang="zh-CN" sz="2800" kern="100" dirty="0" smtClean="0">
                <a:latin typeface="Times New Roman"/>
                <a:ea typeface="华文细黑"/>
                <a:cs typeface="Times New Roman"/>
              </a:rPr>
              <a:t>5</a:t>
            </a:r>
            <a:r>
              <a:rPr lang="zh-CN" altLang="en-US" sz="2800" kern="100" dirty="0" smtClean="0">
                <a:latin typeface="Times New Roman"/>
                <a:ea typeface="华文细黑"/>
                <a:cs typeface="Times New Roman"/>
              </a:rPr>
              <a:t>题图</a:t>
            </a:r>
            <a:r>
              <a:rPr lang="en-US" altLang="zh-CN" sz="2800" kern="100" dirty="0" smtClean="0">
                <a:latin typeface="Times New Roman"/>
                <a:ea typeface="华文细黑"/>
                <a:cs typeface="Times New Roman"/>
              </a:rPr>
              <a:t>A</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endParaRPr lang="zh-CN" altLang="zh-CN" sz="2800" kern="100" dirty="0">
              <a:latin typeface="宋体"/>
              <a:cs typeface="Courier New"/>
            </a:endParaRPr>
          </a:p>
          <a:p>
            <a:pPr>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B</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C</a:t>
            </a:r>
            <a:r>
              <a:rPr lang="zh-CN" altLang="zh-CN" sz="2800" kern="100" dirty="0" smtClean="0">
                <a:latin typeface="Times New Roman"/>
                <a:ea typeface="华文细黑"/>
                <a:cs typeface="Times New Roman"/>
              </a:rPr>
              <a:t>所示</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x</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137145"/>
              </p:ext>
            </p:extLst>
          </p:nvPr>
        </p:nvGraphicFramePr>
        <p:xfrm>
          <a:off x="7715696" y="1442259"/>
          <a:ext cx="539750" cy="593725"/>
        </p:xfrm>
        <a:graphic>
          <a:graphicData uri="http://schemas.openxmlformats.org/presentationml/2006/ole">
            <mc:AlternateContent xmlns:mc="http://schemas.openxmlformats.org/markup-compatibility/2006">
              <mc:Choice xmlns:v="urn:schemas-microsoft-com:vml" Requires="v">
                <p:oleObj spid="_x0000_s83261" name="文档" r:id="rId3" imgW="540400" imgH="594381" progId="Word.Document.12">
                  <p:embed/>
                </p:oleObj>
              </mc:Choice>
              <mc:Fallback>
                <p:oleObj name="文档" r:id="rId3" imgW="540400" imgH="594381" progId="Word.Document.12">
                  <p:embed/>
                  <p:pic>
                    <p:nvPicPr>
                      <p:cNvPr id="0" name=""/>
                      <p:cNvPicPr/>
                      <p:nvPr/>
                    </p:nvPicPr>
                    <p:blipFill>
                      <a:blip r:embed="rId4"/>
                      <a:stretch>
                        <a:fillRect/>
                      </a:stretch>
                    </p:blipFill>
                    <p:spPr>
                      <a:xfrm>
                        <a:off x="7715696" y="1442259"/>
                        <a:ext cx="539750" cy="593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77327861"/>
              </p:ext>
            </p:extLst>
          </p:nvPr>
        </p:nvGraphicFramePr>
        <p:xfrm>
          <a:off x="9784878" y="1415073"/>
          <a:ext cx="539750" cy="593725"/>
        </p:xfrm>
        <a:graphic>
          <a:graphicData uri="http://schemas.openxmlformats.org/presentationml/2006/ole">
            <mc:AlternateContent xmlns:mc="http://schemas.openxmlformats.org/markup-compatibility/2006">
              <mc:Choice xmlns:v="urn:schemas-microsoft-com:vml" Requires="v">
                <p:oleObj spid="_x0000_s83262" name="文档" r:id="rId5" imgW="540400" imgH="594381" progId="Word.Document.12">
                  <p:embed/>
                </p:oleObj>
              </mc:Choice>
              <mc:Fallback>
                <p:oleObj name="文档" r:id="rId5" imgW="540400" imgH="594381" progId="Word.Document.12">
                  <p:embed/>
                  <p:pic>
                    <p:nvPicPr>
                      <p:cNvPr id="0" name=""/>
                      <p:cNvPicPr/>
                      <p:nvPr/>
                    </p:nvPicPr>
                    <p:blipFill>
                      <a:blip r:embed="rId6"/>
                      <a:stretch>
                        <a:fillRect/>
                      </a:stretch>
                    </p:blipFill>
                    <p:spPr>
                      <a:xfrm>
                        <a:off x="9784878" y="1415073"/>
                        <a:ext cx="539750" cy="593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57437114"/>
              </p:ext>
            </p:extLst>
          </p:nvPr>
        </p:nvGraphicFramePr>
        <p:xfrm>
          <a:off x="3728467" y="2043981"/>
          <a:ext cx="539750" cy="593725"/>
        </p:xfrm>
        <a:graphic>
          <a:graphicData uri="http://schemas.openxmlformats.org/presentationml/2006/ole">
            <mc:AlternateContent xmlns:mc="http://schemas.openxmlformats.org/markup-compatibility/2006">
              <mc:Choice xmlns:v="urn:schemas-microsoft-com:vml" Requires="v">
                <p:oleObj spid="_x0000_s83263" name="文档" r:id="rId7" imgW="540400" imgH="594381" progId="Word.Document.12">
                  <p:embed/>
                </p:oleObj>
              </mc:Choice>
              <mc:Fallback>
                <p:oleObj name="文档" r:id="rId7" imgW="540400" imgH="594381" progId="Word.Document.12">
                  <p:embed/>
                  <p:pic>
                    <p:nvPicPr>
                      <p:cNvPr id="0" name=""/>
                      <p:cNvPicPr/>
                      <p:nvPr/>
                    </p:nvPicPr>
                    <p:blipFill>
                      <a:blip r:embed="rId8"/>
                      <a:stretch>
                        <a:fillRect/>
                      </a:stretch>
                    </p:blipFill>
                    <p:spPr>
                      <a:xfrm>
                        <a:off x="3728467" y="2043981"/>
                        <a:ext cx="539750" cy="593725"/>
                      </a:xfrm>
                      <a:prstGeom prst="rect">
                        <a:avLst/>
                      </a:prstGeom>
                    </p:spPr>
                  </p:pic>
                </p:oleObj>
              </mc:Fallback>
            </mc:AlternateContent>
          </a:graphicData>
        </a:graphic>
      </p:graphicFrame>
      <p:sp>
        <p:nvSpPr>
          <p:cNvPr id="10" name="矩形 9"/>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23151733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78389"/>
            <a:ext cx="1118508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m</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359961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679" r="2958"/>
          <a:stretch/>
        </p:blipFill>
        <p:spPr bwMode="auto">
          <a:xfrm>
            <a:off x="9080723" y="2738742"/>
            <a:ext cx="3106135" cy="288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942" r="1823"/>
          <a:stretch/>
        </p:blipFill>
        <p:spPr bwMode="auto">
          <a:xfrm>
            <a:off x="2988592" y="2678523"/>
            <a:ext cx="3365618" cy="29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261" y="496516"/>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pic>
        <p:nvPicPr>
          <p:cNvPr id="55298"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64" r="57540"/>
          <a:stretch/>
        </p:blipFill>
        <p:spPr bwMode="auto">
          <a:xfrm>
            <a:off x="-29028" y="2679849"/>
            <a:ext cx="3168352" cy="291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86" r="57082"/>
          <a:stretch/>
        </p:blipFill>
        <p:spPr bwMode="auto">
          <a:xfrm>
            <a:off x="6066178" y="2722065"/>
            <a:ext cx="3149480" cy="293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下箭头 1"/>
          <p:cNvSpPr/>
          <p:nvPr/>
        </p:nvSpPr>
        <p:spPr>
          <a:xfrm>
            <a:off x="1155120"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495" y="5878066"/>
            <a:ext cx="2433274" cy="660758"/>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endParaRPr lang="zh-CN" altLang="en-US" sz="2800" b="1" baseline="-25000" dirty="0">
              <a:solidFill>
                <a:srgbClr val="FF0000"/>
              </a:solidFill>
            </a:endParaRPr>
          </a:p>
        </p:txBody>
      </p:sp>
      <p:sp>
        <p:nvSpPr>
          <p:cNvPr id="23" name="下箭头 22"/>
          <p:cNvSpPr/>
          <p:nvPr/>
        </p:nvSpPr>
        <p:spPr>
          <a:xfrm>
            <a:off x="4193970" y="560671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43176" y="5501183"/>
            <a:ext cx="3080022" cy="1384995"/>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p>
          <a:p>
            <a:r>
              <a:rPr lang="en-US" altLang="zh-CN" sz="2800" b="1" kern="100" dirty="0" smtClean="0">
                <a:solidFill>
                  <a:srgbClr val="FF0000"/>
                </a:solidFill>
                <a:latin typeface="Times New Roman"/>
                <a:ea typeface="华文细黑"/>
              </a:rPr>
              <a:t>            1:1</a:t>
            </a:r>
            <a:endParaRPr lang="zh-CN" altLang="en-US" sz="2800" b="1" dirty="0">
              <a:solidFill>
                <a:srgbClr val="FF0000"/>
              </a:solidFill>
            </a:endParaRPr>
          </a:p>
        </p:txBody>
      </p:sp>
      <p:sp>
        <p:nvSpPr>
          <p:cNvPr id="25" name="矩形 24"/>
          <p:cNvSpPr/>
          <p:nvPr/>
        </p:nvSpPr>
        <p:spPr>
          <a:xfrm>
            <a:off x="6280148" y="5892580"/>
            <a:ext cx="2046744" cy="523220"/>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zh-CN" altLang="en-US" sz="2800" b="1" dirty="0">
              <a:solidFill>
                <a:srgbClr val="FF0000"/>
              </a:solidFill>
            </a:endParaRPr>
          </a:p>
        </p:txBody>
      </p:sp>
      <p:sp>
        <p:nvSpPr>
          <p:cNvPr id="26" name="矩形 25"/>
          <p:cNvSpPr/>
          <p:nvPr/>
        </p:nvSpPr>
        <p:spPr>
          <a:xfrm>
            <a:off x="8975526" y="5446018"/>
            <a:ext cx="2946655"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rPr>
              <a:t>         </a:t>
            </a:r>
            <a:r>
              <a:rPr lang="en-US" altLang="zh-CN" sz="2800" b="1" kern="100" dirty="0" err="1" smtClean="0">
                <a:solidFill>
                  <a:srgbClr val="FF0000"/>
                </a:solidFill>
                <a:latin typeface="Times New Roman"/>
                <a:ea typeface="华文细黑"/>
              </a:rPr>
              <a:t>NaOH</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en-US" altLang="zh-CN" sz="2800" b="1" kern="100" dirty="0">
              <a:solidFill>
                <a:srgbClr val="FF0000"/>
              </a:solidFill>
              <a:latin typeface="Times New Roman"/>
              <a:ea typeface="华文细黑"/>
            </a:endParaRPr>
          </a:p>
          <a:p>
            <a:pPr algn="ctr"/>
            <a:r>
              <a:rPr lang="en-US" altLang="zh-CN" sz="2800" b="1" kern="100" dirty="0" smtClean="0">
                <a:solidFill>
                  <a:srgbClr val="FF0000"/>
                </a:solidFill>
                <a:latin typeface="Times New Roman"/>
                <a:ea typeface="华文细黑"/>
              </a:rPr>
              <a:t>1:1</a:t>
            </a:r>
            <a:endParaRPr lang="zh-CN" altLang="en-US" sz="2800" b="1" dirty="0">
              <a:solidFill>
                <a:srgbClr val="FF0000"/>
              </a:solidFill>
            </a:endParaRPr>
          </a:p>
        </p:txBody>
      </p:sp>
      <p:sp>
        <p:nvSpPr>
          <p:cNvPr id="27" name="下箭头 26"/>
          <p:cNvSpPr/>
          <p:nvPr/>
        </p:nvSpPr>
        <p:spPr>
          <a:xfrm>
            <a:off x="7210409" y="5635520"/>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10232829"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3752" y="54390"/>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07678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P spid="23" grpId="0" animBg="1"/>
      <p:bldP spid="24" grpId="0"/>
      <p:bldP spid="25" grpId="0"/>
      <p:bldP spid="26" grpId="0"/>
      <p:bldP spid="27" grpId="0" animBg="1"/>
      <p:bldP spid="2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083" y="694943"/>
            <a:ext cx="11639246" cy="5029582"/>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6.</a:t>
            </a:r>
            <a:r>
              <a:rPr lang="zh-CN" altLang="zh-CN" sz="2800" kern="100" dirty="0">
                <a:latin typeface="Times New Roman"/>
                <a:ea typeface="华文细黑"/>
                <a:cs typeface="Times New Roman"/>
              </a:rPr>
              <a:t>下列实验方案中，不能测定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溶液充分反应，过滤、洗涤、烘干，得</a:t>
            </a:r>
            <a:r>
              <a:rPr lang="en-US" altLang="zh-CN" sz="2800" i="1" kern="100" dirty="0">
                <a:latin typeface="Times New Roman"/>
                <a:ea typeface="华文细黑"/>
                <a:cs typeface="Courier New"/>
              </a:rPr>
              <a:t>b</a:t>
            </a:r>
            <a:r>
              <a:rPr lang="zh-CN" altLang="zh-CN" sz="2800" kern="100" dirty="0" smtClean="0">
                <a:latin typeface="Times New Roman"/>
                <a:ea typeface="华文细黑"/>
                <a:cs typeface="Times New Roman"/>
              </a:rPr>
              <a:t>克</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6599262" y="3674846"/>
            <a:ext cx="35983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25385" y="5590034"/>
            <a:ext cx="6288901"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极端假设法，而实际情况是一个中间值</a:t>
            </a:r>
            <a:endParaRPr lang="zh-CN" altLang="zh-CN" sz="2800" b="1" kern="100" dirty="0">
              <a:solidFill>
                <a:srgbClr val="FF0000"/>
              </a:solidFill>
              <a:latin typeface="宋体"/>
              <a:cs typeface="Courier New"/>
            </a:endParaRPr>
          </a:p>
        </p:txBody>
      </p:sp>
      <p:sp>
        <p:nvSpPr>
          <p:cNvPr id="21" name="矩形 20"/>
          <p:cNvSpPr/>
          <p:nvPr/>
        </p:nvSpPr>
        <p:spPr>
          <a:xfrm>
            <a:off x="3297137" y="1341562"/>
            <a:ext cx="3086101" cy="797654"/>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M</a:t>
            </a:r>
            <a:r>
              <a:rPr lang="zh-CN" altLang="en-US" sz="2800" b="1" kern="100" dirty="0" smtClean="0">
                <a:solidFill>
                  <a:srgbClr val="FF0000"/>
                </a:solidFill>
                <a:latin typeface="Times New Roman"/>
                <a:ea typeface="华文细黑"/>
                <a:cs typeface="Times New Roman"/>
              </a:rPr>
              <a:t>不同：</a:t>
            </a:r>
            <a:r>
              <a:rPr lang="en-US" altLang="zh-CN" sz="2800" b="1" kern="100" dirty="0" smtClean="0">
                <a:solidFill>
                  <a:srgbClr val="FF0000"/>
                </a:solidFill>
                <a:latin typeface="Times New Roman"/>
                <a:ea typeface="华文细黑"/>
                <a:cs typeface="Times New Roman"/>
              </a:rPr>
              <a:t>106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2" name="矩形 21"/>
          <p:cNvSpPr/>
          <p:nvPr/>
        </p:nvSpPr>
        <p:spPr>
          <a:xfrm>
            <a:off x="6476300" y="1341561"/>
            <a:ext cx="1491114" cy="701089"/>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84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 name="矩形 1"/>
          <p:cNvSpPr/>
          <p:nvPr/>
        </p:nvSpPr>
        <p:spPr>
          <a:xfrm>
            <a:off x="1270670" y="1485578"/>
            <a:ext cx="554960" cy="707886"/>
          </a:xfrm>
          <a:prstGeom prst="rect">
            <a:avLst/>
          </a:prstGeom>
        </p:spPr>
        <p:txBody>
          <a:bodyPr wrap="none">
            <a:spAutoFit/>
          </a:bodyPr>
          <a:lstStyle/>
          <a:p>
            <a:pPr algn="just">
              <a:lnSpc>
                <a:spcPts val="4800"/>
              </a:lnSpc>
              <a:spcAft>
                <a:spcPts val="0"/>
              </a:spcAft>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cxnSp>
        <p:nvCxnSpPr>
          <p:cNvPr id="6" name="曲线连接符 5"/>
          <p:cNvCxnSpPr/>
          <p:nvPr/>
        </p:nvCxnSpPr>
        <p:spPr>
          <a:xfrm rot="16200000" flipH="1">
            <a:off x="9251067" y="4494462"/>
            <a:ext cx="1473615" cy="1005143"/>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515777" y="5518026"/>
            <a:ext cx="1980029" cy="700320"/>
          </a:xfrm>
          <a:prstGeom prst="rect">
            <a:avLst/>
          </a:prstGeom>
          <a:ln w="31750">
            <a:noFill/>
          </a:ln>
        </p:spPr>
        <p:txBody>
          <a:bodyPr wrap="none">
            <a:spAutoFit/>
          </a:bodyPr>
          <a:lstStyle/>
          <a:p>
            <a:pPr algn="just">
              <a:lnSpc>
                <a:spcPts val="5500"/>
              </a:lnSpc>
              <a:spcAft>
                <a:spcPts val="0"/>
              </a:spcAft>
            </a:pPr>
            <a:r>
              <a:rPr lang="zh-CN" altLang="en-US" sz="2800" b="1" kern="100" dirty="0" smtClean="0">
                <a:solidFill>
                  <a:srgbClr val="0000FF"/>
                </a:solidFill>
                <a:latin typeface="Times New Roman"/>
                <a:ea typeface="华文细黑"/>
                <a:cs typeface="Times New Roman"/>
              </a:rPr>
              <a:t>未除水蒸汽</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5582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p:bldP spid="22" grpId="0"/>
      <p:bldP spid="2" grpId="0"/>
      <p:bldP spid="2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991" y="761717"/>
            <a:ext cx="11524006" cy="4324261"/>
          </a:xfrm>
          <a:prstGeom prst="rect">
            <a:avLst/>
          </a:prstGeom>
        </p:spPr>
        <p:txBody>
          <a:bodyPr>
            <a:spAutoFit/>
          </a:bodyPr>
          <a:lstStyle/>
          <a:p>
            <a:pPr algn="ctr">
              <a:lnSpc>
                <a:spcPts val="5500"/>
              </a:lnSpc>
              <a:spcAft>
                <a:spcPts val="0"/>
              </a:spcAft>
            </a:pPr>
            <a:r>
              <a:rPr lang="zh-CN" altLang="zh-CN" sz="2800" b="1" kern="100" dirty="0">
                <a:solidFill>
                  <a:srgbClr val="0000FF"/>
                </a:solidFill>
                <a:latin typeface="Times New Roman"/>
                <a:ea typeface="华文细黑"/>
                <a:cs typeface="Times New Roman"/>
              </a:rPr>
              <a:t>差量法在化学方程式计算中的妙用</a:t>
            </a:r>
            <a:endParaRPr lang="zh-CN" altLang="zh-CN" sz="2800" b="1" kern="100" dirty="0">
              <a:solidFill>
                <a:srgbClr val="0000FF"/>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差量法的应用原理</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差量法是指根据化学反应前后物质的量发生的变化，找出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理论差量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。这种差量可以是质量、物质的量、气态物质的体积和压强、反应过程中的热量等。用差量法解题是先把化学方程式中的对应差量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实际差量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列成比例，然后求解。如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方法规律</a:t>
            </a:r>
          </a:p>
        </p:txBody>
      </p:sp>
    </p:spTree>
    <p:extLst>
      <p:ext uri="{BB962C8B-B14F-4D97-AF65-F5344CB8AC3E}">
        <p14:creationId xmlns:p14="http://schemas.microsoft.com/office/powerpoint/2010/main" val="23342352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93" y="194368"/>
            <a:ext cx="1175563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=2CO(g)</a:t>
            </a:r>
            <a:endParaRPr lang="zh-CN" altLang="zh-CN" sz="1050" kern="100" dirty="0">
              <a:effectLst/>
              <a:latin typeface="宋体"/>
              <a:cs typeface="Courier New"/>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36" y="1060274"/>
            <a:ext cx="7574962" cy="289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75" y="4084610"/>
            <a:ext cx="11232086" cy="259506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使用差量法的注意事项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所选用差值要与有关物质的数值成正比例或反比例关系。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有关物质的物理量及其单位都要正确地使用，即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上下一致，左右相当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16415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0630" y="4719136"/>
            <a:ext cx="11053228" cy="2239050"/>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56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endParaRPr lang="zh-CN" altLang="zh-CN" sz="2800" b="1"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2.8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smtClean="0">
                <a:latin typeface="Times New Roman"/>
                <a:ea typeface="华文细黑"/>
                <a:cs typeface="Courier New"/>
              </a:rPr>
              <a:t>mol</a:t>
            </a:r>
            <a:endParaRPr lang="zh-CN" altLang="zh-CN" sz="2800" b="1" kern="100" dirty="0">
              <a:latin typeface="宋体"/>
              <a:cs typeface="Courier New"/>
            </a:endParaRPr>
          </a:p>
        </p:txBody>
      </p:sp>
      <p:pic>
        <p:nvPicPr>
          <p:cNvPr id="6" name="Picture 2" descr="217"/>
          <p:cNvPicPr>
            <a:picLocks noChangeAspect="1" noChangeArrowheads="1"/>
          </p:cNvPicPr>
          <p:nvPr/>
        </p:nvPicPr>
        <p:blipFill rotWithShape="1">
          <a:blip r:embed="rId2">
            <a:extLst>
              <a:ext uri="{28A0092B-C50C-407E-A947-70E740481C1C}">
                <a14:useLocalDpi xmlns:a14="http://schemas.microsoft.com/office/drawing/2010/main" val="0"/>
              </a:ext>
            </a:extLst>
          </a:blip>
          <a:srcRect t="69546"/>
          <a:stretch/>
        </p:blipFill>
        <p:spPr bwMode="auto">
          <a:xfrm>
            <a:off x="2026754" y="5007864"/>
            <a:ext cx="5998715" cy="4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7097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21133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4" name="矩形 3"/>
          <p:cNvSpPr/>
          <p:nvPr/>
        </p:nvSpPr>
        <p:spPr>
          <a:xfrm>
            <a:off x="-3183" y="16957"/>
            <a:ext cx="12193596" cy="4708981"/>
          </a:xfrm>
          <a:prstGeom prst="rect">
            <a:avLst/>
          </a:prstGeom>
        </p:spPr>
        <p:txBody>
          <a:bodyPr wrap="square">
            <a:spAutoFit/>
          </a:bodyPr>
          <a:lstStyle/>
          <a:p>
            <a:pPr algn="just">
              <a:lnSpc>
                <a:spcPts val="6000"/>
              </a:lnSpc>
              <a:spcAft>
                <a:spcPts val="0"/>
              </a:spcAft>
            </a:pPr>
            <a:r>
              <a:rPr lang="en-US" altLang="zh-CN" sz="2800" kern="100" dirty="0" smtClean="0">
                <a:latin typeface="Times New Roman"/>
                <a:ea typeface="华文细黑"/>
                <a:cs typeface="Courier New"/>
              </a:rPr>
              <a:t>(</a:t>
            </a:r>
            <a:r>
              <a:rPr lang="zh-CN" altLang="en-US" sz="2800" kern="100" dirty="0">
                <a:latin typeface="Times New Roman"/>
                <a:ea typeface="华文细黑"/>
                <a:cs typeface="Courier New"/>
              </a:rPr>
              <a:t>小本</a:t>
            </a: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a:t>
            </a:r>
            <a:r>
              <a:rPr lang="en-US" altLang="zh-CN" sz="2800" kern="100" dirty="0" smtClean="0">
                <a:latin typeface="Times New Roman"/>
                <a:ea typeface="华文细黑"/>
                <a:cs typeface="Courier New"/>
              </a:rPr>
              <a:t>g</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恰好</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1L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2" name="矩形 1"/>
          <p:cNvSpPr/>
          <p:nvPr/>
        </p:nvSpPr>
        <p:spPr>
          <a:xfrm>
            <a:off x="6383800" y="981522"/>
            <a:ext cx="492443" cy="646331"/>
          </a:xfrm>
          <a:prstGeom prst="rect">
            <a:avLst/>
          </a:prstGeom>
        </p:spPr>
        <p:txBody>
          <a:bodyPr wrap="none">
            <a:spAutoFit/>
          </a:bodyPr>
          <a:lstStyle/>
          <a:p>
            <a:r>
              <a:rPr lang="en-US" altLang="zh-CN" sz="3600" b="1" kern="100" dirty="0">
                <a:solidFill>
                  <a:srgbClr val="FF0000"/>
                </a:solidFill>
                <a:latin typeface="Times New Roman"/>
                <a:ea typeface="华文细黑"/>
                <a:cs typeface="Courier New"/>
              </a:rPr>
              <a:t>B</a:t>
            </a:r>
            <a:endParaRPr lang="zh-CN" altLang="en-US" sz="3600" b="1" dirty="0">
              <a:solidFill>
                <a:srgbClr val="FF0000"/>
              </a:solidFill>
            </a:endParaRPr>
          </a:p>
        </p:txBody>
      </p:sp>
    </p:spTree>
    <p:extLst>
      <p:ext uri="{BB962C8B-B14F-4D97-AF65-F5344CB8AC3E}">
        <p14:creationId xmlns:p14="http://schemas.microsoft.com/office/powerpoint/2010/main" val="61196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7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linds(horizontal)">
                                      <p:cBhvr>
                                        <p:cTn id="27" dur="75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linds(horizontal)">
                                      <p:cBhvr>
                                        <p:cTn id="32"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54646" y="4283740"/>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10</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钠及其化合物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477466"/>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NaHCO</a:t>
            </a:r>
            <a:r>
              <a:rPr lang="en-US" altLang="zh-CN" sz="2800" kern="100" baseline="-25000" dirty="0" smtClean="0">
                <a:latin typeface="Times New Roman"/>
                <a:ea typeface="华文细黑"/>
                <a:cs typeface="Times New Roman"/>
              </a:rPr>
              <a:t>3</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2" name="矩形 1"/>
          <p:cNvSpPr/>
          <p:nvPr/>
        </p:nvSpPr>
        <p:spPr>
          <a:xfrm>
            <a:off x="10746698" y="2476856"/>
            <a:ext cx="554960" cy="707886"/>
          </a:xfrm>
          <a:prstGeom prst="rect">
            <a:avLst/>
          </a:prstGeom>
        </p:spPr>
        <p:txBody>
          <a:bodyPr wrap="none">
            <a:spAutoFit/>
          </a:bodyPr>
          <a:lstStyle/>
          <a:p>
            <a:r>
              <a:rPr lang="en-US" altLang="zh-CN" sz="4000" b="1" kern="100" dirty="0">
                <a:solidFill>
                  <a:srgbClr val="FF0000"/>
                </a:solidFill>
                <a:latin typeface="Times New Roman"/>
                <a:ea typeface="华文细黑"/>
              </a:rPr>
              <a:t>D</a:t>
            </a:r>
            <a:endParaRPr lang="zh-CN" altLang="en-US" sz="40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208780" y="36707"/>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5096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5474" y="1014036"/>
            <a:ext cx="12215887" cy="415498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400" b="1" dirty="0" smtClean="0">
                <a:solidFill>
                  <a:schemeClr val="bg1"/>
                </a:solidFill>
                <a:latin typeface="+mj-ea"/>
                <a:ea typeface="+mj-ea"/>
              </a:rPr>
              <a:t>1.</a:t>
            </a:r>
            <a:r>
              <a:rPr lang="zh-CN" altLang="en-US" sz="4400" b="1" dirty="0" smtClean="0">
                <a:solidFill>
                  <a:schemeClr val="bg1"/>
                </a:solidFill>
                <a:latin typeface="+mj-ea"/>
                <a:ea typeface="+mj-ea"/>
              </a:rPr>
              <a:t>完成加练“碳酸钠和碳酸氢钠 </a:t>
            </a:r>
            <a:r>
              <a:rPr lang="en-US" altLang="zh-CN" sz="4400" b="1" dirty="0" smtClean="0">
                <a:solidFill>
                  <a:schemeClr val="bg1"/>
                </a:solidFill>
                <a:latin typeface="+mj-ea"/>
                <a:ea typeface="+mj-ea"/>
              </a:rPr>
              <a:t>P18</a:t>
            </a:r>
            <a:r>
              <a:rPr lang="zh-CN" altLang="en-US" sz="4400" b="1" dirty="0" smtClean="0">
                <a:solidFill>
                  <a:schemeClr val="bg1"/>
                </a:solidFill>
                <a:latin typeface="+mj-ea"/>
                <a:ea typeface="+mj-ea"/>
              </a:rPr>
              <a:t>页”；</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2.</a:t>
            </a:r>
            <a:r>
              <a:rPr lang="zh-CN" altLang="en-US" sz="4400" b="1" dirty="0" smtClean="0">
                <a:solidFill>
                  <a:schemeClr val="bg1"/>
                </a:solidFill>
                <a:latin typeface="+mj-ea"/>
              </a:rPr>
              <a:t>核对</a:t>
            </a:r>
            <a:r>
              <a:rPr lang="zh-CN" altLang="en-US" sz="4400" b="1" dirty="0">
                <a:solidFill>
                  <a:schemeClr val="bg1"/>
                </a:solidFill>
                <a:latin typeface="+mj-ea"/>
              </a:rPr>
              <a:t>“</a:t>
            </a:r>
            <a:r>
              <a:rPr lang="zh-CN" altLang="en-US" sz="4400" b="1" dirty="0" smtClean="0">
                <a:solidFill>
                  <a:schemeClr val="bg1"/>
                </a:solidFill>
                <a:latin typeface="+mj-ea"/>
              </a:rPr>
              <a:t>高三理综化学 综合训练二答案订正”</a:t>
            </a:r>
            <a:r>
              <a:rPr lang="en-US" altLang="zh-CN" sz="4400" b="1" dirty="0" smtClean="0">
                <a:solidFill>
                  <a:schemeClr val="bg1"/>
                </a:solidFill>
                <a:latin typeface="+mj-ea"/>
              </a:rPr>
              <a:t>;</a:t>
            </a:r>
            <a:endParaRPr lang="en-US" altLang="zh-CN" sz="4400" b="1" dirty="0">
              <a:solidFill>
                <a:schemeClr val="bg1"/>
              </a:solidFill>
              <a:latin typeface="+mj-ea"/>
            </a:endParaRPr>
          </a:p>
          <a:p>
            <a:pPr>
              <a:lnSpc>
                <a:spcPct val="150000"/>
              </a:lnSpc>
              <a:defRPr/>
            </a:pPr>
            <a:r>
              <a:rPr lang="en-US" altLang="zh-CN" sz="4400" b="1" dirty="0" smtClean="0">
                <a:solidFill>
                  <a:srgbClr val="FFFF00"/>
                </a:solidFill>
                <a:latin typeface="+mj-ea"/>
                <a:ea typeface="+mj-ea"/>
              </a:rPr>
              <a:t>3.</a:t>
            </a:r>
            <a:r>
              <a:rPr lang="zh-CN" altLang="en-US" sz="4400" b="1" dirty="0">
                <a:solidFill>
                  <a:srgbClr val="FFFF00"/>
                </a:solidFill>
                <a:latin typeface="+mj-ea"/>
                <a:ea typeface="+mj-ea"/>
              </a:rPr>
              <a:t>整理</a:t>
            </a:r>
            <a:r>
              <a:rPr lang="zh-CN" altLang="en-US" sz="4400" b="1" dirty="0" smtClean="0">
                <a:solidFill>
                  <a:srgbClr val="FFFF00"/>
                </a:solidFill>
                <a:latin typeface="+mj-ea"/>
                <a:ea typeface="+mj-ea"/>
              </a:rPr>
              <a:t>精选题：盖斯定律与原电池，明天</a:t>
            </a:r>
            <a:r>
              <a:rPr lang="zh-CN" altLang="en-US" sz="4400" b="1" dirty="0">
                <a:solidFill>
                  <a:srgbClr val="FFFF00"/>
                </a:solidFill>
                <a:latin typeface="+mj-ea"/>
                <a:ea typeface="+mj-ea"/>
              </a:rPr>
              <a:t>评讲</a:t>
            </a:r>
            <a:r>
              <a:rPr lang="zh-CN" altLang="en-US" sz="4400" b="1" dirty="0" smtClean="0">
                <a:solidFill>
                  <a:srgbClr val="FFFF00"/>
                </a:solidFill>
                <a:latin typeface="+mj-ea"/>
                <a:ea typeface="+mj-ea"/>
              </a:rPr>
              <a:t>；</a:t>
            </a:r>
            <a:endParaRPr lang="en-US" altLang="zh-CN" sz="4400" b="1" dirty="0" smtClean="0">
              <a:solidFill>
                <a:srgbClr val="FFFF00"/>
              </a:solidFill>
              <a:latin typeface="+mj-ea"/>
              <a:ea typeface="+mj-ea"/>
            </a:endParaRPr>
          </a:p>
        </p:txBody>
      </p:sp>
    </p:spTree>
    <p:extLst>
      <p:ext uri="{BB962C8B-B14F-4D97-AF65-F5344CB8AC3E}">
        <p14:creationId xmlns:p14="http://schemas.microsoft.com/office/powerpoint/2010/main" val="8864537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530"/>
            <a:ext cx="11927854" cy="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3" tIns="45711" rIns="91423" bIns="45711" numCol="1" anchor="ctr" anchorCtr="0" compatLnSpc="1">
            <a:prstTxWarp prst="textNoShape">
              <a:avLst/>
            </a:prstTxWarp>
            <a:spAutoFit/>
          </a:bodyPr>
          <a:lstStyle/>
          <a:p>
            <a:pPr defTabSz="914341" fontAlgn="base">
              <a:lnSpc>
                <a:spcPct val="150000"/>
              </a:lnSpc>
              <a:spcBef>
                <a:spcPct val="0"/>
              </a:spcBef>
              <a:spcAft>
                <a:spcPct val="0"/>
              </a:spcAft>
            </a:pP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en-US" sz="2900" b="1" dirty="0">
                <a:latin typeface="黑体" panose="02010609060101010101" pitchFamily="49" charset="-122"/>
                <a:ea typeface="黑体" panose="02010609060101010101" pitchFamily="49" charset="-122"/>
                <a:cs typeface="Times New Roman" pitchFamily="18" charset="0"/>
              </a:rPr>
              <a:t>化学反应与能量 盖斯定律的应用与原电池 精选题</a:t>
            </a: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zh-CN" sz="2900" b="1" dirty="0">
                <a:latin typeface="黑体" panose="02010609060101010101" pitchFamily="49" charset="-122"/>
                <a:ea typeface="黑体" panose="02010609060101010101" pitchFamily="49" charset="-122"/>
                <a:cs typeface="Times New Roman" pitchFamily="18" charset="0"/>
              </a:rPr>
              <a:t> </a:t>
            </a:r>
            <a:endParaRPr lang="en-US" altLang="zh-CN" sz="2900" b="1" dirty="0">
              <a:latin typeface="黑体" panose="02010609060101010101" pitchFamily="49" charset="-122"/>
              <a:ea typeface="黑体" panose="02010609060101010101" pitchFamily="49" charset="-122"/>
              <a:cs typeface="Times New Roman" pitchFamily="18" charset="0"/>
            </a:endParaRPr>
          </a:p>
        </p:txBody>
      </p:sp>
      <p:sp>
        <p:nvSpPr>
          <p:cNvPr id="5" name="TextBox 4"/>
          <p:cNvSpPr txBox="1"/>
          <p:nvPr/>
        </p:nvSpPr>
        <p:spPr>
          <a:xfrm>
            <a:off x="15995" y="894093"/>
            <a:ext cx="2111441" cy="538591"/>
          </a:xfrm>
          <a:prstGeom prst="rect">
            <a:avLst/>
          </a:prstGeom>
          <a:noFill/>
        </p:spPr>
        <p:txBody>
          <a:bodyPr wrap="none" lIns="91423" tIns="45711" rIns="91423" bIns="45711" rtlCol="0">
            <a:spAutoFit/>
          </a:bodyPr>
          <a:lstStyle/>
          <a:p>
            <a:r>
              <a:rPr lang="en-US" altLang="zh-CN" sz="2900" b="1" dirty="0">
                <a:latin typeface="Times New Roman" panose="02020603050405020304" pitchFamily="18" charset="0"/>
                <a:cs typeface="Times New Roman" panose="02020603050405020304" pitchFamily="18" charset="0"/>
              </a:rPr>
              <a:t>(</a:t>
            </a:r>
            <a:r>
              <a:rPr lang="zh-CN" altLang="en-US" sz="2900" b="1" dirty="0">
                <a:latin typeface="Times New Roman" panose="02020603050405020304" pitchFamily="18" charset="0"/>
                <a:cs typeface="Times New Roman" panose="02020603050405020304" pitchFamily="18" charset="0"/>
              </a:rPr>
              <a:t>盖斯定律</a:t>
            </a:r>
            <a:r>
              <a:rPr lang="en-US" altLang="zh-CN" sz="2900" b="1" dirty="0">
                <a:latin typeface="Times New Roman" panose="02020603050405020304" pitchFamily="18" charset="0"/>
                <a:cs typeface="Times New Roman" panose="02020603050405020304" pitchFamily="18" charset="0"/>
              </a:rPr>
              <a:t>1)</a:t>
            </a:r>
            <a:endParaRPr lang="zh-CN" altLang="en-US" sz="2900" b="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95832" y="1375447"/>
            <a:ext cx="12305759" cy="4583726"/>
            <a:chOff x="-83120" y="1375128"/>
            <a:chExt cx="9230521" cy="4582665"/>
          </a:xfrm>
        </p:grpSpPr>
        <p:grpSp>
          <p:nvGrpSpPr>
            <p:cNvPr id="6" name="组合 5"/>
            <p:cNvGrpSpPr/>
            <p:nvPr/>
          </p:nvGrpSpPr>
          <p:grpSpPr>
            <a:xfrm>
              <a:off x="-19322" y="1375128"/>
              <a:ext cx="9166723" cy="4582665"/>
              <a:chOff x="-19322" y="1375128"/>
              <a:chExt cx="9166723" cy="4582665"/>
            </a:xfrm>
          </p:grpSpPr>
          <p:grpSp>
            <p:nvGrpSpPr>
              <p:cNvPr id="4" name="组合 3"/>
              <p:cNvGrpSpPr/>
              <p:nvPr/>
            </p:nvGrpSpPr>
            <p:grpSpPr>
              <a:xfrm>
                <a:off x="-9648" y="1412776"/>
                <a:ext cx="9157049" cy="4545017"/>
                <a:chOff x="23463" y="900207"/>
                <a:chExt cx="9157049" cy="4545017"/>
              </a:xfrm>
            </p:grpSpPr>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8000" contrast="100000"/>
                          </a14:imgEffect>
                        </a14:imgLayer>
                      </a14:imgProps>
                    </a:ext>
                    <a:ext uri="{28A0092B-C50C-407E-A947-70E740481C1C}">
                      <a14:useLocalDpi xmlns:a14="http://schemas.microsoft.com/office/drawing/2010/main" val="0"/>
                    </a:ext>
                  </a:extLst>
                </a:blip>
                <a:srcRect l="542" r="3030"/>
                <a:stretch/>
              </p:blipFill>
              <p:spPr bwMode="auto">
                <a:xfrm>
                  <a:off x="23463" y="900207"/>
                  <a:ext cx="9133113" cy="454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925282" y="909303"/>
                  <a:ext cx="255230"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3" name="矩形 2"/>
              <p:cNvSpPr/>
              <p:nvPr/>
            </p:nvSpPr>
            <p:spPr>
              <a:xfrm>
                <a:off x="-19322" y="1375128"/>
                <a:ext cx="1331218"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14" name="TextBox 13"/>
            <p:cNvSpPr txBox="1"/>
            <p:nvPr/>
          </p:nvSpPr>
          <p:spPr>
            <a:xfrm>
              <a:off x="-83120" y="1810916"/>
              <a:ext cx="546802" cy="477549"/>
            </a:xfrm>
            <a:prstGeom prst="rect">
              <a:avLst/>
            </a:prstGeom>
            <a:noFill/>
          </p:spPr>
          <p:txBody>
            <a:bodyPr wrap="none" lIns="76800" tIns="38400" rIns="76800" bIns="38400" rtlCol="0">
              <a:spAutoFit/>
            </a:bodyPr>
            <a:lstStyle/>
            <a:p>
              <a:r>
                <a:rPr lang="en-US" altLang="zh-CN" sz="2600" dirty="0">
                  <a:latin typeface="Times New Roman" panose="02020603050405020304" pitchFamily="18" charset="0"/>
                  <a:cs typeface="Times New Roman" panose="02020603050405020304" pitchFamily="18" charset="0"/>
                </a:rPr>
                <a:t>CO</a:t>
              </a:r>
              <a:r>
                <a:rPr lang="en-US" altLang="zh-CN" sz="2600" baseline="-25000" dirty="0">
                  <a:latin typeface="Times New Roman" panose="02020603050405020304" pitchFamily="18" charset="0"/>
                  <a:cs typeface="Times New Roman" panose="02020603050405020304" pitchFamily="18" charset="0"/>
                </a:rPr>
                <a:t>2</a:t>
              </a:r>
              <a:endParaRPr lang="zh-CN" altLang="en-US" sz="2600" baseline="-250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2735271" y="5374010"/>
            <a:ext cx="784083" cy="617744"/>
          </a:xfrm>
          <a:prstGeom prst="rect">
            <a:avLst/>
          </a:prstGeom>
        </p:spPr>
        <p:txBody>
          <a:bodyPr wrap="none" lIns="108850" tIns="54425" rIns="108850" bIns="54425">
            <a:spAutoFit/>
          </a:bodyPr>
          <a:lstStyle/>
          <a:p>
            <a:r>
              <a:rPr lang="en-US" altLang="zh-CN" sz="3300" b="1" dirty="0">
                <a:solidFill>
                  <a:srgbClr val="FF0000"/>
                </a:solidFill>
                <a:latin typeface="Times New Roman" panose="02020603050405020304" pitchFamily="18" charset="0"/>
                <a:cs typeface="Times New Roman" panose="02020603050405020304" pitchFamily="18" charset="0"/>
              </a:rPr>
              <a:t>-99</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834763" y="5374010"/>
            <a:ext cx="883469"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+41</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61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726kJ/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11" descr="www.dearedu.com"/>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2000" contrast="59000"/>
                    </a14:imgEffect>
                  </a14:imgLayer>
                </a14:imgProps>
              </a:ext>
              <a:ext uri="{28A0092B-C50C-407E-A947-70E740481C1C}">
                <a14:useLocalDpi xmlns:a14="http://schemas.microsoft.com/office/drawing/2010/main" val="0"/>
              </a:ext>
            </a:extLst>
          </a:blip>
          <a:srcRect/>
          <a:stretch>
            <a:fillRect/>
          </a:stretch>
        </p:blipFill>
        <p:spPr bwMode="auto">
          <a:xfrm>
            <a:off x="-159" y="3717032"/>
            <a:ext cx="4194129" cy="312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862958" y="3645818"/>
            <a:ext cx="8280920" cy="3323987"/>
          </a:xfrm>
          <a:prstGeom prst="rect">
            <a:avLst/>
          </a:prstGeom>
        </p:spPr>
        <p:txBody>
          <a:bodyPr wrap="square">
            <a:spAutoFit/>
          </a:bodyPr>
          <a:lstStyle/>
          <a:p>
            <a:pPr defTabSz="768096"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②利用a点对应的数据，计算出曲线Z在对应温度下</a:t>
            </a:r>
            <a:r>
              <a:rPr lang="zh-CN" altLang="en-US" sz="2800" dirty="0">
                <a:latin typeface="Times New Roman" panose="02020603050405020304" pitchFamily="18" charset="0"/>
                <a:cs typeface="Times New Roman" panose="02020603050405020304" pitchFamily="18" charset="0"/>
              </a:rPr>
              <a:t>该反应</a:t>
            </a:r>
            <a:r>
              <a:rPr lang="zh-CN" altLang="zh-CN" sz="2800" dirty="0">
                <a:latin typeface="Times New Roman" panose="02020603050405020304" pitchFamily="18" charset="0"/>
                <a:cs typeface="Times New Roman" panose="02020603050405020304" pitchFamily="18" charset="0"/>
              </a:rPr>
              <a:t>的平衡常数K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defTabSz="768096" fontAlgn="base">
              <a:lnSpc>
                <a:spcPct val="150000"/>
              </a:lnSpc>
              <a:spcBef>
                <a:spcPct val="0"/>
              </a:spcBef>
              <a:spcAft>
                <a:spcPct val="0"/>
              </a:spcAft>
            </a:pPr>
            <a:r>
              <a:rPr lang="zh-CN" altLang="en-US" sz="2800" dirty="0">
                <a:latin typeface="Times New Roman" panose="02020603050405020304" pitchFamily="18" charset="0"/>
                <a:cs typeface="Times New Roman" panose="02020603050405020304" pitchFamily="18" charset="0"/>
              </a:rPr>
              <a:t>③</a:t>
            </a:r>
            <a:r>
              <a:rPr lang="zh-CN" altLang="zh-CN" sz="2800" dirty="0">
                <a:latin typeface="Times New Roman" panose="02020603050405020304" pitchFamily="18" charset="0"/>
                <a:cs typeface="Times New Roman" panose="02020603050405020304" pitchFamily="18" charset="0"/>
              </a:rPr>
              <a:t>曲线上</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点对应的</a:t>
            </a:r>
            <a:r>
              <a:rPr lang="zh-CN" altLang="zh-CN" sz="2800" dirty="0" smtClean="0">
                <a:latin typeface="Times New Roman" panose="02020603050405020304" pitchFamily="18" charset="0"/>
                <a:cs typeface="Times New Roman" panose="02020603050405020304" pitchFamily="18" charset="0"/>
              </a:rPr>
              <a:t>平衡常数为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则</a:t>
            </a:r>
            <a:r>
              <a:rPr lang="zh-CN" altLang="en-US" sz="2800" dirty="0">
                <a:latin typeface="Times New Roman" panose="02020603050405020304" pitchFamily="18" charset="0"/>
                <a:cs typeface="Times New Roman" panose="02020603050405020304" pitchFamily="18" charset="0"/>
              </a:rPr>
              <a:t>它们</a:t>
            </a:r>
            <a:r>
              <a:rPr lang="zh-CN" altLang="zh-CN" sz="2800" dirty="0">
                <a:latin typeface="Times New Roman" panose="02020603050405020304" pitchFamily="18" charset="0"/>
                <a:cs typeface="Times New Roman" panose="02020603050405020304" pitchFamily="18" charset="0"/>
              </a:rPr>
              <a:t>的大小关系</a:t>
            </a:r>
            <a:r>
              <a:rPr lang="zh-CN" altLang="zh-CN" sz="2800" dirty="0" smtClean="0">
                <a:latin typeface="Times New Roman" panose="02020603050405020304" pitchFamily="18" charset="0"/>
                <a:cs typeface="Times New Roman" panose="02020603050405020304" pitchFamily="18" charset="0"/>
              </a:rPr>
              <a:t>为</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369034" y="1531595"/>
            <a:ext cx="5806292"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CO(g) + 2H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300" b="1" dirty="0">
                <a:solidFill>
                  <a:srgbClr val="FF0000"/>
                </a:solidFill>
                <a:latin typeface="Times New Roman" panose="02020603050405020304" pitchFamily="18" charset="0"/>
                <a:cs typeface="Times New Roman" panose="02020603050405020304" pitchFamily="18" charset="0"/>
              </a:rPr>
              <a:t>(g)  </a:t>
            </a:r>
            <a:r>
              <a:rPr lang="en-US" altLang="zh-CN" sz="3300" b="1" dirty="0" smtClean="0">
                <a:solidFill>
                  <a:srgbClr val="FF0000"/>
                </a:solidFill>
                <a:latin typeface="Times New Roman" panose="02020603050405020304" pitchFamily="18" charset="0"/>
                <a:cs typeface="Times New Roman" panose="02020603050405020304" pitchFamily="18" charset="0"/>
              </a:rPr>
              <a:t>== CH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300" b="1" dirty="0">
                <a:solidFill>
                  <a:srgbClr val="FF0000"/>
                </a:solidFill>
                <a:latin typeface="Times New Roman" panose="02020603050405020304" pitchFamily="18" charset="0"/>
                <a:cs typeface="Times New Roman" panose="02020603050405020304" pitchFamily="18" charset="0"/>
              </a:rPr>
              <a:t>OH(g) </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327726" y="1545496"/>
            <a:ext cx="3764066"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△H= -128.6 kJ/</a:t>
            </a:r>
            <a:r>
              <a:rPr lang="en-US" altLang="zh-CN" sz="3300" b="1" dirty="0" err="1" smtClean="0">
                <a:solidFill>
                  <a:srgbClr val="FF0000"/>
                </a:solidFill>
                <a:latin typeface="Times New Roman" panose="02020603050405020304" pitchFamily="18" charset="0"/>
                <a:cs typeface="Times New Roman" panose="02020603050405020304" pitchFamily="18" charset="0"/>
              </a:rPr>
              <a:t>mol</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0703718" y="3691535"/>
            <a:ext cx="134834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270</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7751390" y="4987679"/>
            <a:ext cx="1951069"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 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/mol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7990873" y="6180050"/>
            <a:ext cx="2122591"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&lt;K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1488295" y="5266419"/>
            <a:ext cx="2671149" cy="971687"/>
          </a:xfrm>
          <a:prstGeom prst="rect">
            <a:avLst/>
          </a:prstGeom>
        </p:spPr>
        <p:txBody>
          <a:bodyPr wrap="squar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曲线上每一点都表示平衡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19" grpId="0"/>
      <p:bldP spid="2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右图</a:t>
            </a:r>
            <a:r>
              <a:rPr lang="zh-CN" altLang="en-US" sz="2800" b="1" dirty="0">
                <a:latin typeface="Times New Roman" panose="02020603050405020304" pitchFamily="18" charset="0"/>
                <a:cs typeface="Times New Roman" panose="02020603050405020304" pitchFamily="18" charset="0"/>
              </a:rPr>
              <a:t>所示是一种酸性燃料电池</a:t>
            </a:r>
            <a:r>
              <a:rPr lang="zh-CN" altLang="en-US" sz="2800" b="1" dirty="0">
                <a:solidFill>
                  <a:srgbClr val="FF0000"/>
                </a:solidFill>
                <a:latin typeface="Times New Roman" panose="02020603050405020304" pitchFamily="18" charset="0"/>
                <a:cs typeface="Times New Roman" panose="02020603050405020304" pitchFamily="18" charset="0"/>
              </a:rPr>
              <a:t>酒精</a:t>
            </a:r>
            <a:r>
              <a:rPr lang="zh-CN" altLang="en-US" sz="2800" b="1" dirty="0" smtClean="0">
                <a:solidFill>
                  <a:srgbClr val="FF0000"/>
                </a:solidFill>
                <a:latin typeface="Times New Roman" panose="02020603050405020304" pitchFamily="18" charset="0"/>
                <a:cs typeface="Times New Roman" panose="02020603050405020304" pitchFamily="18" charset="0"/>
              </a:rPr>
              <a:t>检测仪</a:t>
            </a:r>
            <a:r>
              <a:rPr lang="zh-CN" altLang="en-US"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当有</a:t>
            </a:r>
            <a:r>
              <a:rPr lang="en-US" altLang="zh-CN" sz="2800" b="1" dirty="0" smtClean="0">
                <a:latin typeface="Times New Roman" panose="02020603050405020304" pitchFamily="18" charset="0"/>
                <a:cs typeface="Times New Roman" panose="02020603050405020304" pitchFamily="18" charset="0"/>
              </a:rPr>
              <a:t>2.24L(</a:t>
            </a:r>
            <a:r>
              <a:rPr lang="zh-CN" altLang="en-US" sz="2800" b="1" dirty="0">
                <a:latin typeface="Times New Roman" panose="02020603050405020304" pitchFamily="18" charset="0"/>
                <a:cs typeface="Times New Roman" panose="02020603050405020304" pitchFamily="18" charset="0"/>
              </a:rPr>
              <a:t>标况下</a:t>
            </a:r>
            <a:r>
              <a:rPr lang="en-US" altLang="zh-CN" sz="2800" b="1" dirty="0" smtClean="0">
                <a:latin typeface="Times New Roman" panose="02020603050405020304" pitchFamily="18" charset="0"/>
                <a:cs typeface="Times New Roman" panose="02020603050405020304" pitchFamily="18" charset="0"/>
              </a:rPr>
              <a:t>)O</a:t>
            </a:r>
            <a:r>
              <a:rPr lang="en-US" altLang="zh-CN" sz="2800" b="1" baseline="-25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参与反应时，电路中通过的电子数为</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同时有</a:t>
            </a:r>
            <a:r>
              <a:rPr lang="en-US" altLang="zh-CN"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mol</a:t>
            </a:r>
            <a:r>
              <a:rPr lang="en-US" altLang="zh-CN" sz="2800" b="1" dirty="0" smtClean="0">
                <a:latin typeface="Times New Roman" panose="02020603050405020304" pitchFamily="18" charset="0"/>
                <a:cs typeface="Times New Roman" panose="02020603050405020304" pitchFamily="18" charset="0"/>
              </a:rPr>
              <a:t> H</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穿过交换膜，</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en-US" sz="2800" b="1" dirty="0" smtClean="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电池的负极反应式为</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11337276" y="1373313"/>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7951628" y="1202613"/>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831330" y="1072535"/>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3689024" y="1070219"/>
            <a:ext cx="447452"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675962" y="1658622"/>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790175" y="894836"/>
            <a:ext cx="3105231" cy="971687"/>
          </a:xfrm>
          <a:prstGeom prst="rect">
            <a:avLst/>
          </a:prstGeom>
        </p:spPr>
        <p:txBody>
          <a:bodyPr wrap="non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原电池中</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阴离子向负极移动</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6840924" y="2179367"/>
            <a:ext cx="766450"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4:3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4799062" y="2683423"/>
            <a:ext cx="1043769" cy="602355"/>
          </a:xfrm>
          <a:prstGeom prst="rect">
            <a:avLst/>
          </a:prstGeom>
        </p:spPr>
        <p:txBody>
          <a:bodyPr wrap="none" lIns="108850" tIns="54425" rIns="108850" bIns="54425">
            <a:spAutoFit/>
          </a:bodyPr>
          <a:lstStyle/>
          <a:p>
            <a:pPr algn="ctr"/>
            <a:r>
              <a:rPr lang="zh-CN" altLang="en-US" sz="3200" b="1" dirty="0" smtClean="0">
                <a:solidFill>
                  <a:srgbClr val="FF0000"/>
                </a:solidFill>
                <a:latin typeface="Times New Roman" panose="02020603050405020304" pitchFamily="18" charset="0"/>
                <a:cs typeface="Times New Roman" panose="02020603050405020304" pitchFamily="18" charset="0"/>
              </a:rPr>
              <a:t>降低</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566857" y="3201993"/>
            <a:ext cx="5075321"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2NH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-6e</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6OH</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+6H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1052270" y="5275711"/>
            <a:ext cx="1226512"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3862958" y="5347719"/>
            <a:ext cx="732787"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494720" y="5769314"/>
            <a:ext cx="6551688" cy="540800"/>
          </a:xfrm>
          <a:prstGeom prst="rect">
            <a:avLst/>
          </a:prstGeom>
        </p:spPr>
        <p:txBody>
          <a:bodyPr wrap="none" lIns="108850" tIns="54425" rIns="108850" bIns="54425">
            <a:spAutoFit/>
          </a:bodyP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OH-4e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COOH+4H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11351790" y="4509914"/>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8727686" y="4370965"/>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9809148" y="4833210"/>
            <a:ext cx="635004" cy="540800"/>
          </a:xfrm>
          <a:prstGeom prst="rect">
            <a:avLst/>
          </a:prstGeom>
        </p:spPr>
        <p:txBody>
          <a:bodyPr wrap="none" lIns="108850" tIns="54425" rIns="108850" bIns="54425">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10235666" y="5157986"/>
            <a:ext cx="46805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0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5474" y="-243786"/>
            <a:ext cx="12215887" cy="7201972"/>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(2016-8-25)</a:t>
            </a:r>
          </a:p>
          <a:p>
            <a:pPr>
              <a:lnSpc>
                <a:spcPct val="150000"/>
              </a:lnSpc>
              <a:defRPr/>
            </a:pPr>
            <a:r>
              <a:rPr lang="en-US" altLang="zh-CN" sz="4400" b="1" dirty="0" smtClean="0">
                <a:solidFill>
                  <a:schemeClr val="bg1"/>
                </a:solidFill>
                <a:latin typeface="+mj-ea"/>
                <a:ea typeface="+mj-ea"/>
              </a:rPr>
              <a:t>1.</a:t>
            </a:r>
            <a:r>
              <a:rPr lang="zh-CN" altLang="en-US" sz="4400" b="1" dirty="0" smtClean="0">
                <a:solidFill>
                  <a:schemeClr val="bg1"/>
                </a:solidFill>
                <a:latin typeface="+mj-ea"/>
                <a:ea typeface="+mj-ea"/>
              </a:rPr>
              <a:t>完成加练“金属化工流程题 </a:t>
            </a:r>
            <a:r>
              <a:rPr lang="en-US" altLang="zh-CN" sz="4400" b="1" dirty="0" smtClean="0">
                <a:solidFill>
                  <a:schemeClr val="bg1"/>
                </a:solidFill>
                <a:latin typeface="+mj-ea"/>
                <a:ea typeface="+mj-ea"/>
              </a:rPr>
              <a:t>P24-25</a:t>
            </a:r>
            <a:r>
              <a:rPr lang="zh-CN" altLang="en-US" sz="4400" b="1" dirty="0" smtClean="0">
                <a:solidFill>
                  <a:schemeClr val="bg1"/>
                </a:solidFill>
                <a:latin typeface="+mj-ea"/>
                <a:ea typeface="+mj-ea"/>
              </a:rPr>
              <a:t>页”；</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2.</a:t>
            </a:r>
            <a:r>
              <a:rPr lang="zh-CN" altLang="en-US" sz="4400" b="1" dirty="0" smtClean="0">
                <a:solidFill>
                  <a:schemeClr val="bg1"/>
                </a:solidFill>
                <a:latin typeface="+mj-ea"/>
                <a:ea typeface="+mj-ea"/>
              </a:rPr>
              <a:t>完成“开学以来 理综化学卷 的梳理，存在严重漏洞的板块，放假两天抓紧复习笔记”</a:t>
            </a:r>
            <a:r>
              <a:rPr lang="en-US" altLang="zh-CN" sz="4400" b="1" dirty="0" smtClean="0">
                <a:solidFill>
                  <a:schemeClr val="bg1"/>
                </a:solidFill>
                <a:latin typeface="+mj-ea"/>
                <a:ea typeface="+mj-ea"/>
              </a:rPr>
              <a:t>;</a:t>
            </a:r>
          </a:p>
          <a:p>
            <a:pPr>
              <a:lnSpc>
                <a:spcPct val="150000"/>
              </a:lnSpc>
              <a:defRPr/>
            </a:pPr>
            <a:r>
              <a:rPr lang="en-US" altLang="zh-CN" sz="4400" b="1" dirty="0" smtClean="0">
                <a:solidFill>
                  <a:schemeClr val="bg1"/>
                </a:solidFill>
                <a:latin typeface="+mj-ea"/>
                <a:ea typeface="+mj-ea"/>
              </a:rPr>
              <a:t>3.</a:t>
            </a:r>
            <a:r>
              <a:rPr lang="zh-CN" altLang="en-US" sz="4400" b="1" dirty="0" smtClean="0">
                <a:solidFill>
                  <a:schemeClr val="bg1"/>
                </a:solidFill>
                <a:latin typeface="+mj-ea"/>
                <a:ea typeface="+mj-ea"/>
              </a:rPr>
              <a:t>假期作业：理综化学 综合训练三，明天发；</a:t>
            </a:r>
            <a:endParaRPr lang="en-US" altLang="zh-CN" sz="4400" b="1" dirty="0" smtClean="0">
              <a:solidFill>
                <a:schemeClr val="bg1"/>
              </a:solidFill>
              <a:latin typeface="+mj-ea"/>
              <a:ea typeface="+mj-ea"/>
            </a:endParaRPr>
          </a:p>
          <a:p>
            <a:pPr>
              <a:lnSpc>
                <a:spcPct val="150000"/>
              </a:lnSpc>
              <a:defRPr/>
            </a:pPr>
            <a:r>
              <a:rPr lang="zh-CN" altLang="en-US" sz="4400" b="1" dirty="0" smtClean="0">
                <a:solidFill>
                  <a:schemeClr val="bg1"/>
                </a:solidFill>
                <a:latin typeface="+mj-ea"/>
              </a:rPr>
              <a:t>          </a:t>
            </a:r>
            <a:r>
              <a:rPr lang="zh-CN" altLang="en-US" sz="4400" b="1" dirty="0" smtClean="0">
                <a:solidFill>
                  <a:schemeClr val="bg1"/>
                </a:solidFill>
                <a:latin typeface="+mj-ea"/>
                <a:ea typeface="+mj-ea"/>
              </a:rPr>
              <a:t>完成</a:t>
            </a:r>
            <a:r>
              <a:rPr lang="zh-CN" altLang="en-US" sz="4400" b="1" dirty="0">
                <a:solidFill>
                  <a:schemeClr val="bg1"/>
                </a:solidFill>
                <a:latin typeface="+mj-ea"/>
                <a:ea typeface="+mj-ea"/>
              </a:rPr>
              <a:t>加练“金属化工流程题 </a:t>
            </a:r>
            <a:r>
              <a:rPr lang="en-US" altLang="zh-CN" sz="4400" b="1" dirty="0" smtClean="0">
                <a:solidFill>
                  <a:schemeClr val="bg1"/>
                </a:solidFill>
                <a:latin typeface="+mj-ea"/>
                <a:ea typeface="+mj-ea"/>
              </a:rPr>
              <a:t>P26</a:t>
            </a:r>
            <a:r>
              <a:rPr lang="zh-CN" altLang="en-US" sz="4400" b="1" dirty="0" smtClean="0">
                <a:solidFill>
                  <a:schemeClr val="bg1"/>
                </a:solidFill>
                <a:latin typeface="+mj-ea"/>
                <a:ea typeface="+mj-ea"/>
              </a:rPr>
              <a:t>页</a:t>
            </a:r>
            <a:r>
              <a:rPr lang="zh-CN" altLang="en-US" sz="4400" b="1" dirty="0">
                <a:solidFill>
                  <a:schemeClr val="bg1"/>
                </a:solidFill>
                <a:latin typeface="+mj-ea"/>
                <a:ea typeface="+mj-ea"/>
              </a:rPr>
              <a:t>”；</a:t>
            </a:r>
            <a:endParaRPr lang="en-US" altLang="zh-CN" sz="4400" b="1" dirty="0">
              <a:solidFill>
                <a:schemeClr val="bg1"/>
              </a:solidFill>
              <a:latin typeface="+mj-ea"/>
              <a:ea typeface="+mj-ea"/>
            </a:endParaRPr>
          </a:p>
          <a:p>
            <a:pPr>
              <a:lnSpc>
                <a:spcPct val="150000"/>
              </a:lnSpc>
              <a:defRPr/>
            </a:pPr>
            <a:r>
              <a:rPr lang="en-US" altLang="zh-CN" sz="4400" b="1" dirty="0" smtClean="0">
                <a:solidFill>
                  <a:srgbClr val="FFFF00"/>
                </a:solidFill>
                <a:latin typeface="+mj-ea"/>
                <a:ea typeface="+mj-ea"/>
              </a:rPr>
              <a:t>5.</a:t>
            </a:r>
            <a:r>
              <a:rPr lang="zh-CN" altLang="en-US" sz="4400" b="1" dirty="0" smtClean="0">
                <a:solidFill>
                  <a:srgbClr val="FFFF00"/>
                </a:solidFill>
                <a:latin typeface="+mj-ea"/>
                <a:ea typeface="+mj-ea"/>
              </a:rPr>
              <a:t>整理与复习精选题。</a:t>
            </a:r>
            <a:endParaRPr lang="en-US" altLang="zh-CN" sz="4400" b="1" dirty="0" smtClean="0">
              <a:solidFill>
                <a:srgbClr val="FFFF00"/>
              </a:solidFill>
              <a:latin typeface="+mj-ea"/>
              <a:ea typeface="+mj-ea"/>
            </a:endParaRPr>
          </a:p>
        </p:txBody>
      </p:sp>
    </p:spTree>
    <p:extLst>
      <p:ext uri="{BB962C8B-B14F-4D97-AF65-F5344CB8AC3E}">
        <p14:creationId xmlns:p14="http://schemas.microsoft.com/office/powerpoint/2010/main" val="9626298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608" y="549474"/>
            <a:ext cx="11409907" cy="2913618"/>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题组四　以钠的化合物为载体的综合实验题</a:t>
            </a:r>
          </a:p>
          <a:p>
            <a:pPr algn="just">
              <a:lnSpc>
                <a:spcPts val="5500"/>
              </a:lnSpc>
              <a:spcAft>
                <a:spcPts val="0"/>
              </a:spcAft>
            </a:pPr>
            <a:r>
              <a:rPr lang="en-US" altLang="zh-CN" sz="2800" kern="100" dirty="0" smtClean="0">
                <a:latin typeface="Times New Roman"/>
                <a:ea typeface="华文细黑"/>
                <a:cs typeface="Courier New"/>
              </a:rPr>
              <a:t>7.</a:t>
            </a:r>
            <a:r>
              <a:rPr lang="zh-CN" altLang="zh-CN" sz="2800" kern="100" dirty="0">
                <a:latin typeface="Times New Roman"/>
                <a:ea typeface="华文细黑"/>
                <a:cs typeface="Times New Roman"/>
              </a:rPr>
              <a:t>现有一定量含有</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latin typeface="Times New Roman"/>
                <a:ea typeface="华文细黑"/>
                <a:cs typeface="Times New Roman"/>
              </a:rPr>
              <a:t>杂质的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试样。请从如图装置中选用适当的实验装置，设计一个最简单的实验，测定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试样的纯度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可供选用的反应物只有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盐酸和蒸馏水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45059" name="Picture 3" descr="HX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0" y="4322571"/>
            <a:ext cx="5855983"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X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887" y="3557488"/>
            <a:ext cx="5855983"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75981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37506"/>
            <a:ext cx="11639246" cy="4227696"/>
          </a:xfrm>
          <a:prstGeom prst="rect">
            <a:avLst/>
          </a:prstGeom>
        </p:spPr>
        <p:txBody>
          <a:bodyPr>
            <a:spAutoFit/>
          </a:bodyPr>
          <a:lstStyle/>
          <a:p>
            <a:pPr>
              <a:lnSpc>
                <a:spcPts val="5500"/>
              </a:lnSpc>
              <a:spcAft>
                <a:spcPts val="0"/>
              </a:spcAft>
            </a:pPr>
            <a:r>
              <a:rPr lang="zh-CN" altLang="zh-CN" sz="2800" kern="100" dirty="0">
                <a:latin typeface="Times New Roman"/>
                <a:ea typeface="华文细黑"/>
                <a:cs typeface="Times New Roman"/>
              </a:rPr>
              <a:t>请填写下列空白：</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写出实验中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分别发生反应的化学方程式：</a:t>
            </a:r>
            <a:endParaRPr lang="zh-CN" altLang="zh-CN" sz="2800" kern="100" dirty="0">
              <a:latin typeface="宋体"/>
              <a:cs typeface="Courier New"/>
            </a:endParaRPr>
          </a:p>
          <a:p>
            <a:pPr>
              <a:lnSpc>
                <a:spcPts val="5500"/>
              </a:lnSpc>
              <a:spcAft>
                <a:spcPts val="0"/>
              </a:spcAft>
            </a:pPr>
            <a:r>
              <a:rPr lang="en-US" altLang="zh-CN" sz="2800" kern="100" dirty="0" smtClean="0">
                <a:latin typeface="Times New Roman"/>
                <a:ea typeface="华文细黑"/>
                <a:cs typeface="Courier New"/>
              </a:rPr>
              <a:t>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应选用的装置是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只要求写出图中装置的标号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所选用装置的连接顺序应是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填各接口的字母，连接胶管省略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8530" y="2224708"/>
            <a:ext cx="9812557" cy="738664"/>
          </a:xfrm>
          <a:prstGeom prst="rect">
            <a:avLst/>
          </a:prstGeom>
        </p:spPr>
        <p:txBody>
          <a:bodyPr>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=2NaOH</a:t>
            </a:r>
            <a:endParaRPr lang="zh-CN" altLang="zh-CN" sz="2800" b="1" kern="100" dirty="0">
              <a:solidFill>
                <a:srgbClr val="FF0000"/>
              </a:solidFill>
              <a:effectLst/>
              <a:latin typeface="宋体"/>
              <a:cs typeface="Courier New"/>
            </a:endParaRPr>
          </a:p>
        </p:txBody>
      </p:sp>
      <p:sp>
        <p:nvSpPr>
          <p:cNvPr id="6" name="矩形 5"/>
          <p:cNvSpPr/>
          <p:nvPr/>
        </p:nvSpPr>
        <p:spPr>
          <a:xfrm>
            <a:off x="3316345" y="3069640"/>
            <a:ext cx="1266693" cy="523220"/>
          </a:xfrm>
          <a:prstGeom prst="rect">
            <a:avLst/>
          </a:prstGeom>
        </p:spPr>
        <p:txBody>
          <a:bodyPr wrap="none">
            <a:spAutoFit/>
          </a:bodyPr>
          <a:lstStyle/>
          <a:p>
            <a:r>
              <a:rPr lang="en-US" altLang="zh-CN" sz="2800" b="1" kern="100" dirty="0">
                <a:solidFill>
                  <a:srgbClr val="FF0000"/>
                </a:solidFill>
                <a:latin typeface="Times New Roman"/>
                <a:cs typeface="Times New Roman"/>
              </a:rPr>
              <a:t>⑤①④</a:t>
            </a:r>
            <a:endParaRPr lang="zh-CN" altLang="en-US" sz="2800" b="1" kern="100" dirty="0">
              <a:solidFill>
                <a:srgbClr val="FF0000"/>
              </a:solidFill>
              <a:latin typeface="Times New Roman"/>
              <a:cs typeface="Times New Roman"/>
            </a:endParaRPr>
          </a:p>
        </p:txBody>
      </p:sp>
      <p:sp>
        <p:nvSpPr>
          <p:cNvPr id="9" name="矩形 8"/>
          <p:cNvSpPr/>
          <p:nvPr/>
        </p:nvSpPr>
        <p:spPr>
          <a:xfrm>
            <a:off x="355859" y="4490750"/>
            <a:ext cx="2262158" cy="523220"/>
          </a:xfrm>
          <a:prstGeom prst="rect">
            <a:avLst/>
          </a:prstGeom>
        </p:spPr>
        <p:txBody>
          <a:bodyPr wrap="none">
            <a:spAutoFit/>
          </a:bodyPr>
          <a:lstStyle/>
          <a:p>
            <a:r>
              <a:rPr lang="en-US" altLang="zh-CN" sz="2800" b="1" kern="100">
                <a:solidFill>
                  <a:srgbClr val="FF0000"/>
                </a:solidFill>
                <a:latin typeface="Times New Roman"/>
                <a:ea typeface="华文细黑"/>
              </a:rPr>
              <a:t>G</a:t>
            </a:r>
            <a:r>
              <a:rPr lang="en-US" altLang="zh-CN" sz="2800" b="1" kern="100">
                <a:solidFill>
                  <a:srgbClr val="FF0000"/>
                </a:solidFill>
                <a:latin typeface="宋体"/>
                <a:ea typeface="华文细黑"/>
                <a:cs typeface="Times New Roman"/>
              </a:rPr>
              <a:t>→</a:t>
            </a:r>
            <a:r>
              <a:rPr lang="en-US" altLang="zh-CN" sz="2800" b="1" kern="100">
                <a:solidFill>
                  <a:srgbClr val="FF0000"/>
                </a:solidFill>
                <a:latin typeface="Times New Roman"/>
                <a:ea typeface="华文细黑"/>
              </a:rPr>
              <a:t>B</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F</a:t>
            </a:r>
            <a:endParaRPr lang="zh-CN" altLang="en-US" sz="2800" b="1" dirty="0">
              <a:solidFill>
                <a:srgbClr val="FF0000"/>
              </a:solidFill>
            </a:endParaRPr>
          </a:p>
        </p:txBody>
      </p:sp>
      <p:sp>
        <p:nvSpPr>
          <p:cNvPr id="7"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909636" y="4221882"/>
            <a:ext cx="4491624" cy="738664"/>
          </a:xfrm>
          <a:prstGeom prst="rect">
            <a:avLst/>
          </a:prstGeom>
        </p:spPr>
        <p:txBody>
          <a:bodyPr wrap="square">
            <a:spAutoFit/>
          </a:bodyPr>
          <a:lstStyle/>
          <a:p>
            <a:pPr algn="just">
              <a:lnSpc>
                <a:spcPct val="150000"/>
              </a:lnSpc>
              <a:spcAft>
                <a:spcPts val="0"/>
              </a:spcAft>
            </a:pPr>
            <a:r>
              <a:rPr lang="zh-CN" altLang="en-US" sz="2800" b="1" kern="100" dirty="0" smtClean="0">
                <a:solidFill>
                  <a:srgbClr val="FF0000"/>
                </a:solidFill>
                <a:latin typeface="Times New Roman"/>
                <a:ea typeface="华文细黑"/>
                <a:cs typeface="Courier New"/>
              </a:rPr>
              <a:t>排水法收集气体，无需干燥</a:t>
            </a:r>
            <a:endParaRPr lang="zh-CN" altLang="zh-CN" sz="2800" b="1" kern="100" dirty="0">
              <a:solidFill>
                <a:srgbClr val="FF0000"/>
              </a:solidFill>
              <a:effectLst/>
              <a:latin typeface="宋体"/>
              <a:cs typeface="Courier New"/>
            </a:endParaRPr>
          </a:p>
        </p:txBody>
      </p:sp>
      <p:pic>
        <p:nvPicPr>
          <p:cNvPr id="18" name="Picture 3" descr="HX130"/>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83694"/>
          <a:stretch/>
        </p:blipFill>
        <p:spPr bwMode="auto">
          <a:xfrm>
            <a:off x="6076424" y="4869954"/>
            <a:ext cx="954886"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HX131"/>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4356"/>
          <a:stretch/>
        </p:blipFill>
        <p:spPr bwMode="auto">
          <a:xfrm>
            <a:off x="3198847" y="4349576"/>
            <a:ext cx="1501688"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descr="HX130"/>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r="74028"/>
          <a:stretch/>
        </p:blipFill>
        <p:spPr bwMode="auto">
          <a:xfrm>
            <a:off x="4574286" y="4797946"/>
            <a:ext cx="1520920"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0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216" y="-26590"/>
            <a:ext cx="1175563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化学兴趣小组的同学为测定某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的固体混合物样品中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的质量分数进行了以下实验。请你参与并完成对有关问题的解答：</a:t>
            </a:r>
            <a:endParaRPr lang="zh-CN" altLang="zh-CN" sz="1050" kern="100" dirty="0">
              <a:effectLst/>
              <a:latin typeface="宋体"/>
              <a:cs typeface="Courier New"/>
            </a:endParaRPr>
          </a:p>
        </p:txBody>
      </p:sp>
      <p:pic>
        <p:nvPicPr>
          <p:cNvPr id="47106"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740"/>
          <a:stretch/>
        </p:blipFill>
        <p:spPr bwMode="auto">
          <a:xfrm>
            <a:off x="478582" y="1358405"/>
            <a:ext cx="428849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832" y="3746158"/>
            <a:ext cx="11524006" cy="2031325"/>
          </a:xfrm>
          <a:prstGeom prst="rect">
            <a:avLst/>
          </a:prstGeom>
        </p:spPr>
        <p:txBody>
          <a:bodyPr>
            <a:spAutoFit/>
          </a:bodyPr>
          <a:lstStyle/>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甲同学用图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所示装置测定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的质量。实验时稀硫酸是与样品中的</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发生反应，仪器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，洗气瓶</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中盛装的是浓硫酸，此浓硫酸的作用是</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78582" y="4530987"/>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3</a:t>
            </a:r>
            <a:endParaRPr lang="zh-CN" altLang="en-US" sz="2800" b="1" dirty="0">
              <a:solidFill>
                <a:srgbClr val="FF0000"/>
              </a:solidFill>
            </a:endParaRPr>
          </a:p>
        </p:txBody>
      </p:sp>
      <p:sp>
        <p:nvSpPr>
          <p:cNvPr id="15" name="矩形 14"/>
          <p:cNvSpPr/>
          <p:nvPr/>
        </p:nvSpPr>
        <p:spPr>
          <a:xfrm>
            <a:off x="10306897" y="453418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分液漏斗</a:t>
            </a:r>
            <a:endParaRPr lang="zh-CN" altLang="en-US" sz="2800" b="1" dirty="0">
              <a:solidFill>
                <a:srgbClr val="FF0000"/>
              </a:solidFill>
            </a:endParaRPr>
          </a:p>
        </p:txBody>
      </p:sp>
      <p:sp>
        <p:nvSpPr>
          <p:cNvPr id="16" name="矩形 15"/>
          <p:cNvSpPr/>
          <p:nvPr/>
        </p:nvSpPr>
        <p:spPr>
          <a:xfrm>
            <a:off x="7634741" y="5004386"/>
            <a:ext cx="3357009" cy="701089"/>
          </a:xfrm>
          <a:prstGeom prst="rect">
            <a:avLst/>
          </a:prstGeom>
        </p:spPr>
        <p:txBody>
          <a:bodyPr wrap="none">
            <a:spAutoFit/>
          </a:bodyPr>
          <a:lstStyle/>
          <a:p>
            <a:pPr algn="just">
              <a:lnSpc>
                <a:spcPts val="5500"/>
              </a:lnSpc>
              <a:spcAft>
                <a:spcPts val="0"/>
              </a:spcAft>
            </a:pPr>
            <a:r>
              <a:rPr lang="zh-CN" altLang="zh-CN" sz="2800" b="1" kern="100" dirty="0">
                <a:solidFill>
                  <a:srgbClr val="FF0000"/>
                </a:solidFill>
                <a:latin typeface="Times New Roman"/>
                <a:ea typeface="华文细黑"/>
                <a:cs typeface="Times New Roman"/>
              </a:rPr>
              <a:t>除去</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中的水蒸气</a:t>
            </a:r>
            <a:endParaRPr lang="zh-CN" altLang="zh-CN" sz="2800" b="1" kern="100" dirty="0">
              <a:solidFill>
                <a:srgbClr val="FF0000"/>
              </a:solidFill>
              <a:latin typeface="宋体"/>
              <a:cs typeface="Courier New"/>
            </a:endParaRPr>
          </a:p>
        </p:txBody>
      </p:sp>
      <p:pic>
        <p:nvPicPr>
          <p:cNvPr id="18"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9086"/>
          <a:stretch/>
        </p:blipFill>
        <p:spPr bwMode="auto">
          <a:xfrm>
            <a:off x="5218477" y="1290181"/>
            <a:ext cx="301168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69" r="39781" b="38760"/>
          <a:stretch/>
        </p:blipFill>
        <p:spPr bwMode="auto">
          <a:xfrm>
            <a:off x="9800714" y="1269554"/>
            <a:ext cx="1623084" cy="148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a:xfrm>
            <a:off x="8215646" y="1776057"/>
            <a:ext cx="1720404" cy="1725745"/>
            <a:chOff x="8215646" y="1776057"/>
            <a:chExt cx="1720404" cy="1725745"/>
          </a:xfrm>
        </p:grpSpPr>
        <p:grpSp>
          <p:nvGrpSpPr>
            <p:cNvPr id="19" name="组合 18"/>
            <p:cNvGrpSpPr/>
            <p:nvPr/>
          </p:nvGrpSpPr>
          <p:grpSpPr>
            <a:xfrm>
              <a:off x="8215646" y="1776057"/>
              <a:ext cx="1720404" cy="1651408"/>
              <a:chOff x="8215646" y="1776057"/>
              <a:chExt cx="1720404" cy="1651408"/>
            </a:xfrm>
          </p:grpSpPr>
          <p:pic>
            <p:nvPicPr>
              <p:cNvPr id="839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22616" r="23179" b="-458"/>
              <a:stretch/>
            </p:blipFill>
            <p:spPr bwMode="auto">
              <a:xfrm>
                <a:off x="8215646" y="1776057"/>
                <a:ext cx="1720404" cy="165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8370996" y="3109385"/>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TextBox 20"/>
            <p:cNvSpPr txBox="1"/>
            <p:nvPr/>
          </p:nvSpPr>
          <p:spPr>
            <a:xfrm>
              <a:off x="8446468" y="2978582"/>
              <a:ext cx="38504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a:t>
              </a:r>
              <a:endParaRPr lang="zh-CN" altLang="en-US" sz="2800" b="1" dirty="0">
                <a:latin typeface="Times New Roman" panose="02020603050405020304" pitchFamily="18" charset="0"/>
                <a:cs typeface="Times New Roman" panose="02020603050405020304" pitchFamily="18" charset="0"/>
              </a:endParaRPr>
            </a:p>
          </p:txBody>
        </p:sp>
      </p:grpSp>
      <p:sp>
        <p:nvSpPr>
          <p:cNvPr id="25" name="矩形 24"/>
          <p:cNvSpPr/>
          <p:nvPr/>
        </p:nvSpPr>
        <p:spPr>
          <a:xfrm>
            <a:off x="298753" y="5878066"/>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补充思考：</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a:xfrm>
            <a:off x="2106692" y="5902640"/>
            <a:ext cx="4852610"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甲同学设计的装置有何不足？</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a:xfrm>
            <a:off x="6887294" y="5800492"/>
            <a:ext cx="5152373"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未防止外界</a:t>
            </a:r>
            <a:r>
              <a:rPr lang="en-US" altLang="zh-CN" sz="2800" b="1" kern="100" dirty="0" smtClean="0">
                <a:solidFill>
                  <a:srgbClr val="FF0000"/>
                </a:solidFill>
                <a:latin typeface="Times New Roman"/>
                <a:ea typeface="华文细黑"/>
                <a:cs typeface="Courier New"/>
              </a:rPr>
              <a:t>CO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Times New Roman"/>
              </a:rPr>
              <a:t>和</a:t>
            </a:r>
            <a:r>
              <a:rPr lang="zh-CN" altLang="zh-CN" sz="2800" b="1" kern="100" dirty="0" smtClean="0">
                <a:solidFill>
                  <a:srgbClr val="FF0000"/>
                </a:solidFill>
                <a:latin typeface="Times New Roman"/>
                <a:ea typeface="华文细黑"/>
                <a:cs typeface="Times New Roman"/>
              </a:rPr>
              <a:t>水蒸气</a:t>
            </a:r>
            <a:r>
              <a:rPr lang="zh-CN" altLang="en-US" sz="2800" b="1" kern="100" dirty="0" smtClean="0">
                <a:solidFill>
                  <a:srgbClr val="FF0000"/>
                </a:solidFill>
                <a:latin typeface="Times New Roman"/>
                <a:ea typeface="华文细黑"/>
                <a:cs typeface="Times New Roman"/>
              </a:rPr>
              <a:t>的影响</a:t>
            </a:r>
            <a:endParaRPr lang="zh-CN" altLang="zh-CN" sz="2800" b="1" kern="100" dirty="0">
              <a:solidFill>
                <a:srgbClr val="FF0000"/>
              </a:solidFill>
              <a:latin typeface="宋体"/>
              <a:cs typeface="Courier New"/>
            </a:endParaRPr>
          </a:p>
        </p:txBody>
      </p:sp>
      <p:sp>
        <p:nvSpPr>
          <p:cNvPr id="28" name="矩形 27"/>
          <p:cNvSpPr/>
          <p:nvPr/>
        </p:nvSpPr>
        <p:spPr>
          <a:xfrm>
            <a:off x="9407574" y="2061642"/>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3851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25" grpId="0"/>
      <p:bldP spid="26" grpId="0"/>
      <p:bldP spid="2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395" y="56396"/>
            <a:ext cx="11319435" cy="5029582"/>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乙同学用图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所示装置，取一定质量的样品</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和足量稀硫酸反应进行实验，完成样品中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质量分数的测定。</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实验前，检查该装置气密性的方法是先打开活塞</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注入水至其下端玻璃管中形成一段水柱，</a:t>
            </a:r>
            <a:r>
              <a:rPr lang="zh-CN" altLang="zh-CN" sz="2800" b="1" kern="100" dirty="0">
                <a:solidFill>
                  <a:srgbClr val="0000FF"/>
                </a:solidFill>
                <a:latin typeface="Times New Roman"/>
                <a:ea typeface="华文细黑"/>
                <a:cs typeface="Times New Roman"/>
              </a:rPr>
              <a:t>再将针筒活塞向内推压</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则装置气密性良好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b="1" kern="100" dirty="0" smtClean="0">
                <a:solidFill>
                  <a:srgbClr val="0000FF"/>
                </a:solidFill>
                <a:latin typeface="Times New Roman"/>
                <a:ea typeface="华文细黑"/>
                <a:cs typeface="Times New Roman"/>
              </a:rPr>
              <a:t>将</a:t>
            </a:r>
            <a:r>
              <a:rPr lang="zh-CN" altLang="zh-CN" sz="2800" b="1" kern="100" dirty="0">
                <a:solidFill>
                  <a:srgbClr val="0000FF"/>
                </a:solidFill>
                <a:latin typeface="Times New Roman"/>
                <a:ea typeface="华文细黑"/>
                <a:cs typeface="Times New Roman"/>
              </a:rPr>
              <a:t>针筒活塞向内推压，增大了容器中的压强，故若</a:t>
            </a:r>
            <a:r>
              <a:rPr lang="en-US" altLang="zh-CN" sz="2800" b="1" kern="100" dirty="0">
                <a:solidFill>
                  <a:srgbClr val="0000FF"/>
                </a:solidFill>
                <a:latin typeface="Times New Roman"/>
                <a:ea typeface="华文细黑"/>
                <a:cs typeface="Courier New"/>
              </a:rPr>
              <a:t>b</a:t>
            </a:r>
            <a:r>
              <a:rPr lang="zh-CN" altLang="zh-CN" sz="2800" b="1" kern="100" dirty="0">
                <a:solidFill>
                  <a:srgbClr val="0000FF"/>
                </a:solidFill>
                <a:latin typeface="Times New Roman"/>
                <a:ea typeface="华文细黑"/>
                <a:cs typeface="Times New Roman"/>
              </a:rPr>
              <a:t>下端玻璃管中的液面上升，则装置气密性良好</a:t>
            </a:r>
            <a:r>
              <a:rPr lang="zh-CN" altLang="zh-CN" sz="2800" b="1" kern="100" dirty="0" smtClean="0">
                <a:solidFill>
                  <a:srgbClr val="0000FF"/>
                </a:solidFill>
                <a:latin typeface="Times New Roman"/>
                <a:ea typeface="华文细黑"/>
                <a:cs typeface="Times New Roman"/>
              </a:rPr>
              <a:t>。</a:t>
            </a:r>
            <a:endParaRPr lang="zh-CN" altLang="zh-CN" sz="1050" b="1" kern="100" dirty="0">
              <a:solidFill>
                <a:srgbClr val="0000FF"/>
              </a:solidFill>
              <a:latin typeface="宋体"/>
              <a:cs typeface="Courier New"/>
            </a:endParaRPr>
          </a:p>
        </p:txBody>
      </p:sp>
      <p:sp>
        <p:nvSpPr>
          <p:cNvPr id="2" name="矩形 1"/>
          <p:cNvSpPr/>
          <p:nvPr/>
        </p:nvSpPr>
        <p:spPr>
          <a:xfrm>
            <a:off x="778137" y="2999199"/>
            <a:ext cx="1620957"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液面上升</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4"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414" t="361" b="20208"/>
          <a:stretch/>
        </p:blipFill>
        <p:spPr bwMode="auto">
          <a:xfrm>
            <a:off x="8111430" y="4221882"/>
            <a:ext cx="3456384" cy="261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p:cNvSpPr/>
          <p:nvPr/>
        </p:nvSpPr>
        <p:spPr>
          <a:xfrm>
            <a:off x="9062048" y="4452420"/>
            <a:ext cx="136815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31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8149</TotalTime>
  <Words>10874</Words>
  <Application>Microsoft Office PowerPoint</Application>
  <PresentationFormat>自定义</PresentationFormat>
  <Paragraphs>2085</Paragraphs>
  <Slides>163</Slides>
  <Notes>4</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163</vt:i4>
      </vt:variant>
    </vt:vector>
  </HeadingPairs>
  <TitlesOfParts>
    <vt:vector size="165"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1197</cp:revision>
  <cp:lastPrinted>2016-08-23T09:47:23Z</cp:lastPrinted>
  <dcterms:created xsi:type="dcterms:W3CDTF">2014-11-27T01:03:08Z</dcterms:created>
  <dcterms:modified xsi:type="dcterms:W3CDTF">2016-08-26T01:29:22Z</dcterms:modified>
</cp:coreProperties>
</file>