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69808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67154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43952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46737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390768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38631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422402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76300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306489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205552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5CDE5-39CC-4FAB-809F-582A4AA90EB8}"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273943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5CDE5-39CC-4FAB-809F-582A4AA90EB8}" type="datetimeFigureOut">
              <a:rPr lang="zh-CN" altLang="en-US" smtClean="0"/>
              <a:t>2017-4-25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CDD18-5881-4E3F-AB49-5C97CE786F02}" type="slidenum">
              <a:rPr lang="zh-CN" altLang="en-US" smtClean="0"/>
              <a:t>‹#›</a:t>
            </a:fld>
            <a:endParaRPr lang="zh-CN" altLang="en-US"/>
          </a:p>
        </p:txBody>
      </p:sp>
    </p:spTree>
    <p:extLst>
      <p:ext uri="{BB962C8B-B14F-4D97-AF65-F5344CB8AC3E}">
        <p14:creationId xmlns:p14="http://schemas.microsoft.com/office/powerpoint/2010/main" val="198847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b="1" dirty="0" smtClean="0">
                <a:solidFill>
                  <a:srgbClr val="FF0000"/>
                </a:solidFill>
              </a:rPr>
              <a:t>2017</a:t>
            </a:r>
            <a:r>
              <a:rPr lang="zh-CN" altLang="en-US" sz="5400" b="1" dirty="0" smtClean="0">
                <a:solidFill>
                  <a:srgbClr val="FF0000"/>
                </a:solidFill>
              </a:rPr>
              <a:t>广州深圳二模</a:t>
            </a:r>
            <a:endParaRPr lang="zh-CN" altLang="en-US" sz="5400"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2091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学科网(www.zxxk.com)--教育资源门户，提供试卷、教案、课件、论文、素材及各类教学资源下载，还有大量而丰富的教学相关资讯！"/>
          <p:cNvPicPr>
            <a:picLocks noChangeAspect="1" noChangeArrowheads="1"/>
          </p:cNvPicPr>
          <p:nvPr/>
        </p:nvPicPr>
        <p:blipFill rotWithShape="1">
          <a:blip r:embed="rId2">
            <a:extLst>
              <a:ext uri="{28A0092B-C50C-407E-A947-70E740481C1C}">
                <a14:useLocalDpi xmlns:a14="http://schemas.microsoft.com/office/drawing/2010/main" val="0"/>
              </a:ext>
            </a:extLst>
          </a:blip>
          <a:srcRect l="6098" t="25415" r="48657" b="29391"/>
          <a:stretch/>
        </p:blipFill>
        <p:spPr bwMode="auto">
          <a:xfrm>
            <a:off x="107504" y="-150476"/>
            <a:ext cx="879634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08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891"/>
            <a:ext cx="9252520" cy="6986528"/>
          </a:xfrm>
          <a:prstGeom prst="rect">
            <a:avLst/>
          </a:prstGeom>
        </p:spPr>
        <p:txBody>
          <a:bodyPr wrap="square">
            <a:spAutoFit/>
          </a:bodyPr>
          <a:lstStyle/>
          <a:p>
            <a:r>
              <a:rPr lang="en-US" altLang="zh-CN" sz="3200" b="1" dirty="0"/>
              <a:t>In the West we are familiar with ballets like Swan Lake. But there’s another classical dance form with a long history </a:t>
            </a:r>
            <a:r>
              <a:rPr lang="en-US" altLang="zh-CN" sz="3200" b="1" u="sng" dirty="0"/>
              <a:t>   61   </a:t>
            </a:r>
            <a:r>
              <a:rPr lang="en-US" altLang="zh-CN" sz="3200" b="1" dirty="0"/>
              <a:t> has only recently burst onto the world scene. It is called classical Chinese dance.</a:t>
            </a:r>
            <a:endParaRPr lang="zh-CN" altLang="zh-CN" sz="3200" b="1" dirty="0"/>
          </a:p>
          <a:p>
            <a:r>
              <a:rPr lang="en-US" altLang="zh-CN" sz="3200" b="1" dirty="0"/>
              <a:t>Classical Chinese dance is </a:t>
            </a:r>
            <a:r>
              <a:rPr lang="en-US" altLang="zh-CN" sz="3200" b="1" u="sng" dirty="0"/>
              <a:t> 62 </a:t>
            </a:r>
            <a:r>
              <a:rPr lang="en-US" altLang="zh-CN" sz="3200" b="1" dirty="0"/>
              <a:t> incredibly demanding, refined, and expressive dance form. Alongside ballet, it is also one of the most comprehensive dance systems </a:t>
            </a:r>
            <a:r>
              <a:rPr lang="en-US" altLang="zh-CN" sz="3200" b="1" u="sng" dirty="0"/>
              <a:t>   63   </a:t>
            </a:r>
            <a:r>
              <a:rPr lang="en-US" altLang="zh-CN" sz="3200" b="1" dirty="0"/>
              <a:t> (know) to humankind.</a:t>
            </a:r>
            <a:endParaRPr lang="zh-CN" altLang="zh-CN" sz="3200" b="1" dirty="0"/>
          </a:p>
          <a:p>
            <a:r>
              <a:rPr lang="en-US" altLang="zh-CN" sz="3200" b="1" u="sng" dirty="0"/>
              <a:t>   64   </a:t>
            </a:r>
            <a:r>
              <a:rPr lang="en-US" altLang="zh-CN" sz="3200" b="1" dirty="0"/>
              <a:t> recently, few people outside China had ever heard of classical Chinese dance. One major reason was that when Chinese companies performed abroad, they often mixed Chinese dance with western dance style. And so the audience left the theater not sure exactly </a:t>
            </a:r>
            <a:r>
              <a:rPr lang="en-US" altLang="zh-CN" sz="3200" b="1" u="sng" dirty="0"/>
              <a:t>  65  </a:t>
            </a:r>
            <a:r>
              <a:rPr lang="en-US" altLang="zh-CN" sz="3200" b="1" dirty="0"/>
              <a:t> they had just seen</a:t>
            </a:r>
            <a:r>
              <a:rPr lang="en-US" altLang="zh-CN" sz="3200" b="1" dirty="0" smtClean="0"/>
              <a:t>.</a:t>
            </a:r>
            <a:endParaRPr lang="zh-CN" altLang="zh-CN" sz="3200" b="1" dirty="0"/>
          </a:p>
        </p:txBody>
      </p:sp>
    </p:spTree>
    <p:extLst>
      <p:ext uri="{BB962C8B-B14F-4D97-AF65-F5344CB8AC3E}">
        <p14:creationId xmlns:p14="http://schemas.microsoft.com/office/powerpoint/2010/main" val="76604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
            <a:ext cx="8964488" cy="6001643"/>
          </a:xfrm>
          <a:prstGeom prst="rect">
            <a:avLst/>
          </a:prstGeom>
        </p:spPr>
        <p:txBody>
          <a:bodyPr wrap="square">
            <a:spAutoFit/>
          </a:bodyPr>
          <a:lstStyle/>
          <a:p>
            <a:r>
              <a:rPr lang="en-US" altLang="zh-CN" sz="3200" b="1" dirty="0" smtClean="0"/>
              <a:t>In 2006, however, the Shen Yun Performing Arts Company </a:t>
            </a:r>
            <a:r>
              <a:rPr lang="en-US" altLang="zh-CN" sz="3200" b="1" u="sng" dirty="0" smtClean="0"/>
              <a:t>        66        </a:t>
            </a:r>
            <a:r>
              <a:rPr lang="en-US" altLang="zh-CN" sz="3200" b="1" dirty="0" smtClean="0"/>
              <a:t>(establish) in New York. Its mission was to promote </a:t>
            </a:r>
            <a:r>
              <a:rPr lang="en-US" altLang="zh-CN" sz="3200" b="1" u="sng" dirty="0" smtClean="0"/>
              <a:t>     67     </a:t>
            </a:r>
            <a:r>
              <a:rPr lang="en-US" altLang="zh-CN" sz="3200" b="1" dirty="0" smtClean="0"/>
              <a:t>(tradition) culture, and this included      </a:t>
            </a:r>
            <a:r>
              <a:rPr lang="en-US" altLang="zh-CN" sz="3200" b="1" u="sng" dirty="0" smtClean="0"/>
              <a:t>68          </a:t>
            </a:r>
            <a:r>
              <a:rPr lang="en-US" altLang="zh-CN" sz="3200" b="1" dirty="0" smtClean="0"/>
              <a:t>(present) classical Chinese dance in its pure form. Not quite a decade later, classical Chinese dance has become much </a:t>
            </a:r>
            <a:r>
              <a:rPr lang="en-US" altLang="zh-CN" sz="3200" b="1" u="sng" dirty="0" smtClean="0"/>
              <a:t>   69   </a:t>
            </a:r>
            <a:r>
              <a:rPr lang="en-US" altLang="zh-CN" sz="3200" b="1" dirty="0" smtClean="0"/>
              <a:t>(well) recognized and is starting to influence western ballet.</a:t>
            </a:r>
            <a:endParaRPr lang="zh-CN" altLang="zh-CN" sz="3200" b="1" dirty="0" smtClean="0"/>
          </a:p>
          <a:p>
            <a:r>
              <a:rPr lang="en-US" altLang="zh-CN" sz="3200" b="1" dirty="0" smtClean="0"/>
              <a:t>Although they have significant differences, both ballet and classical Chinese dance have the ability to vividly tell </a:t>
            </a:r>
            <a:r>
              <a:rPr lang="en-US" altLang="zh-CN" sz="3200" b="1" u="sng" dirty="0" smtClean="0"/>
              <a:t>   70   </a:t>
            </a:r>
            <a:r>
              <a:rPr lang="en-US" altLang="zh-CN" sz="3200" b="1" dirty="0" smtClean="0"/>
              <a:t>(story) and move us through beautiful art.</a:t>
            </a:r>
            <a:endParaRPr lang="zh-CN" altLang="zh-CN" sz="3200" b="1" dirty="0"/>
          </a:p>
        </p:txBody>
      </p:sp>
    </p:spTree>
    <p:extLst>
      <p:ext uri="{BB962C8B-B14F-4D97-AF65-F5344CB8AC3E}">
        <p14:creationId xmlns:p14="http://schemas.microsoft.com/office/powerpoint/2010/main" val="119436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569"/>
            <a:ext cx="9036496" cy="6494085"/>
          </a:xfrm>
          <a:prstGeom prst="rect">
            <a:avLst/>
          </a:prstGeom>
        </p:spPr>
        <p:txBody>
          <a:bodyPr wrap="square">
            <a:spAutoFit/>
          </a:bodyPr>
          <a:lstStyle/>
          <a:p>
            <a:r>
              <a:rPr lang="en-US" altLang="zh-CN" sz="3200" b="1" dirty="0"/>
              <a:t>Getting around the city when you are six months pregnant and have a two-year-old girl can be really challenging. One spring afternoon, we went to one of the grocer 61.</a:t>
            </a:r>
            <a:r>
              <a:rPr lang="en-US" altLang="zh-CN" sz="3200" b="1" u="sng" dirty="0"/>
              <a:t>                   </a:t>
            </a:r>
            <a:r>
              <a:rPr lang="en-US" altLang="zh-CN" sz="3200" b="1" dirty="0"/>
              <a:t> (store) nearby to buy some food for dinner. There was no sign of rain, and the store was just around the corner, 62.</a:t>
            </a:r>
            <a:r>
              <a:rPr lang="en-US" altLang="zh-CN" sz="3200" b="1" u="sng" dirty="0"/>
              <a:t>              </a:t>
            </a:r>
            <a:r>
              <a:rPr lang="en-US" altLang="zh-CN" sz="3200" b="1" dirty="0"/>
              <a:t> we went there without an umbrella. However, we were about 63.</a:t>
            </a:r>
            <a:r>
              <a:rPr lang="en-US" altLang="zh-CN" sz="3200" b="1" u="sng" dirty="0"/>
              <a:t>              </a:t>
            </a:r>
            <a:r>
              <a:rPr lang="en-US" altLang="zh-CN" sz="3200" b="1" dirty="0"/>
              <a:t>  (leave) the store when the rain came in full force. It seemed that the streets would be flooded 64.</a:t>
            </a:r>
            <a:r>
              <a:rPr lang="en-US" altLang="zh-CN" sz="3200" b="1" u="sng" dirty="0"/>
              <a:t>              </a:t>
            </a:r>
            <a:r>
              <a:rPr lang="en-US" altLang="zh-CN" sz="3200" b="1" dirty="0"/>
              <a:t>  water within minutes.</a:t>
            </a:r>
            <a:endParaRPr lang="zh-CN" altLang="zh-CN" sz="3200" b="1" dirty="0"/>
          </a:p>
          <a:p>
            <a:pPr latinLnBrk="1"/>
            <a:r>
              <a:rPr lang="en-US" altLang="zh-CN" sz="3200" b="1" dirty="0"/>
              <a:t>I noticed a young Chinese couple staring at 65.</a:t>
            </a:r>
            <a:r>
              <a:rPr lang="en-US" altLang="zh-CN" sz="3200" b="1" u="sng" dirty="0"/>
              <a:t>              </a:t>
            </a:r>
            <a:r>
              <a:rPr lang="en-US" altLang="zh-CN" sz="3200" b="1" dirty="0"/>
              <a:t>  (we) when we came to a crossroads and were waiting for the light to change. </a:t>
            </a:r>
            <a:endParaRPr lang="zh-CN" altLang="zh-CN" sz="3200" b="1" dirty="0"/>
          </a:p>
        </p:txBody>
      </p:sp>
    </p:spTree>
    <p:extLst>
      <p:ext uri="{BB962C8B-B14F-4D97-AF65-F5344CB8AC3E}">
        <p14:creationId xmlns:p14="http://schemas.microsoft.com/office/powerpoint/2010/main" val="136671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32657"/>
            <a:ext cx="8640960" cy="5509200"/>
          </a:xfrm>
          <a:prstGeom prst="rect">
            <a:avLst/>
          </a:prstGeom>
        </p:spPr>
        <p:txBody>
          <a:bodyPr wrap="square">
            <a:spAutoFit/>
          </a:bodyPr>
          <a:lstStyle/>
          <a:p>
            <a:pPr latinLnBrk="1"/>
            <a:r>
              <a:rPr lang="en-US" altLang="zh-CN" sz="3200" b="1" dirty="0" smtClean="0"/>
              <a:t>I figured they were 66.</a:t>
            </a:r>
            <a:r>
              <a:rPr lang="en-US" altLang="zh-CN" sz="3200" b="1" u="sng" dirty="0" smtClean="0"/>
              <a:t>  ________</a:t>
            </a:r>
            <a:r>
              <a:rPr lang="en-US" altLang="zh-CN" sz="3200" b="1" dirty="0" smtClean="0"/>
              <a:t>(probable) wondering why a pregnant foreigner was dragging her little kid out through the rain. But as we crossed the street. 67.</a:t>
            </a:r>
            <a:r>
              <a:rPr lang="en-US" altLang="zh-CN" sz="3200" b="1" u="sng" dirty="0" smtClean="0"/>
              <a:t>              </a:t>
            </a:r>
            <a:r>
              <a:rPr lang="en-US" altLang="zh-CN" sz="3200" b="1" dirty="0" smtClean="0"/>
              <a:t>  woman offered me her umbrella. I told her I couldn’t take it when it was clearly starting to storm. She insisted and handed it to me as she 68.</a:t>
            </a:r>
            <a:r>
              <a:rPr lang="en-US" altLang="zh-CN" sz="3200" b="1" u="sng" dirty="0" smtClean="0"/>
              <a:t>              </a:t>
            </a:r>
            <a:r>
              <a:rPr lang="en-US" altLang="zh-CN" sz="3200" b="1" dirty="0" smtClean="0"/>
              <a:t> (hurry) off with her husband.</a:t>
            </a:r>
            <a:endParaRPr lang="zh-CN" altLang="zh-CN" sz="3200" b="1" dirty="0" smtClean="0"/>
          </a:p>
          <a:p>
            <a:r>
              <a:rPr lang="en-US" altLang="zh-CN" sz="3200" b="1" dirty="0" smtClean="0"/>
              <a:t>Though 69.</a:t>
            </a:r>
            <a:r>
              <a:rPr lang="en-US" altLang="zh-CN" sz="3200" b="1" u="sng" dirty="0" smtClean="0"/>
              <a:t>              </a:t>
            </a:r>
            <a:r>
              <a:rPr lang="en-US" altLang="zh-CN" sz="3200" b="1" dirty="0" smtClean="0"/>
              <a:t>  (catch) in the ruin unexpectedly, we still treasured the memory and will always recall the 70.</a:t>
            </a:r>
            <a:r>
              <a:rPr lang="en-US" altLang="zh-CN" sz="3200" b="1" u="sng" dirty="0" smtClean="0"/>
              <a:t>              </a:t>
            </a:r>
            <a:r>
              <a:rPr lang="en-US" altLang="zh-CN" sz="3200" b="1" dirty="0" smtClean="0"/>
              <a:t>  (warm) and kindness of the Chinese couple.</a:t>
            </a:r>
            <a:endParaRPr lang="zh-CN" altLang="zh-CN" sz="3200" b="1" dirty="0"/>
          </a:p>
        </p:txBody>
      </p:sp>
    </p:spTree>
    <p:extLst>
      <p:ext uri="{BB962C8B-B14F-4D97-AF65-F5344CB8AC3E}">
        <p14:creationId xmlns:p14="http://schemas.microsoft.com/office/powerpoint/2010/main" val="402014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32"/>
            <a:ext cx="8928992" cy="6740307"/>
          </a:xfrm>
          <a:prstGeom prst="rect">
            <a:avLst/>
          </a:prstGeom>
        </p:spPr>
        <p:txBody>
          <a:bodyPr wrap="square">
            <a:spAutoFit/>
          </a:bodyPr>
          <a:lstStyle/>
          <a:p>
            <a:r>
              <a:rPr lang="en-US" altLang="zh-CN" sz="3600" dirty="0"/>
              <a:t>It has been several week since I came to my new school. It was a clean, beautiful and modern one, with a large playground and an amazed digital reading-room. All the teachers are friendly and kindly. Among them, I like my English teacher best, who is enthusiastic but popular with us. He is also strict to us. He teaches us in an unusual way. Besides, he always avoids making us to feel embarrassed in class. All my classmates works hard. We're enjoying such new life and trying to develop us for the future.</a:t>
            </a:r>
            <a:endParaRPr lang="zh-CN" altLang="zh-CN" sz="3600" dirty="0"/>
          </a:p>
        </p:txBody>
      </p:sp>
    </p:spTree>
    <p:extLst>
      <p:ext uri="{BB962C8B-B14F-4D97-AF65-F5344CB8AC3E}">
        <p14:creationId xmlns:p14="http://schemas.microsoft.com/office/powerpoint/2010/main" val="412830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9392"/>
            <a:ext cx="8928992" cy="6986528"/>
          </a:xfrm>
          <a:prstGeom prst="rect">
            <a:avLst/>
          </a:prstGeom>
        </p:spPr>
        <p:txBody>
          <a:bodyPr wrap="square">
            <a:spAutoFit/>
          </a:bodyPr>
          <a:lstStyle/>
          <a:p>
            <a:r>
              <a:rPr lang="en-US" altLang="zh-CN" sz="3200" dirty="0"/>
              <a:t>Dear Chris,</a:t>
            </a:r>
            <a:endParaRPr lang="zh-CN" altLang="zh-CN" sz="3200" dirty="0"/>
          </a:p>
          <a:p>
            <a:r>
              <a:rPr lang="en-US" altLang="zh-CN" sz="3200" dirty="0"/>
              <a:t>      Are you interested in coming with me to see a famous opera? It will performed at the Guangzhou Opera House at 2 pm in May Day. I know you took great interest in Chinese culture, especially local opera. I think the perform will not only leave you with an unforgettably impression, but satisfy your interest in Chinese opera as well. If you can come, I suggest us should visit the Guangzhou Museum near the Opera House before and after the opera. You decide. The museum is hosting a exhibition on Cantonese opera. If we go, I believe you can learn many about Chinese opera in there.</a:t>
            </a:r>
            <a:endParaRPr lang="zh-CN" altLang="zh-CN" sz="3200" dirty="0"/>
          </a:p>
          <a:p>
            <a:r>
              <a:rPr lang="en-US" altLang="zh-CN" sz="3200" smtClean="0"/>
              <a:t>Yours, Li </a:t>
            </a:r>
            <a:r>
              <a:rPr lang="en-US" altLang="zh-CN" sz="3200" dirty="0"/>
              <a:t>Hua </a:t>
            </a:r>
            <a:endParaRPr lang="zh-CN" altLang="zh-CN" sz="3200" dirty="0"/>
          </a:p>
        </p:txBody>
      </p:sp>
    </p:spTree>
    <p:extLst>
      <p:ext uri="{BB962C8B-B14F-4D97-AF65-F5344CB8AC3E}">
        <p14:creationId xmlns:p14="http://schemas.microsoft.com/office/powerpoint/2010/main" val="75702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26407" t="18649" r="28015" b="16399"/>
          <a:stretch/>
        </p:blipFill>
        <p:spPr bwMode="auto">
          <a:xfrm>
            <a:off x="-26713" y="44624"/>
            <a:ext cx="9108503" cy="66967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477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41795" b="46795"/>
          <a:stretch/>
        </p:blipFill>
        <p:spPr>
          <a:xfrm>
            <a:off x="323528" y="404664"/>
            <a:ext cx="7973098" cy="1282788"/>
          </a:xfrm>
          <a:prstGeom prst="rect">
            <a:avLst/>
          </a:prstGeom>
        </p:spPr>
      </p:pic>
    </p:spTree>
    <p:extLst>
      <p:ext uri="{BB962C8B-B14F-4D97-AF65-F5344CB8AC3E}">
        <p14:creationId xmlns:p14="http://schemas.microsoft.com/office/powerpoint/2010/main" val="6044034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701</Words>
  <Application>Microsoft Office PowerPoint</Application>
  <PresentationFormat>全屏显示(4:3)</PresentationFormat>
  <Paragraphs>14</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2017广州深圳二模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2017广州深圳二模</dc:title>
  <dc:creator>USER</dc:creator>
  <cp:lastModifiedBy>USER</cp:lastModifiedBy>
  <cp:revision>4</cp:revision>
  <dcterms:created xsi:type="dcterms:W3CDTF">2017-04-24T04:32:14Z</dcterms:created>
  <dcterms:modified xsi:type="dcterms:W3CDTF">2017-04-25T01:04:46Z</dcterms:modified>
</cp:coreProperties>
</file>