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6" r:id="rId5"/>
    <p:sldId id="267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2923-1DB0-44FB-B82C-FBA512879626}" type="datetimeFigureOut">
              <a:rPr lang="zh-CN" altLang="en-US" smtClean="0"/>
              <a:t>2016-06-17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5F7B-CA09-4814-8C13-33A368865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2923-1DB0-44FB-B82C-FBA512879626}" type="datetimeFigureOut">
              <a:rPr lang="zh-CN" altLang="en-US" smtClean="0"/>
              <a:t>2016-06-17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5F7B-CA09-4814-8C13-33A368865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3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2923-1DB0-44FB-B82C-FBA512879626}" type="datetimeFigureOut">
              <a:rPr lang="zh-CN" altLang="en-US" smtClean="0"/>
              <a:t>2016-06-17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5F7B-CA09-4814-8C13-33A368865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2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2923-1DB0-44FB-B82C-FBA512879626}" type="datetimeFigureOut">
              <a:rPr lang="zh-CN" altLang="en-US" smtClean="0"/>
              <a:t>2016-06-17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5F7B-CA09-4814-8C13-33A368865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5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2923-1DB0-44FB-B82C-FBA512879626}" type="datetimeFigureOut">
              <a:rPr lang="zh-CN" altLang="en-US" smtClean="0"/>
              <a:t>2016-06-17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5F7B-CA09-4814-8C13-33A368865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2923-1DB0-44FB-B82C-FBA512879626}" type="datetimeFigureOut">
              <a:rPr lang="zh-CN" altLang="en-US" smtClean="0"/>
              <a:t>2016-06-17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5F7B-CA09-4814-8C13-33A368865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2923-1DB0-44FB-B82C-FBA512879626}" type="datetimeFigureOut">
              <a:rPr lang="zh-CN" altLang="en-US" smtClean="0"/>
              <a:t>2016-06-17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5F7B-CA09-4814-8C13-33A368865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1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2923-1DB0-44FB-B82C-FBA512879626}" type="datetimeFigureOut">
              <a:rPr lang="zh-CN" altLang="en-US" smtClean="0"/>
              <a:t>2016-06-17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5F7B-CA09-4814-8C13-33A368865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0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2923-1DB0-44FB-B82C-FBA512879626}" type="datetimeFigureOut">
              <a:rPr lang="zh-CN" altLang="en-US" smtClean="0"/>
              <a:t>2016-06-17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5F7B-CA09-4814-8C13-33A368865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2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2923-1DB0-44FB-B82C-FBA512879626}" type="datetimeFigureOut">
              <a:rPr lang="zh-CN" altLang="en-US" smtClean="0"/>
              <a:t>2016-06-17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5F7B-CA09-4814-8C13-33A368865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6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2923-1DB0-44FB-B82C-FBA512879626}" type="datetimeFigureOut">
              <a:rPr lang="zh-CN" altLang="en-US" smtClean="0"/>
              <a:t>2016-06-17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5F7B-CA09-4814-8C13-33A368865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2923-1DB0-44FB-B82C-FBA512879626}" type="datetimeFigureOut">
              <a:rPr lang="zh-CN" altLang="en-US" smtClean="0"/>
              <a:t>2016-06-17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5F7B-CA09-4814-8C13-33A368865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6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2.e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7" Type="http://schemas.openxmlformats.org/officeDocument/2006/relationships/image" Target="file:///\\&#24464;&#20029;\&#26412;&#22320;&#30913;&#30424;%20(i)\&#24187;&#28783;&#29255;&#21407;&#25991;&#20214;\&#29289;&#29702;&#24191;&#19996;\ab31.TIF" TargetMode="External"/><Relationship Id="rId12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15" Type="http://schemas.openxmlformats.org/officeDocument/2006/relationships/oleObject" Target="../embeddings/Microsoft_Word_97_-_2003___4.doc"/><Relationship Id="rId10" Type="http://schemas.openxmlformats.org/officeDocument/2006/relationships/image" Target="../media/image5.emf"/><Relationship Id="rId4" Type="http://schemas.openxmlformats.org/officeDocument/2006/relationships/oleObject" Target="../embeddings/Microsoft_Word_97_-_2003___1.doc"/><Relationship Id="rId9" Type="http://schemas.openxmlformats.org/officeDocument/2006/relationships/oleObject" Target="../embeddings/Microsoft_Word_97_-_2003___2.doc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__5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595439" y="73025"/>
            <a:ext cx="8929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cs typeface="Times New Roman" pitchFamily="18" charset="0"/>
              </a:rPr>
              <a:t>19.</a:t>
            </a:r>
            <a:r>
              <a:rPr lang="zh-CN" altLang="en-US" sz="2800" dirty="0">
                <a:cs typeface="Times New Roman" pitchFamily="18" charset="0"/>
              </a:rPr>
              <a:t>一个轻质弹簧，固定于天花板的</a:t>
            </a:r>
            <a:r>
              <a:rPr lang="en-US" altLang="zh-CN" sz="2800" i="1" dirty="0">
                <a:cs typeface="Times New Roman" pitchFamily="18" charset="0"/>
              </a:rPr>
              <a:t>O</a:t>
            </a:r>
            <a:r>
              <a:rPr lang="zh-CN" altLang="en-US" sz="2800" dirty="0">
                <a:cs typeface="Times New Roman" pitchFamily="18" charset="0"/>
              </a:rPr>
              <a:t>点处，原长为</a:t>
            </a:r>
            <a:r>
              <a:rPr lang="en-US" altLang="zh-CN" sz="2800" i="1" dirty="0">
                <a:cs typeface="Times New Roman" pitchFamily="18" charset="0"/>
              </a:rPr>
              <a:t>L</a:t>
            </a:r>
            <a:r>
              <a:rPr lang="zh-CN" altLang="en-US" sz="2800" dirty="0">
                <a:cs typeface="Times New Roman" pitchFamily="18" charset="0"/>
              </a:rPr>
              <a:t>，如图所示，一个质量为</a:t>
            </a:r>
            <a:r>
              <a:rPr lang="en-US" altLang="zh-CN" sz="2800" i="1" dirty="0">
                <a:cs typeface="Times New Roman" pitchFamily="18" charset="0"/>
              </a:rPr>
              <a:t>m</a:t>
            </a:r>
            <a:r>
              <a:rPr lang="zh-CN" altLang="en-US" sz="2800" dirty="0">
                <a:cs typeface="Times New Roman" pitchFamily="18" charset="0"/>
              </a:rPr>
              <a:t>的物块从</a:t>
            </a:r>
            <a:r>
              <a:rPr lang="en-US" altLang="zh-CN" sz="2800" i="1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点竖直向上抛出，以速度</a:t>
            </a:r>
            <a:r>
              <a:rPr lang="en-US" altLang="zh-CN" sz="2800" i="1" dirty="0">
                <a:latin typeface="Book Antiqua" charset="0"/>
                <a:cs typeface="Times New Roman" pitchFamily="18" charset="0"/>
              </a:rPr>
              <a:t>v</a:t>
            </a:r>
            <a:r>
              <a:rPr lang="zh-CN" altLang="en-US" sz="2800" dirty="0">
                <a:cs typeface="Times New Roman" pitchFamily="18" charset="0"/>
              </a:rPr>
              <a:t>与弹簧在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点相接触，然后向上压缩弹簧，到</a:t>
            </a:r>
            <a:r>
              <a:rPr lang="en-US" altLang="zh-CN" sz="2800" i="1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点时物块速度为零，在此过程中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zh-CN" altLang="en-US" sz="2800" dirty="0">
                <a:cs typeface="Times New Roman" pitchFamily="18" charset="0"/>
              </a:rPr>
              <a:t>　    　</a:t>
            </a:r>
            <a:r>
              <a:rPr lang="en-US" altLang="zh-CN" sz="2800" dirty="0">
                <a:cs typeface="Times New Roman" pitchFamily="18" charset="0"/>
              </a:rPr>
              <a:t>) </a:t>
            </a:r>
            <a:endParaRPr lang="en-US" altLang="zh-CN" sz="2800" dirty="0"/>
          </a:p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cs typeface="Times New Roman" pitchFamily="18" charset="0"/>
              </a:rPr>
              <a:t>A.</a:t>
            </a:r>
            <a:r>
              <a:rPr lang="zh-CN" altLang="en-US" sz="2800" dirty="0">
                <a:cs typeface="Times New Roman" pitchFamily="18" charset="0"/>
              </a:rPr>
              <a:t>由</a:t>
            </a:r>
            <a:r>
              <a:rPr lang="en-US" altLang="zh-CN" sz="2800" i="1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到</a:t>
            </a:r>
            <a:r>
              <a:rPr lang="en-US" altLang="zh-CN" sz="2800" i="1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的过程中，物块的机械能守恒</a:t>
            </a:r>
            <a:endParaRPr lang="zh-CN" altLang="en-US" sz="2800" dirty="0"/>
          </a:p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cs typeface="Times New Roman" pitchFamily="18" charset="0"/>
              </a:rPr>
              <a:t>B.</a:t>
            </a:r>
            <a:r>
              <a:rPr lang="zh-CN" altLang="en-US" sz="2800" dirty="0">
                <a:cs typeface="Times New Roman" pitchFamily="18" charset="0"/>
              </a:rPr>
              <a:t>由</a:t>
            </a:r>
            <a:r>
              <a:rPr lang="en-US" altLang="zh-CN" sz="2800" i="1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到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的过程中，物块的动能和重力势能之和不变</a:t>
            </a:r>
            <a:endParaRPr lang="zh-CN" altLang="en-US" sz="2800" dirty="0"/>
          </a:p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cs typeface="Times New Roman" pitchFamily="18" charset="0"/>
              </a:rPr>
              <a:t>C.</a:t>
            </a:r>
            <a:r>
              <a:rPr lang="zh-CN" altLang="en-US" sz="2800" dirty="0">
                <a:cs typeface="Times New Roman" pitchFamily="18" charset="0"/>
              </a:rPr>
              <a:t>由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到</a:t>
            </a:r>
            <a:r>
              <a:rPr lang="en-US" altLang="zh-CN" sz="2800" i="1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的过程中，弹性势能的变化量与克服弹力做的功相等</a:t>
            </a:r>
            <a:endParaRPr lang="zh-CN" altLang="en-US" sz="2800" dirty="0"/>
          </a:p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cs typeface="Times New Roman" pitchFamily="18" charset="0"/>
              </a:rPr>
              <a:t>D.</a:t>
            </a:r>
            <a:r>
              <a:rPr lang="zh-CN" altLang="en-US" sz="2800" dirty="0">
                <a:cs typeface="Times New Roman" pitchFamily="18" charset="0"/>
              </a:rPr>
              <a:t>由</a:t>
            </a:r>
            <a:r>
              <a:rPr lang="en-US" altLang="zh-CN" sz="2800" i="1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到</a:t>
            </a:r>
            <a:r>
              <a:rPr lang="en-US" altLang="zh-CN" sz="2800" i="1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的过程中，重力势能的减少量等于弹性势能的增加量</a:t>
            </a:r>
            <a:endParaRPr lang="zh-CN" altLang="en-US" sz="2800" dirty="0"/>
          </a:p>
        </p:txBody>
      </p:sp>
      <p:pic>
        <p:nvPicPr>
          <p:cNvPr id="35843" name="Picture 4" descr="c1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4643438"/>
            <a:ext cx="17907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08763" y="1690689"/>
            <a:ext cx="77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81610"/>
                </a:solidFill>
                <a:latin typeface="Times New Roman" panose="02020603050405020304" pitchFamily="18" charset="0"/>
              </a:rPr>
              <a:t>BC </a:t>
            </a:r>
          </a:p>
        </p:txBody>
      </p:sp>
    </p:spTree>
    <p:extLst>
      <p:ext uri="{BB962C8B-B14F-4D97-AF65-F5344CB8AC3E}">
        <p14:creationId xmlns:p14="http://schemas.microsoft.com/office/powerpoint/2010/main" val="249762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595439" y="305259"/>
            <a:ext cx="8929687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cs typeface="Times New Roman" pitchFamily="18" charset="0"/>
              </a:rPr>
              <a:t>20.</a:t>
            </a:r>
            <a:r>
              <a:rPr lang="zh-CN" altLang="en-US" sz="2800" dirty="0">
                <a:cs typeface="Times New Roman" pitchFamily="18" charset="0"/>
              </a:rPr>
              <a:t>如图所示，倾角为</a:t>
            </a:r>
            <a:r>
              <a:rPr lang="en-US" altLang="zh-CN" sz="2800" i="1" dirty="0">
                <a:cs typeface="Times New Roman" pitchFamily="18" charset="0"/>
              </a:rPr>
              <a:t>θ</a:t>
            </a:r>
            <a:r>
              <a:rPr lang="zh-CN" altLang="en-US" sz="2800" dirty="0">
                <a:cs typeface="Times New Roman" pitchFamily="18" charset="0"/>
              </a:rPr>
              <a:t>的光滑斜面上放有两个质量均为</a:t>
            </a:r>
            <a:r>
              <a:rPr lang="en-US" altLang="zh-CN" sz="2800" i="1" dirty="0">
                <a:cs typeface="Times New Roman" pitchFamily="18" charset="0"/>
              </a:rPr>
              <a:t>m</a:t>
            </a:r>
            <a:r>
              <a:rPr lang="zh-CN" altLang="en-US" sz="2800" dirty="0">
                <a:cs typeface="Times New Roman" pitchFamily="18" charset="0"/>
              </a:rPr>
              <a:t>的小球</a:t>
            </a:r>
            <a:r>
              <a:rPr lang="en-US" altLang="zh-CN" sz="2800" i="1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和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，两球之间用一根长为</a:t>
            </a:r>
            <a:r>
              <a:rPr lang="en-US" altLang="zh-CN" sz="2800" i="1" dirty="0">
                <a:cs typeface="Times New Roman" pitchFamily="18" charset="0"/>
              </a:rPr>
              <a:t>L</a:t>
            </a:r>
            <a:r>
              <a:rPr lang="zh-CN" altLang="en-US" sz="2800" dirty="0">
                <a:cs typeface="Times New Roman" pitchFamily="18" charset="0"/>
              </a:rPr>
              <a:t>的轻杆相连，下面的小球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离斜面底端的高度为</a:t>
            </a:r>
            <a:r>
              <a:rPr lang="en-US" altLang="zh-CN" sz="2800" i="1" dirty="0">
                <a:cs typeface="Times New Roman" pitchFamily="18" charset="0"/>
              </a:rPr>
              <a:t>h.</a:t>
            </a:r>
            <a:r>
              <a:rPr lang="en-US" altLang="zh-CN" sz="2800" dirty="0"/>
              <a:t> </a:t>
            </a:r>
            <a:r>
              <a:rPr lang="zh-CN" altLang="en-US" sz="2800" dirty="0">
                <a:cs typeface="Times New Roman" pitchFamily="18" charset="0"/>
              </a:rPr>
              <a:t>两球从静止开始下滑，不计球与水平面碰撞时的机械能损失，且水平面光滑，求：</a:t>
            </a:r>
            <a:endParaRPr lang="zh-CN" altLang="en-US" sz="2800" dirty="0"/>
          </a:p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cs typeface="Times New Roman" pitchFamily="18" charset="0"/>
              </a:rPr>
              <a:t>(1)</a:t>
            </a:r>
            <a:r>
              <a:rPr lang="zh-CN" altLang="en-US" sz="2800" dirty="0">
                <a:cs typeface="Times New Roman" pitchFamily="18" charset="0"/>
              </a:rPr>
              <a:t>两球在光滑水平面上运动时的速度大小；</a:t>
            </a:r>
            <a:endParaRPr lang="zh-CN" altLang="en-US" sz="2800" dirty="0"/>
          </a:p>
          <a:p>
            <a:pPr>
              <a:lnSpc>
                <a:spcPct val="120000"/>
              </a:lnSpc>
              <a:defRPr/>
            </a:pPr>
            <a:r>
              <a:rPr lang="en-US" altLang="zh-CN" sz="2800" dirty="0"/>
              <a:t>(2)</a:t>
            </a:r>
            <a:r>
              <a:rPr lang="zh-CN" altLang="en-US" sz="2800" dirty="0">
                <a:cs typeface="Times New Roman" pitchFamily="18" charset="0"/>
              </a:rPr>
              <a:t>整个运动过程中杆对</a:t>
            </a:r>
            <a:r>
              <a:rPr lang="en-US" altLang="zh-CN" sz="2800" i="1" dirty="0"/>
              <a:t>A</a:t>
            </a:r>
            <a:r>
              <a:rPr lang="zh-CN" altLang="en-US" sz="2800" dirty="0">
                <a:cs typeface="Times New Roman" pitchFamily="18" charset="0"/>
              </a:rPr>
              <a:t>球所做的功．</a:t>
            </a:r>
            <a:r>
              <a:rPr lang="zh-CN" altLang="en-US" sz="2800" dirty="0"/>
              <a:t> </a:t>
            </a:r>
          </a:p>
        </p:txBody>
      </p:sp>
      <p:pic>
        <p:nvPicPr>
          <p:cNvPr id="36867" name="Picture 3" descr="c1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3857626"/>
            <a:ext cx="3687762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524125" y="4068764"/>
          <a:ext cx="28146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2873252" imgH="643289" progId="Word.Document.8">
                  <p:embed/>
                </p:oleObj>
              </mc:Choice>
              <mc:Fallback>
                <p:oleObj name="Document" r:id="rId4" imgW="2873252" imgH="6432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068764"/>
                        <a:ext cx="28146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2667001" y="4789488"/>
          <a:ext cx="23225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6" imgW="2360622" imgH="716243" progId="Word.Document.8">
                  <p:embed/>
                </p:oleObj>
              </mc:Choice>
              <mc:Fallback>
                <p:oleObj name="Document" r:id="rId6" imgW="2360622" imgH="7162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789488"/>
                        <a:ext cx="23225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5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1666875" y="131763"/>
          <a:ext cx="8815388" cy="636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8822230" imgH="6299199" progId="Word.Document.8">
                  <p:embed/>
                </p:oleObj>
              </mc:Choice>
              <mc:Fallback>
                <p:oleObj name="Document" r:id="rId3" imgW="8822230" imgH="62991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31763"/>
                        <a:ext cx="8815388" cy="636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1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cs typeface="Times New Roman" pitchFamily="18" charset="0"/>
              </a:rPr>
              <a:t>21.</a:t>
            </a:r>
            <a:r>
              <a:rPr lang="zh-CN" altLang="en-US" sz="2800" dirty="0">
                <a:cs typeface="Times New Roman" pitchFamily="18" charset="0"/>
              </a:rPr>
              <a:t>如图，一根不可伸长的轻绳绕过两个轻质光滑小定滑轮</a:t>
            </a:r>
            <a:r>
              <a:rPr lang="en-US" sz="2800" i="1" dirty="0">
                <a:cs typeface="Times New Roman" pitchFamily="18" charset="0"/>
              </a:rPr>
              <a:t>O</a:t>
            </a:r>
            <a:r>
              <a:rPr lang="en-US" sz="2800" baseline="-25000" dirty="0">
                <a:cs typeface="Times New Roman" pitchFamily="18" charset="0"/>
              </a:rPr>
              <a:t>1</a:t>
            </a:r>
            <a:r>
              <a:rPr lang="zh-CN" altLang="en-US" sz="2800" dirty="0">
                <a:cs typeface="Times New Roman" pitchFamily="18" charset="0"/>
              </a:rPr>
              <a:t>、</a:t>
            </a:r>
            <a:r>
              <a:rPr lang="en-US" sz="2800" i="1" dirty="0">
                <a:cs typeface="Times New Roman" pitchFamily="18" charset="0"/>
              </a:rPr>
              <a:t>O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zh-CN" altLang="en-US" sz="2800" dirty="0">
                <a:cs typeface="Times New Roman" pitchFamily="18" charset="0"/>
              </a:rPr>
              <a:t>，一端与一小球连接，另一端与套在足够长的光滑固定直杆上的小物块连接，小球与小物块的质量均为</a:t>
            </a:r>
            <a:r>
              <a:rPr lang="en-US" sz="2800" i="1" dirty="0">
                <a:cs typeface="Times New Roman" pitchFamily="18" charset="0"/>
              </a:rPr>
              <a:t>m</a:t>
            </a:r>
            <a:r>
              <a:rPr lang="zh-CN" altLang="en-US" sz="2800" dirty="0">
                <a:cs typeface="Times New Roman" pitchFamily="18" charset="0"/>
              </a:rPr>
              <a:t>，直杆与两定滑轮在同一竖直平面内，与水平面的夹角为</a:t>
            </a:r>
            <a:r>
              <a:rPr lang="en-US" sz="2800" i="1" dirty="0">
                <a:cs typeface="Times New Roman" pitchFamily="18" charset="0"/>
              </a:rPr>
              <a:t>θ</a:t>
            </a:r>
            <a:r>
              <a:rPr lang="zh-CN" altLang="en-US" sz="2800" dirty="0">
                <a:cs typeface="Times New Roman" pitchFamily="18" charset="0"/>
              </a:rPr>
              <a:t>＝</a:t>
            </a:r>
            <a:r>
              <a:rPr lang="en-US" sz="2800" dirty="0">
                <a:cs typeface="Times New Roman" pitchFamily="18" charset="0"/>
              </a:rPr>
              <a:t>60°</a:t>
            </a:r>
            <a:r>
              <a:rPr lang="zh-CN" altLang="en-US" sz="2800" dirty="0">
                <a:cs typeface="Times New Roman" pitchFamily="18" charset="0"/>
              </a:rPr>
              <a:t>，直杆上</a:t>
            </a:r>
            <a:r>
              <a:rPr lang="en-US" sz="2800" i="1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点与两定滑轮均在同一高度，</a:t>
            </a:r>
            <a:r>
              <a:rPr lang="en-US" sz="2800" i="1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点到定滑轮</a:t>
            </a:r>
            <a:r>
              <a:rPr lang="en-US" sz="2800" i="1" dirty="0">
                <a:cs typeface="Times New Roman" pitchFamily="18" charset="0"/>
              </a:rPr>
              <a:t>O</a:t>
            </a:r>
            <a:r>
              <a:rPr lang="en-US" sz="2800" baseline="-25000" dirty="0">
                <a:cs typeface="Times New Roman" pitchFamily="18" charset="0"/>
              </a:rPr>
              <a:t>1</a:t>
            </a:r>
            <a:r>
              <a:rPr lang="zh-CN" altLang="en-US" sz="2800" dirty="0">
                <a:cs typeface="Times New Roman" pitchFamily="18" charset="0"/>
              </a:rPr>
              <a:t>的距离为</a:t>
            </a:r>
            <a:r>
              <a:rPr lang="en-US" sz="2800" i="1" dirty="0">
                <a:cs typeface="Times New Roman" pitchFamily="18" charset="0"/>
              </a:rPr>
              <a:t>L</a:t>
            </a:r>
            <a:r>
              <a:rPr lang="zh-CN" altLang="en-US" sz="2800" dirty="0">
                <a:cs typeface="Times New Roman" pitchFamily="18" charset="0"/>
              </a:rPr>
              <a:t>，重力加速度为</a:t>
            </a:r>
            <a:r>
              <a:rPr lang="en-US" sz="2800" i="1" dirty="0">
                <a:cs typeface="Times New Roman" pitchFamily="18" charset="0"/>
              </a:rPr>
              <a:t>g</a:t>
            </a:r>
            <a:r>
              <a:rPr lang="zh-CN" altLang="en-US" sz="2800" dirty="0">
                <a:cs typeface="Times New Roman" pitchFamily="18" charset="0"/>
              </a:rPr>
              <a:t>，小球运动过程中不会与其他物体相碰。将小物块从</a:t>
            </a:r>
            <a:r>
              <a:rPr lang="en-US" sz="2800" i="1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点由静止释放，试求：</a:t>
            </a:r>
          </a:p>
          <a:p>
            <a:pPr eaLnBrk="1" hangingPunct="1">
              <a:defRPr/>
            </a:pPr>
            <a:r>
              <a:rPr lang="en-US" altLang="zh-CN" sz="2800" dirty="0">
                <a:cs typeface="Times New Roman" pitchFamily="18" charset="0"/>
              </a:rPr>
              <a:t>(1)</a:t>
            </a:r>
            <a:r>
              <a:rPr lang="zh-CN" altLang="en-US" sz="2800" dirty="0">
                <a:cs typeface="Times New Roman" pitchFamily="18" charset="0"/>
              </a:rPr>
              <a:t>小球下降到最低点时，小物块的机械能（取</a:t>
            </a:r>
            <a:r>
              <a:rPr lang="en-US" sz="2800" i="1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点所在的水平面为参考平面）；</a:t>
            </a:r>
          </a:p>
          <a:p>
            <a:pPr eaLnBrk="1" hangingPunct="1">
              <a:defRPr/>
            </a:pPr>
            <a:r>
              <a:rPr lang="en-US" altLang="zh-CN" sz="2800" dirty="0">
                <a:cs typeface="Times New Roman" pitchFamily="18" charset="0"/>
              </a:rPr>
              <a:t>(2)</a:t>
            </a:r>
            <a:r>
              <a:rPr lang="zh-CN" altLang="en-US" sz="2800" dirty="0">
                <a:cs typeface="Times New Roman" pitchFamily="18" charset="0"/>
              </a:rPr>
              <a:t>小物块能下滑的最大距离；</a:t>
            </a:r>
          </a:p>
          <a:p>
            <a:pPr eaLnBrk="1" hangingPunct="1">
              <a:defRPr/>
            </a:pPr>
            <a:r>
              <a:rPr lang="en-US" altLang="zh-CN" sz="2800" dirty="0">
                <a:cs typeface="Times New Roman" pitchFamily="18" charset="0"/>
              </a:rPr>
              <a:t>(3)</a:t>
            </a:r>
            <a:r>
              <a:rPr lang="zh-CN" altLang="en-US" sz="2800" dirty="0">
                <a:cs typeface="Times New Roman" pitchFamily="18" charset="0"/>
              </a:rPr>
              <a:t>小物块在下滑距离为</a:t>
            </a:r>
            <a:r>
              <a:rPr lang="en-US" sz="2800" i="1" dirty="0">
                <a:cs typeface="Times New Roman" pitchFamily="18" charset="0"/>
              </a:rPr>
              <a:t>L</a:t>
            </a:r>
            <a:r>
              <a:rPr lang="zh-CN" altLang="en-US" sz="2800" dirty="0">
                <a:cs typeface="Times New Roman" pitchFamily="18" charset="0"/>
              </a:rPr>
              <a:t>时的速度大小。</a:t>
            </a:r>
          </a:p>
        </p:txBody>
      </p:sp>
      <p:pic>
        <p:nvPicPr>
          <p:cNvPr id="38915" name="Picture 4" descr="6ec8aac122bd4f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34"/>
          <a:stretch>
            <a:fillRect/>
          </a:stretch>
        </p:blipFill>
        <p:spPr bwMode="auto">
          <a:xfrm>
            <a:off x="7820027" y="3857626"/>
            <a:ext cx="279558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9703" name="Object 7" descr="6ec8aac122bd4f6e"/>
          <p:cNvGraphicFramePr>
            <a:graphicFrameLocks noChangeAspect="1"/>
          </p:cNvGraphicFramePr>
          <p:nvPr/>
        </p:nvGraphicFramePr>
        <p:xfrm>
          <a:off x="1752601" y="5786439"/>
          <a:ext cx="28432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4" imgW="1218671" imgH="253890" progId="Equation.DSMT4">
                  <p:embed/>
                </p:oleObj>
              </mc:Choice>
              <mc:Fallback>
                <p:oleObj name="Equation" r:id="rId4" imgW="121867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5786439"/>
                        <a:ext cx="284321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10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8919" name="Rectangle 1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9707" name="Object 11" descr="6ec8aac122bd4f6e"/>
          <p:cNvGraphicFramePr>
            <a:graphicFrameLocks noChangeAspect="1"/>
          </p:cNvGraphicFramePr>
          <p:nvPr/>
        </p:nvGraphicFramePr>
        <p:xfrm>
          <a:off x="1738314" y="5072064"/>
          <a:ext cx="37290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6" imgW="1459866" imgH="253890" progId="Equation.DSMT4">
                  <p:embed/>
                </p:oleObj>
              </mc:Choice>
              <mc:Fallback>
                <p:oleObj name="Equation" r:id="rId6" imgW="14598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5072064"/>
                        <a:ext cx="37290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1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9709" name="Object 13" descr="6ec8aac122bd4f6e"/>
          <p:cNvGraphicFramePr>
            <a:graphicFrameLocks noChangeAspect="1"/>
          </p:cNvGraphicFramePr>
          <p:nvPr/>
        </p:nvGraphicFramePr>
        <p:xfrm>
          <a:off x="5561014" y="5286376"/>
          <a:ext cx="253523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8" imgW="1104900" imgH="469900" progId="Equation.DSMT4">
                  <p:embed/>
                </p:oleObj>
              </mc:Choice>
              <mc:Fallback>
                <p:oleObj name="Equation" r:id="rId8" imgW="1104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4" y="5286376"/>
                        <a:ext cx="253523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52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1" descr="捕获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054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3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c18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4" y="2357438"/>
            <a:ext cx="24288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524000" y="71439"/>
            <a:ext cx="91440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cs typeface="Times New Roman" pitchFamily="18" charset="0"/>
              </a:rPr>
              <a:t>15.</a:t>
            </a:r>
            <a:r>
              <a:rPr lang="zh-CN" altLang="en-US" sz="2800" dirty="0">
                <a:cs typeface="Times New Roman" pitchFamily="18" charset="0"/>
              </a:rPr>
              <a:t>下图是一个横截面为半圆、半径为</a:t>
            </a:r>
            <a:r>
              <a:rPr lang="en-US" altLang="zh-CN" sz="2800" i="1" dirty="0">
                <a:cs typeface="Times New Roman" pitchFamily="18" charset="0"/>
              </a:rPr>
              <a:t>R</a:t>
            </a:r>
            <a:r>
              <a:rPr lang="zh-CN" altLang="en-US" sz="2800" dirty="0">
                <a:cs typeface="Times New Roman" pitchFamily="18" charset="0"/>
              </a:rPr>
              <a:t>的光滑柱面，一根不可伸长的细线两端分别系物体</a:t>
            </a:r>
            <a:r>
              <a:rPr lang="en-US" altLang="zh-CN" sz="2800" i="1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、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，且</a:t>
            </a:r>
            <a:r>
              <a:rPr lang="en-US" altLang="zh-CN" sz="2800" i="1" dirty="0" err="1">
                <a:cs typeface="Times New Roman" pitchFamily="18" charset="0"/>
              </a:rPr>
              <a:t>m</a:t>
            </a:r>
            <a:r>
              <a:rPr lang="en-US" altLang="zh-CN" sz="2800" i="1" baseline="-30000" dirty="0" err="1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＝</a:t>
            </a:r>
            <a:r>
              <a:rPr lang="en-US" altLang="zh-CN" sz="2800" dirty="0">
                <a:cs typeface="Times New Roman" pitchFamily="18" charset="0"/>
              </a:rPr>
              <a:t>2</a:t>
            </a:r>
            <a:r>
              <a:rPr lang="en-US" altLang="zh-CN" sz="2800" i="1" dirty="0">
                <a:cs typeface="Times New Roman" pitchFamily="18" charset="0"/>
              </a:rPr>
              <a:t>m</a:t>
            </a:r>
            <a:r>
              <a:rPr lang="en-US" altLang="zh-CN" sz="2800" i="1" baseline="-30000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 ＝</a:t>
            </a:r>
            <a:r>
              <a:rPr lang="en-US" altLang="zh-CN" sz="2800" dirty="0">
                <a:cs typeface="Times New Roman" pitchFamily="18" charset="0"/>
              </a:rPr>
              <a:t>2</a:t>
            </a:r>
            <a:r>
              <a:rPr lang="en-US" altLang="zh-CN" sz="2800" i="1" dirty="0">
                <a:cs typeface="Times New Roman" pitchFamily="18" charset="0"/>
              </a:rPr>
              <a:t>m</a:t>
            </a:r>
            <a:r>
              <a:rPr lang="zh-CN" altLang="en-US" sz="2800" dirty="0">
                <a:cs typeface="Times New Roman" pitchFamily="18" charset="0"/>
              </a:rPr>
              <a:t>，从图示位置由静止开始释放</a:t>
            </a:r>
            <a:r>
              <a:rPr lang="en-US" altLang="zh-CN" sz="2800" i="1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物体，当物体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到达半圆顶点时，求绳的张力对物体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所做的功．</a:t>
            </a:r>
            <a:endParaRPr lang="zh-CN" altLang="en-US" sz="2800" dirty="0"/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4310064" y="4357688"/>
          <a:ext cx="32289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2821002" imgH="817588" progId="Word.Document.8">
                  <p:embed/>
                </p:oleObj>
              </mc:Choice>
              <mc:Fallback>
                <p:oleObj name="Document" r:id="rId4" imgW="2821002" imgH="8175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4" y="4357688"/>
                        <a:ext cx="32289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2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090739" y="290514"/>
          <a:ext cx="7546975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7764500" imgH="4175987" progId="Word.Document.8">
                  <p:embed/>
                </p:oleObj>
              </mc:Choice>
              <mc:Fallback>
                <p:oleObj name="Document" r:id="rId3" imgW="7764500" imgH="41759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9" y="290514"/>
                        <a:ext cx="7546975" cy="407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4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1"/>
          <p:cNvGraphicFramePr>
            <a:graphicFrameLocks noChangeAspect="1"/>
          </p:cNvGraphicFramePr>
          <p:nvPr/>
        </p:nvGraphicFramePr>
        <p:xfrm>
          <a:off x="1679575" y="163514"/>
          <a:ext cx="8864600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9274976" imgH="5208843" progId="Word.Document.8">
                  <p:embed/>
                </p:oleObj>
              </mc:Choice>
              <mc:Fallback>
                <p:oleObj name="Document" r:id="rId4" imgW="9274976" imgH="52088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63514"/>
                        <a:ext cx="8864600" cy="499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9" name="Picture 5" descr="\\徐丽\本地磁盘 (i)\幻灯片原文件\物理广东\ab31.TIF"/>
          <p:cNvPicPr>
            <a:picLocks noChangeAspect="1" noChangeArrowheads="1"/>
          </p:cNvPicPr>
          <p:nvPr/>
        </p:nvPicPr>
        <p:blipFill>
          <a:blip r:embed="rId6" r:link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2781300"/>
            <a:ext cx="3225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743701" y="3213100"/>
          <a:ext cx="191611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9" imgW="1558585" imgH="514272" progId="Word.Document.8">
                  <p:embed/>
                </p:oleObj>
              </mc:Choice>
              <mc:Fallback>
                <p:oleObj name="Document" r:id="rId9" imgW="1558585" imgH="514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3213100"/>
                        <a:ext cx="1916113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96000" y="3716338"/>
          <a:ext cx="3887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12" imgW="3306794" imgH="514272" progId="Word.Document.8">
                  <p:embed/>
                </p:oleObj>
              </mc:Choice>
              <mc:Fallback>
                <p:oleObj name="Document" r:id="rId12" imgW="3306794" imgH="514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16338"/>
                        <a:ext cx="38877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71813" y="5216526"/>
          <a:ext cx="35290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15" imgW="3138816" imgH="514272" progId="Word.Document.8">
                  <p:embed/>
                </p:oleObj>
              </mc:Choice>
              <mc:Fallback>
                <p:oleObj name="Document" r:id="rId15" imgW="3138816" imgH="514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216526"/>
                        <a:ext cx="35290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2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对象 1"/>
          <p:cNvGraphicFramePr>
            <a:graphicFrameLocks noChangeAspect="1"/>
          </p:cNvGraphicFramePr>
          <p:nvPr/>
        </p:nvGraphicFramePr>
        <p:xfrm>
          <a:off x="1631951" y="115888"/>
          <a:ext cx="8875713" cy="654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4" imgW="9274976" imgH="6818502" progId="Word.Document.8">
                  <p:embed/>
                </p:oleObj>
              </mc:Choice>
              <mc:Fallback>
                <p:oleObj name="Document" r:id="rId4" imgW="9274976" imgH="6818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1" y="115888"/>
                        <a:ext cx="8875713" cy="654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2504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1595439" y="49214"/>
            <a:ext cx="900112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如图所示，一根轻弹簧竖直放置在地面上，上端为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点，某人将质量为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的物块放在弹簧上端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处，使它缓慢下落到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处，放手后物块处于平衡状态，在此过程中人所做的功为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如果将物块从距轻弹簧上端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高处释放，物块自由落下，落到弹簧上端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点后，继续下落将弹簧压缩，那么物块将弹簧压缩到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处时，物块速度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的大小是多少？</a:t>
            </a:r>
          </a:p>
        </p:txBody>
      </p:sp>
      <p:grpSp>
        <p:nvGrpSpPr>
          <p:cNvPr id="40963" name="组合 25"/>
          <p:cNvGrpSpPr>
            <a:grpSpLocks/>
          </p:cNvGrpSpPr>
          <p:nvPr/>
        </p:nvGrpSpPr>
        <p:grpSpPr bwMode="auto">
          <a:xfrm>
            <a:off x="7381875" y="3786188"/>
            <a:ext cx="2071688" cy="2424112"/>
            <a:chOff x="5857875" y="3786188"/>
            <a:chExt cx="2071688" cy="2424112"/>
          </a:xfrm>
        </p:grpSpPr>
        <p:sp>
          <p:nvSpPr>
            <p:cNvPr id="40965" name="Freeform 4"/>
            <p:cNvSpPr>
              <a:spLocks/>
            </p:cNvSpPr>
            <p:nvPr/>
          </p:nvSpPr>
          <p:spPr bwMode="auto">
            <a:xfrm rot="5400000">
              <a:off x="6068874" y="4877215"/>
              <a:ext cx="2087442" cy="366315"/>
            </a:xfrm>
            <a:custGeom>
              <a:avLst/>
              <a:gdLst>
                <a:gd name="T0" fmla="*/ 0 w 1680"/>
                <a:gd name="T1" fmla="*/ 2147483646 h 280"/>
                <a:gd name="T2" fmla="*/ 2147483646 w 1680"/>
                <a:gd name="T3" fmla="*/ 0 h 280"/>
                <a:gd name="T4" fmla="*/ 2147483646 w 1680"/>
                <a:gd name="T5" fmla="*/ 2147483646 h 280"/>
                <a:gd name="T6" fmla="*/ 2147483646 w 1680"/>
                <a:gd name="T7" fmla="*/ 0 h 280"/>
                <a:gd name="T8" fmla="*/ 2147483646 w 1680"/>
                <a:gd name="T9" fmla="*/ 2147483646 h 280"/>
                <a:gd name="T10" fmla="*/ 2147483646 w 1680"/>
                <a:gd name="T11" fmla="*/ 0 h 280"/>
                <a:gd name="T12" fmla="*/ 2147483646 w 1680"/>
                <a:gd name="T13" fmla="*/ 2147483646 h 280"/>
                <a:gd name="T14" fmla="*/ 2147483646 w 1680"/>
                <a:gd name="T15" fmla="*/ 0 h 280"/>
                <a:gd name="T16" fmla="*/ 2147483646 w 1680"/>
                <a:gd name="T17" fmla="*/ 2147483646 h 280"/>
                <a:gd name="T18" fmla="*/ 2147483646 w 1680"/>
                <a:gd name="T19" fmla="*/ 0 h 280"/>
                <a:gd name="T20" fmla="*/ 2147483646 w 1680"/>
                <a:gd name="T21" fmla="*/ 2147483646 h 280"/>
                <a:gd name="T22" fmla="*/ 2147483646 w 1680"/>
                <a:gd name="T23" fmla="*/ 0 h 280"/>
                <a:gd name="T24" fmla="*/ 2147483646 w 1680"/>
                <a:gd name="T25" fmla="*/ 2147483646 h 280"/>
                <a:gd name="T26" fmla="*/ 2147483646 w 1680"/>
                <a:gd name="T27" fmla="*/ 0 h 280"/>
                <a:gd name="T28" fmla="*/ 2147483646 w 1680"/>
                <a:gd name="T29" fmla="*/ 2147483646 h 280"/>
                <a:gd name="T30" fmla="*/ 2147483646 w 1680"/>
                <a:gd name="T31" fmla="*/ 0 h 280"/>
                <a:gd name="T32" fmla="*/ 2147483646 w 1680"/>
                <a:gd name="T33" fmla="*/ 2147483646 h 280"/>
                <a:gd name="T34" fmla="*/ 2147483646 w 1680"/>
                <a:gd name="T35" fmla="*/ 0 h 280"/>
                <a:gd name="T36" fmla="*/ 2147483646 w 1680"/>
                <a:gd name="T37" fmla="*/ 2147483646 h 280"/>
                <a:gd name="T38" fmla="*/ 2147483646 w 1680"/>
                <a:gd name="T39" fmla="*/ 0 h 280"/>
                <a:gd name="T40" fmla="*/ 2147483646 w 1680"/>
                <a:gd name="T41" fmla="*/ 2147483646 h 280"/>
                <a:gd name="T42" fmla="*/ 2147483646 w 1680"/>
                <a:gd name="T43" fmla="*/ 2147483646 h 2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80"/>
                <a:gd name="T67" fmla="*/ 0 h 280"/>
                <a:gd name="T68" fmla="*/ 1680 w 1680"/>
                <a:gd name="T69" fmla="*/ 280 h 2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80" h="280">
                  <a:moveTo>
                    <a:pt x="0" y="140"/>
                  </a:moveTo>
                  <a:lnTo>
                    <a:pt x="80" y="0"/>
                  </a:lnTo>
                  <a:lnTo>
                    <a:pt x="160" y="280"/>
                  </a:lnTo>
                  <a:lnTo>
                    <a:pt x="240" y="0"/>
                  </a:lnTo>
                  <a:lnTo>
                    <a:pt x="320" y="280"/>
                  </a:lnTo>
                  <a:lnTo>
                    <a:pt x="400" y="0"/>
                  </a:lnTo>
                  <a:lnTo>
                    <a:pt x="480" y="280"/>
                  </a:lnTo>
                  <a:lnTo>
                    <a:pt x="560" y="0"/>
                  </a:lnTo>
                  <a:lnTo>
                    <a:pt x="640" y="280"/>
                  </a:lnTo>
                  <a:lnTo>
                    <a:pt x="720" y="0"/>
                  </a:lnTo>
                  <a:lnTo>
                    <a:pt x="800" y="280"/>
                  </a:lnTo>
                  <a:lnTo>
                    <a:pt x="880" y="0"/>
                  </a:lnTo>
                  <a:lnTo>
                    <a:pt x="960" y="280"/>
                  </a:lnTo>
                  <a:lnTo>
                    <a:pt x="1040" y="0"/>
                  </a:lnTo>
                  <a:lnTo>
                    <a:pt x="1120" y="280"/>
                  </a:lnTo>
                  <a:lnTo>
                    <a:pt x="1200" y="0"/>
                  </a:lnTo>
                  <a:lnTo>
                    <a:pt x="1280" y="280"/>
                  </a:lnTo>
                  <a:lnTo>
                    <a:pt x="1360" y="0"/>
                  </a:lnTo>
                  <a:lnTo>
                    <a:pt x="1440" y="280"/>
                  </a:lnTo>
                  <a:lnTo>
                    <a:pt x="1520" y="0"/>
                  </a:lnTo>
                  <a:lnTo>
                    <a:pt x="1600" y="280"/>
                  </a:lnTo>
                  <a:lnTo>
                    <a:pt x="1680" y="1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66" name="Group 5"/>
            <p:cNvGrpSpPr>
              <a:grpSpLocks/>
            </p:cNvGrpSpPr>
            <p:nvPr/>
          </p:nvGrpSpPr>
          <p:grpSpPr bwMode="auto">
            <a:xfrm>
              <a:off x="6300824" y="6094493"/>
              <a:ext cx="1628739" cy="115807"/>
              <a:chOff x="8874" y="6464"/>
              <a:chExt cx="1338" cy="130"/>
            </a:xfrm>
          </p:grpSpPr>
          <p:sp>
            <p:nvSpPr>
              <p:cNvPr id="40973" name="Line 6"/>
              <p:cNvSpPr>
                <a:spLocks noChangeShapeType="1"/>
              </p:cNvSpPr>
              <p:nvPr/>
            </p:nvSpPr>
            <p:spPr bwMode="auto">
              <a:xfrm flipH="1">
                <a:off x="8874" y="6472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4" name="Line 7"/>
              <p:cNvSpPr>
                <a:spLocks noChangeShapeType="1"/>
              </p:cNvSpPr>
              <p:nvPr/>
            </p:nvSpPr>
            <p:spPr bwMode="auto">
              <a:xfrm flipH="1">
                <a:off x="8994" y="6472"/>
                <a:ext cx="121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5" name="Line 8"/>
              <p:cNvSpPr>
                <a:spLocks noChangeShapeType="1"/>
              </p:cNvSpPr>
              <p:nvPr/>
            </p:nvSpPr>
            <p:spPr bwMode="auto">
              <a:xfrm flipH="1">
                <a:off x="9115" y="6472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6" name="Line 9"/>
              <p:cNvSpPr>
                <a:spLocks noChangeShapeType="1"/>
              </p:cNvSpPr>
              <p:nvPr/>
            </p:nvSpPr>
            <p:spPr bwMode="auto">
              <a:xfrm flipH="1">
                <a:off x="9235" y="6472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7" name="Line 10"/>
              <p:cNvSpPr>
                <a:spLocks noChangeShapeType="1"/>
              </p:cNvSpPr>
              <p:nvPr/>
            </p:nvSpPr>
            <p:spPr bwMode="auto">
              <a:xfrm flipH="1">
                <a:off x="9355" y="6472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8" name="Line 11"/>
              <p:cNvSpPr>
                <a:spLocks noChangeShapeType="1"/>
              </p:cNvSpPr>
              <p:nvPr/>
            </p:nvSpPr>
            <p:spPr bwMode="auto">
              <a:xfrm flipH="1">
                <a:off x="9475" y="6472"/>
                <a:ext cx="121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9" name="Line 12"/>
              <p:cNvSpPr>
                <a:spLocks noChangeShapeType="1"/>
              </p:cNvSpPr>
              <p:nvPr/>
            </p:nvSpPr>
            <p:spPr bwMode="auto">
              <a:xfrm flipH="1">
                <a:off x="9596" y="6472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0" name="Line 13"/>
              <p:cNvSpPr>
                <a:spLocks noChangeShapeType="1"/>
              </p:cNvSpPr>
              <p:nvPr/>
            </p:nvSpPr>
            <p:spPr bwMode="auto">
              <a:xfrm flipH="1">
                <a:off x="9716" y="6472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1" name="Line 14"/>
              <p:cNvSpPr>
                <a:spLocks noChangeShapeType="1"/>
              </p:cNvSpPr>
              <p:nvPr/>
            </p:nvSpPr>
            <p:spPr bwMode="auto">
              <a:xfrm flipH="1">
                <a:off x="9836" y="6472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2" name="Line 15"/>
              <p:cNvSpPr>
                <a:spLocks noChangeShapeType="1"/>
              </p:cNvSpPr>
              <p:nvPr/>
            </p:nvSpPr>
            <p:spPr bwMode="auto">
              <a:xfrm flipH="1">
                <a:off x="9956" y="6472"/>
                <a:ext cx="121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3" name="Line 16"/>
              <p:cNvSpPr>
                <a:spLocks noChangeShapeType="1"/>
              </p:cNvSpPr>
              <p:nvPr/>
            </p:nvSpPr>
            <p:spPr bwMode="auto">
              <a:xfrm flipH="1">
                <a:off x="10077" y="6472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4" name="Line 17"/>
              <p:cNvSpPr>
                <a:spLocks noChangeShapeType="1"/>
              </p:cNvSpPr>
              <p:nvPr/>
            </p:nvSpPr>
            <p:spPr bwMode="auto">
              <a:xfrm>
                <a:off x="8897" y="6464"/>
                <a:ext cx="131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67" name="Rectangle 18"/>
            <p:cNvSpPr>
              <a:spLocks noChangeArrowheads="1"/>
            </p:cNvSpPr>
            <p:nvPr/>
          </p:nvSpPr>
          <p:spPr bwMode="auto">
            <a:xfrm>
              <a:off x="6529058" y="3829424"/>
              <a:ext cx="1198690" cy="18722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68" name="Rectangle 19"/>
            <p:cNvSpPr>
              <a:spLocks noChangeArrowheads="1"/>
            </p:cNvSpPr>
            <p:nvPr/>
          </p:nvSpPr>
          <p:spPr bwMode="auto">
            <a:xfrm>
              <a:off x="6529058" y="4771062"/>
              <a:ext cx="1198690" cy="18906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69" name="Line 20"/>
            <p:cNvSpPr>
              <a:spLocks noChangeShapeType="1"/>
            </p:cNvSpPr>
            <p:nvPr/>
          </p:nvSpPr>
          <p:spPr bwMode="auto">
            <a:xfrm>
              <a:off x="6229386" y="4016650"/>
              <a:ext cx="599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Line 21"/>
            <p:cNvSpPr>
              <a:spLocks noChangeShapeType="1"/>
            </p:cNvSpPr>
            <p:nvPr/>
          </p:nvSpPr>
          <p:spPr bwMode="auto">
            <a:xfrm>
              <a:off x="6229386" y="4960123"/>
              <a:ext cx="599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Text Box 22"/>
            <p:cNvSpPr txBox="1">
              <a:spLocks noChangeArrowheads="1"/>
            </p:cNvSpPr>
            <p:nvPr/>
          </p:nvSpPr>
          <p:spPr bwMode="auto">
            <a:xfrm>
              <a:off x="5857875" y="3786188"/>
              <a:ext cx="598349" cy="56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zh-CN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72" name="Text Box 23"/>
            <p:cNvSpPr txBox="1">
              <a:spLocks noChangeArrowheads="1"/>
            </p:cNvSpPr>
            <p:nvPr/>
          </p:nvSpPr>
          <p:spPr bwMode="auto">
            <a:xfrm>
              <a:off x="5857875" y="4585152"/>
              <a:ext cx="598349" cy="565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zh-CN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89464" name="Object 24"/>
          <p:cNvGraphicFramePr>
            <a:graphicFrameLocks noChangeAspect="1"/>
          </p:cNvGraphicFramePr>
          <p:nvPr/>
        </p:nvGraphicFramePr>
        <p:xfrm>
          <a:off x="2238376" y="4071938"/>
          <a:ext cx="32861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282700" imgH="254000" progId="Equation.DSMT4">
                  <p:embed/>
                </p:oleObj>
              </mc:Choice>
              <mc:Fallback>
                <p:oleObj name="Equation" r:id="rId3" imgW="1282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4071938"/>
                        <a:ext cx="32861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2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595439" y="39689"/>
            <a:ext cx="8929687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cs typeface="Times New Roman" pitchFamily="18" charset="0"/>
              </a:rPr>
              <a:t>17.</a:t>
            </a:r>
            <a:r>
              <a:rPr lang="zh-CN" altLang="en-US" sz="2800" dirty="0">
                <a:cs typeface="Times New Roman" pitchFamily="18" charset="0"/>
              </a:rPr>
              <a:t>如图所示，</a:t>
            </a:r>
            <a:r>
              <a:rPr lang="en-US" altLang="zh-CN" sz="2800" i="1" dirty="0">
                <a:cs typeface="Times New Roman" pitchFamily="18" charset="0"/>
              </a:rPr>
              <a:t>ABC</a:t>
            </a:r>
            <a:r>
              <a:rPr lang="zh-CN" altLang="en-US" sz="2800" dirty="0">
                <a:cs typeface="Times New Roman" pitchFamily="18" charset="0"/>
              </a:rPr>
              <a:t>和</a:t>
            </a:r>
            <a:r>
              <a:rPr lang="en-US" altLang="zh-CN" sz="2800" i="1" dirty="0">
                <a:cs typeface="Times New Roman" pitchFamily="18" charset="0"/>
              </a:rPr>
              <a:t>DEF</a:t>
            </a:r>
            <a:r>
              <a:rPr lang="zh-CN" altLang="en-US" sz="2800" dirty="0">
                <a:cs typeface="Times New Roman" pitchFamily="18" charset="0"/>
              </a:rPr>
              <a:t>是在同一竖直平面内的两条光滑轨道，其中</a:t>
            </a:r>
            <a:r>
              <a:rPr lang="en-US" altLang="zh-CN" sz="2800" i="1" dirty="0">
                <a:cs typeface="Times New Roman" pitchFamily="18" charset="0"/>
              </a:rPr>
              <a:t>ABC</a:t>
            </a:r>
            <a:r>
              <a:rPr lang="zh-CN" altLang="en-US" sz="2800" dirty="0">
                <a:cs typeface="Times New Roman" pitchFamily="18" charset="0"/>
              </a:rPr>
              <a:t>的末端水平，</a:t>
            </a:r>
            <a:r>
              <a:rPr lang="en-US" altLang="zh-CN" sz="2800" i="1" dirty="0">
                <a:cs typeface="Times New Roman" pitchFamily="18" charset="0"/>
              </a:rPr>
              <a:t>DEF</a:t>
            </a:r>
            <a:r>
              <a:rPr lang="zh-CN" altLang="en-US" sz="2800" dirty="0">
                <a:cs typeface="Times New Roman" pitchFamily="18" charset="0"/>
              </a:rPr>
              <a:t>是半径为</a:t>
            </a:r>
            <a:r>
              <a:rPr lang="en-US" altLang="zh-CN" sz="2800" i="1" dirty="0">
                <a:cs typeface="Times New Roman" pitchFamily="18" charset="0"/>
              </a:rPr>
              <a:t>r</a:t>
            </a:r>
            <a:r>
              <a:rPr lang="zh-CN" altLang="en-US" sz="2800" dirty="0">
                <a:cs typeface="Times New Roman" pitchFamily="18" charset="0"/>
              </a:rPr>
              <a:t>＝</a:t>
            </a:r>
            <a:r>
              <a:rPr lang="en-US" altLang="zh-CN" sz="2800" dirty="0">
                <a:cs typeface="Times New Roman" pitchFamily="18" charset="0"/>
              </a:rPr>
              <a:t>0.4 m</a:t>
            </a:r>
            <a:r>
              <a:rPr lang="zh-CN" altLang="en-US" sz="2800" dirty="0">
                <a:cs typeface="Times New Roman" pitchFamily="18" charset="0"/>
              </a:rPr>
              <a:t>的半圆形轨道，其直径</a:t>
            </a:r>
            <a:r>
              <a:rPr lang="en-US" altLang="zh-CN" sz="2800" i="1" dirty="0">
                <a:cs typeface="Times New Roman" pitchFamily="18" charset="0"/>
              </a:rPr>
              <a:t>DF</a:t>
            </a:r>
            <a:r>
              <a:rPr lang="zh-CN" altLang="en-US" sz="2800" dirty="0">
                <a:cs typeface="Times New Roman" pitchFamily="18" charset="0"/>
              </a:rPr>
              <a:t>沿竖直方向，</a:t>
            </a:r>
            <a:r>
              <a:rPr lang="en-US" altLang="zh-CN" sz="2800" i="1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、</a:t>
            </a:r>
            <a:r>
              <a:rPr lang="en-US" altLang="zh-CN" sz="2800" i="1" dirty="0">
                <a:cs typeface="Times New Roman" pitchFamily="18" charset="0"/>
              </a:rPr>
              <a:t>D</a:t>
            </a:r>
            <a:r>
              <a:rPr lang="zh-CN" altLang="en-US" sz="2800" dirty="0">
                <a:cs typeface="Times New Roman" pitchFamily="18" charset="0"/>
              </a:rPr>
              <a:t>可看作重合的点．现有一可视为质点的小球从轨道</a:t>
            </a:r>
            <a:r>
              <a:rPr lang="en-US" altLang="zh-CN" sz="2800" i="1" dirty="0">
                <a:cs typeface="Times New Roman" pitchFamily="18" charset="0"/>
              </a:rPr>
              <a:t>ABC</a:t>
            </a:r>
            <a:r>
              <a:rPr lang="zh-CN" altLang="en-US" sz="2800" dirty="0">
                <a:cs typeface="Times New Roman" pitchFamily="18" charset="0"/>
              </a:rPr>
              <a:t>上距</a:t>
            </a:r>
            <a:r>
              <a:rPr lang="en-US" altLang="zh-CN" sz="2800" i="1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点高为</a:t>
            </a:r>
            <a:r>
              <a:rPr lang="en-US" altLang="zh-CN" sz="2800" i="1" dirty="0">
                <a:cs typeface="Times New Roman" pitchFamily="18" charset="0"/>
              </a:rPr>
              <a:t>H</a:t>
            </a:r>
            <a:r>
              <a:rPr lang="zh-CN" altLang="en-US" sz="2800" dirty="0">
                <a:cs typeface="Times New Roman" pitchFamily="18" charset="0"/>
              </a:rPr>
              <a:t>的地方由静止释放．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g</a:t>
            </a:r>
            <a:r>
              <a:rPr lang="zh-CN" altLang="en-US" sz="2800" dirty="0">
                <a:cs typeface="Times New Roman" pitchFamily="18" charset="0"/>
              </a:rPr>
              <a:t>取</a:t>
            </a:r>
            <a:r>
              <a:rPr lang="en-US" altLang="zh-CN" sz="2800" dirty="0">
                <a:cs typeface="Times New Roman" pitchFamily="18" charset="0"/>
              </a:rPr>
              <a:t>10 m/s</a:t>
            </a:r>
            <a:r>
              <a:rPr lang="en-US" altLang="zh-CN" sz="2800" baseline="30000" dirty="0">
                <a:cs typeface="Times New Roman" pitchFamily="18" charset="0"/>
              </a:rPr>
              <a:t>2</a:t>
            </a:r>
            <a:r>
              <a:rPr lang="en-US" altLang="zh-CN" sz="2800" dirty="0">
                <a:cs typeface="Times New Roman" pitchFamily="18" charset="0"/>
              </a:rPr>
              <a:t>)</a:t>
            </a:r>
            <a:endParaRPr lang="en-US" altLang="zh-CN" sz="2800" dirty="0"/>
          </a:p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cs typeface="Times New Roman" pitchFamily="18" charset="0"/>
              </a:rPr>
              <a:t>(1)</a:t>
            </a:r>
            <a:r>
              <a:rPr lang="zh-CN" altLang="en-US" sz="2800" dirty="0">
                <a:cs typeface="Times New Roman" pitchFamily="18" charset="0"/>
              </a:rPr>
              <a:t>若要使小球经</a:t>
            </a:r>
            <a:r>
              <a:rPr lang="en-US" altLang="zh-CN" sz="2800" i="1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处水平进入轨道</a:t>
            </a:r>
            <a:r>
              <a:rPr lang="en-US" altLang="zh-CN" sz="2800" i="1" dirty="0">
                <a:cs typeface="Times New Roman" pitchFamily="18" charset="0"/>
              </a:rPr>
              <a:t>DEF</a:t>
            </a:r>
            <a:r>
              <a:rPr lang="zh-CN" altLang="en-US" sz="2800" dirty="0">
                <a:cs typeface="Times New Roman" pitchFamily="18" charset="0"/>
              </a:rPr>
              <a:t>且能沿轨道运动，</a:t>
            </a:r>
            <a:r>
              <a:rPr lang="en-US" altLang="zh-CN" sz="2800" i="1" dirty="0">
                <a:cs typeface="Times New Roman" pitchFamily="18" charset="0"/>
              </a:rPr>
              <a:t>H</a:t>
            </a:r>
            <a:r>
              <a:rPr lang="zh-CN" altLang="en-US" sz="2800" dirty="0">
                <a:cs typeface="Times New Roman" pitchFamily="18" charset="0"/>
              </a:rPr>
              <a:t>至少要有多高？</a:t>
            </a:r>
            <a:endParaRPr lang="zh-CN" altLang="en-US" sz="2800" dirty="0"/>
          </a:p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cs typeface="Times New Roman" pitchFamily="18" charset="0"/>
              </a:rPr>
              <a:t>(2)</a:t>
            </a:r>
            <a:r>
              <a:rPr lang="zh-CN" altLang="en-US" sz="2800" dirty="0">
                <a:cs typeface="Times New Roman" pitchFamily="18" charset="0"/>
              </a:rPr>
              <a:t>若小球静止释放处离</a:t>
            </a:r>
            <a:r>
              <a:rPr lang="en-US" altLang="zh-CN" sz="2800" i="1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点的高度</a:t>
            </a:r>
            <a:r>
              <a:rPr lang="en-US" altLang="zh-CN" sz="2800" i="1" dirty="0">
                <a:cs typeface="Times New Roman" pitchFamily="18" charset="0"/>
              </a:rPr>
              <a:t>h</a:t>
            </a:r>
            <a:r>
              <a:rPr lang="zh-CN" altLang="en-US" sz="2800" dirty="0">
                <a:cs typeface="Times New Roman" pitchFamily="18" charset="0"/>
              </a:rPr>
              <a:t>小于</a:t>
            </a:r>
            <a:r>
              <a:rPr lang="en-US" altLang="zh-CN" sz="2800" dirty="0">
                <a:cs typeface="Times New Roman" pitchFamily="18" charset="0"/>
              </a:rPr>
              <a:t>(1)</a:t>
            </a:r>
            <a:r>
              <a:rPr lang="zh-CN" altLang="en-US" sz="2800" dirty="0">
                <a:cs typeface="Times New Roman" pitchFamily="18" charset="0"/>
              </a:rPr>
              <a:t>中</a:t>
            </a:r>
            <a:r>
              <a:rPr lang="en-US" altLang="zh-CN" sz="2800" i="1" dirty="0">
                <a:cs typeface="Times New Roman" pitchFamily="18" charset="0"/>
              </a:rPr>
              <a:t>H</a:t>
            </a:r>
            <a:r>
              <a:rPr lang="zh-CN" altLang="en-US" sz="2800" dirty="0">
                <a:cs typeface="Times New Roman" pitchFamily="18" charset="0"/>
              </a:rPr>
              <a:t>的最小值，小球可击中与圆心等高的</a:t>
            </a:r>
            <a:r>
              <a:rPr lang="en-US" altLang="zh-CN" sz="2800" i="1" dirty="0">
                <a:cs typeface="Times New Roman" pitchFamily="18" charset="0"/>
              </a:rPr>
              <a:t>E</a:t>
            </a:r>
            <a:r>
              <a:rPr lang="zh-CN" altLang="en-US" sz="2800" dirty="0">
                <a:cs typeface="Times New Roman" pitchFamily="18" charset="0"/>
              </a:rPr>
              <a:t>点，求</a:t>
            </a:r>
            <a:r>
              <a:rPr lang="en-US" altLang="zh-CN" sz="2800" i="1" dirty="0">
                <a:cs typeface="Times New Roman" pitchFamily="18" charset="0"/>
              </a:rPr>
              <a:t>h</a:t>
            </a:r>
            <a:r>
              <a:rPr lang="en-US" altLang="zh-CN" sz="2800" dirty="0">
                <a:cs typeface="Times New Roman" pitchFamily="18" charset="0"/>
              </a:rPr>
              <a:t>.</a:t>
            </a:r>
            <a:endParaRPr lang="en-US" altLang="zh-CN" sz="2800" dirty="0"/>
          </a:p>
        </p:txBody>
      </p:sp>
      <p:pic>
        <p:nvPicPr>
          <p:cNvPr id="32771" name="Picture 3" descr="c18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4500564"/>
            <a:ext cx="28305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91089" y="3143251"/>
            <a:ext cx="1919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81610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2800" i="1">
                <a:solidFill>
                  <a:srgbClr val="F8161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>
                <a:solidFill>
                  <a:srgbClr val="F81610"/>
                </a:solidFill>
                <a:latin typeface="Times New Roman" panose="02020603050405020304" pitchFamily="18" charset="0"/>
              </a:rPr>
              <a:t>≥0.2 m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10314" y="4691064"/>
            <a:ext cx="1919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81610"/>
                </a:solidFill>
                <a:latin typeface="Times New Roman" panose="02020603050405020304" pitchFamily="18" charset="0"/>
              </a:rPr>
              <a:t>(2)0.1 m</a:t>
            </a:r>
          </a:p>
        </p:txBody>
      </p:sp>
    </p:spTree>
    <p:extLst>
      <p:ext uri="{BB962C8B-B14F-4D97-AF65-F5344CB8AC3E}">
        <p14:creationId xmlns:p14="http://schemas.microsoft.com/office/powerpoint/2010/main" val="266528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1666875" y="155576"/>
          <a:ext cx="8447088" cy="648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8745750" imgH="6640610" progId="Word.Document.8">
                  <p:embed/>
                </p:oleObj>
              </mc:Choice>
              <mc:Fallback>
                <p:oleObj name="Document" r:id="rId3" imgW="8745750" imgH="6640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55576"/>
                        <a:ext cx="8447088" cy="648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4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595438" y="84139"/>
            <a:ext cx="885825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tabLst>
                <a:tab pos="228600" algn="l"/>
              </a:tabLst>
              <a:defRPr/>
            </a:pPr>
            <a:r>
              <a:rPr lang="en-US" altLang="zh-CN" sz="2800" dirty="0">
                <a:cs typeface="Times New Roman" pitchFamily="18" charset="0"/>
              </a:rPr>
              <a:t>18.</a:t>
            </a:r>
            <a:r>
              <a:rPr lang="zh-CN" altLang="en-US" sz="2800" dirty="0">
                <a:cs typeface="Times New Roman" pitchFamily="18" charset="0"/>
              </a:rPr>
              <a:t>如图所示，在两个质量分别为</a:t>
            </a:r>
            <a:r>
              <a:rPr lang="en-US" altLang="zh-CN" sz="2800" i="1" dirty="0">
                <a:cs typeface="Times New Roman" pitchFamily="18" charset="0"/>
              </a:rPr>
              <a:t>m</a:t>
            </a:r>
            <a:r>
              <a:rPr lang="zh-CN" altLang="en-US" sz="2800" dirty="0">
                <a:cs typeface="Times New Roman" pitchFamily="18" charset="0"/>
              </a:rPr>
              <a:t>、</a:t>
            </a:r>
            <a:r>
              <a:rPr lang="en-US" altLang="zh-CN" sz="2800" dirty="0">
                <a:cs typeface="Times New Roman" pitchFamily="18" charset="0"/>
              </a:rPr>
              <a:t>2</a:t>
            </a:r>
            <a:r>
              <a:rPr lang="en-US" altLang="zh-CN" sz="2800" i="1" dirty="0">
                <a:cs typeface="Times New Roman" pitchFamily="18" charset="0"/>
              </a:rPr>
              <a:t>m</a:t>
            </a:r>
            <a:r>
              <a:rPr lang="zh-CN" altLang="en-US" sz="2800" dirty="0">
                <a:cs typeface="Times New Roman" pitchFamily="18" charset="0"/>
              </a:rPr>
              <a:t>的小球</a:t>
            </a:r>
            <a:r>
              <a:rPr lang="en-US" altLang="zh-CN" sz="2800" i="1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和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之间，用一根长为</a:t>
            </a:r>
            <a:r>
              <a:rPr lang="en-US" altLang="zh-CN" sz="2800" i="1" dirty="0">
                <a:cs typeface="Times New Roman" pitchFamily="18" charset="0"/>
              </a:rPr>
              <a:t>L</a:t>
            </a:r>
            <a:r>
              <a:rPr lang="zh-CN" altLang="en-US" sz="2800" dirty="0">
                <a:cs typeface="Times New Roman" pitchFamily="18" charset="0"/>
              </a:rPr>
              <a:t>的轻杆连接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zh-CN" altLang="en-US" sz="2800" dirty="0">
                <a:cs typeface="Times New Roman" pitchFamily="18" charset="0"/>
              </a:rPr>
              <a:t>杆的质量可不计</a:t>
            </a:r>
            <a:r>
              <a:rPr lang="en-US" altLang="zh-CN" sz="2800" dirty="0">
                <a:cs typeface="Times New Roman" pitchFamily="18" charset="0"/>
              </a:rPr>
              <a:t>)</a:t>
            </a:r>
            <a:r>
              <a:rPr lang="zh-CN" altLang="en-US" sz="2800" dirty="0">
                <a:cs typeface="Times New Roman" pitchFamily="18" charset="0"/>
              </a:rPr>
              <a:t>，两小球可绕着轻杆中心</a:t>
            </a:r>
            <a:r>
              <a:rPr lang="en-US" altLang="zh-CN" sz="2800" i="1" dirty="0">
                <a:cs typeface="Times New Roman" pitchFamily="18" charset="0"/>
              </a:rPr>
              <a:t>O</a:t>
            </a:r>
            <a:r>
              <a:rPr lang="zh-CN" altLang="en-US" sz="2800" dirty="0">
                <a:cs typeface="Times New Roman" pitchFamily="18" charset="0"/>
              </a:rPr>
              <a:t>的水平轴无摩擦转动，现让轻杆处于水平位置，然后无初速度释放，重球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向下运动，轻球</a:t>
            </a:r>
            <a:r>
              <a:rPr lang="en-US" altLang="zh-CN" sz="2800" i="1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向上运动，产生转动，在杆转至竖直的过程中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zh-CN" altLang="en-US" sz="2800" dirty="0">
                <a:cs typeface="Times New Roman" pitchFamily="18" charset="0"/>
              </a:rPr>
              <a:t>　     　</a:t>
            </a:r>
            <a:r>
              <a:rPr lang="en-US" altLang="zh-CN" sz="2800" dirty="0">
                <a:cs typeface="Times New Roman" pitchFamily="18" charset="0"/>
              </a:rPr>
              <a:t>)</a:t>
            </a:r>
            <a:endParaRPr lang="en-US" altLang="zh-CN" sz="2800" dirty="0"/>
          </a:p>
          <a:p>
            <a:pPr>
              <a:lnSpc>
                <a:spcPct val="120000"/>
              </a:lnSpc>
              <a:tabLst>
                <a:tab pos="228600" algn="l"/>
              </a:tabLst>
              <a:defRPr/>
            </a:pPr>
            <a:r>
              <a:rPr lang="en-US" altLang="zh-CN" sz="2800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．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球的重力势能减小，动能增加</a:t>
            </a:r>
            <a:endParaRPr lang="zh-CN" altLang="en-US" sz="2800" dirty="0"/>
          </a:p>
          <a:p>
            <a:pPr>
              <a:lnSpc>
                <a:spcPct val="120000"/>
              </a:lnSpc>
              <a:tabLst>
                <a:tab pos="228600" algn="l"/>
              </a:tabLst>
              <a:defRPr/>
            </a:pPr>
            <a:r>
              <a:rPr lang="en-US" altLang="zh-CN" sz="2800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．</a:t>
            </a:r>
            <a:r>
              <a:rPr lang="en-US" altLang="zh-CN" sz="2800" i="1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球的重力势能增加，动能减小</a:t>
            </a:r>
            <a:endParaRPr lang="zh-CN" altLang="en-US" sz="2800" dirty="0"/>
          </a:p>
          <a:p>
            <a:pPr>
              <a:lnSpc>
                <a:spcPct val="120000"/>
              </a:lnSpc>
              <a:tabLst>
                <a:tab pos="228600" algn="l"/>
              </a:tabLst>
              <a:defRPr/>
            </a:pPr>
            <a:r>
              <a:rPr lang="en-US" altLang="zh-CN" sz="2800" dirty="0">
                <a:cs typeface="Times New Roman" pitchFamily="18" charset="0"/>
              </a:rPr>
              <a:t>C</a:t>
            </a:r>
            <a:r>
              <a:rPr lang="zh-CN" altLang="en-US" sz="2800" dirty="0">
                <a:cs typeface="Times New Roman" pitchFamily="18" charset="0"/>
              </a:rPr>
              <a:t>．</a:t>
            </a:r>
            <a:r>
              <a:rPr lang="en-US" altLang="zh-CN" sz="2800" i="1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球和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球的总机械能守恒</a:t>
            </a:r>
            <a:endParaRPr lang="zh-CN" altLang="en-US" sz="2800" dirty="0"/>
          </a:p>
          <a:p>
            <a:pPr>
              <a:lnSpc>
                <a:spcPct val="120000"/>
              </a:lnSpc>
              <a:tabLst>
                <a:tab pos="228600" algn="l"/>
              </a:tabLst>
              <a:defRPr/>
            </a:pPr>
            <a:r>
              <a:rPr lang="en-US" altLang="zh-CN" sz="2800" dirty="0">
                <a:cs typeface="Times New Roman" pitchFamily="18" charset="0"/>
              </a:rPr>
              <a:t>D</a:t>
            </a:r>
            <a:r>
              <a:rPr lang="zh-CN" altLang="en-US" sz="2800" dirty="0">
                <a:cs typeface="Times New Roman" pitchFamily="18" charset="0"/>
              </a:rPr>
              <a:t>．</a:t>
            </a:r>
            <a:r>
              <a:rPr lang="en-US" altLang="zh-CN" sz="2800" i="1" dirty="0">
                <a:cs typeface="Times New Roman" pitchFamily="18" charset="0"/>
              </a:rPr>
              <a:t>a</a:t>
            </a:r>
            <a:r>
              <a:rPr lang="zh-CN" altLang="en-US" sz="2800" dirty="0">
                <a:cs typeface="Times New Roman" pitchFamily="18" charset="0"/>
              </a:rPr>
              <a:t>球和</a:t>
            </a:r>
            <a:r>
              <a:rPr lang="en-US" altLang="zh-CN" sz="2800" i="1" dirty="0">
                <a:cs typeface="Times New Roman" pitchFamily="18" charset="0"/>
              </a:rPr>
              <a:t>b</a:t>
            </a:r>
            <a:r>
              <a:rPr lang="zh-CN" altLang="en-US" sz="2800" dirty="0">
                <a:cs typeface="Times New Roman" pitchFamily="18" charset="0"/>
              </a:rPr>
              <a:t>球的总机械能不守恒</a:t>
            </a:r>
            <a:endParaRPr lang="zh-CN" altLang="en-US" sz="2800" dirty="0"/>
          </a:p>
        </p:txBody>
      </p:sp>
      <p:pic>
        <p:nvPicPr>
          <p:cNvPr id="34819" name="Picture 3" descr="c18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13" y="2857500"/>
            <a:ext cx="23098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874125" y="2214564"/>
            <a:ext cx="79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81610"/>
                </a:solidFill>
                <a:latin typeface="Times New Roman" panose="02020603050405020304" pitchFamily="18" charset="0"/>
              </a:rPr>
              <a:t>AC </a:t>
            </a:r>
          </a:p>
        </p:txBody>
      </p:sp>
    </p:spTree>
    <p:extLst>
      <p:ext uri="{BB962C8B-B14F-4D97-AF65-F5344CB8AC3E}">
        <p14:creationId xmlns:p14="http://schemas.microsoft.com/office/powerpoint/2010/main" val="380839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807</Words>
  <Application>Microsoft Office PowerPoint</Application>
  <PresentationFormat>宽屏</PresentationFormat>
  <Paragraphs>28</Paragraphs>
  <Slides>14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宋体</vt:lpstr>
      <vt:lpstr>Arial</vt:lpstr>
      <vt:lpstr>Book Antiqua</vt:lpstr>
      <vt:lpstr>Calibri</vt:lpstr>
      <vt:lpstr>Calibri Light</vt:lpstr>
      <vt:lpstr>Times New Roman</vt:lpstr>
      <vt:lpstr>Office 主题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2016-06-16T14:27:02Z</dcterms:created>
  <dcterms:modified xsi:type="dcterms:W3CDTF">2016-06-17T02:16:42Z</dcterms:modified>
</cp:coreProperties>
</file>