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303749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179176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285928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65646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348176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78125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130859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203419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113165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92335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393B09-2A44-48C6-AF5D-99EC93D023E9}" type="datetimeFigureOut">
              <a:rPr lang="zh-CN" altLang="en-US" smtClean="0"/>
              <a:t>2015-05-15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97226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3B09-2A44-48C6-AF5D-99EC93D023E9}" type="datetimeFigureOut">
              <a:rPr lang="zh-CN" altLang="en-US" smtClean="0"/>
              <a:t>2015-05-15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415D9-55ED-439D-BF1E-3EF27F84BFE5}" type="slidenum">
              <a:rPr lang="zh-CN" altLang="en-US" smtClean="0"/>
              <a:t>‹#›</a:t>
            </a:fld>
            <a:endParaRPr lang="zh-CN" altLang="en-US"/>
          </a:p>
        </p:txBody>
      </p:sp>
    </p:spTree>
    <p:extLst>
      <p:ext uri="{BB962C8B-B14F-4D97-AF65-F5344CB8AC3E}">
        <p14:creationId xmlns:p14="http://schemas.microsoft.com/office/powerpoint/2010/main" val="1917402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590800" y="228600"/>
            <a:ext cx="4114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800" b="1">
                <a:latin typeface="Times New Roman" pitchFamily="18" charset="0"/>
                <a:ea typeface="仿宋_GB2312" pitchFamily="49" charset="-122"/>
              </a:rPr>
              <a:t>电脑神童盖茨</a:t>
            </a:r>
          </a:p>
        </p:txBody>
      </p:sp>
      <p:sp>
        <p:nvSpPr>
          <p:cNvPr id="33795" name="Text Box 3"/>
          <p:cNvSpPr txBox="1">
            <a:spLocks noChangeArrowheads="1"/>
          </p:cNvSpPr>
          <p:nvPr/>
        </p:nvSpPr>
        <p:spPr bwMode="auto">
          <a:xfrm>
            <a:off x="7019925" y="47625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a:latin typeface="Times New Roman" pitchFamily="18" charset="0"/>
                <a:ea typeface="仿宋_GB2312" pitchFamily="49" charset="-122"/>
              </a:rPr>
              <a:t>何斐</a:t>
            </a:r>
          </a:p>
        </p:txBody>
      </p:sp>
      <p:pic>
        <p:nvPicPr>
          <p:cNvPr id="33796" name="Picture 4" descr="billb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43000"/>
            <a:ext cx="44958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33797" name="Picture 5" descr="Img2277138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125538"/>
            <a:ext cx="4256088" cy="547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937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g2277137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3011" name="Picture 3" descr="Img2277137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Img2277137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7200"/>
            <a:ext cx="5435600" cy="3622675"/>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Img2277137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2924175"/>
            <a:ext cx="4500562" cy="371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6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linds(horizontal)">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43011"/>
                                        </p:tgtEl>
                                      </p:cBhvr>
                                      <p:by x="150000" y="150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3012"/>
                                        </p:tgtEl>
                                        <p:attrNameLst>
                                          <p:attrName>style.visibility</p:attrName>
                                        </p:attrNameLst>
                                      </p:cBhvr>
                                      <p:to>
                                        <p:strVal val="visible"/>
                                      </p:to>
                                    </p:set>
                                    <p:animEffect transition="in" filter="checkerboard(across)">
                                      <p:cBhvr>
                                        <p:cTn id="16" dur="500"/>
                                        <p:tgtEl>
                                          <p:spTgt spid="430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diamond(in)">
                                      <p:cBhvr>
                                        <p:cTn id="21" dur="20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gateshs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633663"/>
          </a:xfrm>
          <a:prstGeom prst="rect">
            <a:avLst/>
          </a:prstGeom>
          <a:noFill/>
          <a:extLst>
            <a:ext uri="{909E8E84-426E-40DD-AFC4-6F175D3DCCD1}">
              <a14:hiddenFill xmlns:a14="http://schemas.microsoft.com/office/drawing/2010/main">
                <a:solidFill>
                  <a:srgbClr val="FFFFFF"/>
                </a:solidFill>
              </a14:hiddenFill>
            </a:ext>
          </a:extLst>
        </p:spPr>
      </p:pic>
      <p:pic>
        <p:nvPicPr>
          <p:cNvPr id="44035" name="Picture 3" descr="4226417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5400"/>
            <a:ext cx="9144000" cy="429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85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422174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234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4224869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50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422702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238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422935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5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jl060419-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713"/>
            <a:ext cx="89281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05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微软公司董事会主席盖茨宴请胡锦涛主席(组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51563"/>
          </a:xfrm>
          <a:prstGeom prst="rect">
            <a:avLst/>
          </a:prstGeom>
          <a:noFill/>
          <a:extLst>
            <a:ext uri="{909E8E84-426E-40DD-AFC4-6F175D3DCCD1}">
              <a14:hiddenFill xmlns:a14="http://schemas.microsoft.com/office/drawing/2010/main">
                <a:solidFill>
                  <a:srgbClr val="FFFFFF"/>
                </a:solidFill>
              </a14:hiddenFill>
            </a:ext>
          </a:extLst>
        </p:spPr>
      </p:pic>
      <p:sp>
        <p:nvSpPr>
          <p:cNvPr id="50179" name="Rectangle 3"/>
          <p:cNvSpPr>
            <a:spLocks noChangeArrowheads="1"/>
          </p:cNvSpPr>
          <p:nvPr/>
        </p:nvSpPr>
        <p:spPr bwMode="auto">
          <a:xfrm>
            <a:off x="0" y="60356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a:latin typeface="Times New Roman" pitchFamily="18" charset="0"/>
              </a:rPr>
              <a:t>4</a:t>
            </a:r>
            <a:r>
              <a:rPr kumimoji="1" lang="zh-CN" altLang="en-US" sz="2400" b="1">
                <a:latin typeface="Times New Roman" pitchFamily="18" charset="0"/>
              </a:rPr>
              <a:t>月</a:t>
            </a:r>
            <a:r>
              <a:rPr kumimoji="1" lang="en-US" altLang="zh-CN" sz="2400" b="1">
                <a:latin typeface="Times New Roman" pitchFamily="18" charset="0"/>
              </a:rPr>
              <a:t>18</a:t>
            </a:r>
            <a:r>
              <a:rPr kumimoji="1" lang="zh-CN" altLang="en-US" sz="2400" b="1">
                <a:latin typeface="Times New Roman" pitchFamily="18" charset="0"/>
              </a:rPr>
              <a:t>日，美国微软公司董事会主席比尔</a:t>
            </a:r>
            <a:r>
              <a:rPr kumimoji="1" lang="en-US" altLang="zh-CN" sz="2400" b="1">
                <a:latin typeface="Times New Roman" pitchFamily="18" charset="0"/>
              </a:rPr>
              <a:t>·</a:t>
            </a:r>
            <a:r>
              <a:rPr kumimoji="1" lang="zh-CN" altLang="en-US" sz="2400" b="1">
                <a:latin typeface="Times New Roman" pitchFamily="18" charset="0"/>
              </a:rPr>
              <a:t>盖茨在其位于西雅图的住所宴请了正在对美国进行国事访问中国国家主席胡锦涛。</a:t>
            </a:r>
            <a:endParaRPr kumimoji="1" lang="zh-CN" altLang="en-US" sz="3200" b="1">
              <a:solidFill>
                <a:schemeClr val="accent2"/>
              </a:solidFill>
              <a:latin typeface="Times New Roman" pitchFamily="18" charset="0"/>
            </a:endParaRPr>
          </a:p>
        </p:txBody>
      </p:sp>
    </p:spTree>
    <p:extLst>
      <p:ext uri="{BB962C8B-B14F-4D97-AF65-F5344CB8AC3E}">
        <p14:creationId xmlns:p14="http://schemas.microsoft.com/office/powerpoint/2010/main" val="367401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260350"/>
            <a:ext cx="91440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a:t>
            </a:r>
            <a:r>
              <a:rPr kumimoji="1" lang="zh-CN" altLang="en-US" sz="2400">
                <a:latin typeface="Times New Roman" pitchFamily="18" charset="0"/>
              </a:rPr>
              <a:t>微软公司的比尔</a:t>
            </a:r>
            <a:r>
              <a:rPr kumimoji="1" lang="en-US" altLang="zh-CN" sz="2400">
                <a:latin typeface="Times New Roman" pitchFamily="18" charset="0"/>
              </a:rPr>
              <a:t>·</a:t>
            </a:r>
            <a:r>
              <a:rPr kumimoji="1" lang="zh-CN" altLang="en-US" sz="2400">
                <a:latin typeface="Times New Roman" pitchFamily="18" charset="0"/>
              </a:rPr>
              <a:t>盖茨耗费巨资、花费数年建造起来的大型豪华住宅，堪称当今智能家居的经典之作。在这座房子里，共铺设了</a:t>
            </a:r>
            <a:r>
              <a:rPr kumimoji="1" lang="en-US" altLang="zh-CN" sz="2400">
                <a:latin typeface="Times New Roman" pitchFamily="18" charset="0"/>
              </a:rPr>
              <a:t>52</a:t>
            </a:r>
            <a:r>
              <a:rPr kumimoji="1" lang="zh-CN" altLang="en-US" sz="2400">
                <a:latin typeface="Times New Roman" pitchFamily="18" charset="0"/>
              </a:rPr>
              <a:t>英里电缆，将房内的所有电器设备连接成一个绝对标准的家庭网络。 </a:t>
            </a:r>
            <a:br>
              <a:rPr kumimoji="1" lang="zh-CN" altLang="en-US" sz="2400">
                <a:latin typeface="Times New Roman" pitchFamily="18" charset="0"/>
              </a:rPr>
            </a:br>
            <a:r>
              <a:rPr kumimoji="1" lang="zh-CN" altLang="en-US" sz="2400">
                <a:latin typeface="Times New Roman" pitchFamily="18" charset="0"/>
              </a:rPr>
              <a:t>●大门装有气象情况感知器，可以根据各项气象指标，控制室内的温度和通风的情况。电脑住宅门口，安装了微型摄像机，除主人外，其他人欲进入门内，必须由摄像机通知主人。</a:t>
            </a:r>
          </a:p>
          <a:p>
            <a:pPr>
              <a:spcBef>
                <a:spcPct val="50000"/>
              </a:spcBef>
            </a:pPr>
            <a:r>
              <a:rPr kumimoji="1" lang="zh-CN" altLang="en-US" sz="2400">
                <a:latin typeface="Times New Roman" pitchFamily="18" charset="0"/>
              </a:rPr>
              <a:t>●每一位客人在跨进盖茨家时，都会得到一个别针，并要将它别在衣服上。这个别针将告诉房屋的计算机控制中心，你对于房间温度、电视节目和电影的爱好。所以，一旦房间内的电视和音乐被选定后，它们会随着人们从一个房间，就算是在水池中，也会从池底“冒”出如影随形的音乐。</a:t>
            </a:r>
            <a:br>
              <a:rPr kumimoji="1" lang="zh-CN" altLang="en-US" sz="2400">
                <a:latin typeface="Times New Roman" pitchFamily="18" charset="0"/>
              </a:rPr>
            </a:br>
            <a:r>
              <a:rPr kumimoji="1" lang="zh-CN" altLang="en-US" sz="2400">
                <a:latin typeface="Times New Roman" pitchFamily="18" charset="0"/>
              </a:rPr>
              <a:t> ●厨房内，装有一套全自动烹调设备。而厕所里安装了一套检查身体的电脑系统，如发现异常，电脑会立即发出警报。 </a:t>
            </a:r>
            <a:br>
              <a:rPr kumimoji="1" lang="zh-CN" altLang="en-US" sz="2400">
                <a:latin typeface="Times New Roman" pitchFamily="18" charset="0"/>
              </a:rPr>
            </a:br>
            <a:r>
              <a:rPr kumimoji="1" lang="zh-CN" altLang="en-US" sz="2400">
                <a:latin typeface="Times New Roman" pitchFamily="18" charset="0"/>
              </a:rPr>
              <a:t>●主人在回家途中，浴缸已经自动放水调温，做好一切准备迎候。地板能在</a:t>
            </a:r>
            <a:r>
              <a:rPr kumimoji="1" lang="en-US" altLang="zh-CN" sz="2400">
                <a:latin typeface="Times New Roman" pitchFamily="18" charset="0"/>
              </a:rPr>
              <a:t>6</a:t>
            </a:r>
            <a:r>
              <a:rPr kumimoji="1" lang="zh-CN" altLang="en-US" sz="2400">
                <a:latin typeface="Times New Roman" pitchFamily="18" charset="0"/>
              </a:rPr>
              <a:t>英寸的范围内跟踪到人的足迹，在有人时自动打开照明，离去的同时自动关闭。 </a:t>
            </a:r>
            <a:br>
              <a:rPr kumimoji="1" lang="zh-CN" altLang="en-US" sz="2400">
                <a:latin typeface="Times New Roman" pitchFamily="18" charset="0"/>
              </a:rPr>
            </a:br>
            <a:endParaRPr kumimoji="1" lang="zh-CN" altLang="en-US" sz="2400">
              <a:latin typeface="Times New Roman" pitchFamily="18" charset="0"/>
            </a:endParaRPr>
          </a:p>
        </p:txBody>
      </p:sp>
    </p:spTree>
    <p:extLst>
      <p:ext uri="{BB962C8B-B14F-4D97-AF65-F5344CB8AC3E}">
        <p14:creationId xmlns:p14="http://schemas.microsoft.com/office/powerpoint/2010/main" val="4283413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9144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a:t>
            </a:r>
            <a:r>
              <a:rPr kumimoji="1" lang="zh-CN" altLang="en-US" sz="2400">
                <a:latin typeface="Times New Roman" pitchFamily="18" charset="0"/>
              </a:rPr>
              <a:t>房屋的安全系数也能得到足够保证。当主人需要时，只要按下“休息”开关，防盗报警系统便开始工作；当发生火灾等意外时，消防系统可自动报警，显示最佳营救方案，关闭有危险的电力系统，并根据火势分配供水。 </a:t>
            </a:r>
            <a:br>
              <a:rPr kumimoji="1" lang="zh-CN" altLang="en-US" sz="2400">
                <a:latin typeface="Times New Roman" pitchFamily="18" charset="0"/>
              </a:rPr>
            </a:br>
            <a:r>
              <a:rPr kumimoji="1" lang="zh-CN" altLang="en-US" sz="2400">
                <a:latin typeface="Times New Roman" pitchFamily="18" charset="0"/>
              </a:rPr>
              <a:t>●当然，房屋外车道上的所有照明也是全自动的。比尔</a:t>
            </a:r>
            <a:r>
              <a:rPr kumimoji="1" lang="en-US" altLang="zh-CN" sz="2400">
                <a:latin typeface="Times New Roman" pitchFamily="18" charset="0"/>
              </a:rPr>
              <a:t>·</a:t>
            </a:r>
            <a:r>
              <a:rPr kumimoji="1" lang="zh-CN" altLang="en-US" sz="2400">
                <a:latin typeface="Times New Roman" pitchFamily="18" charset="0"/>
              </a:rPr>
              <a:t>盖茨还非常喜欢在车道旁边的一棵</a:t>
            </a:r>
            <a:r>
              <a:rPr kumimoji="1" lang="en-US" altLang="zh-CN" sz="2400">
                <a:latin typeface="Times New Roman" pitchFamily="18" charset="0"/>
              </a:rPr>
              <a:t>140</a:t>
            </a:r>
            <a:r>
              <a:rPr kumimoji="1" lang="zh-CN" altLang="en-US" sz="2400">
                <a:latin typeface="Times New Roman" pitchFamily="18" charset="0"/>
              </a:rPr>
              <a:t>岁的老枫树，于是，他对这棵树进行</a:t>
            </a:r>
            <a:r>
              <a:rPr kumimoji="1" lang="en-US" altLang="zh-CN" sz="2400">
                <a:latin typeface="Times New Roman" pitchFamily="18" charset="0"/>
              </a:rPr>
              <a:t>24</a:t>
            </a:r>
            <a:r>
              <a:rPr kumimoji="1" lang="zh-CN" altLang="en-US" sz="2400">
                <a:latin typeface="Times New Roman" pitchFamily="18" charset="0"/>
              </a:rPr>
              <a:t>小时的全方位监控，一旦监视系统发现它有干燥的迹象，将释放适量的水来为它解 </a:t>
            </a:r>
            <a:r>
              <a:rPr kumimoji="1" lang="en-US" altLang="zh-CN" sz="2400">
                <a:latin typeface="Times New Roman" pitchFamily="18" charset="0"/>
              </a:rPr>
              <a:t>.</a:t>
            </a:r>
            <a:r>
              <a:rPr kumimoji="1" lang="zh-CN" altLang="en-US" sz="2400">
                <a:latin typeface="Times New Roman" pitchFamily="18" charset="0"/>
              </a:rPr>
              <a:t>而且豪宅里人工湖的沙子也是从南美洲运过来 </a:t>
            </a:r>
          </a:p>
        </p:txBody>
      </p:sp>
    </p:spTree>
    <p:extLst>
      <p:ext uri="{BB962C8B-B14F-4D97-AF65-F5344CB8AC3E}">
        <p14:creationId xmlns:p14="http://schemas.microsoft.com/office/powerpoint/2010/main" val="282080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63650"/>
            <a:ext cx="7391400" cy="5594350"/>
          </a:xfrm>
          <a:prstGeom prst="rect">
            <a:avLst/>
          </a:prstGeom>
          <a:noFill/>
          <a:extLst>
            <a:ext uri="{909E8E84-426E-40DD-AFC4-6F175D3DCCD1}">
              <a14:hiddenFill xmlns:a14="http://schemas.microsoft.com/office/drawing/2010/main">
                <a:solidFill>
                  <a:srgbClr val="FFFFFF"/>
                </a:solidFill>
              </a14:hiddenFill>
            </a:ext>
          </a:extLst>
        </p:spPr>
      </p:pic>
      <p:pic>
        <p:nvPicPr>
          <p:cNvPr id="34819" name="Picture 3" descr="dfgds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714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4820" name="Text Box 4"/>
          <p:cNvSpPr txBox="1">
            <a:spLocks noChangeArrowheads="1"/>
          </p:cNvSpPr>
          <p:nvPr/>
        </p:nvSpPr>
        <p:spPr bwMode="auto">
          <a:xfrm>
            <a:off x="539750" y="188913"/>
            <a:ext cx="2447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ea typeface="隶书" pitchFamily="49" charset="-122"/>
              </a:rPr>
              <a:t>传主简介</a:t>
            </a:r>
          </a:p>
        </p:txBody>
      </p:sp>
    </p:spTree>
    <p:extLst>
      <p:ext uri="{BB962C8B-B14F-4D97-AF65-F5344CB8AC3E}">
        <p14:creationId xmlns:p14="http://schemas.microsoft.com/office/powerpoint/2010/main" val="1186588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1+#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57200" y="776288"/>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一、通读全文，概括本文所写盖茨事迹？表现出那些品质？</a:t>
            </a:r>
          </a:p>
        </p:txBody>
      </p:sp>
      <p:sp>
        <p:nvSpPr>
          <p:cNvPr id="53251" name="Text Box 3"/>
          <p:cNvSpPr txBox="1">
            <a:spLocks noChangeArrowheads="1"/>
          </p:cNvSpPr>
          <p:nvPr/>
        </p:nvSpPr>
        <p:spPr bwMode="auto">
          <a:xfrm>
            <a:off x="1066800" y="175260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1</a:t>
            </a:r>
            <a:r>
              <a:rPr kumimoji="1" lang="zh-CN" altLang="en-US" sz="2800">
                <a:latin typeface="Times New Roman" pitchFamily="18" charset="0"/>
              </a:rPr>
              <a:t>、盖茨的出身及家庭状况</a:t>
            </a:r>
          </a:p>
        </p:txBody>
      </p:sp>
      <p:sp>
        <p:nvSpPr>
          <p:cNvPr id="53252" name="Text Box 4"/>
          <p:cNvSpPr txBox="1">
            <a:spLocks noChangeArrowheads="1"/>
          </p:cNvSpPr>
          <p:nvPr/>
        </p:nvSpPr>
        <p:spPr bwMode="auto">
          <a:xfrm>
            <a:off x="1066800" y="25288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2 </a:t>
            </a:r>
            <a:r>
              <a:rPr kumimoji="1" lang="zh-CN" altLang="en-US" sz="2800">
                <a:latin typeface="Times New Roman" pitchFamily="18" charset="0"/>
              </a:rPr>
              <a:t>、中学时期</a:t>
            </a:r>
            <a:r>
              <a:rPr kumimoji="1" lang="zh-CN" altLang="en-US" sz="2800" b="1">
                <a:solidFill>
                  <a:srgbClr val="FF5050"/>
                </a:solidFill>
                <a:latin typeface="Times New Roman" pitchFamily="18" charset="0"/>
              </a:rPr>
              <a:t>阅读习惯</a:t>
            </a:r>
          </a:p>
        </p:txBody>
      </p:sp>
      <p:sp>
        <p:nvSpPr>
          <p:cNvPr id="53253" name="Text Box 5"/>
          <p:cNvSpPr txBox="1">
            <a:spLocks noChangeArrowheads="1"/>
          </p:cNvSpPr>
          <p:nvPr/>
        </p:nvSpPr>
        <p:spPr bwMode="auto">
          <a:xfrm>
            <a:off x="1066800" y="3290888"/>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3 </a:t>
            </a:r>
            <a:r>
              <a:rPr kumimoji="1" lang="zh-CN" altLang="en-US" sz="2800">
                <a:latin typeface="Times New Roman" pitchFamily="18" charset="0"/>
              </a:rPr>
              <a:t>、在学校使用</a:t>
            </a:r>
            <a:r>
              <a:rPr kumimoji="1" lang="zh-CN" altLang="en-US" sz="2800" b="1">
                <a:solidFill>
                  <a:srgbClr val="FF5050"/>
                </a:solidFill>
                <a:latin typeface="Times New Roman" pitchFamily="18" charset="0"/>
              </a:rPr>
              <a:t>计算机</a:t>
            </a:r>
            <a:r>
              <a:rPr kumimoji="1" lang="zh-CN" altLang="en-US" sz="2800">
                <a:latin typeface="Times New Roman" pitchFamily="18" charset="0"/>
              </a:rPr>
              <a:t>学习</a:t>
            </a:r>
          </a:p>
        </p:txBody>
      </p:sp>
      <p:sp>
        <p:nvSpPr>
          <p:cNvPr id="53254" name="Text Box 6"/>
          <p:cNvSpPr txBox="1">
            <a:spLocks noChangeArrowheads="1"/>
          </p:cNvSpPr>
          <p:nvPr/>
        </p:nvSpPr>
        <p:spPr bwMode="auto">
          <a:xfrm>
            <a:off x="1066800" y="3933056"/>
            <a:ext cx="796969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latin typeface="Times New Roman" pitchFamily="18" charset="0"/>
              </a:rPr>
              <a:t>4 </a:t>
            </a:r>
            <a:r>
              <a:rPr kumimoji="1" lang="zh-CN" altLang="en-US" sz="2800" dirty="0">
                <a:latin typeface="Times New Roman" pitchFamily="18" charset="0"/>
              </a:rPr>
              <a:t>、为电脑中心公司“捉虫”换取</a:t>
            </a:r>
            <a:r>
              <a:rPr kumimoji="1" lang="zh-CN" altLang="en-US" sz="2800" b="1" dirty="0">
                <a:solidFill>
                  <a:srgbClr val="FF5050"/>
                </a:solidFill>
                <a:latin typeface="Times New Roman" pitchFamily="18" charset="0"/>
              </a:rPr>
              <a:t>使用电脑</a:t>
            </a:r>
            <a:r>
              <a:rPr kumimoji="1" lang="zh-CN" altLang="en-US" sz="2800" dirty="0">
                <a:latin typeface="Times New Roman" pitchFamily="18" charset="0"/>
              </a:rPr>
              <a:t>的机会</a:t>
            </a:r>
          </a:p>
        </p:txBody>
      </p:sp>
      <p:sp>
        <p:nvSpPr>
          <p:cNvPr id="53255" name="Text Box 7"/>
          <p:cNvSpPr txBox="1">
            <a:spLocks noChangeArrowheads="1"/>
          </p:cNvSpPr>
          <p:nvPr/>
        </p:nvSpPr>
        <p:spPr bwMode="auto">
          <a:xfrm>
            <a:off x="457200" y="4941168"/>
            <a:ext cx="84963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品质：</a:t>
            </a:r>
          </a:p>
          <a:p>
            <a:r>
              <a:rPr lang="zh-CN" altLang="en-US" sz="3200" dirty="0"/>
              <a:t>广泛的阅读兴趣，丰富的想象力，痴迷电脑，富于创造性。</a:t>
            </a:r>
          </a:p>
        </p:txBody>
      </p:sp>
    </p:spTree>
    <p:extLst>
      <p:ext uri="{BB962C8B-B14F-4D97-AF65-F5344CB8AC3E}">
        <p14:creationId xmlns:p14="http://schemas.microsoft.com/office/powerpoint/2010/main" val="2255480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251"/>
                                        </p:tgtEl>
                                        <p:attrNameLst>
                                          <p:attrName>style.visibility</p:attrName>
                                        </p:attrNameLst>
                                      </p:cBhvr>
                                      <p:to>
                                        <p:strVal val="visible"/>
                                      </p:to>
                                    </p:set>
                                    <p:anim calcmode="lin" valueType="num">
                                      <p:cBhvr additive="base">
                                        <p:cTn id="12" dur="500" fill="hold"/>
                                        <p:tgtEl>
                                          <p:spTgt spid="53251"/>
                                        </p:tgtEl>
                                        <p:attrNameLst>
                                          <p:attrName>ppt_x</p:attrName>
                                        </p:attrNameLst>
                                      </p:cBhvr>
                                      <p:tavLst>
                                        <p:tav tm="0">
                                          <p:val>
                                            <p:strVal val="0-#ppt_w/2"/>
                                          </p:val>
                                        </p:tav>
                                        <p:tav tm="100000">
                                          <p:val>
                                            <p:strVal val="#ppt_x"/>
                                          </p:val>
                                        </p:tav>
                                      </p:tavLst>
                                    </p:anim>
                                    <p:anim calcmode="lin" valueType="num">
                                      <p:cBhvr additive="base">
                                        <p:cTn id="13"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3252"/>
                                        </p:tgtEl>
                                        <p:attrNameLst>
                                          <p:attrName>style.visibility</p:attrName>
                                        </p:attrNameLst>
                                      </p:cBhvr>
                                      <p:to>
                                        <p:strVal val="visible"/>
                                      </p:to>
                                    </p:set>
                                    <p:anim calcmode="lin" valueType="num">
                                      <p:cBhvr additive="base">
                                        <p:cTn id="18" dur="500" fill="hold"/>
                                        <p:tgtEl>
                                          <p:spTgt spid="53252"/>
                                        </p:tgtEl>
                                        <p:attrNameLst>
                                          <p:attrName>ppt_x</p:attrName>
                                        </p:attrNameLst>
                                      </p:cBhvr>
                                      <p:tavLst>
                                        <p:tav tm="0">
                                          <p:val>
                                            <p:strVal val="1+#ppt_w/2"/>
                                          </p:val>
                                        </p:tav>
                                        <p:tav tm="100000">
                                          <p:val>
                                            <p:strVal val="#ppt_x"/>
                                          </p:val>
                                        </p:tav>
                                      </p:tavLst>
                                    </p:anim>
                                    <p:anim calcmode="lin" valueType="num">
                                      <p:cBhvr additive="base">
                                        <p:cTn id="19"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3253"/>
                                        </p:tgtEl>
                                        <p:attrNameLst>
                                          <p:attrName>style.visibility</p:attrName>
                                        </p:attrNameLst>
                                      </p:cBhvr>
                                      <p:to>
                                        <p:strVal val="visible"/>
                                      </p:to>
                                    </p:set>
                                    <p:anim calcmode="lin" valueType="num">
                                      <p:cBhvr additive="base">
                                        <p:cTn id="24" dur="500" fill="hold"/>
                                        <p:tgtEl>
                                          <p:spTgt spid="53253"/>
                                        </p:tgtEl>
                                        <p:attrNameLst>
                                          <p:attrName>ppt_x</p:attrName>
                                        </p:attrNameLst>
                                      </p:cBhvr>
                                      <p:tavLst>
                                        <p:tav tm="0">
                                          <p:val>
                                            <p:strVal val="0-#ppt_w/2"/>
                                          </p:val>
                                        </p:tav>
                                        <p:tav tm="100000">
                                          <p:val>
                                            <p:strVal val="#ppt_x"/>
                                          </p:val>
                                        </p:tav>
                                      </p:tavLst>
                                    </p:anim>
                                    <p:anim calcmode="lin" valueType="num">
                                      <p:cBhvr additive="base">
                                        <p:cTn id="25"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3254"/>
                                        </p:tgtEl>
                                        <p:attrNameLst>
                                          <p:attrName>style.visibility</p:attrName>
                                        </p:attrNameLst>
                                      </p:cBhvr>
                                      <p:to>
                                        <p:strVal val="visible"/>
                                      </p:to>
                                    </p:set>
                                    <p:animEffect transition="in" filter="slide(fromBottom)">
                                      <p:cBhvr>
                                        <p:cTn id="30" dur="500"/>
                                        <p:tgtEl>
                                          <p:spTgt spid="532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3255"/>
                                        </p:tgtEl>
                                        <p:attrNameLst>
                                          <p:attrName>style.visibility</p:attrName>
                                        </p:attrNameLst>
                                      </p:cBhvr>
                                      <p:to>
                                        <p:strVal val="visible"/>
                                      </p:to>
                                    </p:set>
                                    <p:anim calcmode="lin" valueType="num">
                                      <p:cBhvr additive="base">
                                        <p:cTn id="35" dur="500" fill="hold"/>
                                        <p:tgtEl>
                                          <p:spTgt spid="53255"/>
                                        </p:tgtEl>
                                        <p:attrNameLst>
                                          <p:attrName>ppt_x</p:attrName>
                                        </p:attrNameLst>
                                      </p:cBhvr>
                                      <p:tavLst>
                                        <p:tav tm="0">
                                          <p:val>
                                            <p:strVal val="#ppt_x"/>
                                          </p:val>
                                        </p:tav>
                                        <p:tav tm="100000">
                                          <p:val>
                                            <p:strVal val="#ppt_x"/>
                                          </p:val>
                                        </p:tav>
                                      </p:tavLst>
                                    </p:anim>
                                    <p:anim calcmode="lin" valueType="num">
                                      <p:cBhvr additive="base">
                                        <p:cTn id="36" dur="500" fill="hold"/>
                                        <p:tgtEl>
                                          <p:spTgt spid="53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539552" y="260648"/>
            <a:ext cx="4195763" cy="536575"/>
          </a:xfrm>
        </p:spPr>
        <p:txBody>
          <a:bodyPr>
            <a:normAutofit fontScale="90000"/>
          </a:bodyPr>
          <a:lstStyle/>
          <a:p>
            <a:r>
              <a:rPr lang="zh-CN" altLang="en-US" sz="4000" dirty="0"/>
              <a:t>解析题目：</a:t>
            </a:r>
          </a:p>
        </p:txBody>
      </p:sp>
      <p:sp>
        <p:nvSpPr>
          <p:cNvPr id="54275" name="Rectangle 3"/>
          <p:cNvSpPr>
            <a:spLocks noGrp="1" noRot="1" noChangeArrowheads="1"/>
          </p:cNvSpPr>
          <p:nvPr>
            <p:ph type="body" idx="1"/>
          </p:nvPr>
        </p:nvSpPr>
        <p:spPr>
          <a:xfrm>
            <a:off x="323850" y="981075"/>
            <a:ext cx="8569325" cy="5400675"/>
          </a:xfrm>
        </p:spPr>
        <p:txBody>
          <a:bodyPr/>
          <a:lstStyle/>
          <a:p>
            <a:r>
              <a:rPr lang="zh-CN" altLang="en-US" dirty="0"/>
              <a:t>偏正短语，关键词“神童”，其中“神”并非强调天生的含义，而是突出传主少年时期与众不同的经历，他的精明的商业头脑，大胆的冒险精神，吃苦耐劳的品质及财富来源于知识的特点，具有传奇色彩。</a:t>
            </a:r>
          </a:p>
        </p:txBody>
      </p:sp>
    </p:spTree>
    <p:extLst>
      <p:ext uri="{BB962C8B-B14F-4D97-AF65-F5344CB8AC3E}">
        <p14:creationId xmlns:p14="http://schemas.microsoft.com/office/powerpoint/2010/main" val="1441912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301625" y="609600"/>
            <a:ext cx="3074988" cy="823913"/>
          </a:xfrm>
        </p:spPr>
        <p:txBody>
          <a:bodyPr/>
          <a:lstStyle/>
          <a:p>
            <a:r>
              <a:rPr lang="zh-CN" altLang="en-US"/>
              <a:t>布置作业：</a:t>
            </a:r>
          </a:p>
        </p:txBody>
      </p:sp>
      <p:sp>
        <p:nvSpPr>
          <p:cNvPr id="55299" name="Rectangle 3"/>
          <p:cNvSpPr>
            <a:spLocks noGrp="1" noRot="1" noChangeArrowheads="1"/>
          </p:cNvSpPr>
          <p:nvPr>
            <p:ph type="body" idx="1"/>
          </p:nvPr>
        </p:nvSpPr>
        <p:spPr>
          <a:xfrm>
            <a:off x="467544" y="1988840"/>
            <a:ext cx="8229600" cy="5043487"/>
          </a:xfrm>
        </p:spPr>
        <p:txBody>
          <a:bodyPr/>
          <a:lstStyle/>
          <a:p>
            <a:r>
              <a:rPr lang="en-US" altLang="zh-CN" dirty="0"/>
              <a:t>1</a:t>
            </a:r>
            <a:r>
              <a:rPr lang="zh-CN" altLang="en-US" dirty="0"/>
              <a:t>、抄写并解释本课的成语（资料：</a:t>
            </a:r>
            <a:r>
              <a:rPr lang="en-US" altLang="zh-CN" dirty="0"/>
              <a:t>p58</a:t>
            </a:r>
            <a:r>
              <a:rPr lang="zh-CN" altLang="en-US" dirty="0"/>
              <a:t>页）</a:t>
            </a:r>
          </a:p>
          <a:p>
            <a:r>
              <a:rPr lang="en-US" altLang="zh-CN" dirty="0"/>
              <a:t>2</a:t>
            </a:r>
            <a:r>
              <a:rPr lang="zh-CN" altLang="en-US" dirty="0"/>
              <a:t>、阅读课文，思考课文后面的探究题目</a:t>
            </a:r>
          </a:p>
        </p:txBody>
      </p:sp>
    </p:spTree>
    <p:extLst>
      <p:ext uri="{BB962C8B-B14F-4D97-AF65-F5344CB8AC3E}">
        <p14:creationId xmlns:p14="http://schemas.microsoft.com/office/powerpoint/2010/main" val="234084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zh-CN" altLang="en-US"/>
              <a:t>第二课时</a:t>
            </a:r>
          </a:p>
        </p:txBody>
      </p:sp>
      <p:sp>
        <p:nvSpPr>
          <p:cNvPr id="56323" name="Rectangle 3"/>
          <p:cNvSpPr>
            <a:spLocks noGrp="1" noRot="1" noChangeArrowheads="1"/>
          </p:cNvSpPr>
          <p:nvPr>
            <p:ph type="body" idx="1"/>
          </p:nvPr>
        </p:nvSpPr>
        <p:spPr/>
        <p:txBody>
          <a:bodyPr/>
          <a:lstStyle/>
          <a:p>
            <a:pPr>
              <a:lnSpc>
                <a:spcPct val="90000"/>
              </a:lnSpc>
            </a:pPr>
            <a:r>
              <a:rPr lang="zh-CN" altLang="en-US">
                <a:solidFill>
                  <a:schemeClr val="hlink"/>
                </a:solidFill>
              </a:rPr>
              <a:t>探究题目</a:t>
            </a:r>
            <a:r>
              <a:rPr lang="zh-CN" altLang="en-US"/>
              <a:t>：</a:t>
            </a:r>
          </a:p>
          <a:p>
            <a:pPr>
              <a:lnSpc>
                <a:spcPct val="90000"/>
              </a:lnSpc>
            </a:pPr>
            <a:r>
              <a:rPr lang="en-US" altLang="zh-CN"/>
              <a:t>1</a:t>
            </a:r>
            <a:r>
              <a:rPr lang="zh-CN" altLang="en-US"/>
              <a:t>、</a:t>
            </a:r>
            <a:r>
              <a:rPr kumimoji="1" lang="zh-CN" altLang="en-US" b="1"/>
              <a:t>盖茨中学时期的阅读有何特点及对其影响，盖茨的阅读对我们有何启示？</a:t>
            </a:r>
          </a:p>
          <a:p>
            <a:pPr>
              <a:lnSpc>
                <a:spcPct val="90000"/>
              </a:lnSpc>
            </a:pPr>
            <a:r>
              <a:rPr kumimoji="1" lang="en-US" altLang="zh-CN" b="1"/>
              <a:t>2</a:t>
            </a:r>
            <a:r>
              <a:rPr kumimoji="1" lang="zh-CN" altLang="en-US" b="1"/>
              <a:t>、文章中重点介绍盖茨成为“电脑神童”的经过，其中促使他成功的主要条件有哪些？我们应该向盖茨学习些什么？</a:t>
            </a:r>
          </a:p>
          <a:p>
            <a:pPr>
              <a:lnSpc>
                <a:spcPct val="90000"/>
              </a:lnSpc>
            </a:pPr>
            <a:r>
              <a:rPr kumimoji="1" lang="en-US" altLang="zh-CN" b="1"/>
              <a:t>3</a:t>
            </a:r>
            <a:r>
              <a:rPr kumimoji="1" lang="zh-CN" altLang="en-US" b="1"/>
              <a:t>、盖茨被称为电脑神童，你认为他神在哪里？在天分和后天的努力中，你更看重哪方面？为什么？</a:t>
            </a:r>
          </a:p>
          <a:p>
            <a:pPr>
              <a:lnSpc>
                <a:spcPct val="90000"/>
              </a:lnSpc>
            </a:pPr>
            <a:endParaRPr kumimoji="1" lang="en-US" altLang="zh-CN" b="1"/>
          </a:p>
        </p:txBody>
      </p:sp>
    </p:spTree>
    <p:extLst>
      <p:ext uri="{BB962C8B-B14F-4D97-AF65-F5344CB8AC3E}">
        <p14:creationId xmlns:p14="http://schemas.microsoft.com/office/powerpoint/2010/main" val="316581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additive="base">
                                        <p:cTn id="13"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additive="base">
                                        <p:cTn id="19"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3">
                                            <p:txEl>
                                              <p:pRg st="2" end="2"/>
                                            </p:txEl>
                                          </p:spTgt>
                                        </p:tgtEl>
                                        <p:attrNameLst>
                                          <p:attrName>style.visibility</p:attrName>
                                        </p:attrNameLst>
                                      </p:cBhvr>
                                      <p:to>
                                        <p:strVal val="visible"/>
                                      </p:to>
                                    </p:set>
                                    <p:anim calcmode="lin" valueType="num">
                                      <p:cBhvr additive="base">
                                        <p:cTn id="25"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323">
                                            <p:txEl>
                                              <p:pRg st="3" end="3"/>
                                            </p:txEl>
                                          </p:spTgt>
                                        </p:tgtEl>
                                        <p:attrNameLst>
                                          <p:attrName>style.visibility</p:attrName>
                                        </p:attrNameLst>
                                      </p:cBhvr>
                                      <p:to>
                                        <p:strVal val="visible"/>
                                      </p:to>
                                    </p:set>
                                    <p:anim calcmode="lin" valueType="num">
                                      <p:cBhvr additive="base">
                                        <p:cTn id="31"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57200" y="34925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        </a:t>
            </a:r>
            <a:r>
              <a:rPr kumimoji="1" lang="zh-CN" altLang="en-US" sz="2800" b="1">
                <a:latin typeface="Times New Roman" pitchFamily="18" charset="0"/>
              </a:rPr>
              <a:t>二、盖茨中学时期的阅读有何特点及对其影响，盖茨的阅读对我们有何启示？</a:t>
            </a:r>
          </a:p>
        </p:txBody>
      </p:sp>
      <p:sp>
        <p:nvSpPr>
          <p:cNvPr id="57347" name="Text Box 3"/>
          <p:cNvSpPr txBox="1">
            <a:spLocks noChangeArrowheads="1"/>
          </p:cNvSpPr>
          <p:nvPr/>
        </p:nvSpPr>
        <p:spPr bwMode="auto">
          <a:xfrm>
            <a:off x="304800" y="12192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特点：阅读的范围相当</a:t>
            </a:r>
            <a:r>
              <a:rPr kumimoji="1" lang="zh-CN" altLang="en-US" sz="2800" b="1">
                <a:solidFill>
                  <a:srgbClr val="FF5050"/>
                </a:solidFill>
                <a:latin typeface="Times New Roman" pitchFamily="18" charset="0"/>
              </a:rPr>
              <a:t>广泛</a:t>
            </a:r>
            <a:r>
              <a:rPr kumimoji="1" lang="zh-CN" altLang="en-US" sz="2800">
                <a:latin typeface="Times New Roman" pitchFamily="18" charset="0"/>
              </a:rPr>
              <a:t>，善于</a:t>
            </a:r>
            <a:r>
              <a:rPr kumimoji="1" lang="zh-CN" altLang="en-US" sz="2800" b="1">
                <a:solidFill>
                  <a:srgbClr val="FF0066"/>
                </a:solidFill>
                <a:latin typeface="Times New Roman" pitchFamily="18" charset="0"/>
              </a:rPr>
              <a:t>思考</a:t>
            </a:r>
            <a:r>
              <a:rPr kumimoji="1" lang="zh-CN" altLang="en-US" sz="2800">
                <a:latin typeface="Times New Roman" pitchFamily="18" charset="0"/>
              </a:rPr>
              <a:t>，过目不忘</a:t>
            </a:r>
          </a:p>
        </p:txBody>
      </p:sp>
      <p:sp>
        <p:nvSpPr>
          <p:cNvPr id="57348" name="Text Box 4"/>
          <p:cNvSpPr txBox="1">
            <a:spLocks noChangeArrowheads="1"/>
          </p:cNvSpPr>
          <p:nvPr/>
        </p:nvSpPr>
        <p:spPr bwMode="auto">
          <a:xfrm>
            <a:off x="1371600" y="1752600"/>
            <a:ext cx="59436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①</a:t>
            </a:r>
            <a:r>
              <a:rPr kumimoji="1" lang="zh-CN" altLang="en-US" sz="2800">
                <a:latin typeface="Times New Roman" pitchFamily="18" charset="0"/>
              </a:rPr>
              <a:t>名人传记</a:t>
            </a:r>
            <a:r>
              <a:rPr kumimoji="1" lang="en-US" altLang="zh-CN" sz="2800">
                <a:latin typeface="Times New Roman" pitchFamily="18" charset="0"/>
              </a:rPr>
              <a:t>——</a:t>
            </a:r>
            <a:r>
              <a:rPr kumimoji="1" lang="zh-CN" altLang="en-US" sz="2800">
                <a:latin typeface="Times New Roman" pitchFamily="18" charset="0"/>
              </a:rPr>
              <a:t>（读得较多）</a:t>
            </a:r>
          </a:p>
          <a:p>
            <a:pPr>
              <a:spcBef>
                <a:spcPct val="50000"/>
              </a:spcBef>
            </a:pPr>
            <a:r>
              <a:rPr kumimoji="1" lang="zh-CN" altLang="en-US" sz="2800">
                <a:latin typeface="Times New Roman" pitchFamily="18" charset="0"/>
              </a:rPr>
              <a:t>②幻想、冒险故事</a:t>
            </a:r>
            <a:r>
              <a:rPr kumimoji="1" lang="en-US" altLang="zh-CN" sz="2800">
                <a:latin typeface="Times New Roman" pitchFamily="18" charset="0"/>
              </a:rPr>
              <a:t>——</a:t>
            </a:r>
            <a:r>
              <a:rPr kumimoji="1" lang="zh-CN" altLang="en-US" sz="2800">
                <a:latin typeface="Times New Roman" pitchFamily="18" charset="0"/>
              </a:rPr>
              <a:t>（深深吸引）</a:t>
            </a:r>
          </a:p>
          <a:p>
            <a:pPr>
              <a:spcBef>
                <a:spcPct val="50000"/>
              </a:spcBef>
            </a:pPr>
            <a:r>
              <a:rPr kumimoji="1" lang="zh-CN" altLang="en-US" sz="2800">
                <a:latin typeface="Times New Roman" pitchFamily="18" charset="0"/>
              </a:rPr>
              <a:t>③生物类书籍</a:t>
            </a:r>
            <a:r>
              <a:rPr kumimoji="1" lang="en-US" altLang="zh-CN" sz="2800">
                <a:latin typeface="Times New Roman" pitchFamily="18" charset="0"/>
              </a:rPr>
              <a:t>——</a:t>
            </a:r>
            <a:r>
              <a:rPr kumimoji="1" lang="zh-CN" altLang="en-US" sz="2800">
                <a:latin typeface="Times New Roman" pitchFamily="18" charset="0"/>
              </a:rPr>
              <a:t>（嗜好）</a:t>
            </a:r>
          </a:p>
        </p:txBody>
      </p:sp>
      <p:sp>
        <p:nvSpPr>
          <p:cNvPr id="57349" name="Text Box 5"/>
          <p:cNvSpPr txBox="1">
            <a:spLocks noChangeArrowheads="1"/>
          </p:cNvSpPr>
          <p:nvPr/>
        </p:nvSpPr>
        <p:spPr bwMode="auto">
          <a:xfrm>
            <a:off x="1371600" y="3702050"/>
            <a:ext cx="7391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a:t>
            </a:r>
            <a:r>
              <a:rPr kumimoji="1" lang="zh-CN" altLang="en-US" sz="2800">
                <a:latin typeface="Times New Roman" pitchFamily="18" charset="0"/>
              </a:rPr>
              <a:t>保持强烈的</a:t>
            </a:r>
            <a:r>
              <a:rPr kumimoji="1" lang="zh-CN" altLang="en-US" sz="2800" b="1">
                <a:solidFill>
                  <a:srgbClr val="FF0066"/>
                </a:solidFill>
                <a:latin typeface="Times New Roman" pitchFamily="18" charset="0"/>
              </a:rPr>
              <a:t>进取心</a:t>
            </a:r>
            <a:r>
              <a:rPr kumimoji="1" lang="zh-CN" altLang="en-US" sz="2800">
                <a:latin typeface="Times New Roman" pitchFamily="18" charset="0"/>
              </a:rPr>
              <a:t>和旺盛的</a:t>
            </a:r>
            <a:r>
              <a:rPr kumimoji="1" lang="zh-CN" altLang="en-US" sz="2800" b="1">
                <a:solidFill>
                  <a:srgbClr val="FF0066"/>
                </a:solidFill>
                <a:latin typeface="Times New Roman" pitchFamily="18" charset="0"/>
              </a:rPr>
              <a:t>生命力</a:t>
            </a:r>
            <a:r>
              <a:rPr kumimoji="1" lang="zh-CN" altLang="en-US" sz="2800">
                <a:latin typeface="Times New Roman" pitchFamily="18" charset="0"/>
              </a:rPr>
              <a:t>”，扩大视野，促进思维</a:t>
            </a:r>
          </a:p>
        </p:txBody>
      </p:sp>
      <p:sp>
        <p:nvSpPr>
          <p:cNvPr id="57350" name="Text Box 6"/>
          <p:cNvSpPr txBox="1">
            <a:spLocks noChangeArrowheads="1"/>
          </p:cNvSpPr>
          <p:nvPr/>
        </p:nvSpPr>
        <p:spPr bwMode="auto">
          <a:xfrm>
            <a:off x="228600" y="4675188"/>
            <a:ext cx="82296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启示：成功需要扎实的知识基础</a:t>
            </a:r>
          </a:p>
          <a:p>
            <a:pPr>
              <a:spcBef>
                <a:spcPct val="50000"/>
              </a:spcBef>
            </a:pPr>
            <a:r>
              <a:rPr kumimoji="1" lang="en-US" altLang="zh-CN" sz="2800">
                <a:latin typeface="Times New Roman" pitchFamily="18" charset="0"/>
              </a:rPr>
              <a:t>(</a:t>
            </a:r>
            <a:r>
              <a:rPr kumimoji="1" lang="zh-CN" altLang="en-US" sz="2800">
                <a:latin typeface="Times New Roman" pitchFamily="18" charset="0"/>
              </a:rPr>
              <a:t>参考</a:t>
            </a:r>
            <a:r>
              <a:rPr kumimoji="1" lang="en-US" altLang="zh-CN" sz="2800">
                <a:latin typeface="Times New Roman" pitchFamily="18" charset="0"/>
              </a:rPr>
              <a:t>) </a:t>
            </a:r>
            <a:r>
              <a:rPr kumimoji="1" lang="zh-CN" altLang="en-US" sz="2800">
                <a:latin typeface="Times New Roman" pitchFamily="18" charset="0"/>
              </a:rPr>
              <a:t>知识的获得阅读是重要的途径  </a:t>
            </a:r>
          </a:p>
          <a:p>
            <a:pPr>
              <a:spcBef>
                <a:spcPct val="50000"/>
              </a:spcBef>
            </a:pPr>
            <a:r>
              <a:rPr kumimoji="1" lang="zh-CN" altLang="en-US" sz="2800">
                <a:latin typeface="Times New Roman" pitchFamily="18" charset="0"/>
              </a:rPr>
              <a:t>            广泛的阅读是事业发展必不可少的因素之一</a:t>
            </a:r>
          </a:p>
        </p:txBody>
      </p:sp>
      <p:sp>
        <p:nvSpPr>
          <p:cNvPr id="57351" name="Text Box 7"/>
          <p:cNvSpPr txBox="1">
            <a:spLocks noChangeArrowheads="1"/>
          </p:cNvSpPr>
          <p:nvPr/>
        </p:nvSpPr>
        <p:spPr bwMode="auto">
          <a:xfrm>
            <a:off x="304800" y="36576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影响：</a:t>
            </a:r>
          </a:p>
        </p:txBody>
      </p:sp>
    </p:spTree>
    <p:extLst>
      <p:ext uri="{BB962C8B-B14F-4D97-AF65-F5344CB8AC3E}">
        <p14:creationId xmlns:p14="http://schemas.microsoft.com/office/powerpoint/2010/main" val="255245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0-#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gtEl>
                                        <p:attrNameLst>
                                          <p:attrName>style.visibility</p:attrName>
                                        </p:attrNameLst>
                                      </p:cBhvr>
                                      <p:to>
                                        <p:strVal val="visible"/>
                                      </p:to>
                                    </p:set>
                                    <p:anim calcmode="lin" valueType="num">
                                      <p:cBhvr additive="base">
                                        <p:cTn id="19" dur="500" fill="hold"/>
                                        <p:tgtEl>
                                          <p:spTgt spid="57347"/>
                                        </p:tgtEl>
                                        <p:attrNameLst>
                                          <p:attrName>ppt_x</p:attrName>
                                        </p:attrNameLst>
                                      </p:cBhvr>
                                      <p:tavLst>
                                        <p:tav tm="0">
                                          <p:val>
                                            <p:strVal val="0-#ppt_w/2"/>
                                          </p:val>
                                        </p:tav>
                                        <p:tav tm="100000">
                                          <p:val>
                                            <p:strVal val="#ppt_x"/>
                                          </p:val>
                                        </p:tav>
                                      </p:tavLst>
                                    </p:anim>
                                    <p:anim calcmode="lin" valueType="num">
                                      <p:cBhvr additive="base">
                                        <p:cTn id="20"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51"/>
                                        </p:tgtEl>
                                        <p:attrNameLst>
                                          <p:attrName>style.visibility</p:attrName>
                                        </p:attrNameLst>
                                      </p:cBhvr>
                                      <p:to>
                                        <p:strVal val="visible"/>
                                      </p:to>
                                    </p:set>
                                    <p:anim calcmode="lin" valueType="num">
                                      <p:cBhvr additive="base">
                                        <p:cTn id="25" dur="500" fill="hold"/>
                                        <p:tgtEl>
                                          <p:spTgt spid="57351"/>
                                        </p:tgtEl>
                                        <p:attrNameLst>
                                          <p:attrName>ppt_x</p:attrName>
                                        </p:attrNameLst>
                                      </p:cBhvr>
                                      <p:tavLst>
                                        <p:tav tm="0">
                                          <p:val>
                                            <p:strVal val="0-#ppt_w/2"/>
                                          </p:val>
                                        </p:tav>
                                        <p:tav tm="100000">
                                          <p:val>
                                            <p:strVal val="#ppt_x"/>
                                          </p:val>
                                        </p:tav>
                                      </p:tavLst>
                                    </p:anim>
                                    <p:anim calcmode="lin" valueType="num">
                                      <p:cBhvr additive="base">
                                        <p:cTn id="26"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anim calcmode="lin" valueType="num">
                                      <p:cBhvr additive="base">
                                        <p:cTn id="31" dur="500" fill="hold"/>
                                        <p:tgtEl>
                                          <p:spTgt spid="57349"/>
                                        </p:tgtEl>
                                        <p:attrNameLst>
                                          <p:attrName>ppt_x</p:attrName>
                                        </p:attrNameLst>
                                      </p:cBhvr>
                                      <p:tavLst>
                                        <p:tav tm="0">
                                          <p:val>
                                            <p:strVal val="0-#ppt_w/2"/>
                                          </p:val>
                                        </p:tav>
                                        <p:tav tm="100000">
                                          <p:val>
                                            <p:strVal val="#ppt_x"/>
                                          </p:val>
                                        </p:tav>
                                      </p:tavLst>
                                    </p:anim>
                                    <p:anim calcmode="lin" valueType="num">
                                      <p:cBhvr additive="base">
                                        <p:cTn id="32"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50"/>
                                        </p:tgtEl>
                                        <p:attrNameLst>
                                          <p:attrName>style.visibility</p:attrName>
                                        </p:attrNameLst>
                                      </p:cBhvr>
                                      <p:to>
                                        <p:strVal val="visible"/>
                                      </p:to>
                                    </p:set>
                                    <p:anim calcmode="lin" valueType="num">
                                      <p:cBhvr additive="base">
                                        <p:cTn id="37" dur="500" fill="hold"/>
                                        <p:tgtEl>
                                          <p:spTgt spid="57350"/>
                                        </p:tgtEl>
                                        <p:attrNameLst>
                                          <p:attrName>ppt_x</p:attrName>
                                        </p:attrNameLst>
                                      </p:cBhvr>
                                      <p:tavLst>
                                        <p:tav tm="0">
                                          <p:val>
                                            <p:strVal val="0-#ppt_w/2"/>
                                          </p:val>
                                        </p:tav>
                                        <p:tav tm="100000">
                                          <p:val>
                                            <p:strVal val="#ppt_x"/>
                                          </p:val>
                                        </p:tav>
                                      </p:tavLst>
                                    </p:anim>
                                    <p:anim calcmode="lin" valueType="num">
                                      <p:cBhvr additive="base">
                                        <p:cTn id="38"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utoUpdateAnimBg="0"/>
      <p:bldP spid="5735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57200" y="2286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        </a:t>
            </a:r>
            <a:r>
              <a:rPr kumimoji="1" lang="zh-CN" altLang="en-US" sz="2800" b="1">
                <a:latin typeface="Times New Roman" pitchFamily="18" charset="0"/>
              </a:rPr>
              <a:t>三、文章中重点介绍盖茨成为“电脑神童”的经过，其中促使他成功的主要条件有哪些？我们应该向盖茨学习些什么？</a:t>
            </a:r>
          </a:p>
        </p:txBody>
      </p:sp>
      <p:sp>
        <p:nvSpPr>
          <p:cNvPr id="58371" name="Text Box 3"/>
          <p:cNvSpPr txBox="1">
            <a:spLocks noChangeArrowheads="1"/>
          </p:cNvSpPr>
          <p:nvPr/>
        </p:nvSpPr>
        <p:spPr bwMode="auto">
          <a:xfrm>
            <a:off x="609600" y="160020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条件：</a:t>
            </a:r>
          </a:p>
        </p:txBody>
      </p:sp>
      <p:sp>
        <p:nvSpPr>
          <p:cNvPr id="58372" name="Text Box 4"/>
          <p:cNvSpPr txBox="1">
            <a:spLocks noChangeArrowheads="1"/>
          </p:cNvSpPr>
          <p:nvPr/>
        </p:nvSpPr>
        <p:spPr bwMode="auto">
          <a:xfrm>
            <a:off x="1905000" y="1600200"/>
            <a:ext cx="6477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1</a:t>
            </a:r>
            <a:r>
              <a:rPr kumimoji="1" lang="zh-CN" altLang="en-US" sz="2800">
                <a:latin typeface="Times New Roman" pitchFamily="18" charset="0"/>
              </a:rPr>
              <a:t>、浓厚</a:t>
            </a:r>
            <a:r>
              <a:rPr kumimoji="1" lang="zh-CN" altLang="en-US" sz="2800">
                <a:solidFill>
                  <a:srgbClr val="FF0066"/>
                </a:solidFill>
                <a:latin typeface="Times New Roman" pitchFamily="18" charset="0"/>
              </a:rPr>
              <a:t>兴趣</a:t>
            </a:r>
            <a:r>
              <a:rPr kumimoji="1" lang="zh-CN" altLang="en-US" sz="2800">
                <a:latin typeface="Times New Roman" pitchFamily="18" charset="0"/>
              </a:rPr>
              <a:t>（沉迷执著、兴致勃勃）</a:t>
            </a:r>
          </a:p>
          <a:p>
            <a:pPr>
              <a:spcBef>
                <a:spcPct val="50000"/>
              </a:spcBef>
            </a:pPr>
            <a:r>
              <a:rPr kumimoji="1" lang="en-US" altLang="zh-CN" sz="2800">
                <a:latin typeface="Times New Roman" pitchFamily="18" charset="0"/>
              </a:rPr>
              <a:t>2</a:t>
            </a:r>
            <a:r>
              <a:rPr kumimoji="1" lang="zh-CN" altLang="en-US" sz="2800">
                <a:latin typeface="Times New Roman" pitchFamily="18" charset="0"/>
              </a:rPr>
              <a:t>、勇于</a:t>
            </a:r>
            <a:r>
              <a:rPr kumimoji="1" lang="zh-CN" altLang="en-US" sz="2800">
                <a:solidFill>
                  <a:srgbClr val="FF0066"/>
                </a:solidFill>
                <a:latin typeface="Times New Roman" pitchFamily="18" charset="0"/>
              </a:rPr>
              <a:t>实践</a:t>
            </a:r>
            <a:r>
              <a:rPr kumimoji="1" lang="zh-CN" altLang="en-US" sz="2800">
                <a:latin typeface="Times New Roman" pitchFamily="18" charset="0"/>
              </a:rPr>
              <a:t>（肆无忌惮、尽情操纵）</a:t>
            </a:r>
          </a:p>
          <a:p>
            <a:pPr>
              <a:spcBef>
                <a:spcPct val="50000"/>
              </a:spcBef>
            </a:pPr>
            <a:r>
              <a:rPr kumimoji="1" lang="en-US" altLang="zh-CN" sz="2800">
                <a:latin typeface="Times New Roman" pitchFamily="18" charset="0"/>
              </a:rPr>
              <a:t>3</a:t>
            </a:r>
            <a:r>
              <a:rPr kumimoji="1" lang="zh-CN" altLang="en-US" sz="2800">
                <a:latin typeface="Times New Roman" pitchFamily="18" charset="0"/>
              </a:rPr>
              <a:t>、捕捉</a:t>
            </a:r>
            <a:r>
              <a:rPr kumimoji="1" lang="zh-CN" altLang="en-US" sz="2800">
                <a:solidFill>
                  <a:srgbClr val="FF0066"/>
                </a:solidFill>
                <a:latin typeface="Times New Roman" pitchFamily="18" charset="0"/>
              </a:rPr>
              <a:t>机遇</a:t>
            </a:r>
            <a:r>
              <a:rPr kumimoji="1" lang="zh-CN" altLang="en-US" sz="2800">
                <a:latin typeface="Times New Roman" pitchFamily="18" charset="0"/>
              </a:rPr>
              <a:t>（四处搜寻、留意寻找）</a:t>
            </a:r>
          </a:p>
          <a:p>
            <a:pPr>
              <a:spcBef>
                <a:spcPct val="50000"/>
              </a:spcBef>
            </a:pPr>
            <a:r>
              <a:rPr kumimoji="1" lang="en-US" altLang="zh-CN" sz="2800">
                <a:latin typeface="Times New Roman" pitchFamily="18" charset="0"/>
              </a:rPr>
              <a:t>4</a:t>
            </a:r>
            <a:r>
              <a:rPr kumimoji="1" lang="zh-CN" altLang="en-US" sz="2800">
                <a:latin typeface="Times New Roman" pitchFamily="18" charset="0"/>
              </a:rPr>
              <a:t>、高度</a:t>
            </a:r>
            <a:r>
              <a:rPr kumimoji="1" lang="zh-CN" altLang="en-US" sz="2800">
                <a:solidFill>
                  <a:srgbClr val="FF0066"/>
                </a:solidFill>
                <a:latin typeface="Times New Roman" pitchFamily="18" charset="0"/>
              </a:rPr>
              <a:t>自信</a:t>
            </a:r>
            <a:r>
              <a:rPr kumimoji="1" lang="zh-CN" altLang="en-US" sz="2800">
                <a:latin typeface="Times New Roman" pitchFamily="18" charset="0"/>
              </a:rPr>
              <a:t>（自信有能力、几分得意）</a:t>
            </a:r>
          </a:p>
        </p:txBody>
      </p:sp>
      <p:sp>
        <p:nvSpPr>
          <p:cNvPr id="58373" name="Text Box 5"/>
          <p:cNvSpPr txBox="1">
            <a:spLocks noChangeArrowheads="1"/>
          </p:cNvSpPr>
          <p:nvPr/>
        </p:nvSpPr>
        <p:spPr bwMode="auto">
          <a:xfrm>
            <a:off x="685800" y="41290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启示：</a:t>
            </a:r>
            <a:r>
              <a:rPr kumimoji="1" lang="en-US" altLang="zh-CN" sz="2800" b="1">
                <a:latin typeface="Times New Roman" pitchFamily="18" charset="0"/>
              </a:rPr>
              <a:t>【</a:t>
            </a:r>
            <a:r>
              <a:rPr kumimoji="1" lang="zh-CN" altLang="en-US" sz="2800">
                <a:latin typeface="Times New Roman" pitchFamily="18" charset="0"/>
              </a:rPr>
              <a:t>仅供参考</a:t>
            </a:r>
            <a:r>
              <a:rPr kumimoji="1" lang="en-US" altLang="zh-CN" sz="2800" b="1">
                <a:latin typeface="Times New Roman" pitchFamily="18" charset="0"/>
              </a:rPr>
              <a:t>】</a:t>
            </a:r>
          </a:p>
        </p:txBody>
      </p:sp>
      <p:sp>
        <p:nvSpPr>
          <p:cNvPr id="58374" name="Text Box 6"/>
          <p:cNvSpPr txBox="1">
            <a:spLocks noChangeArrowheads="1"/>
          </p:cNvSpPr>
          <p:nvPr/>
        </p:nvSpPr>
        <p:spPr bwMode="auto">
          <a:xfrm>
            <a:off x="1295400" y="4813300"/>
            <a:ext cx="7086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imes New Roman" pitchFamily="18" charset="0"/>
              </a:rPr>
              <a:t>要有明确的人生目标，充分的自信心，以及为实现人生目标做好每一个细节的准备。</a:t>
            </a:r>
          </a:p>
          <a:p>
            <a:pPr>
              <a:spcBef>
                <a:spcPct val="50000"/>
              </a:spcBef>
            </a:pPr>
            <a:r>
              <a:rPr kumimoji="1" lang="zh-CN" altLang="en-US" sz="2800">
                <a:latin typeface="Times New Roman" pitchFamily="18" charset="0"/>
              </a:rPr>
              <a:t>成功需要大胆探索未知领域，创造性的学习</a:t>
            </a:r>
          </a:p>
        </p:txBody>
      </p:sp>
    </p:spTree>
    <p:extLst>
      <p:ext uri="{BB962C8B-B14F-4D97-AF65-F5344CB8AC3E}">
        <p14:creationId xmlns:p14="http://schemas.microsoft.com/office/powerpoint/2010/main" val="585890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gtEl>
                                        <p:attrNameLst>
                                          <p:attrName>style.visibility</p:attrName>
                                        </p:attrNameLst>
                                      </p:cBhvr>
                                      <p:to>
                                        <p:strVal val="visible"/>
                                      </p:to>
                                    </p:set>
                                    <p:anim calcmode="lin" valueType="num">
                                      <p:cBhvr additive="base">
                                        <p:cTn id="13" dur="500" fill="hold"/>
                                        <p:tgtEl>
                                          <p:spTgt spid="58371"/>
                                        </p:tgtEl>
                                        <p:attrNameLst>
                                          <p:attrName>ppt_x</p:attrName>
                                        </p:attrNameLst>
                                      </p:cBhvr>
                                      <p:tavLst>
                                        <p:tav tm="0">
                                          <p:val>
                                            <p:strVal val="0-#ppt_w/2"/>
                                          </p:val>
                                        </p:tav>
                                        <p:tav tm="100000">
                                          <p:val>
                                            <p:strVal val="#ppt_x"/>
                                          </p:val>
                                        </p:tav>
                                      </p:tavLst>
                                    </p:anim>
                                    <p:anim calcmode="lin" valueType="num">
                                      <p:cBhvr additive="base">
                                        <p:cTn id="14"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0-#ppt_w/2"/>
                                          </p:val>
                                        </p:tav>
                                        <p:tav tm="100000">
                                          <p:val>
                                            <p:strVal val="#ppt_x"/>
                                          </p:val>
                                        </p:tav>
                                      </p:tavLst>
                                    </p:anim>
                                    <p:anim calcmode="lin" valueType="num">
                                      <p:cBhvr additive="base">
                                        <p:cTn id="20"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gtEl>
                                        <p:attrNameLst>
                                          <p:attrName>style.visibility</p:attrName>
                                        </p:attrNameLst>
                                      </p:cBhvr>
                                      <p:to>
                                        <p:strVal val="visible"/>
                                      </p:to>
                                    </p:set>
                                    <p:anim calcmode="lin" valueType="num">
                                      <p:cBhvr additive="base">
                                        <p:cTn id="25" dur="500" fill="hold"/>
                                        <p:tgtEl>
                                          <p:spTgt spid="58373"/>
                                        </p:tgtEl>
                                        <p:attrNameLst>
                                          <p:attrName>ppt_x</p:attrName>
                                        </p:attrNameLst>
                                      </p:cBhvr>
                                      <p:tavLst>
                                        <p:tav tm="0">
                                          <p:val>
                                            <p:strVal val="0-#ppt_w/2"/>
                                          </p:val>
                                        </p:tav>
                                        <p:tav tm="100000">
                                          <p:val>
                                            <p:strVal val="#ppt_x"/>
                                          </p:val>
                                        </p:tav>
                                      </p:tavLst>
                                    </p:anim>
                                    <p:anim calcmode="lin" valueType="num">
                                      <p:cBhvr additive="base">
                                        <p:cTn id="26"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4"/>
                                        </p:tgtEl>
                                        <p:attrNameLst>
                                          <p:attrName>style.visibility</p:attrName>
                                        </p:attrNameLst>
                                      </p:cBhvr>
                                      <p:to>
                                        <p:strVal val="visible"/>
                                      </p:to>
                                    </p:set>
                                    <p:anim calcmode="lin" valueType="num">
                                      <p:cBhvr additive="base">
                                        <p:cTn id="31" dur="500" fill="hold"/>
                                        <p:tgtEl>
                                          <p:spTgt spid="58374"/>
                                        </p:tgtEl>
                                        <p:attrNameLst>
                                          <p:attrName>ppt_x</p:attrName>
                                        </p:attrNameLst>
                                      </p:cBhvr>
                                      <p:tavLst>
                                        <p:tav tm="0">
                                          <p:val>
                                            <p:strVal val="0-#ppt_w/2"/>
                                          </p:val>
                                        </p:tav>
                                        <p:tav tm="100000">
                                          <p:val>
                                            <p:strVal val="#ppt_x"/>
                                          </p:val>
                                        </p:tav>
                                      </p:tavLst>
                                    </p:anim>
                                    <p:anim calcmode="lin" valueType="num">
                                      <p:cBhvr additive="base">
                                        <p:cTn id="32"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2" grpId="0" autoUpdateAnimBg="0"/>
      <p:bldP spid="58373" grpId="0" autoUpdateAnimBg="0"/>
      <p:bldP spid="583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4095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        </a:t>
            </a:r>
            <a:r>
              <a:rPr kumimoji="1" lang="zh-CN" altLang="en-US" sz="2800" b="1">
                <a:latin typeface="Times New Roman" pitchFamily="18" charset="0"/>
              </a:rPr>
              <a:t>四、所谓时势造英雄，任何伟大人物的成长，除了自身的努力之外，时代环境的制约影响也是非常重要的，文中促进少年盖茨成长的环境因素有哪些？我们从中得到什么启示？</a:t>
            </a:r>
          </a:p>
        </p:txBody>
      </p:sp>
      <p:sp>
        <p:nvSpPr>
          <p:cNvPr id="59395" name="Text Box 3"/>
          <p:cNvSpPr txBox="1">
            <a:spLocks noChangeArrowheads="1"/>
          </p:cNvSpPr>
          <p:nvPr/>
        </p:nvSpPr>
        <p:spPr bwMode="auto">
          <a:xfrm>
            <a:off x="381000" y="22860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环境因素：</a:t>
            </a:r>
          </a:p>
        </p:txBody>
      </p:sp>
      <p:sp>
        <p:nvSpPr>
          <p:cNvPr id="59396" name="Text Box 4"/>
          <p:cNvSpPr txBox="1">
            <a:spLocks noChangeArrowheads="1"/>
          </p:cNvSpPr>
          <p:nvPr/>
        </p:nvSpPr>
        <p:spPr bwMode="auto">
          <a:xfrm>
            <a:off x="990600" y="2895600"/>
            <a:ext cx="7924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1</a:t>
            </a:r>
            <a:r>
              <a:rPr kumimoji="1" lang="zh-CN" altLang="en-US" sz="2800" b="1">
                <a:latin typeface="Times New Roman" pitchFamily="18" charset="0"/>
              </a:rPr>
              <a:t>、盖茨父母的性格、家庭氛围</a:t>
            </a:r>
          </a:p>
          <a:p>
            <a:pPr>
              <a:spcBef>
                <a:spcPct val="50000"/>
              </a:spcBef>
            </a:pPr>
            <a:r>
              <a:rPr kumimoji="1" lang="en-US" altLang="zh-CN" sz="2800" b="1">
                <a:latin typeface="Times New Roman" pitchFamily="18" charset="0"/>
              </a:rPr>
              <a:t>2</a:t>
            </a:r>
            <a:r>
              <a:rPr kumimoji="1" lang="zh-CN" altLang="en-US" sz="2800" b="1">
                <a:latin typeface="Times New Roman" pitchFamily="18" charset="0"/>
              </a:rPr>
              <a:t>、湖边中学浓厚的学术气氛和对教学资源的投入</a:t>
            </a:r>
          </a:p>
          <a:p>
            <a:pPr>
              <a:spcBef>
                <a:spcPct val="50000"/>
              </a:spcBef>
            </a:pPr>
            <a:r>
              <a:rPr kumimoji="1" lang="en-US" altLang="zh-CN" sz="2800" b="1">
                <a:latin typeface="Times New Roman" pitchFamily="18" charset="0"/>
              </a:rPr>
              <a:t>3</a:t>
            </a:r>
            <a:r>
              <a:rPr kumimoji="1" lang="zh-CN" altLang="en-US" sz="2800" b="1">
                <a:latin typeface="Times New Roman" pitchFamily="18" charset="0"/>
              </a:rPr>
              <a:t>、美国社会电脑科学技术的飞跃发展</a:t>
            </a:r>
          </a:p>
        </p:txBody>
      </p:sp>
      <p:sp>
        <p:nvSpPr>
          <p:cNvPr id="59397" name="Text Box 5"/>
          <p:cNvSpPr txBox="1">
            <a:spLocks noChangeArrowheads="1"/>
          </p:cNvSpPr>
          <p:nvPr/>
        </p:nvSpPr>
        <p:spPr bwMode="auto">
          <a:xfrm>
            <a:off x="304800" y="49530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启示：</a:t>
            </a:r>
          </a:p>
        </p:txBody>
      </p:sp>
      <p:sp>
        <p:nvSpPr>
          <p:cNvPr id="59398" name="Text Box 6"/>
          <p:cNvSpPr txBox="1">
            <a:spLocks noChangeArrowheads="1"/>
          </p:cNvSpPr>
          <p:nvPr/>
        </p:nvSpPr>
        <p:spPr bwMode="auto">
          <a:xfrm>
            <a:off x="1447800" y="4953000"/>
            <a:ext cx="701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在努力学习知识的同时，要重视保持与社会环境的密切联系</a:t>
            </a:r>
          </a:p>
        </p:txBody>
      </p:sp>
    </p:spTree>
    <p:extLst>
      <p:ext uri="{BB962C8B-B14F-4D97-AF65-F5344CB8AC3E}">
        <p14:creationId xmlns:p14="http://schemas.microsoft.com/office/powerpoint/2010/main" val="596866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barn(outHorizontal)">
                                      <p:cBhvr>
                                        <p:cTn id="12" dur="5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barn(inHorizontal)">
                                      <p:cBhvr>
                                        <p:cTn id="17" dur="500"/>
                                        <p:tgtEl>
                                          <p:spTgt spid="59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box(in)">
                                      <p:cBhvr>
                                        <p:cTn id="22" dur="500"/>
                                        <p:tgtEl>
                                          <p:spTgt spid="59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8"/>
                                        </p:tgtEl>
                                        <p:attrNameLst>
                                          <p:attrName>style.visibility</p:attrName>
                                        </p:attrNameLst>
                                      </p:cBhvr>
                                      <p:to>
                                        <p:strVal val="visible"/>
                                      </p:to>
                                    </p:set>
                                    <p:animEffect transition="in" filter="blinds(horizontal)">
                                      <p:cBhvr>
                                        <p:cTn id="27"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P spid="59397" grpId="0" autoUpdateAnimBg="0"/>
      <p:bldP spid="5939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85800" y="7620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五、思考 </a:t>
            </a:r>
            <a:r>
              <a:rPr kumimoji="1" lang="en-US" altLang="zh-CN" sz="2800" b="1">
                <a:latin typeface="Times New Roman" pitchFamily="18" charset="0"/>
              </a:rPr>
              <a:t>· </a:t>
            </a:r>
            <a:r>
              <a:rPr kumimoji="1" lang="zh-CN" altLang="en-US" sz="2800" b="1">
                <a:latin typeface="Times New Roman" pitchFamily="18" charset="0"/>
              </a:rPr>
              <a:t>探究</a:t>
            </a:r>
          </a:p>
        </p:txBody>
      </p:sp>
      <p:sp>
        <p:nvSpPr>
          <p:cNvPr id="60419" name="Text Box 3"/>
          <p:cNvSpPr txBox="1">
            <a:spLocks noChangeArrowheads="1"/>
          </p:cNvSpPr>
          <p:nvPr/>
        </p:nvSpPr>
        <p:spPr bwMode="auto">
          <a:xfrm>
            <a:off x="838200" y="1676400"/>
            <a:ext cx="7848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rPr>
              <a:t>          </a:t>
            </a:r>
            <a:r>
              <a:rPr kumimoji="1" lang="zh-CN" altLang="en-US" sz="2800" b="1">
                <a:latin typeface="Times New Roman" pitchFamily="18" charset="0"/>
              </a:rPr>
              <a:t>盖茨被称为电脑神童，你认为他神在哪里？在天分和后天的努力中，你更看重哪方面？为什么？</a:t>
            </a:r>
          </a:p>
        </p:txBody>
      </p:sp>
    </p:spTree>
    <p:extLst>
      <p:ext uri="{BB962C8B-B14F-4D97-AF65-F5344CB8AC3E}">
        <p14:creationId xmlns:p14="http://schemas.microsoft.com/office/powerpoint/2010/main" val="2903685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04800" y="2286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六、课外拓展</a:t>
            </a:r>
            <a:r>
              <a:rPr kumimoji="1" lang="en-US" altLang="zh-CN" sz="2800" b="1">
                <a:latin typeface="Times New Roman" pitchFamily="18" charset="0"/>
              </a:rPr>
              <a:t>: </a:t>
            </a:r>
            <a:r>
              <a:rPr kumimoji="1" lang="zh-CN" altLang="en-US" sz="2800" b="1">
                <a:latin typeface="Times New Roman" pitchFamily="18" charset="0"/>
              </a:rPr>
              <a:t>（一）思考比尔盖茨对金钱的态度</a:t>
            </a:r>
          </a:p>
        </p:txBody>
      </p:sp>
      <p:sp>
        <p:nvSpPr>
          <p:cNvPr id="61443" name="Text Box 3"/>
          <p:cNvSpPr txBox="1">
            <a:spLocks noChangeArrowheads="1"/>
          </p:cNvSpPr>
          <p:nvPr/>
        </p:nvSpPr>
        <p:spPr bwMode="auto">
          <a:xfrm>
            <a:off x="304800" y="938213"/>
            <a:ext cx="84582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a:latin typeface="Times New Roman" pitchFamily="18" charset="0"/>
              </a:rPr>
              <a:t>        </a:t>
            </a:r>
            <a:r>
              <a:rPr kumimoji="1" lang="zh-CN" altLang="en-US" sz="2400" b="1">
                <a:latin typeface="Times New Roman" pitchFamily="18" charset="0"/>
              </a:rPr>
              <a:t>然而，让人意想不到的是，这位世界首富没有自己的私人司机，公务旅行不坐飞机头等舱却坐经济舱，衣着也不讲究什么名牌；更让人不可思议的是，他还对打折商品感兴趣，不愿为泊车多花几美元</a:t>
            </a:r>
            <a:r>
              <a:rPr kumimoji="1" lang="en-US" altLang="zh-CN" sz="2400" b="1">
                <a:latin typeface="Times New Roman" pitchFamily="18" charset="0"/>
              </a:rPr>
              <a:t>……</a:t>
            </a:r>
            <a:r>
              <a:rPr kumimoji="1" lang="zh-CN" altLang="en-US" sz="2400" b="1">
                <a:latin typeface="Times New Roman" pitchFamily="18" charset="0"/>
              </a:rPr>
              <a:t>为这点“小钱”，如此斤斤计较，他是不是“现代的阿巴公（吝啬鬼）”？ </a:t>
            </a:r>
          </a:p>
          <a:p>
            <a:pPr>
              <a:spcBef>
                <a:spcPct val="50000"/>
              </a:spcBef>
            </a:pPr>
            <a:r>
              <a:rPr kumimoji="1" lang="zh-CN" altLang="en-US" sz="2400" b="1">
                <a:latin typeface="Times New Roman" pitchFamily="18" charset="0"/>
              </a:rPr>
              <a:t>　　可另一面的事实显示，比尔</a:t>
            </a:r>
            <a:r>
              <a:rPr kumimoji="1" lang="en-US" altLang="zh-CN" sz="2400" b="1">
                <a:latin typeface="Times New Roman" pitchFamily="18" charset="0"/>
              </a:rPr>
              <a:t>·</a:t>
            </a:r>
            <a:r>
              <a:rPr kumimoji="1" lang="zh-CN" altLang="en-US" sz="2400" b="1">
                <a:latin typeface="Times New Roman" pitchFamily="18" charset="0"/>
              </a:rPr>
              <a:t>盖茨并不是那种悭吝的守财奴</a:t>
            </a:r>
            <a:r>
              <a:rPr kumimoji="1" lang="en-US" altLang="zh-CN" sz="2400" b="1">
                <a:latin typeface="Times New Roman" pitchFamily="18" charset="0"/>
              </a:rPr>
              <a:t>——</a:t>
            </a:r>
            <a:r>
              <a:rPr kumimoji="1" lang="zh-CN" altLang="en-US" sz="2400" b="1">
                <a:latin typeface="Times New Roman" pitchFamily="18" charset="0"/>
              </a:rPr>
              <a:t>比如，微软员工的收入都相当高；比如，为公益和慈善事业一次次捐出大笔善款，他还表示要在自己的有生之年把</a:t>
            </a:r>
            <a:r>
              <a:rPr kumimoji="1" lang="en-US" altLang="zh-CN" sz="2400" b="1">
                <a:latin typeface="Times New Roman" pitchFamily="18" charset="0"/>
              </a:rPr>
              <a:t>95%</a:t>
            </a:r>
            <a:r>
              <a:rPr kumimoji="1" lang="zh-CN" altLang="en-US" sz="2400" b="1">
                <a:latin typeface="Times New Roman" pitchFamily="18" charset="0"/>
              </a:rPr>
              <a:t>的财产捐出去</a:t>
            </a:r>
            <a:r>
              <a:rPr kumimoji="1" lang="en-US" altLang="zh-CN" sz="2400" b="1">
                <a:latin typeface="Times New Roman" pitchFamily="18" charset="0"/>
              </a:rPr>
              <a:t>……</a:t>
            </a:r>
            <a:r>
              <a:rPr kumimoji="1" lang="zh-CN" altLang="en-US" sz="2400" b="1">
                <a:latin typeface="Times New Roman" pitchFamily="18" charset="0"/>
              </a:rPr>
              <a:t>确实比尔是一个与众不同的人，单从他对待金钱的态度上就可以看得出来。对他而言，创业是他人生的旅途，财富是他价值量化的标尺，他曾经说过：“我不是在为钱而工作，钱让我感到很累。”　“我只是这笔财富的看管人，我需要找到最合适的方式来使用它。”这就是比尔对金钱最真实的看法。</a:t>
            </a:r>
          </a:p>
        </p:txBody>
      </p:sp>
    </p:spTree>
    <p:extLst>
      <p:ext uri="{BB962C8B-B14F-4D97-AF65-F5344CB8AC3E}">
        <p14:creationId xmlns:p14="http://schemas.microsoft.com/office/powerpoint/2010/main" val="3986471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990600"/>
            <a:ext cx="83820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a:latin typeface="Times New Roman" pitchFamily="18" charset="0"/>
              </a:rPr>
              <a:t>        </a:t>
            </a:r>
            <a:r>
              <a:rPr kumimoji="1" lang="zh-CN" altLang="en-US" sz="2400" b="1">
                <a:latin typeface="Times New Roman" pitchFamily="18" charset="0"/>
              </a:rPr>
              <a:t>众所周知，比尔与妻子都十分疼爱自己的孩子，但是在满足孩子们的一些要求上，他们绝对是一对吝啬鬼。比尔从不会给孩子们一笔很可观的钱，当小儿子罗瑞还不会花钱，但女儿珍妮佛已经可以拿着一些零用钱买自己喜欢的东西时，罗瑞总是抱怨父母不给自己买他最想要的玩具车。</a:t>
            </a:r>
          </a:p>
          <a:p>
            <a:pPr algn="just">
              <a:spcBef>
                <a:spcPct val="50000"/>
              </a:spcBef>
            </a:pPr>
            <a:r>
              <a:rPr kumimoji="1" lang="zh-CN" altLang="en-US" sz="2400" b="1">
                <a:latin typeface="Times New Roman" pitchFamily="18" charset="0"/>
              </a:rPr>
              <a:t>        比尔有自己的说法，他认为：再富也不能富孩子。的确，在钞票中长大的孩子，他们的养尊处优终将会让他们一事无成。所以比尔夫妻二人宁愿将这些钱捐给最需要它们的人，也不随意交给孩子挥霍。比尔甚至公开表示过：“我不会将自己的所有财产留给自己的继承人，因为这样对他们没有一点好处。” </a:t>
            </a:r>
          </a:p>
        </p:txBody>
      </p:sp>
    </p:spTree>
    <p:extLst>
      <p:ext uri="{BB962C8B-B14F-4D97-AF65-F5344CB8AC3E}">
        <p14:creationId xmlns:p14="http://schemas.microsoft.com/office/powerpoint/2010/main" val="1184868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2625725" cy="536575"/>
          </a:xfrm>
        </p:spPr>
        <p:txBody>
          <a:bodyPr>
            <a:normAutofit fontScale="90000"/>
          </a:bodyPr>
          <a:lstStyle/>
          <a:p>
            <a:r>
              <a:rPr kumimoji="1" lang="zh-CN" altLang="en-US" sz="4000" b="1">
                <a:solidFill>
                  <a:srgbClr val="FFFFFF"/>
                </a:solidFill>
              </a:rPr>
              <a:t>比尔</a:t>
            </a:r>
            <a:r>
              <a:rPr kumimoji="1" lang="en-US" altLang="zh-CN" sz="4000" b="1">
                <a:solidFill>
                  <a:srgbClr val="FFFFFF"/>
                </a:solidFill>
              </a:rPr>
              <a:t>·</a:t>
            </a:r>
            <a:r>
              <a:rPr kumimoji="1" lang="zh-CN" altLang="en-US" sz="4000" b="1">
                <a:solidFill>
                  <a:srgbClr val="FFFFFF"/>
                </a:solidFill>
              </a:rPr>
              <a:t>盖茨</a:t>
            </a:r>
          </a:p>
        </p:txBody>
      </p:sp>
      <p:sp>
        <p:nvSpPr>
          <p:cNvPr id="35843" name="Rectangle 3"/>
          <p:cNvSpPr>
            <a:spLocks noGrp="1" noRot="1" noChangeArrowheads="1"/>
          </p:cNvSpPr>
          <p:nvPr>
            <p:ph type="body" idx="1"/>
          </p:nvPr>
        </p:nvSpPr>
        <p:spPr>
          <a:xfrm>
            <a:off x="179388" y="981075"/>
            <a:ext cx="8785225" cy="5616575"/>
          </a:xfrm>
        </p:spPr>
        <p:txBody>
          <a:bodyPr/>
          <a:lstStyle/>
          <a:p>
            <a:r>
              <a:rPr kumimoji="1" lang="zh-CN" altLang="en-US" b="1" dirty="0"/>
              <a:t>比尔</a:t>
            </a:r>
            <a:r>
              <a:rPr kumimoji="1" lang="en-US" altLang="zh-CN" b="1" dirty="0"/>
              <a:t>·</a:t>
            </a:r>
            <a:r>
              <a:rPr kumimoji="1" lang="zh-CN" altLang="en-US" b="1" dirty="0"/>
              <a:t>盖茨</a:t>
            </a:r>
            <a:r>
              <a:rPr kumimoji="1" lang="en-US" altLang="zh-CN" b="1" dirty="0"/>
              <a:t>,</a:t>
            </a:r>
            <a:r>
              <a:rPr kumimoji="1" lang="zh-CN" altLang="en-US" b="1" dirty="0"/>
              <a:t>美国著名企业家、商人。他是地球上最成功的商人，，也是最具争议性的人物，有人说他是世界上最贪婪的人</a:t>
            </a:r>
            <a:r>
              <a:rPr kumimoji="1" lang="en-US" altLang="zh-CN" b="1" dirty="0"/>
              <a:t>——</a:t>
            </a:r>
            <a:r>
              <a:rPr kumimoji="1" lang="zh-CN" altLang="en-US" b="1" dirty="0"/>
              <a:t>天天从股市里提款，还恨不得自己驾着</a:t>
            </a:r>
            <a:r>
              <a:rPr kumimoji="1" lang="en-US" altLang="zh-CN" b="1" dirty="0"/>
              <a:t>F16</a:t>
            </a:r>
            <a:r>
              <a:rPr kumimoji="1" lang="zh-CN" altLang="en-US" b="1" dirty="0"/>
              <a:t>战斗机全世界打击盗版；有人说他是最无情的人</a:t>
            </a:r>
            <a:r>
              <a:rPr kumimoji="1" lang="en-US" altLang="zh-CN" b="1" dirty="0"/>
              <a:t>——</a:t>
            </a:r>
            <a:r>
              <a:rPr kumimoji="1" lang="zh-CN" altLang="en-US" b="1" dirty="0"/>
              <a:t>消费者已经为一个</a:t>
            </a:r>
            <a:r>
              <a:rPr kumimoji="1" lang="en-US" altLang="zh-CN" b="1" dirty="0"/>
              <a:t>Office</a:t>
            </a:r>
            <a:r>
              <a:rPr kumimoji="1" lang="zh-CN" altLang="en-US" b="1" dirty="0"/>
              <a:t>产品给他支付了</a:t>
            </a:r>
            <a:r>
              <a:rPr kumimoji="1" lang="en-US" altLang="zh-CN" b="1" dirty="0"/>
              <a:t>400</a:t>
            </a:r>
            <a:r>
              <a:rPr kumimoji="1" lang="zh-CN" altLang="en-US" b="1" dirty="0"/>
              <a:t>多亿美元，可还是漏洞首出；有人说他是最凶狠的人</a:t>
            </a:r>
            <a:r>
              <a:rPr kumimoji="1" lang="en-US" altLang="zh-CN" b="1" dirty="0"/>
              <a:t>——</a:t>
            </a:r>
            <a:r>
              <a:rPr kumimoji="1" lang="zh-CN" altLang="en-US" b="1" dirty="0"/>
              <a:t>总是下意识她攻击任何人、任何事；有人说他是最虚伪的人</a:t>
            </a:r>
            <a:r>
              <a:rPr kumimoji="1" lang="en-US" altLang="zh-CN" b="1" dirty="0"/>
              <a:t>——</a:t>
            </a:r>
            <a:r>
              <a:rPr kumimoji="1" lang="zh-CN" altLang="en-US" b="1" dirty="0"/>
              <a:t>他的慈善举措只是有史以来最昂贵</a:t>
            </a:r>
            <a:r>
              <a:rPr kumimoji="1" lang="zh-CN" altLang="en-US" b="1" dirty="0" smtClean="0"/>
              <a:t>的公关</a:t>
            </a:r>
            <a:r>
              <a:rPr kumimoji="1" lang="zh-CN" altLang="en-US" b="1" dirty="0"/>
              <a:t>活动而已，为了收买民众的好感。</a:t>
            </a:r>
          </a:p>
        </p:txBody>
      </p:sp>
    </p:spTree>
    <p:extLst>
      <p:ext uri="{BB962C8B-B14F-4D97-AF65-F5344CB8AC3E}">
        <p14:creationId xmlns:p14="http://schemas.microsoft.com/office/powerpoint/2010/main" val="4214122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33400" y="3810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宋体" pitchFamily="2" charset="-122"/>
              </a:rPr>
              <a:t>（二）比尔盖茨的</a:t>
            </a:r>
            <a:r>
              <a:rPr kumimoji="1" lang="en-US" altLang="zh-CN" sz="2400" b="1">
                <a:latin typeface="Times New Roman" pitchFamily="18" charset="0"/>
              </a:rPr>
              <a:t>11</a:t>
            </a:r>
            <a:r>
              <a:rPr kumimoji="1" lang="zh-CN" altLang="en-US" sz="2400" b="1">
                <a:latin typeface="宋体" pitchFamily="2" charset="-122"/>
              </a:rPr>
              <a:t>点忠告</a:t>
            </a:r>
            <a:r>
              <a:rPr kumimoji="1" lang="zh-CN" altLang="en-US" sz="2400" b="1">
                <a:latin typeface="Times New Roman" pitchFamily="18" charset="0"/>
              </a:rPr>
              <a:t> </a:t>
            </a:r>
          </a:p>
        </p:txBody>
      </p:sp>
      <p:sp>
        <p:nvSpPr>
          <p:cNvPr id="63491" name="Text Box 3"/>
          <p:cNvSpPr txBox="1">
            <a:spLocks noChangeArrowheads="1"/>
          </p:cNvSpPr>
          <p:nvPr/>
        </p:nvSpPr>
        <p:spPr bwMode="auto">
          <a:xfrm>
            <a:off x="304800" y="914400"/>
            <a:ext cx="8534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b="1">
                <a:latin typeface="Times New Roman" pitchFamily="18" charset="0"/>
              </a:rPr>
              <a:t>1</a:t>
            </a:r>
            <a:r>
              <a:rPr kumimoji="1" lang="zh-CN" altLang="en-US" sz="2400" b="1">
                <a:latin typeface="Times New Roman" pitchFamily="18" charset="0"/>
              </a:rPr>
              <a:t>．生活是不公平的，你要去适应它。 </a:t>
            </a:r>
          </a:p>
          <a:p>
            <a:pPr algn="just">
              <a:spcBef>
                <a:spcPct val="50000"/>
              </a:spcBef>
            </a:pPr>
            <a:r>
              <a:rPr kumimoji="1" lang="en-US" altLang="zh-CN" sz="2400" b="1">
                <a:latin typeface="Times New Roman" pitchFamily="18" charset="0"/>
              </a:rPr>
              <a:t>2</a:t>
            </a:r>
            <a:r>
              <a:rPr kumimoji="1" lang="zh-CN" altLang="en-US" sz="2400" b="1">
                <a:latin typeface="Times New Roman" pitchFamily="18" charset="0"/>
              </a:rPr>
              <a:t>．这个世界并不会在意你的自尊，而是要求你在自我感觉良好之前先有所成就。 </a:t>
            </a:r>
          </a:p>
          <a:p>
            <a:pPr algn="just">
              <a:spcBef>
                <a:spcPct val="50000"/>
              </a:spcBef>
            </a:pPr>
            <a:r>
              <a:rPr kumimoji="1" lang="en-US" altLang="zh-CN" sz="2400" b="1">
                <a:latin typeface="Times New Roman" pitchFamily="18" charset="0"/>
              </a:rPr>
              <a:t>3</a:t>
            </a:r>
            <a:r>
              <a:rPr kumimoji="1" lang="zh-CN" altLang="en-US" sz="2400" b="1">
                <a:latin typeface="Times New Roman" pitchFamily="18" charset="0"/>
              </a:rPr>
              <a:t>．刚从学校走出来时你不可能一个月挣</a:t>
            </a:r>
            <a:r>
              <a:rPr kumimoji="1" lang="en-US" altLang="zh-CN" sz="2400" b="1">
                <a:latin typeface="Times New Roman" pitchFamily="18" charset="0"/>
              </a:rPr>
              <a:t>6</a:t>
            </a:r>
            <a:r>
              <a:rPr kumimoji="1" lang="zh-CN" altLang="en-US" sz="2400" b="1">
                <a:latin typeface="Times New Roman" pitchFamily="18" charset="0"/>
              </a:rPr>
              <a:t>万美元，更不会成为哪家公司的副总裁，还拥有一部汽车，直到你将这些都挣到手的那一天。 </a:t>
            </a:r>
          </a:p>
          <a:p>
            <a:pPr algn="just">
              <a:spcBef>
                <a:spcPct val="50000"/>
              </a:spcBef>
            </a:pPr>
            <a:r>
              <a:rPr kumimoji="1" lang="en-US" altLang="zh-CN" sz="2400" b="1">
                <a:latin typeface="Times New Roman" pitchFamily="18" charset="0"/>
              </a:rPr>
              <a:t>4</a:t>
            </a:r>
            <a:r>
              <a:rPr kumimoji="1" lang="zh-CN" altLang="en-US" sz="2400" b="1">
                <a:latin typeface="Times New Roman" pitchFamily="18" charset="0"/>
              </a:rPr>
              <a:t>．如果你认为学校里的老师过于严厉，那么等你有了老板再回头想一想。 </a:t>
            </a:r>
          </a:p>
          <a:p>
            <a:pPr algn="just">
              <a:spcBef>
                <a:spcPct val="50000"/>
              </a:spcBef>
            </a:pPr>
            <a:r>
              <a:rPr kumimoji="1" lang="en-US" altLang="zh-CN" sz="2400" b="1">
                <a:latin typeface="Times New Roman" pitchFamily="18" charset="0"/>
              </a:rPr>
              <a:t>5</a:t>
            </a:r>
            <a:r>
              <a:rPr kumimoji="1" lang="zh-CN" altLang="en-US" sz="2400" b="1">
                <a:latin typeface="Times New Roman" pitchFamily="18" charset="0"/>
              </a:rPr>
              <a:t>．卖汉堡包并不会有损于你的尊严。你的祖父母对卖汉堡包有着不同的理解，他们称之为“机遇”。 </a:t>
            </a:r>
          </a:p>
          <a:p>
            <a:pPr algn="just">
              <a:spcBef>
                <a:spcPct val="50000"/>
              </a:spcBef>
            </a:pPr>
            <a:r>
              <a:rPr kumimoji="1" lang="en-US" altLang="zh-CN" sz="2400" b="1">
                <a:latin typeface="Times New Roman" pitchFamily="18" charset="0"/>
              </a:rPr>
              <a:t>6</a:t>
            </a:r>
            <a:r>
              <a:rPr kumimoji="1" lang="zh-CN" altLang="en-US" sz="2400" b="1">
                <a:latin typeface="Times New Roman" pitchFamily="18" charset="0"/>
              </a:rPr>
              <a:t>．如果你陷入困境，那不是你父母的过错，不要将你理应承担的责任转嫁给他人，而要学着从中吸取教训。 </a:t>
            </a:r>
          </a:p>
        </p:txBody>
      </p:sp>
    </p:spTree>
    <p:extLst>
      <p:ext uri="{BB962C8B-B14F-4D97-AF65-F5344CB8AC3E}">
        <p14:creationId xmlns:p14="http://schemas.microsoft.com/office/powerpoint/2010/main" val="1321222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609600"/>
            <a:ext cx="8458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just"/>
            <a:r>
              <a:rPr kumimoji="1" lang="en-US" altLang="zh-CN" sz="2400" b="1">
                <a:latin typeface="Times New Roman" pitchFamily="18" charset="0"/>
              </a:rPr>
              <a:t>7</a:t>
            </a:r>
            <a:r>
              <a:rPr kumimoji="1" lang="zh-CN" altLang="en-US" sz="2400" b="1">
                <a:latin typeface="Times New Roman" pitchFamily="18" charset="0"/>
              </a:rPr>
              <a:t>．在你出生之前，你的父母并不像现在这样乏味。他们变成今天这个样子是因为这些年来一直在为你付账单、给你洗衣服。所以，在对父母喋喋不休之前，还是先去打扫一下你自己的屋子吧。 </a:t>
            </a:r>
          </a:p>
          <a:p>
            <a:pPr algn="just"/>
            <a:r>
              <a:rPr kumimoji="1" lang="en-US" altLang="zh-CN" sz="2400" b="1">
                <a:latin typeface="Times New Roman" pitchFamily="18" charset="0"/>
              </a:rPr>
              <a:t>8</a:t>
            </a:r>
            <a:r>
              <a:rPr kumimoji="1" lang="zh-CN" altLang="en-US" sz="2400" b="1">
                <a:latin typeface="Times New Roman" pitchFamily="18" charset="0"/>
              </a:rPr>
              <a:t>．你所在的学校也许已经不再分优等生和劣等生，但生活却并不如此。在某些学校已经没有了“不及格”的概念，学校会不断地给你机会让你进步，然而现实生活完全不是这样。 </a:t>
            </a:r>
          </a:p>
          <a:p>
            <a:pPr algn="just"/>
            <a:r>
              <a:rPr kumimoji="1" lang="en-US" altLang="zh-CN" sz="2400" b="1">
                <a:latin typeface="Times New Roman" pitchFamily="18" charset="0"/>
              </a:rPr>
              <a:t>9</a:t>
            </a:r>
            <a:r>
              <a:rPr kumimoji="1" lang="zh-CN" altLang="en-US" sz="2400" b="1">
                <a:latin typeface="Times New Roman" pitchFamily="18" charset="0"/>
              </a:rPr>
              <a:t>．走出学校后的生活不像在学校一样有学期之分，也没有暑假之说。没有几位老板乐于帮你发现自我，你必须依靠自己去完成。 </a:t>
            </a:r>
          </a:p>
          <a:p>
            <a:pPr algn="just"/>
            <a:r>
              <a:rPr kumimoji="1" lang="en-US" altLang="zh-CN" sz="2400" b="1">
                <a:latin typeface="Times New Roman" pitchFamily="18" charset="0"/>
              </a:rPr>
              <a:t>10</a:t>
            </a:r>
            <a:r>
              <a:rPr kumimoji="1" lang="zh-CN" altLang="en-US" sz="2400" b="1">
                <a:latin typeface="Times New Roman" pitchFamily="18" charset="0"/>
              </a:rPr>
              <a:t>．电视中的许多场景决不是真实的生活。在现实生活中，人们必须埋头做自己的工作，而非像电视里演的那样天天泡在咖啡馆里。 </a:t>
            </a:r>
          </a:p>
          <a:p>
            <a:pPr algn="just"/>
            <a:r>
              <a:rPr kumimoji="1" lang="en-US" altLang="zh-CN" sz="2400" b="1">
                <a:latin typeface="Times New Roman" pitchFamily="18" charset="0"/>
              </a:rPr>
              <a:t>11</a:t>
            </a:r>
            <a:r>
              <a:rPr kumimoji="1" lang="zh-CN" altLang="en-US" sz="2400" b="1">
                <a:latin typeface="Times New Roman" pitchFamily="18" charset="0"/>
              </a:rPr>
              <a:t>．善待你所厌恶的人，因为说不定哪一天你就会为这样的一个人工作。</a:t>
            </a:r>
          </a:p>
        </p:txBody>
      </p:sp>
    </p:spTree>
    <p:extLst>
      <p:ext uri="{BB962C8B-B14F-4D97-AF65-F5344CB8AC3E}">
        <p14:creationId xmlns:p14="http://schemas.microsoft.com/office/powerpoint/2010/main" val="3877083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990600"/>
            <a:ext cx="770731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1</a:t>
            </a:r>
            <a:r>
              <a:rPr kumimoji="1" lang="zh-CN" altLang="en-US" sz="2800" b="1">
                <a:latin typeface="Times New Roman" pitchFamily="18" charset="0"/>
              </a:rPr>
              <a:t>、每位同学准备向全班推荐一部你最喜欢的人物传记。（简要介绍传主的人生经历，以及从中获得的启示）</a:t>
            </a:r>
          </a:p>
          <a:p>
            <a:pPr>
              <a:spcBef>
                <a:spcPct val="50000"/>
              </a:spcBef>
            </a:pPr>
            <a:r>
              <a:rPr kumimoji="1" lang="en-US" altLang="zh-CN" sz="2800" b="1">
                <a:latin typeface="Times New Roman" pitchFamily="18" charset="0"/>
              </a:rPr>
              <a:t>2</a:t>
            </a:r>
            <a:r>
              <a:rPr kumimoji="1" lang="zh-CN" altLang="en-US" sz="2800" b="1">
                <a:latin typeface="Times New Roman" pitchFamily="18" charset="0"/>
              </a:rPr>
              <a:t>、就学习的收获，写作读后感一篇。</a:t>
            </a:r>
          </a:p>
        </p:txBody>
      </p:sp>
      <p:sp>
        <p:nvSpPr>
          <p:cNvPr id="65539" name="Text Box 3"/>
          <p:cNvSpPr txBox="1">
            <a:spLocks noChangeArrowheads="1"/>
          </p:cNvSpPr>
          <p:nvPr/>
        </p:nvSpPr>
        <p:spPr bwMode="auto">
          <a:xfrm>
            <a:off x="2032000" y="338138"/>
            <a:ext cx="2179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chemeClr val="hlink"/>
                </a:solidFill>
              </a:rPr>
              <a:t>课后作业：</a:t>
            </a:r>
          </a:p>
        </p:txBody>
      </p:sp>
    </p:spTree>
    <p:extLst>
      <p:ext uri="{BB962C8B-B14F-4D97-AF65-F5344CB8AC3E}">
        <p14:creationId xmlns:p14="http://schemas.microsoft.com/office/powerpoint/2010/main" val="2363137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ppt_x"/>
                                          </p:val>
                                        </p:tav>
                                        <p:tav tm="100000">
                                          <p:val>
                                            <p:strVal val="#ppt_x"/>
                                          </p:val>
                                        </p:tav>
                                      </p:tavLst>
                                    </p:anim>
                                    <p:anim calcmode="lin" valueType="num">
                                      <p:cBhvr additive="base">
                                        <p:cTn id="8"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8"/>
                                        </p:tgtEl>
                                        <p:attrNameLst>
                                          <p:attrName>style.visibility</p:attrName>
                                        </p:attrNameLst>
                                      </p:cBhvr>
                                      <p:to>
                                        <p:strVal val="visible"/>
                                      </p:to>
                                    </p:set>
                                    <p:anim calcmode="lin" valueType="num">
                                      <p:cBhvr additive="base">
                                        <p:cTn id="13" dur="500" fill="hold"/>
                                        <p:tgtEl>
                                          <p:spTgt spid="65538"/>
                                        </p:tgtEl>
                                        <p:attrNameLst>
                                          <p:attrName>ppt_x</p:attrName>
                                        </p:attrNameLst>
                                      </p:cBhvr>
                                      <p:tavLst>
                                        <p:tav tm="0">
                                          <p:val>
                                            <p:strVal val="#ppt_x"/>
                                          </p:val>
                                        </p:tav>
                                        <p:tav tm="100000">
                                          <p:val>
                                            <p:strVal val="#ppt_x"/>
                                          </p:val>
                                        </p:tav>
                                      </p:tavLst>
                                    </p:anim>
                                    <p:anim calcmode="lin" valueType="num">
                                      <p:cBhvr additive="base">
                                        <p:cTn id="14"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body" idx="1"/>
          </p:nvPr>
        </p:nvSpPr>
        <p:spPr>
          <a:xfrm>
            <a:off x="250825" y="260350"/>
            <a:ext cx="8713788" cy="6264275"/>
          </a:xfrm>
        </p:spPr>
        <p:txBody>
          <a:bodyPr/>
          <a:lstStyle/>
          <a:p>
            <a:pPr>
              <a:lnSpc>
                <a:spcPct val="90000"/>
              </a:lnSpc>
            </a:pPr>
            <a:r>
              <a:rPr lang="zh-CN" altLang="en-US" dirty="0"/>
              <a:t>有人说：</a:t>
            </a:r>
            <a:r>
              <a:rPr lang="zh-CN" altLang="en-US" dirty="0" smtClean="0"/>
              <a:t>“</a:t>
            </a:r>
            <a:r>
              <a:rPr lang="zh-CN" altLang="en-US" dirty="0"/>
              <a:t>盖茨</a:t>
            </a:r>
            <a:r>
              <a:rPr lang="zh-CN" altLang="en-US" dirty="0" smtClean="0"/>
              <a:t>对</a:t>
            </a:r>
            <a:r>
              <a:rPr lang="zh-CN" altLang="en-US" dirty="0"/>
              <a:t>软件的贡献，就像爱迪生对灯泡的贡献一样，集创新者、企业家、推销员和全能的天才于一身。”他是世人羡慕和敬畏的人物，奉承和恐惧的对象。这些强烈的情绪，令人很少能对他的行为做出理性和正确的判断。但无论你爱他、恨他，你都无法漠视他。</a:t>
            </a:r>
          </a:p>
          <a:p>
            <a:pPr>
              <a:lnSpc>
                <a:spcPct val="90000"/>
              </a:lnSpc>
            </a:pPr>
            <a:r>
              <a:rPr lang="zh-CN" altLang="en-US" dirty="0"/>
              <a:t>青年盖茨在</a:t>
            </a:r>
            <a:r>
              <a:rPr lang="en-US" altLang="zh-CN" dirty="0"/>
              <a:t>1970</a:t>
            </a:r>
            <a:r>
              <a:rPr lang="zh-CN" altLang="en-US" dirty="0"/>
              <a:t>年代早期，盖茨在之致爱好者的公开信</a:t>
            </a:r>
            <a:r>
              <a:rPr lang="en-US" altLang="zh-CN" dirty="0"/>
              <a:t>》</a:t>
            </a:r>
            <a:r>
              <a:rPr lang="zh-CN" altLang="en-US" dirty="0"/>
              <a:t>中宣称计算机软件将会是一个巨大的商业市场，计算机爱好者们不应该在不获得原作者同意的情况下随意复制电脑程序。 </a:t>
            </a:r>
            <a:r>
              <a:rPr lang="en-US" altLang="zh-CN" dirty="0"/>
              <a:t>2004</a:t>
            </a:r>
            <a:r>
              <a:rPr lang="zh-CN" altLang="en-US" dirty="0"/>
              <a:t>年，盖茨被英女皇册封为英帝国爵级司令勋章，以表彰其在英国的企业发展、就业、教育和志愿事业等方面做出的杰出贡献。 </a:t>
            </a:r>
          </a:p>
        </p:txBody>
      </p:sp>
    </p:spTree>
    <p:extLst>
      <p:ext uri="{BB962C8B-B14F-4D97-AF65-F5344CB8AC3E}">
        <p14:creationId xmlns:p14="http://schemas.microsoft.com/office/powerpoint/2010/main" val="373548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body" idx="1"/>
          </p:nvPr>
        </p:nvSpPr>
        <p:spPr>
          <a:xfrm>
            <a:off x="179388" y="188913"/>
            <a:ext cx="8785225" cy="6669087"/>
          </a:xfrm>
        </p:spPr>
        <p:txBody>
          <a:bodyPr>
            <a:normAutofit lnSpcReduction="10000"/>
          </a:bodyPr>
          <a:lstStyle/>
          <a:p>
            <a:pPr>
              <a:lnSpc>
                <a:spcPct val="90000"/>
              </a:lnSpc>
            </a:pPr>
            <a:r>
              <a:rPr lang="zh-CN" altLang="en-US"/>
              <a:t>比尔</a:t>
            </a:r>
            <a:r>
              <a:rPr lang="en-US" altLang="zh-CN"/>
              <a:t>·</a:t>
            </a:r>
            <a:r>
              <a:rPr lang="zh-CN" altLang="en-US"/>
              <a:t>盖茨以其名下的净资产</a:t>
            </a:r>
            <a:r>
              <a:rPr lang="en-US" altLang="zh-CN"/>
              <a:t>466</a:t>
            </a:r>
            <a:r>
              <a:rPr lang="zh-CN" altLang="en-US"/>
              <a:t>亿美元，排名世界富翁的首位。然而，让人意想不到的是，这位世界首富没有一自己的私人司机，公务旅行不坐飞机头等舱却坐经济舱，衣着也不讲究什么名牌；更让人不可思议的是，他还对打折商品感兴趣，不愿为泊车多花几美元</a:t>
            </a:r>
            <a:r>
              <a:rPr lang="en-US" altLang="zh-CN"/>
              <a:t>……</a:t>
            </a:r>
            <a:r>
              <a:rPr lang="zh-CN" altLang="en-US"/>
              <a:t>众所周知，比尔与妻子都千分疼爱自己的孩子，但是在满足孩子们的一些要求上，他们绝对是一对吝啬鬼。比尔从不会给孩子们一笔很可观的钱，比尔有自己的说法，他认为：再富也不能富孩子。可另一面的事实显示，比尔</a:t>
            </a:r>
            <a:r>
              <a:rPr lang="en-US" altLang="zh-CN"/>
              <a:t>·</a:t>
            </a:r>
            <a:r>
              <a:rPr lang="zh-CN" altLang="en-US"/>
              <a:t>盖茨并不是那种悭吝的守财奴</a:t>
            </a:r>
            <a:r>
              <a:rPr lang="en-US" altLang="zh-CN"/>
              <a:t>——</a:t>
            </a:r>
            <a:r>
              <a:rPr lang="zh-CN" altLang="en-US"/>
              <a:t>比如，微软员工的收入都相当高；比如，为公益和慈善事业一次次捐出大笔善款，他还表示要在自己的有生之年把</a:t>
            </a:r>
            <a:r>
              <a:rPr lang="en-US" altLang="zh-CN"/>
              <a:t>95</a:t>
            </a:r>
            <a:r>
              <a:rPr lang="zh-CN" altLang="en-US"/>
              <a:t>％的财产捐出去</a:t>
            </a:r>
            <a:r>
              <a:rPr lang="en-US" altLang="zh-CN"/>
              <a:t>…… </a:t>
            </a:r>
          </a:p>
        </p:txBody>
      </p:sp>
    </p:spTree>
    <p:extLst>
      <p:ext uri="{BB962C8B-B14F-4D97-AF65-F5344CB8AC3E}">
        <p14:creationId xmlns:p14="http://schemas.microsoft.com/office/powerpoint/2010/main" val="1448379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0" y="0"/>
            <a:ext cx="5359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8915" name="Picture 3" desc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59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74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0-#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8914"/>
                                        </p:tgtEl>
                                        <p:attrNameLst>
                                          <p:attrName>style.visibility</p:attrName>
                                        </p:attrNameLst>
                                      </p:cBhvr>
                                      <p:to>
                                        <p:strVal val="visible"/>
                                      </p:to>
                                    </p:set>
                                    <p:anim calcmode="lin" valueType="num">
                                      <p:cBhvr additive="base">
                                        <p:cTn id="13" dur="500" fill="hold"/>
                                        <p:tgtEl>
                                          <p:spTgt spid="38914"/>
                                        </p:tgtEl>
                                        <p:attrNameLst>
                                          <p:attrName>ppt_x</p:attrName>
                                        </p:attrNameLst>
                                      </p:cBhvr>
                                      <p:tavLst>
                                        <p:tav tm="0">
                                          <p:val>
                                            <p:strVal val="1+#ppt_w/2"/>
                                          </p:val>
                                        </p:tav>
                                        <p:tav tm="100000">
                                          <p:val>
                                            <p:strVal val="#ppt_x"/>
                                          </p:val>
                                        </p:tav>
                                      </p:tavLst>
                                    </p:anim>
                                    <p:anim calcmode="lin" valueType="num">
                                      <p:cBhvr additive="base">
                                        <p:cTn id="14"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0"/>
            <a:ext cx="77771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Text Box 3"/>
          <p:cNvSpPr txBox="1">
            <a:spLocks noChangeArrowheads="1"/>
          </p:cNvSpPr>
          <p:nvPr/>
        </p:nvSpPr>
        <p:spPr bwMode="auto">
          <a:xfrm>
            <a:off x="-42863" y="188913"/>
            <a:ext cx="1158876" cy="64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3200" b="1"/>
              <a:t>盖茨被英女皇册封为英帝国爵级司令勋章</a:t>
            </a:r>
          </a:p>
        </p:txBody>
      </p:sp>
      <p:sp>
        <p:nvSpPr>
          <p:cNvPr id="39940" name="Text Box 4"/>
          <p:cNvSpPr txBox="1">
            <a:spLocks noChangeArrowheads="1"/>
          </p:cNvSpPr>
          <p:nvPr/>
        </p:nvSpPr>
        <p:spPr bwMode="auto">
          <a:xfrm>
            <a:off x="481013" y="1150938"/>
            <a:ext cx="458787"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endParaRPr lang="zh-CN" altLang="zh-CN"/>
          </a:p>
        </p:txBody>
      </p:sp>
    </p:spTree>
    <p:extLst>
      <p:ext uri="{BB962C8B-B14F-4D97-AF65-F5344CB8AC3E}">
        <p14:creationId xmlns:p14="http://schemas.microsoft.com/office/powerpoint/2010/main" val="1120112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 calcmode="lin" valueType="num">
                                      <p:cBhvr additive="base">
                                        <p:cTn id="13" dur="500" fill="hold"/>
                                        <p:tgtEl>
                                          <p:spTgt spid="39939"/>
                                        </p:tgtEl>
                                        <p:attrNameLst>
                                          <p:attrName>ppt_x</p:attrName>
                                        </p:attrNameLst>
                                      </p:cBhvr>
                                      <p:tavLst>
                                        <p:tav tm="0">
                                          <p:val>
                                            <p:strVal val="#ppt_x"/>
                                          </p:val>
                                        </p:tav>
                                        <p:tav tm="100000">
                                          <p:val>
                                            <p:strVal val="#ppt_x"/>
                                          </p:val>
                                        </p:tav>
                                      </p:tavLst>
                                    </p:anim>
                                    <p:anim calcmode="lin" valueType="num">
                                      <p:cBhvr additive="base">
                                        <p:cTn id="14"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0963" name="Picture 3" descr="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0"/>
            <a:ext cx="5292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64" name="WordArt 4"/>
          <p:cNvSpPr>
            <a:spLocks noChangeArrowheads="1" noChangeShapeType="1" noTextEdit="1"/>
          </p:cNvSpPr>
          <p:nvPr/>
        </p:nvSpPr>
        <p:spPr bwMode="auto">
          <a:xfrm>
            <a:off x="827088" y="1916113"/>
            <a:ext cx="6985000" cy="15128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幼圆"/>
              </a:rPr>
              <a:t>比尔盖茨豪宅</a:t>
            </a:r>
          </a:p>
        </p:txBody>
      </p:sp>
    </p:spTree>
    <p:extLst>
      <p:ext uri="{BB962C8B-B14F-4D97-AF65-F5344CB8AC3E}">
        <p14:creationId xmlns:p14="http://schemas.microsoft.com/office/powerpoint/2010/main" val="277127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0963"/>
                                        </p:tgtEl>
                                        <p:attrNameLst>
                                          <p:attrName>style.visibility</p:attrName>
                                        </p:attrNameLst>
                                      </p:cBhvr>
                                      <p:to>
                                        <p:strVal val="visible"/>
                                      </p:to>
                                    </p:set>
                                    <p:anim calcmode="lin" valueType="num">
                                      <p:cBhvr additive="base">
                                        <p:cTn id="13" dur="500" fill="hold"/>
                                        <p:tgtEl>
                                          <p:spTgt spid="40963"/>
                                        </p:tgtEl>
                                        <p:attrNameLst>
                                          <p:attrName>ppt_x</p:attrName>
                                        </p:attrNameLst>
                                      </p:cBhvr>
                                      <p:tavLst>
                                        <p:tav tm="0">
                                          <p:val>
                                            <p:strVal val="1+#ppt_w/2"/>
                                          </p:val>
                                        </p:tav>
                                        <p:tav tm="100000">
                                          <p:val>
                                            <p:strVal val="#ppt_x"/>
                                          </p:val>
                                        </p:tav>
                                      </p:tavLst>
                                    </p:anim>
                                    <p:anim calcmode="lin" valueType="num">
                                      <p:cBhvr additive="base">
                                        <p:cTn id="14"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mg2277137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2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1930</Words>
  <Application>Microsoft Office PowerPoint</Application>
  <PresentationFormat>全屏显示(4:3)</PresentationFormat>
  <Paragraphs>79</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比尔·盖茨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解析题目：</vt:lpstr>
      <vt:lpstr>布置作业：</vt:lpstr>
      <vt:lpstr>第二课时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2015-05-15T01:00:40Z</dcterms:created>
  <dcterms:modified xsi:type="dcterms:W3CDTF">2015-05-15T01:04:27Z</dcterms:modified>
</cp:coreProperties>
</file>