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82"/>
  </p:notesMasterIdLst>
  <p:handoutMasterIdLst>
    <p:handoutMasterId r:id="rId83"/>
  </p:handoutMasterIdLst>
  <p:sldIdLst>
    <p:sldId id="307" r:id="rId2"/>
    <p:sldId id="836" r:id="rId3"/>
    <p:sldId id="309" r:id="rId4"/>
    <p:sldId id="843" r:id="rId5"/>
    <p:sldId id="849" r:id="rId6"/>
    <p:sldId id="879" r:id="rId7"/>
    <p:sldId id="880" r:id="rId8"/>
    <p:sldId id="881" r:id="rId9"/>
    <p:sldId id="882" r:id="rId10"/>
    <p:sldId id="883" r:id="rId11"/>
    <p:sldId id="888" r:id="rId12"/>
    <p:sldId id="889" r:id="rId13"/>
    <p:sldId id="890" r:id="rId14"/>
    <p:sldId id="891" r:id="rId15"/>
    <p:sldId id="892" r:id="rId16"/>
    <p:sldId id="973" r:id="rId17"/>
    <p:sldId id="974" r:id="rId18"/>
    <p:sldId id="986" r:id="rId19"/>
    <p:sldId id="976" r:id="rId20"/>
    <p:sldId id="893" r:id="rId21"/>
    <p:sldId id="977" r:id="rId22"/>
    <p:sldId id="978" r:id="rId23"/>
    <p:sldId id="894" r:id="rId24"/>
    <p:sldId id="895" r:id="rId25"/>
    <p:sldId id="896" r:id="rId26"/>
    <p:sldId id="897" r:id="rId27"/>
    <p:sldId id="898" r:id="rId28"/>
    <p:sldId id="899" r:id="rId29"/>
    <p:sldId id="900" r:id="rId30"/>
    <p:sldId id="901" r:id="rId31"/>
    <p:sldId id="902" r:id="rId32"/>
    <p:sldId id="903" r:id="rId33"/>
    <p:sldId id="904" r:id="rId34"/>
    <p:sldId id="905" r:id="rId35"/>
    <p:sldId id="906" r:id="rId36"/>
    <p:sldId id="907" r:id="rId37"/>
    <p:sldId id="948" r:id="rId38"/>
    <p:sldId id="908" r:id="rId39"/>
    <p:sldId id="909" r:id="rId40"/>
    <p:sldId id="910" r:id="rId41"/>
    <p:sldId id="987" r:id="rId42"/>
    <p:sldId id="911" r:id="rId43"/>
    <p:sldId id="913" r:id="rId44"/>
    <p:sldId id="949" r:id="rId45"/>
    <p:sldId id="914" r:id="rId46"/>
    <p:sldId id="915" r:id="rId47"/>
    <p:sldId id="916" r:id="rId48"/>
    <p:sldId id="950" r:id="rId49"/>
    <p:sldId id="919" r:id="rId50"/>
    <p:sldId id="981" r:id="rId51"/>
    <p:sldId id="979" r:id="rId52"/>
    <p:sldId id="982" r:id="rId53"/>
    <p:sldId id="984" r:id="rId54"/>
    <p:sldId id="980" r:id="rId55"/>
    <p:sldId id="921" r:id="rId56"/>
    <p:sldId id="922" r:id="rId57"/>
    <p:sldId id="923" r:id="rId58"/>
    <p:sldId id="952" r:id="rId59"/>
    <p:sldId id="985" r:id="rId60"/>
    <p:sldId id="953" r:id="rId61"/>
    <p:sldId id="954" r:id="rId62"/>
    <p:sldId id="955" r:id="rId63"/>
    <p:sldId id="965" r:id="rId64"/>
    <p:sldId id="966" r:id="rId65"/>
    <p:sldId id="967" r:id="rId66"/>
    <p:sldId id="968" r:id="rId67"/>
    <p:sldId id="969" r:id="rId68"/>
    <p:sldId id="970" r:id="rId69"/>
    <p:sldId id="971" r:id="rId70"/>
    <p:sldId id="972" r:id="rId71"/>
    <p:sldId id="956" r:id="rId72"/>
    <p:sldId id="957" r:id="rId73"/>
    <p:sldId id="958" r:id="rId74"/>
    <p:sldId id="959" r:id="rId75"/>
    <p:sldId id="960" r:id="rId76"/>
    <p:sldId id="961" r:id="rId77"/>
    <p:sldId id="962" r:id="rId78"/>
    <p:sldId id="963" r:id="rId79"/>
    <p:sldId id="964" r:id="rId80"/>
    <p:sldId id="441" r:id="rId81"/>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2254" autoAdjust="0"/>
  </p:normalViewPr>
  <p:slideViewPr>
    <p:cSldViewPr>
      <p:cViewPr varScale="1">
        <p:scale>
          <a:sx n="87" d="100"/>
          <a:sy n="87" d="100"/>
        </p:scale>
        <p:origin x="-566" y="-91"/>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image" Target="../media/image58.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image" Target="../media/image65.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image" Target="../media/image6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image" Target="../media/image68.emf"/><Relationship Id="rId4" Type="http://schemas.openxmlformats.org/officeDocument/2006/relationships/image" Target="../media/image71.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image" Target="../media/image7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2016/2/28 Sunday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2016/2/28 Sunday</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解题探究">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7" y="36709"/>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题型突破</a:t>
            </a:r>
            <a:endParaRPr lang="zh-CN" altLang="en-US" sz="3200" b="1" dirty="0">
              <a:solidFill>
                <a:schemeClr val="bg1"/>
              </a:solidFill>
              <a:latin typeface="+mj-ea"/>
              <a:ea typeface="+mj-ea"/>
            </a:endParaRPr>
          </a:p>
        </p:txBody>
      </p:sp>
      <p:sp>
        <p:nvSpPr>
          <p:cNvPr id="7" name="文本框 39"/>
          <p:cNvSpPr txBox="1"/>
          <p:nvPr userDrawn="1"/>
        </p:nvSpPr>
        <p:spPr>
          <a:xfrm>
            <a:off x="190550" y="-87269"/>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3</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82010794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归纳总结">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7" y="36709"/>
            <a:ext cx="1826141" cy="584775"/>
          </a:xfrm>
          <a:prstGeom prst="rect">
            <a:avLst/>
          </a:prstGeom>
        </p:spPr>
        <p:txBody>
          <a:bodyPr wrap="none">
            <a:spAutoFit/>
          </a:bodyPr>
          <a:lstStyle/>
          <a:p>
            <a:pPr>
              <a:defRPr/>
            </a:pPr>
            <a:r>
              <a:rPr lang="zh-CN" altLang="en-US" sz="3200" b="1" smtClean="0">
                <a:solidFill>
                  <a:schemeClr val="bg1"/>
                </a:solidFill>
                <a:latin typeface="+mj-ea"/>
                <a:ea typeface="+mj-ea"/>
              </a:rPr>
              <a:t>练后反思</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271151503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反思归纳">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7" y="36709"/>
            <a:ext cx="1826141" cy="584775"/>
          </a:xfrm>
          <a:prstGeom prst="rect">
            <a:avLst/>
          </a:prstGeom>
        </p:spPr>
        <p:txBody>
          <a:bodyPr wrap="none">
            <a:spAutoFit/>
          </a:bodyPr>
          <a:lstStyle/>
          <a:p>
            <a:pPr marL="0" algn="l" defTabSz="1219140" rtl="0" eaLnBrk="1" latinLnBrk="0" hangingPunct="1">
              <a:defRPr/>
            </a:pPr>
            <a:r>
              <a:rPr lang="zh-CN" altLang="en-US" sz="3200" b="1" kern="1200" dirty="0" smtClean="0">
                <a:solidFill>
                  <a:schemeClr val="bg1"/>
                </a:solidFill>
                <a:latin typeface="+mj-ea"/>
                <a:ea typeface="+mj-ea"/>
                <a:cs typeface="+mn-cs"/>
              </a:rPr>
              <a:t>反思归纳</a:t>
            </a:r>
            <a:endParaRPr lang="zh-CN" altLang="en-US" sz="3200" b="1" kern="1200" dirty="0">
              <a:solidFill>
                <a:schemeClr val="bg1"/>
              </a:solidFill>
              <a:latin typeface="+mj-ea"/>
              <a:ea typeface="+mj-ea"/>
              <a:cs typeface="+mn-cs"/>
            </a:endParaRPr>
          </a:p>
        </p:txBody>
      </p:sp>
    </p:spTree>
    <p:extLst>
      <p:ext uri="{BB962C8B-B14F-4D97-AF65-F5344CB8AC3E}">
        <p14:creationId xmlns:p14="http://schemas.microsoft.com/office/powerpoint/2010/main" val="326207435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9_两栏内容">
    <p:spTree>
      <p:nvGrpSpPr>
        <p:cNvPr id="1" name=""/>
        <p:cNvGrpSpPr/>
        <p:nvPr/>
      </p:nvGrpSpPr>
      <p:grpSpPr>
        <a:xfrm>
          <a:off x="0" y="0"/>
          <a:ext cx="0" cy="0"/>
          <a:chOff x="0" y="0"/>
          <a:chExt cx="0" cy="0"/>
        </a:xfrm>
      </p:grpSpPr>
      <p:sp>
        <p:nvSpPr>
          <p:cNvPr id="2" name="Rectangle 17"/>
          <p:cNvSpPr>
            <a:spLocks noChangeArrowheads="1"/>
          </p:cNvSpPr>
          <p:nvPr userDrawn="1"/>
        </p:nvSpPr>
        <p:spPr bwMode="gray">
          <a:xfrm>
            <a:off x="4" y="2216061"/>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3" name="矩形 2"/>
          <p:cNvSpPr/>
          <p:nvPr userDrawn="1"/>
        </p:nvSpPr>
        <p:spPr>
          <a:xfrm>
            <a:off x="3790218" y="2235463"/>
            <a:ext cx="5113300" cy="1553060"/>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4" name="标题 1"/>
          <p:cNvSpPr txBox="1">
            <a:spLocks/>
          </p:cNvSpPr>
          <p:nvPr userDrawn="1"/>
        </p:nvSpPr>
        <p:spPr>
          <a:xfrm>
            <a:off x="2793174" y="3468212"/>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5" name="标题 1">
            <a:hlinkClick r:id="rId2"/>
          </p:cNvPr>
          <p:cNvSpPr txBox="1">
            <a:spLocks/>
          </p:cNvSpPr>
          <p:nvPr userDrawn="1"/>
        </p:nvSpPr>
        <p:spPr>
          <a:xfrm>
            <a:off x="5896107" y="3429796"/>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84944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435">
                                          <p:stCondLst>
                                            <p:cond delay="0"/>
                                          </p:stCondLst>
                                        </p:cTn>
                                        <p:tgtEl>
                                          <p:spTgt spid="4"/>
                                        </p:tgtEl>
                                      </p:cBhvr>
                                    </p:animEffect>
                                    <p:anim calcmode="lin" valueType="num">
                                      <p:cBhvr>
                                        <p:cTn id="8"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13" dur="20">
                                          <p:stCondLst>
                                            <p:cond delay="487"/>
                                          </p:stCondLst>
                                        </p:cTn>
                                        <p:tgtEl>
                                          <p:spTgt spid="4"/>
                                        </p:tgtEl>
                                      </p:cBhvr>
                                      <p:to x="100000" y="60000"/>
                                    </p:animScale>
                                    <p:animScale>
                                      <p:cBhvr>
                                        <p:cTn id="14" dur="124" decel="50000">
                                          <p:stCondLst>
                                            <p:cond delay="507"/>
                                          </p:stCondLst>
                                        </p:cTn>
                                        <p:tgtEl>
                                          <p:spTgt spid="4"/>
                                        </p:tgtEl>
                                      </p:cBhvr>
                                      <p:to x="100000" y="100000"/>
                                    </p:animScale>
                                    <p:animScale>
                                      <p:cBhvr>
                                        <p:cTn id="15" dur="20">
                                          <p:stCondLst>
                                            <p:cond delay="984"/>
                                          </p:stCondLst>
                                        </p:cTn>
                                        <p:tgtEl>
                                          <p:spTgt spid="4"/>
                                        </p:tgtEl>
                                      </p:cBhvr>
                                      <p:to x="100000" y="80000"/>
                                    </p:animScale>
                                    <p:animScale>
                                      <p:cBhvr>
                                        <p:cTn id="16" dur="124" decel="50000">
                                          <p:stCondLst>
                                            <p:cond delay="1004"/>
                                          </p:stCondLst>
                                        </p:cTn>
                                        <p:tgtEl>
                                          <p:spTgt spid="4"/>
                                        </p:tgtEl>
                                      </p:cBhvr>
                                      <p:to x="100000" y="100000"/>
                                    </p:animScale>
                                    <p:animScale>
                                      <p:cBhvr>
                                        <p:cTn id="17" dur="20">
                                          <p:stCondLst>
                                            <p:cond delay="1231"/>
                                          </p:stCondLst>
                                        </p:cTn>
                                        <p:tgtEl>
                                          <p:spTgt spid="4"/>
                                        </p:tgtEl>
                                      </p:cBhvr>
                                      <p:to x="100000" y="90000"/>
                                    </p:animScale>
                                    <p:animScale>
                                      <p:cBhvr>
                                        <p:cTn id="18" dur="124" decel="50000">
                                          <p:stCondLst>
                                            <p:cond delay="1251"/>
                                          </p:stCondLst>
                                        </p:cTn>
                                        <p:tgtEl>
                                          <p:spTgt spid="4"/>
                                        </p:tgtEl>
                                      </p:cBhvr>
                                      <p:to x="100000" y="100000"/>
                                    </p:animScale>
                                    <p:animScale>
                                      <p:cBhvr>
                                        <p:cTn id="19" dur="20">
                                          <p:stCondLst>
                                            <p:cond delay="1356"/>
                                          </p:stCondLst>
                                        </p:cTn>
                                        <p:tgtEl>
                                          <p:spTgt spid="4"/>
                                        </p:tgtEl>
                                      </p:cBhvr>
                                      <p:to x="100000" y="95000"/>
                                    </p:animScale>
                                    <p:animScale>
                                      <p:cBhvr>
                                        <p:cTn id="20" dur="124" decel="50000">
                                          <p:stCondLst>
                                            <p:cond delay="1376"/>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435">
                                          <p:stCondLst>
                                            <p:cond delay="0"/>
                                          </p:stCondLst>
                                        </p:cTn>
                                        <p:tgtEl>
                                          <p:spTgt spid="5"/>
                                        </p:tgtEl>
                                      </p:cBhvr>
                                    </p:animEffect>
                                    <p:anim calcmode="lin" valueType="num">
                                      <p:cBhvr>
                                        <p:cTn id="24"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29" dur="20">
                                          <p:stCondLst>
                                            <p:cond delay="487"/>
                                          </p:stCondLst>
                                        </p:cTn>
                                        <p:tgtEl>
                                          <p:spTgt spid="5"/>
                                        </p:tgtEl>
                                      </p:cBhvr>
                                      <p:to x="100000" y="60000"/>
                                    </p:animScale>
                                    <p:animScale>
                                      <p:cBhvr>
                                        <p:cTn id="30" dur="124" decel="50000">
                                          <p:stCondLst>
                                            <p:cond delay="507"/>
                                          </p:stCondLst>
                                        </p:cTn>
                                        <p:tgtEl>
                                          <p:spTgt spid="5"/>
                                        </p:tgtEl>
                                      </p:cBhvr>
                                      <p:to x="100000" y="100000"/>
                                    </p:animScale>
                                    <p:animScale>
                                      <p:cBhvr>
                                        <p:cTn id="31" dur="20">
                                          <p:stCondLst>
                                            <p:cond delay="984"/>
                                          </p:stCondLst>
                                        </p:cTn>
                                        <p:tgtEl>
                                          <p:spTgt spid="5"/>
                                        </p:tgtEl>
                                      </p:cBhvr>
                                      <p:to x="100000" y="80000"/>
                                    </p:animScale>
                                    <p:animScale>
                                      <p:cBhvr>
                                        <p:cTn id="32" dur="124" decel="50000">
                                          <p:stCondLst>
                                            <p:cond delay="1004"/>
                                          </p:stCondLst>
                                        </p:cTn>
                                        <p:tgtEl>
                                          <p:spTgt spid="5"/>
                                        </p:tgtEl>
                                      </p:cBhvr>
                                      <p:to x="100000" y="100000"/>
                                    </p:animScale>
                                    <p:animScale>
                                      <p:cBhvr>
                                        <p:cTn id="33" dur="20">
                                          <p:stCondLst>
                                            <p:cond delay="1231"/>
                                          </p:stCondLst>
                                        </p:cTn>
                                        <p:tgtEl>
                                          <p:spTgt spid="5"/>
                                        </p:tgtEl>
                                      </p:cBhvr>
                                      <p:to x="100000" y="90000"/>
                                    </p:animScale>
                                    <p:animScale>
                                      <p:cBhvr>
                                        <p:cTn id="34" dur="124" decel="50000">
                                          <p:stCondLst>
                                            <p:cond delay="1251"/>
                                          </p:stCondLst>
                                        </p:cTn>
                                        <p:tgtEl>
                                          <p:spTgt spid="5"/>
                                        </p:tgtEl>
                                      </p:cBhvr>
                                      <p:to x="100000" y="100000"/>
                                    </p:animScale>
                                    <p:animScale>
                                      <p:cBhvr>
                                        <p:cTn id="35" dur="20">
                                          <p:stCondLst>
                                            <p:cond delay="1356"/>
                                          </p:stCondLst>
                                        </p:cTn>
                                        <p:tgtEl>
                                          <p:spTgt spid="5"/>
                                        </p:tgtEl>
                                      </p:cBhvr>
                                      <p:to x="100000" y="95000"/>
                                    </p:animScale>
                                    <p:animScale>
                                      <p:cBhvr>
                                        <p:cTn id="36" dur="124" decel="50000">
                                          <p:stCondLst>
                                            <p:cond delay="1376"/>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8_两栏内容">
    <p:spTree>
      <p:nvGrpSpPr>
        <p:cNvPr id="1" name=""/>
        <p:cNvGrpSpPr/>
        <p:nvPr/>
      </p:nvGrpSpPr>
      <p:grpSpPr>
        <a:xfrm>
          <a:off x="0" y="0"/>
          <a:ext cx="0" cy="0"/>
          <a:chOff x="0" y="0"/>
          <a:chExt cx="0" cy="0"/>
        </a:xfrm>
      </p:grpSpPr>
      <p:sp>
        <p:nvSpPr>
          <p:cNvPr id="2" name="AutoShape 46"/>
          <p:cNvSpPr>
            <a:spLocks noChangeArrowheads="1"/>
          </p:cNvSpPr>
          <p:nvPr userDrawn="1"/>
        </p:nvSpPr>
        <p:spPr bwMode="gray">
          <a:xfrm>
            <a:off x="-370369" y="10718"/>
            <a:ext cx="12880358" cy="616092"/>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lIns="121898" tIns="60948" rIns="121898" bIns="60948" anchor="ctr"/>
          <a:lstStyle/>
          <a:p>
            <a:pPr algn="ctr">
              <a:defRPr/>
            </a:pPr>
            <a:endParaRPr lang="zh-CN" altLang="en-US" sz="2400" b="1">
              <a:solidFill>
                <a:schemeClr val="tx1"/>
              </a:solidFill>
              <a:latin typeface="Times New Roman" pitchFamily="18" charset="0"/>
              <a:cs typeface="Times New Roman" pitchFamily="18" charset="0"/>
            </a:endParaRPr>
          </a:p>
        </p:txBody>
      </p:sp>
      <p:graphicFrame>
        <p:nvGraphicFramePr>
          <p:cNvPr id="3" name="表格 2"/>
          <p:cNvGraphicFramePr>
            <a:graphicFrameLocks noGrp="1"/>
          </p:cNvGraphicFramePr>
          <p:nvPr userDrawn="1">
            <p:extLst>
              <p:ext uri="{D42A27DB-BD31-4B8C-83A1-F6EECF244321}">
                <p14:modId xmlns:p14="http://schemas.microsoft.com/office/powerpoint/2010/main" val="497922553"/>
              </p:ext>
            </p:extLst>
          </p:nvPr>
        </p:nvGraphicFramePr>
        <p:xfrm>
          <a:off x="201223" y="43238"/>
          <a:ext cx="11653880" cy="519643"/>
        </p:xfrm>
        <a:graphic>
          <a:graphicData uri="http://schemas.openxmlformats.org/drawingml/2006/table">
            <a:tbl>
              <a:tblPr firstRow="1" bandRow="1">
                <a:tableStyleId>{5C22544A-7EE6-4342-B048-85BDC9FD1C3A}</a:tableStyleId>
              </a:tblPr>
              <a:tblGrid>
                <a:gridCol w="832420"/>
                <a:gridCol w="832420"/>
                <a:gridCol w="832420"/>
                <a:gridCol w="832420"/>
                <a:gridCol w="832420"/>
                <a:gridCol w="832420"/>
                <a:gridCol w="832420"/>
                <a:gridCol w="832420"/>
                <a:gridCol w="832420"/>
                <a:gridCol w="832420"/>
                <a:gridCol w="832420"/>
                <a:gridCol w="832420"/>
                <a:gridCol w="832420"/>
                <a:gridCol w="832420"/>
              </a:tblGrid>
              <a:tr h="519643">
                <a:tc>
                  <a:txBody>
                    <a:bodyPr/>
                    <a:lstStyle/>
                    <a:p>
                      <a:pPr>
                        <a:lnSpc>
                          <a:spcPct val="50000"/>
                        </a:lnSpc>
                      </a:pPr>
                      <a:endParaRPr lang="zh-CN" altLang="en-US" sz="1900" baseline="0" dirty="0"/>
                    </a:p>
                  </a:txBody>
                  <a:tcPr marL="121904" marR="121904" marT="60974" marB="6097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5790771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31614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7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8333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pic>
        <p:nvPicPr>
          <p:cNvPr id="2" name="Picture 4" descr="F:\张丽\2015\一轮\化学\新建文件夹 (5)\第二章  第1讲-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3" y="13259"/>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考试标准">
    <p:spTree>
      <p:nvGrpSpPr>
        <p:cNvPr id="1" name=""/>
        <p:cNvGrpSpPr/>
        <p:nvPr/>
      </p:nvGrpSpPr>
      <p:grpSpPr>
        <a:xfrm>
          <a:off x="0" y="0"/>
          <a:ext cx="0" cy="0"/>
          <a:chOff x="0" y="0"/>
          <a:chExt cx="0" cy="0"/>
        </a:xfrm>
      </p:grpSpPr>
      <p:pic>
        <p:nvPicPr>
          <p:cNvPr id="134146" name="Picture 2" descr="C:\Users\Administrator\Desktop\一轮幻灯片用人教\1.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598" t="23132" r="8283" b="7096"/>
          <a:stretch/>
        </p:blipFill>
        <p:spPr bwMode="auto">
          <a:xfrm>
            <a:off x="-25474" y="0"/>
            <a:ext cx="12673408" cy="688617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25474" y="4082528"/>
            <a:ext cx="7488832"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a:off x="-25474" y="4082529"/>
            <a:ext cx="936104" cy="1507504"/>
            <a:chOff x="1636272" y="4786031"/>
            <a:chExt cx="839787" cy="1212851"/>
          </a:xfrm>
        </p:grpSpPr>
        <p:sp>
          <p:nvSpPr>
            <p:cNvPr id="6" name="矩形 5"/>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任意多边形 6"/>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16901479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考试标准">
    <p:spTree>
      <p:nvGrpSpPr>
        <p:cNvPr id="1" name=""/>
        <p:cNvGrpSpPr/>
        <p:nvPr/>
      </p:nvGrpSpPr>
      <p:grpSpPr>
        <a:xfrm>
          <a:off x="0" y="0"/>
          <a:ext cx="0" cy="0"/>
          <a:chOff x="0" y="0"/>
          <a:chExt cx="0" cy="0"/>
        </a:xfrm>
      </p:grpSpPr>
      <p:grpSp>
        <p:nvGrpSpPr>
          <p:cNvPr id="2" name="组合 1"/>
          <p:cNvGrpSpPr/>
          <p:nvPr userDrawn="1"/>
        </p:nvGrpSpPr>
        <p:grpSpPr>
          <a:xfrm>
            <a:off x="10036563" y="-26588"/>
            <a:ext cx="1891295"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6176" y="991413"/>
              <a:ext cx="1315049" cy="461665"/>
            </a:xfrm>
            <a:prstGeom prst="rect">
              <a:avLst/>
            </a:prstGeom>
            <a:noFill/>
          </p:spPr>
          <p:txBody>
            <a:bodyPr wrap="none" rtlCol="0">
              <a:spAutoFit/>
            </a:bodyPr>
            <a:lstStyle/>
            <a:p>
              <a:r>
                <a:rPr lang="zh-CN" altLang="en-US" sz="3000" dirty="0" smtClean="0">
                  <a:solidFill>
                    <a:schemeClr val="bg1"/>
                  </a:solidFill>
                  <a:latin typeface="黑体" panose="02010600030101010101" pitchFamily="2" charset="-122"/>
                  <a:ea typeface="黑体" panose="02010600030101010101" pitchFamily="2" charset="-122"/>
                </a:rPr>
                <a:t>考试标准</a:t>
              </a:r>
              <a:endParaRPr lang="zh-CN" altLang="en-US" sz="3000" dirty="0">
                <a:solidFill>
                  <a:schemeClr val="bg1"/>
                </a:solidFill>
                <a:latin typeface="黑体" panose="02010600030101010101" pitchFamily="2" charset="-122"/>
                <a:ea typeface="黑体" panose="02010600030101010101" pitchFamily="2" charset="-122"/>
              </a:endParaRPr>
            </a:p>
          </p:txBody>
        </p:sp>
      </p:grpSp>
    </p:spTree>
    <p:extLst>
      <p:ext uri="{BB962C8B-B14F-4D97-AF65-F5344CB8AC3E}">
        <p14:creationId xmlns:p14="http://schemas.microsoft.com/office/powerpoint/2010/main" val="32547005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考纲要求">
    <p:spTree>
      <p:nvGrpSpPr>
        <p:cNvPr id="1" name=""/>
        <p:cNvGrpSpPr/>
        <p:nvPr/>
      </p:nvGrpSpPr>
      <p:grpSpPr>
        <a:xfrm>
          <a:off x="0" y="0"/>
          <a:ext cx="0" cy="0"/>
          <a:chOff x="0" y="0"/>
          <a:chExt cx="0" cy="0"/>
        </a:xfrm>
      </p:grpSpPr>
      <p:grpSp>
        <p:nvGrpSpPr>
          <p:cNvPr id="2" name="组合 1"/>
          <p:cNvGrpSpPr/>
          <p:nvPr userDrawn="1"/>
        </p:nvGrpSpPr>
        <p:grpSpPr>
          <a:xfrm>
            <a:off x="10036562" y="-26590"/>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Tree>
    <p:extLst>
      <p:ext uri="{BB962C8B-B14F-4D97-AF65-F5344CB8AC3E}">
        <p14:creationId xmlns:p14="http://schemas.microsoft.com/office/powerpoint/2010/main" val="4016067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深度思考">
    <p:spTree>
      <p:nvGrpSpPr>
        <p:cNvPr id="1" name=""/>
        <p:cNvGrpSpPr/>
        <p:nvPr/>
      </p:nvGrpSpPr>
      <p:grpSpPr>
        <a:xfrm>
          <a:off x="0" y="0"/>
          <a:ext cx="0" cy="0"/>
          <a:chOff x="0" y="0"/>
          <a:chExt cx="0" cy="0"/>
        </a:xfrm>
      </p:grpSpPr>
      <p:grpSp>
        <p:nvGrpSpPr>
          <p:cNvPr id="2" name="组合 1"/>
          <p:cNvGrpSpPr/>
          <p:nvPr userDrawn="1"/>
        </p:nvGrpSpPr>
        <p:grpSpPr>
          <a:xfrm>
            <a:off x="10036562" y="-26590"/>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51" cy="461665"/>
            </a:xfrm>
            <a:prstGeom prst="rect">
              <a:avLst/>
            </a:prstGeom>
            <a:noFill/>
          </p:spPr>
          <p:txBody>
            <a:bodyPr wrap="none" rtlCol="0">
              <a:spAutoFit/>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深度思考</a:t>
              </a:r>
              <a:endParaRPr lang="zh-CN" altLang="en-US" sz="3000" kern="1200" dirty="0">
                <a:solidFill>
                  <a:schemeClr val="bg1"/>
                </a:solidFill>
                <a:latin typeface="黑体" panose="02010600030101010101" pitchFamily="2" charset="-122"/>
                <a:ea typeface="黑体" panose="02010600030101010101" pitchFamily="2" charset="-122"/>
                <a:cs typeface="+mn-cs"/>
              </a:endParaRPr>
            </a:p>
          </p:txBody>
        </p:sp>
      </p:grpSp>
    </p:spTree>
    <p:extLst>
      <p:ext uri="{BB962C8B-B14F-4D97-AF65-F5344CB8AC3E}">
        <p14:creationId xmlns:p14="http://schemas.microsoft.com/office/powerpoint/2010/main" val="3689150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9_两栏内容">
    <p:spTree>
      <p:nvGrpSpPr>
        <p:cNvPr id="1" name=""/>
        <p:cNvGrpSpPr/>
        <p:nvPr/>
      </p:nvGrpSpPr>
      <p:grpSpPr>
        <a:xfrm>
          <a:off x="0" y="0"/>
          <a:ext cx="0" cy="0"/>
          <a:chOff x="0" y="0"/>
          <a:chExt cx="0" cy="0"/>
        </a:xfrm>
      </p:grpSpPr>
      <p:sp>
        <p:nvSpPr>
          <p:cNvPr id="5" name="矩形 4"/>
          <p:cNvSpPr/>
          <p:nvPr userDrawn="1"/>
        </p:nvSpPr>
        <p:spPr>
          <a:xfrm>
            <a:off x="4"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18740936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知识梳理">
    <p:spTree>
      <p:nvGrpSpPr>
        <p:cNvPr id="1" name=""/>
        <p:cNvGrpSpPr/>
        <p:nvPr/>
      </p:nvGrpSpPr>
      <p:grpSpPr>
        <a:xfrm>
          <a:off x="0" y="0"/>
          <a:ext cx="0" cy="0"/>
          <a:chOff x="0" y="0"/>
          <a:chExt cx="0" cy="0"/>
        </a:xfrm>
      </p:grpSpPr>
      <p:sp>
        <p:nvSpPr>
          <p:cNvPr id="2" name="矩形 1"/>
          <p:cNvSpPr/>
          <p:nvPr userDrawn="1"/>
        </p:nvSpPr>
        <p:spPr>
          <a:xfrm>
            <a:off x="4"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7" y="36709"/>
            <a:ext cx="1826141" cy="584775"/>
          </a:xfrm>
          <a:prstGeom prst="rect">
            <a:avLst/>
          </a:prstGeom>
        </p:spPr>
        <p:txBody>
          <a:bodyPr wrap="none">
            <a:spAutoFit/>
          </a:bodyPr>
          <a:lstStyle/>
          <a:p>
            <a:pPr>
              <a:defRPr/>
            </a:pPr>
            <a:r>
              <a:rPr lang="zh-CN" altLang="en-US" sz="3200" b="1" smtClean="0">
                <a:solidFill>
                  <a:schemeClr val="bg1"/>
                </a:solidFill>
                <a:latin typeface="+mj-ea"/>
                <a:ea typeface="+mj-ea"/>
              </a:rPr>
              <a:t>解题策略</a:t>
            </a:r>
            <a:endParaRPr lang="zh-CN" altLang="en-US" sz="3200" b="1" dirty="0">
              <a:solidFill>
                <a:schemeClr val="bg1"/>
              </a:solidFill>
              <a:latin typeface="+mj-ea"/>
              <a:ea typeface="+mj-ea"/>
            </a:endParaRPr>
          </a:p>
        </p:txBody>
      </p:sp>
      <p:sp>
        <p:nvSpPr>
          <p:cNvPr id="7" name="文本框 39"/>
          <p:cNvSpPr txBox="1"/>
          <p:nvPr userDrawn="1"/>
        </p:nvSpPr>
        <p:spPr>
          <a:xfrm>
            <a:off x="190550" y="-87269"/>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36009058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解题探究">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7" y="36709"/>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知识必备</a:t>
            </a:r>
            <a:endParaRPr lang="zh-CN" altLang="en-US" sz="3200" b="1" dirty="0">
              <a:solidFill>
                <a:schemeClr val="bg1"/>
              </a:solidFill>
              <a:latin typeface="+mj-ea"/>
              <a:ea typeface="+mj-ea"/>
            </a:endParaRPr>
          </a:p>
        </p:txBody>
      </p:sp>
      <p:sp>
        <p:nvSpPr>
          <p:cNvPr id="7" name="文本框 39"/>
          <p:cNvSpPr txBox="1"/>
          <p:nvPr userDrawn="1"/>
        </p:nvSpPr>
        <p:spPr>
          <a:xfrm>
            <a:off x="190550" y="-87269"/>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29799437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8" r:id="rId3"/>
    <p:sldLayoutId id="2147483819" r:id="rId4"/>
    <p:sldLayoutId id="2147483820" r:id="rId5"/>
    <p:sldLayoutId id="2147483821" r:id="rId6"/>
    <p:sldLayoutId id="2147483822" r:id="rId7"/>
    <p:sldLayoutId id="2147483823" r:id="rId8"/>
    <p:sldLayoutId id="2147483824" r:id="rId9"/>
    <p:sldLayoutId id="2147483828" r:id="rId10"/>
    <p:sldLayoutId id="2147483825" r:id="rId11"/>
    <p:sldLayoutId id="2147483826" r:id="rId12"/>
    <p:sldLayoutId id="2147483827" r:id="rId13"/>
    <p:sldLayoutId id="2147483812" r:id="rId14"/>
    <p:sldLayoutId id="2147483813" r:id="rId15"/>
    <p:sldLayoutId id="2147483817" r:id="rId16"/>
    <p:sldLayoutId id="2147483815" r:id="rId17"/>
    <p:sldLayoutId id="2147483816" r:id="rId18"/>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5.xml"/><Relationship Id="rId1" Type="http://schemas.openxmlformats.org/officeDocument/2006/relationships/vmlDrawing" Target="../drawings/vmlDrawing5.vml"/><Relationship Id="rId5" Type="http://schemas.openxmlformats.org/officeDocument/2006/relationships/image" Target="../media/image12.emf"/><Relationship Id="rId4" Type="http://schemas.openxmlformats.org/officeDocument/2006/relationships/package" Target="../embeddings/Microsoft_Word___5.docx"/></Relationships>
</file>

<file path=ppt/slides/_rels/slide11.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31.xml"/><Relationship Id="rId18" Type="http://schemas.openxmlformats.org/officeDocument/2006/relationships/slide" Target="slide12.xml"/><Relationship Id="rId3" Type="http://schemas.openxmlformats.org/officeDocument/2006/relationships/oleObject" Target="../embeddings/oleObject6.bin"/><Relationship Id="rId7" Type="http://schemas.openxmlformats.org/officeDocument/2006/relationships/slide" Target="slide13.xml"/><Relationship Id="rId12" Type="http://schemas.openxmlformats.org/officeDocument/2006/relationships/slide" Target="slide25.xml"/><Relationship Id="rId17" Type="http://schemas.openxmlformats.org/officeDocument/2006/relationships/slide" Target="slide55.xml"/><Relationship Id="rId2" Type="http://schemas.openxmlformats.org/officeDocument/2006/relationships/slideLayout" Target="../slideLayouts/slideLayout10.xml"/><Relationship Id="rId16" Type="http://schemas.openxmlformats.org/officeDocument/2006/relationships/slide" Target="slide49.xml"/><Relationship Id="rId1" Type="http://schemas.openxmlformats.org/officeDocument/2006/relationships/vmlDrawing" Target="../drawings/vmlDrawing6.v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image" Target="../media/image13.emf"/><Relationship Id="rId15" Type="http://schemas.openxmlformats.org/officeDocument/2006/relationships/slide" Target="slide46.xml"/><Relationship Id="rId10" Type="http://schemas.openxmlformats.org/officeDocument/2006/relationships/slide" Target="slide21.xml"/><Relationship Id="rId4" Type="http://schemas.openxmlformats.org/officeDocument/2006/relationships/package" Target="../embeddings/Microsoft_Word___6.docx"/><Relationship Id="rId9" Type="http://schemas.openxmlformats.org/officeDocument/2006/relationships/slide" Target="slide16.xml"/><Relationship Id="rId14" Type="http://schemas.openxmlformats.org/officeDocument/2006/relationships/slide" Target="slide38.xml"/></Relationships>
</file>

<file path=ppt/slides/_rels/slide12.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slide" Target="slide21.xml"/><Relationship Id="rId18" Type="http://schemas.openxmlformats.org/officeDocument/2006/relationships/slide" Target="slide46.xml"/><Relationship Id="rId3" Type="http://schemas.openxmlformats.org/officeDocument/2006/relationships/oleObject" Target="../embeddings/oleObject7.bin"/><Relationship Id="rId7" Type="http://schemas.openxmlformats.org/officeDocument/2006/relationships/package" Target="../embeddings/Microsoft_Word___8.docx"/><Relationship Id="rId12" Type="http://schemas.openxmlformats.org/officeDocument/2006/relationships/slide" Target="slide16.xml"/><Relationship Id="rId17" Type="http://schemas.openxmlformats.org/officeDocument/2006/relationships/slide" Target="slide38.xml"/><Relationship Id="rId2" Type="http://schemas.openxmlformats.org/officeDocument/2006/relationships/slideLayout" Target="../slideLayouts/slideLayout15.xml"/><Relationship Id="rId16" Type="http://schemas.openxmlformats.org/officeDocument/2006/relationships/slide" Target="slide31.xml"/><Relationship Id="rId20" Type="http://schemas.openxmlformats.org/officeDocument/2006/relationships/slide" Target="slide55.xml"/><Relationship Id="rId1" Type="http://schemas.openxmlformats.org/officeDocument/2006/relationships/vmlDrawing" Target="../drawings/vmlDrawing7.vml"/><Relationship Id="rId6" Type="http://schemas.openxmlformats.org/officeDocument/2006/relationships/oleObject" Target="../embeddings/oleObject8.bin"/><Relationship Id="rId11" Type="http://schemas.openxmlformats.org/officeDocument/2006/relationships/slide" Target="slide15.xml"/><Relationship Id="rId5" Type="http://schemas.openxmlformats.org/officeDocument/2006/relationships/image" Target="../media/image14.emf"/><Relationship Id="rId15" Type="http://schemas.openxmlformats.org/officeDocument/2006/relationships/slide" Target="slide25.xml"/><Relationship Id="rId10" Type="http://schemas.openxmlformats.org/officeDocument/2006/relationships/slide" Target="slide13.xml"/><Relationship Id="rId19" Type="http://schemas.openxmlformats.org/officeDocument/2006/relationships/slide" Target="slide49.xml"/><Relationship Id="rId4" Type="http://schemas.openxmlformats.org/officeDocument/2006/relationships/package" Target="../embeddings/Microsoft_Word___7.docx"/><Relationship Id="rId9" Type="http://schemas.openxmlformats.org/officeDocument/2006/relationships/slide" Target="slide11.xml"/><Relationship Id="rId14" Type="http://schemas.openxmlformats.org/officeDocument/2006/relationships/slide" Target="slide23.xml"/></Relationships>
</file>

<file path=ppt/slides/_rels/slide13.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31.xml"/><Relationship Id="rId18" Type="http://schemas.openxmlformats.org/officeDocument/2006/relationships/slide" Target="slide14.xml"/><Relationship Id="rId3" Type="http://schemas.openxmlformats.org/officeDocument/2006/relationships/oleObject" Target="../embeddings/oleObject9.bin"/><Relationship Id="rId7" Type="http://schemas.openxmlformats.org/officeDocument/2006/relationships/slide" Target="slide13.xml"/><Relationship Id="rId12" Type="http://schemas.openxmlformats.org/officeDocument/2006/relationships/slide" Target="slide25.xml"/><Relationship Id="rId17" Type="http://schemas.openxmlformats.org/officeDocument/2006/relationships/slide" Target="slide55.xml"/><Relationship Id="rId2" Type="http://schemas.openxmlformats.org/officeDocument/2006/relationships/slideLayout" Target="../slideLayouts/slideLayout15.xml"/><Relationship Id="rId16" Type="http://schemas.openxmlformats.org/officeDocument/2006/relationships/slide" Target="slide49.xml"/><Relationship Id="rId1" Type="http://schemas.openxmlformats.org/officeDocument/2006/relationships/vmlDrawing" Target="../drawings/vmlDrawing8.v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image" Target="../media/image16.emf"/><Relationship Id="rId15" Type="http://schemas.openxmlformats.org/officeDocument/2006/relationships/slide" Target="slide46.xml"/><Relationship Id="rId10" Type="http://schemas.openxmlformats.org/officeDocument/2006/relationships/slide" Target="slide21.xml"/><Relationship Id="rId4" Type="http://schemas.openxmlformats.org/officeDocument/2006/relationships/package" Target="../embeddings/Microsoft_Word___9.docx"/><Relationship Id="rId9" Type="http://schemas.openxmlformats.org/officeDocument/2006/relationships/slide" Target="slide16.xml"/><Relationship Id="rId14" Type="http://schemas.openxmlformats.org/officeDocument/2006/relationships/slide" Target="slide38.xml"/></Relationships>
</file>

<file path=ppt/slides/_rels/slide14.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55.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9.xml"/><Relationship Id="rId2" Type="http://schemas.openxmlformats.org/officeDocument/2006/relationships/slide" Target="slide11.xml"/><Relationship Id="rId1" Type="http://schemas.openxmlformats.org/officeDocument/2006/relationships/slideLayout" Target="../slideLayouts/slideLayout15.xml"/><Relationship Id="rId6" Type="http://schemas.openxmlformats.org/officeDocument/2006/relationships/slide" Target="slide21.xml"/><Relationship Id="rId11" Type="http://schemas.openxmlformats.org/officeDocument/2006/relationships/slide" Target="slide46.xml"/><Relationship Id="rId5" Type="http://schemas.openxmlformats.org/officeDocument/2006/relationships/slide" Target="slide16.xml"/><Relationship Id="rId10" Type="http://schemas.openxmlformats.org/officeDocument/2006/relationships/slide" Target="slide38.xml"/><Relationship Id="rId4" Type="http://schemas.openxmlformats.org/officeDocument/2006/relationships/slide" Target="slide15.xml"/><Relationship Id="rId9" Type="http://schemas.openxmlformats.org/officeDocument/2006/relationships/slide" Target="slide31.xml"/></Relationships>
</file>

<file path=ppt/slides/_rels/slide15.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5.xml"/><Relationship Id="rId18" Type="http://schemas.openxmlformats.org/officeDocument/2006/relationships/slide" Target="slide55.xml"/><Relationship Id="rId3" Type="http://schemas.openxmlformats.org/officeDocument/2006/relationships/oleObject" Target="../embeddings/oleObject10.bin"/><Relationship Id="rId7" Type="http://schemas.openxmlformats.org/officeDocument/2006/relationships/slide" Target="slide11.xml"/><Relationship Id="rId12" Type="http://schemas.openxmlformats.org/officeDocument/2006/relationships/slide" Target="slide23.xml"/><Relationship Id="rId17" Type="http://schemas.openxmlformats.org/officeDocument/2006/relationships/slide" Target="slide49.xml"/><Relationship Id="rId2" Type="http://schemas.openxmlformats.org/officeDocument/2006/relationships/slideLayout" Target="../slideLayouts/slideLayout15.xml"/><Relationship Id="rId16" Type="http://schemas.openxmlformats.org/officeDocument/2006/relationships/slide" Target="slide46.xml"/><Relationship Id="rId1" Type="http://schemas.openxmlformats.org/officeDocument/2006/relationships/vmlDrawing" Target="../drawings/vmlDrawing9.vml"/><Relationship Id="rId6" Type="http://schemas.openxmlformats.org/officeDocument/2006/relationships/image" Target="../media/image18.png"/><Relationship Id="rId11" Type="http://schemas.openxmlformats.org/officeDocument/2006/relationships/slide" Target="slide21.xml"/><Relationship Id="rId5" Type="http://schemas.openxmlformats.org/officeDocument/2006/relationships/image" Target="../media/image17.emf"/><Relationship Id="rId15" Type="http://schemas.openxmlformats.org/officeDocument/2006/relationships/slide" Target="slide38.xml"/><Relationship Id="rId10" Type="http://schemas.openxmlformats.org/officeDocument/2006/relationships/slide" Target="slide16.xml"/><Relationship Id="rId4" Type="http://schemas.openxmlformats.org/officeDocument/2006/relationships/package" Target="../embeddings/Microsoft_Word___10.docx"/><Relationship Id="rId9" Type="http://schemas.openxmlformats.org/officeDocument/2006/relationships/slide" Target="slide15.xml"/><Relationship Id="rId14" Type="http://schemas.openxmlformats.org/officeDocument/2006/relationships/slide" Target="slide31.xml"/></Relationships>
</file>

<file path=ppt/slides/_rels/slide16.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31.xml"/><Relationship Id="rId3" Type="http://schemas.openxmlformats.org/officeDocument/2006/relationships/oleObject" Target="../embeddings/oleObject11.bin"/><Relationship Id="rId7" Type="http://schemas.openxmlformats.org/officeDocument/2006/relationships/slide" Target="slide13.xml"/><Relationship Id="rId12" Type="http://schemas.openxmlformats.org/officeDocument/2006/relationships/slide" Target="slide25.xml"/><Relationship Id="rId17" Type="http://schemas.openxmlformats.org/officeDocument/2006/relationships/slide" Target="slide55.xml"/><Relationship Id="rId2" Type="http://schemas.openxmlformats.org/officeDocument/2006/relationships/slideLayout" Target="../slideLayouts/slideLayout15.xml"/><Relationship Id="rId16" Type="http://schemas.openxmlformats.org/officeDocument/2006/relationships/slide" Target="slide49.xml"/><Relationship Id="rId1" Type="http://schemas.openxmlformats.org/officeDocument/2006/relationships/vmlDrawing" Target="../drawings/vmlDrawing10.v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image" Target="../media/image19.emf"/><Relationship Id="rId15" Type="http://schemas.openxmlformats.org/officeDocument/2006/relationships/slide" Target="slide46.xml"/><Relationship Id="rId10" Type="http://schemas.openxmlformats.org/officeDocument/2006/relationships/slide" Target="slide21.xml"/><Relationship Id="rId4" Type="http://schemas.openxmlformats.org/officeDocument/2006/relationships/package" Target="../embeddings/Microsoft_Word___11.docx"/><Relationship Id="rId9" Type="http://schemas.openxmlformats.org/officeDocument/2006/relationships/slide" Target="slide16.xml"/><Relationship Id="rId14" Type="http://schemas.openxmlformats.org/officeDocument/2006/relationships/slide" Target="slide38.xml"/></Relationships>
</file>

<file path=ppt/slides/_rels/slide17.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55.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9.xml"/><Relationship Id="rId2" Type="http://schemas.openxmlformats.org/officeDocument/2006/relationships/slide" Target="slide11.xml"/><Relationship Id="rId1" Type="http://schemas.openxmlformats.org/officeDocument/2006/relationships/slideLayout" Target="../slideLayouts/slideLayout15.xml"/><Relationship Id="rId6" Type="http://schemas.openxmlformats.org/officeDocument/2006/relationships/slide" Target="slide21.xml"/><Relationship Id="rId11" Type="http://schemas.openxmlformats.org/officeDocument/2006/relationships/slide" Target="slide46.xml"/><Relationship Id="rId5" Type="http://schemas.openxmlformats.org/officeDocument/2006/relationships/slide" Target="slide16.xml"/><Relationship Id="rId10" Type="http://schemas.openxmlformats.org/officeDocument/2006/relationships/slide" Target="slide38.xml"/><Relationship Id="rId4" Type="http://schemas.openxmlformats.org/officeDocument/2006/relationships/slide" Target="slide15.xml"/><Relationship Id="rId9" Type="http://schemas.openxmlformats.org/officeDocument/2006/relationships/slide" Target="slide31.xml"/><Relationship Id="rId14" Type="http://schemas.openxmlformats.org/officeDocument/2006/relationships/slide" Target="slide18.xml"/></Relationships>
</file>

<file path=ppt/slides/_rels/slide18.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55.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9.xml"/><Relationship Id="rId2" Type="http://schemas.openxmlformats.org/officeDocument/2006/relationships/slide" Target="slide11.xml"/><Relationship Id="rId1" Type="http://schemas.openxmlformats.org/officeDocument/2006/relationships/slideLayout" Target="../slideLayouts/slideLayout15.xml"/><Relationship Id="rId6" Type="http://schemas.openxmlformats.org/officeDocument/2006/relationships/slide" Target="slide21.xml"/><Relationship Id="rId11" Type="http://schemas.openxmlformats.org/officeDocument/2006/relationships/slide" Target="slide46.xml"/><Relationship Id="rId5" Type="http://schemas.openxmlformats.org/officeDocument/2006/relationships/slide" Target="slide16.xml"/><Relationship Id="rId10" Type="http://schemas.openxmlformats.org/officeDocument/2006/relationships/slide" Target="slide38.xml"/><Relationship Id="rId4" Type="http://schemas.openxmlformats.org/officeDocument/2006/relationships/slide" Target="slide15.xml"/><Relationship Id="rId9" Type="http://schemas.openxmlformats.org/officeDocument/2006/relationships/slide" Target="slide31.xml"/></Relationships>
</file>

<file path=ppt/slides/_rels/slide19.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5.xml"/><Relationship Id="rId18" Type="http://schemas.openxmlformats.org/officeDocument/2006/relationships/slide" Target="slide55.xml"/><Relationship Id="rId3" Type="http://schemas.openxmlformats.org/officeDocument/2006/relationships/oleObject" Target="../embeddings/oleObject12.bin"/><Relationship Id="rId7" Type="http://schemas.openxmlformats.org/officeDocument/2006/relationships/slide" Target="slide11.xml"/><Relationship Id="rId12" Type="http://schemas.openxmlformats.org/officeDocument/2006/relationships/slide" Target="slide23.xml"/><Relationship Id="rId17" Type="http://schemas.openxmlformats.org/officeDocument/2006/relationships/slide" Target="slide49.xml"/><Relationship Id="rId2" Type="http://schemas.openxmlformats.org/officeDocument/2006/relationships/slideLayout" Target="../slideLayouts/slideLayout15.xml"/><Relationship Id="rId16" Type="http://schemas.openxmlformats.org/officeDocument/2006/relationships/slide" Target="slide46.xml"/><Relationship Id="rId1" Type="http://schemas.openxmlformats.org/officeDocument/2006/relationships/vmlDrawing" Target="../drawings/vmlDrawing11.vml"/><Relationship Id="rId6" Type="http://schemas.openxmlformats.org/officeDocument/2006/relationships/image" Target="../media/image21.png"/><Relationship Id="rId11" Type="http://schemas.openxmlformats.org/officeDocument/2006/relationships/slide" Target="slide21.xml"/><Relationship Id="rId5" Type="http://schemas.openxmlformats.org/officeDocument/2006/relationships/image" Target="../media/image20.emf"/><Relationship Id="rId15" Type="http://schemas.openxmlformats.org/officeDocument/2006/relationships/slide" Target="slide38.xml"/><Relationship Id="rId10" Type="http://schemas.openxmlformats.org/officeDocument/2006/relationships/slide" Target="slide16.xml"/><Relationship Id="rId4" Type="http://schemas.openxmlformats.org/officeDocument/2006/relationships/package" Target="../embeddings/Microsoft_Word___12.docx"/><Relationship Id="rId9" Type="http://schemas.openxmlformats.org/officeDocument/2006/relationships/slide" Target="slide15.xml"/><Relationship Id="rId14" Type="http://schemas.openxmlformats.org/officeDocument/2006/relationships/slide" Target="slide3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package" Target="../embeddings/Microsoft_Word___1.docx"/><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3" Type="http://schemas.openxmlformats.org/officeDocument/2006/relationships/slide" Target="slide11.xml"/><Relationship Id="rId7" Type="http://schemas.openxmlformats.org/officeDocument/2006/relationships/slide" Target="slide21.xml"/><Relationship Id="rId12" Type="http://schemas.openxmlformats.org/officeDocument/2006/relationships/slide" Target="slide46.xml"/><Relationship Id="rId2" Type="http://schemas.openxmlformats.org/officeDocument/2006/relationships/image" Target="../media/image22.png"/><Relationship Id="rId1" Type="http://schemas.openxmlformats.org/officeDocument/2006/relationships/slideLayout" Target="../slideLayouts/slideLayout15.xml"/><Relationship Id="rId6" Type="http://schemas.openxmlformats.org/officeDocument/2006/relationships/slide" Target="slide16.xml"/><Relationship Id="rId11" Type="http://schemas.openxmlformats.org/officeDocument/2006/relationships/slide" Target="slide38.xml"/><Relationship Id="rId5" Type="http://schemas.openxmlformats.org/officeDocument/2006/relationships/slide" Target="slide15.xml"/><Relationship Id="rId15" Type="http://schemas.openxmlformats.org/officeDocument/2006/relationships/slide" Target="slide22.xml"/><Relationship Id="rId10" Type="http://schemas.openxmlformats.org/officeDocument/2006/relationships/slide" Target="slide31.xml"/><Relationship Id="rId4" Type="http://schemas.openxmlformats.org/officeDocument/2006/relationships/slide" Target="slide13.xml"/><Relationship Id="rId9" Type="http://schemas.openxmlformats.org/officeDocument/2006/relationships/slide" Target="slide25.xml"/><Relationship Id="rId14" Type="http://schemas.openxmlformats.org/officeDocument/2006/relationships/slide" Target="slide55.xml"/></Relationships>
</file>

<file path=ppt/slides/_rels/slide22.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55.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9.xml"/><Relationship Id="rId2" Type="http://schemas.openxmlformats.org/officeDocument/2006/relationships/slide" Target="slide11.xml"/><Relationship Id="rId1" Type="http://schemas.openxmlformats.org/officeDocument/2006/relationships/slideLayout" Target="../slideLayouts/slideLayout15.xml"/><Relationship Id="rId6" Type="http://schemas.openxmlformats.org/officeDocument/2006/relationships/slide" Target="slide21.xml"/><Relationship Id="rId11" Type="http://schemas.openxmlformats.org/officeDocument/2006/relationships/slide" Target="slide46.xml"/><Relationship Id="rId5" Type="http://schemas.openxmlformats.org/officeDocument/2006/relationships/slide" Target="slide16.xml"/><Relationship Id="rId10" Type="http://schemas.openxmlformats.org/officeDocument/2006/relationships/slide" Target="slide38.xml"/><Relationship Id="rId4" Type="http://schemas.openxmlformats.org/officeDocument/2006/relationships/slide" Target="slide15.xml"/><Relationship Id="rId9" Type="http://schemas.openxmlformats.org/officeDocument/2006/relationships/slide" Target="slide31.xml"/></Relationships>
</file>

<file path=ppt/slides/_rels/slide23.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3" Type="http://schemas.openxmlformats.org/officeDocument/2006/relationships/slide" Target="slide11.xml"/><Relationship Id="rId7" Type="http://schemas.openxmlformats.org/officeDocument/2006/relationships/slide" Target="slide21.xml"/><Relationship Id="rId12" Type="http://schemas.openxmlformats.org/officeDocument/2006/relationships/slide" Target="slide46.xml"/><Relationship Id="rId2" Type="http://schemas.openxmlformats.org/officeDocument/2006/relationships/image" Target="../media/image23.png"/><Relationship Id="rId1" Type="http://schemas.openxmlformats.org/officeDocument/2006/relationships/slideLayout" Target="../slideLayouts/slideLayout15.xml"/><Relationship Id="rId6" Type="http://schemas.openxmlformats.org/officeDocument/2006/relationships/slide" Target="slide16.xml"/><Relationship Id="rId11" Type="http://schemas.openxmlformats.org/officeDocument/2006/relationships/slide" Target="slide38.xml"/><Relationship Id="rId5" Type="http://schemas.openxmlformats.org/officeDocument/2006/relationships/slide" Target="slide15.xml"/><Relationship Id="rId15" Type="http://schemas.openxmlformats.org/officeDocument/2006/relationships/slide" Target="slide24.xml"/><Relationship Id="rId10" Type="http://schemas.openxmlformats.org/officeDocument/2006/relationships/slide" Target="slide31.xml"/><Relationship Id="rId4" Type="http://schemas.openxmlformats.org/officeDocument/2006/relationships/slide" Target="slide13.xml"/><Relationship Id="rId9" Type="http://schemas.openxmlformats.org/officeDocument/2006/relationships/slide" Target="slide25.xml"/><Relationship Id="rId14" Type="http://schemas.openxmlformats.org/officeDocument/2006/relationships/slide" Target="slide55.xml"/></Relationships>
</file>

<file path=ppt/slides/_rels/slide24.xml.rels><?xml version="1.0" encoding="UTF-8" standalone="yes"?>
<Relationships xmlns="http://schemas.openxmlformats.org/package/2006/relationships"><Relationship Id="rId8" Type="http://schemas.openxmlformats.org/officeDocument/2006/relationships/package" Target="../embeddings/Microsoft_Word___14.docx"/><Relationship Id="rId13" Type="http://schemas.openxmlformats.org/officeDocument/2006/relationships/image" Target="../media/image26.emf"/><Relationship Id="rId18" Type="http://schemas.openxmlformats.org/officeDocument/2006/relationships/slide" Target="slide16.xml"/><Relationship Id="rId26" Type="http://schemas.openxmlformats.org/officeDocument/2006/relationships/slide" Target="slide55.xml"/><Relationship Id="rId3" Type="http://schemas.openxmlformats.org/officeDocument/2006/relationships/oleObject" Target="../embeddings/oleObject13.bin"/><Relationship Id="rId21" Type="http://schemas.openxmlformats.org/officeDocument/2006/relationships/slide" Target="slide25.xml"/><Relationship Id="rId7" Type="http://schemas.openxmlformats.org/officeDocument/2006/relationships/oleObject" Target="../embeddings/oleObject14.bin"/><Relationship Id="rId12" Type="http://schemas.openxmlformats.org/officeDocument/2006/relationships/package" Target="../embeddings/Microsoft_Word___15.docx"/><Relationship Id="rId17" Type="http://schemas.openxmlformats.org/officeDocument/2006/relationships/slide" Target="slide15.xml"/><Relationship Id="rId25" Type="http://schemas.openxmlformats.org/officeDocument/2006/relationships/slide" Target="slide49.xml"/><Relationship Id="rId2" Type="http://schemas.openxmlformats.org/officeDocument/2006/relationships/slideLayout" Target="../slideLayouts/slideLayout15.xml"/><Relationship Id="rId16" Type="http://schemas.openxmlformats.org/officeDocument/2006/relationships/slide" Target="slide13.xml"/><Relationship Id="rId20" Type="http://schemas.openxmlformats.org/officeDocument/2006/relationships/slide" Target="slide23.xml"/><Relationship Id="rId1" Type="http://schemas.openxmlformats.org/officeDocument/2006/relationships/vmlDrawing" Target="../drawings/vmlDrawing12.vml"/><Relationship Id="rId6" Type="http://schemas.openxmlformats.org/officeDocument/2006/relationships/image" Target="../media/image27.png"/><Relationship Id="rId11" Type="http://schemas.openxmlformats.org/officeDocument/2006/relationships/oleObject" Target="../embeddings/oleObject15.bin"/><Relationship Id="rId24" Type="http://schemas.openxmlformats.org/officeDocument/2006/relationships/slide" Target="slide46.xml"/><Relationship Id="rId5" Type="http://schemas.openxmlformats.org/officeDocument/2006/relationships/image" Target="../media/image24.emf"/><Relationship Id="rId15" Type="http://schemas.openxmlformats.org/officeDocument/2006/relationships/slide" Target="slide11.xml"/><Relationship Id="rId23" Type="http://schemas.openxmlformats.org/officeDocument/2006/relationships/slide" Target="slide38.xml"/><Relationship Id="rId10" Type="http://schemas.openxmlformats.org/officeDocument/2006/relationships/image" Target="../media/image28.png"/><Relationship Id="rId19" Type="http://schemas.openxmlformats.org/officeDocument/2006/relationships/slide" Target="slide21.xml"/><Relationship Id="rId4" Type="http://schemas.openxmlformats.org/officeDocument/2006/relationships/package" Target="../embeddings/Microsoft_Word___13.docx"/><Relationship Id="rId9" Type="http://schemas.openxmlformats.org/officeDocument/2006/relationships/image" Target="../media/image25.emf"/><Relationship Id="rId14" Type="http://schemas.openxmlformats.org/officeDocument/2006/relationships/image" Target="../media/image29.png"/><Relationship Id="rId22" Type="http://schemas.openxmlformats.org/officeDocument/2006/relationships/slide" Target="slide31.xml"/></Relationships>
</file>

<file path=ppt/slides/_rels/slide25.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3" Type="http://schemas.openxmlformats.org/officeDocument/2006/relationships/slide" Target="slide11.xml"/><Relationship Id="rId7" Type="http://schemas.openxmlformats.org/officeDocument/2006/relationships/slide" Target="slide21.xml"/><Relationship Id="rId12" Type="http://schemas.openxmlformats.org/officeDocument/2006/relationships/slide" Target="slide46.xml"/><Relationship Id="rId2" Type="http://schemas.openxmlformats.org/officeDocument/2006/relationships/image" Target="../media/image30.png"/><Relationship Id="rId1" Type="http://schemas.openxmlformats.org/officeDocument/2006/relationships/slideLayout" Target="../slideLayouts/slideLayout15.xml"/><Relationship Id="rId6" Type="http://schemas.openxmlformats.org/officeDocument/2006/relationships/slide" Target="slide16.xml"/><Relationship Id="rId11" Type="http://schemas.openxmlformats.org/officeDocument/2006/relationships/slide" Target="slide38.xml"/><Relationship Id="rId5" Type="http://schemas.openxmlformats.org/officeDocument/2006/relationships/slide" Target="slide15.xml"/><Relationship Id="rId15" Type="http://schemas.openxmlformats.org/officeDocument/2006/relationships/slide" Target="slide26.xml"/><Relationship Id="rId10" Type="http://schemas.openxmlformats.org/officeDocument/2006/relationships/slide" Target="slide31.xml"/><Relationship Id="rId4" Type="http://schemas.openxmlformats.org/officeDocument/2006/relationships/slide" Target="slide13.xml"/><Relationship Id="rId9" Type="http://schemas.openxmlformats.org/officeDocument/2006/relationships/slide" Target="slide25.xml"/><Relationship Id="rId14" Type="http://schemas.openxmlformats.org/officeDocument/2006/relationships/slide" Target="slide55.xml"/></Relationships>
</file>

<file path=ppt/slides/_rels/slide26.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55.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9.xml"/><Relationship Id="rId2" Type="http://schemas.openxmlformats.org/officeDocument/2006/relationships/slide" Target="slide11.xml"/><Relationship Id="rId1" Type="http://schemas.openxmlformats.org/officeDocument/2006/relationships/slideLayout" Target="../slideLayouts/slideLayout15.xml"/><Relationship Id="rId6" Type="http://schemas.openxmlformats.org/officeDocument/2006/relationships/slide" Target="slide21.xml"/><Relationship Id="rId11" Type="http://schemas.openxmlformats.org/officeDocument/2006/relationships/slide" Target="slide46.xml"/><Relationship Id="rId5" Type="http://schemas.openxmlformats.org/officeDocument/2006/relationships/slide" Target="slide16.xml"/><Relationship Id="rId10" Type="http://schemas.openxmlformats.org/officeDocument/2006/relationships/slide" Target="slide38.xml"/><Relationship Id="rId4" Type="http://schemas.openxmlformats.org/officeDocument/2006/relationships/slide" Target="slide15.xml"/><Relationship Id="rId9" Type="http://schemas.openxmlformats.org/officeDocument/2006/relationships/slide" Target="slide31.xml"/></Relationships>
</file>

<file path=ppt/slides/_rels/slide27.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31.xml"/><Relationship Id="rId3" Type="http://schemas.openxmlformats.org/officeDocument/2006/relationships/oleObject" Target="../embeddings/oleObject16.bin"/><Relationship Id="rId7" Type="http://schemas.openxmlformats.org/officeDocument/2006/relationships/slide" Target="slide13.xml"/><Relationship Id="rId12" Type="http://schemas.openxmlformats.org/officeDocument/2006/relationships/slide" Target="slide25.xml"/><Relationship Id="rId17" Type="http://schemas.openxmlformats.org/officeDocument/2006/relationships/slide" Target="slide55.xml"/><Relationship Id="rId2" Type="http://schemas.openxmlformats.org/officeDocument/2006/relationships/slideLayout" Target="../slideLayouts/slideLayout15.xml"/><Relationship Id="rId16" Type="http://schemas.openxmlformats.org/officeDocument/2006/relationships/slide" Target="slide49.xml"/><Relationship Id="rId1" Type="http://schemas.openxmlformats.org/officeDocument/2006/relationships/vmlDrawing" Target="../drawings/vmlDrawing13.v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image" Target="../media/image31.emf"/><Relationship Id="rId15" Type="http://schemas.openxmlformats.org/officeDocument/2006/relationships/slide" Target="slide46.xml"/><Relationship Id="rId10" Type="http://schemas.openxmlformats.org/officeDocument/2006/relationships/slide" Target="slide21.xml"/><Relationship Id="rId4" Type="http://schemas.openxmlformats.org/officeDocument/2006/relationships/package" Target="../embeddings/Microsoft_Word___16.docx"/><Relationship Id="rId9" Type="http://schemas.openxmlformats.org/officeDocument/2006/relationships/slide" Target="slide16.xml"/><Relationship Id="rId14" Type="http://schemas.openxmlformats.org/officeDocument/2006/relationships/slide" Target="slide38.xml"/></Relationships>
</file>

<file path=ppt/slides/_rels/slide28.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55.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9.xml"/><Relationship Id="rId2" Type="http://schemas.openxmlformats.org/officeDocument/2006/relationships/slide" Target="slide11.xml"/><Relationship Id="rId1" Type="http://schemas.openxmlformats.org/officeDocument/2006/relationships/slideLayout" Target="../slideLayouts/slideLayout15.xml"/><Relationship Id="rId6" Type="http://schemas.openxmlformats.org/officeDocument/2006/relationships/slide" Target="slide21.xml"/><Relationship Id="rId11" Type="http://schemas.openxmlformats.org/officeDocument/2006/relationships/slide" Target="slide46.xml"/><Relationship Id="rId5" Type="http://schemas.openxmlformats.org/officeDocument/2006/relationships/slide" Target="slide16.xml"/><Relationship Id="rId10" Type="http://schemas.openxmlformats.org/officeDocument/2006/relationships/slide" Target="slide38.xml"/><Relationship Id="rId4" Type="http://schemas.openxmlformats.org/officeDocument/2006/relationships/slide" Target="slide15.xml"/><Relationship Id="rId9" Type="http://schemas.openxmlformats.org/officeDocument/2006/relationships/slide" Target="slide31.xml"/></Relationships>
</file>

<file path=ppt/slides/_rels/slide29.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55.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9.xml"/><Relationship Id="rId2" Type="http://schemas.openxmlformats.org/officeDocument/2006/relationships/slide" Target="slide11.xml"/><Relationship Id="rId1" Type="http://schemas.openxmlformats.org/officeDocument/2006/relationships/slideLayout" Target="../slideLayouts/slideLayout15.xml"/><Relationship Id="rId6" Type="http://schemas.openxmlformats.org/officeDocument/2006/relationships/slide" Target="slide21.xml"/><Relationship Id="rId11" Type="http://schemas.openxmlformats.org/officeDocument/2006/relationships/slide" Target="slide46.xml"/><Relationship Id="rId5" Type="http://schemas.openxmlformats.org/officeDocument/2006/relationships/slide" Target="slide16.xml"/><Relationship Id="rId10" Type="http://schemas.openxmlformats.org/officeDocument/2006/relationships/slide" Target="slide38.xml"/><Relationship Id="rId4" Type="http://schemas.openxmlformats.org/officeDocument/2006/relationships/slide" Target="slide15.xml"/><Relationship Id="rId9" Type="http://schemas.openxmlformats.org/officeDocument/2006/relationships/slide" Target="slide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55.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9.xml"/><Relationship Id="rId2" Type="http://schemas.openxmlformats.org/officeDocument/2006/relationships/slide" Target="slide11.xml"/><Relationship Id="rId1" Type="http://schemas.openxmlformats.org/officeDocument/2006/relationships/slideLayout" Target="../slideLayouts/slideLayout15.xml"/><Relationship Id="rId6" Type="http://schemas.openxmlformats.org/officeDocument/2006/relationships/slide" Target="slide21.xml"/><Relationship Id="rId11" Type="http://schemas.openxmlformats.org/officeDocument/2006/relationships/slide" Target="slide46.xml"/><Relationship Id="rId5" Type="http://schemas.openxmlformats.org/officeDocument/2006/relationships/slide" Target="slide16.xml"/><Relationship Id="rId10" Type="http://schemas.openxmlformats.org/officeDocument/2006/relationships/slide" Target="slide38.xml"/><Relationship Id="rId4" Type="http://schemas.openxmlformats.org/officeDocument/2006/relationships/slide" Target="slide15.xml"/><Relationship Id="rId9" Type="http://schemas.openxmlformats.org/officeDocument/2006/relationships/slide" Target="slide31.xml"/></Relationships>
</file>

<file path=ppt/slides/_rels/slide31.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3" Type="http://schemas.openxmlformats.org/officeDocument/2006/relationships/slide" Target="slide11.xml"/><Relationship Id="rId7" Type="http://schemas.openxmlformats.org/officeDocument/2006/relationships/slide" Target="slide21.xml"/><Relationship Id="rId12" Type="http://schemas.openxmlformats.org/officeDocument/2006/relationships/slide" Target="slide46.xml"/><Relationship Id="rId2" Type="http://schemas.openxmlformats.org/officeDocument/2006/relationships/image" Target="../media/image32.png"/><Relationship Id="rId1" Type="http://schemas.openxmlformats.org/officeDocument/2006/relationships/slideLayout" Target="../slideLayouts/slideLayout15.xml"/><Relationship Id="rId6" Type="http://schemas.openxmlformats.org/officeDocument/2006/relationships/slide" Target="slide16.xml"/><Relationship Id="rId11" Type="http://schemas.openxmlformats.org/officeDocument/2006/relationships/slide" Target="slide38.xml"/><Relationship Id="rId5" Type="http://schemas.openxmlformats.org/officeDocument/2006/relationships/slide" Target="slide15.xml"/><Relationship Id="rId15" Type="http://schemas.openxmlformats.org/officeDocument/2006/relationships/slide" Target="slide32.xml"/><Relationship Id="rId10" Type="http://schemas.openxmlformats.org/officeDocument/2006/relationships/slide" Target="slide31.xml"/><Relationship Id="rId4" Type="http://schemas.openxmlformats.org/officeDocument/2006/relationships/slide" Target="slide13.xml"/><Relationship Id="rId9" Type="http://schemas.openxmlformats.org/officeDocument/2006/relationships/slide" Target="slide25.xml"/><Relationship Id="rId14" Type="http://schemas.openxmlformats.org/officeDocument/2006/relationships/slide" Target="slide55.xml"/></Relationships>
</file>

<file path=ppt/slides/_rels/slide32.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31.xml"/><Relationship Id="rId3" Type="http://schemas.openxmlformats.org/officeDocument/2006/relationships/oleObject" Target="../embeddings/oleObject17.bin"/><Relationship Id="rId7" Type="http://schemas.openxmlformats.org/officeDocument/2006/relationships/slide" Target="slide13.xml"/><Relationship Id="rId12" Type="http://schemas.openxmlformats.org/officeDocument/2006/relationships/slide" Target="slide25.xml"/><Relationship Id="rId17" Type="http://schemas.openxmlformats.org/officeDocument/2006/relationships/slide" Target="slide55.xml"/><Relationship Id="rId2" Type="http://schemas.openxmlformats.org/officeDocument/2006/relationships/slideLayout" Target="../slideLayouts/slideLayout15.xml"/><Relationship Id="rId16" Type="http://schemas.openxmlformats.org/officeDocument/2006/relationships/slide" Target="slide49.xml"/><Relationship Id="rId1" Type="http://schemas.openxmlformats.org/officeDocument/2006/relationships/vmlDrawing" Target="../drawings/vmlDrawing14.v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image" Target="../media/image33.emf"/><Relationship Id="rId15" Type="http://schemas.openxmlformats.org/officeDocument/2006/relationships/slide" Target="slide46.xml"/><Relationship Id="rId10" Type="http://schemas.openxmlformats.org/officeDocument/2006/relationships/slide" Target="slide21.xml"/><Relationship Id="rId4" Type="http://schemas.openxmlformats.org/officeDocument/2006/relationships/package" Target="../embeddings/Microsoft_Word___17.docx"/><Relationship Id="rId9" Type="http://schemas.openxmlformats.org/officeDocument/2006/relationships/slide" Target="slide16.xml"/><Relationship Id="rId14" Type="http://schemas.openxmlformats.org/officeDocument/2006/relationships/slide" Target="slide38.xml"/></Relationships>
</file>

<file path=ppt/slides/_rels/slide33.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31.xml"/><Relationship Id="rId3" Type="http://schemas.openxmlformats.org/officeDocument/2006/relationships/oleObject" Target="../embeddings/oleObject18.bin"/><Relationship Id="rId7" Type="http://schemas.openxmlformats.org/officeDocument/2006/relationships/slide" Target="slide13.xml"/><Relationship Id="rId12" Type="http://schemas.openxmlformats.org/officeDocument/2006/relationships/slide" Target="slide25.xml"/><Relationship Id="rId17" Type="http://schemas.openxmlformats.org/officeDocument/2006/relationships/slide" Target="slide55.xml"/><Relationship Id="rId2" Type="http://schemas.openxmlformats.org/officeDocument/2006/relationships/slideLayout" Target="../slideLayouts/slideLayout15.xml"/><Relationship Id="rId16" Type="http://schemas.openxmlformats.org/officeDocument/2006/relationships/slide" Target="slide49.xml"/><Relationship Id="rId1" Type="http://schemas.openxmlformats.org/officeDocument/2006/relationships/vmlDrawing" Target="../drawings/vmlDrawing15.v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image" Target="../media/image34.emf"/><Relationship Id="rId15" Type="http://schemas.openxmlformats.org/officeDocument/2006/relationships/slide" Target="slide46.xml"/><Relationship Id="rId10" Type="http://schemas.openxmlformats.org/officeDocument/2006/relationships/slide" Target="slide21.xml"/><Relationship Id="rId4" Type="http://schemas.openxmlformats.org/officeDocument/2006/relationships/package" Target="../embeddings/Microsoft_Word___18.docx"/><Relationship Id="rId9" Type="http://schemas.openxmlformats.org/officeDocument/2006/relationships/slide" Target="slide16.xml"/><Relationship Id="rId14" Type="http://schemas.openxmlformats.org/officeDocument/2006/relationships/slide" Target="slide38.xml"/></Relationships>
</file>

<file path=ppt/slides/_rels/slide34.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31.xml"/><Relationship Id="rId3" Type="http://schemas.openxmlformats.org/officeDocument/2006/relationships/oleObject" Target="../embeddings/oleObject19.bin"/><Relationship Id="rId7" Type="http://schemas.openxmlformats.org/officeDocument/2006/relationships/slide" Target="slide13.xml"/><Relationship Id="rId12" Type="http://schemas.openxmlformats.org/officeDocument/2006/relationships/slide" Target="slide25.xml"/><Relationship Id="rId17" Type="http://schemas.openxmlformats.org/officeDocument/2006/relationships/slide" Target="slide55.xml"/><Relationship Id="rId2" Type="http://schemas.openxmlformats.org/officeDocument/2006/relationships/slideLayout" Target="../slideLayouts/slideLayout15.xml"/><Relationship Id="rId16" Type="http://schemas.openxmlformats.org/officeDocument/2006/relationships/slide" Target="slide49.xml"/><Relationship Id="rId1" Type="http://schemas.openxmlformats.org/officeDocument/2006/relationships/vmlDrawing" Target="../drawings/vmlDrawing16.v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image" Target="../media/image35.emf"/><Relationship Id="rId15" Type="http://schemas.openxmlformats.org/officeDocument/2006/relationships/slide" Target="slide46.xml"/><Relationship Id="rId10" Type="http://schemas.openxmlformats.org/officeDocument/2006/relationships/slide" Target="slide21.xml"/><Relationship Id="rId4" Type="http://schemas.openxmlformats.org/officeDocument/2006/relationships/package" Target="../embeddings/Microsoft_Word___19.docx"/><Relationship Id="rId9" Type="http://schemas.openxmlformats.org/officeDocument/2006/relationships/slide" Target="slide16.xml"/><Relationship Id="rId14" Type="http://schemas.openxmlformats.org/officeDocument/2006/relationships/slide" Target="slide38.xml"/></Relationships>
</file>

<file path=ppt/slides/_rels/slide35.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31.xml"/><Relationship Id="rId3" Type="http://schemas.openxmlformats.org/officeDocument/2006/relationships/oleObject" Target="../embeddings/oleObject20.bin"/><Relationship Id="rId7" Type="http://schemas.openxmlformats.org/officeDocument/2006/relationships/slide" Target="slide13.xml"/><Relationship Id="rId12" Type="http://schemas.openxmlformats.org/officeDocument/2006/relationships/slide" Target="slide25.xml"/><Relationship Id="rId17" Type="http://schemas.openxmlformats.org/officeDocument/2006/relationships/slide" Target="slide55.xml"/><Relationship Id="rId2" Type="http://schemas.openxmlformats.org/officeDocument/2006/relationships/slideLayout" Target="../slideLayouts/slideLayout15.xml"/><Relationship Id="rId16" Type="http://schemas.openxmlformats.org/officeDocument/2006/relationships/slide" Target="slide49.xml"/><Relationship Id="rId1" Type="http://schemas.openxmlformats.org/officeDocument/2006/relationships/vmlDrawing" Target="../drawings/vmlDrawing17.v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image" Target="../media/image36.emf"/><Relationship Id="rId15" Type="http://schemas.openxmlformats.org/officeDocument/2006/relationships/slide" Target="slide46.xml"/><Relationship Id="rId10" Type="http://schemas.openxmlformats.org/officeDocument/2006/relationships/slide" Target="slide21.xml"/><Relationship Id="rId4" Type="http://schemas.openxmlformats.org/officeDocument/2006/relationships/package" Target="../embeddings/Microsoft_Word___20.docx"/><Relationship Id="rId9" Type="http://schemas.openxmlformats.org/officeDocument/2006/relationships/slide" Target="slide16.xml"/><Relationship Id="rId14" Type="http://schemas.openxmlformats.org/officeDocument/2006/relationships/slide" Target="slide38.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2.xml"/><Relationship Id="rId1" Type="http://schemas.openxmlformats.org/officeDocument/2006/relationships/vmlDrawing" Target="../drawings/vmlDrawing18.vml"/><Relationship Id="rId5" Type="http://schemas.openxmlformats.org/officeDocument/2006/relationships/image" Target="../media/image37.emf"/><Relationship Id="rId4" Type="http://schemas.openxmlformats.org/officeDocument/2006/relationships/package" Target="../embeddings/Microsoft_Word___21.docx"/></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3" Type="http://schemas.openxmlformats.org/officeDocument/2006/relationships/slide" Target="slide11.xml"/><Relationship Id="rId7" Type="http://schemas.openxmlformats.org/officeDocument/2006/relationships/slide" Target="slide21.xml"/><Relationship Id="rId12" Type="http://schemas.openxmlformats.org/officeDocument/2006/relationships/slide" Target="slide46.xml"/><Relationship Id="rId2" Type="http://schemas.openxmlformats.org/officeDocument/2006/relationships/image" Target="../media/image38.png"/><Relationship Id="rId1" Type="http://schemas.openxmlformats.org/officeDocument/2006/relationships/slideLayout" Target="../slideLayouts/slideLayout15.xml"/><Relationship Id="rId6" Type="http://schemas.openxmlformats.org/officeDocument/2006/relationships/slide" Target="slide16.xml"/><Relationship Id="rId11" Type="http://schemas.openxmlformats.org/officeDocument/2006/relationships/slide" Target="slide38.xml"/><Relationship Id="rId5" Type="http://schemas.openxmlformats.org/officeDocument/2006/relationships/slide" Target="slide15.xml"/><Relationship Id="rId10" Type="http://schemas.openxmlformats.org/officeDocument/2006/relationships/slide" Target="slide31.xml"/><Relationship Id="rId4" Type="http://schemas.openxmlformats.org/officeDocument/2006/relationships/slide" Target="slide13.xml"/><Relationship Id="rId9" Type="http://schemas.openxmlformats.org/officeDocument/2006/relationships/slide" Target="slide25.xml"/><Relationship Id="rId14" Type="http://schemas.openxmlformats.org/officeDocument/2006/relationships/slide" Target="slide55.xml"/></Relationships>
</file>

<file path=ppt/slides/_rels/slide39.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55.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9.xml"/><Relationship Id="rId2" Type="http://schemas.openxmlformats.org/officeDocument/2006/relationships/slide" Target="slide11.xml"/><Relationship Id="rId1" Type="http://schemas.openxmlformats.org/officeDocument/2006/relationships/slideLayout" Target="../slideLayouts/slideLayout15.xml"/><Relationship Id="rId6" Type="http://schemas.openxmlformats.org/officeDocument/2006/relationships/slide" Target="slide21.xml"/><Relationship Id="rId11" Type="http://schemas.openxmlformats.org/officeDocument/2006/relationships/slide" Target="slide46.xml"/><Relationship Id="rId5" Type="http://schemas.openxmlformats.org/officeDocument/2006/relationships/slide" Target="slide16.xml"/><Relationship Id="rId10" Type="http://schemas.openxmlformats.org/officeDocument/2006/relationships/slide" Target="slide38.xml"/><Relationship Id="rId4" Type="http://schemas.openxmlformats.org/officeDocument/2006/relationships/slide" Target="slide15.xml"/><Relationship Id="rId9" Type="http://schemas.openxmlformats.org/officeDocument/2006/relationships/slide" Target="slide3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5.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package" Target="../embeddings/Microsoft_Word___2.docx"/></Relationships>
</file>

<file path=ppt/slides/_rels/slide40.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55.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9.xml"/><Relationship Id="rId2" Type="http://schemas.openxmlformats.org/officeDocument/2006/relationships/slide" Target="slide11.xml"/><Relationship Id="rId1" Type="http://schemas.openxmlformats.org/officeDocument/2006/relationships/slideLayout" Target="../slideLayouts/slideLayout15.xml"/><Relationship Id="rId6" Type="http://schemas.openxmlformats.org/officeDocument/2006/relationships/slide" Target="slide21.xml"/><Relationship Id="rId11" Type="http://schemas.openxmlformats.org/officeDocument/2006/relationships/slide" Target="slide46.xml"/><Relationship Id="rId5" Type="http://schemas.openxmlformats.org/officeDocument/2006/relationships/slide" Target="slide16.xml"/><Relationship Id="rId10" Type="http://schemas.openxmlformats.org/officeDocument/2006/relationships/slide" Target="slide38.xml"/><Relationship Id="rId4" Type="http://schemas.openxmlformats.org/officeDocument/2006/relationships/slide" Target="slide15.xml"/><Relationship Id="rId9" Type="http://schemas.openxmlformats.org/officeDocument/2006/relationships/slide" Target="slide31.xml"/><Relationship Id="rId14" Type="http://schemas.openxmlformats.org/officeDocument/2006/relationships/slide" Target="slide41.xml"/></Relationships>
</file>

<file path=ppt/slides/_rels/slide41.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55.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9.xml"/><Relationship Id="rId2" Type="http://schemas.openxmlformats.org/officeDocument/2006/relationships/slide" Target="slide11.xml"/><Relationship Id="rId1" Type="http://schemas.openxmlformats.org/officeDocument/2006/relationships/slideLayout" Target="../slideLayouts/slideLayout15.xml"/><Relationship Id="rId6" Type="http://schemas.openxmlformats.org/officeDocument/2006/relationships/slide" Target="slide21.xml"/><Relationship Id="rId11" Type="http://schemas.openxmlformats.org/officeDocument/2006/relationships/slide" Target="slide46.xml"/><Relationship Id="rId5" Type="http://schemas.openxmlformats.org/officeDocument/2006/relationships/slide" Target="slide16.xml"/><Relationship Id="rId10" Type="http://schemas.openxmlformats.org/officeDocument/2006/relationships/slide" Target="slide38.xml"/><Relationship Id="rId4" Type="http://schemas.openxmlformats.org/officeDocument/2006/relationships/slide" Target="slide15.xml"/><Relationship Id="rId9" Type="http://schemas.openxmlformats.org/officeDocument/2006/relationships/slide" Target="slide31.xml"/></Relationships>
</file>

<file path=ppt/slides/_rels/slide42.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55.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9.xml"/><Relationship Id="rId2" Type="http://schemas.openxmlformats.org/officeDocument/2006/relationships/slide" Target="slide11.xml"/><Relationship Id="rId1" Type="http://schemas.openxmlformats.org/officeDocument/2006/relationships/slideLayout" Target="../slideLayouts/slideLayout15.xml"/><Relationship Id="rId6" Type="http://schemas.openxmlformats.org/officeDocument/2006/relationships/slide" Target="slide21.xml"/><Relationship Id="rId11" Type="http://schemas.openxmlformats.org/officeDocument/2006/relationships/slide" Target="slide46.xml"/><Relationship Id="rId5" Type="http://schemas.openxmlformats.org/officeDocument/2006/relationships/slide" Target="slide16.xml"/><Relationship Id="rId15" Type="http://schemas.openxmlformats.org/officeDocument/2006/relationships/image" Target="../media/image40.png"/><Relationship Id="rId10" Type="http://schemas.openxmlformats.org/officeDocument/2006/relationships/slide" Target="slide38.xml"/><Relationship Id="rId4" Type="http://schemas.openxmlformats.org/officeDocument/2006/relationships/slide" Target="slide15.xml"/><Relationship Id="rId9" Type="http://schemas.openxmlformats.org/officeDocument/2006/relationships/slide" Target="slide31.xml"/><Relationship Id="rId14" Type="http://schemas.openxmlformats.org/officeDocument/2006/relationships/image" Target="../media/image39.png"/></Relationships>
</file>

<file path=ppt/slides/_rels/slide43.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31.xml"/><Relationship Id="rId3" Type="http://schemas.openxmlformats.org/officeDocument/2006/relationships/oleObject" Target="../embeddings/oleObject22.bin"/><Relationship Id="rId7" Type="http://schemas.openxmlformats.org/officeDocument/2006/relationships/slide" Target="slide13.xml"/><Relationship Id="rId12" Type="http://schemas.openxmlformats.org/officeDocument/2006/relationships/slide" Target="slide25.xml"/><Relationship Id="rId17" Type="http://schemas.openxmlformats.org/officeDocument/2006/relationships/slide" Target="slide55.xml"/><Relationship Id="rId2" Type="http://schemas.openxmlformats.org/officeDocument/2006/relationships/slideLayout" Target="../slideLayouts/slideLayout15.xml"/><Relationship Id="rId16" Type="http://schemas.openxmlformats.org/officeDocument/2006/relationships/slide" Target="slide49.xml"/><Relationship Id="rId1" Type="http://schemas.openxmlformats.org/officeDocument/2006/relationships/vmlDrawing" Target="../drawings/vmlDrawing19.v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image" Target="../media/image41.emf"/><Relationship Id="rId15" Type="http://schemas.openxmlformats.org/officeDocument/2006/relationships/slide" Target="slide46.xml"/><Relationship Id="rId10" Type="http://schemas.openxmlformats.org/officeDocument/2006/relationships/slide" Target="slide21.xml"/><Relationship Id="rId4" Type="http://schemas.openxmlformats.org/officeDocument/2006/relationships/package" Target="../embeddings/Microsoft_Word___22.docx"/><Relationship Id="rId9" Type="http://schemas.openxmlformats.org/officeDocument/2006/relationships/slide" Target="slide16.xml"/><Relationship Id="rId14" Type="http://schemas.openxmlformats.org/officeDocument/2006/relationships/slide" Target="slide38.xml"/></Relationships>
</file>

<file path=ppt/slides/_rels/slide44.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31.xml"/><Relationship Id="rId3" Type="http://schemas.openxmlformats.org/officeDocument/2006/relationships/oleObject" Target="../embeddings/oleObject23.bin"/><Relationship Id="rId7" Type="http://schemas.openxmlformats.org/officeDocument/2006/relationships/slide" Target="slide13.xml"/><Relationship Id="rId12" Type="http://schemas.openxmlformats.org/officeDocument/2006/relationships/slide" Target="slide25.xml"/><Relationship Id="rId17" Type="http://schemas.openxmlformats.org/officeDocument/2006/relationships/slide" Target="slide55.xml"/><Relationship Id="rId2" Type="http://schemas.openxmlformats.org/officeDocument/2006/relationships/slideLayout" Target="../slideLayouts/slideLayout15.xml"/><Relationship Id="rId16" Type="http://schemas.openxmlformats.org/officeDocument/2006/relationships/slide" Target="slide49.xml"/><Relationship Id="rId1" Type="http://schemas.openxmlformats.org/officeDocument/2006/relationships/vmlDrawing" Target="../drawings/vmlDrawing20.v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image" Target="../media/image42.emf"/><Relationship Id="rId15" Type="http://schemas.openxmlformats.org/officeDocument/2006/relationships/slide" Target="slide46.xml"/><Relationship Id="rId10" Type="http://schemas.openxmlformats.org/officeDocument/2006/relationships/slide" Target="slide21.xml"/><Relationship Id="rId4" Type="http://schemas.openxmlformats.org/officeDocument/2006/relationships/package" Target="../embeddings/Microsoft_Word___23.docx"/><Relationship Id="rId9" Type="http://schemas.openxmlformats.org/officeDocument/2006/relationships/slide" Target="slide16.xml"/><Relationship Id="rId14" Type="http://schemas.openxmlformats.org/officeDocument/2006/relationships/slide" Target="slide38.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slide" Target="slide15.xml"/><Relationship Id="rId18" Type="http://schemas.openxmlformats.org/officeDocument/2006/relationships/slide" Target="slide31.xml"/><Relationship Id="rId3" Type="http://schemas.openxmlformats.org/officeDocument/2006/relationships/image" Target="../media/image39.png"/><Relationship Id="rId21" Type="http://schemas.openxmlformats.org/officeDocument/2006/relationships/slide" Target="slide49.xml"/><Relationship Id="rId7" Type="http://schemas.openxmlformats.org/officeDocument/2006/relationships/image" Target="../media/image43.emf"/><Relationship Id="rId12" Type="http://schemas.openxmlformats.org/officeDocument/2006/relationships/slide" Target="slide13.xml"/><Relationship Id="rId17" Type="http://schemas.openxmlformats.org/officeDocument/2006/relationships/slide" Target="slide25.xml"/><Relationship Id="rId2" Type="http://schemas.openxmlformats.org/officeDocument/2006/relationships/slideLayout" Target="../slideLayouts/slideLayout15.xml"/><Relationship Id="rId16" Type="http://schemas.openxmlformats.org/officeDocument/2006/relationships/slide" Target="slide23.xml"/><Relationship Id="rId20" Type="http://schemas.openxmlformats.org/officeDocument/2006/relationships/slide" Target="slide46.xml"/><Relationship Id="rId1" Type="http://schemas.openxmlformats.org/officeDocument/2006/relationships/vmlDrawing" Target="../drawings/vmlDrawing21.vml"/><Relationship Id="rId6" Type="http://schemas.openxmlformats.org/officeDocument/2006/relationships/package" Target="../embeddings/Microsoft_Word___24.docx"/><Relationship Id="rId11" Type="http://schemas.openxmlformats.org/officeDocument/2006/relationships/slide" Target="slide11.xml"/><Relationship Id="rId5" Type="http://schemas.openxmlformats.org/officeDocument/2006/relationships/oleObject" Target="../embeddings/oleObject24.bin"/><Relationship Id="rId15" Type="http://schemas.openxmlformats.org/officeDocument/2006/relationships/slide" Target="slide21.xml"/><Relationship Id="rId10" Type="http://schemas.openxmlformats.org/officeDocument/2006/relationships/image" Target="../media/image44.emf"/><Relationship Id="rId19" Type="http://schemas.openxmlformats.org/officeDocument/2006/relationships/slide" Target="slide38.xml"/><Relationship Id="rId4" Type="http://schemas.openxmlformats.org/officeDocument/2006/relationships/image" Target="../media/image40.png"/><Relationship Id="rId9" Type="http://schemas.openxmlformats.org/officeDocument/2006/relationships/package" Target="../embeddings/Microsoft_Word___25.docx"/><Relationship Id="rId14" Type="http://schemas.openxmlformats.org/officeDocument/2006/relationships/slide" Target="slide16.xml"/><Relationship Id="rId22" Type="http://schemas.openxmlformats.org/officeDocument/2006/relationships/slide" Target="slide55.xml"/></Relationships>
</file>

<file path=ppt/slides/_rels/slide46.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3" Type="http://schemas.openxmlformats.org/officeDocument/2006/relationships/slide" Target="slide11.xml"/><Relationship Id="rId7" Type="http://schemas.openxmlformats.org/officeDocument/2006/relationships/slide" Target="slide21.xml"/><Relationship Id="rId12" Type="http://schemas.openxmlformats.org/officeDocument/2006/relationships/slide" Target="slide46.xml"/><Relationship Id="rId2" Type="http://schemas.openxmlformats.org/officeDocument/2006/relationships/image" Target="../media/image45.png"/><Relationship Id="rId1" Type="http://schemas.openxmlformats.org/officeDocument/2006/relationships/slideLayout" Target="../slideLayouts/slideLayout15.xml"/><Relationship Id="rId6" Type="http://schemas.openxmlformats.org/officeDocument/2006/relationships/slide" Target="slide16.xml"/><Relationship Id="rId11" Type="http://schemas.openxmlformats.org/officeDocument/2006/relationships/slide" Target="slide38.xml"/><Relationship Id="rId5" Type="http://schemas.openxmlformats.org/officeDocument/2006/relationships/slide" Target="slide15.xml"/><Relationship Id="rId15" Type="http://schemas.openxmlformats.org/officeDocument/2006/relationships/slide" Target="slide47.xml"/><Relationship Id="rId10" Type="http://schemas.openxmlformats.org/officeDocument/2006/relationships/slide" Target="slide31.xml"/><Relationship Id="rId4" Type="http://schemas.openxmlformats.org/officeDocument/2006/relationships/slide" Target="slide13.xml"/><Relationship Id="rId9" Type="http://schemas.openxmlformats.org/officeDocument/2006/relationships/slide" Target="slide25.xml"/><Relationship Id="rId14" Type="http://schemas.openxmlformats.org/officeDocument/2006/relationships/slide" Target="slide55.xml"/></Relationships>
</file>

<file path=ppt/slides/_rels/slide47.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55.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9.xml"/><Relationship Id="rId2" Type="http://schemas.openxmlformats.org/officeDocument/2006/relationships/slide" Target="slide11.xml"/><Relationship Id="rId1" Type="http://schemas.openxmlformats.org/officeDocument/2006/relationships/slideLayout" Target="../slideLayouts/slideLayout15.xml"/><Relationship Id="rId6" Type="http://schemas.openxmlformats.org/officeDocument/2006/relationships/slide" Target="slide21.xml"/><Relationship Id="rId11" Type="http://schemas.openxmlformats.org/officeDocument/2006/relationships/slide" Target="slide46.xml"/><Relationship Id="rId5" Type="http://schemas.openxmlformats.org/officeDocument/2006/relationships/slide" Target="slide16.xml"/><Relationship Id="rId10" Type="http://schemas.openxmlformats.org/officeDocument/2006/relationships/slide" Target="slide38.xml"/><Relationship Id="rId4" Type="http://schemas.openxmlformats.org/officeDocument/2006/relationships/slide" Target="slide15.xml"/><Relationship Id="rId9" Type="http://schemas.openxmlformats.org/officeDocument/2006/relationships/slide" Target="slide31.xml"/></Relationships>
</file>

<file path=ppt/slides/_rels/slide48.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55.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9.xml"/><Relationship Id="rId2" Type="http://schemas.openxmlformats.org/officeDocument/2006/relationships/slide" Target="slide11.xml"/><Relationship Id="rId1" Type="http://schemas.openxmlformats.org/officeDocument/2006/relationships/slideLayout" Target="../slideLayouts/slideLayout15.xml"/><Relationship Id="rId6" Type="http://schemas.openxmlformats.org/officeDocument/2006/relationships/slide" Target="slide21.xml"/><Relationship Id="rId11" Type="http://schemas.openxmlformats.org/officeDocument/2006/relationships/slide" Target="slide46.xml"/><Relationship Id="rId5" Type="http://schemas.openxmlformats.org/officeDocument/2006/relationships/slide" Target="slide16.xml"/><Relationship Id="rId10" Type="http://schemas.openxmlformats.org/officeDocument/2006/relationships/slide" Target="slide38.xml"/><Relationship Id="rId4" Type="http://schemas.openxmlformats.org/officeDocument/2006/relationships/slide" Target="slide15.xml"/><Relationship Id="rId9" Type="http://schemas.openxmlformats.org/officeDocument/2006/relationships/slide" Target="slide31.xml"/></Relationships>
</file>

<file path=ppt/slides/_rels/slide49.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3" Type="http://schemas.openxmlformats.org/officeDocument/2006/relationships/slide" Target="slide11.xml"/><Relationship Id="rId7" Type="http://schemas.openxmlformats.org/officeDocument/2006/relationships/slide" Target="slide21.xml"/><Relationship Id="rId12" Type="http://schemas.openxmlformats.org/officeDocument/2006/relationships/slide" Target="slide46.xml"/><Relationship Id="rId2" Type="http://schemas.openxmlformats.org/officeDocument/2006/relationships/image" Target="../media/image46.png"/><Relationship Id="rId1" Type="http://schemas.openxmlformats.org/officeDocument/2006/relationships/slideLayout" Target="../slideLayouts/slideLayout15.xml"/><Relationship Id="rId6" Type="http://schemas.openxmlformats.org/officeDocument/2006/relationships/slide" Target="slide16.xml"/><Relationship Id="rId11" Type="http://schemas.openxmlformats.org/officeDocument/2006/relationships/slide" Target="slide38.xml"/><Relationship Id="rId5" Type="http://schemas.openxmlformats.org/officeDocument/2006/relationships/slide" Target="slide15.xml"/><Relationship Id="rId15" Type="http://schemas.openxmlformats.org/officeDocument/2006/relationships/slide" Target="slide50.xml"/><Relationship Id="rId10" Type="http://schemas.openxmlformats.org/officeDocument/2006/relationships/slide" Target="slide31.xml"/><Relationship Id="rId4" Type="http://schemas.openxmlformats.org/officeDocument/2006/relationships/slide" Target="slide13.xml"/><Relationship Id="rId9" Type="http://schemas.openxmlformats.org/officeDocument/2006/relationships/slide" Target="slide25.xml"/><Relationship Id="rId14" Type="http://schemas.openxmlformats.org/officeDocument/2006/relationships/slide" Target="slide5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31.xml"/><Relationship Id="rId3" Type="http://schemas.openxmlformats.org/officeDocument/2006/relationships/oleObject" Target="../embeddings/oleObject26.bin"/><Relationship Id="rId7" Type="http://schemas.openxmlformats.org/officeDocument/2006/relationships/slide" Target="slide13.xml"/><Relationship Id="rId12" Type="http://schemas.openxmlformats.org/officeDocument/2006/relationships/slide" Target="slide25.xml"/><Relationship Id="rId17" Type="http://schemas.openxmlformats.org/officeDocument/2006/relationships/slide" Target="slide55.xml"/><Relationship Id="rId2" Type="http://schemas.openxmlformats.org/officeDocument/2006/relationships/slideLayout" Target="../slideLayouts/slideLayout15.xml"/><Relationship Id="rId16" Type="http://schemas.openxmlformats.org/officeDocument/2006/relationships/slide" Target="slide49.xml"/><Relationship Id="rId1" Type="http://schemas.openxmlformats.org/officeDocument/2006/relationships/vmlDrawing" Target="../drawings/vmlDrawing22.vml"/><Relationship Id="rId6" Type="http://schemas.openxmlformats.org/officeDocument/2006/relationships/slide" Target="slide11.xml"/><Relationship Id="rId11" Type="http://schemas.openxmlformats.org/officeDocument/2006/relationships/slide" Target="slide23.xml"/><Relationship Id="rId5" Type="http://schemas.openxmlformats.org/officeDocument/2006/relationships/image" Target="../media/image47.emf"/><Relationship Id="rId15" Type="http://schemas.openxmlformats.org/officeDocument/2006/relationships/slide" Target="slide46.xml"/><Relationship Id="rId10" Type="http://schemas.openxmlformats.org/officeDocument/2006/relationships/slide" Target="slide21.xml"/><Relationship Id="rId4" Type="http://schemas.openxmlformats.org/officeDocument/2006/relationships/package" Target="../embeddings/Microsoft_Word___26.docx"/><Relationship Id="rId9" Type="http://schemas.openxmlformats.org/officeDocument/2006/relationships/slide" Target="slide16.xml"/><Relationship Id="rId14" Type="http://schemas.openxmlformats.org/officeDocument/2006/relationships/slide" Target="slide38.xml"/></Relationships>
</file>

<file path=ppt/slides/_rels/slide51.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55.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9.xml"/><Relationship Id="rId2" Type="http://schemas.openxmlformats.org/officeDocument/2006/relationships/slide" Target="slide11.xml"/><Relationship Id="rId1" Type="http://schemas.openxmlformats.org/officeDocument/2006/relationships/slideLayout" Target="../slideLayouts/slideLayout15.xml"/><Relationship Id="rId6" Type="http://schemas.openxmlformats.org/officeDocument/2006/relationships/slide" Target="slide21.xml"/><Relationship Id="rId11" Type="http://schemas.openxmlformats.org/officeDocument/2006/relationships/slide" Target="slide46.xml"/><Relationship Id="rId5" Type="http://schemas.openxmlformats.org/officeDocument/2006/relationships/slide" Target="slide16.xml"/><Relationship Id="rId10" Type="http://schemas.openxmlformats.org/officeDocument/2006/relationships/slide" Target="slide38.xml"/><Relationship Id="rId4" Type="http://schemas.openxmlformats.org/officeDocument/2006/relationships/slide" Target="slide15.xml"/><Relationship Id="rId9" Type="http://schemas.openxmlformats.org/officeDocument/2006/relationships/slide" Target="slide31.xml"/></Relationships>
</file>

<file path=ppt/slides/_rels/slide52.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55.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9.xml"/><Relationship Id="rId2" Type="http://schemas.openxmlformats.org/officeDocument/2006/relationships/slide" Target="slide11.xml"/><Relationship Id="rId1" Type="http://schemas.openxmlformats.org/officeDocument/2006/relationships/slideLayout" Target="../slideLayouts/slideLayout15.xml"/><Relationship Id="rId6" Type="http://schemas.openxmlformats.org/officeDocument/2006/relationships/slide" Target="slide21.xml"/><Relationship Id="rId11" Type="http://schemas.openxmlformats.org/officeDocument/2006/relationships/slide" Target="slide46.xml"/><Relationship Id="rId5" Type="http://schemas.openxmlformats.org/officeDocument/2006/relationships/slide" Target="slide16.xml"/><Relationship Id="rId10" Type="http://schemas.openxmlformats.org/officeDocument/2006/relationships/slide" Target="slide38.xml"/><Relationship Id="rId4" Type="http://schemas.openxmlformats.org/officeDocument/2006/relationships/slide" Target="slide15.xml"/><Relationship Id="rId9" Type="http://schemas.openxmlformats.org/officeDocument/2006/relationships/slide" Target="slide31.xml"/></Relationships>
</file>

<file path=ppt/slides/_rels/slide53.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5.xml"/><Relationship Id="rId18" Type="http://schemas.openxmlformats.org/officeDocument/2006/relationships/slide" Target="slide55.xml"/><Relationship Id="rId3" Type="http://schemas.openxmlformats.org/officeDocument/2006/relationships/oleObject" Target="../embeddings/oleObject27.bin"/><Relationship Id="rId7" Type="http://schemas.openxmlformats.org/officeDocument/2006/relationships/slide" Target="slide11.xml"/><Relationship Id="rId12" Type="http://schemas.openxmlformats.org/officeDocument/2006/relationships/slide" Target="slide23.xml"/><Relationship Id="rId17" Type="http://schemas.openxmlformats.org/officeDocument/2006/relationships/slide" Target="slide49.xml"/><Relationship Id="rId2" Type="http://schemas.openxmlformats.org/officeDocument/2006/relationships/slideLayout" Target="../slideLayouts/slideLayout15.xml"/><Relationship Id="rId16" Type="http://schemas.openxmlformats.org/officeDocument/2006/relationships/slide" Target="slide46.xml"/><Relationship Id="rId1" Type="http://schemas.openxmlformats.org/officeDocument/2006/relationships/vmlDrawing" Target="../drawings/vmlDrawing23.vml"/><Relationship Id="rId6" Type="http://schemas.openxmlformats.org/officeDocument/2006/relationships/image" Target="../media/image49.png"/><Relationship Id="rId11" Type="http://schemas.openxmlformats.org/officeDocument/2006/relationships/slide" Target="slide21.xml"/><Relationship Id="rId5" Type="http://schemas.openxmlformats.org/officeDocument/2006/relationships/image" Target="../media/image48.emf"/><Relationship Id="rId15" Type="http://schemas.openxmlformats.org/officeDocument/2006/relationships/slide" Target="slide38.xml"/><Relationship Id="rId10" Type="http://schemas.openxmlformats.org/officeDocument/2006/relationships/slide" Target="slide16.xml"/><Relationship Id="rId4" Type="http://schemas.openxmlformats.org/officeDocument/2006/relationships/package" Target="../embeddings/Microsoft_Word___27.docx"/><Relationship Id="rId9" Type="http://schemas.openxmlformats.org/officeDocument/2006/relationships/slide" Target="slide15.xml"/><Relationship Id="rId14" Type="http://schemas.openxmlformats.org/officeDocument/2006/relationships/slide" Target="slide31.xml"/></Relationships>
</file>

<file path=ppt/slides/_rels/slide54.xml.rels><?xml version="1.0" encoding="UTF-8" standalone="yes"?>
<Relationships xmlns="http://schemas.openxmlformats.org/package/2006/relationships"><Relationship Id="rId8" Type="http://schemas.openxmlformats.org/officeDocument/2006/relationships/image" Target="../media/image51.emf"/><Relationship Id="rId13" Type="http://schemas.openxmlformats.org/officeDocument/2006/relationships/slide" Target="slide21.xml"/><Relationship Id="rId18" Type="http://schemas.openxmlformats.org/officeDocument/2006/relationships/slide" Target="slide46.xml"/><Relationship Id="rId3" Type="http://schemas.openxmlformats.org/officeDocument/2006/relationships/oleObject" Target="../embeddings/oleObject28.bin"/><Relationship Id="rId7" Type="http://schemas.openxmlformats.org/officeDocument/2006/relationships/package" Target="../embeddings/Microsoft_Word___29.docx"/><Relationship Id="rId12" Type="http://schemas.openxmlformats.org/officeDocument/2006/relationships/slide" Target="slide16.xml"/><Relationship Id="rId17" Type="http://schemas.openxmlformats.org/officeDocument/2006/relationships/slide" Target="slide38.xml"/><Relationship Id="rId2" Type="http://schemas.openxmlformats.org/officeDocument/2006/relationships/slideLayout" Target="../slideLayouts/slideLayout15.xml"/><Relationship Id="rId16" Type="http://schemas.openxmlformats.org/officeDocument/2006/relationships/slide" Target="slide31.xml"/><Relationship Id="rId20" Type="http://schemas.openxmlformats.org/officeDocument/2006/relationships/slide" Target="slide55.xml"/><Relationship Id="rId1" Type="http://schemas.openxmlformats.org/officeDocument/2006/relationships/vmlDrawing" Target="../drawings/vmlDrawing24.vml"/><Relationship Id="rId6" Type="http://schemas.openxmlformats.org/officeDocument/2006/relationships/oleObject" Target="../embeddings/oleObject29.bin"/><Relationship Id="rId11" Type="http://schemas.openxmlformats.org/officeDocument/2006/relationships/slide" Target="slide15.xml"/><Relationship Id="rId5" Type="http://schemas.openxmlformats.org/officeDocument/2006/relationships/image" Target="../media/image50.emf"/><Relationship Id="rId15" Type="http://schemas.openxmlformats.org/officeDocument/2006/relationships/slide" Target="slide25.xml"/><Relationship Id="rId10" Type="http://schemas.openxmlformats.org/officeDocument/2006/relationships/slide" Target="slide13.xml"/><Relationship Id="rId19" Type="http://schemas.openxmlformats.org/officeDocument/2006/relationships/slide" Target="slide49.xml"/><Relationship Id="rId4" Type="http://schemas.openxmlformats.org/officeDocument/2006/relationships/package" Target="../embeddings/Microsoft_Word___28.docx"/><Relationship Id="rId9" Type="http://schemas.openxmlformats.org/officeDocument/2006/relationships/slide" Target="slide11.xml"/><Relationship Id="rId14" Type="http://schemas.openxmlformats.org/officeDocument/2006/relationships/slide" Target="slide23.xml"/></Relationships>
</file>

<file path=ppt/slides/_rels/slide55.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49.xml"/><Relationship Id="rId3" Type="http://schemas.openxmlformats.org/officeDocument/2006/relationships/slide" Target="slide11.xml"/><Relationship Id="rId7" Type="http://schemas.openxmlformats.org/officeDocument/2006/relationships/slide" Target="slide21.xml"/><Relationship Id="rId12" Type="http://schemas.openxmlformats.org/officeDocument/2006/relationships/slide" Target="slide46.xml"/><Relationship Id="rId2" Type="http://schemas.openxmlformats.org/officeDocument/2006/relationships/image" Target="../media/image52.png"/><Relationship Id="rId1" Type="http://schemas.openxmlformats.org/officeDocument/2006/relationships/slideLayout" Target="../slideLayouts/slideLayout15.xml"/><Relationship Id="rId6" Type="http://schemas.openxmlformats.org/officeDocument/2006/relationships/slide" Target="slide16.xml"/><Relationship Id="rId11" Type="http://schemas.openxmlformats.org/officeDocument/2006/relationships/slide" Target="slide38.xml"/><Relationship Id="rId5" Type="http://schemas.openxmlformats.org/officeDocument/2006/relationships/slide" Target="slide15.xml"/><Relationship Id="rId10" Type="http://schemas.openxmlformats.org/officeDocument/2006/relationships/slide" Target="slide31.xml"/><Relationship Id="rId4" Type="http://schemas.openxmlformats.org/officeDocument/2006/relationships/slide" Target="slide13.xml"/><Relationship Id="rId9" Type="http://schemas.openxmlformats.org/officeDocument/2006/relationships/slide" Target="slide25.xml"/><Relationship Id="rId14" Type="http://schemas.openxmlformats.org/officeDocument/2006/relationships/slide" Target="slide55.xml"/></Relationships>
</file>

<file path=ppt/slides/_rels/slide56.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55.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9.xml"/><Relationship Id="rId2" Type="http://schemas.openxmlformats.org/officeDocument/2006/relationships/slide" Target="slide11.xml"/><Relationship Id="rId1" Type="http://schemas.openxmlformats.org/officeDocument/2006/relationships/slideLayout" Target="../slideLayouts/slideLayout15.xml"/><Relationship Id="rId6" Type="http://schemas.openxmlformats.org/officeDocument/2006/relationships/slide" Target="slide21.xml"/><Relationship Id="rId11" Type="http://schemas.openxmlformats.org/officeDocument/2006/relationships/slide" Target="slide46.xml"/><Relationship Id="rId5" Type="http://schemas.openxmlformats.org/officeDocument/2006/relationships/slide" Target="slide16.xml"/><Relationship Id="rId10" Type="http://schemas.openxmlformats.org/officeDocument/2006/relationships/slide" Target="slide38.xml"/><Relationship Id="rId4" Type="http://schemas.openxmlformats.org/officeDocument/2006/relationships/slide" Target="slide15.xml"/><Relationship Id="rId9" Type="http://schemas.openxmlformats.org/officeDocument/2006/relationships/slide" Target="slide31.xml"/></Relationships>
</file>

<file path=ppt/slides/_rels/slide57.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55.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9.xml"/><Relationship Id="rId2" Type="http://schemas.openxmlformats.org/officeDocument/2006/relationships/slide" Target="slide11.xml"/><Relationship Id="rId1" Type="http://schemas.openxmlformats.org/officeDocument/2006/relationships/slideLayout" Target="../slideLayouts/slideLayout15.xml"/><Relationship Id="rId6" Type="http://schemas.openxmlformats.org/officeDocument/2006/relationships/slide" Target="slide21.xml"/><Relationship Id="rId11" Type="http://schemas.openxmlformats.org/officeDocument/2006/relationships/slide" Target="slide46.xml"/><Relationship Id="rId5" Type="http://schemas.openxmlformats.org/officeDocument/2006/relationships/slide" Target="slide16.xml"/><Relationship Id="rId10" Type="http://schemas.openxmlformats.org/officeDocument/2006/relationships/slide" Target="slide38.xml"/><Relationship Id="rId4" Type="http://schemas.openxmlformats.org/officeDocument/2006/relationships/slide" Target="slide15.xml"/><Relationship Id="rId9" Type="http://schemas.openxmlformats.org/officeDocument/2006/relationships/slide" Target="slide31.xml"/></Relationships>
</file>

<file path=ppt/slides/_rels/slide58.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55.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9.xml"/><Relationship Id="rId2" Type="http://schemas.openxmlformats.org/officeDocument/2006/relationships/slide" Target="slide11.xml"/><Relationship Id="rId1" Type="http://schemas.openxmlformats.org/officeDocument/2006/relationships/slideLayout" Target="../slideLayouts/slideLayout15.xml"/><Relationship Id="rId6" Type="http://schemas.openxmlformats.org/officeDocument/2006/relationships/slide" Target="slide21.xml"/><Relationship Id="rId11" Type="http://schemas.openxmlformats.org/officeDocument/2006/relationships/slide" Target="slide46.xml"/><Relationship Id="rId5" Type="http://schemas.openxmlformats.org/officeDocument/2006/relationships/slide" Target="slide16.xml"/><Relationship Id="rId10" Type="http://schemas.openxmlformats.org/officeDocument/2006/relationships/slide" Target="slide38.xml"/><Relationship Id="rId4" Type="http://schemas.openxmlformats.org/officeDocument/2006/relationships/slide" Target="slide15.xml"/><Relationship Id="rId9" Type="http://schemas.openxmlformats.org/officeDocument/2006/relationships/slide" Target="slide3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5.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package" Target="../embeddings/Microsoft_Word___3.docx"/></Relationships>
</file>

<file path=ppt/slides/_rels/slide60.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60.xml"/><Relationship Id="rId7" Type="http://schemas.openxmlformats.org/officeDocument/2006/relationships/slide" Target="slide68.xml"/><Relationship Id="rId2" Type="http://schemas.openxmlformats.org/officeDocument/2006/relationships/image" Target="../media/image53.png"/><Relationship Id="rId1" Type="http://schemas.openxmlformats.org/officeDocument/2006/relationships/slideLayout" Target="../slideLayouts/slideLayout15.xml"/><Relationship Id="rId6" Type="http://schemas.openxmlformats.org/officeDocument/2006/relationships/slide" Target="slide66.xml"/><Relationship Id="rId5" Type="http://schemas.openxmlformats.org/officeDocument/2006/relationships/slide" Target="slide64.xml"/><Relationship Id="rId10" Type="http://schemas.openxmlformats.org/officeDocument/2006/relationships/slide" Target="slide61.xml"/><Relationship Id="rId4" Type="http://schemas.openxmlformats.org/officeDocument/2006/relationships/slide" Target="slide62.xml"/><Relationship Id="rId9" Type="http://schemas.openxmlformats.org/officeDocument/2006/relationships/slide" Target="slide74.xml"/></Relationships>
</file>

<file path=ppt/slides/_rels/slide61.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slide" Target="slide62.xml"/><Relationship Id="rId7" Type="http://schemas.openxmlformats.org/officeDocument/2006/relationships/slide" Target="slide71.xml"/><Relationship Id="rId2" Type="http://schemas.openxmlformats.org/officeDocument/2006/relationships/slide" Target="slide60.xml"/><Relationship Id="rId1" Type="http://schemas.openxmlformats.org/officeDocument/2006/relationships/slideLayout" Target="../slideLayouts/slideLayout15.xml"/><Relationship Id="rId6" Type="http://schemas.openxmlformats.org/officeDocument/2006/relationships/slide" Target="slide68.xml"/><Relationship Id="rId5" Type="http://schemas.openxmlformats.org/officeDocument/2006/relationships/slide" Target="slide66.xml"/><Relationship Id="rId4" Type="http://schemas.openxmlformats.org/officeDocument/2006/relationships/slide" Target="slide64.xml"/></Relationships>
</file>

<file path=ppt/slides/_rels/slide62.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60.xml"/><Relationship Id="rId7" Type="http://schemas.openxmlformats.org/officeDocument/2006/relationships/slide" Target="slide68.xml"/><Relationship Id="rId2" Type="http://schemas.openxmlformats.org/officeDocument/2006/relationships/image" Target="../media/image54.png"/><Relationship Id="rId1" Type="http://schemas.openxmlformats.org/officeDocument/2006/relationships/slideLayout" Target="../slideLayouts/slideLayout15.xml"/><Relationship Id="rId6" Type="http://schemas.openxmlformats.org/officeDocument/2006/relationships/slide" Target="slide66.xml"/><Relationship Id="rId5" Type="http://schemas.openxmlformats.org/officeDocument/2006/relationships/slide" Target="slide64.xml"/><Relationship Id="rId10" Type="http://schemas.openxmlformats.org/officeDocument/2006/relationships/slide" Target="slide63.xml"/><Relationship Id="rId4" Type="http://schemas.openxmlformats.org/officeDocument/2006/relationships/slide" Target="slide62.xml"/><Relationship Id="rId9" Type="http://schemas.openxmlformats.org/officeDocument/2006/relationships/slide" Target="slide74.xml"/></Relationships>
</file>

<file path=ppt/slides/_rels/slide63.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slide" Target="slide62.xml"/><Relationship Id="rId7" Type="http://schemas.openxmlformats.org/officeDocument/2006/relationships/slide" Target="slide71.xml"/><Relationship Id="rId2" Type="http://schemas.openxmlformats.org/officeDocument/2006/relationships/slide" Target="slide60.xml"/><Relationship Id="rId1" Type="http://schemas.openxmlformats.org/officeDocument/2006/relationships/slideLayout" Target="../slideLayouts/slideLayout15.xml"/><Relationship Id="rId6" Type="http://schemas.openxmlformats.org/officeDocument/2006/relationships/slide" Target="slide68.xml"/><Relationship Id="rId5" Type="http://schemas.openxmlformats.org/officeDocument/2006/relationships/slide" Target="slide66.xml"/><Relationship Id="rId4" Type="http://schemas.openxmlformats.org/officeDocument/2006/relationships/slide" Target="slide64.xml"/></Relationships>
</file>

<file path=ppt/slides/_rels/slide64.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60.xml"/><Relationship Id="rId7" Type="http://schemas.openxmlformats.org/officeDocument/2006/relationships/slide" Target="slide68.xml"/><Relationship Id="rId2" Type="http://schemas.openxmlformats.org/officeDocument/2006/relationships/image" Target="../media/image55.png"/><Relationship Id="rId1" Type="http://schemas.openxmlformats.org/officeDocument/2006/relationships/slideLayout" Target="../slideLayouts/slideLayout15.xml"/><Relationship Id="rId6" Type="http://schemas.openxmlformats.org/officeDocument/2006/relationships/slide" Target="slide66.xml"/><Relationship Id="rId5" Type="http://schemas.openxmlformats.org/officeDocument/2006/relationships/slide" Target="slide64.xml"/><Relationship Id="rId4" Type="http://schemas.openxmlformats.org/officeDocument/2006/relationships/slide" Target="slide62.xml"/><Relationship Id="rId9" Type="http://schemas.openxmlformats.org/officeDocument/2006/relationships/slide" Target="slide74.xml"/></Relationships>
</file>

<file path=ppt/slides/_rels/slide65.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slide" Target="slide62.xml"/><Relationship Id="rId7" Type="http://schemas.openxmlformats.org/officeDocument/2006/relationships/slide" Target="slide71.xml"/><Relationship Id="rId2" Type="http://schemas.openxmlformats.org/officeDocument/2006/relationships/slide" Target="slide60.xml"/><Relationship Id="rId1" Type="http://schemas.openxmlformats.org/officeDocument/2006/relationships/slideLayout" Target="../slideLayouts/slideLayout15.xml"/><Relationship Id="rId6" Type="http://schemas.openxmlformats.org/officeDocument/2006/relationships/slide" Target="slide68.xml"/><Relationship Id="rId5" Type="http://schemas.openxmlformats.org/officeDocument/2006/relationships/slide" Target="slide66.xml"/><Relationship Id="rId4" Type="http://schemas.openxmlformats.org/officeDocument/2006/relationships/slide" Target="slide64.xml"/></Relationships>
</file>

<file path=ppt/slides/_rels/slide66.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60.xml"/><Relationship Id="rId7" Type="http://schemas.openxmlformats.org/officeDocument/2006/relationships/slide" Target="slide68.xml"/><Relationship Id="rId2" Type="http://schemas.openxmlformats.org/officeDocument/2006/relationships/image" Target="../media/image56.png"/><Relationship Id="rId1" Type="http://schemas.openxmlformats.org/officeDocument/2006/relationships/slideLayout" Target="../slideLayouts/slideLayout15.xml"/><Relationship Id="rId6" Type="http://schemas.openxmlformats.org/officeDocument/2006/relationships/slide" Target="slide66.xml"/><Relationship Id="rId5" Type="http://schemas.openxmlformats.org/officeDocument/2006/relationships/slide" Target="slide64.xml"/><Relationship Id="rId10" Type="http://schemas.openxmlformats.org/officeDocument/2006/relationships/slide" Target="slide67.xml"/><Relationship Id="rId4" Type="http://schemas.openxmlformats.org/officeDocument/2006/relationships/slide" Target="slide62.xml"/><Relationship Id="rId9" Type="http://schemas.openxmlformats.org/officeDocument/2006/relationships/slide" Target="slide74.xml"/></Relationships>
</file>

<file path=ppt/slides/_rels/slide67.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slide" Target="slide62.xml"/><Relationship Id="rId7" Type="http://schemas.openxmlformats.org/officeDocument/2006/relationships/slide" Target="slide71.xml"/><Relationship Id="rId2" Type="http://schemas.openxmlformats.org/officeDocument/2006/relationships/slide" Target="slide60.xml"/><Relationship Id="rId1" Type="http://schemas.openxmlformats.org/officeDocument/2006/relationships/slideLayout" Target="../slideLayouts/slideLayout15.xml"/><Relationship Id="rId6" Type="http://schemas.openxmlformats.org/officeDocument/2006/relationships/slide" Target="slide68.xml"/><Relationship Id="rId5" Type="http://schemas.openxmlformats.org/officeDocument/2006/relationships/slide" Target="slide66.xml"/><Relationship Id="rId4" Type="http://schemas.openxmlformats.org/officeDocument/2006/relationships/slide" Target="slide64.xml"/></Relationships>
</file>

<file path=ppt/slides/_rels/slide68.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60.xml"/><Relationship Id="rId7" Type="http://schemas.openxmlformats.org/officeDocument/2006/relationships/slide" Target="slide68.xml"/><Relationship Id="rId2" Type="http://schemas.openxmlformats.org/officeDocument/2006/relationships/image" Target="../media/image57.png"/><Relationship Id="rId1" Type="http://schemas.openxmlformats.org/officeDocument/2006/relationships/slideLayout" Target="../slideLayouts/slideLayout15.xml"/><Relationship Id="rId6" Type="http://schemas.openxmlformats.org/officeDocument/2006/relationships/slide" Target="slide66.xml"/><Relationship Id="rId5" Type="http://schemas.openxmlformats.org/officeDocument/2006/relationships/slide" Target="slide64.xml"/><Relationship Id="rId4" Type="http://schemas.openxmlformats.org/officeDocument/2006/relationships/slide" Target="slide62.xml"/><Relationship Id="rId9" Type="http://schemas.openxmlformats.org/officeDocument/2006/relationships/slide" Target="slide74.xml"/></Relationships>
</file>

<file path=ppt/slides/_rels/slide69.xml.rels><?xml version="1.0" encoding="UTF-8" standalone="yes"?>
<Relationships xmlns="http://schemas.openxmlformats.org/package/2006/relationships"><Relationship Id="rId8" Type="http://schemas.openxmlformats.org/officeDocument/2006/relationships/image" Target="../media/image59.emf"/><Relationship Id="rId13" Type="http://schemas.openxmlformats.org/officeDocument/2006/relationships/slide" Target="slide62.xml"/><Relationship Id="rId18" Type="http://schemas.openxmlformats.org/officeDocument/2006/relationships/slide" Target="slide74.xml"/><Relationship Id="rId3" Type="http://schemas.openxmlformats.org/officeDocument/2006/relationships/oleObject" Target="../embeddings/oleObject30.bin"/><Relationship Id="rId7" Type="http://schemas.openxmlformats.org/officeDocument/2006/relationships/package" Target="../embeddings/Microsoft_Word___31.docx"/><Relationship Id="rId12" Type="http://schemas.openxmlformats.org/officeDocument/2006/relationships/slide" Target="slide60.xml"/><Relationship Id="rId17" Type="http://schemas.openxmlformats.org/officeDocument/2006/relationships/slide" Target="slide71.xml"/><Relationship Id="rId2" Type="http://schemas.openxmlformats.org/officeDocument/2006/relationships/slideLayout" Target="../slideLayouts/slideLayout15.xml"/><Relationship Id="rId16" Type="http://schemas.openxmlformats.org/officeDocument/2006/relationships/slide" Target="slide68.xml"/><Relationship Id="rId1" Type="http://schemas.openxmlformats.org/officeDocument/2006/relationships/vmlDrawing" Target="../drawings/vmlDrawing25.vml"/><Relationship Id="rId6" Type="http://schemas.openxmlformats.org/officeDocument/2006/relationships/oleObject" Target="../embeddings/oleObject31.bin"/><Relationship Id="rId11" Type="http://schemas.openxmlformats.org/officeDocument/2006/relationships/image" Target="../media/image60.emf"/><Relationship Id="rId5" Type="http://schemas.openxmlformats.org/officeDocument/2006/relationships/image" Target="../media/image58.emf"/><Relationship Id="rId15" Type="http://schemas.openxmlformats.org/officeDocument/2006/relationships/slide" Target="slide66.xml"/><Relationship Id="rId10" Type="http://schemas.openxmlformats.org/officeDocument/2006/relationships/package" Target="../embeddings/Microsoft_Word___32.docx"/><Relationship Id="rId4" Type="http://schemas.openxmlformats.org/officeDocument/2006/relationships/package" Target="../embeddings/Microsoft_Word___30.docx"/><Relationship Id="rId9" Type="http://schemas.openxmlformats.org/officeDocument/2006/relationships/oleObject" Target="../embeddings/oleObject32.bin"/><Relationship Id="rId14" Type="http://schemas.openxmlformats.org/officeDocument/2006/relationships/slide" Target="slide6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5.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package" Target="../embeddings/Microsoft_Word___4.docx"/></Relationships>
</file>

<file path=ppt/slides/_rels/slide70.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slide" Target="slide62.xml"/><Relationship Id="rId7" Type="http://schemas.openxmlformats.org/officeDocument/2006/relationships/slide" Target="slide71.xml"/><Relationship Id="rId2" Type="http://schemas.openxmlformats.org/officeDocument/2006/relationships/slide" Target="slide60.xml"/><Relationship Id="rId1" Type="http://schemas.openxmlformats.org/officeDocument/2006/relationships/slideLayout" Target="../slideLayouts/slideLayout15.xml"/><Relationship Id="rId6" Type="http://schemas.openxmlformats.org/officeDocument/2006/relationships/slide" Target="slide68.xml"/><Relationship Id="rId5" Type="http://schemas.openxmlformats.org/officeDocument/2006/relationships/slide" Target="slide66.xml"/><Relationship Id="rId4" Type="http://schemas.openxmlformats.org/officeDocument/2006/relationships/slide" Target="slide64.xml"/></Relationships>
</file>

<file path=ppt/slides/_rels/slide71.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60.xml"/><Relationship Id="rId7" Type="http://schemas.openxmlformats.org/officeDocument/2006/relationships/slide" Target="slide68.xml"/><Relationship Id="rId2" Type="http://schemas.openxmlformats.org/officeDocument/2006/relationships/image" Target="../media/image61.png"/><Relationship Id="rId1" Type="http://schemas.openxmlformats.org/officeDocument/2006/relationships/slideLayout" Target="../slideLayouts/slideLayout15.xml"/><Relationship Id="rId6" Type="http://schemas.openxmlformats.org/officeDocument/2006/relationships/slide" Target="slide66.xml"/><Relationship Id="rId5" Type="http://schemas.openxmlformats.org/officeDocument/2006/relationships/slide" Target="slide64.xml"/><Relationship Id="rId4" Type="http://schemas.openxmlformats.org/officeDocument/2006/relationships/slide" Target="slide62.xml"/><Relationship Id="rId9" Type="http://schemas.openxmlformats.org/officeDocument/2006/relationships/slide" Target="slide74.xml"/></Relationships>
</file>

<file path=ppt/slides/_rels/slide72.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slide" Target="slide62.xml"/><Relationship Id="rId7" Type="http://schemas.openxmlformats.org/officeDocument/2006/relationships/slide" Target="slide71.xml"/><Relationship Id="rId2" Type="http://schemas.openxmlformats.org/officeDocument/2006/relationships/slide" Target="slide60.xml"/><Relationship Id="rId1" Type="http://schemas.openxmlformats.org/officeDocument/2006/relationships/slideLayout" Target="../slideLayouts/slideLayout15.xml"/><Relationship Id="rId6" Type="http://schemas.openxmlformats.org/officeDocument/2006/relationships/slide" Target="slide68.xml"/><Relationship Id="rId5" Type="http://schemas.openxmlformats.org/officeDocument/2006/relationships/slide" Target="slide66.xml"/><Relationship Id="rId4" Type="http://schemas.openxmlformats.org/officeDocument/2006/relationships/slide" Target="slide64.xml"/><Relationship Id="rId9" Type="http://schemas.openxmlformats.org/officeDocument/2006/relationships/slide" Target="slide73.xml"/></Relationships>
</file>

<file path=ppt/slides/_rels/slide73.xml.rels><?xml version="1.0" encoding="UTF-8" standalone="yes"?>
<Relationships xmlns="http://schemas.openxmlformats.org/package/2006/relationships"><Relationship Id="rId8" Type="http://schemas.openxmlformats.org/officeDocument/2006/relationships/slide" Target="slide64.xml"/><Relationship Id="rId3" Type="http://schemas.openxmlformats.org/officeDocument/2006/relationships/oleObject" Target="../embeddings/oleObject33.bin"/><Relationship Id="rId7" Type="http://schemas.openxmlformats.org/officeDocument/2006/relationships/slide" Target="slide62.xml"/><Relationship Id="rId12" Type="http://schemas.openxmlformats.org/officeDocument/2006/relationships/slide" Target="slide74.xml"/><Relationship Id="rId2" Type="http://schemas.openxmlformats.org/officeDocument/2006/relationships/slideLayout" Target="../slideLayouts/slideLayout15.xml"/><Relationship Id="rId1" Type="http://schemas.openxmlformats.org/officeDocument/2006/relationships/vmlDrawing" Target="../drawings/vmlDrawing26.vml"/><Relationship Id="rId6" Type="http://schemas.openxmlformats.org/officeDocument/2006/relationships/slide" Target="slide60.xml"/><Relationship Id="rId11" Type="http://schemas.openxmlformats.org/officeDocument/2006/relationships/slide" Target="slide71.xml"/><Relationship Id="rId5" Type="http://schemas.openxmlformats.org/officeDocument/2006/relationships/image" Target="../media/image62.emf"/><Relationship Id="rId10" Type="http://schemas.openxmlformats.org/officeDocument/2006/relationships/slide" Target="slide68.xml"/><Relationship Id="rId4" Type="http://schemas.openxmlformats.org/officeDocument/2006/relationships/package" Target="../embeddings/Microsoft_Word___33.docx"/><Relationship Id="rId9" Type="http://schemas.openxmlformats.org/officeDocument/2006/relationships/slide" Target="slide66.xml"/></Relationships>
</file>

<file path=ppt/slides/_rels/slide74.xml.rels><?xml version="1.0" encoding="UTF-8" standalone="yes"?>
<Relationships xmlns="http://schemas.openxmlformats.org/package/2006/relationships"><Relationship Id="rId8" Type="http://schemas.openxmlformats.org/officeDocument/2006/relationships/slide" Target="slide62.xml"/><Relationship Id="rId13" Type="http://schemas.openxmlformats.org/officeDocument/2006/relationships/slide" Target="slide74.xml"/><Relationship Id="rId3" Type="http://schemas.openxmlformats.org/officeDocument/2006/relationships/oleObject" Target="../embeddings/oleObject34.bin"/><Relationship Id="rId7" Type="http://schemas.openxmlformats.org/officeDocument/2006/relationships/slide" Target="slide60.xml"/><Relationship Id="rId12" Type="http://schemas.openxmlformats.org/officeDocument/2006/relationships/slide" Target="slide71.xml"/><Relationship Id="rId2" Type="http://schemas.openxmlformats.org/officeDocument/2006/relationships/slideLayout" Target="../slideLayouts/slideLayout15.xml"/><Relationship Id="rId1" Type="http://schemas.openxmlformats.org/officeDocument/2006/relationships/vmlDrawing" Target="../drawings/vmlDrawing27.vml"/><Relationship Id="rId6" Type="http://schemas.openxmlformats.org/officeDocument/2006/relationships/image" Target="../media/image64.png"/><Relationship Id="rId11" Type="http://schemas.openxmlformats.org/officeDocument/2006/relationships/slide" Target="slide68.xml"/><Relationship Id="rId5" Type="http://schemas.openxmlformats.org/officeDocument/2006/relationships/image" Target="../media/image63.emf"/><Relationship Id="rId10" Type="http://schemas.openxmlformats.org/officeDocument/2006/relationships/slide" Target="slide66.xml"/><Relationship Id="rId4" Type="http://schemas.openxmlformats.org/officeDocument/2006/relationships/package" Target="../embeddings/Microsoft_Word___34.docx"/><Relationship Id="rId9" Type="http://schemas.openxmlformats.org/officeDocument/2006/relationships/slide" Target="slide64.xml"/><Relationship Id="rId14" Type="http://schemas.openxmlformats.org/officeDocument/2006/relationships/slide" Target="slide75.xml"/></Relationships>
</file>

<file path=ppt/slides/_rels/slide75.xml.rels><?xml version="1.0" encoding="UTF-8" standalone="yes"?>
<Relationships xmlns="http://schemas.openxmlformats.org/package/2006/relationships"><Relationship Id="rId8" Type="http://schemas.openxmlformats.org/officeDocument/2006/relationships/image" Target="../media/image66.emf"/><Relationship Id="rId13" Type="http://schemas.openxmlformats.org/officeDocument/2006/relationships/slide" Target="slide68.xml"/><Relationship Id="rId3" Type="http://schemas.openxmlformats.org/officeDocument/2006/relationships/oleObject" Target="../embeddings/oleObject35.bin"/><Relationship Id="rId7" Type="http://schemas.openxmlformats.org/officeDocument/2006/relationships/package" Target="../embeddings/Microsoft_Word___36.docx"/><Relationship Id="rId12" Type="http://schemas.openxmlformats.org/officeDocument/2006/relationships/slide" Target="slide66.xml"/><Relationship Id="rId2" Type="http://schemas.openxmlformats.org/officeDocument/2006/relationships/slideLayout" Target="../slideLayouts/slideLayout15.xml"/><Relationship Id="rId1" Type="http://schemas.openxmlformats.org/officeDocument/2006/relationships/vmlDrawing" Target="../drawings/vmlDrawing28.vml"/><Relationship Id="rId6" Type="http://schemas.openxmlformats.org/officeDocument/2006/relationships/oleObject" Target="../embeddings/oleObject36.bin"/><Relationship Id="rId11" Type="http://schemas.openxmlformats.org/officeDocument/2006/relationships/slide" Target="slide64.xml"/><Relationship Id="rId5" Type="http://schemas.openxmlformats.org/officeDocument/2006/relationships/image" Target="../media/image65.emf"/><Relationship Id="rId15" Type="http://schemas.openxmlformats.org/officeDocument/2006/relationships/slide" Target="slide74.xml"/><Relationship Id="rId10" Type="http://schemas.openxmlformats.org/officeDocument/2006/relationships/slide" Target="slide62.xml"/><Relationship Id="rId4" Type="http://schemas.openxmlformats.org/officeDocument/2006/relationships/package" Target="../embeddings/Microsoft_Word___35.docx"/><Relationship Id="rId9" Type="http://schemas.openxmlformats.org/officeDocument/2006/relationships/slide" Target="slide60.xml"/><Relationship Id="rId14" Type="http://schemas.openxmlformats.org/officeDocument/2006/relationships/slide" Target="slide71.xml"/></Relationships>
</file>

<file path=ppt/slides/_rels/slide76.xml.rels><?xml version="1.0" encoding="UTF-8" standalone="yes"?>
<Relationships xmlns="http://schemas.openxmlformats.org/package/2006/relationships"><Relationship Id="rId8" Type="http://schemas.openxmlformats.org/officeDocument/2006/relationships/image" Target="../media/image68.emf"/><Relationship Id="rId13" Type="http://schemas.openxmlformats.org/officeDocument/2006/relationships/slide" Target="slide68.xml"/><Relationship Id="rId3" Type="http://schemas.openxmlformats.org/officeDocument/2006/relationships/oleObject" Target="../embeddings/oleObject37.bin"/><Relationship Id="rId7" Type="http://schemas.openxmlformats.org/officeDocument/2006/relationships/package" Target="../embeddings/Microsoft_Word___38.docx"/><Relationship Id="rId12" Type="http://schemas.openxmlformats.org/officeDocument/2006/relationships/slide" Target="slide66.xml"/><Relationship Id="rId2" Type="http://schemas.openxmlformats.org/officeDocument/2006/relationships/slideLayout" Target="../slideLayouts/slideLayout15.xml"/><Relationship Id="rId1" Type="http://schemas.openxmlformats.org/officeDocument/2006/relationships/vmlDrawing" Target="../drawings/vmlDrawing29.vml"/><Relationship Id="rId6" Type="http://schemas.openxmlformats.org/officeDocument/2006/relationships/oleObject" Target="../embeddings/oleObject38.bin"/><Relationship Id="rId11" Type="http://schemas.openxmlformats.org/officeDocument/2006/relationships/slide" Target="slide64.xml"/><Relationship Id="rId5" Type="http://schemas.openxmlformats.org/officeDocument/2006/relationships/image" Target="../media/image67.emf"/><Relationship Id="rId15" Type="http://schemas.openxmlformats.org/officeDocument/2006/relationships/slide" Target="slide74.xml"/><Relationship Id="rId10" Type="http://schemas.openxmlformats.org/officeDocument/2006/relationships/slide" Target="slide62.xml"/><Relationship Id="rId4" Type="http://schemas.openxmlformats.org/officeDocument/2006/relationships/package" Target="../embeddings/Microsoft_Word___37.docx"/><Relationship Id="rId9" Type="http://schemas.openxmlformats.org/officeDocument/2006/relationships/slide" Target="slide60.xml"/><Relationship Id="rId14" Type="http://schemas.openxmlformats.org/officeDocument/2006/relationships/slide" Target="slide71.xml"/></Relationships>
</file>

<file path=ppt/slides/_rels/slide77.xml.rels><?xml version="1.0" encoding="UTF-8" standalone="yes"?>
<Relationships xmlns="http://schemas.openxmlformats.org/package/2006/relationships"><Relationship Id="rId8" Type="http://schemas.openxmlformats.org/officeDocument/2006/relationships/image" Target="../media/image69.emf"/><Relationship Id="rId13" Type="http://schemas.openxmlformats.org/officeDocument/2006/relationships/package" Target="../embeddings/Microsoft_Word___42.docx"/><Relationship Id="rId18" Type="http://schemas.openxmlformats.org/officeDocument/2006/relationships/slide" Target="slide66.xml"/><Relationship Id="rId3" Type="http://schemas.openxmlformats.org/officeDocument/2006/relationships/oleObject" Target="../embeddings/oleObject39.bin"/><Relationship Id="rId21" Type="http://schemas.openxmlformats.org/officeDocument/2006/relationships/slide" Target="slide74.xml"/><Relationship Id="rId7" Type="http://schemas.openxmlformats.org/officeDocument/2006/relationships/package" Target="../embeddings/Microsoft_Word___40.docx"/><Relationship Id="rId12" Type="http://schemas.openxmlformats.org/officeDocument/2006/relationships/oleObject" Target="../embeddings/oleObject42.bin"/><Relationship Id="rId17" Type="http://schemas.openxmlformats.org/officeDocument/2006/relationships/slide" Target="slide64.xml"/><Relationship Id="rId2" Type="http://schemas.openxmlformats.org/officeDocument/2006/relationships/slideLayout" Target="../slideLayouts/slideLayout15.xml"/><Relationship Id="rId16" Type="http://schemas.openxmlformats.org/officeDocument/2006/relationships/slide" Target="slide62.xml"/><Relationship Id="rId20" Type="http://schemas.openxmlformats.org/officeDocument/2006/relationships/slide" Target="slide71.xml"/><Relationship Id="rId1" Type="http://schemas.openxmlformats.org/officeDocument/2006/relationships/vmlDrawing" Target="../drawings/vmlDrawing30.vml"/><Relationship Id="rId6" Type="http://schemas.openxmlformats.org/officeDocument/2006/relationships/oleObject" Target="../embeddings/oleObject40.bin"/><Relationship Id="rId11" Type="http://schemas.openxmlformats.org/officeDocument/2006/relationships/image" Target="../media/image70.emf"/><Relationship Id="rId5" Type="http://schemas.openxmlformats.org/officeDocument/2006/relationships/image" Target="../media/image68.emf"/><Relationship Id="rId15" Type="http://schemas.openxmlformats.org/officeDocument/2006/relationships/slide" Target="slide60.xml"/><Relationship Id="rId10" Type="http://schemas.openxmlformats.org/officeDocument/2006/relationships/package" Target="../embeddings/Microsoft_Word___41.docx"/><Relationship Id="rId19" Type="http://schemas.openxmlformats.org/officeDocument/2006/relationships/slide" Target="slide68.xml"/><Relationship Id="rId4" Type="http://schemas.openxmlformats.org/officeDocument/2006/relationships/package" Target="../embeddings/Microsoft_Word___39.docx"/><Relationship Id="rId9" Type="http://schemas.openxmlformats.org/officeDocument/2006/relationships/oleObject" Target="../embeddings/oleObject41.bin"/><Relationship Id="rId14" Type="http://schemas.openxmlformats.org/officeDocument/2006/relationships/image" Target="../media/image71.emf"/></Relationships>
</file>

<file path=ppt/slides/_rels/slide78.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slide" Target="slide62.xml"/><Relationship Id="rId7" Type="http://schemas.openxmlformats.org/officeDocument/2006/relationships/slide" Target="slide71.xml"/><Relationship Id="rId2" Type="http://schemas.openxmlformats.org/officeDocument/2006/relationships/slide" Target="slide60.xml"/><Relationship Id="rId1" Type="http://schemas.openxmlformats.org/officeDocument/2006/relationships/slideLayout" Target="../slideLayouts/slideLayout15.xml"/><Relationship Id="rId6" Type="http://schemas.openxmlformats.org/officeDocument/2006/relationships/slide" Target="slide68.xml"/><Relationship Id="rId5" Type="http://schemas.openxmlformats.org/officeDocument/2006/relationships/slide" Target="slide66.xml"/><Relationship Id="rId4" Type="http://schemas.openxmlformats.org/officeDocument/2006/relationships/slide" Target="slide64.xml"/></Relationships>
</file>

<file path=ppt/slides/_rels/slide79.xml.rels><?xml version="1.0" encoding="UTF-8" standalone="yes"?>
<Relationships xmlns="http://schemas.openxmlformats.org/package/2006/relationships"><Relationship Id="rId8" Type="http://schemas.openxmlformats.org/officeDocument/2006/relationships/image" Target="../media/image73.emf"/><Relationship Id="rId13" Type="http://schemas.openxmlformats.org/officeDocument/2006/relationships/slide" Target="slide68.xml"/><Relationship Id="rId3" Type="http://schemas.openxmlformats.org/officeDocument/2006/relationships/oleObject" Target="../embeddings/oleObject43.bin"/><Relationship Id="rId7" Type="http://schemas.openxmlformats.org/officeDocument/2006/relationships/package" Target="../embeddings/Microsoft_Word___44.docx"/><Relationship Id="rId12" Type="http://schemas.openxmlformats.org/officeDocument/2006/relationships/slide" Target="slide66.xml"/><Relationship Id="rId2" Type="http://schemas.openxmlformats.org/officeDocument/2006/relationships/slideLayout" Target="../slideLayouts/slideLayout15.xml"/><Relationship Id="rId1" Type="http://schemas.openxmlformats.org/officeDocument/2006/relationships/vmlDrawing" Target="../drawings/vmlDrawing31.vml"/><Relationship Id="rId6" Type="http://schemas.openxmlformats.org/officeDocument/2006/relationships/oleObject" Target="../embeddings/oleObject44.bin"/><Relationship Id="rId11" Type="http://schemas.openxmlformats.org/officeDocument/2006/relationships/slide" Target="slide64.xml"/><Relationship Id="rId5" Type="http://schemas.openxmlformats.org/officeDocument/2006/relationships/image" Target="../media/image72.emf"/><Relationship Id="rId15" Type="http://schemas.openxmlformats.org/officeDocument/2006/relationships/slide" Target="slide74.xml"/><Relationship Id="rId10" Type="http://schemas.openxmlformats.org/officeDocument/2006/relationships/slide" Target="slide62.xml"/><Relationship Id="rId4" Type="http://schemas.openxmlformats.org/officeDocument/2006/relationships/package" Target="../embeddings/Microsoft_Word___43.docx"/><Relationship Id="rId9" Type="http://schemas.openxmlformats.org/officeDocument/2006/relationships/slide" Target="slide60.xml"/><Relationship Id="rId14" Type="http://schemas.openxmlformats.org/officeDocument/2006/relationships/slide" Target="slide7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txBox="1">
            <a:spLocks/>
          </p:cNvSpPr>
          <p:nvPr/>
        </p:nvSpPr>
        <p:spPr>
          <a:xfrm>
            <a:off x="897930" y="4018558"/>
            <a:ext cx="7738764" cy="1656184"/>
          </a:xfrm>
          <a:prstGeom prst="rect">
            <a:avLst/>
          </a:prstGeom>
        </p:spPr>
        <p:txBody>
          <a:bodyPr lIns="121898" tIns="60948" rIns="121898" bIns="60948">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ts val="5700"/>
              </a:lnSpc>
            </a:pPr>
            <a:r>
              <a:rPr lang="zh-CN" altLang="zh-CN" sz="3500" b="1" dirty="0">
                <a:solidFill>
                  <a:schemeClr val="bg1">
                    <a:lumMod val="95000"/>
                  </a:schemeClr>
                </a:solidFill>
                <a:latin typeface="Times New Roman" pitchFamily="18" charset="0"/>
                <a:cs typeface="Times New Roman" pitchFamily="18" charset="0"/>
              </a:rPr>
              <a:t>专题讲座</a:t>
            </a:r>
            <a:r>
              <a:rPr lang="zh-CN" altLang="en-US" sz="3500" b="1" dirty="0" smtClean="0">
                <a:solidFill>
                  <a:schemeClr val="bg1">
                    <a:lumMod val="95000"/>
                  </a:schemeClr>
                </a:solidFill>
                <a:latin typeface="Times New Roman" pitchFamily="18" charset="0"/>
                <a:cs typeface="Times New Roman" pitchFamily="18" charset="0"/>
              </a:rPr>
              <a:t>五</a:t>
            </a:r>
            <a:endParaRPr lang="en-US" altLang="zh-CN" sz="3500" b="1" dirty="0" smtClean="0">
              <a:solidFill>
                <a:schemeClr val="bg1">
                  <a:lumMod val="95000"/>
                </a:schemeClr>
              </a:solidFill>
              <a:latin typeface="Times New Roman" pitchFamily="18" charset="0"/>
              <a:cs typeface="Times New Roman" pitchFamily="18" charset="0"/>
            </a:endParaRPr>
          </a:p>
          <a:p>
            <a:pPr algn="l">
              <a:lnSpc>
                <a:spcPts val="5700"/>
              </a:lnSpc>
            </a:pPr>
            <a:r>
              <a:rPr lang="zh-CN" altLang="en-US" sz="3500" b="1" dirty="0" smtClean="0">
                <a:solidFill>
                  <a:schemeClr val="bg1">
                    <a:lumMod val="95000"/>
                  </a:schemeClr>
                </a:solidFill>
                <a:latin typeface="Times New Roman" pitchFamily="18" charset="0"/>
                <a:cs typeface="Times New Roman" pitchFamily="18" charset="0"/>
              </a:rPr>
              <a:t>新型</a:t>
            </a:r>
            <a:r>
              <a:rPr lang="zh-CN" altLang="en-US" sz="3500" b="1" dirty="0">
                <a:solidFill>
                  <a:schemeClr val="bg1">
                    <a:lumMod val="95000"/>
                  </a:schemeClr>
                </a:solidFill>
                <a:latin typeface="Times New Roman" pitchFamily="18" charset="0"/>
                <a:cs typeface="Times New Roman" pitchFamily="18" charset="0"/>
              </a:rPr>
              <a:t>无机框图</a:t>
            </a:r>
            <a:r>
              <a:rPr lang="zh-CN" altLang="en-US" sz="3500" b="1" dirty="0" smtClean="0">
                <a:solidFill>
                  <a:schemeClr val="bg1">
                    <a:lumMod val="95000"/>
                  </a:schemeClr>
                </a:solidFill>
                <a:latin typeface="Times New Roman" pitchFamily="18" charset="0"/>
                <a:cs typeface="Times New Roman" pitchFamily="18" charset="0"/>
              </a:rPr>
              <a:t>推断题</a:t>
            </a:r>
            <a:r>
              <a:rPr lang="zh-CN" altLang="en-US" sz="3500" b="1" dirty="0">
                <a:solidFill>
                  <a:schemeClr val="bg1">
                    <a:lumMod val="95000"/>
                  </a:schemeClr>
                </a:solidFill>
                <a:latin typeface="Times New Roman" pitchFamily="18" charset="0"/>
                <a:cs typeface="Times New Roman" pitchFamily="18" charset="0"/>
              </a:rPr>
              <a:t>的解题策略</a:t>
            </a:r>
          </a:p>
        </p:txBody>
      </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443304215"/>
              </p:ext>
            </p:extLst>
          </p:nvPr>
        </p:nvGraphicFramePr>
        <p:xfrm>
          <a:off x="482600" y="333450"/>
          <a:ext cx="11303000" cy="6146800"/>
        </p:xfrm>
        <a:graphic>
          <a:graphicData uri="http://schemas.openxmlformats.org/presentationml/2006/ole">
            <mc:AlternateContent xmlns:mc="http://schemas.openxmlformats.org/markup-compatibility/2006">
              <mc:Choice xmlns:v="urn:schemas-microsoft-com:vml" Requires="v">
                <p:oleObj spid="_x0000_s33824" name="文档" r:id="rId4" imgW="11304884" imgH="6163384" progId="Word.Document.12">
                  <p:embed/>
                </p:oleObj>
              </mc:Choice>
              <mc:Fallback>
                <p:oleObj name="文档" r:id="rId4" imgW="11304884" imgH="6163384" progId="Word.Document.12">
                  <p:embed/>
                  <p:pic>
                    <p:nvPicPr>
                      <p:cNvPr id="0" name=""/>
                      <p:cNvPicPr/>
                      <p:nvPr/>
                    </p:nvPicPr>
                    <p:blipFill>
                      <a:blip r:embed="rId5"/>
                      <a:stretch>
                        <a:fillRect/>
                      </a:stretch>
                    </p:blipFill>
                    <p:spPr>
                      <a:xfrm>
                        <a:off x="482600" y="333450"/>
                        <a:ext cx="11303000" cy="6146800"/>
                      </a:xfrm>
                      <a:prstGeom prst="rect">
                        <a:avLst/>
                      </a:prstGeom>
                    </p:spPr>
                  </p:pic>
                </p:oleObj>
              </mc:Fallback>
            </mc:AlternateContent>
          </a:graphicData>
        </a:graphic>
      </p:graphicFrame>
    </p:spTree>
    <p:extLst>
      <p:ext uri="{BB962C8B-B14F-4D97-AF65-F5344CB8AC3E}">
        <p14:creationId xmlns:p14="http://schemas.microsoft.com/office/powerpoint/2010/main" val="8087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4869" y="693490"/>
            <a:ext cx="11232086" cy="1949508"/>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题组一　直线转化型</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1.(2015·</a:t>
            </a:r>
            <a:r>
              <a:rPr lang="zh-CN" altLang="zh-CN" sz="2800" kern="100" dirty="0">
                <a:latin typeface="Times New Roman"/>
                <a:ea typeface="华文细黑"/>
                <a:cs typeface="Times New Roman"/>
              </a:rPr>
              <a:t>江苏，</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改编</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在给定条件下，下列选项中所示的物质间转化均能一步实现的是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693580265"/>
              </p:ext>
            </p:extLst>
          </p:nvPr>
        </p:nvGraphicFramePr>
        <p:xfrm>
          <a:off x="537890" y="2674094"/>
          <a:ext cx="8034338" cy="4267200"/>
        </p:xfrm>
        <a:graphic>
          <a:graphicData uri="http://schemas.openxmlformats.org/presentationml/2006/ole">
            <mc:AlternateContent xmlns:mc="http://schemas.openxmlformats.org/markup-compatibility/2006">
              <mc:Choice xmlns:v="urn:schemas-microsoft-com:vml" Requires="v">
                <p:oleObj spid="_x0000_s46115" name="文档" r:id="rId4" imgW="8033689" imgH="4266968" progId="Word.Document.12">
                  <p:embed/>
                </p:oleObj>
              </mc:Choice>
              <mc:Fallback>
                <p:oleObj name="文档" r:id="rId4" imgW="8033689" imgH="4266968" progId="Word.Document.12">
                  <p:embed/>
                  <p:pic>
                    <p:nvPicPr>
                      <p:cNvPr id="0" name=""/>
                      <p:cNvPicPr/>
                      <p:nvPr/>
                    </p:nvPicPr>
                    <p:blipFill>
                      <a:blip r:embed="rId5"/>
                      <a:stretch>
                        <a:fillRect/>
                      </a:stretch>
                    </p:blipFill>
                    <p:spPr>
                      <a:xfrm>
                        <a:off x="537890" y="2674094"/>
                        <a:ext cx="8034338" cy="4267200"/>
                      </a:xfrm>
                      <a:prstGeom prst="rect">
                        <a:avLst/>
                      </a:prstGeom>
                    </p:spPr>
                  </p:pic>
                </p:oleObj>
              </mc:Fallback>
            </mc:AlternateContent>
          </a:graphicData>
        </a:graphic>
      </p:graphicFrame>
      <p:sp>
        <p:nvSpPr>
          <p:cNvPr id="8" name="Rectangle 21">
            <a:hlinkClick r:id="rId6"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7"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8"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9"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10"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11"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12"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5" name="Rectangle 21">
            <a:hlinkClick r:id="rId13"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6" name="Rectangle 21">
            <a:hlinkClick r:id="rId14"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7" name="Rectangle 21">
            <a:hlinkClick r:id="rId15"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8" name="Rectangle 21">
            <a:hlinkClick r:id="rId16"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9" name="Rectangle 21">
            <a:hlinkClick r:id="rId17"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a:hlinkClick r:id="rId18"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286962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665140228"/>
              </p:ext>
            </p:extLst>
          </p:nvPr>
        </p:nvGraphicFramePr>
        <p:xfrm>
          <a:off x="546100" y="1053530"/>
          <a:ext cx="11023600" cy="2019300"/>
        </p:xfrm>
        <a:graphic>
          <a:graphicData uri="http://schemas.openxmlformats.org/presentationml/2006/ole">
            <mc:AlternateContent xmlns:mc="http://schemas.openxmlformats.org/markup-compatibility/2006">
              <mc:Choice xmlns:v="urn:schemas-microsoft-com:vml" Requires="v">
                <p:oleObj spid="_x0000_s47169" name="文档" r:id="rId4" imgW="11022415" imgH="2021774" progId="Word.Document.12">
                  <p:embed/>
                </p:oleObj>
              </mc:Choice>
              <mc:Fallback>
                <p:oleObj name="文档" r:id="rId4" imgW="11022415" imgH="2021774" progId="Word.Document.12">
                  <p:embed/>
                  <p:pic>
                    <p:nvPicPr>
                      <p:cNvPr id="0" name="对象 6"/>
                      <p:cNvPicPr>
                        <a:picLocks noChangeAspect="1" noChangeArrowheads="1"/>
                      </p:cNvPicPr>
                      <p:nvPr/>
                    </p:nvPicPr>
                    <p:blipFill>
                      <a:blip r:embed="rId5"/>
                      <a:srcRect/>
                      <a:stretch>
                        <a:fillRect/>
                      </a:stretch>
                    </p:blipFill>
                    <p:spPr bwMode="auto">
                      <a:xfrm>
                        <a:off x="546100" y="1053530"/>
                        <a:ext cx="1102360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745974665"/>
              </p:ext>
            </p:extLst>
          </p:nvPr>
        </p:nvGraphicFramePr>
        <p:xfrm>
          <a:off x="550590" y="2773388"/>
          <a:ext cx="11023600" cy="2019300"/>
        </p:xfrm>
        <a:graphic>
          <a:graphicData uri="http://schemas.openxmlformats.org/presentationml/2006/ole">
            <mc:AlternateContent xmlns:mc="http://schemas.openxmlformats.org/markup-compatibility/2006">
              <mc:Choice xmlns:v="urn:schemas-microsoft-com:vml" Requires="v">
                <p:oleObj spid="_x0000_s47170" name="文档" r:id="rId7" imgW="11022415" imgH="2025380" progId="Word.Document.12">
                  <p:embed/>
                </p:oleObj>
              </mc:Choice>
              <mc:Fallback>
                <p:oleObj name="文档" r:id="rId7" imgW="11022415" imgH="2025380" progId="Word.Document.12">
                  <p:embed/>
                  <p:pic>
                    <p:nvPicPr>
                      <p:cNvPr id="0" name=""/>
                      <p:cNvPicPr>
                        <a:picLocks noChangeAspect="1" noChangeArrowheads="1"/>
                      </p:cNvPicPr>
                      <p:nvPr/>
                    </p:nvPicPr>
                    <p:blipFill>
                      <a:blip r:embed="rId8"/>
                      <a:srcRect/>
                      <a:stretch>
                        <a:fillRect/>
                      </a:stretch>
                    </p:blipFill>
                    <p:spPr bwMode="auto">
                      <a:xfrm>
                        <a:off x="550590" y="2773388"/>
                        <a:ext cx="1102360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p:cNvSpPr/>
          <p:nvPr/>
        </p:nvSpPr>
        <p:spPr>
          <a:xfrm>
            <a:off x="455712" y="4304899"/>
            <a:ext cx="8663830" cy="1529393"/>
          </a:xfrm>
          <a:prstGeom prst="rect">
            <a:avLst/>
          </a:prstGeom>
        </p:spPr>
        <p:txBody>
          <a:bodyPr wrap="square">
            <a:spAutoFit/>
          </a:bodyPr>
          <a:lstStyle/>
          <a:p>
            <a:pPr algn="just">
              <a:lnSpc>
                <a:spcPct val="18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项，硫燃烧不能生成</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错误。</a:t>
            </a:r>
            <a:endParaRPr lang="zh-CN" altLang="zh-CN" sz="2800" kern="100" dirty="0">
              <a:latin typeface="宋体"/>
              <a:cs typeface="Courier New"/>
            </a:endParaRPr>
          </a:p>
          <a:p>
            <a:pPr algn="just">
              <a:lnSpc>
                <a:spcPct val="18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rgbClr val="E36C0A"/>
                </a:solidFill>
                <a:latin typeface="Times New Roman"/>
                <a:ea typeface="华文细黑"/>
                <a:cs typeface="Courier New"/>
              </a:rPr>
              <a:t>A</a:t>
            </a:r>
            <a:endParaRPr lang="zh-CN" altLang="zh-CN" sz="2800" kern="100" dirty="0">
              <a:effectLst/>
              <a:latin typeface="宋体"/>
              <a:cs typeface="Courier New"/>
            </a:endParaRPr>
          </a:p>
        </p:txBody>
      </p:sp>
      <p:sp>
        <p:nvSpPr>
          <p:cNvPr id="5" name="Rectangle 21">
            <a:hlinkClick r:id="rId9"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10"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11"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12"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13"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14"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2" name="Rectangle 21">
            <a:hlinkClick r:id="rId15"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Rectangle 21">
            <a:hlinkClick r:id="rId16"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4" name="Rectangle 21">
            <a:hlinkClick r:id="rId17"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5" name="Rectangle 21">
            <a:hlinkClick r:id="rId18"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6" name="Rectangle 21">
            <a:hlinkClick r:id="rId19"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7" name="Rectangle 21">
            <a:hlinkClick r:id="rId20"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2833947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750"/>
                                        <p:tgtEl>
                                          <p:spTgt spid="4"/>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blinds(horizontal)">
                                      <p:cBhvr>
                                        <p:cTn id="15" dur="750"/>
                                        <p:tgtEl>
                                          <p:spTgt spid="7">
                                            <p:txEl>
                                              <p:pRg st="0" end="0"/>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blinds(horizontal)">
                                      <p:cBhvr>
                                        <p:cTn id="19" dur="75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528266"/>
            <a:ext cx="11296938" cy="6568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下表各组物质中，物质之间不可能实现如图所示转化的是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606046082"/>
              </p:ext>
            </p:extLst>
          </p:nvPr>
        </p:nvGraphicFramePr>
        <p:xfrm>
          <a:off x="4439022" y="1269554"/>
          <a:ext cx="2916238" cy="914400"/>
        </p:xfrm>
        <a:graphic>
          <a:graphicData uri="http://schemas.openxmlformats.org/presentationml/2006/ole">
            <mc:AlternateContent xmlns:mc="http://schemas.openxmlformats.org/markup-compatibility/2006">
              <mc:Choice xmlns:v="urn:schemas-microsoft-com:vml" Requires="v">
                <p:oleObj spid="_x0000_s51234" name="文档" r:id="rId4" imgW="2915497" imgH="914433" progId="Word.Document.12">
                  <p:embed/>
                </p:oleObj>
              </mc:Choice>
              <mc:Fallback>
                <p:oleObj name="文档" r:id="rId4" imgW="2915497" imgH="914433" progId="Word.Document.12">
                  <p:embed/>
                  <p:pic>
                    <p:nvPicPr>
                      <p:cNvPr id="0" name=""/>
                      <p:cNvPicPr/>
                      <p:nvPr/>
                    </p:nvPicPr>
                    <p:blipFill>
                      <a:blip r:embed="rId5"/>
                      <a:stretch>
                        <a:fillRect/>
                      </a:stretch>
                    </p:blipFill>
                    <p:spPr>
                      <a:xfrm>
                        <a:off x="4439022" y="1269554"/>
                        <a:ext cx="2916238" cy="914400"/>
                      </a:xfrm>
                      <a:prstGeom prst="rect">
                        <a:avLst/>
                      </a:prstGeom>
                    </p:spPr>
                  </p:pic>
                </p:oleObj>
              </mc:Fallback>
            </mc:AlternateContent>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082310698"/>
              </p:ext>
            </p:extLst>
          </p:nvPr>
        </p:nvGraphicFramePr>
        <p:xfrm>
          <a:off x="1198661" y="2295671"/>
          <a:ext cx="9793090" cy="3942435"/>
        </p:xfrm>
        <a:graphic>
          <a:graphicData uri="http://schemas.openxmlformats.org/drawingml/2006/table">
            <a:tbl>
              <a:tblPr/>
              <a:tblGrid>
                <a:gridCol w="1518944"/>
                <a:gridCol w="1759071"/>
                <a:gridCol w="2606030"/>
                <a:gridCol w="2149974"/>
                <a:gridCol w="1759071"/>
              </a:tblGrid>
              <a:tr h="756085">
                <a:tc>
                  <a:txBody>
                    <a:bodyPr/>
                    <a:lstStyle/>
                    <a:p>
                      <a:pPr algn="ctr">
                        <a:lnSpc>
                          <a:spcPct val="150000"/>
                        </a:lnSpc>
                        <a:spcAft>
                          <a:spcPts val="0"/>
                        </a:spcAft>
                      </a:pPr>
                      <a:r>
                        <a:rPr lang="zh-CN" sz="2800" kern="100">
                          <a:effectLst/>
                          <a:latin typeface="Times New Roman"/>
                          <a:ea typeface="华文细黑"/>
                          <a:cs typeface="Times New Roman"/>
                        </a:rPr>
                        <a:t>选项</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X</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Y</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Z</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M</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6085">
                <a:tc>
                  <a:txBody>
                    <a:bodyPr/>
                    <a:lstStyle/>
                    <a:p>
                      <a:pPr algn="ctr">
                        <a:lnSpc>
                          <a:spcPct val="150000"/>
                        </a:lnSpc>
                        <a:spcAft>
                          <a:spcPts val="0"/>
                        </a:spcAft>
                      </a:pPr>
                      <a:r>
                        <a:rPr lang="en-US" sz="2800" kern="100">
                          <a:effectLst/>
                          <a:latin typeface="Times New Roman"/>
                          <a:ea typeface="华文细黑"/>
                          <a:cs typeface="Courier New"/>
                        </a:rPr>
                        <a:t>A</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NH</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NO</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NO</a:t>
                      </a:r>
                      <a:r>
                        <a:rPr lang="en-US" sz="2800" kern="100" baseline="-25000">
                          <a:effectLst/>
                          <a:latin typeface="Times New Roman"/>
                          <a:ea typeface="华文细黑"/>
                          <a:cs typeface="Courier New"/>
                        </a:rPr>
                        <a:t>2</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O</a:t>
                      </a:r>
                      <a:r>
                        <a:rPr lang="en-US" sz="2800" kern="100" baseline="-25000">
                          <a:effectLst/>
                          <a:latin typeface="Times New Roman"/>
                          <a:ea typeface="华文细黑"/>
                          <a:cs typeface="Courier New"/>
                        </a:rPr>
                        <a:t>2</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6085">
                <a:tc>
                  <a:txBody>
                    <a:bodyPr/>
                    <a:lstStyle/>
                    <a:p>
                      <a:pPr algn="ctr">
                        <a:lnSpc>
                          <a:spcPct val="150000"/>
                        </a:lnSpc>
                        <a:spcAft>
                          <a:spcPts val="0"/>
                        </a:spcAft>
                      </a:pPr>
                      <a:r>
                        <a:rPr lang="en-US" sz="2800" kern="100">
                          <a:effectLst/>
                          <a:latin typeface="Times New Roman"/>
                          <a:ea typeface="华文细黑"/>
                          <a:cs typeface="Courier New"/>
                        </a:rPr>
                        <a:t>B</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Cl</a:t>
                      </a:r>
                      <a:r>
                        <a:rPr lang="en-US" sz="2800" kern="100" baseline="-25000">
                          <a:effectLst/>
                          <a:latin typeface="Times New Roman"/>
                          <a:ea typeface="华文细黑"/>
                          <a:cs typeface="Courier New"/>
                        </a:rPr>
                        <a:t>2</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FeCl</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FeCl</a:t>
                      </a:r>
                      <a:r>
                        <a:rPr lang="en-US" sz="2800" kern="100" baseline="-25000">
                          <a:effectLst/>
                          <a:latin typeface="Times New Roman"/>
                          <a:ea typeface="华文细黑"/>
                          <a:cs typeface="Courier New"/>
                        </a:rPr>
                        <a:t>2</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8089">
                <a:tc>
                  <a:txBody>
                    <a:bodyPr/>
                    <a:lstStyle/>
                    <a:p>
                      <a:pPr algn="ctr">
                        <a:lnSpc>
                          <a:spcPct val="150000"/>
                        </a:lnSpc>
                        <a:spcAft>
                          <a:spcPts val="0"/>
                        </a:spcAft>
                      </a:pPr>
                      <a:r>
                        <a:rPr lang="en-US" sz="2800" kern="100">
                          <a:effectLst/>
                          <a:latin typeface="Times New Roman"/>
                          <a:ea typeface="华文细黑"/>
                          <a:cs typeface="Courier New"/>
                        </a:rPr>
                        <a:t>C</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Al</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Al(OH)</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NaAlO</a:t>
                      </a:r>
                      <a:r>
                        <a:rPr lang="en-US" sz="2800" kern="100" baseline="-25000">
                          <a:effectLst/>
                          <a:latin typeface="Times New Roman"/>
                          <a:ea typeface="华文细黑"/>
                          <a:cs typeface="Courier New"/>
                        </a:rPr>
                        <a:t>2</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NaOH</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6091">
                <a:tc>
                  <a:txBody>
                    <a:bodyPr/>
                    <a:lstStyle/>
                    <a:p>
                      <a:pPr algn="ctr">
                        <a:lnSpc>
                          <a:spcPct val="150000"/>
                        </a:lnSpc>
                        <a:spcAft>
                          <a:spcPts val="0"/>
                        </a:spcAft>
                      </a:pPr>
                      <a:r>
                        <a:rPr lang="en-US" sz="2800" kern="100">
                          <a:effectLst/>
                          <a:latin typeface="Times New Roman"/>
                          <a:ea typeface="华文细黑"/>
                          <a:cs typeface="Courier New"/>
                        </a:rPr>
                        <a:t>D</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NaOH</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Na</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CO</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NaHCO</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CO</a:t>
                      </a:r>
                      <a:r>
                        <a:rPr lang="en-US" sz="2800" kern="100" baseline="-25000" dirty="0">
                          <a:effectLst/>
                          <a:latin typeface="Times New Roman"/>
                          <a:ea typeface="华文细黑"/>
                          <a:cs typeface="Courier New"/>
                        </a:rPr>
                        <a:t>2</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8" name="Rectangle 21">
            <a:hlinkClick r:id="rId6"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7"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8"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9"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10"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11"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12"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13"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4"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5"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6"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7"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矩形 2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1" name="圆角矩形 30">
            <a:hlinkClick r:id="rId18"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777097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92186" y="1701602"/>
            <a:ext cx="10125715" cy="2186496"/>
          </a:xfrm>
          <a:prstGeom prst="rect">
            <a:avLst/>
          </a:prstGeom>
        </p:spPr>
        <p:txBody>
          <a:bodyPr>
            <a:spAutoFit/>
          </a:bodyPr>
          <a:lstStyle/>
          <a:p>
            <a:pPr algn="just">
              <a:lnSpc>
                <a:spcPct val="17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Al</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NaOH</a:t>
            </a:r>
            <a:r>
              <a:rPr lang="zh-CN" altLang="zh-CN" sz="2800" kern="100" dirty="0">
                <a:latin typeface="Times New Roman"/>
                <a:ea typeface="华文细黑"/>
                <a:cs typeface="Times New Roman"/>
              </a:rPr>
              <a:t>溶液反应的产物是</a:t>
            </a:r>
            <a:r>
              <a:rPr lang="en-US" altLang="zh-CN" sz="2800" kern="100" dirty="0">
                <a:latin typeface="Times New Roman"/>
                <a:ea typeface="华文细黑"/>
                <a:cs typeface="Courier New"/>
              </a:rPr>
              <a:t>NaAlO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，不可能生成</a:t>
            </a:r>
            <a:r>
              <a:rPr lang="en-US" altLang="zh-CN" sz="2800" kern="100" dirty="0">
                <a:latin typeface="Times New Roman"/>
                <a:ea typeface="华文细黑"/>
                <a:cs typeface="Courier New"/>
              </a:rPr>
              <a:t>Al(OH)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7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rgbClr val="E36C0A"/>
                </a:solidFill>
                <a:latin typeface="Times New Roman"/>
                <a:ea typeface="华文细黑"/>
                <a:cs typeface="Courier New"/>
              </a:rPr>
              <a:t>C</a:t>
            </a:r>
            <a:endParaRPr lang="zh-CN" altLang="zh-CN" sz="1050" kern="100" dirty="0">
              <a:effectLst/>
              <a:latin typeface="宋体"/>
              <a:cs typeface="Courier New"/>
            </a:endParaRPr>
          </a:p>
        </p:txBody>
      </p:sp>
      <p:sp>
        <p:nvSpPr>
          <p:cNvPr id="16" name="Rectangle 21">
            <a:hlinkClick r:id="rId2"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3"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4"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5"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0" name="Rectangle 21">
            <a:hlinkClick r:id="rId6"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1" name="Rectangle 21">
            <a:hlinkClick r:id="rId7"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2" name="Rectangle 21">
            <a:hlinkClick r:id="rId8"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3" name="Rectangle 21">
            <a:hlinkClick r:id="rId9"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4" name="Rectangle 21">
            <a:hlinkClick r:id="rId10"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5" name="Rectangle 21">
            <a:hlinkClick r:id="rId11"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6" name="Rectangle 21">
            <a:hlinkClick r:id="rId12"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7" name="Rectangle 21">
            <a:hlinkClick r:id="rId13"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275681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576807"/>
            <a:ext cx="11296938" cy="6568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甲、乙、丙、丁四种物质存在如下转化关系：</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561287325"/>
              </p:ext>
            </p:extLst>
          </p:nvPr>
        </p:nvGraphicFramePr>
        <p:xfrm>
          <a:off x="4438650" y="1212179"/>
          <a:ext cx="2916238" cy="914400"/>
        </p:xfrm>
        <a:graphic>
          <a:graphicData uri="http://schemas.openxmlformats.org/presentationml/2006/ole">
            <mc:AlternateContent xmlns:mc="http://schemas.openxmlformats.org/markup-compatibility/2006">
              <mc:Choice xmlns:v="urn:schemas-microsoft-com:vml" Requires="v">
                <p:oleObj spid="_x0000_s49187" name="文档" r:id="rId4" imgW="2915497" imgH="914433" progId="Word.Document.12">
                  <p:embed/>
                </p:oleObj>
              </mc:Choice>
              <mc:Fallback>
                <p:oleObj name="文档" r:id="rId4" imgW="2915497" imgH="914433" progId="Word.Document.12">
                  <p:embed/>
                  <p:pic>
                    <p:nvPicPr>
                      <p:cNvPr id="0" name="对象 1"/>
                      <p:cNvPicPr>
                        <a:picLocks noChangeAspect="1" noChangeArrowheads="1"/>
                      </p:cNvPicPr>
                      <p:nvPr/>
                    </p:nvPicPr>
                    <p:blipFill>
                      <a:blip r:embed="rId5"/>
                      <a:srcRect/>
                      <a:stretch>
                        <a:fillRect/>
                      </a:stretch>
                    </p:blipFill>
                    <p:spPr bwMode="auto">
                      <a:xfrm>
                        <a:off x="4438650" y="1212179"/>
                        <a:ext cx="29162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p:cNvSpPr/>
          <p:nvPr/>
        </p:nvSpPr>
        <p:spPr>
          <a:xfrm>
            <a:off x="406574" y="2076275"/>
            <a:ext cx="11296938" cy="427193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若甲、乙均为空气的主要成分，甲所含元素的简单阴离子的结构示</a:t>
            </a:r>
            <a:r>
              <a:rPr lang="zh-CN" altLang="zh-CN" sz="2800" kern="100" dirty="0" smtClean="0">
                <a:latin typeface="Times New Roman"/>
                <a:ea typeface="华文细黑"/>
                <a:cs typeface="Times New Roman"/>
              </a:rPr>
              <a:t>意</a:t>
            </a:r>
            <a:endParaRPr lang="en-US" altLang="zh-CN" sz="2800" kern="100" dirty="0" smtClean="0">
              <a:latin typeface="Times New Roman"/>
              <a:ea typeface="华文细黑"/>
              <a:cs typeface="Times New Roman"/>
            </a:endParaRPr>
          </a:p>
          <a:p>
            <a:pPr algn="just">
              <a:lnSpc>
                <a:spcPct val="220000"/>
              </a:lnSpc>
              <a:spcAft>
                <a:spcPts val="0"/>
              </a:spcAft>
            </a:pPr>
            <a:r>
              <a:rPr lang="zh-CN" altLang="zh-CN" sz="2800" kern="100" dirty="0" smtClean="0">
                <a:latin typeface="Times New Roman"/>
                <a:ea typeface="华文细黑"/>
                <a:cs typeface="Times New Roman"/>
              </a:rPr>
              <a:t>图</a:t>
            </a:r>
            <a:r>
              <a:rPr lang="zh-CN" altLang="zh-CN" sz="2800" kern="100" dirty="0">
                <a:latin typeface="Times New Roman"/>
                <a:ea typeface="华文细黑"/>
                <a:cs typeface="Times New Roman"/>
              </a:rPr>
              <a:t>为</a:t>
            </a:r>
            <a:r>
              <a:rPr lang="en-US" altLang="zh-CN" sz="2800" kern="100" dirty="0" smtClean="0">
                <a:latin typeface="Times New Roman"/>
                <a:ea typeface="华文细黑"/>
                <a:cs typeface="Courier New"/>
              </a:rPr>
              <a:t>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若乙是生活常见金属单质，丙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丁的离子方程式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________________</a:t>
            </a:r>
          </a:p>
          <a:p>
            <a:pPr algn="just">
              <a:lnSpc>
                <a:spcPct val="150000"/>
              </a:lnSpc>
              <a:spcAft>
                <a:spcPts val="0"/>
              </a:spcAft>
            </a:pPr>
            <a:r>
              <a:rPr lang="en-US" altLang="zh-CN" sz="2800" kern="100" dirty="0">
                <a:latin typeface="Times New Roman"/>
                <a:ea typeface="华文细黑"/>
                <a:cs typeface="Courier New"/>
              </a:rPr>
              <a:t>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spc="-100" dirty="0">
                <a:latin typeface="Times New Roman"/>
                <a:ea typeface="华文细黑"/>
                <a:cs typeface="Courier New"/>
              </a:rPr>
              <a:t>(3)</a:t>
            </a:r>
            <a:r>
              <a:rPr lang="zh-CN" altLang="zh-CN" sz="2800" kern="100" spc="-100" dirty="0">
                <a:latin typeface="Times New Roman"/>
                <a:ea typeface="华文细黑"/>
                <a:cs typeface="Times New Roman"/>
              </a:rPr>
              <a:t>若丙既能与强酸又能与强碱反应，则丙的化学式</a:t>
            </a:r>
            <a:r>
              <a:rPr lang="zh-CN" altLang="zh-CN" sz="2800" kern="100" dirty="0">
                <a:latin typeface="Times New Roman"/>
                <a:ea typeface="华文细黑"/>
                <a:cs typeface="Times New Roman"/>
              </a:rPr>
              <a:t>为</a:t>
            </a:r>
            <a:r>
              <a:rPr lang="en-US" altLang="zh-CN" sz="2800" kern="100" dirty="0" smtClean="0">
                <a:latin typeface="Times New Roman"/>
                <a:ea typeface="华文细黑"/>
                <a:cs typeface="Courier New"/>
              </a:rPr>
              <a:t>___</a:t>
            </a:r>
            <a:r>
              <a:rPr lang="en-US" altLang="zh-CN" sz="2800" kern="100" dirty="0">
                <a:latin typeface="Times New Roman"/>
                <a:ea typeface="华文细黑"/>
                <a:cs typeface="Courier New"/>
              </a:rPr>
              <a:t>__</a:t>
            </a:r>
            <a:r>
              <a:rPr lang="en-US" altLang="zh-CN" sz="2800" kern="100" dirty="0" smtClean="0">
                <a:latin typeface="Times New Roman"/>
                <a:ea typeface="华文细黑"/>
                <a:cs typeface="Courier New"/>
              </a:rPr>
              <a:t>____________</a:t>
            </a:r>
          </a:p>
          <a:p>
            <a:pPr algn="just">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任写</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种</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pic>
        <p:nvPicPr>
          <p:cNvPr id="49154" name="Picture 2" descr="GD10"/>
          <p:cNvPicPr>
            <a:picLocks noChangeAspect="1" noChangeArrowheads="1"/>
          </p:cNvPicPr>
          <p:nvPr/>
        </p:nvPicPr>
        <p:blipFill>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04578" y="2716749"/>
            <a:ext cx="1037093" cy="77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8821864" y="3783370"/>
            <a:ext cx="2385910" cy="523220"/>
          </a:xfrm>
          <a:prstGeom prst="rect">
            <a:avLst/>
          </a:prstGeom>
        </p:spPr>
        <p:txBody>
          <a:bodyPr wrap="none">
            <a:spAutoFit/>
          </a:bodyPr>
          <a:lstStyle/>
          <a:p>
            <a:r>
              <a:rPr lang="en-US" altLang="zh-CN" sz="2800" kern="100" dirty="0">
                <a:solidFill>
                  <a:srgbClr val="E36C0A"/>
                </a:solidFill>
                <a:latin typeface="Times New Roman"/>
                <a:ea typeface="华文细黑"/>
              </a:rPr>
              <a:t>2Fe</a:t>
            </a:r>
            <a:r>
              <a:rPr lang="en-US" altLang="zh-CN" sz="2800" kern="100" baseline="30000" dirty="0">
                <a:solidFill>
                  <a:srgbClr val="E36C0A"/>
                </a:solidFill>
                <a:latin typeface="Times New Roman"/>
                <a:ea typeface="华文细黑"/>
              </a:rPr>
              <a:t>3</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Fe</a:t>
            </a:r>
            <a:r>
              <a:rPr lang="en-US" altLang="zh-CN" sz="2800" kern="100" spc="-80" dirty="0" smtClean="0">
                <a:solidFill>
                  <a:srgbClr val="E36C0A"/>
                </a:solidFill>
                <a:latin typeface="Times New Roman"/>
                <a:ea typeface="华文细黑"/>
              </a:rPr>
              <a:t>==</a:t>
            </a:r>
            <a:r>
              <a:rPr lang="en-US" altLang="zh-CN" sz="2800" kern="100" dirty="0" smtClean="0">
                <a:solidFill>
                  <a:srgbClr val="E36C0A"/>
                </a:solidFill>
                <a:latin typeface="Times New Roman"/>
                <a:ea typeface="华文细黑"/>
              </a:rPr>
              <a:t>=</a:t>
            </a:r>
            <a:endParaRPr lang="zh-CN" altLang="en-US" sz="2800" dirty="0"/>
          </a:p>
        </p:txBody>
      </p:sp>
      <p:sp>
        <p:nvSpPr>
          <p:cNvPr id="8" name="矩形 7"/>
          <p:cNvSpPr/>
          <p:nvPr/>
        </p:nvSpPr>
        <p:spPr>
          <a:xfrm>
            <a:off x="8335962" y="4990503"/>
            <a:ext cx="3320140" cy="523220"/>
          </a:xfrm>
          <a:prstGeom prst="rect">
            <a:avLst/>
          </a:prstGeom>
        </p:spPr>
        <p:txBody>
          <a:bodyPr wrap="none">
            <a:spAutoFit/>
          </a:bodyPr>
          <a:lstStyle/>
          <a:p>
            <a:r>
              <a:rPr lang="en-US" altLang="zh-CN" sz="2800" kern="100" dirty="0">
                <a:solidFill>
                  <a:srgbClr val="E36C0A"/>
                </a:solidFill>
                <a:latin typeface="Times New Roman"/>
                <a:ea typeface="华文细黑"/>
              </a:rPr>
              <a:t>Al(OH)</a:t>
            </a:r>
            <a:r>
              <a:rPr lang="en-US" altLang="zh-CN" sz="2800" kern="100" baseline="-25000" dirty="0">
                <a:solidFill>
                  <a:srgbClr val="E36C0A"/>
                </a:solidFill>
                <a:latin typeface="Times New Roman"/>
                <a:ea typeface="华文细黑"/>
              </a:rPr>
              <a:t>3</a:t>
            </a:r>
            <a:r>
              <a:rPr lang="en-US" altLang="zh-CN" sz="2800" kern="100" dirty="0">
                <a:solidFill>
                  <a:srgbClr val="E36C0A"/>
                </a:solidFill>
                <a:latin typeface="Times New Roman"/>
                <a:ea typeface="华文细黑"/>
              </a:rPr>
              <a:t>(</a:t>
            </a:r>
            <a:r>
              <a:rPr lang="zh-CN" altLang="zh-CN" sz="2800" kern="100" dirty="0">
                <a:solidFill>
                  <a:srgbClr val="E36C0A"/>
                </a:solidFill>
                <a:latin typeface="Times New Roman"/>
                <a:ea typeface="华文细黑"/>
                <a:cs typeface="Times New Roman"/>
              </a:rPr>
              <a:t>或</a:t>
            </a:r>
            <a:r>
              <a:rPr lang="en-US" altLang="zh-CN" sz="2800" kern="100" dirty="0">
                <a:solidFill>
                  <a:srgbClr val="E36C0A"/>
                </a:solidFill>
                <a:latin typeface="Times New Roman"/>
                <a:ea typeface="华文细黑"/>
              </a:rPr>
              <a:t>NaHCO</a:t>
            </a:r>
            <a:r>
              <a:rPr lang="en-US" altLang="zh-CN" sz="2800" kern="100" baseline="-25000" dirty="0">
                <a:solidFill>
                  <a:srgbClr val="E36C0A"/>
                </a:solidFill>
                <a:latin typeface="Times New Roman"/>
                <a:ea typeface="华文细黑"/>
              </a:rPr>
              <a:t>3</a:t>
            </a:r>
            <a:r>
              <a:rPr lang="en-US" altLang="zh-CN" sz="2800" kern="100" dirty="0">
                <a:solidFill>
                  <a:srgbClr val="E36C0A"/>
                </a:solidFill>
                <a:latin typeface="Times New Roman"/>
                <a:ea typeface="华文细黑"/>
              </a:rPr>
              <a:t>)</a:t>
            </a:r>
            <a:endParaRPr lang="zh-CN" altLang="en-US" sz="2800" dirty="0"/>
          </a:p>
        </p:txBody>
      </p:sp>
      <p:sp>
        <p:nvSpPr>
          <p:cNvPr id="9" name="矩形 8"/>
          <p:cNvSpPr/>
          <p:nvPr/>
        </p:nvSpPr>
        <p:spPr>
          <a:xfrm>
            <a:off x="476354" y="4429398"/>
            <a:ext cx="1082348" cy="523220"/>
          </a:xfrm>
          <a:prstGeom prst="rect">
            <a:avLst/>
          </a:prstGeom>
        </p:spPr>
        <p:txBody>
          <a:bodyPr wrap="none">
            <a:spAutoFit/>
          </a:bodyPr>
          <a:lstStyle/>
          <a:p>
            <a:pPr lvl="0"/>
            <a:r>
              <a:rPr lang="en-US" altLang="zh-CN" sz="2800" kern="100" dirty="0">
                <a:solidFill>
                  <a:srgbClr val="E36C0A"/>
                </a:solidFill>
                <a:latin typeface="Times New Roman"/>
                <a:ea typeface="华文细黑"/>
              </a:rPr>
              <a:t>3Fe</a:t>
            </a:r>
            <a:r>
              <a:rPr lang="en-US" altLang="zh-CN" sz="2800" kern="100" baseline="30000" dirty="0">
                <a:solidFill>
                  <a:srgbClr val="E36C0A"/>
                </a:solidFill>
                <a:latin typeface="Times New Roman"/>
                <a:ea typeface="华文细黑"/>
              </a:rPr>
              <a:t>2</a:t>
            </a:r>
            <a:r>
              <a:rPr lang="zh-CN" altLang="zh-CN" sz="2800" kern="100" baseline="30000" dirty="0" smtClean="0">
                <a:solidFill>
                  <a:srgbClr val="E36C0A"/>
                </a:solidFill>
                <a:latin typeface="Times New Roman"/>
                <a:ea typeface="华文细黑"/>
                <a:cs typeface="Times New Roman"/>
              </a:rPr>
              <a:t>＋</a:t>
            </a:r>
            <a:endParaRPr lang="zh-CN" altLang="en-US" sz="2800" dirty="0">
              <a:solidFill>
                <a:prstClr val="black"/>
              </a:solidFill>
            </a:endParaRPr>
          </a:p>
        </p:txBody>
      </p:sp>
      <p:sp>
        <p:nvSpPr>
          <p:cNvPr id="10" name="Rectangle 21">
            <a:hlinkClick r:id="rId7"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8"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9"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10"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11"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12"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6" name="Rectangle 21">
            <a:hlinkClick r:id="rId13"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7" name="Rectangle 21">
            <a:hlinkClick r:id="rId14"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8" name="Rectangle 21">
            <a:hlinkClick r:id="rId15"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9" name="Rectangle 21">
            <a:hlinkClick r:id="rId16"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0" name="Rectangle 21">
            <a:hlinkClick r:id="rId17"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1" name="Rectangle 21">
            <a:hlinkClick r:id="rId18"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60019096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blinds(horizontal)">
                                      <p:cBhvr>
                                        <p:cTn id="7" dur="500"/>
                                        <p:tgtEl>
                                          <p:spTgt spid="491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49154"/>
                                        </p:tgtEl>
                                      </p:cBhvr>
                                    </p:animEffect>
                                    <p:set>
                                      <p:cBhvr>
                                        <p:cTn id="25" dur="1" fill="hold">
                                          <p:stCondLst>
                                            <p:cond delay="499"/>
                                          </p:stCondLst>
                                        </p:cTn>
                                        <p:tgtEl>
                                          <p:spTgt spid="4915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6" grpId="0"/>
      <p:bldP spid="6" grpId="1"/>
      <p:bldP spid="8" grpId="0"/>
      <p:bldP spid="8" grpId="1"/>
      <p:bldP spid="9" grpId="0"/>
      <p:bldP spid="9"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8412" y="718808"/>
            <a:ext cx="11502034"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smtClean="0">
                <a:latin typeface="IPAPANNEW"/>
                <a:ea typeface="华文细黑"/>
                <a:cs typeface="Times New Roman"/>
              </a:rPr>
              <a:t>4</a:t>
            </a:r>
            <a:r>
              <a:rPr lang="en-US" altLang="zh-CN" sz="2800" kern="100" dirty="0" smtClean="0">
                <a:latin typeface="IPAPANNEW"/>
                <a:ea typeface="华文细黑"/>
                <a:cs typeface="Times New Roman"/>
              </a:rPr>
              <a:t>.</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海南，</a:t>
            </a: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单质</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是一种常见的半导体材料，可由</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通过如下图所示的路线制备。其中</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的氧化物；</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为氢化物，分子结构与甲烷相似。回答下列问题：</a:t>
            </a:r>
            <a:endParaRPr lang="zh-CN" altLang="zh-CN" sz="105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441908492"/>
              </p:ext>
            </p:extLst>
          </p:nvPr>
        </p:nvGraphicFramePr>
        <p:xfrm>
          <a:off x="3123232" y="3106461"/>
          <a:ext cx="6356350" cy="1295400"/>
        </p:xfrm>
        <a:graphic>
          <a:graphicData uri="http://schemas.openxmlformats.org/presentationml/2006/ole">
            <mc:AlternateContent xmlns:mc="http://schemas.openxmlformats.org/markup-compatibility/2006">
              <mc:Choice xmlns:v="urn:schemas-microsoft-com:vml" Requires="v">
                <p:oleObj spid="_x0000_s125980" name="文档" r:id="rId4" imgW="6357108" imgH="1294886" progId="Word.Document.12">
                  <p:embed/>
                </p:oleObj>
              </mc:Choice>
              <mc:Fallback>
                <p:oleObj name="文档" r:id="rId4" imgW="6357108" imgH="1294886" progId="Word.Document.12">
                  <p:embed/>
                  <p:pic>
                    <p:nvPicPr>
                      <p:cNvPr id="0" name=""/>
                      <p:cNvPicPr/>
                      <p:nvPr/>
                    </p:nvPicPr>
                    <p:blipFill>
                      <a:blip r:embed="rId5"/>
                      <a:stretch>
                        <a:fillRect/>
                      </a:stretch>
                    </p:blipFill>
                    <p:spPr>
                      <a:xfrm>
                        <a:off x="3123232" y="3106461"/>
                        <a:ext cx="6356350" cy="1295400"/>
                      </a:xfrm>
                      <a:prstGeom prst="rect">
                        <a:avLst/>
                      </a:prstGeom>
                    </p:spPr>
                  </p:pic>
                </p:oleObj>
              </mc:Fallback>
            </mc:AlternateContent>
          </a:graphicData>
        </a:graphic>
      </p:graphicFrame>
      <p:sp>
        <p:nvSpPr>
          <p:cNvPr id="8" name="矩形 7"/>
          <p:cNvSpPr/>
          <p:nvPr/>
        </p:nvSpPr>
        <p:spPr>
          <a:xfrm>
            <a:off x="328412" y="4113829"/>
            <a:ext cx="11502034"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能与</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发生化学反应的酸是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制备</a:t>
            </a:r>
            <a:r>
              <a:rPr lang="en-US" altLang="zh-CN" sz="2800" kern="100" dirty="0">
                <a:latin typeface="Times New Roman"/>
                <a:ea typeface="华文细黑"/>
                <a:cs typeface="Courier New"/>
              </a:rPr>
              <a:t>Mg</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的化学方程式为</a:t>
            </a:r>
            <a:r>
              <a:rPr lang="en-US" altLang="zh-CN" sz="2800" kern="100" dirty="0" smtClean="0">
                <a:latin typeface="Times New Roman"/>
                <a:ea typeface="华文细黑"/>
                <a:cs typeface="Courier New"/>
              </a:rPr>
              <a:t>_____________________________________________________________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Rectangle 21">
            <a:hlinkClick r:id="rId6"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7"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8"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9"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10"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Rectangle 21">
            <a:hlinkClick r:id="rId11"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3" name="Rectangle 21">
            <a:hlinkClick r:id="rId12"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4" name="Rectangle 21">
            <a:hlinkClick r:id="rId13"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5" name="Rectangle 21">
            <a:hlinkClick r:id="rId14"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6" name="Rectangle 21">
            <a:hlinkClick r:id="rId15"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7" name="Rectangle 21">
            <a:hlinkClick r:id="rId16"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8" name="Rectangle 21">
            <a:hlinkClick r:id="rId17"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39408320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93545" y="1041911"/>
            <a:ext cx="11120877" cy="3323987"/>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由</a:t>
            </a:r>
            <a:r>
              <a:rPr lang="en-US" altLang="zh-CN" sz="2800" kern="100" dirty="0" smtClean="0">
                <a:latin typeface="Times New Roman"/>
                <a:ea typeface="华文细黑"/>
                <a:cs typeface="Courier New"/>
              </a:rPr>
              <a:t>Mg</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Z</a:t>
            </a:r>
            <a:r>
              <a:rPr lang="zh-CN" altLang="zh-CN" sz="2800" kern="100" dirty="0" smtClean="0">
                <a:latin typeface="Times New Roman"/>
                <a:ea typeface="华文细黑"/>
                <a:cs typeface="Times New Roman"/>
              </a:rPr>
              <a:t>生成</a:t>
            </a:r>
            <a:r>
              <a:rPr lang="en-US" altLang="zh-CN" sz="2800" kern="100" dirty="0" smtClean="0">
                <a:latin typeface="Times New Roman"/>
                <a:ea typeface="华文细黑"/>
                <a:cs typeface="Courier New"/>
              </a:rPr>
              <a:t>Y</a:t>
            </a:r>
            <a:r>
              <a:rPr lang="zh-CN" altLang="zh-CN" sz="2800" kern="100" dirty="0" smtClean="0">
                <a:latin typeface="Times New Roman"/>
                <a:ea typeface="华文细黑"/>
                <a:cs typeface="Times New Roman"/>
              </a:rPr>
              <a:t>的化学方程式为</a:t>
            </a:r>
            <a:r>
              <a:rPr lang="en-US" altLang="zh-CN" sz="2800" kern="100" dirty="0" smtClean="0">
                <a:latin typeface="Times New Roman"/>
                <a:ea typeface="华文细黑"/>
                <a:cs typeface="Courier New"/>
              </a:rPr>
              <a:t>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a:t>
            </a:r>
            <a:r>
              <a:rPr lang="zh-CN" altLang="zh-CN" sz="2800" kern="100" dirty="0" smtClean="0">
                <a:latin typeface="Times New Roman"/>
                <a:ea typeface="华文细黑"/>
                <a:cs typeface="Times New Roman"/>
              </a:rPr>
              <a:t>，</a:t>
            </a:r>
            <a:endParaRPr lang="zh-CN" altLang="zh-CN" sz="2800" kern="100" dirty="0" smtClean="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Y</a:t>
            </a:r>
            <a:r>
              <a:rPr lang="zh-CN" altLang="zh-CN" sz="2800" kern="100" dirty="0" smtClean="0">
                <a:latin typeface="Times New Roman"/>
                <a:ea typeface="华文细黑"/>
                <a:cs typeface="Times New Roman"/>
              </a:rPr>
              <a:t>分子的电子式为</a:t>
            </a:r>
            <a:r>
              <a:rPr lang="en-US" altLang="zh-CN" sz="2800" kern="100" dirty="0" smtClean="0">
                <a:latin typeface="Times New Roman"/>
                <a:ea typeface="华文细黑"/>
                <a:cs typeface="Courier New"/>
              </a:rPr>
              <a:t>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solidFill>
                  <a:prstClr val="black"/>
                </a:solidFill>
                <a:latin typeface="Times New Roman"/>
                <a:ea typeface="华文细黑"/>
                <a:cs typeface="Courier New"/>
              </a:rPr>
              <a:t>(3)Z</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X</a:t>
            </a:r>
            <a:r>
              <a:rPr lang="zh-CN" altLang="zh-CN" sz="2800" kern="100" dirty="0" smtClean="0">
                <a:solidFill>
                  <a:prstClr val="black"/>
                </a:solidFill>
                <a:latin typeface="Times New Roman"/>
                <a:ea typeface="华文细黑"/>
                <a:cs typeface="Times New Roman"/>
              </a:rPr>
              <a:t>中共价键的类型分别是</a:t>
            </a:r>
            <a:r>
              <a:rPr lang="en-US" altLang="zh-CN" sz="2800" kern="100" dirty="0" smtClean="0">
                <a:solidFill>
                  <a:prstClr val="black"/>
                </a:solidFill>
                <a:latin typeface="Times New Roman"/>
                <a:ea typeface="华文细黑"/>
                <a:cs typeface="Courier New"/>
              </a:rPr>
              <a:t>________</a:t>
            </a:r>
            <a:r>
              <a:rPr lang="zh-CN" altLang="zh-CN" sz="2800" kern="100" dirty="0" smtClean="0">
                <a:solidFill>
                  <a:prstClr val="black"/>
                </a:solidFill>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________</a:t>
            </a:r>
            <a:r>
              <a:rPr lang="zh-CN" altLang="zh-CN" sz="2800" kern="100" dirty="0" smtClean="0">
                <a:solidFill>
                  <a:prstClr val="black"/>
                </a:solidFill>
                <a:latin typeface="Times New Roman"/>
                <a:ea typeface="华文细黑"/>
                <a:cs typeface="Times New Roman"/>
              </a:rPr>
              <a:t>。</a:t>
            </a:r>
            <a:endParaRPr lang="zh-CN" altLang="zh-CN" sz="2800" kern="100" dirty="0" smtClean="0">
              <a:solidFill>
                <a:prstClr val="black"/>
              </a:solidFill>
              <a:latin typeface="宋体"/>
              <a:cs typeface="Courier New"/>
            </a:endParaRPr>
          </a:p>
        </p:txBody>
      </p:sp>
      <p:sp>
        <p:nvSpPr>
          <p:cNvPr id="17" name="Rectangle 21">
            <a:hlinkClick r:id="rId2"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7"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3" name="Rectangle 21">
            <a:hlinkClick r:id="rId8"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4" name="Rectangle 21">
            <a:hlinkClick r:id="rId9"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5" name="Rectangle 21">
            <a:hlinkClick r:id="rId10"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6" name="Rectangle 21">
            <a:hlinkClick r:id="rId11"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7" name="Rectangle 21">
            <a:hlinkClick r:id="rId12"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8" name="Rectangle 21">
            <a:hlinkClick r:id="rId13"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29" name="矩形 2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0" name="圆角矩形 29">
            <a:hlinkClick r:id="rId14"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084338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493546" y="498674"/>
            <a:ext cx="5560438" cy="523220"/>
          </a:xfrm>
          <a:prstGeom prst="rect">
            <a:avLst/>
          </a:prstGeom>
        </p:spPr>
        <p:txBody>
          <a:bodyPr wrap="square">
            <a:spAutoFit/>
          </a:bodyPr>
          <a:lstStyle/>
          <a:p>
            <a:pPr lvl="0" algn="just"/>
            <a:r>
              <a:rPr lang="zh-CN" altLang="zh-CN" sz="2800" b="1" kern="100" dirty="0" smtClean="0">
                <a:solidFill>
                  <a:srgbClr val="0000FF"/>
                </a:solidFill>
                <a:latin typeface="Times New Roman"/>
                <a:ea typeface="黑体" pitchFamily="49" charset="-122"/>
                <a:cs typeface="Times New Roman"/>
              </a:rPr>
              <a:t>破题要领</a:t>
            </a:r>
            <a:r>
              <a:rPr lang="en-US" altLang="zh-CN" sz="2800" kern="100" dirty="0" smtClean="0">
                <a:solidFill>
                  <a:prstClr val="black"/>
                </a:solidFill>
                <a:latin typeface="Times New Roman"/>
                <a:ea typeface="华文细黑"/>
                <a:cs typeface="Courier New"/>
              </a:rPr>
              <a:t>——</a:t>
            </a:r>
            <a:r>
              <a:rPr lang="zh-CN" altLang="zh-CN" sz="2800" kern="100" dirty="0" smtClean="0">
                <a:solidFill>
                  <a:prstClr val="black"/>
                </a:solidFill>
                <a:latin typeface="Times New Roman"/>
                <a:ea typeface="华文细黑"/>
                <a:cs typeface="Times New Roman"/>
              </a:rPr>
              <a:t>提取关键信息</a:t>
            </a:r>
            <a:endParaRPr lang="zh-CN" altLang="zh-CN" sz="2800" kern="100" dirty="0" smtClean="0">
              <a:solidFill>
                <a:prstClr val="black"/>
              </a:solidFill>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4282050973"/>
              </p:ext>
            </p:extLst>
          </p:nvPr>
        </p:nvGraphicFramePr>
        <p:xfrm>
          <a:off x="1720654" y="1125538"/>
          <a:ext cx="8839048" cy="2463795"/>
        </p:xfrm>
        <a:graphic>
          <a:graphicData uri="http://schemas.openxmlformats.org/drawingml/2006/table">
            <a:tbl>
              <a:tblPr/>
              <a:tblGrid>
                <a:gridCol w="1737360"/>
                <a:gridCol w="7101688"/>
              </a:tblGrid>
              <a:tr h="663595">
                <a:tc>
                  <a:txBody>
                    <a:bodyPr/>
                    <a:lstStyle/>
                    <a:p>
                      <a:pPr algn="ctr">
                        <a:lnSpc>
                          <a:spcPct val="130000"/>
                        </a:lnSpc>
                        <a:spcAft>
                          <a:spcPts val="0"/>
                        </a:spcAft>
                      </a:pPr>
                      <a:r>
                        <a:rPr lang="zh-CN" sz="2800" kern="100" dirty="0">
                          <a:effectLst/>
                          <a:latin typeface="Times New Roman"/>
                          <a:ea typeface="华文细黑"/>
                          <a:cs typeface="Times New Roman"/>
                        </a:rPr>
                        <a:t>关键信息</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zh-CN" sz="2800" kern="100" dirty="0">
                          <a:effectLst/>
                          <a:latin typeface="Times New Roman"/>
                          <a:ea typeface="华文细黑"/>
                          <a:cs typeface="Times New Roman"/>
                        </a:rPr>
                        <a:t>信息的分析与迁移</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6064">
                <a:tc>
                  <a:txBody>
                    <a:bodyPr/>
                    <a:lstStyle/>
                    <a:p>
                      <a:pPr algn="ctr">
                        <a:lnSpc>
                          <a:spcPct val="130000"/>
                        </a:lnSpc>
                        <a:spcAft>
                          <a:spcPts val="0"/>
                        </a:spcAft>
                      </a:pPr>
                      <a:r>
                        <a:rPr lang="en-US" sz="2800" kern="100" dirty="0">
                          <a:effectLst/>
                          <a:latin typeface="宋体"/>
                          <a:ea typeface="华文细黑"/>
                          <a:cs typeface="Times New Roman"/>
                        </a:rPr>
                        <a:t>①</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30000"/>
                        </a:lnSpc>
                        <a:spcAft>
                          <a:spcPts val="0"/>
                        </a:spcAft>
                      </a:pPr>
                      <a:r>
                        <a:rPr lang="zh-CN" sz="2800" kern="100" dirty="0">
                          <a:effectLst/>
                          <a:latin typeface="Times New Roman"/>
                          <a:ea typeface="华文细黑"/>
                          <a:cs typeface="Times New Roman"/>
                        </a:rPr>
                        <a:t>作半导体材料的单质常见物质是硅</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8072">
                <a:tc>
                  <a:txBody>
                    <a:bodyPr/>
                    <a:lstStyle/>
                    <a:p>
                      <a:pPr algn="ctr">
                        <a:lnSpc>
                          <a:spcPct val="130000"/>
                        </a:lnSpc>
                        <a:spcAft>
                          <a:spcPts val="0"/>
                        </a:spcAft>
                      </a:pPr>
                      <a:r>
                        <a:rPr lang="en-US" sz="2800" kern="100" dirty="0">
                          <a:effectLst/>
                          <a:latin typeface="宋体"/>
                          <a:ea typeface="华文细黑"/>
                          <a:cs typeface="Times New Roman"/>
                        </a:rPr>
                        <a:t>②</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30000"/>
                        </a:lnSpc>
                        <a:spcAft>
                          <a:spcPts val="0"/>
                        </a:spcAft>
                      </a:pPr>
                      <a:r>
                        <a:rPr lang="zh-CN" sz="2800" kern="100">
                          <a:effectLst/>
                          <a:latin typeface="Times New Roman"/>
                          <a:ea typeface="华文细黑"/>
                          <a:cs typeface="Times New Roman"/>
                        </a:rPr>
                        <a:t>硅的氧化物只有</a:t>
                      </a:r>
                      <a:r>
                        <a:rPr lang="en-US" sz="2800" kern="100">
                          <a:effectLst/>
                          <a:latin typeface="Times New Roman"/>
                          <a:ea typeface="华文细黑"/>
                          <a:cs typeface="Courier New"/>
                        </a:rPr>
                        <a:t>SiO</a:t>
                      </a:r>
                      <a:r>
                        <a:rPr lang="en-US" sz="2800" kern="100" baseline="-25000">
                          <a:effectLst/>
                          <a:latin typeface="Times New Roman"/>
                          <a:ea typeface="华文细黑"/>
                          <a:cs typeface="Courier New"/>
                        </a:rPr>
                        <a:t>2</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6064">
                <a:tc>
                  <a:txBody>
                    <a:bodyPr/>
                    <a:lstStyle/>
                    <a:p>
                      <a:pPr algn="ctr">
                        <a:lnSpc>
                          <a:spcPct val="130000"/>
                        </a:lnSpc>
                        <a:spcAft>
                          <a:spcPts val="0"/>
                        </a:spcAft>
                      </a:pPr>
                      <a:r>
                        <a:rPr lang="en-US" sz="2800" kern="100">
                          <a:effectLst/>
                          <a:latin typeface="宋体"/>
                          <a:ea typeface="华文细黑"/>
                          <a:cs typeface="Times New Roman"/>
                        </a:rPr>
                        <a:t>③</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30000"/>
                        </a:lnSpc>
                        <a:spcAft>
                          <a:spcPts val="0"/>
                        </a:spcAft>
                      </a:pPr>
                      <a:r>
                        <a:rPr lang="zh-CN" sz="2800" kern="100" dirty="0">
                          <a:effectLst/>
                          <a:latin typeface="Times New Roman"/>
                          <a:ea typeface="华文细黑"/>
                          <a:cs typeface="Times New Roman"/>
                        </a:rPr>
                        <a:t>类比甲烷的化学式确定</a:t>
                      </a:r>
                      <a:r>
                        <a:rPr lang="en-US" sz="2800" kern="100" dirty="0">
                          <a:effectLst/>
                          <a:latin typeface="Times New Roman"/>
                          <a:ea typeface="华文细黑"/>
                          <a:cs typeface="Courier New"/>
                        </a:rPr>
                        <a:t>Y</a:t>
                      </a:r>
                      <a:r>
                        <a:rPr lang="zh-CN" sz="2800" kern="100" dirty="0">
                          <a:effectLst/>
                          <a:latin typeface="Times New Roman"/>
                          <a:ea typeface="华文细黑"/>
                          <a:cs typeface="Times New Roman"/>
                        </a:rPr>
                        <a:t>为</a:t>
                      </a:r>
                      <a:r>
                        <a:rPr lang="en-US" sz="2800" kern="100" dirty="0">
                          <a:effectLst/>
                          <a:latin typeface="Times New Roman"/>
                          <a:ea typeface="华文细黑"/>
                          <a:cs typeface="Courier New"/>
                        </a:rPr>
                        <a:t>SiH</a:t>
                      </a:r>
                      <a:r>
                        <a:rPr lang="en-US" sz="2800" kern="100" baseline="-25000" dirty="0">
                          <a:effectLst/>
                          <a:latin typeface="Times New Roman"/>
                          <a:ea typeface="华文细黑"/>
                          <a:cs typeface="Courier New"/>
                        </a:rPr>
                        <a:t>4</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7" name="Rectangle 21">
            <a:hlinkClick r:id="rId2"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7"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3" name="Rectangle 21">
            <a:hlinkClick r:id="rId8"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4" name="Rectangle 21">
            <a:hlinkClick r:id="rId9"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5" name="Rectangle 21">
            <a:hlinkClick r:id="rId10"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6" name="Rectangle 21">
            <a:hlinkClick r:id="rId11"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7" name="Rectangle 21">
            <a:hlinkClick r:id="rId12"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8" name="Rectangle 21">
            <a:hlinkClick r:id="rId13"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6" name="矩形 15"/>
          <p:cNvSpPr/>
          <p:nvPr/>
        </p:nvSpPr>
        <p:spPr>
          <a:xfrm>
            <a:off x="697506" y="3548410"/>
            <a:ext cx="10793813" cy="3242170"/>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根据题意，单质</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为半导体，则</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元素；</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其氧化物为二氧化硅，</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可与氢氟酸反应；</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根据流程图可知，二氧化硅与</a:t>
            </a:r>
            <a:r>
              <a:rPr lang="en-US" altLang="zh-CN" sz="2800" kern="100" dirty="0">
                <a:latin typeface="Times New Roman"/>
                <a:ea typeface="华文细黑"/>
                <a:cs typeface="Courier New"/>
              </a:rPr>
              <a:t>Mg</a:t>
            </a:r>
            <a:r>
              <a:rPr lang="zh-CN" altLang="zh-CN" sz="2800" kern="100" dirty="0">
                <a:latin typeface="Times New Roman"/>
                <a:ea typeface="华文细黑"/>
                <a:cs typeface="Times New Roman"/>
              </a:rPr>
              <a:t>反应生成</a:t>
            </a:r>
            <a:r>
              <a:rPr lang="en-US" altLang="zh-CN" sz="2800" kern="100" dirty="0">
                <a:latin typeface="Times New Roman"/>
                <a:ea typeface="华文细黑"/>
                <a:cs typeface="Courier New"/>
              </a:rPr>
              <a:t>Mg</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Mg</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与盐酸反应生成的</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为氢化物，分子结构与甲烷相似，则</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的分子式是</a:t>
            </a:r>
            <a:r>
              <a:rPr lang="en-US" altLang="zh-CN" sz="2800" kern="100" dirty="0">
                <a:latin typeface="Times New Roman"/>
                <a:ea typeface="华文细黑"/>
                <a:cs typeface="Courier New"/>
              </a:rPr>
              <a:t>SiH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，加热分解可得到</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单质。</a:t>
            </a:r>
            <a:endParaRPr lang="zh-CN" altLang="zh-CN" sz="2800" kern="100" dirty="0">
              <a:effectLst/>
              <a:latin typeface="宋体"/>
              <a:cs typeface="Courier New"/>
            </a:endParaRPr>
          </a:p>
        </p:txBody>
      </p:sp>
    </p:spTree>
    <p:extLst>
      <p:ext uri="{BB962C8B-B14F-4D97-AF65-F5344CB8AC3E}">
        <p14:creationId xmlns:p14="http://schemas.microsoft.com/office/powerpoint/2010/main" val="4223409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75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750"/>
                                        <p:tgtEl>
                                          <p:spTgt spid="3"/>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16">
                                            <p:txEl>
                                              <p:pRg st="0" end="0"/>
                                            </p:txEl>
                                          </p:spTgt>
                                        </p:tgtEl>
                                        <p:attrNameLst>
                                          <p:attrName>style.visibility</p:attrName>
                                        </p:attrNameLst>
                                      </p:cBhvr>
                                      <p:to>
                                        <p:strVal val="visible"/>
                                      </p:to>
                                    </p:set>
                                    <p:animEffect transition="in" filter="blinds(horizontal)">
                                      <p:cBhvr>
                                        <p:cTn id="14" dur="750"/>
                                        <p:tgtEl>
                                          <p:spTgt spid="16">
                                            <p:txEl>
                                              <p:pRg st="0" end="0"/>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16">
                                            <p:txEl>
                                              <p:pRg st="1" end="1"/>
                                            </p:txEl>
                                          </p:spTgt>
                                        </p:tgtEl>
                                        <p:attrNameLst>
                                          <p:attrName>style.visibility</p:attrName>
                                        </p:attrNameLst>
                                      </p:cBhvr>
                                      <p:to>
                                        <p:strVal val="visible"/>
                                      </p:to>
                                    </p:set>
                                    <p:animEffect transition="in" filter="blinds(horizontal)">
                                      <p:cBhvr>
                                        <p:cTn id="18" dur="750"/>
                                        <p:tgtEl>
                                          <p:spTgt spid="16">
                                            <p:txEl>
                                              <p:pRg st="1" end="1"/>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16">
                                            <p:txEl>
                                              <p:pRg st="2" end="2"/>
                                            </p:txEl>
                                          </p:spTgt>
                                        </p:tgtEl>
                                        <p:attrNameLst>
                                          <p:attrName>style.visibility</p:attrName>
                                        </p:attrNameLst>
                                      </p:cBhvr>
                                      <p:to>
                                        <p:strVal val="visible"/>
                                      </p:to>
                                    </p:set>
                                    <p:animEffect transition="in" filter="blinds(horizontal)">
                                      <p:cBhvr>
                                        <p:cTn id="22" dur="75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702924" y="2929664"/>
            <a:ext cx="11296938" cy="656846"/>
          </a:xfrm>
          <a:prstGeom prst="rect">
            <a:avLst/>
          </a:prstGeom>
        </p:spPr>
        <p:txBody>
          <a:bodyPr>
            <a:spAutoFit/>
          </a:bodyPr>
          <a:lstStyle/>
          <a:p>
            <a:pPr algn="just">
              <a:lnSpc>
                <a:spcPct val="150000"/>
              </a:lnSpc>
              <a:spcAft>
                <a:spcPts val="0"/>
              </a:spcAft>
            </a:pPr>
            <a:r>
              <a:rPr lang="en-US" altLang="zh-CN" sz="2800" kern="100" dirty="0">
                <a:solidFill>
                  <a:srgbClr val="E36C0A"/>
                </a:solidFill>
                <a:latin typeface="Times New Roman"/>
                <a:ea typeface="华文细黑"/>
              </a:rPr>
              <a:t>(2)Mg</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Times New Roman"/>
                <a:ea typeface="华文细黑"/>
              </a:rPr>
              <a:t>Si</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4HCl</a:t>
            </a:r>
            <a:r>
              <a:rPr lang="en-US" altLang="zh-CN" sz="2800" kern="100" spc="-80" dirty="0">
                <a:solidFill>
                  <a:srgbClr val="E36C0A"/>
                </a:solidFill>
                <a:latin typeface="Times New Roman"/>
                <a:ea typeface="华文细黑"/>
              </a:rPr>
              <a:t>==</a:t>
            </a:r>
            <a:r>
              <a:rPr lang="en-US" altLang="zh-CN" sz="2800" kern="100" dirty="0">
                <a:solidFill>
                  <a:srgbClr val="E36C0A"/>
                </a:solidFill>
                <a:latin typeface="Times New Roman"/>
                <a:ea typeface="华文细黑"/>
              </a:rPr>
              <a:t>=2MgCl</a:t>
            </a:r>
            <a:r>
              <a:rPr lang="en-US" altLang="zh-CN" sz="2800" kern="100" baseline="-25000" dirty="0">
                <a:solidFill>
                  <a:srgbClr val="E36C0A"/>
                </a:solidFill>
                <a:latin typeface="Times New Roman"/>
                <a:ea typeface="华文细黑"/>
              </a:rPr>
              <a:t>2</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SiH</a:t>
            </a:r>
            <a:r>
              <a:rPr lang="en-US" altLang="zh-CN" sz="2800" kern="100" baseline="-25000" dirty="0">
                <a:solidFill>
                  <a:srgbClr val="E36C0A"/>
                </a:solidFill>
                <a:latin typeface="Times New Roman"/>
                <a:ea typeface="华文细黑"/>
              </a:rPr>
              <a:t>4</a:t>
            </a:r>
            <a:r>
              <a:rPr lang="en-US" altLang="zh-CN" sz="2800" kern="100" dirty="0">
                <a:solidFill>
                  <a:srgbClr val="E36C0A"/>
                </a:solidFill>
                <a:latin typeface="宋体"/>
                <a:ea typeface="华文细黑"/>
                <a:cs typeface="Times New Roman"/>
              </a:rPr>
              <a:t>↑</a:t>
            </a:r>
            <a:endParaRPr lang="zh-CN" altLang="zh-CN" sz="2800" kern="100" dirty="0">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305168724"/>
              </p:ext>
            </p:extLst>
          </p:nvPr>
        </p:nvGraphicFramePr>
        <p:xfrm>
          <a:off x="766614" y="1413570"/>
          <a:ext cx="8559800" cy="1093788"/>
        </p:xfrm>
        <a:graphic>
          <a:graphicData uri="http://schemas.openxmlformats.org/presentationml/2006/ole">
            <mc:AlternateContent xmlns:mc="http://schemas.openxmlformats.org/markup-compatibility/2006">
              <mc:Choice xmlns:v="urn:schemas-microsoft-com:vml" Requires="v">
                <p:oleObj spid="_x0000_s127005" name="文档" r:id="rId4" imgW="8559715" imgH="1093445" progId="Word.Document.12">
                  <p:embed/>
                </p:oleObj>
              </mc:Choice>
              <mc:Fallback>
                <p:oleObj name="文档" r:id="rId4" imgW="8559715" imgH="1093445" progId="Word.Document.12">
                  <p:embed/>
                  <p:pic>
                    <p:nvPicPr>
                      <p:cNvPr id="0" name=""/>
                      <p:cNvPicPr/>
                      <p:nvPr/>
                    </p:nvPicPr>
                    <p:blipFill>
                      <a:blip r:embed="rId5"/>
                      <a:stretch>
                        <a:fillRect/>
                      </a:stretch>
                    </p:blipFill>
                    <p:spPr>
                      <a:xfrm>
                        <a:off x="766614" y="1413570"/>
                        <a:ext cx="8559800" cy="1093788"/>
                      </a:xfrm>
                      <a:prstGeom prst="rect">
                        <a:avLst/>
                      </a:prstGeom>
                    </p:spPr>
                  </p:pic>
                </p:oleObj>
              </mc:Fallback>
            </mc:AlternateContent>
          </a:graphicData>
        </a:graphic>
      </p:graphicFrame>
      <p:pic>
        <p:nvPicPr>
          <p:cNvPr id="44033" name="图片 1"/>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15689" y="2565698"/>
            <a:ext cx="1623163" cy="1578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702924" y="4581922"/>
            <a:ext cx="11296938" cy="656846"/>
          </a:xfrm>
          <a:prstGeom prst="rect">
            <a:avLst/>
          </a:prstGeom>
        </p:spPr>
        <p:txBody>
          <a:bodyPr>
            <a:spAutoFit/>
          </a:bodyPr>
          <a:lstStyle/>
          <a:p>
            <a:pPr algn="just">
              <a:lnSpc>
                <a:spcPct val="150000"/>
              </a:lnSpc>
              <a:spcAft>
                <a:spcPts val="0"/>
              </a:spcAft>
            </a:pPr>
            <a:r>
              <a:rPr lang="en-US" altLang="zh-CN" sz="2800" kern="100" dirty="0">
                <a:solidFill>
                  <a:srgbClr val="E36C0A"/>
                </a:solidFill>
                <a:latin typeface="Times New Roman"/>
                <a:ea typeface="华文细黑"/>
              </a:rPr>
              <a:t>(3)</a:t>
            </a:r>
            <a:r>
              <a:rPr lang="zh-CN" altLang="zh-CN" sz="2800" kern="100" dirty="0">
                <a:solidFill>
                  <a:srgbClr val="E36C0A"/>
                </a:solidFill>
                <a:latin typeface="Times New Roman"/>
                <a:ea typeface="华文细黑"/>
                <a:cs typeface="Times New Roman"/>
              </a:rPr>
              <a:t>非极性键　极性键</a:t>
            </a:r>
            <a:endParaRPr lang="zh-CN" altLang="zh-CN" sz="2800" kern="100" dirty="0">
              <a:latin typeface="宋体"/>
              <a:cs typeface="Courier New"/>
            </a:endParaRPr>
          </a:p>
        </p:txBody>
      </p:sp>
      <p:sp>
        <p:nvSpPr>
          <p:cNvPr id="7" name="Rectangle 21">
            <a:hlinkClick r:id="rId7"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8"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9"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10"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11"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Rectangle 21">
            <a:hlinkClick r:id="rId12"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3" name="Rectangle 21">
            <a:hlinkClick r:id="rId13"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4" name="Rectangle 21">
            <a:hlinkClick r:id="rId14"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5" name="Rectangle 21">
            <a:hlinkClick r:id="rId15"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6" name="Rectangle 21">
            <a:hlinkClick r:id="rId16"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7" name="Rectangle 21">
            <a:hlinkClick r:id="rId17"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8" name="Rectangle 21">
            <a:hlinkClick r:id="rId18"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579418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750"/>
                                        <p:tgtEl>
                                          <p:spTgt spid="4"/>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750"/>
                                        <p:tgtEl>
                                          <p:spTgt spid="3"/>
                                        </p:tgtEl>
                                      </p:cBhvr>
                                    </p:animEffect>
                                  </p:childTnLst>
                                </p:cTn>
                              </p:par>
                              <p:par>
                                <p:cTn id="12" presetID="3" presetClass="entr" presetSubtype="10" fill="hold" nodeType="withEffect">
                                  <p:stCondLst>
                                    <p:cond delay="0"/>
                                  </p:stCondLst>
                                  <p:childTnLst>
                                    <p:set>
                                      <p:cBhvr>
                                        <p:cTn id="13" dur="1" fill="hold">
                                          <p:stCondLst>
                                            <p:cond delay="0"/>
                                          </p:stCondLst>
                                        </p:cTn>
                                        <p:tgtEl>
                                          <p:spTgt spid="44033"/>
                                        </p:tgtEl>
                                        <p:attrNameLst>
                                          <p:attrName>style.visibility</p:attrName>
                                        </p:attrNameLst>
                                      </p:cBhvr>
                                      <p:to>
                                        <p:strVal val="visible"/>
                                      </p:to>
                                    </p:set>
                                    <p:animEffect transition="in" filter="blinds(horizontal)">
                                      <p:cBhvr>
                                        <p:cTn id="14" dur="750"/>
                                        <p:tgtEl>
                                          <p:spTgt spid="44033"/>
                                        </p:tgtEl>
                                      </p:cBhvr>
                                    </p:animEffect>
                                  </p:childTnLst>
                                </p:cTn>
                              </p:par>
                            </p:childTnLst>
                          </p:cTn>
                        </p:par>
                        <p:par>
                          <p:cTn id="15" fill="hold">
                            <p:stCondLst>
                              <p:cond delay="1500"/>
                            </p:stCondLst>
                            <p:childTnLst>
                              <p:par>
                                <p:cTn id="16" presetID="3" presetClass="entr" presetSubtype="1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51492" y="824806"/>
            <a:ext cx="11617054" cy="327215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smtClean="0">
                <a:latin typeface="Times New Roman"/>
                <a:ea typeface="华文细黑"/>
                <a:cs typeface="Times New Roman"/>
              </a:rPr>
              <a:t>无论</a:t>
            </a:r>
            <a:r>
              <a:rPr lang="zh-CN" altLang="zh-CN" sz="2800" kern="100" dirty="0">
                <a:latin typeface="Times New Roman"/>
                <a:ea typeface="华文细黑"/>
                <a:cs typeface="Times New Roman"/>
              </a:rPr>
              <a:t>推断题属于哪种形式，均遵循这样的推断思路：迅速浏览、整体扫描、产生印象、寻找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突破口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，突破点由点到面、随时检验，注意联系、大胆假设、全面分析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正推或逆推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，验证确认。解题的关键是仔细审题，依物质的特性或特征转化来确定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突破口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，顺藤摸瓜，进而完成全部未知物的推断。我们可以将推断题的解题方法及推理过程表示如下：</a:t>
            </a:r>
            <a:endParaRPr lang="zh-CN" altLang="zh-CN" sz="1050" kern="100" dirty="0">
              <a:effectLst/>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528121249"/>
              </p:ext>
            </p:extLst>
          </p:nvPr>
        </p:nvGraphicFramePr>
        <p:xfrm>
          <a:off x="381000" y="4196482"/>
          <a:ext cx="10909300" cy="2540000"/>
        </p:xfrm>
        <a:graphic>
          <a:graphicData uri="http://schemas.openxmlformats.org/presentationml/2006/ole">
            <mc:AlternateContent xmlns:mc="http://schemas.openxmlformats.org/markup-compatibility/2006">
              <mc:Choice xmlns:v="urn:schemas-microsoft-com:vml" Requires="v">
                <p:oleObj spid="_x0000_s1101" name="文档" r:id="rId5" imgW="10904749" imgH="2543081" progId="Word.Document.12">
                  <p:embed/>
                </p:oleObj>
              </mc:Choice>
              <mc:Fallback>
                <p:oleObj name="文档" r:id="rId5" imgW="10904749" imgH="2543081" progId="Word.Document.12">
                  <p:embed/>
                  <p:pic>
                    <p:nvPicPr>
                      <p:cNvPr id="0" name=""/>
                      <p:cNvPicPr/>
                      <p:nvPr/>
                    </p:nvPicPr>
                    <p:blipFill>
                      <a:blip r:embed="rId6"/>
                      <a:stretch>
                        <a:fillRect/>
                      </a:stretch>
                    </p:blipFill>
                    <p:spPr>
                      <a:xfrm>
                        <a:off x="381000" y="4196482"/>
                        <a:ext cx="10909300" cy="2540000"/>
                      </a:xfrm>
                      <a:prstGeom prst="rect">
                        <a:avLst/>
                      </a:prstGeom>
                    </p:spPr>
                  </p:pic>
                </p:oleObj>
              </mc:Fallback>
            </mc:AlternateContent>
          </a:graphicData>
        </a:graphic>
      </p:graphicFrame>
    </p:spTree>
    <p:extLst>
      <p:ext uri="{BB962C8B-B14F-4D97-AF65-F5344CB8AC3E}">
        <p14:creationId xmlns:p14="http://schemas.microsoft.com/office/powerpoint/2010/main" val="5085843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6975" y="1125538"/>
            <a:ext cx="10856136" cy="3970318"/>
          </a:xfrm>
          <a:prstGeom prst="rect">
            <a:avLst/>
          </a:prstGeom>
        </p:spPr>
        <p:txBody>
          <a:bodyPr>
            <a:spAutoFit/>
          </a:bodyPr>
          <a:lstStyle/>
          <a:p>
            <a:pPr algn="ctr">
              <a:lnSpc>
                <a:spcPct val="150000"/>
              </a:lnSpc>
              <a:spcAft>
                <a:spcPts val="0"/>
              </a:spcAft>
            </a:pPr>
            <a:r>
              <a:rPr lang="zh-CN" altLang="zh-CN" sz="2800" kern="100" dirty="0" smtClean="0">
                <a:solidFill>
                  <a:srgbClr val="0000FF"/>
                </a:solidFill>
                <a:latin typeface="Times New Roman"/>
                <a:ea typeface="华文细黑"/>
                <a:cs typeface="Times New Roman"/>
              </a:rPr>
              <a:t>不能</a:t>
            </a:r>
            <a:r>
              <a:rPr lang="zh-CN" altLang="zh-CN" sz="2800" kern="100" dirty="0">
                <a:solidFill>
                  <a:srgbClr val="0000FF"/>
                </a:solidFill>
                <a:latin typeface="Times New Roman"/>
                <a:ea typeface="华文细黑"/>
                <a:cs typeface="Times New Roman"/>
              </a:rPr>
              <a:t>一步实现的反应归纳</a:t>
            </a:r>
            <a:endParaRPr lang="zh-CN" altLang="zh-CN" sz="1050" kern="100" dirty="0">
              <a:solidFill>
                <a:srgbClr val="0000FF"/>
              </a:solidFill>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不能一步转化为</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(2)N</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不能一步转化为</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不能与水反应生成</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CuO</a:t>
            </a:r>
            <a:r>
              <a:rPr lang="zh-CN" altLang="zh-CN" sz="2800" kern="100" dirty="0">
                <a:latin typeface="Times New Roman"/>
                <a:ea typeface="华文细黑"/>
                <a:cs typeface="Times New Roman"/>
              </a:rPr>
              <a:t>等不溶性金属氧化物都不能一步生成相应的氢氧化物。</a:t>
            </a:r>
            <a:endParaRPr lang="zh-CN" altLang="zh-CN" sz="1050" kern="100" dirty="0">
              <a:effectLst/>
              <a:latin typeface="宋体"/>
              <a:cs typeface="Courier New"/>
            </a:endParaRPr>
          </a:p>
        </p:txBody>
      </p:sp>
    </p:spTree>
    <p:extLst>
      <p:ext uri="{BB962C8B-B14F-4D97-AF65-F5344CB8AC3E}">
        <p14:creationId xmlns:p14="http://schemas.microsoft.com/office/powerpoint/2010/main" val="30352065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842070"/>
            <a:ext cx="11296938" cy="4616648"/>
          </a:xfrm>
          <a:prstGeom prst="rect">
            <a:avLst/>
          </a:prstGeom>
        </p:spPr>
        <p:txBody>
          <a:bodyPr>
            <a:spAutoFit/>
          </a:bodyPr>
          <a:lstStyle/>
          <a:p>
            <a:pPr algn="just">
              <a:lnSpc>
                <a:spcPct val="150000"/>
              </a:lnSpc>
            </a:pPr>
            <a:r>
              <a:rPr lang="zh-CN" altLang="zh-CN" sz="2800" b="1" kern="100" dirty="0">
                <a:solidFill>
                  <a:srgbClr val="0000FF"/>
                </a:solidFill>
                <a:latin typeface="Times New Roman"/>
                <a:cs typeface="Times New Roman"/>
              </a:rPr>
              <a:t>题组二　三角转化型</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IPAPANNEW"/>
                <a:ea typeface="华文细黑"/>
                <a:cs typeface="Times New Roman"/>
              </a:rPr>
              <a:t>5.</a:t>
            </a:r>
            <a:r>
              <a:rPr lang="en-US" altLang="zh-CN" sz="2800" kern="100" dirty="0" smtClean="0">
                <a:latin typeface="Times New Roman"/>
                <a:ea typeface="华文细黑"/>
                <a:cs typeface="Courier New"/>
              </a:rPr>
              <a:t>(2015</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福建理综，</a:t>
            </a: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纯净物</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转化关系如右图所示，下列判断正确的是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A.X</a:t>
            </a:r>
            <a:r>
              <a:rPr lang="zh-CN" altLang="zh-CN" sz="2800" kern="100" dirty="0">
                <a:latin typeface="Times New Roman"/>
                <a:ea typeface="华文细黑"/>
                <a:cs typeface="Times New Roman"/>
              </a:rPr>
              <a:t>可能是金属铜</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B.Y</a:t>
            </a:r>
            <a:r>
              <a:rPr lang="zh-CN" altLang="zh-CN" sz="2800" kern="100" dirty="0">
                <a:latin typeface="Times New Roman"/>
                <a:ea typeface="华文细黑"/>
                <a:cs typeface="Times New Roman"/>
              </a:rPr>
              <a:t>不可能是氢气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C.Z</a:t>
            </a:r>
            <a:r>
              <a:rPr lang="zh-CN" altLang="zh-CN" sz="2800" kern="100" dirty="0">
                <a:latin typeface="Times New Roman"/>
                <a:ea typeface="华文细黑"/>
                <a:cs typeface="Times New Roman"/>
              </a:rPr>
              <a:t>可能是氯化钠</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D.Z</a:t>
            </a:r>
            <a:r>
              <a:rPr lang="zh-CN" altLang="zh-CN" sz="2800" kern="100" dirty="0">
                <a:latin typeface="Times New Roman"/>
                <a:ea typeface="华文细黑"/>
                <a:cs typeface="Times New Roman"/>
              </a:rPr>
              <a:t>可能是</a:t>
            </a:r>
            <a:r>
              <a:rPr lang="zh-CN" altLang="zh-CN" sz="2800" kern="100" dirty="0" smtClean="0">
                <a:latin typeface="Times New Roman"/>
                <a:ea typeface="华文细黑"/>
                <a:cs typeface="Times New Roman"/>
              </a:rPr>
              <a:t>三氧化硫</a:t>
            </a:r>
            <a:endParaRPr lang="en-US" altLang="zh-CN" sz="2800" kern="100" dirty="0" smtClean="0">
              <a:latin typeface="Times New Roman"/>
              <a:ea typeface="华文细黑"/>
              <a:cs typeface="Times New Roman"/>
            </a:endParaRPr>
          </a:p>
        </p:txBody>
      </p:sp>
      <p:pic>
        <p:nvPicPr>
          <p:cNvPr id="43013" name="Picture 5" descr="GD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3664" y="2481716"/>
            <a:ext cx="3656980" cy="203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8"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9"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10"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2" name="Rectangle 21">
            <a:hlinkClick r:id="rId11"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3" name="Rectangle 21">
            <a:hlinkClick r:id="rId12"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4" name="Rectangle 21">
            <a:hlinkClick r:id="rId13"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5" name="Rectangle 21">
            <a:hlinkClick r:id="rId14"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3726129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47252" y="2459004"/>
            <a:ext cx="11580549" cy="4315027"/>
          </a:xfrm>
          <a:prstGeom prst="rect">
            <a:avLst/>
          </a:prstGeom>
        </p:spPr>
        <p:txBody>
          <a:bodyPr wrap="square">
            <a:spAutoFit/>
          </a:bodyPr>
          <a:lstStyle/>
          <a:p>
            <a:pPr algn="just">
              <a:lnSpc>
                <a:spcPct val="14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项，若</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燃烧生成</a:t>
            </a:r>
            <a:r>
              <a:rPr lang="en-US" altLang="zh-CN" sz="2800" kern="100" dirty="0">
                <a:latin typeface="Times New Roman"/>
                <a:ea typeface="华文细黑"/>
                <a:cs typeface="Courier New"/>
              </a:rPr>
              <a:t>HCl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HCl</a:t>
            </a:r>
            <a:r>
              <a:rPr lang="zh-CN" altLang="zh-CN" sz="2800" kern="100" dirty="0">
                <a:latin typeface="Times New Roman"/>
                <a:ea typeface="华文细黑"/>
                <a:cs typeface="Times New Roman"/>
              </a:rPr>
              <a:t>溶于水生成盐酸，电解盐酸则生成</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，也符合图中转化关系，错误；</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项，若</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是氯化钠，则</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分别是</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中的一种；电解氯化钠水溶液生成的是</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NaOH</a:t>
            </a:r>
            <a:r>
              <a:rPr lang="zh-CN" altLang="zh-CN" sz="2800" kern="100" dirty="0">
                <a:latin typeface="Times New Roman"/>
                <a:ea typeface="华文细黑"/>
                <a:cs typeface="Times New Roman"/>
              </a:rPr>
              <a:t>，不符合图中转化关系，错误；</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项，若</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，而</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 </a:t>
            </a:r>
            <a:r>
              <a:rPr lang="zh-CN" altLang="zh-CN" sz="2800" kern="100" dirty="0">
                <a:latin typeface="Times New Roman"/>
                <a:ea typeface="华文细黑"/>
                <a:cs typeface="Times New Roman"/>
              </a:rPr>
              <a:t>可能是</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中的一种，</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溶于水生成硫酸，电解硫酸溶液实质是电解水，产生</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，不符合图中转化关系，错误。</a:t>
            </a:r>
            <a:endParaRPr lang="zh-CN" altLang="zh-CN" sz="1050" kern="100" dirty="0">
              <a:latin typeface="宋体"/>
              <a:cs typeface="Courier New"/>
            </a:endParaRPr>
          </a:p>
          <a:p>
            <a:pPr algn="just">
              <a:lnSpc>
                <a:spcPct val="140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A</a:t>
            </a:r>
            <a:endParaRPr lang="zh-CN" altLang="zh-CN" sz="1050" kern="100" dirty="0">
              <a:solidFill>
                <a:schemeClr val="accent6">
                  <a:lumMod val="75000"/>
                </a:schemeClr>
              </a:solidFill>
              <a:effectLst/>
              <a:latin typeface="宋体"/>
              <a:cs typeface="Courier New"/>
            </a:endParaRPr>
          </a:p>
        </p:txBody>
      </p:sp>
      <p:sp>
        <p:nvSpPr>
          <p:cNvPr id="4" name="Rectangle 21">
            <a:hlinkClick r:id="rId2"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9"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2" name="Rectangle 21">
            <a:hlinkClick r:id="rId10"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3" name="Rectangle 21">
            <a:hlinkClick r:id="rId11"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4" name="Rectangle 21">
            <a:hlinkClick r:id="rId12"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5" name="Rectangle 21">
            <a:hlinkClick r:id="rId13"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6" name="矩形 15"/>
          <p:cNvSpPr/>
          <p:nvPr/>
        </p:nvSpPr>
        <p:spPr>
          <a:xfrm>
            <a:off x="334566" y="663639"/>
            <a:ext cx="11593235" cy="1902059"/>
          </a:xfrm>
          <a:prstGeom prst="rect">
            <a:avLst/>
          </a:prstGeom>
        </p:spPr>
        <p:txBody>
          <a:bodyPr wrap="square">
            <a:spAutoFit/>
          </a:bodyPr>
          <a:lstStyle/>
          <a:p>
            <a:pPr lvl="0" algn="just">
              <a:lnSpc>
                <a:spcPct val="140000"/>
              </a:lnSpc>
            </a:pPr>
            <a:r>
              <a:rPr lang="zh-CN" altLang="zh-CN" sz="2800" b="1" kern="100" dirty="0">
                <a:solidFill>
                  <a:srgbClr val="0000FF"/>
                </a:solidFill>
                <a:latin typeface="Times New Roman"/>
                <a:cs typeface="Times New Roman"/>
              </a:rPr>
              <a:t>破题要领</a:t>
            </a:r>
            <a:r>
              <a:rPr lang="zh-CN" altLang="zh-CN" sz="2800" kern="100" dirty="0">
                <a:solidFill>
                  <a:prstClr val="black"/>
                </a:solidFill>
                <a:latin typeface="Times New Roman"/>
                <a:ea typeface="华文细黑"/>
                <a:cs typeface="Times New Roman"/>
              </a:rPr>
              <a:t>　将选项物质代入看能否实现箭头方向的转化。</a:t>
            </a:r>
            <a:endParaRPr lang="zh-CN" altLang="zh-CN" sz="2800" kern="100" dirty="0">
              <a:solidFill>
                <a:prstClr val="black"/>
              </a:solidFill>
              <a:latin typeface="宋体"/>
              <a:cs typeface="Courier New"/>
            </a:endParaRPr>
          </a:p>
          <a:p>
            <a:pPr lvl="0" algn="just">
              <a:lnSpc>
                <a:spcPct val="1400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项，若</a:t>
            </a:r>
            <a:r>
              <a:rPr lang="en-US" altLang="zh-CN" sz="2800" kern="100" dirty="0">
                <a:solidFill>
                  <a:prstClr val="black"/>
                </a:solidFill>
                <a:latin typeface="Times New Roman"/>
                <a:ea typeface="华文细黑"/>
                <a:cs typeface="Courier New"/>
              </a:rPr>
              <a:t>X</a:t>
            </a:r>
            <a:r>
              <a:rPr lang="zh-CN" altLang="zh-CN" sz="2800" kern="100" dirty="0">
                <a:solidFill>
                  <a:prstClr val="black"/>
                </a:solidFill>
                <a:latin typeface="Times New Roman"/>
                <a:ea typeface="华文细黑"/>
                <a:cs typeface="Times New Roman"/>
              </a:rPr>
              <a:t>是</a:t>
            </a:r>
            <a:r>
              <a:rPr lang="en-US" altLang="zh-CN" sz="2800" kern="100" dirty="0">
                <a:solidFill>
                  <a:prstClr val="black"/>
                </a:solidFill>
                <a:latin typeface="Times New Roman"/>
                <a:ea typeface="华文细黑"/>
                <a:cs typeface="Courier New"/>
              </a:rPr>
              <a:t>Cu</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Y</a:t>
            </a:r>
            <a:r>
              <a:rPr lang="zh-CN" altLang="zh-CN" sz="2800" kern="100" dirty="0">
                <a:solidFill>
                  <a:prstClr val="black"/>
                </a:solidFill>
                <a:latin typeface="Times New Roman"/>
                <a:ea typeface="华文细黑"/>
                <a:cs typeface="Times New Roman"/>
              </a:rPr>
              <a:t>是</a:t>
            </a:r>
            <a:r>
              <a:rPr lang="en-US" altLang="zh-CN" sz="2800" kern="100" dirty="0">
                <a:solidFill>
                  <a:prstClr val="black"/>
                </a:solidFill>
                <a:latin typeface="Times New Roman"/>
                <a:ea typeface="华文细黑"/>
                <a:cs typeface="Courier New"/>
              </a:rPr>
              <a:t>Cl</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Cu</a:t>
            </a:r>
            <a:r>
              <a:rPr lang="zh-CN" altLang="zh-CN" sz="2800" kern="100" dirty="0">
                <a:solidFill>
                  <a:prstClr val="black"/>
                </a:solidFill>
                <a:latin typeface="Times New Roman"/>
                <a:ea typeface="华文细黑"/>
                <a:cs typeface="Times New Roman"/>
              </a:rPr>
              <a:t>在</a:t>
            </a:r>
            <a:r>
              <a:rPr lang="en-US" altLang="zh-CN" sz="2800" kern="100" dirty="0">
                <a:solidFill>
                  <a:prstClr val="black"/>
                </a:solidFill>
                <a:latin typeface="Times New Roman"/>
                <a:ea typeface="华文细黑"/>
                <a:cs typeface="Courier New"/>
              </a:rPr>
              <a:t>Cl</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中燃烧生成</a:t>
            </a:r>
            <a:r>
              <a:rPr lang="en-US" altLang="zh-CN" sz="2800" kern="100" dirty="0">
                <a:solidFill>
                  <a:prstClr val="black"/>
                </a:solidFill>
                <a:latin typeface="Times New Roman"/>
                <a:ea typeface="华文细黑"/>
                <a:cs typeface="Courier New"/>
              </a:rPr>
              <a:t>CuCl</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，电解</a:t>
            </a:r>
            <a:r>
              <a:rPr lang="en-US" altLang="zh-CN" sz="2800" kern="100" dirty="0">
                <a:solidFill>
                  <a:prstClr val="black"/>
                </a:solidFill>
                <a:latin typeface="Times New Roman"/>
                <a:ea typeface="华文细黑"/>
                <a:cs typeface="Courier New"/>
              </a:rPr>
              <a:t>CuCl</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溶液生成</a:t>
            </a:r>
            <a:r>
              <a:rPr lang="en-US" altLang="zh-CN" sz="2800" kern="100" dirty="0">
                <a:solidFill>
                  <a:prstClr val="black"/>
                </a:solidFill>
                <a:latin typeface="Times New Roman"/>
                <a:ea typeface="华文细黑"/>
                <a:cs typeface="Courier New"/>
              </a:rPr>
              <a:t>Cu</a:t>
            </a:r>
            <a:r>
              <a:rPr lang="zh-CN" altLang="zh-CN" sz="2800" kern="100" dirty="0">
                <a:solidFill>
                  <a:prstClr val="black"/>
                </a:solidFill>
                <a:latin typeface="Times New Roman"/>
                <a:ea typeface="华文细黑"/>
                <a:cs typeface="Times New Roman"/>
              </a:rPr>
              <a:t>和</a:t>
            </a:r>
            <a:r>
              <a:rPr lang="en-US" altLang="zh-CN" sz="2800" kern="100" dirty="0">
                <a:solidFill>
                  <a:prstClr val="black"/>
                </a:solidFill>
                <a:latin typeface="Times New Roman"/>
                <a:ea typeface="华文细黑"/>
                <a:cs typeface="Courier New"/>
              </a:rPr>
              <a:t>Cl</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，符合图中转化关系，正确；</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789824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linds(horizontal)">
                                      <p:cBhvr>
                                        <p:cTn id="7" dur="750"/>
                                        <p:tgtEl>
                                          <p:spTgt spid="16">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animEffect transition="in" filter="blinds(horizontal)">
                                      <p:cBhvr>
                                        <p:cTn id="11" dur="750"/>
                                        <p:tgtEl>
                                          <p:spTgt spid="16">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linds(horizontal)">
                                      <p:cBhvr>
                                        <p:cTn id="15" dur="750"/>
                                        <p:tgtEl>
                                          <p:spTgt spid="3">
                                            <p:txEl>
                                              <p:pRg st="0" end="0"/>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linds(horizontal)">
                                      <p:cBhvr>
                                        <p:cTn id="19" dur="750"/>
                                        <p:tgtEl>
                                          <p:spTgt spid="3">
                                            <p:txEl>
                                              <p:pRg st="1" end="1"/>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linds(horizontal)">
                                      <p:cBhvr>
                                        <p:cTn id="23" dur="750"/>
                                        <p:tgtEl>
                                          <p:spTgt spid="3">
                                            <p:txEl>
                                              <p:pRg st="2" end="2"/>
                                            </p:txEl>
                                          </p:spTgt>
                                        </p:tgtEl>
                                      </p:cBhvr>
                                    </p:animEffect>
                                  </p:childTnLst>
                                </p:cTn>
                              </p:par>
                            </p:childTnLst>
                          </p:cTn>
                        </p:par>
                        <p:par>
                          <p:cTn id="24" fill="hold">
                            <p:stCondLst>
                              <p:cond delay="3750"/>
                            </p:stCondLst>
                            <p:childTnLst>
                              <p:par>
                                <p:cTn id="25" presetID="3" presetClass="entr" presetSubtype="10" fill="hold"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1231" y="776994"/>
            <a:ext cx="11409907" cy="1212640"/>
          </a:xfrm>
          <a:prstGeom prst="rect">
            <a:avLst/>
          </a:prstGeom>
        </p:spPr>
        <p:txBody>
          <a:bodyPr>
            <a:spAutoFit/>
          </a:bodyPr>
          <a:lstStyle/>
          <a:p>
            <a:pPr algn="just">
              <a:lnSpc>
                <a:spcPct val="130000"/>
              </a:lnSpc>
              <a:spcAft>
                <a:spcPts val="0"/>
              </a:spcAft>
            </a:pPr>
            <a:r>
              <a:rPr lang="en-US" altLang="zh-CN" sz="2800" kern="100" smtClean="0">
                <a:latin typeface="Times New Roman"/>
                <a:ea typeface="华文细黑"/>
                <a:cs typeface="Courier New"/>
              </a:rPr>
              <a:t>6.</a:t>
            </a:r>
            <a:r>
              <a:rPr lang="zh-CN" altLang="zh-CN" sz="2800" kern="100" dirty="0">
                <a:latin typeface="Times New Roman"/>
                <a:ea typeface="华文细黑"/>
                <a:cs typeface="Times New Roman"/>
              </a:rPr>
              <a:t>下表各组物质之间通过一步反应不可以实现如下图所示转化关系的是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graphicFrame>
        <p:nvGraphicFramePr>
          <p:cNvPr id="4" name="表格 3"/>
          <p:cNvGraphicFramePr>
            <a:graphicFrameLocks noGrp="1"/>
          </p:cNvGraphicFramePr>
          <p:nvPr>
            <p:extLst>
              <p:ext uri="{D42A27DB-BD31-4B8C-83A1-F6EECF244321}">
                <p14:modId xmlns:p14="http://schemas.microsoft.com/office/powerpoint/2010/main" val="4216388812"/>
              </p:ext>
            </p:extLst>
          </p:nvPr>
        </p:nvGraphicFramePr>
        <p:xfrm>
          <a:off x="512490" y="2245380"/>
          <a:ext cx="9001000" cy="3882618"/>
        </p:xfrm>
        <a:graphic>
          <a:graphicData uri="http://schemas.openxmlformats.org/drawingml/2006/table">
            <a:tbl>
              <a:tblPr/>
              <a:tblGrid>
                <a:gridCol w="1223785"/>
                <a:gridCol w="1259783"/>
                <a:gridCol w="1732198"/>
                <a:gridCol w="1609219"/>
                <a:gridCol w="3176015"/>
              </a:tblGrid>
              <a:tr h="980416">
                <a:tc>
                  <a:txBody>
                    <a:bodyPr/>
                    <a:lstStyle/>
                    <a:p>
                      <a:pPr algn="ctr">
                        <a:lnSpc>
                          <a:spcPct val="130000"/>
                        </a:lnSpc>
                        <a:spcAft>
                          <a:spcPts val="0"/>
                        </a:spcAft>
                      </a:pPr>
                      <a:r>
                        <a:rPr lang="zh-CN" sz="2800" kern="100" dirty="0">
                          <a:effectLst/>
                          <a:latin typeface="Times New Roman"/>
                          <a:ea typeface="华文细黑"/>
                          <a:cs typeface="Times New Roman"/>
                        </a:rPr>
                        <a:t>选项</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2800" kern="100">
                          <a:effectLst/>
                          <a:latin typeface="Times New Roman"/>
                          <a:ea typeface="华文细黑"/>
                          <a:cs typeface="Courier New"/>
                        </a:rPr>
                        <a:t>X</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2800" kern="100">
                          <a:effectLst/>
                          <a:latin typeface="Times New Roman"/>
                          <a:ea typeface="华文细黑"/>
                          <a:cs typeface="Courier New"/>
                        </a:rPr>
                        <a:t>Y</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2800" kern="100">
                          <a:effectLst/>
                          <a:latin typeface="Times New Roman"/>
                          <a:ea typeface="华文细黑"/>
                          <a:cs typeface="Courier New"/>
                        </a:rPr>
                        <a:t>Z</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zh-CN" sz="2800" kern="100">
                          <a:effectLst/>
                          <a:latin typeface="Times New Roman"/>
                          <a:ea typeface="华文细黑"/>
                          <a:cs typeface="Times New Roman"/>
                        </a:rPr>
                        <a:t>箭头上所标</a:t>
                      </a:r>
                      <a:endParaRPr lang="zh-CN" sz="2800" kern="100">
                        <a:effectLst/>
                        <a:latin typeface="宋体"/>
                        <a:cs typeface="Courier New"/>
                      </a:endParaRPr>
                    </a:p>
                    <a:p>
                      <a:pPr algn="ctr">
                        <a:lnSpc>
                          <a:spcPct val="130000"/>
                        </a:lnSpc>
                        <a:spcAft>
                          <a:spcPts val="0"/>
                        </a:spcAft>
                      </a:pPr>
                      <a:r>
                        <a:rPr lang="zh-CN" sz="2800" kern="100">
                          <a:effectLst/>
                          <a:latin typeface="Times New Roman"/>
                          <a:ea typeface="华文细黑"/>
                          <a:cs typeface="Times New Roman"/>
                        </a:rPr>
                        <a:t>数字的反应条件</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5844">
                <a:tc>
                  <a:txBody>
                    <a:bodyPr/>
                    <a:lstStyle/>
                    <a:p>
                      <a:pPr algn="ctr">
                        <a:lnSpc>
                          <a:spcPct val="130000"/>
                        </a:lnSpc>
                        <a:spcAft>
                          <a:spcPts val="0"/>
                        </a:spcAft>
                      </a:pPr>
                      <a:r>
                        <a:rPr lang="en-US" sz="2800" kern="100">
                          <a:effectLst/>
                          <a:latin typeface="Times New Roman"/>
                          <a:ea typeface="华文细黑"/>
                          <a:cs typeface="Courier New"/>
                        </a:rPr>
                        <a:t>A</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2800" kern="100">
                          <a:effectLst/>
                          <a:latin typeface="Times New Roman"/>
                          <a:ea typeface="华文细黑"/>
                          <a:cs typeface="Courier New"/>
                        </a:rPr>
                        <a:t>SiO</a:t>
                      </a:r>
                      <a:r>
                        <a:rPr lang="en-US" sz="2800" kern="100" baseline="-25000">
                          <a:effectLst/>
                          <a:latin typeface="Times New Roman"/>
                          <a:ea typeface="华文细黑"/>
                          <a:cs typeface="Courier New"/>
                        </a:rPr>
                        <a:t>2</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2800" kern="100">
                          <a:effectLst/>
                          <a:latin typeface="Times New Roman"/>
                          <a:ea typeface="华文细黑"/>
                          <a:cs typeface="Courier New"/>
                        </a:rPr>
                        <a:t>Na</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SiO</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2800" kern="100">
                          <a:effectLst/>
                          <a:latin typeface="Times New Roman"/>
                          <a:ea typeface="华文细黑"/>
                          <a:cs typeface="Courier New"/>
                        </a:rPr>
                        <a:t>H</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SiO</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2800" kern="100">
                          <a:effectLst/>
                          <a:latin typeface="宋体"/>
                          <a:ea typeface="华文细黑"/>
                          <a:cs typeface="Times New Roman"/>
                        </a:rPr>
                        <a:t>①</a:t>
                      </a:r>
                      <a:r>
                        <a:rPr lang="en-US" sz="2800" kern="100">
                          <a:effectLst/>
                          <a:latin typeface="Times New Roman"/>
                          <a:ea typeface="华文细黑"/>
                          <a:cs typeface="Courier New"/>
                        </a:rPr>
                        <a:t>Na</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CO</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熔融</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0080">
                <a:tc>
                  <a:txBody>
                    <a:bodyPr/>
                    <a:lstStyle/>
                    <a:p>
                      <a:pPr algn="ctr">
                        <a:lnSpc>
                          <a:spcPct val="130000"/>
                        </a:lnSpc>
                        <a:spcAft>
                          <a:spcPts val="0"/>
                        </a:spcAft>
                      </a:pPr>
                      <a:r>
                        <a:rPr lang="en-US" sz="2800" kern="100">
                          <a:effectLst/>
                          <a:latin typeface="Times New Roman"/>
                          <a:ea typeface="华文细黑"/>
                          <a:cs typeface="Courier New"/>
                        </a:rPr>
                        <a:t>B</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2800" kern="100">
                          <a:effectLst/>
                          <a:latin typeface="Times New Roman"/>
                          <a:ea typeface="华文细黑"/>
                          <a:cs typeface="Courier New"/>
                        </a:rPr>
                        <a:t>NaCl</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2800" kern="100">
                          <a:effectLst/>
                          <a:latin typeface="Times New Roman"/>
                          <a:ea typeface="华文细黑"/>
                          <a:cs typeface="Courier New"/>
                        </a:rPr>
                        <a:t>NaHCO</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2800" kern="100">
                          <a:effectLst/>
                          <a:latin typeface="Times New Roman"/>
                          <a:ea typeface="华文细黑"/>
                          <a:cs typeface="Courier New"/>
                        </a:rPr>
                        <a:t>Na</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CO</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2800" kern="100" dirty="0">
                          <a:effectLst/>
                          <a:latin typeface="宋体"/>
                          <a:ea typeface="华文细黑"/>
                          <a:cs typeface="Times New Roman"/>
                        </a:rPr>
                        <a:t>②</a:t>
                      </a:r>
                      <a:r>
                        <a:rPr lang="zh-CN" sz="2800" kern="100" dirty="0">
                          <a:effectLst/>
                          <a:latin typeface="Times New Roman"/>
                          <a:ea typeface="华文细黑"/>
                          <a:cs typeface="Times New Roman"/>
                        </a:rPr>
                        <a:t>加热</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3611">
                <a:tc>
                  <a:txBody>
                    <a:bodyPr/>
                    <a:lstStyle/>
                    <a:p>
                      <a:pPr algn="ctr">
                        <a:lnSpc>
                          <a:spcPct val="130000"/>
                        </a:lnSpc>
                        <a:spcAft>
                          <a:spcPts val="0"/>
                        </a:spcAft>
                      </a:pPr>
                      <a:r>
                        <a:rPr lang="en-US" sz="2800" kern="100">
                          <a:effectLst/>
                          <a:latin typeface="Times New Roman"/>
                          <a:ea typeface="华文细黑"/>
                          <a:cs typeface="Courier New"/>
                        </a:rPr>
                        <a:t>C</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2800" kern="100">
                          <a:effectLst/>
                          <a:latin typeface="Times New Roman"/>
                          <a:ea typeface="华文细黑"/>
                          <a:cs typeface="Courier New"/>
                        </a:rPr>
                        <a:t>N</a:t>
                      </a:r>
                      <a:r>
                        <a:rPr lang="en-US" sz="2800" kern="100" baseline="-25000">
                          <a:effectLst/>
                          <a:latin typeface="Times New Roman"/>
                          <a:ea typeface="华文细黑"/>
                          <a:cs typeface="Courier New"/>
                        </a:rPr>
                        <a:t>2</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2800" kern="100">
                          <a:effectLst/>
                          <a:latin typeface="Times New Roman"/>
                          <a:ea typeface="华文细黑"/>
                          <a:cs typeface="Courier New"/>
                        </a:rPr>
                        <a:t>NO</a:t>
                      </a:r>
                      <a:r>
                        <a:rPr lang="en-US" sz="2800" kern="100" baseline="-25000">
                          <a:effectLst/>
                          <a:latin typeface="Times New Roman"/>
                          <a:ea typeface="华文细黑"/>
                          <a:cs typeface="Courier New"/>
                        </a:rPr>
                        <a:t>2</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2800" kern="100">
                          <a:effectLst/>
                          <a:latin typeface="Times New Roman"/>
                          <a:ea typeface="华文细黑"/>
                          <a:cs typeface="Courier New"/>
                        </a:rPr>
                        <a:t>HNO</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2800" kern="100">
                          <a:effectLst/>
                          <a:latin typeface="宋体"/>
                          <a:ea typeface="华文细黑"/>
                          <a:cs typeface="Times New Roman"/>
                        </a:rPr>
                        <a:t>③</a:t>
                      </a:r>
                      <a:r>
                        <a:rPr lang="zh-CN" sz="2800" kern="100">
                          <a:effectLst/>
                          <a:latin typeface="Times New Roman"/>
                          <a:ea typeface="华文细黑"/>
                          <a:cs typeface="Times New Roman"/>
                        </a:rPr>
                        <a:t>加热</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3611">
                <a:tc>
                  <a:txBody>
                    <a:bodyPr/>
                    <a:lstStyle/>
                    <a:p>
                      <a:pPr algn="ctr">
                        <a:lnSpc>
                          <a:spcPct val="130000"/>
                        </a:lnSpc>
                        <a:spcAft>
                          <a:spcPts val="0"/>
                        </a:spcAft>
                      </a:pPr>
                      <a:r>
                        <a:rPr lang="en-US" sz="2800" kern="100">
                          <a:effectLst/>
                          <a:latin typeface="Times New Roman"/>
                          <a:ea typeface="华文细黑"/>
                          <a:cs typeface="Courier New"/>
                        </a:rPr>
                        <a:t>D</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2800" kern="100">
                          <a:effectLst/>
                          <a:latin typeface="Times New Roman"/>
                          <a:ea typeface="华文细黑"/>
                          <a:cs typeface="Courier New"/>
                        </a:rPr>
                        <a:t>C</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2800" kern="100">
                          <a:effectLst/>
                          <a:latin typeface="Times New Roman"/>
                          <a:ea typeface="华文细黑"/>
                          <a:cs typeface="Courier New"/>
                        </a:rPr>
                        <a:t>CO</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2800" kern="100">
                          <a:effectLst/>
                          <a:latin typeface="Times New Roman"/>
                          <a:ea typeface="华文细黑"/>
                          <a:cs typeface="Courier New"/>
                        </a:rPr>
                        <a:t>CO</a:t>
                      </a:r>
                      <a:r>
                        <a:rPr lang="en-US" sz="2800" kern="100" baseline="-25000">
                          <a:effectLst/>
                          <a:latin typeface="Times New Roman"/>
                          <a:ea typeface="华文细黑"/>
                          <a:cs typeface="Courier New"/>
                        </a:rPr>
                        <a:t>2</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2800" kern="100" dirty="0">
                          <a:effectLst/>
                          <a:latin typeface="宋体"/>
                          <a:ea typeface="华文细黑"/>
                          <a:cs typeface="Times New Roman"/>
                        </a:rPr>
                        <a:t>④</a:t>
                      </a:r>
                      <a:r>
                        <a:rPr lang="zh-CN" sz="2800" kern="100" dirty="0">
                          <a:effectLst/>
                          <a:latin typeface="Times New Roman"/>
                          <a:ea typeface="华文细黑"/>
                          <a:cs typeface="Times New Roman"/>
                        </a:rPr>
                        <a:t>灼热炭粉</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06497" name="Picture 1" descr="10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28182" y="3259113"/>
            <a:ext cx="2320812" cy="1931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
            <a:hlinkClick r:id="rId3"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6"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7"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8"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9"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Rectangle 21">
            <a:hlinkClick r:id="rId10"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3" name="Rectangle 21">
            <a:hlinkClick r:id="rId11"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4" name="Rectangle 21">
            <a:hlinkClick r:id="rId12"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5" name="Rectangle 21">
            <a:hlinkClick r:id="rId13"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6" name="Rectangle 21">
            <a:hlinkClick r:id="rId14"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3472475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578613502"/>
              </p:ext>
            </p:extLst>
          </p:nvPr>
        </p:nvGraphicFramePr>
        <p:xfrm>
          <a:off x="546100" y="698922"/>
          <a:ext cx="11150600" cy="2082800"/>
        </p:xfrm>
        <a:graphic>
          <a:graphicData uri="http://schemas.openxmlformats.org/presentationml/2006/ole">
            <mc:AlternateContent xmlns:mc="http://schemas.openxmlformats.org/markup-compatibility/2006">
              <mc:Choice xmlns:v="urn:schemas-microsoft-com:vml" Requires="v">
                <p:oleObj spid="_x0000_s105576" name="文档" r:id="rId4" imgW="11152314" imgH="2085586" progId="Word.Document.12">
                  <p:embed/>
                </p:oleObj>
              </mc:Choice>
              <mc:Fallback>
                <p:oleObj name="文档" r:id="rId4" imgW="11152314" imgH="2085586" progId="Word.Document.12">
                  <p:embed/>
                  <p:pic>
                    <p:nvPicPr>
                      <p:cNvPr id="0" name=""/>
                      <p:cNvPicPr/>
                      <p:nvPr/>
                    </p:nvPicPr>
                    <p:blipFill>
                      <a:blip r:embed="rId5"/>
                      <a:stretch>
                        <a:fillRect/>
                      </a:stretch>
                    </p:blipFill>
                    <p:spPr>
                      <a:xfrm>
                        <a:off x="546100" y="698922"/>
                        <a:ext cx="11150600" cy="2082800"/>
                      </a:xfrm>
                      <a:prstGeom prst="rect">
                        <a:avLst/>
                      </a:prstGeom>
                    </p:spPr>
                  </p:pic>
                </p:oleObj>
              </mc:Fallback>
            </mc:AlternateContent>
          </a:graphicData>
        </a:graphic>
      </p:graphicFrame>
      <p:pic>
        <p:nvPicPr>
          <p:cNvPr id="4" name="图片 3" descr="双箭头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97534" y="1631216"/>
            <a:ext cx="830744" cy="614339"/>
          </a:xfrm>
          <a:prstGeom prst="rect">
            <a:avLst/>
          </a:prstGeom>
          <a:noFill/>
          <a:ln>
            <a:noFill/>
          </a:ln>
        </p:spPr>
      </p:pic>
      <p:graphicFrame>
        <p:nvGraphicFramePr>
          <p:cNvPr id="5" name="对象 4"/>
          <p:cNvGraphicFramePr>
            <a:graphicFrameLocks noChangeAspect="1"/>
          </p:cNvGraphicFramePr>
          <p:nvPr>
            <p:extLst>
              <p:ext uri="{D42A27DB-BD31-4B8C-83A1-F6EECF244321}">
                <p14:modId xmlns:p14="http://schemas.microsoft.com/office/powerpoint/2010/main" val="2030628234"/>
              </p:ext>
            </p:extLst>
          </p:nvPr>
        </p:nvGraphicFramePr>
        <p:xfrm>
          <a:off x="546100" y="2465214"/>
          <a:ext cx="11150600" cy="2070100"/>
        </p:xfrm>
        <a:graphic>
          <a:graphicData uri="http://schemas.openxmlformats.org/presentationml/2006/ole">
            <mc:AlternateContent xmlns:mc="http://schemas.openxmlformats.org/markup-compatibility/2006">
              <mc:Choice xmlns:v="urn:schemas-microsoft-com:vml" Requires="v">
                <p:oleObj spid="_x0000_s105577" name="文档" r:id="rId8" imgW="11152314" imgH="2072607" progId="Word.Document.12">
                  <p:embed/>
                </p:oleObj>
              </mc:Choice>
              <mc:Fallback>
                <p:oleObj name="文档" r:id="rId8" imgW="11152314" imgH="2072607" progId="Word.Document.12">
                  <p:embed/>
                  <p:pic>
                    <p:nvPicPr>
                      <p:cNvPr id="0" name=""/>
                      <p:cNvPicPr/>
                      <p:nvPr/>
                    </p:nvPicPr>
                    <p:blipFill>
                      <a:blip r:embed="rId9"/>
                      <a:stretch>
                        <a:fillRect/>
                      </a:stretch>
                    </p:blipFill>
                    <p:spPr>
                      <a:xfrm>
                        <a:off x="546100" y="2465214"/>
                        <a:ext cx="11150600" cy="2070100"/>
                      </a:xfrm>
                      <a:prstGeom prst="rect">
                        <a:avLst/>
                      </a:prstGeom>
                    </p:spPr>
                  </p:pic>
                </p:oleObj>
              </mc:Fallback>
            </mc:AlternateContent>
          </a:graphicData>
        </a:graphic>
      </p:graphicFrame>
      <p:pic>
        <p:nvPicPr>
          <p:cNvPr id="105475" name="Picture 3" descr="双箭头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47284" y="3527202"/>
            <a:ext cx="868495" cy="65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48921" y="4272946"/>
            <a:ext cx="7675209" cy="738664"/>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不能直接与</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反应生成</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242749895"/>
              </p:ext>
            </p:extLst>
          </p:nvPr>
        </p:nvGraphicFramePr>
        <p:xfrm>
          <a:off x="546100" y="5205214"/>
          <a:ext cx="11150600" cy="1104900"/>
        </p:xfrm>
        <a:graphic>
          <a:graphicData uri="http://schemas.openxmlformats.org/presentationml/2006/ole">
            <mc:AlternateContent xmlns:mc="http://schemas.openxmlformats.org/markup-compatibility/2006">
              <mc:Choice xmlns:v="urn:schemas-microsoft-com:vml" Requires="v">
                <p:oleObj spid="_x0000_s105578" name="文档" r:id="rId12" imgW="11152314" imgH="1106063" progId="Word.Document.12">
                  <p:embed/>
                </p:oleObj>
              </mc:Choice>
              <mc:Fallback>
                <p:oleObj name="文档" r:id="rId12" imgW="11152314" imgH="1106063" progId="Word.Document.12">
                  <p:embed/>
                  <p:pic>
                    <p:nvPicPr>
                      <p:cNvPr id="0" name=""/>
                      <p:cNvPicPr/>
                      <p:nvPr/>
                    </p:nvPicPr>
                    <p:blipFill>
                      <a:blip r:embed="rId13"/>
                      <a:stretch>
                        <a:fillRect/>
                      </a:stretch>
                    </p:blipFill>
                    <p:spPr>
                      <a:xfrm>
                        <a:off x="546100" y="5205214"/>
                        <a:ext cx="11150600" cy="1104900"/>
                      </a:xfrm>
                      <a:prstGeom prst="rect">
                        <a:avLst/>
                      </a:prstGeom>
                    </p:spPr>
                  </p:pic>
                </p:oleObj>
              </mc:Fallback>
            </mc:AlternateContent>
          </a:graphicData>
        </a:graphic>
      </p:graphicFrame>
      <p:pic>
        <p:nvPicPr>
          <p:cNvPr id="105476" name="Picture 4" descr="双箭头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71051" y="5295083"/>
            <a:ext cx="702296" cy="70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448921" y="6290950"/>
            <a:ext cx="1505540"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　</a:t>
            </a:r>
            <a:r>
              <a:rPr lang="en-US" altLang="zh-CN" sz="2800" kern="100" dirty="0">
                <a:solidFill>
                  <a:srgbClr val="E36C0A"/>
                </a:solidFill>
                <a:latin typeface="Times New Roman"/>
                <a:ea typeface="华文细黑"/>
              </a:rPr>
              <a:t>C</a:t>
            </a:r>
            <a:endParaRPr lang="zh-CN" altLang="en-US" sz="2800" dirty="0"/>
          </a:p>
        </p:txBody>
      </p:sp>
      <p:sp>
        <p:nvSpPr>
          <p:cNvPr id="11" name="Rectangle 21">
            <a:hlinkClick r:id="rId15"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16"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17"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18"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19"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20"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7" name="Rectangle 21">
            <a:hlinkClick r:id="rId21"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8" name="Rectangle 21">
            <a:hlinkClick r:id="rId22"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9" name="Rectangle 21">
            <a:hlinkClick r:id="rId23"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0" name="Rectangle 21">
            <a:hlinkClick r:id="rId24"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1" name="Rectangle 21">
            <a:hlinkClick r:id="rId25"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2" name="Rectangle 21">
            <a:hlinkClick r:id="rId26"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3602239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750"/>
                                        <p:tgtEl>
                                          <p:spTgt spid="5"/>
                                        </p:tgtEl>
                                      </p:cBhvr>
                                    </p:animEffect>
                                  </p:childTnLst>
                                </p:cTn>
                              </p:par>
                              <p:par>
                                <p:cTn id="12" presetID="3" presetClass="entr" presetSubtype="10" fill="hold" nodeType="withEffect">
                                  <p:stCondLst>
                                    <p:cond delay="0"/>
                                  </p:stCondLst>
                                  <p:childTnLst>
                                    <p:set>
                                      <p:cBhvr>
                                        <p:cTn id="13" dur="1" fill="hold">
                                          <p:stCondLst>
                                            <p:cond delay="0"/>
                                          </p:stCondLst>
                                        </p:cTn>
                                        <p:tgtEl>
                                          <p:spTgt spid="105475"/>
                                        </p:tgtEl>
                                        <p:attrNameLst>
                                          <p:attrName>style.visibility</p:attrName>
                                        </p:attrNameLst>
                                      </p:cBhvr>
                                      <p:to>
                                        <p:strVal val="visible"/>
                                      </p:to>
                                    </p:set>
                                    <p:animEffect transition="in" filter="blinds(horizontal)">
                                      <p:cBhvr>
                                        <p:cTn id="14" dur="750"/>
                                        <p:tgtEl>
                                          <p:spTgt spid="105475"/>
                                        </p:tgtEl>
                                      </p:cBhvr>
                                    </p:animEffect>
                                  </p:childTnLst>
                                </p:cTn>
                              </p:par>
                            </p:childTnLst>
                          </p:cTn>
                        </p:par>
                        <p:par>
                          <p:cTn id="15" fill="hold">
                            <p:stCondLst>
                              <p:cond delay="1500"/>
                            </p:stCondLst>
                            <p:childTnLst>
                              <p:par>
                                <p:cTn id="16" presetID="3" presetClass="entr" presetSubtype="1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750"/>
                                        <p:tgtEl>
                                          <p:spTgt spid="7"/>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750"/>
                                        <p:tgtEl>
                                          <p:spTgt spid="9"/>
                                        </p:tgtEl>
                                      </p:cBhvr>
                                    </p:animEffect>
                                  </p:childTnLst>
                                </p:cTn>
                              </p:par>
                              <p:par>
                                <p:cTn id="23" presetID="3" presetClass="entr" presetSubtype="10" fill="hold" nodeType="withEffect">
                                  <p:stCondLst>
                                    <p:cond delay="0"/>
                                  </p:stCondLst>
                                  <p:childTnLst>
                                    <p:set>
                                      <p:cBhvr>
                                        <p:cTn id="24" dur="1" fill="hold">
                                          <p:stCondLst>
                                            <p:cond delay="0"/>
                                          </p:stCondLst>
                                        </p:cTn>
                                        <p:tgtEl>
                                          <p:spTgt spid="105476"/>
                                        </p:tgtEl>
                                        <p:attrNameLst>
                                          <p:attrName>style.visibility</p:attrName>
                                        </p:attrNameLst>
                                      </p:cBhvr>
                                      <p:to>
                                        <p:strVal val="visible"/>
                                      </p:to>
                                    </p:set>
                                    <p:animEffect transition="in" filter="blinds(horizontal)">
                                      <p:cBhvr>
                                        <p:cTn id="25" dur="750"/>
                                        <p:tgtEl>
                                          <p:spTgt spid="105476"/>
                                        </p:tgtEl>
                                      </p:cBhvr>
                                    </p:animEffect>
                                  </p:childTnLst>
                                </p:cTn>
                              </p:par>
                            </p:childTnLst>
                          </p:cTn>
                        </p:par>
                        <p:par>
                          <p:cTn id="26" fill="hold">
                            <p:stCondLst>
                              <p:cond delay="3000"/>
                            </p:stCondLst>
                            <p:childTnLst>
                              <p:par>
                                <p:cTn id="27" presetID="3" presetClass="entr" presetSubtype="1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7871" y="621482"/>
            <a:ext cx="11074344" cy="1384995"/>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7.A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均为中学化学常见的纯净物，</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是单质。它们之间有如下的反应关系：</a:t>
            </a:r>
            <a:endParaRPr lang="zh-CN" altLang="zh-CN" sz="1050" kern="100" dirty="0">
              <a:effectLst/>
              <a:latin typeface="宋体"/>
              <a:cs typeface="Courier New"/>
            </a:endParaRPr>
          </a:p>
        </p:txBody>
      </p:sp>
      <p:pic>
        <p:nvPicPr>
          <p:cNvPr id="104449" name="Picture 1" descr="1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2890" y="2362209"/>
            <a:ext cx="3004304" cy="1654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17870" y="4216590"/>
            <a:ext cx="11074344" cy="19495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是淡黄色固体，</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是氧化物，</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是造成酸雨的主要物质，但</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也有其广泛的用途，写出其中的两个用途：</a:t>
            </a:r>
            <a:r>
              <a:rPr lang="en-US" altLang="zh-CN" sz="2800" kern="100" dirty="0" smtClean="0">
                <a:latin typeface="Times New Roman"/>
                <a:ea typeface="华文细黑"/>
                <a:cs typeface="Courier New"/>
              </a:rPr>
              <a:t>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Rectangle 21">
            <a:hlinkClick r:id="rId3"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6"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7"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8"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9"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Rectangle 21">
            <a:hlinkClick r:id="rId10"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3" name="Rectangle 21">
            <a:hlinkClick r:id="rId11"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4" name="Rectangle 21">
            <a:hlinkClick r:id="rId12"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5" name="Rectangle 21">
            <a:hlinkClick r:id="rId13"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6" name="Rectangle 21">
            <a:hlinkClick r:id="rId14"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6022391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733929" y="1845618"/>
            <a:ext cx="10642228" cy="203132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淡黄色的单质是硫，</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的作用有漂白、杀菌、消毒、制硫酸等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smtClean="0">
                <a:solidFill>
                  <a:srgbClr val="E36C0A"/>
                </a:solidFill>
                <a:latin typeface="Times New Roman"/>
                <a:ea typeface="华文细黑"/>
                <a:cs typeface="Times New Roman"/>
              </a:rPr>
              <a:t>漂</a:t>
            </a:r>
            <a:r>
              <a:rPr lang="zh-CN" altLang="zh-CN" sz="2800" kern="100" dirty="0">
                <a:solidFill>
                  <a:srgbClr val="E36C0A"/>
                </a:solidFill>
                <a:latin typeface="Times New Roman"/>
                <a:ea typeface="华文细黑"/>
                <a:cs typeface="Times New Roman"/>
              </a:rPr>
              <a:t>白、杀菌、消毒、作为硫酸的原料等</a:t>
            </a:r>
            <a:r>
              <a:rPr lang="en-US" altLang="zh-CN" sz="2800" kern="100" dirty="0">
                <a:solidFill>
                  <a:srgbClr val="E36C0A"/>
                </a:solidFill>
                <a:latin typeface="Times New Roman"/>
                <a:ea typeface="华文细黑"/>
                <a:cs typeface="Courier New"/>
              </a:rPr>
              <a:t>(</a:t>
            </a:r>
            <a:r>
              <a:rPr lang="zh-CN" altLang="zh-CN" sz="2800" kern="100" dirty="0">
                <a:solidFill>
                  <a:srgbClr val="E36C0A"/>
                </a:solidFill>
                <a:latin typeface="Times New Roman"/>
                <a:ea typeface="华文细黑"/>
                <a:cs typeface="Times New Roman"/>
              </a:rPr>
              <a:t>任写</a:t>
            </a:r>
            <a:r>
              <a:rPr lang="en-US" altLang="zh-CN" sz="2800" kern="100" dirty="0">
                <a:solidFill>
                  <a:srgbClr val="E36C0A"/>
                </a:solidFill>
                <a:latin typeface="Times New Roman"/>
                <a:ea typeface="华文细黑"/>
                <a:cs typeface="Courier New"/>
              </a:rPr>
              <a:t>2</a:t>
            </a:r>
            <a:r>
              <a:rPr lang="zh-CN" altLang="zh-CN" sz="2800" kern="100" dirty="0">
                <a:solidFill>
                  <a:srgbClr val="E36C0A"/>
                </a:solidFill>
                <a:latin typeface="Times New Roman"/>
                <a:ea typeface="华文细黑"/>
                <a:cs typeface="Times New Roman"/>
              </a:rPr>
              <a:t>个即可</a:t>
            </a:r>
            <a:r>
              <a:rPr lang="en-US" altLang="zh-CN" sz="2800" kern="100" dirty="0" smtClean="0">
                <a:solidFill>
                  <a:srgbClr val="E36C0A"/>
                </a:solidFill>
                <a:latin typeface="Times New Roman"/>
                <a:ea typeface="华文细黑"/>
                <a:cs typeface="Courier New"/>
              </a:rPr>
              <a:t>)</a:t>
            </a:r>
            <a:endParaRPr lang="zh-CN" altLang="zh-CN" sz="2800" kern="100" dirty="0">
              <a:latin typeface="宋体"/>
              <a:cs typeface="Courier New"/>
            </a:endParaRPr>
          </a:p>
        </p:txBody>
      </p:sp>
      <p:sp>
        <p:nvSpPr>
          <p:cNvPr id="4" name="Rectangle 21">
            <a:hlinkClick r:id="rId2"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9"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2" name="Rectangle 21">
            <a:hlinkClick r:id="rId10"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3" name="Rectangle 21">
            <a:hlinkClick r:id="rId11"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4" name="Rectangle 21">
            <a:hlinkClick r:id="rId12"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5" name="Rectangle 21">
            <a:hlinkClick r:id="rId13"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3602239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7871" y="1114500"/>
            <a:ext cx="11074344" cy="353943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是气态氢化物，</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是氧化物且会造成光化学烟雾污染。</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在一定条件下反应生成的</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是大气的主要成分，写出该反应的化学</a:t>
            </a:r>
            <a:r>
              <a:rPr lang="zh-CN" altLang="zh-CN" sz="2800" kern="100" dirty="0" smtClean="0">
                <a:latin typeface="Times New Roman"/>
                <a:ea typeface="华文细黑"/>
                <a:cs typeface="Times New Roman"/>
              </a:rPr>
              <a:t>方</a:t>
            </a:r>
            <a:endParaRPr lang="en-US" altLang="zh-CN" sz="2800" kern="100" dirty="0" smtClean="0">
              <a:latin typeface="Times New Roman"/>
              <a:ea typeface="华文细黑"/>
              <a:cs typeface="Times New Roman"/>
            </a:endParaRPr>
          </a:p>
          <a:p>
            <a:pPr algn="just">
              <a:lnSpc>
                <a:spcPct val="200000"/>
              </a:lnSpc>
              <a:spcAft>
                <a:spcPts val="0"/>
              </a:spcAft>
            </a:pPr>
            <a:r>
              <a:rPr lang="zh-CN" altLang="zh-CN" sz="2800" kern="100" dirty="0" smtClean="0">
                <a:latin typeface="Times New Roman"/>
                <a:ea typeface="华文细黑"/>
                <a:cs typeface="Times New Roman"/>
              </a:rPr>
              <a:t>程</a:t>
            </a:r>
            <a:r>
              <a:rPr lang="zh-CN" altLang="zh-CN" sz="2800" kern="100" dirty="0">
                <a:latin typeface="Times New Roman"/>
                <a:ea typeface="华文细黑"/>
                <a:cs typeface="Times New Roman"/>
              </a:rPr>
              <a:t>式：</a:t>
            </a:r>
            <a:r>
              <a:rPr lang="en-US" altLang="zh-CN" sz="2800" kern="100" dirty="0" smtClean="0">
                <a:latin typeface="Times New Roman"/>
                <a:ea typeface="华文细黑"/>
                <a:cs typeface="Courier New"/>
              </a:rPr>
              <a:t>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分别为</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在一定条件下生成</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的反应是归中反应</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701830326"/>
              </p:ext>
            </p:extLst>
          </p:nvPr>
        </p:nvGraphicFramePr>
        <p:xfrm>
          <a:off x="1787426" y="2398440"/>
          <a:ext cx="5380038" cy="889000"/>
        </p:xfrm>
        <a:graphic>
          <a:graphicData uri="http://schemas.openxmlformats.org/presentationml/2006/ole">
            <mc:AlternateContent xmlns:mc="http://schemas.openxmlformats.org/markup-compatibility/2006">
              <mc:Choice xmlns:v="urn:schemas-microsoft-com:vml" Requires="v">
                <p:oleObj spid="_x0000_s102434" name="文档" r:id="rId4" imgW="5379521" imgH="888872" progId="Word.Document.12">
                  <p:embed/>
                </p:oleObj>
              </mc:Choice>
              <mc:Fallback>
                <p:oleObj name="文档" r:id="rId4" imgW="5379521" imgH="888872" progId="Word.Document.12">
                  <p:embed/>
                  <p:pic>
                    <p:nvPicPr>
                      <p:cNvPr id="0" name=""/>
                      <p:cNvPicPr/>
                      <p:nvPr/>
                    </p:nvPicPr>
                    <p:blipFill>
                      <a:blip r:embed="rId5"/>
                      <a:stretch>
                        <a:fillRect/>
                      </a:stretch>
                    </p:blipFill>
                    <p:spPr>
                      <a:xfrm>
                        <a:off x="1787426" y="2398440"/>
                        <a:ext cx="5380038" cy="889000"/>
                      </a:xfrm>
                      <a:prstGeom prst="rect">
                        <a:avLst/>
                      </a:prstGeom>
                    </p:spPr>
                  </p:pic>
                </p:oleObj>
              </mc:Fallback>
            </mc:AlternateContent>
          </a:graphicData>
        </a:graphic>
      </p:graphicFrame>
      <p:sp>
        <p:nvSpPr>
          <p:cNvPr id="4" name="Rectangle 21">
            <a:hlinkClick r:id="rId6"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7"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8"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9"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10"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11"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12"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13"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2" name="Rectangle 21">
            <a:hlinkClick r:id="rId14"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3" name="Rectangle 21">
            <a:hlinkClick r:id="rId15"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4" name="Rectangle 21">
            <a:hlinkClick r:id="rId16"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5" name="Rectangle 21">
            <a:hlinkClick r:id="rId17"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60223911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2" end="2"/>
                                            </p:txEl>
                                          </p:spTgt>
                                        </p:tgtEl>
                                      </p:cBhvr>
                                    </p:animEffect>
                                    <p:set>
                                      <p:cBhvr>
                                        <p:cTn id="17" dur="1" fill="hold">
                                          <p:stCondLst>
                                            <p:cond delay="499"/>
                                          </p:stCondLst>
                                        </p:cTn>
                                        <p:tgtEl>
                                          <p:spTgt spid="3">
                                            <p:txEl>
                                              <p:pRg st="2" end="2"/>
                                            </p:txEl>
                                          </p:spTgt>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7871" y="1197546"/>
            <a:ext cx="11074344"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物质具有两性，</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反应均要用强碱溶液，</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反应时通入过量的一种引起温室效应的主要气体。判断单质</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的元素在周期表中的位置：</a:t>
            </a:r>
            <a:r>
              <a:rPr lang="en-US" altLang="zh-CN" sz="2800" kern="100" dirty="0" smtClean="0">
                <a:latin typeface="Times New Roman"/>
                <a:ea typeface="华文细黑"/>
                <a:cs typeface="Courier New"/>
              </a:rPr>
              <a:t>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中学阶段学习的两性物质有铝及铝的氧化物和氢氧化物，故铝元素的位置为第三周期第</a:t>
            </a:r>
            <a:r>
              <a:rPr lang="en-US" altLang="zh-CN" sz="2800" kern="100" dirty="0">
                <a:latin typeface="宋体"/>
                <a:ea typeface="华文细黑"/>
                <a:cs typeface="Times New Roman"/>
              </a:rPr>
              <a:t>Ⅲ</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族，要注意族的写法</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矩形 3"/>
          <p:cNvSpPr/>
          <p:nvPr/>
        </p:nvSpPr>
        <p:spPr>
          <a:xfrm>
            <a:off x="1709885" y="2556549"/>
            <a:ext cx="2957861"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第三周期第</a:t>
            </a:r>
            <a:r>
              <a:rPr lang="en-US" altLang="zh-CN" sz="2800" kern="100" dirty="0">
                <a:solidFill>
                  <a:srgbClr val="E36C0A"/>
                </a:solidFill>
                <a:latin typeface="宋体"/>
                <a:ea typeface="华文细黑"/>
                <a:cs typeface="Times New Roman"/>
              </a:rPr>
              <a:t>Ⅲ</a:t>
            </a:r>
            <a:r>
              <a:rPr lang="en-US" altLang="zh-CN" sz="2800" kern="100" dirty="0">
                <a:solidFill>
                  <a:srgbClr val="E36C0A"/>
                </a:solidFill>
                <a:latin typeface="Times New Roman"/>
                <a:ea typeface="华文细黑"/>
              </a:rPr>
              <a:t>A</a:t>
            </a:r>
            <a:r>
              <a:rPr lang="zh-CN" altLang="zh-CN" sz="2800" kern="100" dirty="0">
                <a:solidFill>
                  <a:srgbClr val="E36C0A"/>
                </a:solidFill>
                <a:latin typeface="Times New Roman"/>
                <a:ea typeface="华文细黑"/>
                <a:cs typeface="Times New Roman"/>
              </a:rPr>
              <a:t>族</a:t>
            </a:r>
            <a:endParaRPr lang="zh-CN" altLang="en-US" sz="2800" dirty="0"/>
          </a:p>
        </p:txBody>
      </p:sp>
      <p:sp>
        <p:nvSpPr>
          <p:cNvPr id="5" name="Rectangle 21">
            <a:hlinkClick r:id="rId2"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8"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Rectangle 21">
            <a:hlinkClick r:id="rId9"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3" name="Rectangle 21">
            <a:hlinkClick r:id="rId10"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4" name="Rectangle 21">
            <a:hlinkClick r:id="rId11"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5" name="Rectangle 21">
            <a:hlinkClick r:id="rId12"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6" name="Rectangle 21">
            <a:hlinkClick r:id="rId13"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60223911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1" end="1"/>
                                            </p:txEl>
                                          </p:spTgt>
                                        </p:tgtEl>
                                      </p:cBhvr>
                                    </p:animEffect>
                                    <p:set>
                                      <p:cBhvr>
                                        <p:cTn id="17" dur="1" fill="hold">
                                          <p:stCondLst>
                                            <p:cond delay="499"/>
                                          </p:stCondLst>
                                        </p:cTn>
                                        <p:tgtEl>
                                          <p:spTgt spid="3">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4" grpId="0"/>
      <p:bldP spid="4"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05171" y="1125538"/>
            <a:ext cx="11074344"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是太阳能电池用的光伏材料。</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为钠盐，两种物质中除钠、氧外的元素为同一主族，且溶液均显碱性。写出</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反应的化学方程式：</a:t>
            </a:r>
            <a:r>
              <a:rPr lang="en-US" altLang="zh-CN" sz="2800" kern="100" dirty="0" smtClean="0">
                <a:latin typeface="Times New Roman"/>
                <a:ea typeface="华文细黑"/>
                <a:cs typeface="Courier New"/>
              </a:rPr>
              <a:t>__________________________________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的化学式是</a:t>
            </a:r>
            <a:r>
              <a:rPr lang="en-US" altLang="zh-CN" sz="2800" kern="100" dirty="0">
                <a:latin typeface="Times New Roman"/>
                <a:ea typeface="华文细黑"/>
                <a:cs typeface="Courier New"/>
              </a:rPr>
              <a:t>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rPr>
              <a:t>A</a:t>
            </a:r>
            <a:r>
              <a:rPr lang="zh-CN" altLang="zh-CN" sz="2800" kern="100" dirty="0">
                <a:latin typeface="Times New Roman"/>
                <a:ea typeface="华文细黑"/>
                <a:cs typeface="Times New Roman"/>
              </a:rPr>
              <a:t>为硅晶体，</a:t>
            </a:r>
            <a:r>
              <a:rPr lang="en-US" altLang="zh-CN" sz="2800" kern="100" dirty="0">
                <a:latin typeface="Times New Roman"/>
                <a:ea typeface="华文细黑"/>
              </a:rPr>
              <a:t>B</a:t>
            </a:r>
            <a:r>
              <a:rPr lang="zh-CN" altLang="zh-CN" sz="2800" kern="100" dirty="0">
                <a:latin typeface="Times New Roman"/>
                <a:ea typeface="华文细黑"/>
                <a:cs typeface="Times New Roman"/>
              </a:rPr>
              <a:t>、</a:t>
            </a:r>
            <a:r>
              <a:rPr lang="en-US" altLang="zh-CN" sz="2800" kern="100" dirty="0">
                <a:latin typeface="Times New Roman"/>
                <a:ea typeface="华文细黑"/>
              </a:rPr>
              <a:t>C</a:t>
            </a:r>
            <a:r>
              <a:rPr lang="zh-CN" altLang="zh-CN" sz="2800" kern="100" dirty="0">
                <a:latin typeface="Times New Roman"/>
                <a:ea typeface="华文细黑"/>
                <a:cs typeface="Times New Roman"/>
              </a:rPr>
              <a:t>、</a:t>
            </a:r>
            <a:r>
              <a:rPr lang="en-US" altLang="zh-CN" sz="2800" kern="100" dirty="0">
                <a:latin typeface="Times New Roman"/>
                <a:ea typeface="华文细黑"/>
              </a:rPr>
              <a:t>D</a:t>
            </a:r>
            <a:r>
              <a:rPr lang="zh-CN" altLang="zh-CN" sz="2800" kern="100" dirty="0">
                <a:latin typeface="Times New Roman"/>
                <a:ea typeface="华文细黑"/>
                <a:cs typeface="Times New Roman"/>
              </a:rPr>
              <a:t>分别为</a:t>
            </a:r>
            <a:r>
              <a:rPr lang="en-US" altLang="zh-CN" sz="2800" kern="100" dirty="0">
                <a:latin typeface="Times New Roman"/>
                <a:ea typeface="华文细黑"/>
              </a:rPr>
              <a:t>SiO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SiO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4" name="矩形 3"/>
          <p:cNvSpPr/>
          <p:nvPr/>
        </p:nvSpPr>
        <p:spPr>
          <a:xfrm>
            <a:off x="677122" y="2455590"/>
            <a:ext cx="6040756" cy="523220"/>
          </a:xfrm>
          <a:prstGeom prst="rect">
            <a:avLst/>
          </a:prstGeom>
        </p:spPr>
        <p:txBody>
          <a:bodyPr wrap="none">
            <a:spAutoFit/>
          </a:bodyPr>
          <a:lstStyle/>
          <a:p>
            <a:r>
              <a:rPr lang="en-US" altLang="zh-CN" sz="2800" kern="100" dirty="0">
                <a:solidFill>
                  <a:srgbClr val="E36C0A"/>
                </a:solidFill>
                <a:latin typeface="Times New Roman"/>
                <a:ea typeface="华文细黑"/>
              </a:rPr>
              <a:t>Si</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2NaOH</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H</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Times New Roman"/>
                <a:ea typeface="华文细黑"/>
              </a:rPr>
              <a:t>O</a:t>
            </a:r>
            <a:r>
              <a:rPr lang="en-US" altLang="zh-CN" sz="2800" kern="100" spc="-80" dirty="0">
                <a:solidFill>
                  <a:srgbClr val="E36C0A"/>
                </a:solidFill>
                <a:latin typeface="Times New Roman"/>
                <a:ea typeface="华文细黑"/>
              </a:rPr>
              <a:t>==</a:t>
            </a:r>
            <a:r>
              <a:rPr lang="en-US" altLang="zh-CN" sz="2800" kern="100" dirty="0">
                <a:solidFill>
                  <a:srgbClr val="E36C0A"/>
                </a:solidFill>
                <a:latin typeface="Times New Roman"/>
                <a:ea typeface="华文细黑"/>
              </a:rPr>
              <a:t>=Na</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Times New Roman"/>
                <a:ea typeface="华文细黑"/>
              </a:rPr>
              <a:t>SiO</a:t>
            </a:r>
            <a:r>
              <a:rPr lang="en-US" altLang="zh-CN" sz="2800" kern="100" baseline="-25000" dirty="0">
                <a:solidFill>
                  <a:srgbClr val="E36C0A"/>
                </a:solidFill>
                <a:latin typeface="Times New Roman"/>
                <a:ea typeface="华文细黑"/>
              </a:rPr>
              <a:t>3</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2H</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宋体"/>
                <a:ea typeface="华文细黑"/>
                <a:cs typeface="Times New Roman"/>
              </a:rPr>
              <a:t>↑</a:t>
            </a:r>
            <a:endParaRPr lang="zh-CN" altLang="en-US" sz="2800" dirty="0"/>
          </a:p>
        </p:txBody>
      </p:sp>
      <p:sp>
        <p:nvSpPr>
          <p:cNvPr id="6" name="矩形 5"/>
          <p:cNvSpPr/>
          <p:nvPr/>
        </p:nvSpPr>
        <p:spPr>
          <a:xfrm>
            <a:off x="9072934" y="2477066"/>
            <a:ext cx="1342034" cy="523220"/>
          </a:xfrm>
          <a:prstGeom prst="rect">
            <a:avLst/>
          </a:prstGeom>
        </p:spPr>
        <p:txBody>
          <a:bodyPr wrap="none">
            <a:spAutoFit/>
          </a:bodyPr>
          <a:lstStyle/>
          <a:p>
            <a:r>
              <a:rPr lang="en-US" altLang="zh-CN" sz="2800" kern="100" dirty="0">
                <a:solidFill>
                  <a:srgbClr val="E36C0A"/>
                </a:solidFill>
                <a:latin typeface="Times New Roman"/>
                <a:ea typeface="华文细黑"/>
              </a:rPr>
              <a:t>Na</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Times New Roman"/>
                <a:ea typeface="华文细黑"/>
              </a:rPr>
              <a:t>CO</a:t>
            </a:r>
            <a:r>
              <a:rPr lang="en-US" altLang="zh-CN" sz="2800" kern="100" baseline="-25000" dirty="0">
                <a:solidFill>
                  <a:srgbClr val="E36C0A"/>
                </a:solidFill>
                <a:latin typeface="Times New Roman"/>
                <a:ea typeface="华文细黑"/>
              </a:rPr>
              <a:t>3</a:t>
            </a:r>
            <a:endParaRPr lang="zh-CN" altLang="en-US" sz="2800" dirty="0"/>
          </a:p>
        </p:txBody>
      </p:sp>
      <p:sp>
        <p:nvSpPr>
          <p:cNvPr id="5" name="Rectangle 21">
            <a:hlinkClick r:id="rId2"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7"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2" name="Rectangle 21">
            <a:hlinkClick r:id="rId8"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Rectangle 21">
            <a:hlinkClick r:id="rId9"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4" name="Rectangle 21">
            <a:hlinkClick r:id="rId10"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5" name="Rectangle 21">
            <a:hlinkClick r:id="rId11"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6" name="Rectangle 21">
            <a:hlinkClick r:id="rId12"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7" name="Rectangle 21">
            <a:hlinkClick r:id="rId13"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60223911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
                                            <p:txEl>
                                              <p:pRg st="1" end="1"/>
                                            </p:txEl>
                                          </p:spTgt>
                                        </p:tgtEl>
                                      </p:cBhvr>
                                    </p:animEffect>
                                    <p:set>
                                      <p:cBhvr>
                                        <p:cTn id="20" dur="1" fill="hold">
                                          <p:stCondLst>
                                            <p:cond delay="499"/>
                                          </p:stCondLst>
                                        </p:cTn>
                                        <p:tgtEl>
                                          <p:spTgt spid="3">
                                            <p:txEl>
                                              <p:pRg st="1" end="1"/>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4" grpId="0"/>
      <p:bldP spid="4" grpId="1"/>
      <p:bldP spid="6" grpId="0"/>
      <p:bldP spid="6"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586047" y="765498"/>
            <a:ext cx="10943790"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1</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熟记典型物质的性质和用途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金属及其化合物：</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Al(OH)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等。</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非金属及其化合物：</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HClO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重要物质的物理性质</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有色气体：</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红棕色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黄绿色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；无色、刺激性气味的气体：</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HCl</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Tree>
    <p:extLst>
      <p:ext uri="{BB962C8B-B14F-4D97-AF65-F5344CB8AC3E}">
        <p14:creationId xmlns:p14="http://schemas.microsoft.com/office/powerpoint/2010/main" val="33310611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0571" y="1197546"/>
            <a:ext cx="11074344"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是应用最广泛的金属。</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反应用到</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反应均用到同一种非金属单质。</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的溶液用于蚀刻印刷铜电路板，写出该反应的离子方程式：</a:t>
            </a:r>
            <a:r>
              <a:rPr lang="en-US" altLang="zh-CN" sz="2800" kern="100" dirty="0" smtClean="0">
                <a:latin typeface="Times New Roman"/>
                <a:ea typeface="华文细黑"/>
                <a:cs typeface="Courier New"/>
              </a:rPr>
              <a:t>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为金属铁，</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4" name="矩形 3"/>
          <p:cNvSpPr/>
          <p:nvPr/>
        </p:nvSpPr>
        <p:spPr>
          <a:xfrm>
            <a:off x="1772491" y="2557021"/>
            <a:ext cx="4479431" cy="523220"/>
          </a:xfrm>
          <a:prstGeom prst="rect">
            <a:avLst/>
          </a:prstGeom>
        </p:spPr>
        <p:txBody>
          <a:bodyPr wrap="none">
            <a:spAutoFit/>
          </a:bodyPr>
          <a:lstStyle/>
          <a:p>
            <a:r>
              <a:rPr lang="en-US" altLang="zh-CN" sz="2800" kern="100" dirty="0">
                <a:solidFill>
                  <a:srgbClr val="E36C0A"/>
                </a:solidFill>
                <a:latin typeface="Times New Roman"/>
                <a:ea typeface="华文细黑"/>
              </a:rPr>
              <a:t>Cu</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2Fe</a:t>
            </a:r>
            <a:r>
              <a:rPr lang="en-US" altLang="zh-CN" sz="2800" kern="100" baseline="30000" dirty="0">
                <a:solidFill>
                  <a:srgbClr val="E36C0A"/>
                </a:solidFill>
                <a:latin typeface="Times New Roman"/>
                <a:ea typeface="华文细黑"/>
              </a:rPr>
              <a:t>3</a:t>
            </a:r>
            <a:r>
              <a:rPr lang="zh-CN" altLang="zh-CN" sz="2800" kern="100" baseline="30000" dirty="0">
                <a:solidFill>
                  <a:srgbClr val="E36C0A"/>
                </a:solidFill>
                <a:latin typeface="Times New Roman"/>
                <a:ea typeface="华文细黑"/>
                <a:cs typeface="Times New Roman"/>
              </a:rPr>
              <a:t>＋</a:t>
            </a:r>
            <a:r>
              <a:rPr lang="en-US" altLang="zh-CN" sz="2800" kern="100" spc="-80" dirty="0">
                <a:solidFill>
                  <a:srgbClr val="E36C0A"/>
                </a:solidFill>
                <a:latin typeface="Times New Roman"/>
                <a:ea typeface="华文细黑"/>
              </a:rPr>
              <a:t>==</a:t>
            </a:r>
            <a:r>
              <a:rPr lang="en-US" altLang="zh-CN" sz="2800" kern="100" dirty="0">
                <a:solidFill>
                  <a:srgbClr val="E36C0A"/>
                </a:solidFill>
                <a:latin typeface="Times New Roman"/>
                <a:ea typeface="华文细黑"/>
              </a:rPr>
              <a:t>=Cu</a:t>
            </a:r>
            <a:r>
              <a:rPr lang="en-US" altLang="zh-CN" sz="2800" kern="100" baseline="30000" dirty="0">
                <a:solidFill>
                  <a:srgbClr val="E36C0A"/>
                </a:solidFill>
                <a:latin typeface="Times New Roman"/>
                <a:ea typeface="华文细黑"/>
              </a:rPr>
              <a:t>2</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2Fe</a:t>
            </a:r>
            <a:r>
              <a:rPr lang="en-US" altLang="zh-CN" sz="2800" kern="100" baseline="30000" dirty="0">
                <a:solidFill>
                  <a:srgbClr val="E36C0A"/>
                </a:solidFill>
                <a:latin typeface="Times New Roman"/>
                <a:ea typeface="华文细黑"/>
              </a:rPr>
              <a:t>2</a:t>
            </a:r>
            <a:r>
              <a:rPr lang="zh-CN" altLang="zh-CN" sz="2800" kern="100" baseline="30000" dirty="0" smtClean="0">
                <a:solidFill>
                  <a:srgbClr val="E36C0A"/>
                </a:solidFill>
                <a:latin typeface="Times New Roman"/>
                <a:ea typeface="华文细黑"/>
                <a:cs typeface="Times New Roman"/>
              </a:rPr>
              <a:t>＋</a:t>
            </a:r>
            <a:endParaRPr lang="zh-CN" altLang="en-US" sz="2800" dirty="0"/>
          </a:p>
        </p:txBody>
      </p:sp>
      <p:sp>
        <p:nvSpPr>
          <p:cNvPr id="5" name="Rectangle 21">
            <a:hlinkClick r:id="rId2"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8"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Rectangle 21">
            <a:hlinkClick r:id="rId9"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3" name="Rectangle 21">
            <a:hlinkClick r:id="rId10"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4" name="Rectangle 21">
            <a:hlinkClick r:id="rId11"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5" name="Rectangle 21">
            <a:hlinkClick r:id="rId12"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6" name="Rectangle 21">
            <a:hlinkClick r:id="rId13"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60223911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1" end="1"/>
                                            </p:txEl>
                                          </p:spTgt>
                                        </p:tgtEl>
                                      </p:cBhvr>
                                    </p:animEffect>
                                    <p:set>
                                      <p:cBhvr>
                                        <p:cTn id="17" dur="1" fill="hold">
                                          <p:stCondLst>
                                            <p:cond delay="499"/>
                                          </p:stCondLst>
                                        </p:cTn>
                                        <p:tgtEl>
                                          <p:spTgt spid="3">
                                            <p:txEl>
                                              <p:pRg st="1" end="1"/>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4" grpId="0"/>
      <p:bldP spid="4"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7871" y="294128"/>
            <a:ext cx="11074344" cy="3108543"/>
          </a:xfrm>
          <a:prstGeom prst="rect">
            <a:avLst/>
          </a:prstGeom>
        </p:spPr>
        <p:txBody>
          <a:bodyPr>
            <a:spAutoFit/>
          </a:bodyPr>
          <a:lstStyle/>
          <a:p>
            <a:pPr algn="just">
              <a:lnSpc>
                <a:spcPct val="140000"/>
              </a:lnSpc>
              <a:spcAft>
                <a:spcPts val="0"/>
              </a:spcAft>
            </a:pPr>
            <a:r>
              <a:rPr lang="zh-CN" altLang="zh-CN" sz="2800" b="1" kern="100" dirty="0">
                <a:solidFill>
                  <a:srgbClr val="0000FF"/>
                </a:solidFill>
                <a:latin typeface="Times New Roman"/>
                <a:cs typeface="Times New Roman"/>
              </a:rPr>
              <a:t>题组三　</a:t>
            </a:r>
            <a:r>
              <a:rPr lang="en-US" altLang="zh-CN" sz="2800" b="1" kern="100" dirty="0">
                <a:solidFill>
                  <a:srgbClr val="0000FF"/>
                </a:solidFill>
                <a:latin typeface="宋体"/>
                <a:cs typeface="Times New Roman"/>
              </a:rPr>
              <a:t>“</a:t>
            </a:r>
            <a:r>
              <a:rPr lang="zh-CN" altLang="zh-CN" sz="2800" b="1" kern="100" dirty="0">
                <a:solidFill>
                  <a:srgbClr val="0000FF"/>
                </a:solidFill>
                <a:latin typeface="Times New Roman"/>
                <a:cs typeface="Times New Roman"/>
              </a:rPr>
              <a:t>归中</a:t>
            </a:r>
            <a:r>
              <a:rPr lang="en-US" altLang="zh-CN" sz="2800" b="1" kern="100" dirty="0">
                <a:solidFill>
                  <a:srgbClr val="0000FF"/>
                </a:solidFill>
                <a:latin typeface="宋体"/>
                <a:cs typeface="Times New Roman"/>
              </a:rPr>
              <a:t>”</a:t>
            </a:r>
            <a:r>
              <a:rPr lang="zh-CN" altLang="zh-CN" sz="2800" b="1" kern="100" dirty="0">
                <a:solidFill>
                  <a:srgbClr val="0000FF"/>
                </a:solidFill>
                <a:latin typeface="Times New Roman"/>
                <a:cs typeface="Times New Roman"/>
              </a:rPr>
              <a:t>转化关系</a:t>
            </a:r>
            <a:endParaRPr lang="zh-CN" altLang="zh-CN" sz="1050" kern="100" dirty="0">
              <a:latin typeface="宋体"/>
              <a:cs typeface="Courier New"/>
            </a:endParaRPr>
          </a:p>
          <a:p>
            <a:pPr algn="just">
              <a:lnSpc>
                <a:spcPct val="140000"/>
              </a:lnSpc>
              <a:spcAft>
                <a:spcPts val="0"/>
              </a:spcAft>
            </a:pPr>
            <a:r>
              <a:rPr lang="en-US" altLang="zh-CN" sz="2800" kern="100" dirty="0" smtClean="0">
                <a:latin typeface="Times New Roman"/>
                <a:ea typeface="华文细黑"/>
                <a:cs typeface="Courier New"/>
              </a:rPr>
              <a:t>8.</a:t>
            </a:r>
            <a:r>
              <a:rPr lang="zh-CN" altLang="zh-CN" sz="2800" kern="100" dirty="0">
                <a:latin typeface="Times New Roman"/>
                <a:ea typeface="华文细黑"/>
                <a:cs typeface="Times New Roman"/>
              </a:rPr>
              <a:t>已知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是中学化学的常见物质，且</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均含有同一种元素。在一定条件下它们之间的相互转化关系如图所示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部分反应中的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已略去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请回答下列问题：</a:t>
            </a:r>
            <a:endParaRPr lang="zh-CN" altLang="zh-CN" sz="1050" kern="100" dirty="0">
              <a:effectLst/>
              <a:latin typeface="宋体"/>
              <a:cs typeface="Courier New"/>
            </a:endParaRPr>
          </a:p>
        </p:txBody>
      </p:sp>
      <p:pic>
        <p:nvPicPr>
          <p:cNvPr id="98305" name="Picture 1" descr="1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8341" y="3390472"/>
            <a:ext cx="4735137" cy="1222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17871" y="4661216"/>
            <a:ext cx="11074344" cy="1831014"/>
          </a:xfrm>
          <a:prstGeom prst="rect">
            <a:avLst/>
          </a:prstGeom>
        </p:spPr>
        <p:txBody>
          <a:bodyPr>
            <a:spAutoFit/>
          </a:bodyPr>
          <a:lstStyle/>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可用于自来水消毒，</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是生产、生活中用量最大、用途最广的金属单质，加热蒸干</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的溶液不能得到</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的化学式是</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；工业上制取</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的离子方程式为</a:t>
            </a:r>
            <a:r>
              <a:rPr lang="en-US" altLang="zh-CN" sz="2800" kern="100" dirty="0" smtClean="0">
                <a:latin typeface="Times New Roman"/>
                <a:ea typeface="华文细黑"/>
                <a:cs typeface="Courier New"/>
              </a:rPr>
              <a:t>_________________________________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8" name="Rectangle 21">
            <a:hlinkClick r:id="rId3"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4"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5"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6"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7"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8"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9"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10"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1"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2"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3"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4"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矩形 2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1" name="圆角矩形 30">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6022391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680718" y="1651456"/>
            <a:ext cx="10748650" cy="130734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氯气常用于自来水消毒，则</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铁</a:t>
            </a:r>
            <a:r>
              <a:rPr lang="zh-CN" altLang="zh-CN" sz="2800" kern="100" dirty="0">
                <a:latin typeface="Times New Roman"/>
                <a:ea typeface="华文细黑"/>
                <a:cs typeface="Times New Roman"/>
              </a:rPr>
              <a:t>是使用最广泛的金属单质，</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是铁，则</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815318745"/>
              </p:ext>
            </p:extLst>
          </p:nvPr>
        </p:nvGraphicFramePr>
        <p:xfrm>
          <a:off x="792014" y="3200226"/>
          <a:ext cx="9515475" cy="1309688"/>
        </p:xfrm>
        <a:graphic>
          <a:graphicData uri="http://schemas.openxmlformats.org/presentationml/2006/ole">
            <mc:AlternateContent xmlns:mc="http://schemas.openxmlformats.org/markup-compatibility/2006">
              <mc:Choice xmlns:v="urn:schemas-microsoft-com:vml" Requires="v">
                <p:oleObj spid="_x0000_s97315" name="文档" r:id="rId4" imgW="9514713" imgH="1311558" progId="Word.Document.12">
                  <p:embed/>
                </p:oleObj>
              </mc:Choice>
              <mc:Fallback>
                <p:oleObj name="文档" r:id="rId4" imgW="9514713" imgH="1311558" progId="Word.Document.12">
                  <p:embed/>
                  <p:pic>
                    <p:nvPicPr>
                      <p:cNvPr id="0" name=""/>
                      <p:cNvPicPr/>
                      <p:nvPr/>
                    </p:nvPicPr>
                    <p:blipFill>
                      <a:blip r:embed="rId5"/>
                      <a:stretch>
                        <a:fillRect/>
                      </a:stretch>
                    </p:blipFill>
                    <p:spPr>
                      <a:xfrm>
                        <a:off x="792014" y="3200226"/>
                        <a:ext cx="9515475" cy="1309688"/>
                      </a:xfrm>
                      <a:prstGeom prst="rect">
                        <a:avLst/>
                      </a:prstGeom>
                    </p:spPr>
                  </p:pic>
                </p:oleObj>
              </mc:Fallback>
            </mc:AlternateContent>
          </a:graphicData>
        </a:graphic>
      </p:graphicFrame>
      <p:sp>
        <p:nvSpPr>
          <p:cNvPr id="4" name="Rectangle 21">
            <a:hlinkClick r:id="rId6"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7"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8"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9"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10"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11"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12"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13"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2" name="Rectangle 21">
            <a:hlinkClick r:id="rId14"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3" name="Rectangle 21">
            <a:hlinkClick r:id="rId15"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4" name="Rectangle 21">
            <a:hlinkClick r:id="rId16"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5" name="Rectangle 21">
            <a:hlinkClick r:id="rId17"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3602239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7871" y="1269554"/>
            <a:ext cx="11074344" cy="2462213"/>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是一种碱性气体，常用作制冷剂，</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是汽车尾气之一，遇空气</a:t>
            </a:r>
            <a:r>
              <a:rPr lang="zh-CN" altLang="zh-CN" sz="2800" kern="100" dirty="0" smtClean="0">
                <a:latin typeface="Times New Roman"/>
                <a:ea typeface="华文细黑"/>
                <a:cs typeface="Times New Roman"/>
              </a:rPr>
              <a:t>会</a:t>
            </a:r>
            <a:endParaRPr lang="en-US" altLang="zh-CN" sz="2800" kern="100" dirty="0" smtClean="0">
              <a:latin typeface="Times New Roman"/>
              <a:ea typeface="华文细黑"/>
              <a:cs typeface="Times New Roman"/>
            </a:endParaRPr>
          </a:p>
          <a:p>
            <a:pPr algn="just">
              <a:lnSpc>
                <a:spcPct val="250000"/>
              </a:lnSpc>
              <a:spcAft>
                <a:spcPts val="0"/>
              </a:spcAft>
            </a:pPr>
            <a:r>
              <a:rPr lang="zh-CN" altLang="zh-CN" sz="2800" kern="100" dirty="0" smtClean="0">
                <a:latin typeface="Times New Roman"/>
                <a:ea typeface="华文细黑"/>
                <a:cs typeface="Times New Roman"/>
              </a:rPr>
              <a:t>变</a:t>
            </a:r>
            <a:r>
              <a:rPr lang="zh-CN" altLang="zh-CN" sz="2800" kern="100" dirty="0">
                <a:latin typeface="Times New Roman"/>
                <a:ea typeface="华文细黑"/>
                <a:cs typeface="Times New Roman"/>
              </a:rPr>
              <a:t>色，则反应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的化学方程式为</a:t>
            </a:r>
            <a:r>
              <a:rPr lang="en-US" altLang="zh-CN" sz="2800" kern="100" dirty="0" smtClean="0">
                <a:latin typeface="Times New Roman"/>
                <a:ea typeface="华文细黑"/>
                <a:cs typeface="Courier New"/>
              </a:rPr>
              <a:t>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碱性气体为</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，汽车尾气中遇空气会变色的气体是</a:t>
            </a:r>
            <a:r>
              <a:rPr lang="en-US" altLang="zh-CN" sz="2800" kern="100" dirty="0">
                <a:latin typeface="Times New Roman"/>
                <a:ea typeface="华文细黑"/>
                <a:cs typeface="Courier New"/>
              </a:rPr>
              <a:t>NO</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65039827"/>
              </p:ext>
            </p:extLst>
          </p:nvPr>
        </p:nvGraphicFramePr>
        <p:xfrm>
          <a:off x="5721572" y="1905546"/>
          <a:ext cx="4910138" cy="1092200"/>
        </p:xfrm>
        <a:graphic>
          <a:graphicData uri="http://schemas.openxmlformats.org/presentationml/2006/ole">
            <mc:AlternateContent xmlns:mc="http://schemas.openxmlformats.org/markup-compatibility/2006">
              <mc:Choice xmlns:v="urn:schemas-microsoft-com:vml" Requires="v">
                <p:oleObj spid="_x0000_s96290" name="文档" r:id="rId4" imgW="4909686" imgH="1091919" progId="Word.Document.12">
                  <p:embed/>
                </p:oleObj>
              </mc:Choice>
              <mc:Fallback>
                <p:oleObj name="文档" r:id="rId4" imgW="4909686" imgH="1091919" progId="Word.Document.12">
                  <p:embed/>
                  <p:pic>
                    <p:nvPicPr>
                      <p:cNvPr id="0" name=""/>
                      <p:cNvPicPr/>
                      <p:nvPr/>
                    </p:nvPicPr>
                    <p:blipFill>
                      <a:blip r:embed="rId5"/>
                      <a:stretch>
                        <a:fillRect/>
                      </a:stretch>
                    </p:blipFill>
                    <p:spPr>
                      <a:xfrm>
                        <a:off x="5721572" y="1905546"/>
                        <a:ext cx="4910138" cy="1092200"/>
                      </a:xfrm>
                      <a:prstGeom prst="rect">
                        <a:avLst/>
                      </a:prstGeom>
                    </p:spPr>
                  </p:pic>
                </p:oleObj>
              </mc:Fallback>
            </mc:AlternateContent>
          </a:graphicData>
        </a:graphic>
      </p:graphicFrame>
      <p:sp>
        <p:nvSpPr>
          <p:cNvPr id="4" name="Rectangle 21">
            <a:hlinkClick r:id="rId6"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7"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8"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9"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10"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11"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12"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13"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2" name="Rectangle 21">
            <a:hlinkClick r:id="rId14"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3" name="Rectangle 21">
            <a:hlinkClick r:id="rId15"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4" name="Rectangle 21">
            <a:hlinkClick r:id="rId16"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5" name="Rectangle 21">
            <a:hlinkClick r:id="rId17"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60223911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2" end="2"/>
                                            </p:txEl>
                                          </p:spTgt>
                                        </p:tgtEl>
                                      </p:cBhvr>
                                    </p:animEffect>
                                    <p:set>
                                      <p:cBhvr>
                                        <p:cTn id="17" dur="1" fill="hold">
                                          <p:stCondLst>
                                            <p:cond delay="499"/>
                                          </p:stCondLst>
                                        </p:cTn>
                                        <p:tgtEl>
                                          <p:spTgt spid="3">
                                            <p:txEl>
                                              <p:pRg st="2" end="2"/>
                                            </p:txEl>
                                          </p:spTgt>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7871" y="1197546"/>
            <a:ext cx="11074344"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是氯碱工业的主要产品之一，</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有两性，则反应</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的离子方程式是</a:t>
            </a:r>
            <a:r>
              <a:rPr lang="en-US" altLang="zh-CN" sz="2800" kern="100" dirty="0" smtClean="0">
                <a:latin typeface="Times New Roman"/>
                <a:ea typeface="华文细黑"/>
                <a:cs typeface="Courier New"/>
              </a:rPr>
              <a:t>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常见的两性物质是</a:t>
            </a:r>
            <a:r>
              <a:rPr lang="en-US" altLang="zh-CN" sz="2800" kern="100" dirty="0">
                <a:latin typeface="Times New Roman"/>
                <a:ea typeface="华文细黑"/>
                <a:cs typeface="Courier New"/>
              </a:rPr>
              <a:t>Al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Al(OH)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分别为</a:t>
            </a:r>
            <a:r>
              <a:rPr lang="en-US" altLang="zh-CN" sz="2800" kern="100" dirty="0">
                <a:latin typeface="Times New Roman"/>
                <a:ea typeface="华文细黑"/>
                <a:cs typeface="Courier New"/>
              </a:rPr>
              <a:t>NaOH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NaAlO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Al(OH)</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000095049"/>
              </p:ext>
            </p:extLst>
          </p:nvPr>
        </p:nvGraphicFramePr>
        <p:xfrm>
          <a:off x="1147092" y="1875706"/>
          <a:ext cx="5164138" cy="749300"/>
        </p:xfrm>
        <a:graphic>
          <a:graphicData uri="http://schemas.openxmlformats.org/presentationml/2006/ole">
            <mc:AlternateContent xmlns:mc="http://schemas.openxmlformats.org/markup-compatibility/2006">
              <mc:Choice xmlns:v="urn:schemas-microsoft-com:vml" Requires="v">
                <p:oleObj spid="_x0000_s95265" name="文档" r:id="rId4" imgW="5163505" imgH="749187" progId="Word.Document.12">
                  <p:embed/>
                </p:oleObj>
              </mc:Choice>
              <mc:Fallback>
                <p:oleObj name="文档" r:id="rId4" imgW="5163505" imgH="749187" progId="Word.Document.12">
                  <p:embed/>
                  <p:pic>
                    <p:nvPicPr>
                      <p:cNvPr id="0" name=""/>
                      <p:cNvPicPr/>
                      <p:nvPr/>
                    </p:nvPicPr>
                    <p:blipFill>
                      <a:blip r:embed="rId5"/>
                      <a:stretch>
                        <a:fillRect/>
                      </a:stretch>
                    </p:blipFill>
                    <p:spPr>
                      <a:xfrm>
                        <a:off x="1147092" y="1875706"/>
                        <a:ext cx="5164138" cy="749300"/>
                      </a:xfrm>
                      <a:prstGeom prst="rect">
                        <a:avLst/>
                      </a:prstGeom>
                    </p:spPr>
                  </p:pic>
                </p:oleObj>
              </mc:Fallback>
            </mc:AlternateContent>
          </a:graphicData>
        </a:graphic>
      </p:graphicFrame>
      <p:sp>
        <p:nvSpPr>
          <p:cNvPr id="4" name="Rectangle 21">
            <a:hlinkClick r:id="rId6"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7"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8"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9"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10"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11"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12"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13"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2" name="Rectangle 21">
            <a:hlinkClick r:id="rId14"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3" name="Rectangle 21">
            <a:hlinkClick r:id="rId15"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4" name="Rectangle 21">
            <a:hlinkClick r:id="rId16"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5" name="Rectangle 21">
            <a:hlinkClick r:id="rId17"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60223911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1" end="1"/>
                                            </p:txEl>
                                          </p:spTgt>
                                        </p:tgtEl>
                                      </p:cBhvr>
                                    </p:animEffect>
                                    <p:set>
                                      <p:cBhvr>
                                        <p:cTn id="17" dur="1" fill="hold">
                                          <p:stCondLst>
                                            <p:cond delay="499"/>
                                          </p:stCondLst>
                                        </p:cTn>
                                        <p:tgtEl>
                                          <p:spTgt spid="3">
                                            <p:txEl>
                                              <p:pRg st="1" end="1"/>
                                            </p:txEl>
                                          </p:spTgt>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7871" y="706190"/>
            <a:ext cx="11074344"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都是常见气体，</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是导致酸雨的主要气体，则反应</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的化学方程式为</a:t>
            </a:r>
            <a:r>
              <a:rPr lang="en-US" altLang="zh-CN" sz="2800" kern="100" dirty="0" smtClean="0">
                <a:latin typeface="Times New Roman"/>
                <a:ea typeface="华文细黑"/>
                <a:cs typeface="Courier New"/>
              </a:rPr>
              <a:t>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某同学将搜集到的一定量的酸雨保存在密闭容器中，每隔一定时间测酸雨的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，发现在起始一段时间内，酸雨的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呈减小趋势，用离子方程式解释原因：</a:t>
            </a:r>
            <a:r>
              <a:rPr lang="en-US" altLang="zh-CN" sz="2800" kern="100" dirty="0" smtClean="0">
                <a:latin typeface="Times New Roman"/>
                <a:ea typeface="华文细黑"/>
                <a:cs typeface="Courier New"/>
              </a:rPr>
              <a:t>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导致酸雨的主要气体是</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均含有硫元素，且二者反应生成硫单质，故</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。酸雨的主要成分是</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，在放置过程中被氧化为</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，酸性增强</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矩形 3"/>
          <p:cNvSpPr/>
          <p:nvPr/>
        </p:nvSpPr>
        <p:spPr>
          <a:xfrm>
            <a:off x="2782838" y="1407265"/>
            <a:ext cx="4386457" cy="523220"/>
          </a:xfrm>
          <a:prstGeom prst="rect">
            <a:avLst/>
          </a:prstGeom>
        </p:spPr>
        <p:txBody>
          <a:bodyPr wrap="none">
            <a:spAutoFit/>
          </a:bodyPr>
          <a:lstStyle/>
          <a:p>
            <a:r>
              <a:rPr lang="en-US" altLang="zh-CN" sz="2800" kern="100" dirty="0">
                <a:solidFill>
                  <a:srgbClr val="E36C0A"/>
                </a:solidFill>
                <a:latin typeface="Times New Roman"/>
                <a:ea typeface="华文细黑"/>
              </a:rPr>
              <a:t>2H</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Times New Roman"/>
                <a:ea typeface="华文细黑"/>
              </a:rPr>
              <a:t>S</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SO</a:t>
            </a:r>
            <a:r>
              <a:rPr lang="en-US" altLang="zh-CN" sz="2800" kern="100" baseline="-25000" dirty="0">
                <a:solidFill>
                  <a:srgbClr val="E36C0A"/>
                </a:solidFill>
                <a:latin typeface="Times New Roman"/>
                <a:ea typeface="华文细黑"/>
              </a:rPr>
              <a:t>2</a:t>
            </a:r>
            <a:r>
              <a:rPr lang="en-US" altLang="zh-CN" sz="2800" kern="100" spc="-80" dirty="0">
                <a:solidFill>
                  <a:srgbClr val="E36C0A"/>
                </a:solidFill>
                <a:latin typeface="Times New Roman"/>
                <a:ea typeface="华文细黑"/>
              </a:rPr>
              <a:t>==</a:t>
            </a:r>
            <a:r>
              <a:rPr lang="en-US" altLang="zh-CN" sz="2800" kern="100" dirty="0">
                <a:solidFill>
                  <a:srgbClr val="E36C0A"/>
                </a:solidFill>
                <a:latin typeface="Times New Roman"/>
                <a:ea typeface="华文细黑"/>
              </a:rPr>
              <a:t>=3S</a:t>
            </a:r>
            <a:r>
              <a:rPr lang="en-US" altLang="zh-CN" sz="2800" kern="100" dirty="0">
                <a:solidFill>
                  <a:srgbClr val="E36C0A"/>
                </a:solidFill>
                <a:latin typeface="宋体"/>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2H</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Times New Roman"/>
                <a:ea typeface="华文细黑"/>
              </a:rPr>
              <a:t>O</a:t>
            </a:r>
            <a:endParaRPr lang="zh-CN" altLang="en-US" sz="2800" dirty="0"/>
          </a:p>
        </p:txBody>
      </p:sp>
      <p:graphicFrame>
        <p:nvGraphicFramePr>
          <p:cNvPr id="5" name="对象 4"/>
          <p:cNvGraphicFramePr>
            <a:graphicFrameLocks noChangeAspect="1"/>
          </p:cNvGraphicFramePr>
          <p:nvPr>
            <p:extLst>
              <p:ext uri="{D42A27DB-BD31-4B8C-83A1-F6EECF244321}">
                <p14:modId xmlns:p14="http://schemas.microsoft.com/office/powerpoint/2010/main" val="2488322636"/>
              </p:ext>
            </p:extLst>
          </p:nvPr>
        </p:nvGraphicFramePr>
        <p:xfrm>
          <a:off x="3189486" y="3313753"/>
          <a:ext cx="4681538" cy="711200"/>
        </p:xfrm>
        <a:graphic>
          <a:graphicData uri="http://schemas.openxmlformats.org/presentationml/2006/ole">
            <mc:AlternateContent xmlns:mc="http://schemas.openxmlformats.org/markup-compatibility/2006">
              <mc:Choice xmlns:v="urn:schemas-microsoft-com:vml" Requires="v">
                <p:oleObj spid="_x0000_s94241" name="文档" r:id="rId4" imgW="4681069" imgH="710666" progId="Word.Document.12">
                  <p:embed/>
                </p:oleObj>
              </mc:Choice>
              <mc:Fallback>
                <p:oleObj name="文档" r:id="rId4" imgW="4681069" imgH="710666" progId="Word.Document.12">
                  <p:embed/>
                  <p:pic>
                    <p:nvPicPr>
                      <p:cNvPr id="0" name=""/>
                      <p:cNvPicPr/>
                      <p:nvPr/>
                    </p:nvPicPr>
                    <p:blipFill>
                      <a:blip r:embed="rId5"/>
                      <a:stretch>
                        <a:fillRect/>
                      </a:stretch>
                    </p:blipFill>
                    <p:spPr>
                      <a:xfrm>
                        <a:off x="3189486" y="3313753"/>
                        <a:ext cx="4681538" cy="711200"/>
                      </a:xfrm>
                      <a:prstGeom prst="rect">
                        <a:avLst/>
                      </a:prstGeom>
                    </p:spPr>
                  </p:pic>
                </p:oleObj>
              </mc:Fallback>
            </mc:AlternateContent>
          </a:graphicData>
        </a:graphic>
      </p:graphicFrame>
      <p:sp>
        <p:nvSpPr>
          <p:cNvPr id="18" name="Rectangle 21">
            <a:hlinkClick r:id="rId6"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7"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8"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9"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10"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11"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12"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13"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4"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5"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6"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7"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矩形 2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1" name="圆角矩形 30"/>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60223911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
                                            <p:txEl>
                                              <p:pRg st="2" end="2"/>
                                            </p:txEl>
                                          </p:spTgt>
                                        </p:tgtEl>
                                      </p:cBhvr>
                                    </p:animEffect>
                                    <p:set>
                                      <p:cBhvr>
                                        <p:cTn id="20" dur="1" fill="hold">
                                          <p:stCondLst>
                                            <p:cond delay="499"/>
                                          </p:stCondLst>
                                        </p:cTn>
                                        <p:tgtEl>
                                          <p:spTgt spid="3">
                                            <p:txEl>
                                              <p:pRg st="2" end="2"/>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31"/>
                  </p:tgtEl>
                </p:cond>
              </p:nextCondLst>
            </p:seq>
          </p:childTnLst>
        </p:cTn>
      </p:par>
    </p:tnLst>
    <p:bldLst>
      <p:bldP spid="4" grpId="0"/>
      <p:bldP spid="4"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7871" y="837506"/>
            <a:ext cx="11074344" cy="1384995"/>
          </a:xfrm>
          <a:prstGeom prst="rect">
            <a:avLst/>
          </a:prstGeom>
        </p:spPr>
        <p:txBody>
          <a:bodyPr>
            <a:spAutoFit/>
          </a:bodyPr>
          <a:lstStyle/>
          <a:p>
            <a:pPr algn="ctr">
              <a:lnSpc>
                <a:spcPct val="150000"/>
              </a:lnSpc>
              <a:spcAft>
                <a:spcPts val="0"/>
              </a:spcAft>
            </a:pPr>
            <a:r>
              <a:rPr lang="zh-CN" altLang="zh-CN" sz="2800" kern="100" dirty="0" smtClean="0">
                <a:solidFill>
                  <a:srgbClr val="0000FF"/>
                </a:solidFill>
                <a:latin typeface="Times New Roman"/>
                <a:ea typeface="华文细黑"/>
                <a:cs typeface="Times New Roman"/>
              </a:rPr>
              <a:t>常见</a:t>
            </a:r>
            <a:r>
              <a:rPr lang="zh-CN" altLang="zh-CN" sz="2800" kern="100" dirty="0">
                <a:solidFill>
                  <a:srgbClr val="0000FF"/>
                </a:solidFill>
                <a:latin typeface="Times New Roman"/>
                <a:ea typeface="华文细黑"/>
                <a:cs typeface="Times New Roman"/>
              </a:rPr>
              <a:t>的</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归中</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转化关系</a:t>
            </a:r>
            <a:endParaRPr lang="zh-CN" altLang="zh-CN" sz="2800" kern="100" dirty="0">
              <a:solidFill>
                <a:srgbClr val="0000FF"/>
              </a:solidFill>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非氧化还原反</a:t>
            </a:r>
            <a:r>
              <a:rPr lang="zh-CN" altLang="zh-CN" sz="2800" kern="100" dirty="0" smtClean="0">
                <a:latin typeface="Times New Roman"/>
                <a:ea typeface="华文细黑"/>
                <a:cs typeface="Times New Roman"/>
              </a:rPr>
              <a:t>应</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757565939"/>
              </p:ext>
            </p:extLst>
          </p:nvPr>
        </p:nvGraphicFramePr>
        <p:xfrm>
          <a:off x="635000" y="2391619"/>
          <a:ext cx="8128000" cy="4318000"/>
        </p:xfrm>
        <a:graphic>
          <a:graphicData uri="http://schemas.openxmlformats.org/presentationml/2006/ole">
            <mc:AlternateContent xmlns:mc="http://schemas.openxmlformats.org/markup-compatibility/2006">
              <mc:Choice xmlns:v="urn:schemas-microsoft-com:vml" Requires="v">
                <p:oleObj spid="_x0000_s93216" name="文档" r:id="rId4" imgW="8131972" imgH="4317367" progId="Word.Document.12">
                  <p:embed/>
                </p:oleObj>
              </mc:Choice>
              <mc:Fallback>
                <p:oleObj name="文档" r:id="rId4" imgW="8131972" imgH="4317367" progId="Word.Document.12">
                  <p:embed/>
                  <p:pic>
                    <p:nvPicPr>
                      <p:cNvPr id="0" name=""/>
                      <p:cNvPicPr/>
                      <p:nvPr/>
                    </p:nvPicPr>
                    <p:blipFill>
                      <a:blip r:embed="rId5"/>
                      <a:stretch>
                        <a:fillRect/>
                      </a:stretch>
                    </p:blipFill>
                    <p:spPr>
                      <a:xfrm>
                        <a:off x="635000" y="2391619"/>
                        <a:ext cx="8128000" cy="4318000"/>
                      </a:xfrm>
                      <a:prstGeom prst="rect">
                        <a:avLst/>
                      </a:prstGeom>
                    </p:spPr>
                  </p:pic>
                </p:oleObj>
              </mc:Fallback>
            </mc:AlternateContent>
          </a:graphicData>
        </a:graphic>
      </p:graphicFrame>
    </p:spTree>
    <p:extLst>
      <p:ext uri="{BB962C8B-B14F-4D97-AF65-F5344CB8AC3E}">
        <p14:creationId xmlns:p14="http://schemas.microsoft.com/office/powerpoint/2010/main" val="3602239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0718" y="1485578"/>
            <a:ext cx="10748650" cy="19495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en-US" altLang="zh-CN" sz="2800" kern="100" spc="-600" dirty="0">
                <a:latin typeface="宋体"/>
                <a:ea typeface="华文细黑"/>
                <a:cs typeface="Times New Roman"/>
              </a:rPr>
              <a:t>―→ </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NO</a:t>
            </a:r>
            <a:r>
              <a:rPr lang="en-US" altLang="zh-CN" sz="2800" i="1" kern="100" baseline="-25000" dirty="0">
                <a:latin typeface="Times New Roman"/>
                <a:ea typeface="华文细黑"/>
                <a:cs typeface="Courier New"/>
              </a:rPr>
              <a:t>x</a:t>
            </a:r>
            <a:r>
              <a:rPr lang="en-US" altLang="zh-CN" sz="2800" kern="100" spc="-600" dirty="0">
                <a:latin typeface="宋体"/>
                <a:ea typeface="华文细黑"/>
                <a:cs typeface="Times New Roman"/>
              </a:rPr>
              <a:t>―→ </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(5)Fe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spc="-600" dirty="0">
                <a:latin typeface="宋体"/>
                <a:ea typeface="华文细黑"/>
                <a:cs typeface="Times New Roman"/>
              </a:rPr>
              <a:t>―→ </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1668375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7871" y="475223"/>
            <a:ext cx="11074344" cy="203132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题型</a:t>
            </a:r>
            <a:r>
              <a:rPr lang="en-US" altLang="zh-CN" sz="2800" b="1" kern="100" dirty="0">
                <a:solidFill>
                  <a:srgbClr val="0000FF"/>
                </a:solidFill>
                <a:latin typeface="Times New Roman"/>
                <a:cs typeface="Courier New"/>
              </a:rPr>
              <a:t>2</a:t>
            </a:r>
            <a:r>
              <a:rPr lang="zh-CN" altLang="zh-CN" sz="2800" b="1" kern="100" dirty="0">
                <a:solidFill>
                  <a:srgbClr val="0000FF"/>
                </a:solidFill>
                <a:latin typeface="Times New Roman"/>
                <a:cs typeface="Times New Roman"/>
              </a:rPr>
              <a:t>　实验流程中的物质推断</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IPAPANNEW"/>
                <a:ea typeface="华文细黑"/>
                <a:cs typeface="Times New Roman"/>
              </a:rPr>
              <a:t>9.</a:t>
            </a:r>
            <a:r>
              <a:rPr lang="en-US" altLang="zh-CN" sz="2800" kern="100" dirty="0" smtClean="0">
                <a:latin typeface="Times New Roman"/>
                <a:ea typeface="华文细黑"/>
                <a:cs typeface="Courier New"/>
              </a:rPr>
              <a:t>(2014</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浙江理综，</a:t>
            </a:r>
            <a:r>
              <a:rPr lang="en-US" altLang="zh-CN" sz="2800" kern="100" dirty="0">
                <a:latin typeface="Times New Roman"/>
                <a:ea typeface="华文细黑"/>
                <a:cs typeface="Courier New"/>
              </a:rPr>
              <a:t>26)</a:t>
            </a:r>
            <a:r>
              <a:rPr lang="zh-CN" altLang="zh-CN" sz="2800" kern="100" dirty="0">
                <a:latin typeface="Times New Roman"/>
                <a:ea typeface="华文细黑"/>
                <a:cs typeface="Times New Roman"/>
              </a:rPr>
              <a:t>某研究小组为了探究一种无机矿物盐</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仅含四种元素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的组成和性质，设计并完成如下实验：</a:t>
            </a:r>
            <a:endParaRPr lang="zh-CN" altLang="zh-CN" sz="1050" kern="100" dirty="0">
              <a:effectLst/>
              <a:latin typeface="宋体"/>
              <a:cs typeface="Courier New"/>
            </a:endParaRPr>
          </a:p>
        </p:txBody>
      </p:sp>
      <p:pic>
        <p:nvPicPr>
          <p:cNvPr id="92161" name="Picture 1" descr="GD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3824" y="2491447"/>
            <a:ext cx="7507083" cy="3949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8"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9"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10"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2" name="Rectangle 21">
            <a:hlinkClick r:id="rId11"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3" name="Rectangle 21">
            <a:hlinkClick r:id="rId12"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4" name="Rectangle 21">
            <a:hlinkClick r:id="rId13"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5" name="Rectangle 21">
            <a:hlinkClick r:id="rId14"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36022391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7871" y="536312"/>
            <a:ext cx="11074344" cy="5909310"/>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另取</a:t>
            </a:r>
            <a:r>
              <a:rPr lang="en-US" altLang="zh-CN" sz="2800" kern="100" dirty="0">
                <a:latin typeface="Times New Roman"/>
                <a:ea typeface="华文细黑"/>
                <a:cs typeface="Courier New"/>
              </a:rPr>
              <a:t>10.80 g X</a:t>
            </a:r>
            <a:r>
              <a:rPr lang="zh-CN" altLang="zh-CN" sz="2800" kern="100" dirty="0">
                <a:latin typeface="Times New Roman"/>
                <a:ea typeface="华文细黑"/>
                <a:cs typeface="Times New Roman"/>
              </a:rPr>
              <a:t>在惰性气流中加热至完全分解，得到</a:t>
            </a:r>
            <a:r>
              <a:rPr lang="en-US" altLang="zh-CN" sz="2800" kern="100" dirty="0">
                <a:latin typeface="Times New Roman"/>
                <a:ea typeface="华文细黑"/>
                <a:cs typeface="Courier New"/>
              </a:rPr>
              <a:t>6.40 g</a:t>
            </a:r>
            <a:r>
              <a:rPr lang="zh-CN" altLang="zh-CN" sz="2800" kern="100" dirty="0">
                <a:latin typeface="Times New Roman"/>
                <a:ea typeface="华文细黑"/>
                <a:cs typeface="Times New Roman"/>
              </a:rPr>
              <a:t>固体</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请回答如下问题：</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画出白色沉淀</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中金属元素的原子结构示意图</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，写出气体甲的电子式</a:t>
            </a:r>
            <a:r>
              <a:rPr lang="en-US" altLang="zh-CN" sz="2800" kern="100" dirty="0">
                <a:latin typeface="Times New Roman"/>
                <a:ea typeface="华文细黑"/>
                <a:cs typeface="Courier New"/>
              </a:rPr>
              <a:t>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(2)X</a:t>
            </a:r>
            <a:r>
              <a:rPr lang="zh-CN" altLang="zh-CN" sz="2800" kern="100" dirty="0">
                <a:latin typeface="Times New Roman"/>
                <a:ea typeface="华文细黑"/>
                <a:cs typeface="Times New Roman"/>
              </a:rPr>
              <a:t>的化学式是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，在惰性气流中加热</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至完全分解的化学反应方程式为</a:t>
            </a:r>
            <a:r>
              <a:rPr lang="en-US" altLang="zh-CN" sz="2800" kern="100" dirty="0" smtClean="0">
                <a:latin typeface="Times New Roman"/>
                <a:ea typeface="华文细黑"/>
                <a:cs typeface="Courier New"/>
              </a:rPr>
              <a:t>_____________________________________________________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白色沉淀</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在空气中变成红褐色沉淀的原因是</a:t>
            </a:r>
            <a:r>
              <a:rPr lang="en-US" altLang="zh-CN" sz="2800" kern="100" dirty="0" smtClean="0">
                <a:latin typeface="Times New Roman"/>
                <a:ea typeface="华文细黑"/>
                <a:cs typeface="Courier New"/>
              </a:rPr>
              <a:t>___________________</a:t>
            </a:r>
          </a:p>
          <a:p>
            <a:pPr algn="just">
              <a:lnSpc>
                <a:spcPct val="150000"/>
              </a:lnSpc>
              <a:spcAft>
                <a:spcPts val="0"/>
              </a:spcAft>
            </a:pPr>
            <a:r>
              <a:rPr lang="en-US" altLang="zh-CN" sz="2800" kern="100" dirty="0" smtClean="0">
                <a:latin typeface="Times New Roman"/>
                <a:ea typeface="华文细黑"/>
                <a:cs typeface="Courier New"/>
              </a:rPr>
              <a:t>_______________(</a:t>
            </a:r>
            <a:r>
              <a:rPr lang="zh-CN" altLang="zh-CN" sz="2800" kern="100" dirty="0">
                <a:latin typeface="Times New Roman"/>
                <a:ea typeface="华文细黑"/>
                <a:cs typeface="Times New Roman"/>
              </a:rPr>
              <a:t>用化学反应方程式表示</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Rectangle 21">
            <a:hlinkClick r:id="rId2"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9"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2" name="Rectangle 21">
            <a:hlinkClick r:id="rId10"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3" name="Rectangle 21">
            <a:hlinkClick r:id="rId11"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4" name="Rectangle 21">
            <a:hlinkClick r:id="rId12"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5" name="Rectangle 21">
            <a:hlinkClick r:id="rId13"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3602239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75786" y="189434"/>
            <a:ext cx="11388152" cy="5858246"/>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溶液中的有色物质：</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蓝色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浅绿色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黄色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MnO </a:t>
            </a:r>
          </a:p>
          <a:p>
            <a:pPr algn="just">
              <a:lnSpc>
                <a:spcPct val="150000"/>
              </a:lnSpc>
              <a:spcAft>
                <a:spcPts val="0"/>
              </a:spcAft>
            </a:pPr>
            <a:r>
              <a:rPr lang="en-US" altLang="zh-CN" sz="2800" kern="100" dirty="0" smtClean="0">
                <a:latin typeface="IPAPANNEW"/>
                <a:ea typeface="华文细黑"/>
                <a:cs typeface="Times New Roman"/>
              </a:rPr>
              <a:t>[</a:t>
            </a:r>
            <a:r>
              <a:rPr lang="zh-CN" altLang="zh-CN" sz="2800" kern="100" dirty="0">
                <a:latin typeface="IPAPANNEW"/>
                <a:ea typeface="华文细黑"/>
                <a:cs typeface="Times New Roman"/>
              </a:rPr>
              <a:t>紫</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红</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色</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Br</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在水中显黄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色，在有机溶剂中显橙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红</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色；</a:t>
            </a:r>
            <a:r>
              <a:rPr lang="en-US" altLang="zh-CN" sz="2800" kern="100" dirty="0">
                <a:latin typeface="Times New Roman"/>
                <a:ea typeface="华文细黑"/>
                <a:cs typeface="Courier New"/>
              </a:rPr>
              <a:t>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在水中显黄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色，在有机溶剂中显紫</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红</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色。</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有色固体：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色固体：</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FeS</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；黑色固体：</a:t>
            </a:r>
            <a:r>
              <a:rPr lang="en-US" altLang="zh-CN" sz="2800" kern="100" dirty="0">
                <a:latin typeface="Times New Roman"/>
                <a:ea typeface="华文细黑"/>
                <a:cs typeface="Courier New"/>
              </a:rPr>
              <a:t>MnO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；紫</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黑</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色固体：</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紫</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红色固体：</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有色沉淀：</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白色沉淀：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AgCl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不溶于酸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BaSO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Mg(OH)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Al(OH)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MgCO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等；</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红褐色沉淀：</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蓝色沉淀：</a:t>
            </a:r>
            <a:r>
              <a:rPr lang="en-US" altLang="zh-CN" sz="2800" kern="100" dirty="0">
                <a:latin typeface="Times New Roman"/>
                <a:ea typeface="华文细黑"/>
                <a:cs typeface="Courier New"/>
              </a:rPr>
              <a:t>Cu(OH)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黑</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色沉淀：</a:t>
            </a:r>
            <a:r>
              <a:rPr lang="en-US" altLang="zh-CN" sz="2800" kern="100" dirty="0">
                <a:latin typeface="Times New Roman"/>
                <a:ea typeface="华文细黑"/>
                <a:cs typeface="Courier New"/>
              </a:rPr>
              <a:t>CuS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FeS</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01823067"/>
              </p:ext>
            </p:extLst>
          </p:nvPr>
        </p:nvGraphicFramePr>
        <p:xfrm>
          <a:off x="11322886" y="299740"/>
          <a:ext cx="450850" cy="660400"/>
        </p:xfrm>
        <a:graphic>
          <a:graphicData uri="http://schemas.openxmlformats.org/presentationml/2006/ole">
            <mc:AlternateContent xmlns:mc="http://schemas.openxmlformats.org/markup-compatibility/2006">
              <mc:Choice xmlns:v="urn:schemas-microsoft-com:vml" Requires="v">
                <p:oleObj spid="_x0000_s24608" name="文档" r:id="rId4" imgW="451474" imgH="659904" progId="Word.Document.12">
                  <p:embed/>
                </p:oleObj>
              </mc:Choice>
              <mc:Fallback>
                <p:oleObj name="文档" r:id="rId4" imgW="451474" imgH="659904" progId="Word.Document.12">
                  <p:embed/>
                  <p:pic>
                    <p:nvPicPr>
                      <p:cNvPr id="0" name=""/>
                      <p:cNvPicPr/>
                      <p:nvPr/>
                    </p:nvPicPr>
                    <p:blipFill>
                      <a:blip r:embed="rId5"/>
                      <a:stretch>
                        <a:fillRect/>
                      </a:stretch>
                    </p:blipFill>
                    <p:spPr>
                      <a:xfrm>
                        <a:off x="11322886" y="299740"/>
                        <a:ext cx="450850" cy="660400"/>
                      </a:xfrm>
                      <a:prstGeom prst="rect">
                        <a:avLst/>
                      </a:prstGeom>
                    </p:spPr>
                  </p:pic>
                </p:oleObj>
              </mc:Fallback>
            </mc:AlternateContent>
          </a:graphicData>
        </a:graphic>
      </p:graphicFrame>
    </p:spTree>
    <p:extLst>
      <p:ext uri="{BB962C8B-B14F-4D97-AF65-F5344CB8AC3E}">
        <p14:creationId xmlns:p14="http://schemas.microsoft.com/office/powerpoint/2010/main" val="2232340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7871" y="1125538"/>
            <a:ext cx="11074344"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一定条件下，气体甲与固体</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中的某种成分可能发生氧化还原反应，写出一个可能的化学反应方程式</a:t>
            </a:r>
            <a:r>
              <a:rPr lang="en-US" altLang="zh-CN" sz="2800" kern="100" dirty="0" smtClean="0">
                <a:latin typeface="Times New Roman"/>
                <a:ea typeface="华文细黑"/>
                <a:cs typeface="Courier New"/>
              </a:rPr>
              <a:t>________________________________</a:t>
            </a:r>
            <a:r>
              <a:rPr lang="zh-CN" altLang="zh-CN" sz="2800" kern="100" dirty="0">
                <a:latin typeface="Times New Roman"/>
                <a:ea typeface="华文细黑"/>
                <a:cs typeface="Times New Roman"/>
              </a:rPr>
              <a:t>，并设计实验方案验证该反应的产物</a:t>
            </a:r>
            <a:r>
              <a:rPr lang="en-US" altLang="zh-CN" sz="2800" kern="100" dirty="0" smtClean="0">
                <a:latin typeface="Times New Roman"/>
                <a:ea typeface="华文细黑"/>
                <a:cs typeface="Courier New"/>
              </a:rPr>
              <a:t>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5" name="Rectangle 21">
            <a:hlinkClick r:id="rId2"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8"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Rectangle 21">
            <a:hlinkClick r:id="rId9"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3" name="Rectangle 21">
            <a:hlinkClick r:id="rId10"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4" name="Rectangle 21">
            <a:hlinkClick r:id="rId11"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5" name="Rectangle 21">
            <a:hlinkClick r:id="rId12"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6" name="Rectangle 21">
            <a:hlinkClick r:id="rId13"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4"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6022391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517871" y="654642"/>
            <a:ext cx="5433319" cy="738664"/>
          </a:xfrm>
          <a:prstGeom prst="rect">
            <a:avLst/>
          </a:prstGeom>
        </p:spPr>
        <p:txBody>
          <a:bodyPr wrap="square">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破题</a:t>
            </a:r>
            <a:r>
              <a:rPr lang="zh-CN" altLang="zh-CN" sz="2800" b="1" kern="100" dirty="0">
                <a:solidFill>
                  <a:srgbClr val="0000FF"/>
                </a:solidFill>
                <a:latin typeface="Times New Roman"/>
                <a:cs typeface="Times New Roman"/>
              </a:rPr>
              <a:t>要领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提取关键信息　</a:t>
            </a:r>
            <a:endParaRPr lang="zh-CN" altLang="zh-CN" sz="2800" kern="100" dirty="0">
              <a:latin typeface="宋体"/>
              <a:cs typeface="Courier New"/>
            </a:endParaRPr>
          </a:p>
        </p:txBody>
      </p:sp>
      <p:graphicFrame>
        <p:nvGraphicFramePr>
          <p:cNvPr id="4" name="表格 3"/>
          <p:cNvGraphicFramePr>
            <a:graphicFrameLocks noGrp="1"/>
          </p:cNvGraphicFramePr>
          <p:nvPr>
            <p:extLst>
              <p:ext uri="{D42A27DB-BD31-4B8C-83A1-F6EECF244321}">
                <p14:modId xmlns:p14="http://schemas.microsoft.com/office/powerpoint/2010/main" val="2013433760"/>
              </p:ext>
            </p:extLst>
          </p:nvPr>
        </p:nvGraphicFramePr>
        <p:xfrm>
          <a:off x="838622" y="1514546"/>
          <a:ext cx="10513168" cy="4795568"/>
        </p:xfrm>
        <a:graphic>
          <a:graphicData uri="http://schemas.openxmlformats.org/drawingml/2006/table">
            <a:tbl>
              <a:tblPr/>
              <a:tblGrid>
                <a:gridCol w="1800200"/>
                <a:gridCol w="8712968"/>
              </a:tblGrid>
              <a:tr h="821600">
                <a:tc>
                  <a:txBody>
                    <a:bodyPr/>
                    <a:lstStyle/>
                    <a:p>
                      <a:pPr algn="ctr">
                        <a:lnSpc>
                          <a:spcPct val="150000"/>
                        </a:lnSpc>
                        <a:spcAft>
                          <a:spcPts val="0"/>
                        </a:spcAft>
                      </a:pPr>
                      <a:r>
                        <a:rPr lang="zh-CN" sz="2800" kern="100" dirty="0">
                          <a:effectLst/>
                          <a:latin typeface="Times New Roman"/>
                          <a:ea typeface="华文细黑"/>
                          <a:cs typeface="Times New Roman"/>
                        </a:rPr>
                        <a:t>关键信息</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信息分析与迁移</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3568">
                <a:tc>
                  <a:txBody>
                    <a:bodyPr/>
                    <a:lstStyle/>
                    <a:p>
                      <a:pPr algn="ctr">
                        <a:lnSpc>
                          <a:spcPct val="150000"/>
                        </a:lnSpc>
                        <a:spcAft>
                          <a:spcPts val="0"/>
                        </a:spcAft>
                      </a:pPr>
                      <a:r>
                        <a:rPr lang="en-US" sz="2800" kern="100">
                          <a:effectLst/>
                          <a:latin typeface="宋体"/>
                          <a:ea typeface="华文细黑"/>
                          <a:cs typeface="Times New Roman"/>
                        </a:rPr>
                        <a:t>①</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a:effectLst/>
                          <a:latin typeface="Times New Roman"/>
                          <a:ea typeface="华文细黑"/>
                          <a:cs typeface="Times New Roman"/>
                        </a:rPr>
                        <a:t>红褐色沉淀为</a:t>
                      </a:r>
                      <a:r>
                        <a:rPr lang="en-US" sz="2800" kern="100">
                          <a:effectLst/>
                          <a:latin typeface="Times New Roman"/>
                          <a:ea typeface="华文细黑"/>
                          <a:cs typeface="Courier New"/>
                        </a:rPr>
                        <a:t>Fe(OH)</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，则确定白色沉淀为</a:t>
                      </a:r>
                      <a:r>
                        <a:rPr lang="en-US" sz="2800" kern="100">
                          <a:effectLst/>
                          <a:latin typeface="Times New Roman"/>
                          <a:ea typeface="华文细黑"/>
                          <a:cs typeface="Courier New"/>
                        </a:rPr>
                        <a:t>Fe(OH)</a:t>
                      </a:r>
                      <a:r>
                        <a:rPr lang="en-US" sz="2800" kern="100" baseline="-25000">
                          <a:effectLst/>
                          <a:latin typeface="Times New Roman"/>
                          <a:ea typeface="华文细黑"/>
                          <a:cs typeface="Courier New"/>
                        </a:rPr>
                        <a:t>2</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6784">
                <a:tc>
                  <a:txBody>
                    <a:bodyPr/>
                    <a:lstStyle/>
                    <a:p>
                      <a:pPr algn="ctr">
                        <a:lnSpc>
                          <a:spcPct val="150000"/>
                        </a:lnSpc>
                        <a:spcAft>
                          <a:spcPts val="0"/>
                        </a:spcAft>
                      </a:pPr>
                      <a:r>
                        <a:rPr lang="en-US" sz="2800" kern="100">
                          <a:effectLst/>
                          <a:latin typeface="宋体"/>
                          <a:ea typeface="华文细黑"/>
                          <a:cs typeface="Times New Roman"/>
                        </a:rPr>
                        <a:t>②</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逆推可确定固体</a:t>
                      </a:r>
                      <a:r>
                        <a:rPr lang="en-US" sz="2800" kern="100" dirty="0">
                          <a:effectLst/>
                          <a:latin typeface="Times New Roman"/>
                          <a:ea typeface="华文细黑"/>
                          <a:cs typeface="Courier New"/>
                        </a:rPr>
                        <a:t>2</a:t>
                      </a:r>
                      <a:r>
                        <a:rPr lang="zh-CN" sz="2800" kern="100" dirty="0">
                          <a:effectLst/>
                          <a:latin typeface="Times New Roman"/>
                          <a:ea typeface="华文细黑"/>
                          <a:cs typeface="Times New Roman"/>
                        </a:rPr>
                        <a:t>的成分</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6784">
                <a:tc>
                  <a:txBody>
                    <a:bodyPr/>
                    <a:lstStyle/>
                    <a:p>
                      <a:pPr algn="ctr">
                        <a:lnSpc>
                          <a:spcPct val="150000"/>
                        </a:lnSpc>
                        <a:spcAft>
                          <a:spcPts val="0"/>
                        </a:spcAft>
                      </a:pPr>
                      <a:r>
                        <a:rPr lang="en-US" sz="2800" kern="100" dirty="0">
                          <a:effectLst/>
                          <a:latin typeface="宋体"/>
                          <a:ea typeface="华文细黑"/>
                          <a:cs typeface="Times New Roman"/>
                        </a:rPr>
                        <a:t>③</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溶液与某气体反应先沉淀后溶解，首先可想到</a:t>
                      </a:r>
                      <a:r>
                        <a:rPr lang="en-US" sz="2800" kern="100" dirty="0">
                          <a:effectLst/>
                          <a:latin typeface="Times New Roman"/>
                          <a:ea typeface="华文细黑"/>
                          <a:cs typeface="Courier New"/>
                        </a:rPr>
                        <a:t>CO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SO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等气体与石灰水的反应。</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6784">
                <a:tc>
                  <a:txBody>
                    <a:bodyPr/>
                    <a:lstStyle/>
                    <a:p>
                      <a:pPr algn="ctr">
                        <a:lnSpc>
                          <a:spcPct val="150000"/>
                        </a:lnSpc>
                        <a:spcAft>
                          <a:spcPts val="0"/>
                        </a:spcAft>
                      </a:pPr>
                      <a:r>
                        <a:rPr lang="en-US" sz="2800" kern="100">
                          <a:effectLst/>
                          <a:latin typeface="宋体"/>
                          <a:ea typeface="华文细黑"/>
                          <a:cs typeface="Times New Roman"/>
                        </a:rPr>
                        <a:t>④</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a:effectLst/>
                          <a:latin typeface="Times New Roman"/>
                          <a:ea typeface="华文细黑"/>
                          <a:cs typeface="Times New Roman"/>
                        </a:rPr>
                        <a:t>气体甲应为弱酸性气体，可能为</a:t>
                      </a:r>
                      <a:r>
                        <a:rPr lang="en-US" sz="2800" kern="100">
                          <a:effectLst/>
                          <a:latin typeface="Times New Roman"/>
                          <a:ea typeface="华文细黑"/>
                          <a:cs typeface="Courier New"/>
                        </a:rPr>
                        <a:t>CO</a:t>
                      </a:r>
                      <a:r>
                        <a:rPr lang="en-US" sz="2800" kern="100" baseline="-25000">
                          <a:effectLst/>
                          <a:latin typeface="Times New Roman"/>
                          <a:ea typeface="华文细黑"/>
                          <a:cs typeface="Courier New"/>
                        </a:rPr>
                        <a:t>2</a:t>
                      </a:r>
                      <a:r>
                        <a:rPr lang="zh-CN" sz="2800" kern="100">
                          <a:effectLst/>
                          <a:latin typeface="Times New Roman"/>
                          <a:ea typeface="华文细黑"/>
                          <a:cs typeface="Times New Roman"/>
                        </a:rPr>
                        <a:t>或</a:t>
                      </a:r>
                      <a:r>
                        <a:rPr lang="en-US" sz="2800" kern="100">
                          <a:effectLst/>
                          <a:latin typeface="Times New Roman"/>
                          <a:ea typeface="华文细黑"/>
                          <a:cs typeface="Courier New"/>
                        </a:rPr>
                        <a:t>SO</a:t>
                      </a:r>
                      <a:r>
                        <a:rPr lang="en-US" sz="2800" kern="100" baseline="-25000">
                          <a:effectLst/>
                          <a:latin typeface="Times New Roman"/>
                          <a:ea typeface="华文细黑"/>
                          <a:cs typeface="Courier New"/>
                        </a:rPr>
                        <a:t>2</a:t>
                      </a:r>
                      <a:r>
                        <a:rPr lang="zh-CN" sz="2800" kern="100">
                          <a:effectLst/>
                          <a:latin typeface="Times New Roman"/>
                          <a:ea typeface="华文细黑"/>
                          <a:cs typeface="Times New Roman"/>
                        </a:rPr>
                        <a:t>等。</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6784">
                <a:tc>
                  <a:txBody>
                    <a:bodyPr/>
                    <a:lstStyle/>
                    <a:p>
                      <a:pPr algn="ctr">
                        <a:lnSpc>
                          <a:spcPct val="150000"/>
                        </a:lnSpc>
                        <a:spcAft>
                          <a:spcPts val="0"/>
                        </a:spcAft>
                      </a:pPr>
                      <a:r>
                        <a:rPr lang="en-US" sz="2800" kern="100">
                          <a:effectLst/>
                          <a:latin typeface="宋体"/>
                          <a:ea typeface="华文细黑"/>
                          <a:cs typeface="Times New Roman"/>
                        </a:rPr>
                        <a:t>⑤</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smtClean="0">
                          <a:effectLst/>
                          <a:latin typeface="Times New Roman"/>
                          <a:ea typeface="华文细黑"/>
                          <a:cs typeface="Times New Roman"/>
                        </a:rPr>
                        <a:t>根据</a:t>
                      </a:r>
                      <a:r>
                        <a:rPr lang="zh-CN" sz="2800" kern="100" dirty="0">
                          <a:effectLst/>
                          <a:latin typeface="Times New Roman"/>
                          <a:ea typeface="华文细黑"/>
                          <a:cs typeface="Times New Roman"/>
                        </a:rPr>
                        <a:t>实验数据，可以验证推断的正误</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21">
            <a:hlinkClick r:id="rId2"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8"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Rectangle 21">
            <a:hlinkClick r:id="rId9"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3" name="Rectangle 21">
            <a:hlinkClick r:id="rId10"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4" name="Rectangle 21">
            <a:hlinkClick r:id="rId11"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5" name="Rectangle 21">
            <a:hlinkClick r:id="rId12"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6" name="Rectangle 21">
            <a:hlinkClick r:id="rId13"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3603033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533974" y="765498"/>
            <a:ext cx="11120877" cy="267765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因</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与盐酸反应生成气体甲，则</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应为弱酸盐，又因</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受热分解可生成气体甲和固体</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，可推知固体</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应为金属氧化物</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a:latin typeface="Times New Roman"/>
                <a:ea typeface="华文细黑"/>
                <a:cs typeface="Times New Roman"/>
              </a:rPr>
              <a:t>因固体</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中有与水反应的物质，且溶液</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中通入气体甲先出现白色沉淀</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后溶解，可推知固体</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中含有</a:t>
            </a:r>
            <a:r>
              <a:rPr lang="en-US" altLang="zh-CN" sz="2800" kern="100" dirty="0">
                <a:latin typeface="Times New Roman"/>
                <a:ea typeface="华文细黑"/>
                <a:cs typeface="Courier New"/>
              </a:rPr>
              <a:t>CaO</a:t>
            </a:r>
            <a:r>
              <a:rPr lang="zh-CN" altLang="zh-CN" sz="2800" kern="100" dirty="0">
                <a:latin typeface="Times New Roman"/>
                <a:ea typeface="华文细黑"/>
                <a:cs typeface="Times New Roman"/>
              </a:rPr>
              <a:t>，气体甲为</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18" name="Rectangle 21">
            <a:hlinkClick r:id="rId2"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3"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矩形 29"/>
          <p:cNvSpPr/>
          <p:nvPr/>
        </p:nvSpPr>
        <p:spPr>
          <a:xfrm>
            <a:off x="517871" y="3404895"/>
            <a:ext cx="11074344" cy="3108543"/>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根据白色沉淀</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遇到空气变为红褐色沉淀，可知</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中含有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。综上分析，</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应含有</a:t>
            </a:r>
            <a:r>
              <a:rPr lang="en-US" altLang="zh-CN" sz="2800" kern="100" dirty="0">
                <a:latin typeface="Times New Roman"/>
                <a:ea typeface="华文细黑"/>
                <a:cs typeface="Courier New"/>
              </a:rPr>
              <a:t>FeCO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200000"/>
              </a:lnSpc>
              <a:spcAft>
                <a:spcPts val="0"/>
              </a:spcAft>
            </a:pPr>
            <a:r>
              <a:rPr lang="en-US" altLang="zh-CN" sz="2800" kern="100" dirty="0" smtClean="0">
                <a:latin typeface="Times New Roman"/>
                <a:ea typeface="华文细黑"/>
                <a:cs typeface="Times New Roman"/>
              </a:rPr>
              <a:t>(1)</a:t>
            </a:r>
            <a:r>
              <a:rPr lang="zh-CN" altLang="zh-CN" sz="2800" kern="100" dirty="0" smtClean="0">
                <a:latin typeface="Times New Roman"/>
                <a:ea typeface="华文细黑"/>
                <a:cs typeface="Times New Roman"/>
              </a:rPr>
              <a:t>白</a:t>
            </a:r>
            <a:r>
              <a:rPr lang="zh-CN" altLang="zh-CN" sz="2800" kern="100" dirty="0">
                <a:latin typeface="Times New Roman"/>
                <a:ea typeface="华文细黑"/>
                <a:cs typeface="Times New Roman"/>
              </a:rPr>
              <a:t>色沉淀</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，钙原子的结构示意图</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为共价化合物，</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原子间以共价键结合，其电子式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pic>
        <p:nvPicPr>
          <p:cNvPr id="31" name="Picture 1" descr="GD1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882351" y="4576503"/>
            <a:ext cx="1220299" cy="1242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图片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67414" y="5885244"/>
            <a:ext cx="2035496" cy="374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2239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750"/>
                                        <p:tgtEl>
                                          <p:spTgt spid="6">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blinds(horizontal)">
                                      <p:cBhvr>
                                        <p:cTn id="11" dur="750"/>
                                        <p:tgtEl>
                                          <p:spTgt spid="6">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0">
                                            <p:txEl>
                                              <p:pRg st="0" end="0"/>
                                            </p:txEl>
                                          </p:spTgt>
                                        </p:tgtEl>
                                        <p:attrNameLst>
                                          <p:attrName>style.visibility</p:attrName>
                                        </p:attrNameLst>
                                      </p:cBhvr>
                                      <p:to>
                                        <p:strVal val="visible"/>
                                      </p:to>
                                    </p:set>
                                    <p:animEffect transition="in" filter="blinds(horizontal)">
                                      <p:cBhvr>
                                        <p:cTn id="15" dur="750"/>
                                        <p:tgtEl>
                                          <p:spTgt spid="30">
                                            <p:txEl>
                                              <p:pRg st="0" end="0"/>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0">
                                            <p:txEl>
                                              <p:pRg st="1" end="1"/>
                                            </p:txEl>
                                          </p:spTgt>
                                        </p:tgtEl>
                                        <p:attrNameLst>
                                          <p:attrName>style.visibility</p:attrName>
                                        </p:attrNameLst>
                                      </p:cBhvr>
                                      <p:to>
                                        <p:strVal val="visible"/>
                                      </p:to>
                                    </p:set>
                                    <p:animEffect transition="in" filter="blinds(horizontal)">
                                      <p:cBhvr>
                                        <p:cTn id="19" dur="750"/>
                                        <p:tgtEl>
                                          <p:spTgt spid="30">
                                            <p:txEl>
                                              <p:pRg st="1" end="1"/>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linds(horizontal)">
                                      <p:cBhvr>
                                        <p:cTn id="22" dur="750"/>
                                        <p:tgtEl>
                                          <p:spTgt spid="31"/>
                                        </p:tgtEl>
                                      </p:cBhvr>
                                    </p:animEffect>
                                  </p:childTnLst>
                                </p:cTn>
                              </p:par>
                              <p:par>
                                <p:cTn id="23" presetID="3" presetClass="entr" presetSubtype="1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blinds(horizontal)">
                                      <p:cBhvr>
                                        <p:cTn id="25"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92936170"/>
              </p:ext>
            </p:extLst>
          </p:nvPr>
        </p:nvGraphicFramePr>
        <p:xfrm>
          <a:off x="546100" y="754727"/>
          <a:ext cx="11150600" cy="5016500"/>
        </p:xfrm>
        <a:graphic>
          <a:graphicData uri="http://schemas.openxmlformats.org/presentationml/2006/ole">
            <mc:AlternateContent xmlns:mc="http://schemas.openxmlformats.org/markup-compatibility/2006">
              <mc:Choice xmlns:v="urn:schemas-microsoft-com:vml" Requires="v">
                <p:oleObj spid="_x0000_s87072" name="文档" r:id="rId4" imgW="11149076" imgH="5036050" progId="Word.Document.12">
                  <p:embed/>
                </p:oleObj>
              </mc:Choice>
              <mc:Fallback>
                <p:oleObj name="文档" r:id="rId4" imgW="11149076" imgH="5036050" progId="Word.Document.12">
                  <p:embed/>
                  <p:pic>
                    <p:nvPicPr>
                      <p:cNvPr id="0" name=""/>
                      <p:cNvPicPr/>
                      <p:nvPr/>
                    </p:nvPicPr>
                    <p:blipFill>
                      <a:blip r:embed="rId5"/>
                      <a:stretch>
                        <a:fillRect/>
                      </a:stretch>
                    </p:blipFill>
                    <p:spPr>
                      <a:xfrm>
                        <a:off x="546100" y="754727"/>
                        <a:ext cx="11150600" cy="5016500"/>
                      </a:xfrm>
                      <a:prstGeom prst="rect">
                        <a:avLst/>
                      </a:prstGeom>
                    </p:spPr>
                  </p:pic>
                </p:oleObj>
              </mc:Fallback>
            </mc:AlternateContent>
          </a:graphicData>
        </a:graphic>
      </p:graphicFrame>
      <p:sp>
        <p:nvSpPr>
          <p:cNvPr id="6" name="矩形 5"/>
          <p:cNvSpPr/>
          <p:nvPr/>
        </p:nvSpPr>
        <p:spPr>
          <a:xfrm>
            <a:off x="501869" y="5320369"/>
            <a:ext cx="11185087"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被空气中的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氧化为</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，其化学方程式为</a:t>
            </a:r>
            <a:r>
              <a:rPr lang="en-US" altLang="zh-CN" sz="2800" kern="100" dirty="0">
                <a:latin typeface="Times New Roman"/>
                <a:ea typeface="华文细黑"/>
                <a:cs typeface="Courier New"/>
              </a:rPr>
              <a:t>4Fe(OH)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=4Fe(OH)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4" name="Rectangle 21">
            <a:hlinkClick r:id="rId6"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7"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8"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9"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10"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11"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12"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Rectangle 21">
            <a:hlinkClick r:id="rId13"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3" name="Rectangle 21">
            <a:hlinkClick r:id="rId14"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4" name="Rectangle 21">
            <a:hlinkClick r:id="rId15"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5" name="Rectangle 21">
            <a:hlinkClick r:id="rId16"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6" name="Rectangle 21">
            <a:hlinkClick r:id="rId17"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3602239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112425801"/>
              </p:ext>
            </p:extLst>
          </p:nvPr>
        </p:nvGraphicFramePr>
        <p:xfrm>
          <a:off x="478582" y="1749698"/>
          <a:ext cx="11150600" cy="2616200"/>
        </p:xfrm>
        <a:graphic>
          <a:graphicData uri="http://schemas.openxmlformats.org/presentationml/2006/ole">
            <mc:AlternateContent xmlns:mc="http://schemas.openxmlformats.org/markup-compatibility/2006">
              <mc:Choice xmlns:v="urn:schemas-microsoft-com:vml" Requires="v">
                <p:oleObj spid="_x0000_s110626" name="文档" r:id="rId4" imgW="11149076" imgH="2619510" progId="Word.Document.12">
                  <p:embed/>
                </p:oleObj>
              </mc:Choice>
              <mc:Fallback>
                <p:oleObj name="文档" r:id="rId4" imgW="11149076" imgH="2619510" progId="Word.Document.12">
                  <p:embed/>
                  <p:pic>
                    <p:nvPicPr>
                      <p:cNvPr id="0" name=""/>
                      <p:cNvPicPr/>
                      <p:nvPr/>
                    </p:nvPicPr>
                    <p:blipFill>
                      <a:blip r:embed="rId5"/>
                      <a:stretch>
                        <a:fillRect/>
                      </a:stretch>
                    </p:blipFill>
                    <p:spPr>
                      <a:xfrm>
                        <a:off x="478582" y="1749698"/>
                        <a:ext cx="11150600" cy="2616200"/>
                      </a:xfrm>
                      <a:prstGeom prst="rect">
                        <a:avLst/>
                      </a:prstGeom>
                    </p:spPr>
                  </p:pic>
                </p:oleObj>
              </mc:Fallback>
            </mc:AlternateContent>
          </a:graphicData>
        </a:graphic>
      </p:graphicFrame>
      <p:sp>
        <p:nvSpPr>
          <p:cNvPr id="3" name="Rectangle 21">
            <a:hlinkClick r:id="rId6"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7"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8"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9"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10"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11"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9" name="Rectangle 21">
            <a:hlinkClick r:id="rId12"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0" name="Rectangle 21">
            <a:hlinkClick r:id="rId13"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1" name="Rectangle 21">
            <a:hlinkClick r:id="rId14"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2" name="Rectangle 21">
            <a:hlinkClick r:id="rId15"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3" name="Rectangle 21">
            <a:hlinkClick r:id="rId16"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4" name="Rectangle 21">
            <a:hlinkClick r:id="rId17"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227280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517871" y="1029051"/>
            <a:ext cx="11074344" cy="63767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a:t>
            </a:r>
            <a:endParaRPr lang="zh-CN" altLang="zh-CN" sz="2800" kern="100" dirty="0">
              <a:latin typeface="宋体"/>
              <a:cs typeface="Courier New"/>
            </a:endParaRPr>
          </a:p>
        </p:txBody>
      </p:sp>
      <p:pic>
        <p:nvPicPr>
          <p:cNvPr id="5" name="Picture 3" descr="GD12"/>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84834" y="731742"/>
            <a:ext cx="1342329" cy="136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78982" y="1234678"/>
            <a:ext cx="2035496" cy="374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val="3569256749"/>
              </p:ext>
            </p:extLst>
          </p:nvPr>
        </p:nvGraphicFramePr>
        <p:xfrm>
          <a:off x="647998" y="2098774"/>
          <a:ext cx="8636000" cy="1068388"/>
        </p:xfrm>
        <a:graphic>
          <a:graphicData uri="http://schemas.openxmlformats.org/presentationml/2006/ole">
            <mc:AlternateContent xmlns:mc="http://schemas.openxmlformats.org/markup-compatibility/2006">
              <mc:Choice xmlns:v="urn:schemas-microsoft-com:vml" Requires="v">
                <p:oleObj spid="_x0000_s86079" name="文档" r:id="rId6" imgW="8635640" imgH="1067849" progId="Word.Document.12">
                  <p:embed/>
                </p:oleObj>
              </mc:Choice>
              <mc:Fallback>
                <p:oleObj name="文档" r:id="rId6" imgW="8635640" imgH="1067849" progId="Word.Document.12">
                  <p:embed/>
                  <p:pic>
                    <p:nvPicPr>
                      <p:cNvPr id="0" name=""/>
                      <p:cNvPicPr/>
                      <p:nvPr/>
                    </p:nvPicPr>
                    <p:blipFill>
                      <a:blip r:embed="rId7"/>
                      <a:stretch>
                        <a:fillRect/>
                      </a:stretch>
                    </p:blipFill>
                    <p:spPr>
                      <a:xfrm>
                        <a:off x="647998" y="2098774"/>
                        <a:ext cx="8636000" cy="1068388"/>
                      </a:xfrm>
                      <a:prstGeom prst="rect">
                        <a:avLst/>
                      </a:prstGeom>
                    </p:spPr>
                  </p:pic>
                </p:oleObj>
              </mc:Fallback>
            </mc:AlternateContent>
          </a:graphicData>
        </a:graphic>
      </p:graphicFrame>
      <p:sp>
        <p:nvSpPr>
          <p:cNvPr id="8" name="矩形 7"/>
          <p:cNvSpPr/>
          <p:nvPr/>
        </p:nvSpPr>
        <p:spPr>
          <a:xfrm>
            <a:off x="550590" y="3004562"/>
            <a:ext cx="7653602" cy="738664"/>
          </a:xfrm>
          <a:prstGeom prst="rect">
            <a:avLst/>
          </a:prstGeom>
        </p:spPr>
        <p:txBody>
          <a:bodyPr wrap="square">
            <a:spAutoFit/>
          </a:bodyPr>
          <a:lstStyle/>
          <a:p>
            <a:pPr algn="just">
              <a:lnSpc>
                <a:spcPct val="150000"/>
              </a:lnSpc>
              <a:spcAft>
                <a:spcPts val="0"/>
              </a:spcAft>
            </a:pPr>
            <a:r>
              <a:rPr lang="en-US" altLang="zh-CN" sz="2800" kern="100" dirty="0">
                <a:solidFill>
                  <a:srgbClr val="E36C0A"/>
                </a:solidFill>
                <a:latin typeface="Times New Roman"/>
                <a:ea typeface="华文细黑"/>
                <a:cs typeface="Courier New"/>
              </a:rPr>
              <a:t>(3)4Fe(OH)</a:t>
            </a:r>
            <a:r>
              <a:rPr lang="en-US" altLang="zh-CN" sz="2800" kern="100" baseline="-25000" dirty="0">
                <a:solidFill>
                  <a:srgbClr val="E36C0A"/>
                </a:solidFill>
                <a:latin typeface="Times New Roman"/>
                <a:ea typeface="华文细黑"/>
                <a:cs typeface="Courier New"/>
              </a:rPr>
              <a:t>2</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2H</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O</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O</a:t>
            </a:r>
            <a:r>
              <a:rPr lang="en-US" altLang="zh-CN" sz="2800" kern="100" baseline="-25000" dirty="0">
                <a:solidFill>
                  <a:srgbClr val="E36C0A"/>
                </a:solidFill>
                <a:latin typeface="Times New Roman"/>
                <a:ea typeface="华文细黑"/>
                <a:cs typeface="Courier New"/>
              </a:rPr>
              <a:t>2</a:t>
            </a:r>
            <a:r>
              <a:rPr lang="en-US" altLang="zh-CN" sz="2800" kern="100" spc="-80" dirty="0">
                <a:solidFill>
                  <a:srgbClr val="E36C0A"/>
                </a:solidFill>
                <a:latin typeface="Times New Roman"/>
                <a:ea typeface="华文细黑"/>
                <a:cs typeface="Courier New"/>
              </a:rPr>
              <a:t>==</a:t>
            </a:r>
            <a:r>
              <a:rPr lang="en-US" altLang="zh-CN" sz="2800" kern="100" dirty="0">
                <a:solidFill>
                  <a:srgbClr val="E36C0A"/>
                </a:solidFill>
                <a:latin typeface="Times New Roman"/>
                <a:ea typeface="华文细黑"/>
                <a:cs typeface="Courier New"/>
              </a:rPr>
              <a:t>=</a:t>
            </a:r>
            <a:r>
              <a:rPr lang="en-US" altLang="zh-CN" sz="2800" kern="100" dirty="0" smtClean="0">
                <a:solidFill>
                  <a:srgbClr val="E36C0A"/>
                </a:solidFill>
                <a:latin typeface="Times New Roman"/>
                <a:ea typeface="华文细黑"/>
                <a:cs typeface="Courier New"/>
              </a:rPr>
              <a:t>4Fe(OH)</a:t>
            </a:r>
            <a:r>
              <a:rPr lang="en-US" altLang="zh-CN" sz="2800" kern="100" baseline="-25000" dirty="0" smtClean="0">
                <a:solidFill>
                  <a:srgbClr val="E36C0A"/>
                </a:solidFill>
                <a:latin typeface="Times New Roman"/>
                <a:ea typeface="华文细黑"/>
                <a:cs typeface="Courier New"/>
              </a:rPr>
              <a:t>3</a:t>
            </a:r>
            <a:endParaRPr lang="zh-CN" altLang="zh-CN" sz="2800" kern="100" dirty="0">
              <a:effectLst/>
              <a:latin typeface="宋体"/>
              <a:cs typeface="Courier New"/>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440355415"/>
              </p:ext>
            </p:extLst>
          </p:nvPr>
        </p:nvGraphicFramePr>
        <p:xfrm>
          <a:off x="647998" y="3898974"/>
          <a:ext cx="8636000" cy="1068388"/>
        </p:xfrm>
        <a:graphic>
          <a:graphicData uri="http://schemas.openxmlformats.org/presentationml/2006/ole">
            <mc:AlternateContent xmlns:mc="http://schemas.openxmlformats.org/markup-compatibility/2006">
              <mc:Choice xmlns:v="urn:schemas-microsoft-com:vml" Requires="v">
                <p:oleObj spid="_x0000_s86080" name="文档" r:id="rId9" imgW="8635640" imgH="1070012" progId="Word.Document.12">
                  <p:embed/>
                </p:oleObj>
              </mc:Choice>
              <mc:Fallback>
                <p:oleObj name="文档" r:id="rId9" imgW="8635640" imgH="1070012" progId="Word.Document.12">
                  <p:embed/>
                  <p:pic>
                    <p:nvPicPr>
                      <p:cNvPr id="0" name=""/>
                      <p:cNvPicPr/>
                      <p:nvPr/>
                    </p:nvPicPr>
                    <p:blipFill>
                      <a:blip r:embed="rId10"/>
                      <a:stretch>
                        <a:fillRect/>
                      </a:stretch>
                    </p:blipFill>
                    <p:spPr>
                      <a:xfrm>
                        <a:off x="647998" y="3898974"/>
                        <a:ext cx="8636000" cy="1068388"/>
                      </a:xfrm>
                      <a:prstGeom prst="rect">
                        <a:avLst/>
                      </a:prstGeom>
                    </p:spPr>
                  </p:pic>
                </p:oleObj>
              </mc:Fallback>
            </mc:AlternateContent>
          </a:graphicData>
        </a:graphic>
      </p:graphicFrame>
      <p:sp>
        <p:nvSpPr>
          <p:cNvPr id="11" name="矩形 10"/>
          <p:cNvSpPr/>
          <p:nvPr/>
        </p:nvSpPr>
        <p:spPr>
          <a:xfrm>
            <a:off x="533974" y="4614730"/>
            <a:ext cx="11120877" cy="1949508"/>
          </a:xfrm>
          <a:prstGeom prst="rect">
            <a:avLst/>
          </a:prstGeom>
        </p:spPr>
        <p:txBody>
          <a:bodyPr>
            <a:spAutoFit/>
          </a:bodyPr>
          <a:lstStyle/>
          <a:p>
            <a:pPr algn="just">
              <a:lnSpc>
                <a:spcPct val="150000"/>
              </a:lnSpc>
              <a:spcAft>
                <a:spcPts val="0"/>
              </a:spcAft>
            </a:pPr>
            <a:r>
              <a:rPr lang="zh-CN" altLang="zh-CN" sz="2800" kern="100" dirty="0">
                <a:solidFill>
                  <a:srgbClr val="E36C0A"/>
                </a:solidFill>
                <a:latin typeface="Times New Roman"/>
                <a:ea typeface="华文细黑"/>
                <a:cs typeface="Times New Roman"/>
              </a:rPr>
              <a:t>检测</a:t>
            </a:r>
            <a:r>
              <a:rPr lang="en-US" altLang="zh-CN" sz="2800" kern="100" dirty="0">
                <a:solidFill>
                  <a:srgbClr val="E36C0A"/>
                </a:solidFill>
                <a:latin typeface="Times New Roman"/>
                <a:ea typeface="华文细黑"/>
                <a:cs typeface="Courier New"/>
              </a:rPr>
              <a:t>Fe</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O</a:t>
            </a:r>
            <a:r>
              <a:rPr lang="en-US" altLang="zh-CN" sz="2800" kern="100" baseline="-25000" dirty="0">
                <a:solidFill>
                  <a:srgbClr val="E36C0A"/>
                </a:solidFill>
                <a:latin typeface="Times New Roman"/>
                <a:ea typeface="华文细黑"/>
                <a:cs typeface="Courier New"/>
              </a:rPr>
              <a:t>3</a:t>
            </a:r>
            <a:r>
              <a:rPr lang="zh-CN" altLang="zh-CN" sz="2800" kern="100" dirty="0">
                <a:solidFill>
                  <a:srgbClr val="E36C0A"/>
                </a:solidFill>
                <a:latin typeface="Times New Roman"/>
                <a:ea typeface="华文细黑"/>
                <a:cs typeface="Times New Roman"/>
              </a:rPr>
              <a:t>：将固体用稀盐酸溶解，加入</a:t>
            </a:r>
            <a:r>
              <a:rPr lang="en-US" altLang="zh-CN" sz="2800" kern="100" dirty="0">
                <a:solidFill>
                  <a:srgbClr val="E36C0A"/>
                </a:solidFill>
                <a:latin typeface="Times New Roman"/>
                <a:ea typeface="华文细黑"/>
                <a:cs typeface="Courier New"/>
              </a:rPr>
              <a:t>KSCN</a:t>
            </a:r>
            <a:r>
              <a:rPr lang="zh-CN" altLang="zh-CN" sz="2800" kern="100" dirty="0">
                <a:solidFill>
                  <a:srgbClr val="E36C0A"/>
                </a:solidFill>
                <a:latin typeface="Times New Roman"/>
                <a:ea typeface="华文细黑"/>
                <a:cs typeface="Times New Roman"/>
              </a:rPr>
              <a:t>溶液若显血红色，表明产物中有</a:t>
            </a:r>
            <a:r>
              <a:rPr lang="en-US" altLang="zh-CN" sz="2800" kern="100" dirty="0">
                <a:solidFill>
                  <a:srgbClr val="E36C0A"/>
                </a:solidFill>
                <a:latin typeface="Times New Roman"/>
                <a:ea typeface="华文细黑"/>
                <a:cs typeface="Courier New"/>
              </a:rPr>
              <a:t>Fe</a:t>
            </a:r>
            <a:r>
              <a:rPr lang="en-US" altLang="zh-CN" sz="2800" kern="100" baseline="30000" dirty="0">
                <a:solidFill>
                  <a:srgbClr val="E36C0A"/>
                </a:solidFill>
                <a:latin typeface="Times New Roman"/>
                <a:ea typeface="华文细黑"/>
                <a:cs typeface="Courier New"/>
              </a:rPr>
              <a:t>3</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solidFill>
                  <a:srgbClr val="E36C0A"/>
                </a:solidFill>
                <a:latin typeface="Times New Roman"/>
                <a:ea typeface="华文细黑"/>
                <a:cs typeface="Times New Roman"/>
              </a:rPr>
              <a:t>检测</a:t>
            </a:r>
            <a:r>
              <a:rPr lang="en-US" altLang="zh-CN" sz="2800" kern="100" dirty="0">
                <a:solidFill>
                  <a:srgbClr val="E36C0A"/>
                </a:solidFill>
                <a:latin typeface="Times New Roman"/>
                <a:ea typeface="华文细黑"/>
                <a:cs typeface="Courier New"/>
              </a:rPr>
              <a:t>CO</a:t>
            </a:r>
            <a:r>
              <a:rPr lang="zh-CN" altLang="zh-CN" sz="2800" kern="100" dirty="0">
                <a:solidFill>
                  <a:srgbClr val="E36C0A"/>
                </a:solidFill>
                <a:latin typeface="Times New Roman"/>
                <a:ea typeface="华文细黑"/>
                <a:cs typeface="Times New Roman"/>
              </a:rPr>
              <a:t>：将气体通过灼热</a:t>
            </a:r>
            <a:r>
              <a:rPr lang="en-US" altLang="zh-CN" sz="2800" kern="100" dirty="0">
                <a:solidFill>
                  <a:srgbClr val="E36C0A"/>
                </a:solidFill>
                <a:latin typeface="Times New Roman"/>
                <a:ea typeface="华文细黑"/>
                <a:cs typeface="Courier New"/>
              </a:rPr>
              <a:t>CuO</a:t>
            </a:r>
            <a:r>
              <a:rPr lang="zh-CN" altLang="zh-CN" sz="2800" kern="100" dirty="0">
                <a:solidFill>
                  <a:srgbClr val="E36C0A"/>
                </a:solidFill>
                <a:latin typeface="Times New Roman"/>
                <a:ea typeface="华文细黑"/>
                <a:cs typeface="Times New Roman"/>
              </a:rPr>
              <a:t>，黑色固体变为红色</a:t>
            </a:r>
            <a:endParaRPr lang="zh-CN" altLang="zh-CN" sz="2800" kern="100" dirty="0">
              <a:effectLst/>
              <a:latin typeface="宋体"/>
              <a:cs typeface="Courier New"/>
            </a:endParaRPr>
          </a:p>
        </p:txBody>
      </p:sp>
      <p:sp>
        <p:nvSpPr>
          <p:cNvPr id="10" name="Rectangle 21">
            <a:hlinkClick r:id="rId11"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12"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13"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14"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15"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16"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7" name="Rectangle 21">
            <a:hlinkClick r:id="rId17"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8" name="Rectangle 21">
            <a:hlinkClick r:id="rId18"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9" name="Rectangle 21">
            <a:hlinkClick r:id="rId19"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0" name="Rectangle 21">
            <a:hlinkClick r:id="rId20"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1" name="Rectangle 21">
            <a:hlinkClick r:id="rId21"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2" name="Rectangle 21">
            <a:hlinkClick r:id="rId22"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3602239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75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750"/>
                                        <p:tgtEl>
                                          <p:spTgt spid="5"/>
                                        </p:tgtEl>
                                      </p:cBhvr>
                                    </p:animEffect>
                                  </p:childTnLst>
                                </p:cTn>
                              </p:par>
                              <p:par>
                                <p:cTn id="11" presetID="3"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750"/>
                                        <p:tgtEl>
                                          <p:spTgt spid="6"/>
                                        </p:tgtEl>
                                      </p:cBhvr>
                                    </p:animEffect>
                                  </p:childTnLst>
                                </p:cTn>
                              </p:par>
                            </p:childTnLst>
                          </p:cTn>
                        </p:par>
                        <p:par>
                          <p:cTn id="14" fill="hold">
                            <p:stCondLst>
                              <p:cond delay="750"/>
                            </p:stCondLst>
                            <p:childTnLst>
                              <p:par>
                                <p:cTn id="15" presetID="3" presetClass="entr" presetSubtype="1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750"/>
                                        <p:tgtEl>
                                          <p:spTgt spid="2"/>
                                        </p:tgtEl>
                                      </p:cBhvr>
                                    </p:animEffect>
                                  </p:childTnLst>
                                </p:cTn>
                              </p:par>
                            </p:childTnLst>
                          </p:cTn>
                        </p:par>
                        <p:par>
                          <p:cTn id="18" fill="hold">
                            <p:stCondLst>
                              <p:cond delay="1500"/>
                            </p:stCondLst>
                            <p:childTnLst>
                              <p:par>
                                <p:cTn id="19" presetID="3" presetClass="entr" presetSubtype="1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750"/>
                                        <p:tgtEl>
                                          <p:spTgt spid="8"/>
                                        </p:tgtEl>
                                      </p:cBhvr>
                                    </p:animEffect>
                                  </p:childTnLst>
                                </p:cTn>
                              </p:par>
                            </p:childTnLst>
                          </p:cTn>
                        </p:par>
                        <p:par>
                          <p:cTn id="22" fill="hold">
                            <p:stCondLst>
                              <p:cond delay="2250"/>
                            </p:stCondLst>
                            <p:childTnLst>
                              <p:par>
                                <p:cTn id="23" presetID="3" presetClass="entr" presetSubtype="1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750"/>
                                        <p:tgtEl>
                                          <p:spTgt spid="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7871" y="765498"/>
            <a:ext cx="11074344" cy="738664"/>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Times New Roman"/>
              </a:rPr>
              <a:t>10.</a:t>
            </a:r>
            <a:r>
              <a:rPr lang="zh-CN" altLang="zh-CN" sz="2800" kern="100" dirty="0" smtClean="0">
                <a:latin typeface="Times New Roman"/>
                <a:ea typeface="华文细黑"/>
                <a:cs typeface="Times New Roman"/>
              </a:rPr>
              <a:t>已知</a:t>
            </a:r>
            <a:r>
              <a:rPr lang="zh-CN" altLang="zh-CN" sz="2800" kern="100" dirty="0">
                <a:latin typeface="Times New Roman"/>
                <a:ea typeface="华文细黑"/>
                <a:cs typeface="Times New Roman"/>
              </a:rPr>
              <a:t>有以下物质相互转化。</a:t>
            </a:r>
            <a:endParaRPr lang="zh-CN" altLang="zh-CN" sz="1050" kern="100" dirty="0">
              <a:effectLst/>
              <a:latin typeface="宋体"/>
              <a:cs typeface="Courier New"/>
            </a:endParaRPr>
          </a:p>
        </p:txBody>
      </p:sp>
      <p:pic>
        <p:nvPicPr>
          <p:cNvPr id="84993" name="Picture 1" descr="1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980" y="1637599"/>
            <a:ext cx="9266151" cy="3060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517871" y="4790913"/>
            <a:ext cx="11074344" cy="1303177"/>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试回答下列问题：</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(1)B</a:t>
            </a:r>
            <a:r>
              <a:rPr lang="zh-CN" altLang="zh-CN" sz="2800" kern="100" dirty="0">
                <a:latin typeface="Times New Roman"/>
                <a:ea typeface="华文细黑"/>
                <a:cs typeface="Times New Roman"/>
              </a:rPr>
              <a:t>的化学式为</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的化学式为</a:t>
            </a:r>
            <a:r>
              <a:rPr lang="en-US" altLang="zh-CN" sz="2800" kern="100" dirty="0">
                <a:latin typeface="Times New Roman"/>
                <a:ea typeface="华文细黑"/>
                <a:cs typeface="Courier New"/>
              </a:rPr>
              <a:t>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8" name="Rectangle 21">
            <a:hlinkClick r:id="rId3"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4"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5"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6"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7"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8"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9"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5" name="Rectangle 21">
            <a:hlinkClick r:id="rId10"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6" name="Rectangle 21">
            <a:hlinkClick r:id="rId11"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7" name="Rectangle 21">
            <a:hlinkClick r:id="rId12"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8" name="Rectangle 21">
            <a:hlinkClick r:id="rId13"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9" name="Rectangle 21">
            <a:hlinkClick r:id="rId14"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6022391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721756" y="1473959"/>
            <a:ext cx="10748650" cy="3323987"/>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由白色沉淀</a:t>
            </a:r>
            <a:r>
              <a:rPr lang="en-US" altLang="zh-CN" sz="2800" kern="100" dirty="0">
                <a:latin typeface="Times New Roman"/>
                <a:ea typeface="华文细黑"/>
              </a:rPr>
              <a:t>E</a:t>
            </a:r>
            <a:r>
              <a:rPr lang="zh-CN" altLang="zh-CN" sz="2800" kern="100" dirty="0">
                <a:latin typeface="Times New Roman"/>
                <a:ea typeface="华文细黑"/>
                <a:cs typeface="Times New Roman"/>
              </a:rPr>
              <a:t>置于空气中转化为红褐色沉淀</a:t>
            </a:r>
            <a:r>
              <a:rPr lang="en-US" altLang="zh-CN" sz="2800" kern="100" dirty="0">
                <a:latin typeface="Times New Roman"/>
                <a:ea typeface="华文细黑"/>
              </a:rPr>
              <a:t>F</a:t>
            </a:r>
            <a:r>
              <a:rPr lang="zh-CN" altLang="zh-CN" sz="2800" kern="100" dirty="0">
                <a:latin typeface="Times New Roman"/>
                <a:ea typeface="华文细黑"/>
                <a:cs typeface="Times New Roman"/>
              </a:rPr>
              <a:t>，可见</a:t>
            </a:r>
            <a:r>
              <a:rPr lang="en-US" altLang="zh-CN" sz="2800" kern="100" dirty="0">
                <a:latin typeface="Times New Roman"/>
                <a:ea typeface="华文细黑"/>
              </a:rPr>
              <a:t>E</a:t>
            </a:r>
            <a:r>
              <a:rPr lang="zh-CN" altLang="zh-CN" sz="2800" kern="100" dirty="0">
                <a:latin typeface="Times New Roman"/>
                <a:ea typeface="华文细黑"/>
                <a:cs typeface="Times New Roman"/>
              </a:rPr>
              <a:t>为</a:t>
            </a:r>
            <a:r>
              <a:rPr lang="en-US" altLang="zh-CN" sz="2800" kern="100" dirty="0">
                <a:latin typeface="Times New Roman"/>
                <a:ea typeface="华文细黑"/>
              </a:rPr>
              <a:t>Fe(OH)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F</a:t>
            </a:r>
            <a:r>
              <a:rPr lang="zh-CN" altLang="zh-CN" sz="2800" kern="100" dirty="0">
                <a:latin typeface="Times New Roman"/>
                <a:ea typeface="华文细黑"/>
                <a:cs typeface="Times New Roman"/>
              </a:rPr>
              <a:t>为</a:t>
            </a:r>
            <a:r>
              <a:rPr lang="en-US" altLang="zh-CN" sz="2800" kern="100" dirty="0">
                <a:latin typeface="Times New Roman"/>
                <a:ea typeface="华文细黑"/>
              </a:rPr>
              <a:t>Fe(OH)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G</a:t>
            </a:r>
            <a:r>
              <a:rPr lang="zh-CN" altLang="zh-CN" sz="2800" kern="100" dirty="0">
                <a:latin typeface="Times New Roman"/>
                <a:ea typeface="华文细黑"/>
                <a:cs typeface="Times New Roman"/>
              </a:rPr>
              <a:t>为</a:t>
            </a:r>
            <a:r>
              <a:rPr lang="en-US" altLang="zh-CN" sz="2800" kern="100" dirty="0">
                <a:latin typeface="Times New Roman"/>
                <a:ea typeface="华文细黑"/>
              </a:rPr>
              <a:t>FeCl</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，从而推断出</a:t>
            </a:r>
            <a:r>
              <a:rPr lang="en-US" altLang="zh-CN" sz="2800" kern="100" dirty="0">
                <a:latin typeface="Times New Roman"/>
                <a:ea typeface="华文细黑"/>
              </a:rPr>
              <a:t>A</a:t>
            </a:r>
            <a:r>
              <a:rPr lang="zh-CN" altLang="zh-CN" sz="2800" kern="100" dirty="0">
                <a:latin typeface="Times New Roman"/>
                <a:ea typeface="华文细黑"/>
                <a:cs typeface="Times New Roman"/>
              </a:rPr>
              <a:t>为</a:t>
            </a:r>
            <a:r>
              <a:rPr lang="en-US" altLang="zh-CN" sz="2800" kern="100" dirty="0">
                <a:latin typeface="Times New Roman"/>
                <a:ea typeface="华文细黑"/>
              </a:rPr>
              <a:t>Fe</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为</a:t>
            </a:r>
            <a:r>
              <a:rPr lang="en-US" altLang="zh-CN" sz="2800" kern="100" dirty="0">
                <a:latin typeface="Times New Roman"/>
                <a:ea typeface="华文细黑"/>
              </a:rPr>
              <a:t>FeCl</a:t>
            </a:r>
            <a:r>
              <a:rPr lang="en-US" altLang="zh-CN" sz="2800" kern="100" baseline="-25000" dirty="0">
                <a:latin typeface="Times New Roman"/>
                <a:ea typeface="华文细黑"/>
              </a:rPr>
              <a:t>2</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焰</a:t>
            </a:r>
            <a:r>
              <a:rPr lang="zh-CN" altLang="zh-CN" sz="2800" kern="100" dirty="0">
                <a:latin typeface="Times New Roman"/>
                <a:ea typeface="华文细黑"/>
                <a:cs typeface="Times New Roman"/>
              </a:rPr>
              <a:t>色反应呈紫色，说明溶液中含有</a:t>
            </a:r>
            <a:r>
              <a:rPr lang="en-US" altLang="zh-CN" sz="2800" kern="100" dirty="0">
                <a:latin typeface="Times New Roman"/>
                <a:ea typeface="华文细黑"/>
              </a:rPr>
              <a:t>K</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，从而确定</a:t>
            </a:r>
            <a:r>
              <a:rPr lang="en-US" altLang="zh-CN" sz="2800" kern="100" dirty="0">
                <a:latin typeface="Times New Roman"/>
                <a:ea typeface="华文细黑"/>
              </a:rPr>
              <a:t>C</a:t>
            </a:r>
            <a:r>
              <a:rPr lang="zh-CN" altLang="zh-CN" sz="2800" kern="100" dirty="0">
                <a:latin typeface="Times New Roman"/>
                <a:ea typeface="华文细黑"/>
                <a:cs typeface="Times New Roman"/>
              </a:rPr>
              <a:t>为</a:t>
            </a:r>
            <a:r>
              <a:rPr lang="en-US" altLang="zh-CN" sz="2800" kern="100" dirty="0">
                <a:latin typeface="Times New Roman"/>
                <a:ea typeface="华文细黑"/>
              </a:rPr>
              <a:t>KOH</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rPr>
              <a:t>B</a:t>
            </a:r>
            <a:r>
              <a:rPr lang="zh-CN" altLang="zh-CN" sz="2800" kern="100" dirty="0">
                <a:latin typeface="Times New Roman"/>
                <a:ea typeface="华文细黑"/>
                <a:cs typeface="Times New Roman"/>
              </a:rPr>
              <a:t>的化学式为</a:t>
            </a:r>
            <a:r>
              <a:rPr lang="en-US" altLang="zh-CN" sz="2800" kern="100" dirty="0">
                <a:latin typeface="Times New Roman"/>
                <a:ea typeface="华文细黑"/>
              </a:rPr>
              <a:t>FeCl</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D</a:t>
            </a:r>
            <a:r>
              <a:rPr lang="zh-CN" altLang="zh-CN" sz="2800" kern="100" dirty="0">
                <a:latin typeface="Times New Roman"/>
                <a:ea typeface="华文细黑"/>
                <a:cs typeface="Times New Roman"/>
              </a:rPr>
              <a:t>的化学式为</a:t>
            </a:r>
            <a:r>
              <a:rPr lang="en-US" altLang="zh-CN" sz="2800" kern="100" dirty="0">
                <a:latin typeface="Times New Roman"/>
                <a:ea typeface="华文细黑"/>
              </a:rPr>
              <a:t>KCl</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rgbClr val="E36C0A"/>
                </a:solidFill>
                <a:latin typeface="Times New Roman"/>
                <a:ea typeface="华文细黑"/>
              </a:rPr>
              <a:t>FeCl</a:t>
            </a:r>
            <a:r>
              <a:rPr lang="en-US" altLang="zh-CN" sz="2800" kern="100" baseline="-25000" dirty="0" smtClean="0">
                <a:solidFill>
                  <a:srgbClr val="E36C0A"/>
                </a:solidFill>
                <a:latin typeface="Times New Roman"/>
                <a:ea typeface="华文细黑"/>
              </a:rPr>
              <a:t>2</a:t>
            </a:r>
            <a:r>
              <a:rPr lang="zh-CN" altLang="zh-CN" sz="2800" kern="100" dirty="0">
                <a:solidFill>
                  <a:srgbClr val="E36C0A"/>
                </a:solidFill>
                <a:latin typeface="Times New Roman"/>
                <a:ea typeface="华文细黑"/>
                <a:cs typeface="Times New Roman"/>
              </a:rPr>
              <a:t>　</a:t>
            </a:r>
            <a:r>
              <a:rPr lang="en-US" altLang="zh-CN" sz="2800" kern="100" dirty="0">
                <a:solidFill>
                  <a:srgbClr val="E36C0A"/>
                </a:solidFill>
                <a:latin typeface="Times New Roman"/>
                <a:ea typeface="华文细黑"/>
              </a:rPr>
              <a:t>KCl</a:t>
            </a:r>
            <a:r>
              <a:rPr lang="zh-CN" altLang="zh-CN" sz="2800" kern="100" dirty="0">
                <a:solidFill>
                  <a:srgbClr val="E36C0A"/>
                </a:solidFill>
                <a:latin typeface="Times New Roman"/>
                <a:ea typeface="华文细黑"/>
                <a:cs typeface="Times New Roman"/>
              </a:rPr>
              <a:t>　</a:t>
            </a:r>
            <a:endParaRPr lang="zh-CN" altLang="zh-CN" sz="2800" kern="100" dirty="0">
              <a:effectLst/>
              <a:latin typeface="宋体"/>
              <a:cs typeface="Courier New"/>
            </a:endParaRPr>
          </a:p>
        </p:txBody>
      </p:sp>
      <p:sp>
        <p:nvSpPr>
          <p:cNvPr id="3" name="Rectangle 21">
            <a:hlinkClick r:id="rId2"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7"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Rectangle 21">
            <a:hlinkClick r:id="rId9"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2" name="Rectangle 21">
            <a:hlinkClick r:id="rId10"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3" name="Rectangle 21">
            <a:hlinkClick r:id="rId11"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4" name="Rectangle 21">
            <a:hlinkClick r:id="rId12"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5" name="Rectangle 21">
            <a:hlinkClick r:id="rId13"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3602239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750"/>
                                        <p:tgtEl>
                                          <p:spTgt spid="7">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blinds(horizontal)">
                                      <p:cBhvr>
                                        <p:cTn id="11" dur="750"/>
                                        <p:tgtEl>
                                          <p:spTgt spid="7">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blinds(horizontal)">
                                      <p:cBhvr>
                                        <p:cTn id="15" dur="750"/>
                                        <p:tgtEl>
                                          <p:spTgt spid="7">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blinds(horizontal)">
                                      <p:cBhvr>
                                        <p:cTn id="19" dur="75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17871" y="981522"/>
            <a:ext cx="11074344" cy="4616648"/>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由</a:t>
            </a:r>
            <a:r>
              <a:rPr lang="en-US" altLang="zh-CN" sz="2800" kern="100" dirty="0" smtClean="0">
                <a:latin typeface="Times New Roman"/>
                <a:ea typeface="华文细黑"/>
                <a:cs typeface="Courier New"/>
              </a:rPr>
              <a:t>E</a:t>
            </a:r>
            <a:r>
              <a:rPr lang="zh-CN" altLang="zh-CN" sz="2800" kern="100" dirty="0" smtClean="0">
                <a:latin typeface="Times New Roman"/>
                <a:ea typeface="华文细黑"/>
                <a:cs typeface="Times New Roman"/>
              </a:rPr>
              <a:t>转变成</a:t>
            </a:r>
            <a:r>
              <a:rPr lang="en-US" altLang="zh-CN" sz="2800" kern="100" dirty="0" smtClean="0">
                <a:latin typeface="Times New Roman"/>
                <a:ea typeface="华文细黑"/>
                <a:cs typeface="Courier New"/>
              </a:rPr>
              <a:t>F</a:t>
            </a:r>
            <a:r>
              <a:rPr lang="zh-CN" altLang="zh-CN" sz="2800" kern="100" dirty="0" smtClean="0">
                <a:latin typeface="Times New Roman"/>
                <a:ea typeface="华文细黑"/>
                <a:cs typeface="Times New Roman"/>
              </a:rPr>
              <a:t>的化学方程式为</a:t>
            </a:r>
            <a:r>
              <a:rPr lang="en-US" altLang="zh-CN" sz="2800" kern="100" dirty="0" smtClean="0">
                <a:latin typeface="Times New Roman"/>
                <a:ea typeface="华文细黑"/>
                <a:cs typeface="Courier New"/>
              </a:rPr>
              <a:t>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由</a:t>
            </a:r>
            <a:r>
              <a:rPr lang="en-US" altLang="zh-CN" sz="2800" kern="100" dirty="0" smtClean="0">
                <a:latin typeface="Times New Roman"/>
                <a:ea typeface="华文细黑"/>
                <a:cs typeface="Courier New"/>
              </a:rPr>
              <a:t>E</a:t>
            </a:r>
            <a:r>
              <a:rPr lang="zh-CN" altLang="zh-CN" sz="2800" kern="100" dirty="0" smtClean="0">
                <a:latin typeface="Times New Roman"/>
                <a:ea typeface="华文细黑"/>
                <a:cs typeface="Times New Roman"/>
              </a:rPr>
              <a:t>转变成</a:t>
            </a:r>
            <a:r>
              <a:rPr lang="en-US" altLang="zh-CN" sz="2800" kern="100" dirty="0" smtClean="0">
                <a:latin typeface="Times New Roman"/>
                <a:ea typeface="华文细黑"/>
                <a:cs typeface="Courier New"/>
              </a:rPr>
              <a:t>F</a:t>
            </a:r>
            <a:r>
              <a:rPr lang="zh-CN" altLang="zh-CN" sz="2800" kern="100" dirty="0" smtClean="0">
                <a:latin typeface="Times New Roman"/>
                <a:ea typeface="华文细黑"/>
                <a:cs typeface="Times New Roman"/>
              </a:rPr>
              <a:t>的化学方程式为</a:t>
            </a:r>
            <a:r>
              <a:rPr lang="en-US" altLang="zh-CN" sz="2800" kern="100" dirty="0" smtClean="0">
                <a:latin typeface="Times New Roman"/>
                <a:ea typeface="华文细黑"/>
                <a:cs typeface="Courier New"/>
              </a:rPr>
              <a:t>4Fe(OH)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2H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=4Fe(OH)</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smtClean="0">
                <a:solidFill>
                  <a:prstClr val="black"/>
                </a:solidFill>
                <a:latin typeface="Times New Roman"/>
                <a:ea typeface="华文细黑"/>
                <a:cs typeface="Courier New"/>
              </a:rPr>
              <a:t>(3)</a:t>
            </a:r>
            <a:r>
              <a:rPr lang="zh-CN" altLang="zh-CN" sz="2800" kern="100" dirty="0" smtClean="0">
                <a:solidFill>
                  <a:prstClr val="black"/>
                </a:solidFill>
                <a:latin typeface="Times New Roman"/>
                <a:ea typeface="华文细黑"/>
                <a:cs typeface="Times New Roman"/>
              </a:rPr>
              <a:t>用</a:t>
            </a:r>
            <a:r>
              <a:rPr lang="en-US" altLang="zh-CN" sz="2800" kern="100" dirty="0" smtClean="0">
                <a:solidFill>
                  <a:prstClr val="black"/>
                </a:solidFill>
                <a:latin typeface="Times New Roman"/>
                <a:ea typeface="华文细黑"/>
                <a:cs typeface="Courier New"/>
              </a:rPr>
              <a:t>KSCN</a:t>
            </a:r>
            <a:r>
              <a:rPr lang="zh-CN" altLang="zh-CN" sz="2800" kern="100" dirty="0" smtClean="0">
                <a:solidFill>
                  <a:prstClr val="black"/>
                </a:solidFill>
                <a:latin typeface="Times New Roman"/>
                <a:ea typeface="华文细黑"/>
                <a:cs typeface="Times New Roman"/>
              </a:rPr>
              <a:t>鉴别</a:t>
            </a:r>
            <a:r>
              <a:rPr lang="en-US" altLang="zh-CN" sz="2800" kern="100" dirty="0" smtClean="0">
                <a:solidFill>
                  <a:prstClr val="black"/>
                </a:solidFill>
                <a:latin typeface="Times New Roman"/>
                <a:ea typeface="华文细黑"/>
                <a:cs typeface="Courier New"/>
              </a:rPr>
              <a:t>G</a:t>
            </a:r>
            <a:r>
              <a:rPr lang="zh-CN" altLang="zh-CN" sz="2800" kern="100" dirty="0" smtClean="0">
                <a:solidFill>
                  <a:prstClr val="black"/>
                </a:solidFill>
                <a:latin typeface="Times New Roman"/>
                <a:ea typeface="华文细黑"/>
                <a:cs typeface="Times New Roman"/>
              </a:rPr>
              <a:t>溶液的离子方程式为</a:t>
            </a:r>
            <a:r>
              <a:rPr lang="en-US" altLang="zh-CN" sz="2800" kern="100" dirty="0" smtClean="0">
                <a:solidFill>
                  <a:prstClr val="black"/>
                </a:solidFill>
                <a:latin typeface="Times New Roman"/>
                <a:ea typeface="华文细黑"/>
                <a:cs typeface="Courier New"/>
              </a:rPr>
              <a:t>_________________________</a:t>
            </a:r>
            <a:r>
              <a:rPr lang="zh-CN" altLang="zh-CN" sz="2800" kern="100" dirty="0" smtClean="0">
                <a:solidFill>
                  <a:prstClr val="black"/>
                </a:solidFill>
                <a:latin typeface="Times New Roman"/>
                <a:ea typeface="华文细黑"/>
                <a:cs typeface="Times New Roman"/>
              </a:rPr>
              <a:t>；</a:t>
            </a:r>
            <a:endParaRPr lang="zh-CN" altLang="zh-CN" sz="2800" kern="100" dirty="0" smtClean="0">
              <a:solidFill>
                <a:prstClr val="black"/>
              </a:solidFill>
              <a:latin typeface="宋体"/>
              <a:cs typeface="Courier New"/>
            </a:endParaRPr>
          </a:p>
          <a:p>
            <a:pPr lvl="0" algn="just">
              <a:lnSpc>
                <a:spcPct val="150000"/>
              </a:lnSpc>
            </a:pPr>
            <a:r>
              <a:rPr lang="zh-CN" altLang="zh-CN" sz="2800" kern="100" dirty="0" smtClean="0">
                <a:solidFill>
                  <a:prstClr val="black"/>
                </a:solidFill>
                <a:latin typeface="Times New Roman"/>
                <a:ea typeface="华文细黑"/>
                <a:cs typeface="Times New Roman"/>
              </a:rPr>
              <a:t>向</a:t>
            </a:r>
            <a:r>
              <a:rPr lang="en-US" altLang="zh-CN" sz="2800" kern="100" dirty="0" smtClean="0">
                <a:solidFill>
                  <a:prstClr val="black"/>
                </a:solidFill>
                <a:latin typeface="Times New Roman"/>
                <a:ea typeface="华文细黑"/>
                <a:cs typeface="Courier New"/>
              </a:rPr>
              <a:t>G</a:t>
            </a:r>
            <a:r>
              <a:rPr lang="zh-CN" altLang="zh-CN" sz="2800" kern="100" dirty="0" smtClean="0">
                <a:solidFill>
                  <a:prstClr val="black"/>
                </a:solidFill>
                <a:latin typeface="Times New Roman"/>
                <a:ea typeface="华文细黑"/>
                <a:cs typeface="Times New Roman"/>
              </a:rPr>
              <a:t>溶液加入</a:t>
            </a:r>
            <a:r>
              <a:rPr lang="en-US" altLang="zh-CN" sz="2800" kern="100" dirty="0" smtClean="0">
                <a:solidFill>
                  <a:prstClr val="black"/>
                </a:solidFill>
                <a:latin typeface="Times New Roman"/>
                <a:ea typeface="华文细黑"/>
                <a:cs typeface="Courier New"/>
              </a:rPr>
              <a:t>A</a:t>
            </a:r>
            <a:r>
              <a:rPr lang="zh-CN" altLang="zh-CN" sz="2800" kern="100" dirty="0" smtClean="0">
                <a:solidFill>
                  <a:prstClr val="black"/>
                </a:solidFill>
                <a:latin typeface="Times New Roman"/>
                <a:ea typeface="华文细黑"/>
                <a:cs typeface="Times New Roman"/>
              </a:rPr>
              <a:t>的有关反应离子方程式为</a:t>
            </a:r>
            <a:r>
              <a:rPr lang="en-US" altLang="zh-CN" sz="2800" kern="100" dirty="0" smtClean="0">
                <a:solidFill>
                  <a:prstClr val="black"/>
                </a:solidFill>
                <a:latin typeface="Times New Roman"/>
                <a:ea typeface="华文细黑"/>
                <a:cs typeface="Courier New"/>
              </a:rPr>
              <a:t>___________________</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用</a:t>
            </a:r>
            <a:r>
              <a:rPr lang="en-US" altLang="zh-CN" sz="2800" kern="100" dirty="0">
                <a:latin typeface="Times New Roman"/>
                <a:ea typeface="华文细黑"/>
                <a:cs typeface="Courier New"/>
              </a:rPr>
              <a:t>KSCN</a:t>
            </a:r>
            <a:r>
              <a:rPr lang="zh-CN" altLang="zh-CN" sz="2800" kern="100" dirty="0">
                <a:latin typeface="Times New Roman"/>
                <a:ea typeface="华文细黑"/>
                <a:cs typeface="Times New Roman"/>
              </a:rPr>
              <a:t>鉴别</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溶液的离子方程式为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3SCN</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=Fe(SCN)</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溶液中加入铁，反应离子方程式为</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=3Fe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5373945" y="1030090"/>
            <a:ext cx="5524589" cy="523220"/>
          </a:xfrm>
          <a:prstGeom prst="rect">
            <a:avLst/>
          </a:prstGeom>
        </p:spPr>
        <p:txBody>
          <a:bodyPr wrap="none">
            <a:spAutoFit/>
          </a:bodyPr>
          <a:lstStyle/>
          <a:p>
            <a:r>
              <a:rPr lang="en-US" altLang="zh-CN" sz="2800" kern="100" dirty="0">
                <a:solidFill>
                  <a:srgbClr val="E36C0A"/>
                </a:solidFill>
                <a:latin typeface="Times New Roman"/>
                <a:ea typeface="华文细黑"/>
              </a:rPr>
              <a:t>4Fe(OH)</a:t>
            </a:r>
            <a:r>
              <a:rPr lang="en-US" altLang="zh-CN" sz="2800" kern="100" baseline="-25000" dirty="0">
                <a:solidFill>
                  <a:srgbClr val="E36C0A"/>
                </a:solidFill>
                <a:latin typeface="Times New Roman"/>
                <a:ea typeface="华文细黑"/>
              </a:rPr>
              <a:t>2</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O</a:t>
            </a:r>
            <a:r>
              <a:rPr lang="en-US" altLang="zh-CN" sz="2800" kern="100" baseline="-25000" dirty="0">
                <a:solidFill>
                  <a:srgbClr val="E36C0A"/>
                </a:solidFill>
                <a:latin typeface="Times New Roman"/>
                <a:ea typeface="华文细黑"/>
              </a:rPr>
              <a:t>2</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2H</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Times New Roman"/>
                <a:ea typeface="华文细黑"/>
              </a:rPr>
              <a:t>O</a:t>
            </a:r>
            <a:r>
              <a:rPr lang="en-US" altLang="zh-CN" sz="2800" kern="100" spc="-80" dirty="0">
                <a:solidFill>
                  <a:srgbClr val="E36C0A"/>
                </a:solidFill>
                <a:latin typeface="Times New Roman"/>
                <a:ea typeface="华文细黑"/>
              </a:rPr>
              <a:t>==</a:t>
            </a:r>
            <a:r>
              <a:rPr lang="en-US" altLang="zh-CN" sz="2800" kern="100" dirty="0">
                <a:solidFill>
                  <a:srgbClr val="E36C0A"/>
                </a:solidFill>
                <a:latin typeface="Times New Roman"/>
                <a:ea typeface="华文细黑"/>
              </a:rPr>
              <a:t>=4Fe(OH)</a:t>
            </a:r>
            <a:r>
              <a:rPr lang="en-US" altLang="zh-CN" sz="2800" kern="100" baseline="-25000" dirty="0">
                <a:solidFill>
                  <a:srgbClr val="E36C0A"/>
                </a:solidFill>
                <a:latin typeface="Times New Roman"/>
                <a:ea typeface="华文细黑"/>
              </a:rPr>
              <a:t>3</a:t>
            </a:r>
            <a:endParaRPr lang="zh-CN" altLang="en-US" sz="2800" dirty="0"/>
          </a:p>
        </p:txBody>
      </p:sp>
      <p:sp>
        <p:nvSpPr>
          <p:cNvPr id="5" name="矩形 4"/>
          <p:cNvSpPr/>
          <p:nvPr/>
        </p:nvSpPr>
        <p:spPr>
          <a:xfrm>
            <a:off x="6455246" y="2320082"/>
            <a:ext cx="4383251" cy="523220"/>
          </a:xfrm>
          <a:prstGeom prst="rect">
            <a:avLst/>
          </a:prstGeom>
        </p:spPr>
        <p:txBody>
          <a:bodyPr wrap="none">
            <a:spAutoFit/>
          </a:bodyPr>
          <a:lstStyle/>
          <a:p>
            <a:r>
              <a:rPr lang="en-US" altLang="zh-CN" sz="2800" kern="100" dirty="0">
                <a:solidFill>
                  <a:srgbClr val="E36C0A"/>
                </a:solidFill>
                <a:latin typeface="Times New Roman"/>
                <a:ea typeface="华文细黑"/>
              </a:rPr>
              <a:t>Fe</a:t>
            </a:r>
            <a:r>
              <a:rPr lang="en-US" altLang="zh-CN" sz="2800" kern="100" baseline="30000" dirty="0">
                <a:solidFill>
                  <a:srgbClr val="E36C0A"/>
                </a:solidFill>
                <a:latin typeface="Times New Roman"/>
                <a:ea typeface="华文细黑"/>
              </a:rPr>
              <a:t>3</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3SCN</a:t>
            </a:r>
            <a:r>
              <a:rPr lang="zh-CN" altLang="zh-CN" sz="2800" kern="100" baseline="30000" dirty="0">
                <a:solidFill>
                  <a:srgbClr val="E36C0A"/>
                </a:solidFill>
                <a:latin typeface="Times New Roman"/>
                <a:ea typeface="华文细黑"/>
                <a:cs typeface="Times New Roman"/>
              </a:rPr>
              <a:t>－</a:t>
            </a:r>
            <a:r>
              <a:rPr lang="en-US" altLang="zh-CN" sz="2800" kern="100" spc="-80" dirty="0">
                <a:solidFill>
                  <a:srgbClr val="E36C0A"/>
                </a:solidFill>
                <a:latin typeface="Times New Roman"/>
                <a:ea typeface="华文细黑"/>
              </a:rPr>
              <a:t>==</a:t>
            </a:r>
            <a:r>
              <a:rPr lang="en-US" altLang="zh-CN" sz="2800" kern="100" dirty="0">
                <a:solidFill>
                  <a:srgbClr val="E36C0A"/>
                </a:solidFill>
                <a:latin typeface="Times New Roman"/>
                <a:ea typeface="华文细黑"/>
              </a:rPr>
              <a:t>=Fe(SCN)</a:t>
            </a:r>
            <a:r>
              <a:rPr lang="en-US" altLang="zh-CN" sz="2800" kern="100" baseline="-25000" dirty="0">
                <a:solidFill>
                  <a:srgbClr val="E36C0A"/>
                </a:solidFill>
                <a:latin typeface="Times New Roman"/>
                <a:ea typeface="华文细黑"/>
              </a:rPr>
              <a:t>3</a:t>
            </a:r>
            <a:endParaRPr lang="zh-CN" altLang="en-US" sz="2800" dirty="0"/>
          </a:p>
        </p:txBody>
      </p:sp>
      <p:sp>
        <p:nvSpPr>
          <p:cNvPr id="8" name="矩形 7"/>
          <p:cNvSpPr/>
          <p:nvPr/>
        </p:nvSpPr>
        <p:spPr>
          <a:xfrm>
            <a:off x="6810155" y="3023146"/>
            <a:ext cx="3283591" cy="523220"/>
          </a:xfrm>
          <a:prstGeom prst="rect">
            <a:avLst/>
          </a:prstGeom>
        </p:spPr>
        <p:txBody>
          <a:bodyPr wrap="none">
            <a:spAutoFit/>
          </a:bodyPr>
          <a:lstStyle/>
          <a:p>
            <a:r>
              <a:rPr lang="en-US" altLang="zh-CN" sz="2800" kern="100" dirty="0">
                <a:solidFill>
                  <a:srgbClr val="E36C0A"/>
                </a:solidFill>
                <a:latin typeface="Times New Roman"/>
                <a:ea typeface="华文细黑"/>
              </a:rPr>
              <a:t>2Fe</a:t>
            </a:r>
            <a:r>
              <a:rPr lang="en-US" altLang="zh-CN" sz="2800" kern="100" baseline="30000" dirty="0">
                <a:solidFill>
                  <a:srgbClr val="E36C0A"/>
                </a:solidFill>
                <a:latin typeface="Times New Roman"/>
                <a:ea typeface="华文细黑"/>
              </a:rPr>
              <a:t>3</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Fe</a:t>
            </a:r>
            <a:r>
              <a:rPr lang="en-US" altLang="zh-CN" sz="2800" kern="100" spc="-80" dirty="0">
                <a:solidFill>
                  <a:srgbClr val="E36C0A"/>
                </a:solidFill>
                <a:latin typeface="Times New Roman"/>
                <a:ea typeface="华文细黑"/>
              </a:rPr>
              <a:t>==</a:t>
            </a:r>
            <a:r>
              <a:rPr lang="en-US" altLang="zh-CN" sz="2800" kern="100" dirty="0">
                <a:solidFill>
                  <a:srgbClr val="E36C0A"/>
                </a:solidFill>
                <a:latin typeface="Times New Roman"/>
                <a:ea typeface="华文细黑"/>
              </a:rPr>
              <a:t>=3Fe</a:t>
            </a:r>
            <a:r>
              <a:rPr lang="en-US" altLang="zh-CN" sz="2800" kern="100" baseline="30000" dirty="0">
                <a:solidFill>
                  <a:srgbClr val="E36C0A"/>
                </a:solidFill>
                <a:latin typeface="Times New Roman"/>
                <a:ea typeface="华文细黑"/>
              </a:rPr>
              <a:t>2</a:t>
            </a:r>
            <a:r>
              <a:rPr lang="zh-CN" altLang="zh-CN" sz="2800" kern="100" baseline="30000" dirty="0">
                <a:solidFill>
                  <a:srgbClr val="E36C0A"/>
                </a:solidFill>
                <a:latin typeface="Times New Roman"/>
                <a:ea typeface="华文细黑"/>
                <a:cs typeface="Times New Roman"/>
              </a:rPr>
              <a:t>＋</a:t>
            </a:r>
            <a:endParaRPr lang="zh-CN" altLang="en-US" sz="2800" dirty="0"/>
          </a:p>
        </p:txBody>
      </p:sp>
      <p:sp>
        <p:nvSpPr>
          <p:cNvPr id="6" name="Rectangle 21">
            <a:hlinkClick r:id="rId2"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3"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6"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7"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8"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5" name="Rectangle 21">
            <a:hlinkClick r:id="rId9"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6" name="Rectangle 21">
            <a:hlinkClick r:id="rId10"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7" name="Rectangle 21">
            <a:hlinkClick r:id="rId11"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8" name="Rectangle 21">
            <a:hlinkClick r:id="rId12"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9" name="Rectangle 21">
            <a:hlinkClick r:id="rId13"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0903177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blinds(horizontal)">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7">
                                            <p:txEl>
                                              <p:pRg st="1" end="1"/>
                                            </p:txEl>
                                          </p:spTgt>
                                        </p:tgtEl>
                                      </p:cBhvr>
                                    </p:animEffect>
                                    <p:set>
                                      <p:cBhvr>
                                        <p:cTn id="30" dur="1" fill="hold">
                                          <p:stCondLst>
                                            <p:cond delay="499"/>
                                          </p:stCondLst>
                                        </p:cTn>
                                        <p:tgtEl>
                                          <p:spTgt spid="7">
                                            <p:txEl>
                                              <p:pRg st="1" end="1"/>
                                            </p:txEl>
                                          </p:spTgt>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3"/>
                                        </p:tgtEl>
                                      </p:cBhvr>
                                    </p:animEffect>
                                    <p:set>
                                      <p:cBhvr>
                                        <p:cTn id="33" dur="1" fill="hold">
                                          <p:stCondLst>
                                            <p:cond delay="499"/>
                                          </p:stCondLst>
                                        </p:cTn>
                                        <p:tgtEl>
                                          <p:spTgt spid="3"/>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7">
                                            <p:txEl>
                                              <p:pRg st="4" end="4"/>
                                            </p:txEl>
                                          </p:spTgt>
                                        </p:tgtEl>
                                      </p:cBhvr>
                                    </p:animEffect>
                                    <p:set>
                                      <p:cBhvr>
                                        <p:cTn id="36" dur="1" fill="hold">
                                          <p:stCondLst>
                                            <p:cond delay="499"/>
                                          </p:stCondLst>
                                        </p:cTn>
                                        <p:tgtEl>
                                          <p:spTgt spid="7">
                                            <p:txEl>
                                              <p:pRg st="4" end="4"/>
                                            </p:txEl>
                                          </p:spTgt>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5"/>
                                        </p:tgtEl>
                                      </p:cBhvr>
                                    </p:animEffect>
                                    <p:set>
                                      <p:cBhvr>
                                        <p:cTn id="39" dur="1" fill="hold">
                                          <p:stCondLst>
                                            <p:cond delay="499"/>
                                          </p:stCondLst>
                                        </p:cTn>
                                        <p:tgtEl>
                                          <p:spTgt spid="5"/>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8"/>
                                        </p:tgtEl>
                                      </p:cBhvr>
                                    </p:animEffect>
                                    <p:set>
                                      <p:cBhvr>
                                        <p:cTn id="4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3" grpId="0"/>
      <p:bldP spid="3" grpId="1"/>
      <p:bldP spid="5" grpId="0"/>
      <p:bldP spid="5" grpId="1"/>
      <p:bldP spid="8" grpId="0"/>
      <p:bldP spid="8"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2685" y="305725"/>
            <a:ext cx="11296938" cy="2272673"/>
          </a:xfrm>
          <a:prstGeom prst="rect">
            <a:avLst/>
          </a:prstGeom>
        </p:spPr>
        <p:txBody>
          <a:bodyPr>
            <a:spAutoFit/>
          </a:bodyPr>
          <a:lstStyle/>
          <a:p>
            <a:pPr algn="just">
              <a:lnSpc>
                <a:spcPct val="130000"/>
              </a:lnSpc>
              <a:spcAft>
                <a:spcPts val="0"/>
              </a:spcAft>
            </a:pPr>
            <a:r>
              <a:rPr lang="zh-CN" altLang="zh-CN" sz="2800" b="1" kern="100" dirty="0">
                <a:solidFill>
                  <a:srgbClr val="0000FF"/>
                </a:solidFill>
                <a:latin typeface="Times New Roman"/>
                <a:cs typeface="Times New Roman"/>
              </a:rPr>
              <a:t>题型</a:t>
            </a:r>
            <a:r>
              <a:rPr lang="en-US" altLang="zh-CN" sz="2800" b="1" kern="100" dirty="0">
                <a:solidFill>
                  <a:srgbClr val="0000FF"/>
                </a:solidFill>
                <a:latin typeface="Times New Roman"/>
                <a:cs typeface="Courier New"/>
              </a:rPr>
              <a:t>3</a:t>
            </a:r>
            <a:r>
              <a:rPr lang="zh-CN" altLang="zh-CN" sz="2800" b="1" kern="100" dirty="0">
                <a:solidFill>
                  <a:srgbClr val="0000FF"/>
                </a:solidFill>
                <a:latin typeface="Times New Roman"/>
                <a:cs typeface="Times New Roman"/>
              </a:rPr>
              <a:t>　化工生产流程中的物质</a:t>
            </a:r>
            <a:r>
              <a:rPr lang="zh-CN" altLang="zh-CN" sz="2800" b="1" kern="100" dirty="0" smtClean="0">
                <a:solidFill>
                  <a:srgbClr val="0000FF"/>
                </a:solidFill>
                <a:latin typeface="Times New Roman"/>
                <a:cs typeface="Times New Roman"/>
              </a:rPr>
              <a:t>推断</a:t>
            </a:r>
            <a:endParaRPr lang="en-US" altLang="zh-CN" sz="2800" b="1" kern="100" dirty="0" smtClean="0">
              <a:solidFill>
                <a:srgbClr val="0000FF"/>
              </a:solidFill>
              <a:latin typeface="Times New Roman"/>
              <a:cs typeface="Times New Roman"/>
            </a:endParaRPr>
          </a:p>
          <a:p>
            <a:pPr algn="just">
              <a:lnSpc>
                <a:spcPct val="130000"/>
              </a:lnSpc>
              <a:spcAft>
                <a:spcPts val="0"/>
              </a:spcAft>
            </a:pPr>
            <a:r>
              <a:rPr lang="en-US" altLang="zh-CN" sz="2800" kern="100" dirty="0" smtClean="0">
                <a:latin typeface="Times New Roman"/>
                <a:ea typeface="华文细黑" pitchFamily="2" charset="-122"/>
                <a:cs typeface="Courier New"/>
              </a:rPr>
              <a:t>11</a:t>
            </a:r>
            <a:r>
              <a:rPr lang="en-US" altLang="zh-CN" sz="2800" kern="100" dirty="0" smtClean="0">
                <a:latin typeface="Times New Roman"/>
                <a:ea typeface="华文细黑" pitchFamily="2" charset="-122"/>
                <a:cs typeface="Times New Roman"/>
              </a:rPr>
              <a:t>.</a:t>
            </a:r>
            <a:r>
              <a:rPr lang="en-US" altLang="zh-CN" sz="2800" kern="100" dirty="0" smtClean="0">
                <a:latin typeface="Times New Roman"/>
                <a:ea typeface="华文细黑" pitchFamily="2" charset="-122"/>
                <a:cs typeface="Courier New"/>
              </a:rPr>
              <a:t>(</a:t>
            </a:r>
            <a:r>
              <a:rPr lang="en-US" altLang="zh-CN" sz="2800" kern="100" dirty="0">
                <a:latin typeface="Times New Roman"/>
                <a:ea typeface="华文细黑" pitchFamily="2" charset="-122"/>
                <a:cs typeface="Courier New"/>
              </a:rPr>
              <a:t>2015·</a:t>
            </a:r>
            <a:r>
              <a:rPr lang="zh-CN" altLang="zh-CN" sz="2800" kern="100" dirty="0">
                <a:latin typeface="Times New Roman"/>
                <a:ea typeface="华文细黑" pitchFamily="2" charset="-122"/>
                <a:cs typeface="Times New Roman"/>
              </a:rPr>
              <a:t>全国卷</a:t>
            </a:r>
            <a:r>
              <a:rPr lang="en-US" altLang="zh-CN" sz="2800" kern="100" dirty="0">
                <a:latin typeface="宋体"/>
                <a:ea typeface="华文细黑" pitchFamily="2" charset="-122"/>
                <a:cs typeface="Times New Roman"/>
              </a:rPr>
              <a:t>Ⅰ</a:t>
            </a:r>
            <a:r>
              <a:rPr lang="zh-CN" altLang="zh-CN" sz="2800" kern="100" dirty="0">
                <a:latin typeface="Times New Roman"/>
                <a:ea typeface="华文细黑" pitchFamily="2" charset="-122"/>
                <a:cs typeface="Times New Roman"/>
              </a:rPr>
              <a:t>，</a:t>
            </a:r>
            <a:r>
              <a:rPr lang="en-US" altLang="zh-CN" sz="2800" kern="100" dirty="0">
                <a:latin typeface="Times New Roman"/>
                <a:ea typeface="华文细黑" pitchFamily="2" charset="-122"/>
                <a:cs typeface="Courier New"/>
              </a:rPr>
              <a:t>27)</a:t>
            </a:r>
            <a:r>
              <a:rPr lang="zh-CN" altLang="zh-CN" sz="2800" kern="100" dirty="0">
                <a:latin typeface="Times New Roman"/>
                <a:ea typeface="华文细黑" pitchFamily="2" charset="-122"/>
                <a:cs typeface="Times New Roman"/>
              </a:rPr>
              <a:t>硼及其化合物在工业上有许多用途。以铁硼矿</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主要成分为</a:t>
            </a:r>
            <a:r>
              <a:rPr lang="en-US" altLang="zh-CN" sz="2800" kern="100" dirty="0">
                <a:latin typeface="Times New Roman"/>
                <a:ea typeface="华文细黑" pitchFamily="2" charset="-122"/>
                <a:cs typeface="Courier New"/>
              </a:rPr>
              <a:t>Mg</a:t>
            </a:r>
            <a:r>
              <a:rPr lang="en-US" altLang="zh-CN" sz="2800" kern="100" baseline="-25000" dirty="0">
                <a:latin typeface="Times New Roman"/>
                <a:ea typeface="华文细黑" pitchFamily="2" charset="-122"/>
                <a:cs typeface="Courier New"/>
              </a:rPr>
              <a:t>2</a:t>
            </a:r>
            <a:r>
              <a:rPr lang="en-US" altLang="zh-CN" sz="2800" kern="100" dirty="0">
                <a:latin typeface="Times New Roman"/>
                <a:ea typeface="华文细黑" pitchFamily="2" charset="-122"/>
                <a:cs typeface="Courier New"/>
              </a:rPr>
              <a:t>B</a:t>
            </a:r>
            <a:r>
              <a:rPr lang="en-US" altLang="zh-CN" sz="2800" kern="100" baseline="-25000" dirty="0">
                <a:latin typeface="Times New Roman"/>
                <a:ea typeface="华文细黑" pitchFamily="2" charset="-122"/>
                <a:cs typeface="Courier New"/>
              </a:rPr>
              <a:t>2</a:t>
            </a:r>
            <a:r>
              <a:rPr lang="en-US" altLang="zh-CN" sz="2800" kern="100" dirty="0">
                <a:latin typeface="Times New Roman"/>
                <a:ea typeface="华文细黑" pitchFamily="2" charset="-122"/>
                <a:cs typeface="Courier New"/>
              </a:rPr>
              <a:t>O</a:t>
            </a:r>
            <a:r>
              <a:rPr lang="en-US" altLang="zh-CN" sz="2800" kern="100" baseline="-25000" dirty="0">
                <a:latin typeface="Times New Roman"/>
                <a:ea typeface="华文细黑" pitchFamily="2" charset="-122"/>
                <a:cs typeface="Courier New"/>
              </a:rPr>
              <a:t>5</a:t>
            </a:r>
            <a:r>
              <a:rPr lang="en-US" altLang="zh-CN" sz="2800" kern="100" dirty="0">
                <a:latin typeface="Times New Roman"/>
                <a:ea typeface="华文细黑" pitchFamily="2" charset="-122"/>
                <a:cs typeface="Courier New"/>
              </a:rPr>
              <a:t>·H</a:t>
            </a:r>
            <a:r>
              <a:rPr lang="en-US" altLang="zh-CN" sz="2800" kern="100" baseline="-25000" dirty="0">
                <a:latin typeface="Times New Roman"/>
                <a:ea typeface="华文细黑" pitchFamily="2" charset="-122"/>
                <a:cs typeface="Courier New"/>
              </a:rPr>
              <a:t>2</a:t>
            </a:r>
            <a:r>
              <a:rPr lang="en-US" altLang="zh-CN" sz="2800" kern="100" dirty="0">
                <a:latin typeface="Times New Roman"/>
                <a:ea typeface="华文细黑" pitchFamily="2" charset="-122"/>
                <a:cs typeface="Courier New"/>
              </a:rPr>
              <a:t>O</a:t>
            </a:r>
            <a:r>
              <a:rPr lang="zh-CN" altLang="zh-CN" sz="2800" kern="100" dirty="0">
                <a:latin typeface="Times New Roman"/>
                <a:ea typeface="华文细黑" pitchFamily="2" charset="-122"/>
                <a:cs typeface="Times New Roman"/>
              </a:rPr>
              <a:t>和</a:t>
            </a:r>
            <a:r>
              <a:rPr lang="en-US" altLang="zh-CN" sz="2800" kern="100" dirty="0">
                <a:latin typeface="Times New Roman"/>
                <a:ea typeface="华文细黑" pitchFamily="2" charset="-122"/>
                <a:cs typeface="Courier New"/>
              </a:rPr>
              <a:t>Fe</a:t>
            </a:r>
            <a:r>
              <a:rPr lang="en-US" altLang="zh-CN" sz="2800" kern="100" baseline="-25000" dirty="0">
                <a:latin typeface="Times New Roman"/>
                <a:ea typeface="华文细黑" pitchFamily="2" charset="-122"/>
                <a:cs typeface="Courier New"/>
              </a:rPr>
              <a:t>3</a:t>
            </a:r>
            <a:r>
              <a:rPr lang="en-US" altLang="zh-CN" sz="2800" kern="100" dirty="0">
                <a:latin typeface="Times New Roman"/>
                <a:ea typeface="华文细黑" pitchFamily="2" charset="-122"/>
                <a:cs typeface="Courier New"/>
              </a:rPr>
              <a:t>O</a:t>
            </a:r>
            <a:r>
              <a:rPr lang="en-US" altLang="zh-CN" sz="2800" kern="100" baseline="-25000" dirty="0">
                <a:latin typeface="Times New Roman"/>
                <a:ea typeface="华文细黑" pitchFamily="2" charset="-122"/>
                <a:cs typeface="Courier New"/>
              </a:rPr>
              <a:t>4</a:t>
            </a:r>
            <a:r>
              <a:rPr lang="zh-CN" altLang="zh-CN" sz="2800" kern="100" dirty="0">
                <a:latin typeface="Times New Roman"/>
                <a:ea typeface="华文细黑" pitchFamily="2" charset="-122"/>
                <a:cs typeface="Times New Roman"/>
              </a:rPr>
              <a:t>，还有少量</a:t>
            </a:r>
            <a:r>
              <a:rPr lang="en-US" altLang="zh-CN" sz="2800" kern="100" dirty="0">
                <a:latin typeface="Times New Roman"/>
                <a:ea typeface="华文细黑" pitchFamily="2" charset="-122"/>
                <a:cs typeface="Courier New"/>
              </a:rPr>
              <a:t>Fe</a:t>
            </a:r>
            <a:r>
              <a:rPr lang="en-US" altLang="zh-CN" sz="2800" kern="100" baseline="-25000" dirty="0">
                <a:latin typeface="Times New Roman"/>
                <a:ea typeface="华文细黑" pitchFamily="2" charset="-122"/>
                <a:cs typeface="Courier New"/>
              </a:rPr>
              <a:t>2</a:t>
            </a:r>
            <a:r>
              <a:rPr lang="en-US" altLang="zh-CN" sz="2800" kern="100" dirty="0">
                <a:latin typeface="Times New Roman"/>
                <a:ea typeface="华文细黑" pitchFamily="2" charset="-122"/>
                <a:cs typeface="Courier New"/>
              </a:rPr>
              <a:t>O</a:t>
            </a:r>
            <a:r>
              <a:rPr lang="en-US" altLang="zh-CN" sz="2800" kern="100" baseline="-25000" dirty="0">
                <a:latin typeface="Times New Roman"/>
                <a:ea typeface="华文细黑" pitchFamily="2" charset="-122"/>
                <a:cs typeface="Courier New"/>
              </a:rPr>
              <a:t>3</a:t>
            </a:r>
            <a:r>
              <a:rPr lang="zh-CN" altLang="zh-CN" sz="2800" kern="100" dirty="0">
                <a:latin typeface="Times New Roman"/>
                <a:ea typeface="华文细黑" pitchFamily="2" charset="-122"/>
                <a:cs typeface="Times New Roman"/>
              </a:rPr>
              <a:t>、</a:t>
            </a:r>
            <a:r>
              <a:rPr lang="en-US" altLang="zh-CN" sz="2800" kern="100" dirty="0" err="1">
                <a:latin typeface="Times New Roman"/>
                <a:ea typeface="华文细黑" pitchFamily="2" charset="-122"/>
                <a:cs typeface="Courier New"/>
              </a:rPr>
              <a:t>FeO</a:t>
            </a:r>
            <a:r>
              <a:rPr lang="zh-CN" altLang="zh-CN" sz="2800" kern="100" dirty="0">
                <a:latin typeface="Times New Roman"/>
                <a:ea typeface="华文细黑" pitchFamily="2" charset="-122"/>
                <a:cs typeface="Times New Roman"/>
              </a:rPr>
              <a:t>、</a:t>
            </a:r>
            <a:r>
              <a:rPr lang="en-US" altLang="zh-CN" sz="2800" kern="100" dirty="0" err="1">
                <a:latin typeface="Times New Roman"/>
                <a:ea typeface="华文细黑" pitchFamily="2" charset="-122"/>
                <a:cs typeface="Courier New"/>
              </a:rPr>
              <a:t>CaO</a:t>
            </a:r>
            <a:r>
              <a:rPr lang="zh-CN" altLang="zh-CN" sz="2800" kern="100" dirty="0">
                <a:latin typeface="Times New Roman"/>
                <a:ea typeface="华文细黑" pitchFamily="2" charset="-122"/>
                <a:cs typeface="Times New Roman"/>
              </a:rPr>
              <a:t>、</a:t>
            </a:r>
            <a:r>
              <a:rPr lang="en-US" altLang="zh-CN" sz="2800" kern="100" dirty="0">
                <a:latin typeface="Times New Roman"/>
                <a:ea typeface="华文细黑" pitchFamily="2" charset="-122"/>
                <a:cs typeface="Courier New"/>
              </a:rPr>
              <a:t>Al</a:t>
            </a:r>
            <a:r>
              <a:rPr lang="en-US" altLang="zh-CN" sz="2800" kern="100" baseline="-25000" dirty="0">
                <a:latin typeface="Times New Roman"/>
                <a:ea typeface="华文细黑" pitchFamily="2" charset="-122"/>
                <a:cs typeface="Courier New"/>
              </a:rPr>
              <a:t>2</a:t>
            </a:r>
            <a:r>
              <a:rPr lang="en-US" altLang="zh-CN" sz="2800" kern="100" dirty="0">
                <a:latin typeface="Times New Roman"/>
                <a:ea typeface="华文细黑" pitchFamily="2" charset="-122"/>
                <a:cs typeface="Courier New"/>
              </a:rPr>
              <a:t>O</a:t>
            </a:r>
            <a:r>
              <a:rPr lang="en-US" altLang="zh-CN" sz="2800" kern="100" baseline="-25000" dirty="0">
                <a:latin typeface="Times New Roman"/>
                <a:ea typeface="华文细黑" pitchFamily="2" charset="-122"/>
                <a:cs typeface="Courier New"/>
              </a:rPr>
              <a:t>3</a:t>
            </a:r>
            <a:r>
              <a:rPr lang="zh-CN" altLang="zh-CN" sz="2800" kern="100" dirty="0">
                <a:latin typeface="Times New Roman"/>
                <a:ea typeface="华文细黑" pitchFamily="2" charset="-122"/>
                <a:cs typeface="Times New Roman"/>
              </a:rPr>
              <a:t>和</a:t>
            </a:r>
            <a:r>
              <a:rPr lang="en-US" altLang="zh-CN" sz="2800" kern="100" dirty="0">
                <a:latin typeface="Times New Roman"/>
                <a:ea typeface="华文细黑" pitchFamily="2" charset="-122"/>
                <a:cs typeface="Courier New"/>
              </a:rPr>
              <a:t>SiO</a:t>
            </a:r>
            <a:r>
              <a:rPr lang="en-US" altLang="zh-CN" sz="2800" kern="100" baseline="-25000" dirty="0">
                <a:latin typeface="Times New Roman"/>
                <a:ea typeface="华文细黑" pitchFamily="2" charset="-122"/>
                <a:cs typeface="Courier New"/>
              </a:rPr>
              <a:t>2</a:t>
            </a:r>
            <a:r>
              <a:rPr lang="zh-CN" altLang="zh-CN" sz="2800" kern="100" dirty="0">
                <a:latin typeface="Times New Roman"/>
                <a:ea typeface="华文细黑" pitchFamily="2" charset="-122"/>
                <a:cs typeface="Times New Roman"/>
              </a:rPr>
              <a:t>等</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为原料制备硼酸</a:t>
            </a:r>
            <a:r>
              <a:rPr lang="en-US" altLang="zh-CN" sz="2800" kern="100" dirty="0">
                <a:latin typeface="Times New Roman"/>
                <a:ea typeface="华文细黑" pitchFamily="2" charset="-122"/>
                <a:cs typeface="Courier New"/>
              </a:rPr>
              <a:t>(H</a:t>
            </a:r>
            <a:r>
              <a:rPr lang="en-US" altLang="zh-CN" sz="2800" kern="100" baseline="-25000" dirty="0">
                <a:latin typeface="Times New Roman"/>
                <a:ea typeface="华文细黑" pitchFamily="2" charset="-122"/>
                <a:cs typeface="Courier New"/>
              </a:rPr>
              <a:t>3</a:t>
            </a:r>
            <a:r>
              <a:rPr lang="en-US" altLang="zh-CN" sz="2800" kern="100" dirty="0">
                <a:latin typeface="Times New Roman"/>
                <a:ea typeface="华文细黑" pitchFamily="2" charset="-122"/>
                <a:cs typeface="Courier New"/>
              </a:rPr>
              <a:t>BO</a:t>
            </a:r>
            <a:r>
              <a:rPr lang="en-US" altLang="zh-CN" sz="2800" kern="100" baseline="-25000" dirty="0">
                <a:latin typeface="Times New Roman"/>
                <a:ea typeface="华文细黑" pitchFamily="2" charset="-122"/>
                <a:cs typeface="Courier New"/>
              </a:rPr>
              <a:t>3</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的工艺流程如图所示：</a:t>
            </a:r>
            <a:r>
              <a:rPr lang="zh-CN" altLang="zh-CN" sz="2800" kern="100" dirty="0">
                <a:latin typeface="宋体"/>
                <a:ea typeface="华文细黑" pitchFamily="2" charset="-122"/>
                <a:cs typeface="Courier New"/>
              </a:rPr>
              <a:t> </a:t>
            </a:r>
          </a:p>
        </p:txBody>
      </p:sp>
      <p:pic>
        <p:nvPicPr>
          <p:cNvPr id="12800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791" y="2632715"/>
            <a:ext cx="8088091" cy="194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92685" y="3992498"/>
            <a:ext cx="11296938" cy="2677656"/>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pitchFamily="2" charset="-122"/>
                <a:cs typeface="Times New Roman"/>
              </a:rPr>
              <a:t>回答下列问题：</a:t>
            </a:r>
            <a:endParaRPr lang="zh-CN" altLang="zh-CN" sz="2800" kern="100" dirty="0">
              <a:latin typeface="宋体"/>
              <a:ea typeface="华文细黑" pitchFamily="2" charset="-122"/>
              <a:cs typeface="Courier New"/>
            </a:endParaRPr>
          </a:p>
          <a:p>
            <a:pPr algn="just">
              <a:lnSpc>
                <a:spcPct val="150000"/>
              </a:lnSpc>
              <a:spcAft>
                <a:spcPts val="0"/>
              </a:spcAft>
            </a:pPr>
            <a:r>
              <a:rPr lang="en-US" altLang="zh-CN" sz="2800" kern="100" dirty="0">
                <a:latin typeface="Times New Roman"/>
                <a:ea typeface="华文细黑" pitchFamily="2" charset="-122"/>
                <a:cs typeface="Courier New"/>
              </a:rPr>
              <a:t>(1)</a:t>
            </a:r>
            <a:r>
              <a:rPr lang="zh-CN" altLang="zh-CN" sz="2800" kern="100" dirty="0">
                <a:latin typeface="Times New Roman"/>
                <a:ea typeface="华文细黑" pitchFamily="2" charset="-122"/>
                <a:cs typeface="Times New Roman"/>
              </a:rPr>
              <a:t>写出</a:t>
            </a:r>
            <a:r>
              <a:rPr lang="en-US" altLang="zh-CN" sz="2800" kern="100" dirty="0">
                <a:latin typeface="Times New Roman"/>
                <a:ea typeface="华文细黑" pitchFamily="2" charset="-122"/>
                <a:cs typeface="Courier New"/>
              </a:rPr>
              <a:t>Mg</a:t>
            </a:r>
            <a:r>
              <a:rPr lang="en-US" altLang="zh-CN" sz="2800" kern="100" baseline="-25000" dirty="0">
                <a:latin typeface="Times New Roman"/>
                <a:ea typeface="华文细黑" pitchFamily="2" charset="-122"/>
                <a:cs typeface="Courier New"/>
              </a:rPr>
              <a:t>2</a:t>
            </a:r>
            <a:r>
              <a:rPr lang="en-US" altLang="zh-CN" sz="2800" kern="100" dirty="0">
                <a:latin typeface="Times New Roman"/>
                <a:ea typeface="华文细黑" pitchFamily="2" charset="-122"/>
                <a:cs typeface="Courier New"/>
              </a:rPr>
              <a:t>B</a:t>
            </a:r>
            <a:r>
              <a:rPr lang="en-US" altLang="zh-CN" sz="2800" kern="100" baseline="-25000" dirty="0">
                <a:latin typeface="Times New Roman"/>
                <a:ea typeface="华文细黑" pitchFamily="2" charset="-122"/>
                <a:cs typeface="Courier New"/>
              </a:rPr>
              <a:t>2</a:t>
            </a:r>
            <a:r>
              <a:rPr lang="en-US" altLang="zh-CN" sz="2800" kern="100" dirty="0">
                <a:latin typeface="Times New Roman"/>
                <a:ea typeface="华文细黑" pitchFamily="2" charset="-122"/>
                <a:cs typeface="Courier New"/>
              </a:rPr>
              <a:t>O</a:t>
            </a:r>
            <a:r>
              <a:rPr lang="en-US" altLang="zh-CN" sz="2800" kern="100" baseline="-25000" dirty="0">
                <a:latin typeface="Times New Roman"/>
                <a:ea typeface="华文细黑" pitchFamily="2" charset="-122"/>
                <a:cs typeface="Courier New"/>
              </a:rPr>
              <a:t>5</a:t>
            </a:r>
            <a:r>
              <a:rPr lang="en-US" altLang="zh-CN" sz="2800" kern="100" dirty="0">
                <a:latin typeface="Times New Roman"/>
                <a:ea typeface="华文细黑" pitchFamily="2" charset="-122"/>
                <a:cs typeface="Courier New"/>
              </a:rPr>
              <a:t>·H</a:t>
            </a:r>
            <a:r>
              <a:rPr lang="en-US" altLang="zh-CN" sz="2800" kern="100" baseline="-25000" dirty="0">
                <a:latin typeface="Times New Roman"/>
                <a:ea typeface="华文细黑" pitchFamily="2" charset="-122"/>
                <a:cs typeface="Courier New"/>
              </a:rPr>
              <a:t>2</a:t>
            </a:r>
            <a:r>
              <a:rPr lang="en-US" altLang="zh-CN" sz="2800" kern="100" dirty="0">
                <a:latin typeface="Times New Roman"/>
                <a:ea typeface="华文细黑" pitchFamily="2" charset="-122"/>
                <a:cs typeface="Courier New"/>
              </a:rPr>
              <a:t>O</a:t>
            </a:r>
            <a:r>
              <a:rPr lang="zh-CN" altLang="zh-CN" sz="2800" kern="100" dirty="0">
                <a:latin typeface="Times New Roman"/>
                <a:ea typeface="华文细黑" pitchFamily="2" charset="-122"/>
                <a:cs typeface="Times New Roman"/>
              </a:rPr>
              <a:t>与硫酸反应的化学方程式</a:t>
            </a:r>
            <a:r>
              <a:rPr lang="en-US" altLang="zh-CN" sz="2800" b="1" kern="100" dirty="0" smtClean="0">
                <a:latin typeface="Times New Roman"/>
                <a:ea typeface="华文细黑" pitchFamily="2" charset="-122"/>
                <a:cs typeface="Courier New"/>
              </a:rPr>
              <a:t>____________________</a:t>
            </a:r>
            <a:r>
              <a:rPr lang="zh-CN" altLang="zh-CN" sz="2800" kern="100" dirty="0" smtClean="0">
                <a:latin typeface="Times New Roman"/>
                <a:ea typeface="华文细黑" pitchFamily="2" charset="-122"/>
                <a:cs typeface="Times New Roman"/>
              </a:rPr>
              <a:t>。</a:t>
            </a:r>
            <a:r>
              <a:rPr lang="zh-CN" altLang="zh-CN" sz="2800" kern="100" dirty="0">
                <a:latin typeface="Times New Roman"/>
                <a:ea typeface="华文细黑" pitchFamily="2" charset="-122"/>
                <a:cs typeface="Times New Roman"/>
              </a:rPr>
              <a:t>为提高浸出速率，除适当增加硫酸浓度外，还可采取的措施有</a:t>
            </a:r>
            <a:r>
              <a:rPr lang="en-US" altLang="zh-CN" sz="2800" kern="100" dirty="0" smtClean="0">
                <a:latin typeface="Times New Roman"/>
                <a:ea typeface="华文细黑" pitchFamily="2" charset="-122"/>
                <a:cs typeface="Courier New"/>
              </a:rPr>
              <a:t>________</a:t>
            </a:r>
          </a:p>
          <a:p>
            <a:pPr algn="just">
              <a:lnSpc>
                <a:spcPct val="150000"/>
              </a:lnSpc>
              <a:spcAft>
                <a:spcPts val="0"/>
              </a:spcAft>
            </a:pPr>
            <a:r>
              <a:rPr lang="en-US" altLang="zh-CN" sz="2800" kern="100" dirty="0" smtClean="0">
                <a:latin typeface="Times New Roman"/>
                <a:ea typeface="华文细黑" pitchFamily="2" charset="-122"/>
                <a:cs typeface="Courier New"/>
              </a:rPr>
              <a:t>_______________________(</a:t>
            </a:r>
            <a:r>
              <a:rPr lang="zh-CN" altLang="zh-CN" sz="2800" kern="100" dirty="0">
                <a:latin typeface="Times New Roman"/>
                <a:ea typeface="华文细黑" pitchFamily="2" charset="-122"/>
                <a:cs typeface="Times New Roman"/>
              </a:rPr>
              <a:t>写出两条</a:t>
            </a:r>
            <a:r>
              <a:rPr lang="en-US" altLang="zh-CN" sz="2800" kern="100" dirty="0">
                <a:latin typeface="Times New Roman"/>
                <a:ea typeface="华文细黑" pitchFamily="2" charset="-122"/>
                <a:cs typeface="Courier New"/>
              </a:rPr>
              <a:t>)</a:t>
            </a:r>
            <a:r>
              <a:rPr lang="zh-CN" altLang="zh-CN" sz="2800" kern="100" dirty="0" smtClean="0">
                <a:latin typeface="Times New Roman"/>
                <a:ea typeface="华文细黑" pitchFamily="2" charset="-122"/>
                <a:cs typeface="Times New Roman"/>
              </a:rPr>
              <a:t>。</a:t>
            </a:r>
            <a:endParaRPr lang="zh-CN" altLang="zh-CN" sz="2800" kern="100" dirty="0">
              <a:latin typeface="宋体"/>
              <a:ea typeface="华文细黑" pitchFamily="2" charset="-122"/>
              <a:cs typeface="Courier New"/>
            </a:endParaRPr>
          </a:p>
        </p:txBody>
      </p:sp>
      <p:sp>
        <p:nvSpPr>
          <p:cNvPr id="18" name="Rectangle 21">
            <a:hlinkClick r:id="rId3"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4"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5"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6"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7"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8"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9"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10"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1"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2"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3"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4"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矩形 2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1" name="圆角矩形 30">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602239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0590" y="693422"/>
            <a:ext cx="11074344" cy="388850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pitchFamily="2" charset="-122"/>
                <a:cs typeface="Courier New"/>
              </a:rPr>
              <a:t>3.</a:t>
            </a:r>
            <a:r>
              <a:rPr lang="zh-CN" altLang="zh-CN" sz="2800" kern="100" dirty="0">
                <a:latin typeface="Times New Roman"/>
                <a:ea typeface="华文细黑" pitchFamily="2" charset="-122"/>
                <a:cs typeface="Times New Roman"/>
              </a:rPr>
              <a:t>既能与强酸溶液反应又能与强碱溶液反应的物质</a:t>
            </a:r>
            <a:endParaRPr lang="zh-CN" altLang="zh-CN" sz="2800" kern="100" dirty="0">
              <a:latin typeface="宋体"/>
              <a:ea typeface="华文细黑" pitchFamily="2" charset="-122"/>
              <a:cs typeface="Courier New"/>
            </a:endParaRPr>
          </a:p>
          <a:p>
            <a:pPr algn="just">
              <a:lnSpc>
                <a:spcPct val="150000"/>
              </a:lnSpc>
              <a:spcAft>
                <a:spcPts val="0"/>
              </a:spcAft>
            </a:pPr>
            <a:r>
              <a:rPr lang="en-US" altLang="zh-CN" sz="2800" kern="100" dirty="0">
                <a:latin typeface="Times New Roman"/>
                <a:ea typeface="华文细黑" pitchFamily="2" charset="-122"/>
                <a:cs typeface="Courier New"/>
              </a:rPr>
              <a:t>(1)</a:t>
            </a:r>
            <a:r>
              <a:rPr lang="zh-CN" altLang="zh-CN" sz="2800" kern="100" dirty="0">
                <a:latin typeface="Times New Roman"/>
                <a:ea typeface="华文细黑" pitchFamily="2" charset="-122"/>
                <a:cs typeface="Times New Roman"/>
              </a:rPr>
              <a:t>金属单质：</a:t>
            </a:r>
            <a:r>
              <a:rPr lang="en-US" altLang="zh-CN" sz="2800" kern="100" dirty="0">
                <a:latin typeface="Times New Roman"/>
                <a:ea typeface="华文细黑" pitchFamily="2" charset="-122"/>
                <a:cs typeface="Courier New"/>
              </a:rPr>
              <a:t>Al</a:t>
            </a:r>
            <a:r>
              <a:rPr lang="zh-CN" altLang="zh-CN" sz="2800" kern="100" dirty="0">
                <a:latin typeface="Times New Roman"/>
                <a:ea typeface="华文细黑" pitchFamily="2" charset="-122"/>
                <a:cs typeface="Times New Roman"/>
              </a:rPr>
              <a:t>。</a:t>
            </a:r>
            <a:endParaRPr lang="zh-CN" altLang="zh-CN" sz="2800" kern="100" dirty="0">
              <a:latin typeface="宋体"/>
              <a:ea typeface="华文细黑" pitchFamily="2" charset="-122"/>
              <a:cs typeface="Courier New"/>
            </a:endParaRPr>
          </a:p>
          <a:p>
            <a:pPr algn="just">
              <a:lnSpc>
                <a:spcPct val="150000"/>
              </a:lnSpc>
              <a:spcAft>
                <a:spcPts val="0"/>
              </a:spcAft>
            </a:pPr>
            <a:r>
              <a:rPr lang="en-US" altLang="zh-CN" sz="2800" kern="100" dirty="0">
                <a:latin typeface="Times New Roman"/>
                <a:ea typeface="华文细黑" pitchFamily="2" charset="-122"/>
                <a:cs typeface="Courier New"/>
              </a:rPr>
              <a:t>(2)</a:t>
            </a:r>
            <a:r>
              <a:rPr lang="zh-CN" altLang="zh-CN" sz="2800" kern="100" dirty="0">
                <a:latin typeface="Times New Roman"/>
                <a:ea typeface="华文细黑" pitchFamily="2" charset="-122"/>
                <a:cs typeface="Times New Roman"/>
              </a:rPr>
              <a:t>两性物质：两性氧化物如</a:t>
            </a:r>
            <a:r>
              <a:rPr lang="en-US" altLang="zh-CN" sz="2800" kern="100" dirty="0">
                <a:latin typeface="Times New Roman"/>
                <a:ea typeface="华文细黑" pitchFamily="2" charset="-122"/>
                <a:cs typeface="Courier New"/>
              </a:rPr>
              <a:t>Al</a:t>
            </a:r>
            <a:r>
              <a:rPr lang="en-US" altLang="zh-CN" sz="2800" kern="100" baseline="-25000" dirty="0">
                <a:latin typeface="Times New Roman"/>
                <a:ea typeface="华文细黑" pitchFamily="2" charset="-122"/>
                <a:cs typeface="Courier New"/>
              </a:rPr>
              <a:t>2</a:t>
            </a:r>
            <a:r>
              <a:rPr lang="en-US" altLang="zh-CN" sz="2800" kern="100" dirty="0">
                <a:latin typeface="Times New Roman"/>
                <a:ea typeface="华文细黑" pitchFamily="2" charset="-122"/>
                <a:cs typeface="Courier New"/>
              </a:rPr>
              <a:t>O</a:t>
            </a:r>
            <a:r>
              <a:rPr lang="en-US" altLang="zh-CN" sz="2800" kern="100" baseline="-25000" dirty="0">
                <a:latin typeface="Times New Roman"/>
                <a:ea typeface="华文细黑" pitchFamily="2" charset="-122"/>
                <a:cs typeface="Courier New"/>
              </a:rPr>
              <a:t>3</a:t>
            </a:r>
            <a:r>
              <a:rPr lang="zh-CN" altLang="zh-CN" sz="2800" kern="100" dirty="0">
                <a:latin typeface="Times New Roman"/>
                <a:ea typeface="华文细黑" pitchFamily="2" charset="-122"/>
                <a:cs typeface="Times New Roman"/>
              </a:rPr>
              <a:t>，两性氢氧化物如</a:t>
            </a:r>
            <a:r>
              <a:rPr lang="en-US" altLang="zh-CN" sz="2800" kern="100" dirty="0">
                <a:latin typeface="Times New Roman"/>
                <a:ea typeface="华文细黑" pitchFamily="2" charset="-122"/>
                <a:cs typeface="Courier New"/>
              </a:rPr>
              <a:t>Al(OH)</a:t>
            </a:r>
            <a:r>
              <a:rPr lang="en-US" altLang="zh-CN" sz="2800" kern="100" baseline="-25000" dirty="0">
                <a:latin typeface="Times New Roman"/>
                <a:ea typeface="华文细黑" pitchFamily="2" charset="-122"/>
                <a:cs typeface="Courier New"/>
              </a:rPr>
              <a:t>3</a:t>
            </a:r>
            <a:r>
              <a:rPr lang="zh-CN" altLang="zh-CN" sz="2800" kern="100" dirty="0">
                <a:latin typeface="Times New Roman"/>
                <a:ea typeface="华文细黑" pitchFamily="2" charset="-122"/>
                <a:cs typeface="Times New Roman"/>
              </a:rPr>
              <a:t>，以及氨基酸等。</a:t>
            </a:r>
            <a:endParaRPr lang="zh-CN" altLang="zh-CN" sz="2800" kern="100" dirty="0">
              <a:latin typeface="宋体"/>
              <a:ea typeface="华文细黑" pitchFamily="2" charset="-122"/>
              <a:cs typeface="Courier New"/>
            </a:endParaRPr>
          </a:p>
          <a:p>
            <a:pPr algn="just">
              <a:lnSpc>
                <a:spcPct val="150000"/>
              </a:lnSpc>
              <a:spcAft>
                <a:spcPts val="0"/>
              </a:spcAft>
            </a:pPr>
            <a:r>
              <a:rPr lang="en-US" altLang="zh-CN" sz="2800" kern="100" dirty="0">
                <a:latin typeface="Times New Roman"/>
                <a:ea typeface="华文细黑" pitchFamily="2" charset="-122"/>
                <a:cs typeface="Courier New"/>
              </a:rPr>
              <a:t>(3)</a:t>
            </a:r>
            <a:r>
              <a:rPr lang="zh-CN" altLang="zh-CN" sz="2800" kern="100" dirty="0">
                <a:latin typeface="Times New Roman"/>
                <a:ea typeface="华文细黑" pitchFamily="2" charset="-122"/>
                <a:cs typeface="Times New Roman"/>
              </a:rPr>
              <a:t>弱酸弱碱盐：如</a:t>
            </a:r>
            <a:r>
              <a:rPr lang="en-US" altLang="zh-CN" sz="2800" kern="100" dirty="0">
                <a:latin typeface="Times New Roman"/>
                <a:ea typeface="华文细黑" pitchFamily="2" charset="-122"/>
                <a:cs typeface="Courier New"/>
              </a:rPr>
              <a:t>(NH</a:t>
            </a:r>
            <a:r>
              <a:rPr lang="en-US" altLang="zh-CN" sz="2800" kern="100" baseline="-25000" dirty="0">
                <a:latin typeface="Times New Roman"/>
                <a:ea typeface="华文细黑" pitchFamily="2" charset="-122"/>
                <a:cs typeface="Courier New"/>
              </a:rPr>
              <a:t>4</a:t>
            </a:r>
            <a:r>
              <a:rPr lang="en-US" altLang="zh-CN" sz="2800" kern="100" dirty="0">
                <a:latin typeface="Times New Roman"/>
                <a:ea typeface="华文细黑" pitchFamily="2" charset="-122"/>
                <a:cs typeface="Courier New"/>
              </a:rPr>
              <a:t>)</a:t>
            </a:r>
            <a:r>
              <a:rPr lang="en-US" altLang="zh-CN" sz="2800" kern="100" baseline="-25000" dirty="0">
                <a:latin typeface="Times New Roman"/>
                <a:ea typeface="华文细黑" pitchFamily="2" charset="-122"/>
                <a:cs typeface="Courier New"/>
              </a:rPr>
              <a:t>2</a:t>
            </a:r>
            <a:r>
              <a:rPr lang="en-US" altLang="zh-CN" sz="2800" kern="100" dirty="0">
                <a:latin typeface="Times New Roman"/>
                <a:ea typeface="华文细黑" pitchFamily="2" charset="-122"/>
                <a:cs typeface="Courier New"/>
              </a:rPr>
              <a:t>CO</a:t>
            </a:r>
            <a:r>
              <a:rPr lang="en-US" altLang="zh-CN" sz="2800" kern="100" baseline="-25000" dirty="0">
                <a:latin typeface="Times New Roman"/>
                <a:ea typeface="华文细黑" pitchFamily="2" charset="-122"/>
                <a:cs typeface="Courier New"/>
              </a:rPr>
              <a:t>3</a:t>
            </a:r>
            <a:r>
              <a:rPr lang="zh-CN" altLang="zh-CN" sz="2800" kern="100" dirty="0">
                <a:latin typeface="Times New Roman"/>
                <a:ea typeface="华文细黑" pitchFamily="2" charset="-122"/>
                <a:cs typeface="Times New Roman"/>
              </a:rPr>
              <a:t>、</a:t>
            </a:r>
            <a:r>
              <a:rPr lang="en-US" altLang="zh-CN" sz="2800" kern="100" dirty="0">
                <a:latin typeface="Times New Roman"/>
                <a:ea typeface="华文细黑" pitchFamily="2" charset="-122"/>
                <a:cs typeface="Courier New"/>
              </a:rPr>
              <a:t>CH</a:t>
            </a:r>
            <a:r>
              <a:rPr lang="en-US" altLang="zh-CN" sz="2800" kern="100" baseline="-25000" dirty="0">
                <a:latin typeface="Times New Roman"/>
                <a:ea typeface="华文细黑" pitchFamily="2" charset="-122"/>
                <a:cs typeface="Courier New"/>
              </a:rPr>
              <a:t>3</a:t>
            </a:r>
            <a:r>
              <a:rPr lang="en-US" altLang="zh-CN" sz="2800" kern="100" dirty="0">
                <a:latin typeface="Times New Roman"/>
                <a:ea typeface="华文细黑" pitchFamily="2" charset="-122"/>
                <a:cs typeface="Courier New"/>
              </a:rPr>
              <a:t>COONH</a:t>
            </a:r>
            <a:r>
              <a:rPr lang="en-US" altLang="zh-CN" sz="2800" kern="100" baseline="-25000" dirty="0">
                <a:latin typeface="Times New Roman"/>
                <a:ea typeface="华文细黑" pitchFamily="2" charset="-122"/>
                <a:cs typeface="Courier New"/>
              </a:rPr>
              <a:t>4</a:t>
            </a:r>
            <a:r>
              <a:rPr lang="zh-CN" altLang="zh-CN" sz="2800" kern="100" dirty="0">
                <a:latin typeface="Times New Roman"/>
                <a:ea typeface="华文细黑" pitchFamily="2" charset="-122"/>
                <a:cs typeface="Times New Roman"/>
              </a:rPr>
              <a:t>等。</a:t>
            </a:r>
            <a:endParaRPr lang="zh-CN" altLang="zh-CN" sz="2800" kern="100" dirty="0">
              <a:latin typeface="宋体"/>
              <a:ea typeface="华文细黑" pitchFamily="2" charset="-122"/>
              <a:cs typeface="Courier New"/>
            </a:endParaRPr>
          </a:p>
          <a:p>
            <a:pPr algn="just">
              <a:lnSpc>
                <a:spcPct val="150000"/>
              </a:lnSpc>
              <a:spcAft>
                <a:spcPts val="0"/>
              </a:spcAft>
            </a:pPr>
            <a:r>
              <a:rPr lang="en-US" altLang="zh-CN" sz="2800" kern="100" dirty="0">
                <a:latin typeface="Times New Roman"/>
                <a:ea typeface="华文细黑" pitchFamily="2" charset="-122"/>
                <a:cs typeface="Courier New"/>
              </a:rPr>
              <a:t>(4)</a:t>
            </a:r>
            <a:r>
              <a:rPr lang="zh-CN" altLang="zh-CN" sz="2800" kern="100" dirty="0">
                <a:latin typeface="Times New Roman"/>
                <a:ea typeface="华文细黑" pitchFamily="2" charset="-122"/>
                <a:cs typeface="Times New Roman"/>
              </a:rPr>
              <a:t>弱酸的酸式盐：如</a:t>
            </a:r>
            <a:r>
              <a:rPr lang="en-US" altLang="zh-CN" sz="2800" kern="100" dirty="0">
                <a:latin typeface="Times New Roman"/>
                <a:ea typeface="华文细黑" pitchFamily="2" charset="-122"/>
                <a:cs typeface="Courier New"/>
              </a:rPr>
              <a:t>NaHCO</a:t>
            </a:r>
            <a:r>
              <a:rPr lang="en-US" altLang="zh-CN" sz="2800" kern="100" baseline="-25000" dirty="0">
                <a:latin typeface="Times New Roman"/>
                <a:ea typeface="华文细黑" pitchFamily="2" charset="-122"/>
                <a:cs typeface="Courier New"/>
              </a:rPr>
              <a:t>3</a:t>
            </a:r>
            <a:r>
              <a:rPr lang="zh-CN" altLang="zh-CN" sz="2800" kern="100" dirty="0">
                <a:latin typeface="Times New Roman"/>
                <a:ea typeface="华文细黑" pitchFamily="2" charset="-122"/>
                <a:cs typeface="Times New Roman"/>
              </a:rPr>
              <a:t>、</a:t>
            </a:r>
            <a:r>
              <a:rPr lang="en-US" altLang="zh-CN" sz="2800" kern="100" dirty="0" err="1">
                <a:latin typeface="Times New Roman"/>
                <a:ea typeface="华文细黑" pitchFamily="2" charset="-122"/>
                <a:cs typeface="Courier New"/>
              </a:rPr>
              <a:t>Ca</a:t>
            </a:r>
            <a:r>
              <a:rPr lang="en-US" altLang="zh-CN" sz="2800" kern="100" dirty="0">
                <a:latin typeface="Times New Roman"/>
                <a:ea typeface="华文细黑" pitchFamily="2" charset="-122"/>
                <a:cs typeface="Courier New"/>
              </a:rPr>
              <a:t>(HCO</a:t>
            </a:r>
            <a:r>
              <a:rPr lang="en-US" altLang="zh-CN" sz="2800" kern="100" baseline="-25000" dirty="0">
                <a:latin typeface="Times New Roman"/>
                <a:ea typeface="华文细黑" pitchFamily="2" charset="-122"/>
                <a:cs typeface="Courier New"/>
              </a:rPr>
              <a:t>3</a:t>
            </a:r>
            <a:r>
              <a:rPr lang="en-US" altLang="zh-CN" sz="2800" kern="100" dirty="0">
                <a:latin typeface="Times New Roman"/>
                <a:ea typeface="华文细黑" pitchFamily="2" charset="-122"/>
                <a:cs typeface="Courier New"/>
              </a:rPr>
              <a:t>)</a:t>
            </a:r>
            <a:r>
              <a:rPr lang="en-US" altLang="zh-CN" sz="2800" kern="100" baseline="-25000" dirty="0">
                <a:latin typeface="Times New Roman"/>
                <a:ea typeface="华文细黑" pitchFamily="2" charset="-122"/>
                <a:cs typeface="Courier New"/>
              </a:rPr>
              <a:t>2</a:t>
            </a:r>
            <a:r>
              <a:rPr lang="zh-CN" altLang="zh-CN" sz="2800" kern="100" dirty="0">
                <a:latin typeface="Times New Roman"/>
                <a:ea typeface="华文细黑" pitchFamily="2" charset="-122"/>
                <a:cs typeface="Times New Roman"/>
              </a:rPr>
              <a:t>、</a:t>
            </a:r>
            <a:r>
              <a:rPr lang="en-US" altLang="zh-CN" sz="2800" kern="100" dirty="0">
                <a:latin typeface="Times New Roman"/>
                <a:ea typeface="华文细黑" pitchFamily="2" charset="-122"/>
                <a:cs typeface="Courier New"/>
              </a:rPr>
              <a:t>NaHSO</a:t>
            </a:r>
            <a:r>
              <a:rPr lang="en-US" altLang="zh-CN" sz="2800" kern="100" baseline="-25000" dirty="0">
                <a:latin typeface="Times New Roman"/>
                <a:ea typeface="华文细黑" pitchFamily="2" charset="-122"/>
                <a:cs typeface="Courier New"/>
              </a:rPr>
              <a:t>3</a:t>
            </a:r>
            <a:r>
              <a:rPr lang="zh-CN" altLang="zh-CN" sz="2800" kern="100" dirty="0">
                <a:latin typeface="Times New Roman"/>
                <a:ea typeface="华文细黑" pitchFamily="2" charset="-122"/>
                <a:cs typeface="Times New Roman"/>
              </a:rPr>
              <a:t>等。</a:t>
            </a:r>
            <a:endParaRPr lang="zh-CN" altLang="zh-CN" sz="2800" kern="100" dirty="0">
              <a:effectLst/>
              <a:latin typeface="宋体"/>
              <a:ea typeface="华文细黑" pitchFamily="2" charset="-122"/>
              <a:cs typeface="Courier New"/>
            </a:endParaRPr>
          </a:p>
        </p:txBody>
      </p:sp>
    </p:spTree>
    <p:extLst>
      <p:ext uri="{BB962C8B-B14F-4D97-AF65-F5344CB8AC3E}">
        <p14:creationId xmlns:p14="http://schemas.microsoft.com/office/powerpoint/2010/main" val="17826889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666829" y="1368078"/>
            <a:ext cx="10748650" cy="195367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Mg</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B</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5</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zh-CN" altLang="zh-CN" sz="2800" kern="100" dirty="0">
                <a:latin typeface="Times New Roman"/>
                <a:ea typeface="华文细黑"/>
                <a:cs typeface="Times New Roman"/>
              </a:rPr>
              <a:t>与硫酸反应生成</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BO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MgSO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，配平即可。为提高浸出速率，可以从温度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升高温度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、浓度、增大接触面积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将矿石粉碎</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等角度分析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495813023"/>
              </p:ext>
            </p:extLst>
          </p:nvPr>
        </p:nvGraphicFramePr>
        <p:xfrm>
          <a:off x="762000" y="3600326"/>
          <a:ext cx="10617200" cy="1917700"/>
        </p:xfrm>
        <a:graphic>
          <a:graphicData uri="http://schemas.openxmlformats.org/presentationml/2006/ole">
            <mc:AlternateContent xmlns:mc="http://schemas.openxmlformats.org/markup-compatibility/2006">
              <mc:Choice xmlns:v="urn:schemas-microsoft-com:vml" Requires="v">
                <p:oleObj spid="_x0000_s131091" name="文档" r:id="rId4" imgW="10619401" imgH="1920109" progId="Word.Document.12">
                  <p:embed/>
                </p:oleObj>
              </mc:Choice>
              <mc:Fallback>
                <p:oleObj name="文档" r:id="rId4" imgW="10619401" imgH="1920109" progId="Word.Document.12">
                  <p:embed/>
                  <p:pic>
                    <p:nvPicPr>
                      <p:cNvPr id="0" name=""/>
                      <p:cNvPicPr/>
                      <p:nvPr/>
                    </p:nvPicPr>
                    <p:blipFill>
                      <a:blip r:embed="rId5"/>
                      <a:stretch>
                        <a:fillRect/>
                      </a:stretch>
                    </p:blipFill>
                    <p:spPr>
                      <a:xfrm>
                        <a:off x="762000" y="3600326"/>
                        <a:ext cx="10617200" cy="1917700"/>
                      </a:xfrm>
                      <a:prstGeom prst="rect">
                        <a:avLst/>
                      </a:prstGeom>
                    </p:spPr>
                  </p:pic>
                </p:oleObj>
              </mc:Fallback>
            </mc:AlternateContent>
          </a:graphicData>
        </a:graphic>
      </p:graphicFrame>
      <p:sp>
        <p:nvSpPr>
          <p:cNvPr id="5" name="Rectangle 21">
            <a:hlinkClick r:id="rId6"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7"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8"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9"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10"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11"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12"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Rectangle 21">
            <a:hlinkClick r:id="rId13"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3" name="Rectangle 21">
            <a:hlinkClick r:id="rId14"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4" name="Rectangle 21">
            <a:hlinkClick r:id="rId15"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5" name="Rectangle 21">
            <a:hlinkClick r:id="rId16"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6" name="Rectangle 21">
            <a:hlinkClick r:id="rId17"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3738954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48611" y="1043652"/>
            <a:ext cx="11185087"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pitchFamily="2" charset="-122"/>
                <a:cs typeface="Courier New"/>
              </a:rPr>
              <a:t>(2)</a:t>
            </a:r>
            <a:r>
              <a:rPr lang="zh-CN" altLang="zh-CN" sz="2800" kern="100" dirty="0">
                <a:latin typeface="Times New Roman"/>
                <a:ea typeface="华文细黑" pitchFamily="2" charset="-122"/>
                <a:cs typeface="Times New Roman"/>
              </a:rPr>
              <a:t>利用</a:t>
            </a:r>
            <a:r>
              <a:rPr lang="en-US" altLang="zh-CN" sz="2800" kern="100" dirty="0">
                <a:latin typeface="Times New Roman"/>
                <a:ea typeface="华文细黑" pitchFamily="2" charset="-122"/>
                <a:cs typeface="Courier New"/>
              </a:rPr>
              <a:t>________</a:t>
            </a:r>
            <a:r>
              <a:rPr lang="zh-CN" altLang="zh-CN" sz="2800" kern="100" dirty="0">
                <a:latin typeface="Times New Roman"/>
                <a:ea typeface="华文细黑" pitchFamily="2" charset="-122"/>
                <a:cs typeface="Times New Roman"/>
              </a:rPr>
              <a:t>的磁性，可将其从</a:t>
            </a:r>
            <a:r>
              <a:rPr lang="en-US" altLang="zh-CN" sz="2800" kern="100" dirty="0">
                <a:latin typeface="宋体"/>
                <a:ea typeface="华文细黑" pitchFamily="2" charset="-122"/>
                <a:cs typeface="Times New Roman"/>
              </a:rPr>
              <a:t>“</a:t>
            </a:r>
            <a:r>
              <a:rPr lang="zh-CN" altLang="zh-CN" sz="2800" kern="100" dirty="0">
                <a:latin typeface="Times New Roman"/>
                <a:ea typeface="华文细黑" pitchFamily="2" charset="-122"/>
                <a:cs typeface="Times New Roman"/>
              </a:rPr>
              <a:t>浸渣</a:t>
            </a:r>
            <a:r>
              <a:rPr lang="en-US" altLang="zh-CN" sz="2800" kern="100" dirty="0">
                <a:latin typeface="宋体"/>
                <a:ea typeface="华文细黑" pitchFamily="2" charset="-122"/>
                <a:cs typeface="Times New Roman"/>
              </a:rPr>
              <a:t>”</a:t>
            </a:r>
            <a:r>
              <a:rPr lang="zh-CN" altLang="zh-CN" sz="2800" kern="100" dirty="0">
                <a:latin typeface="Times New Roman"/>
                <a:ea typeface="华文细黑" pitchFamily="2" charset="-122"/>
                <a:cs typeface="Times New Roman"/>
              </a:rPr>
              <a:t>中分离。</a:t>
            </a:r>
            <a:r>
              <a:rPr lang="en-US" altLang="zh-CN" sz="2800" kern="100" dirty="0">
                <a:latin typeface="宋体"/>
                <a:ea typeface="华文细黑" pitchFamily="2" charset="-122"/>
                <a:cs typeface="Times New Roman"/>
              </a:rPr>
              <a:t>“</a:t>
            </a:r>
            <a:r>
              <a:rPr lang="zh-CN" altLang="zh-CN" sz="2800" kern="100" dirty="0">
                <a:latin typeface="Times New Roman"/>
                <a:ea typeface="华文细黑" pitchFamily="2" charset="-122"/>
                <a:cs typeface="Times New Roman"/>
              </a:rPr>
              <a:t>浸渣</a:t>
            </a:r>
            <a:r>
              <a:rPr lang="en-US" altLang="zh-CN" sz="2800" kern="100" dirty="0">
                <a:latin typeface="宋体"/>
                <a:ea typeface="华文细黑" pitchFamily="2" charset="-122"/>
                <a:cs typeface="Times New Roman"/>
              </a:rPr>
              <a:t>”</a:t>
            </a:r>
            <a:r>
              <a:rPr lang="zh-CN" altLang="zh-CN" sz="2800" kern="100" dirty="0">
                <a:latin typeface="Times New Roman"/>
                <a:ea typeface="华文细黑" pitchFamily="2" charset="-122"/>
                <a:cs typeface="Times New Roman"/>
              </a:rPr>
              <a:t>中还剩余的物质是</a:t>
            </a:r>
            <a:r>
              <a:rPr lang="en-US" altLang="zh-CN" sz="2800" kern="100" dirty="0" smtClean="0">
                <a:latin typeface="Times New Roman"/>
                <a:ea typeface="华文细黑" pitchFamily="2" charset="-122"/>
                <a:cs typeface="Courier New"/>
              </a:rPr>
              <a:t>_____________(</a:t>
            </a:r>
            <a:r>
              <a:rPr lang="zh-CN" altLang="zh-CN" sz="2800" kern="100" dirty="0">
                <a:latin typeface="Times New Roman"/>
                <a:ea typeface="华文细黑" pitchFamily="2" charset="-122"/>
                <a:cs typeface="Times New Roman"/>
              </a:rPr>
              <a:t>写化学式</a:t>
            </a:r>
            <a:r>
              <a:rPr lang="en-US" altLang="zh-CN" sz="2800" kern="100" dirty="0">
                <a:latin typeface="Times New Roman"/>
                <a:ea typeface="华文细黑" pitchFamily="2" charset="-122"/>
                <a:cs typeface="Courier New"/>
              </a:rPr>
              <a:t>)</a:t>
            </a:r>
            <a:r>
              <a:rPr lang="zh-CN" altLang="zh-CN" sz="2800" kern="100" dirty="0" smtClean="0">
                <a:latin typeface="Times New Roman"/>
                <a:ea typeface="华文细黑" pitchFamily="2" charset="-122"/>
                <a:cs typeface="Times New Roman"/>
              </a:rPr>
              <a:t>。</a:t>
            </a:r>
            <a:endParaRPr lang="en-US" altLang="zh-CN" sz="2800" kern="100" dirty="0" smtClean="0">
              <a:latin typeface="Times New Roman"/>
              <a:ea typeface="华文细黑" pitchFamily="2" charset="-122"/>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具有磁性，可以利用铁块将其从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浸渣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中吸出。</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不溶于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CaO</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生成</a:t>
            </a:r>
            <a:r>
              <a:rPr lang="en-US" altLang="zh-CN" sz="2800" kern="100" dirty="0">
                <a:latin typeface="Times New Roman"/>
                <a:ea typeface="华文细黑"/>
                <a:cs typeface="Courier New"/>
              </a:rPr>
              <a:t>CaSO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微溶于水，所以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浸渣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中还有</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CaSO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。此时溶液中除</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BO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外还有</a:t>
            </a:r>
            <a:r>
              <a:rPr lang="en-US" altLang="zh-CN" sz="2800" kern="100" dirty="0">
                <a:latin typeface="Times New Roman"/>
                <a:ea typeface="华文细黑"/>
                <a:cs typeface="Courier New"/>
              </a:rPr>
              <a:t>MgSO</a:t>
            </a:r>
            <a:r>
              <a:rPr lang="en-US" altLang="zh-CN" sz="2800" kern="100" baseline="-25000" dirty="0">
                <a:latin typeface="Times New Roman"/>
                <a:ea typeface="华文细黑"/>
                <a:cs typeface="Courier New"/>
              </a:rPr>
              <a:t>4</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由</a:t>
            </a:r>
            <a:r>
              <a:rPr lang="en-US" altLang="zh-CN" sz="2800" kern="100" dirty="0">
                <a:latin typeface="IPAPANNEW"/>
                <a:ea typeface="华文细黑"/>
                <a:cs typeface="Times New Roman"/>
              </a:rPr>
              <a:t>(1)</a:t>
            </a:r>
            <a:r>
              <a:rPr lang="zh-CN" altLang="zh-CN" sz="2800" kern="100" dirty="0">
                <a:latin typeface="IPAPANNEW"/>
                <a:ea typeface="华文细黑"/>
                <a:cs typeface="Times New Roman"/>
              </a:rPr>
              <a:t>中反应生成</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1859434" y="1125538"/>
            <a:ext cx="1043876" cy="523220"/>
          </a:xfrm>
          <a:prstGeom prst="rect">
            <a:avLst/>
          </a:prstGeom>
        </p:spPr>
        <p:txBody>
          <a:bodyPr wrap="none">
            <a:spAutoFit/>
          </a:bodyPr>
          <a:lstStyle/>
          <a:p>
            <a:r>
              <a:rPr lang="en-US" altLang="zh-CN" sz="2800" kern="100">
                <a:solidFill>
                  <a:srgbClr val="E36C0A"/>
                </a:solidFill>
                <a:latin typeface="Times New Roman"/>
                <a:ea typeface="华文细黑"/>
              </a:rPr>
              <a:t>Fe</a:t>
            </a:r>
            <a:r>
              <a:rPr lang="en-US" altLang="zh-CN" sz="2800" kern="100" baseline="-25000">
                <a:solidFill>
                  <a:srgbClr val="E36C0A"/>
                </a:solidFill>
                <a:latin typeface="Times New Roman"/>
                <a:ea typeface="华文细黑"/>
              </a:rPr>
              <a:t>3</a:t>
            </a:r>
            <a:r>
              <a:rPr lang="en-US" altLang="zh-CN" sz="2800" kern="100">
                <a:solidFill>
                  <a:srgbClr val="E36C0A"/>
                </a:solidFill>
                <a:latin typeface="Times New Roman"/>
                <a:ea typeface="华文细黑"/>
              </a:rPr>
              <a:t>O</a:t>
            </a:r>
            <a:r>
              <a:rPr lang="en-US" altLang="zh-CN" sz="2800" kern="100" baseline="-25000">
                <a:solidFill>
                  <a:srgbClr val="E36C0A"/>
                </a:solidFill>
                <a:latin typeface="Times New Roman"/>
                <a:ea typeface="华文细黑"/>
              </a:rPr>
              <a:t>4</a:t>
            </a:r>
            <a:endParaRPr lang="zh-CN" altLang="en-US" sz="2800" dirty="0"/>
          </a:p>
        </p:txBody>
      </p:sp>
      <p:sp>
        <p:nvSpPr>
          <p:cNvPr id="11" name="矩形 10"/>
          <p:cNvSpPr/>
          <p:nvPr/>
        </p:nvSpPr>
        <p:spPr>
          <a:xfrm>
            <a:off x="2350790" y="1760910"/>
            <a:ext cx="2201244" cy="523220"/>
          </a:xfrm>
          <a:prstGeom prst="rect">
            <a:avLst/>
          </a:prstGeom>
        </p:spPr>
        <p:txBody>
          <a:bodyPr wrap="none">
            <a:spAutoFit/>
          </a:bodyPr>
          <a:lstStyle/>
          <a:p>
            <a:r>
              <a:rPr lang="en-US" altLang="zh-CN" sz="2800" kern="100" dirty="0">
                <a:solidFill>
                  <a:srgbClr val="E36C0A"/>
                </a:solidFill>
                <a:latin typeface="Times New Roman"/>
                <a:ea typeface="华文细黑"/>
              </a:rPr>
              <a:t>SiO</a:t>
            </a:r>
            <a:r>
              <a:rPr lang="en-US" altLang="zh-CN" sz="2800" kern="100" baseline="-25000" dirty="0">
                <a:solidFill>
                  <a:srgbClr val="E36C0A"/>
                </a:solidFill>
                <a:latin typeface="Times New Roman"/>
                <a:ea typeface="华文细黑"/>
              </a:rPr>
              <a:t>2</a:t>
            </a:r>
            <a:r>
              <a:rPr lang="zh-CN" altLang="zh-CN" sz="2800" kern="100" dirty="0">
                <a:solidFill>
                  <a:srgbClr val="E36C0A"/>
                </a:solidFill>
                <a:latin typeface="Times New Roman"/>
                <a:ea typeface="华文细黑"/>
                <a:cs typeface="Times New Roman"/>
              </a:rPr>
              <a:t>和</a:t>
            </a:r>
            <a:r>
              <a:rPr lang="en-US" altLang="zh-CN" sz="2800" kern="100" dirty="0">
                <a:solidFill>
                  <a:srgbClr val="E36C0A"/>
                </a:solidFill>
                <a:latin typeface="Times New Roman"/>
                <a:ea typeface="华文细黑"/>
              </a:rPr>
              <a:t>CaSO</a:t>
            </a:r>
            <a:r>
              <a:rPr lang="en-US" altLang="zh-CN" sz="2800" kern="100" baseline="-25000" dirty="0">
                <a:solidFill>
                  <a:srgbClr val="E36C0A"/>
                </a:solidFill>
                <a:latin typeface="Times New Roman"/>
                <a:ea typeface="华文细黑"/>
              </a:rPr>
              <a:t>4</a:t>
            </a:r>
            <a:endParaRPr lang="zh-CN" altLang="en-US" sz="2800" dirty="0"/>
          </a:p>
        </p:txBody>
      </p:sp>
      <p:sp>
        <p:nvSpPr>
          <p:cNvPr id="5" name="Rectangle 21">
            <a:hlinkClick r:id="rId2"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2" name="Rectangle 21">
            <a:hlinkClick r:id="rId8"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Rectangle 21">
            <a:hlinkClick r:id="rId9"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4" name="Rectangle 21">
            <a:hlinkClick r:id="rId10"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5" name="Rectangle 21">
            <a:hlinkClick r:id="rId11"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6" name="Rectangle 21">
            <a:hlinkClick r:id="rId12"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7" name="Rectangle 21">
            <a:hlinkClick r:id="rId13"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081672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
                                            <p:txEl>
                                              <p:pRg st="1" end="1"/>
                                            </p:txEl>
                                          </p:spTgt>
                                        </p:tgtEl>
                                      </p:cBhvr>
                                    </p:animEffect>
                                    <p:set>
                                      <p:cBhvr>
                                        <p:cTn id="20" dur="1" fill="hold">
                                          <p:stCondLst>
                                            <p:cond delay="499"/>
                                          </p:stCondLst>
                                        </p:cTn>
                                        <p:tgtEl>
                                          <p:spTgt spid="3">
                                            <p:txEl>
                                              <p:pRg st="1" end="1"/>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4" grpId="0"/>
      <p:bldP spid="4" grpId="1"/>
      <p:bldP spid="11" grpId="0"/>
      <p:bldP spid="11"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2685" y="909514"/>
            <a:ext cx="11296938" cy="3970318"/>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pitchFamily="2" charset="-122"/>
                <a:cs typeface="Courier New"/>
              </a:rPr>
              <a:t>(</a:t>
            </a:r>
            <a:r>
              <a:rPr lang="en-US" altLang="zh-CN" sz="2800" kern="100" dirty="0">
                <a:latin typeface="Times New Roman"/>
                <a:ea typeface="华文细黑" pitchFamily="2" charset="-122"/>
                <a:cs typeface="Courier New"/>
              </a:rPr>
              <a:t>3)</a:t>
            </a:r>
            <a:r>
              <a:rPr lang="en-US" altLang="zh-CN" sz="2800" kern="100" dirty="0">
                <a:latin typeface="宋体"/>
                <a:ea typeface="华文细黑" pitchFamily="2" charset="-122"/>
                <a:cs typeface="Times New Roman"/>
              </a:rPr>
              <a:t>“</a:t>
            </a:r>
            <a:r>
              <a:rPr lang="zh-CN" altLang="zh-CN" sz="2800" kern="100" dirty="0">
                <a:latin typeface="Times New Roman"/>
                <a:ea typeface="华文细黑" pitchFamily="2" charset="-122"/>
                <a:cs typeface="Times New Roman"/>
              </a:rPr>
              <a:t>净化除杂</a:t>
            </a:r>
            <a:r>
              <a:rPr lang="en-US" altLang="zh-CN" sz="2800" kern="100" dirty="0">
                <a:latin typeface="宋体"/>
                <a:ea typeface="华文细黑" pitchFamily="2" charset="-122"/>
                <a:cs typeface="Times New Roman"/>
              </a:rPr>
              <a:t>”</a:t>
            </a:r>
            <a:r>
              <a:rPr lang="zh-CN" altLang="zh-CN" sz="2800" kern="100" dirty="0">
                <a:latin typeface="Times New Roman"/>
                <a:ea typeface="华文细黑" pitchFamily="2" charset="-122"/>
                <a:cs typeface="Times New Roman"/>
              </a:rPr>
              <a:t>需先加</a:t>
            </a:r>
            <a:r>
              <a:rPr lang="en-US" altLang="zh-CN" sz="2800" kern="100" dirty="0">
                <a:latin typeface="Times New Roman"/>
                <a:ea typeface="华文细黑" pitchFamily="2" charset="-122"/>
                <a:cs typeface="Courier New"/>
              </a:rPr>
              <a:t>H</a:t>
            </a:r>
            <a:r>
              <a:rPr lang="en-US" altLang="zh-CN" sz="2800" kern="100" baseline="-25000" dirty="0">
                <a:latin typeface="Times New Roman"/>
                <a:ea typeface="华文细黑" pitchFamily="2" charset="-122"/>
                <a:cs typeface="Courier New"/>
              </a:rPr>
              <a:t>2</a:t>
            </a:r>
            <a:r>
              <a:rPr lang="en-US" altLang="zh-CN" sz="2800" kern="100" dirty="0">
                <a:latin typeface="Times New Roman"/>
                <a:ea typeface="华文细黑" pitchFamily="2" charset="-122"/>
                <a:cs typeface="Courier New"/>
              </a:rPr>
              <a:t>O</a:t>
            </a:r>
            <a:r>
              <a:rPr lang="en-US" altLang="zh-CN" sz="2800" kern="100" baseline="-25000" dirty="0">
                <a:latin typeface="Times New Roman"/>
                <a:ea typeface="华文细黑" pitchFamily="2" charset="-122"/>
                <a:cs typeface="Courier New"/>
              </a:rPr>
              <a:t>2</a:t>
            </a:r>
            <a:r>
              <a:rPr lang="zh-CN" altLang="zh-CN" sz="2800" kern="100" dirty="0">
                <a:latin typeface="Times New Roman"/>
                <a:ea typeface="华文细黑" pitchFamily="2" charset="-122"/>
                <a:cs typeface="Times New Roman"/>
              </a:rPr>
              <a:t>溶液，作用是</a:t>
            </a:r>
            <a:r>
              <a:rPr lang="en-US" altLang="zh-CN" sz="2800" kern="100" dirty="0" smtClean="0">
                <a:latin typeface="Times New Roman"/>
                <a:ea typeface="华文细黑" pitchFamily="2" charset="-122"/>
                <a:cs typeface="Courier New"/>
              </a:rPr>
              <a:t>_________________</a:t>
            </a:r>
            <a:r>
              <a:rPr lang="zh-CN" altLang="zh-CN" sz="2800" kern="100" dirty="0" smtClean="0">
                <a:latin typeface="Times New Roman"/>
                <a:ea typeface="华文细黑" pitchFamily="2" charset="-122"/>
                <a:cs typeface="Times New Roman"/>
              </a:rPr>
              <a:t>。</a:t>
            </a:r>
            <a:r>
              <a:rPr lang="zh-CN" altLang="zh-CN" sz="2800" kern="100" dirty="0">
                <a:latin typeface="Times New Roman"/>
                <a:ea typeface="华文细黑" pitchFamily="2" charset="-122"/>
                <a:cs typeface="Times New Roman"/>
              </a:rPr>
              <a:t>然后再调节溶液的</a:t>
            </a:r>
            <a:r>
              <a:rPr lang="en-US" altLang="zh-CN" sz="2800" kern="100" dirty="0">
                <a:latin typeface="Times New Roman"/>
                <a:ea typeface="华文细黑" pitchFamily="2" charset="-122"/>
                <a:cs typeface="Courier New"/>
              </a:rPr>
              <a:t>pH</a:t>
            </a:r>
            <a:r>
              <a:rPr lang="zh-CN" altLang="zh-CN" sz="2800" kern="100" dirty="0">
                <a:latin typeface="Times New Roman"/>
                <a:ea typeface="华文细黑" pitchFamily="2" charset="-122"/>
                <a:cs typeface="Times New Roman"/>
              </a:rPr>
              <a:t>约为</a:t>
            </a:r>
            <a:r>
              <a:rPr lang="en-US" altLang="zh-CN" sz="2800" kern="100" dirty="0">
                <a:latin typeface="Times New Roman"/>
                <a:ea typeface="华文细黑" pitchFamily="2" charset="-122"/>
                <a:cs typeface="Courier New"/>
              </a:rPr>
              <a:t>5</a:t>
            </a:r>
            <a:r>
              <a:rPr lang="zh-CN" altLang="zh-CN" sz="2800" kern="100" dirty="0">
                <a:latin typeface="Times New Roman"/>
                <a:ea typeface="华文细黑" pitchFamily="2" charset="-122"/>
                <a:cs typeface="Times New Roman"/>
              </a:rPr>
              <a:t>，目的是</a:t>
            </a:r>
            <a:r>
              <a:rPr lang="en-US" altLang="zh-CN" sz="2800" kern="100" dirty="0" smtClean="0">
                <a:latin typeface="Times New Roman"/>
                <a:ea typeface="华文细黑" pitchFamily="2" charset="-122"/>
                <a:cs typeface="Courier New"/>
              </a:rPr>
              <a:t>___________________________________</a:t>
            </a:r>
            <a:r>
              <a:rPr lang="zh-CN" altLang="zh-CN" sz="2800" kern="100" dirty="0" smtClean="0">
                <a:latin typeface="Times New Roman"/>
                <a:ea typeface="华文细黑" pitchFamily="2" charset="-122"/>
                <a:cs typeface="Times New Roman"/>
              </a:rPr>
              <a:t>。</a:t>
            </a:r>
            <a:endParaRPr lang="en-US" altLang="zh-CN" sz="2800" kern="100" dirty="0" smtClean="0">
              <a:latin typeface="Times New Roman"/>
              <a:ea typeface="华文细黑" pitchFamily="2" charset="-122"/>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净化除杂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先加</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的目的是将</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氧化为</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，然后再通过调节</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促进</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水解生成</a:t>
            </a:r>
            <a:r>
              <a:rPr lang="en-US" altLang="zh-CN" sz="2800" kern="100" dirty="0">
                <a:latin typeface="Times New Roman"/>
                <a:ea typeface="华文细黑"/>
                <a:cs typeface="Courier New"/>
              </a:rPr>
              <a:t>Fe(OH)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Al(OH)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沉淀而除去</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pitchFamily="2" charset="-122"/>
                <a:cs typeface="Courier New"/>
              </a:rPr>
              <a:t>(4)</a:t>
            </a:r>
            <a:r>
              <a:rPr lang="en-US" altLang="zh-CN" sz="2800" kern="100" dirty="0">
                <a:solidFill>
                  <a:prstClr val="black"/>
                </a:solidFill>
                <a:latin typeface="宋体"/>
                <a:ea typeface="华文细黑" pitchFamily="2" charset="-122"/>
                <a:cs typeface="Times New Roman"/>
              </a:rPr>
              <a:t>“</a:t>
            </a:r>
            <a:r>
              <a:rPr lang="zh-CN" altLang="zh-CN" sz="2800" kern="100" dirty="0">
                <a:solidFill>
                  <a:prstClr val="black"/>
                </a:solidFill>
                <a:latin typeface="Times New Roman"/>
                <a:ea typeface="华文细黑" pitchFamily="2" charset="-122"/>
                <a:cs typeface="Times New Roman"/>
              </a:rPr>
              <a:t>粗硼酸</a:t>
            </a:r>
            <a:r>
              <a:rPr lang="en-US" altLang="zh-CN" sz="2800" kern="100" dirty="0">
                <a:solidFill>
                  <a:prstClr val="black"/>
                </a:solidFill>
                <a:latin typeface="宋体"/>
                <a:ea typeface="华文细黑" pitchFamily="2" charset="-122"/>
                <a:cs typeface="Times New Roman"/>
              </a:rPr>
              <a:t>”</a:t>
            </a:r>
            <a:r>
              <a:rPr lang="zh-CN" altLang="zh-CN" sz="2800" kern="100" dirty="0">
                <a:solidFill>
                  <a:prstClr val="black"/>
                </a:solidFill>
                <a:latin typeface="Times New Roman"/>
                <a:ea typeface="华文细黑" pitchFamily="2" charset="-122"/>
                <a:cs typeface="Times New Roman"/>
              </a:rPr>
              <a:t>中的主要杂质是</a:t>
            </a:r>
            <a:r>
              <a:rPr lang="en-US" altLang="zh-CN" sz="2800" kern="100" dirty="0">
                <a:solidFill>
                  <a:prstClr val="black"/>
                </a:solidFill>
                <a:latin typeface="Times New Roman"/>
                <a:ea typeface="华文细黑" pitchFamily="2" charset="-122"/>
                <a:cs typeface="Courier New"/>
              </a:rPr>
              <a:t>_____________(</a:t>
            </a:r>
            <a:r>
              <a:rPr lang="zh-CN" altLang="zh-CN" sz="2800" kern="100" dirty="0">
                <a:solidFill>
                  <a:prstClr val="black"/>
                </a:solidFill>
                <a:latin typeface="Times New Roman"/>
                <a:ea typeface="华文细黑" pitchFamily="2" charset="-122"/>
                <a:cs typeface="Times New Roman"/>
              </a:rPr>
              <a:t>填名称</a:t>
            </a:r>
            <a:r>
              <a:rPr lang="en-US" altLang="zh-CN" sz="2800" kern="100" dirty="0">
                <a:solidFill>
                  <a:prstClr val="black"/>
                </a:solidFill>
                <a:latin typeface="Times New Roman"/>
                <a:ea typeface="华文细黑" pitchFamily="2" charset="-122"/>
                <a:cs typeface="Courier New"/>
              </a:rPr>
              <a:t>)</a:t>
            </a:r>
            <a:r>
              <a:rPr lang="zh-CN" altLang="zh-CN" sz="2800" kern="100" dirty="0">
                <a:solidFill>
                  <a:prstClr val="black"/>
                </a:solidFill>
                <a:latin typeface="Times New Roman"/>
                <a:ea typeface="华文细黑" pitchFamily="2" charset="-122"/>
                <a:cs typeface="Times New Roman"/>
              </a:rPr>
              <a:t>。</a:t>
            </a:r>
            <a:endParaRPr lang="en-US" altLang="zh-CN" sz="2800" kern="100" dirty="0">
              <a:solidFill>
                <a:prstClr val="black"/>
              </a:solidFill>
              <a:latin typeface="Times New Roman"/>
              <a:ea typeface="华文细黑" pitchFamily="2" charset="-122"/>
              <a:cs typeface="Times New Roman"/>
            </a:endParaRPr>
          </a:p>
          <a:p>
            <a:pPr lvl="0" algn="just">
              <a:lnSpc>
                <a:spcPct val="1500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粗硼酸</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中的主要杂质是没有除去的</a:t>
            </a:r>
            <a:r>
              <a:rPr lang="en-US" altLang="zh-CN" sz="2800" kern="100" dirty="0">
                <a:solidFill>
                  <a:prstClr val="black"/>
                </a:solidFill>
                <a:latin typeface="Times New Roman"/>
                <a:ea typeface="华文细黑"/>
                <a:cs typeface="Courier New"/>
              </a:rPr>
              <a:t>MgSO</a:t>
            </a:r>
            <a:r>
              <a:rPr lang="en-US" altLang="zh-CN" sz="2800" kern="100" baseline="-25000" dirty="0">
                <a:solidFill>
                  <a:prstClr val="black"/>
                </a:solidFill>
                <a:latin typeface="Times New Roman"/>
                <a:ea typeface="华文细黑"/>
                <a:cs typeface="Courier New"/>
              </a:rPr>
              <a:t>4</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
        <p:nvSpPr>
          <p:cNvPr id="4" name="矩形 3"/>
          <p:cNvSpPr/>
          <p:nvPr/>
        </p:nvSpPr>
        <p:spPr>
          <a:xfrm>
            <a:off x="7116018" y="983482"/>
            <a:ext cx="3057247" cy="523220"/>
          </a:xfrm>
          <a:prstGeom prst="rect">
            <a:avLst/>
          </a:prstGeom>
        </p:spPr>
        <p:txBody>
          <a:bodyPr wrap="none">
            <a:spAutoFit/>
          </a:bodyPr>
          <a:lstStyle/>
          <a:p>
            <a:r>
              <a:rPr lang="zh-CN" altLang="zh-CN" sz="2800" kern="100">
                <a:solidFill>
                  <a:srgbClr val="E36C0A"/>
                </a:solidFill>
                <a:latin typeface="Times New Roman"/>
                <a:ea typeface="华文细黑"/>
                <a:cs typeface="Times New Roman"/>
              </a:rPr>
              <a:t>将</a:t>
            </a:r>
            <a:r>
              <a:rPr lang="en-US" altLang="zh-CN" sz="2800" kern="100" dirty="0">
                <a:solidFill>
                  <a:srgbClr val="E36C0A"/>
                </a:solidFill>
                <a:latin typeface="Times New Roman"/>
                <a:ea typeface="华文细黑"/>
              </a:rPr>
              <a:t>Fe</a:t>
            </a:r>
            <a:r>
              <a:rPr lang="en-US" altLang="zh-CN" sz="2800" kern="100" baseline="30000" dirty="0">
                <a:solidFill>
                  <a:srgbClr val="E36C0A"/>
                </a:solidFill>
                <a:latin typeface="Times New Roman"/>
                <a:ea typeface="华文细黑"/>
              </a:rPr>
              <a:t>2</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氧化为</a:t>
            </a:r>
            <a:r>
              <a:rPr lang="en-US" altLang="zh-CN" sz="2800" kern="100" dirty="0">
                <a:solidFill>
                  <a:srgbClr val="E36C0A"/>
                </a:solidFill>
                <a:latin typeface="Times New Roman"/>
                <a:ea typeface="华文细黑"/>
              </a:rPr>
              <a:t>Fe</a:t>
            </a:r>
            <a:r>
              <a:rPr lang="en-US" altLang="zh-CN" sz="2800" kern="100" baseline="30000" dirty="0">
                <a:solidFill>
                  <a:srgbClr val="E36C0A"/>
                </a:solidFill>
                <a:latin typeface="Times New Roman"/>
                <a:ea typeface="华文细黑"/>
              </a:rPr>
              <a:t>3</a:t>
            </a:r>
            <a:r>
              <a:rPr lang="zh-CN" altLang="zh-CN" sz="2800" kern="100" baseline="30000" dirty="0">
                <a:solidFill>
                  <a:srgbClr val="E36C0A"/>
                </a:solidFill>
                <a:latin typeface="Times New Roman"/>
                <a:ea typeface="华文细黑"/>
                <a:cs typeface="Times New Roman"/>
              </a:rPr>
              <a:t>＋</a:t>
            </a:r>
            <a:endParaRPr lang="zh-CN" altLang="en-US" sz="2800" dirty="0"/>
          </a:p>
        </p:txBody>
      </p:sp>
      <p:sp>
        <p:nvSpPr>
          <p:cNvPr id="11" name="矩形 10"/>
          <p:cNvSpPr/>
          <p:nvPr/>
        </p:nvSpPr>
        <p:spPr>
          <a:xfrm>
            <a:off x="4969673" y="1636490"/>
            <a:ext cx="6288901"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使</a:t>
            </a:r>
            <a:r>
              <a:rPr lang="en-US" altLang="zh-CN" sz="2800" kern="100" dirty="0">
                <a:solidFill>
                  <a:srgbClr val="E36C0A"/>
                </a:solidFill>
                <a:latin typeface="Times New Roman"/>
                <a:ea typeface="华文细黑"/>
              </a:rPr>
              <a:t>Al</a:t>
            </a:r>
            <a:r>
              <a:rPr lang="en-US" altLang="zh-CN" sz="2800" kern="100" baseline="30000" dirty="0">
                <a:solidFill>
                  <a:srgbClr val="E36C0A"/>
                </a:solidFill>
                <a:latin typeface="Times New Roman"/>
                <a:ea typeface="华文细黑"/>
              </a:rPr>
              <a:t>3</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和</a:t>
            </a:r>
            <a:r>
              <a:rPr lang="en-US" altLang="zh-CN" sz="2800" kern="100" dirty="0">
                <a:solidFill>
                  <a:srgbClr val="E36C0A"/>
                </a:solidFill>
                <a:latin typeface="Times New Roman"/>
                <a:ea typeface="华文细黑"/>
              </a:rPr>
              <a:t>Fe</a:t>
            </a:r>
            <a:r>
              <a:rPr lang="en-US" altLang="zh-CN" sz="2800" kern="100" baseline="30000" dirty="0">
                <a:solidFill>
                  <a:srgbClr val="E36C0A"/>
                </a:solidFill>
                <a:latin typeface="Times New Roman"/>
                <a:ea typeface="华文细黑"/>
              </a:rPr>
              <a:t>3</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形成氢氧化物沉淀而除去</a:t>
            </a:r>
            <a:endParaRPr lang="zh-CN" altLang="en-US" sz="2800" dirty="0"/>
          </a:p>
        </p:txBody>
      </p:sp>
      <p:sp>
        <p:nvSpPr>
          <p:cNvPr id="6" name="矩形 5"/>
          <p:cNvSpPr/>
          <p:nvPr/>
        </p:nvSpPr>
        <p:spPr>
          <a:xfrm>
            <a:off x="5193010" y="3539902"/>
            <a:ext cx="2220480" cy="523220"/>
          </a:xfrm>
          <a:prstGeom prst="rect">
            <a:avLst/>
          </a:prstGeom>
        </p:spPr>
        <p:txBody>
          <a:bodyPr wrap="none">
            <a:spAutoFit/>
          </a:bodyPr>
          <a:lstStyle/>
          <a:p>
            <a:r>
              <a:rPr lang="en-US" altLang="zh-CN" sz="2800" kern="100">
                <a:solidFill>
                  <a:srgbClr val="E36C0A"/>
                </a:solidFill>
                <a:latin typeface="Times New Roman"/>
                <a:ea typeface="华文细黑"/>
              </a:rPr>
              <a:t>(</a:t>
            </a:r>
            <a:r>
              <a:rPr lang="zh-CN" altLang="zh-CN" sz="2800" kern="100" dirty="0">
                <a:solidFill>
                  <a:srgbClr val="E36C0A"/>
                </a:solidFill>
                <a:latin typeface="Times New Roman"/>
                <a:ea typeface="华文细黑"/>
                <a:cs typeface="Times New Roman"/>
              </a:rPr>
              <a:t>七水</a:t>
            </a:r>
            <a:r>
              <a:rPr lang="en-US" altLang="zh-CN" sz="2800" kern="100" dirty="0">
                <a:solidFill>
                  <a:srgbClr val="E36C0A"/>
                </a:solidFill>
                <a:latin typeface="Times New Roman"/>
                <a:ea typeface="华文细黑"/>
              </a:rPr>
              <a:t>)</a:t>
            </a:r>
            <a:r>
              <a:rPr lang="zh-CN" altLang="zh-CN" sz="2800" kern="100" dirty="0">
                <a:solidFill>
                  <a:srgbClr val="E36C0A"/>
                </a:solidFill>
                <a:latin typeface="Times New Roman"/>
                <a:ea typeface="华文细黑"/>
                <a:cs typeface="Times New Roman"/>
              </a:rPr>
              <a:t>硫酸镁</a:t>
            </a:r>
            <a:endParaRPr lang="zh-CN" altLang="en-US" sz="2800" dirty="0"/>
          </a:p>
        </p:txBody>
      </p:sp>
      <p:sp>
        <p:nvSpPr>
          <p:cNvPr id="7" name="Rectangle 21">
            <a:hlinkClick r:id="rId2"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6"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7"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8"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5" name="Rectangle 21">
            <a:hlinkClick r:id="rId9"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6" name="Rectangle 21">
            <a:hlinkClick r:id="rId10"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7" name="Rectangle 21">
            <a:hlinkClick r:id="rId11"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8" name="Rectangle 21">
            <a:hlinkClick r:id="rId12"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9" name="Rectangle 21">
            <a:hlinkClick r:id="rId13"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2846184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3">
                                            <p:txEl>
                                              <p:pRg st="1" end="1"/>
                                            </p:txEl>
                                          </p:spTgt>
                                        </p:tgtEl>
                                      </p:cBhvr>
                                    </p:animEffect>
                                    <p:set>
                                      <p:cBhvr>
                                        <p:cTn id="30" dur="1" fill="hold">
                                          <p:stCondLst>
                                            <p:cond delay="499"/>
                                          </p:stCondLst>
                                        </p:cTn>
                                        <p:tgtEl>
                                          <p:spTgt spid="3">
                                            <p:txEl>
                                              <p:pRg st="1" end="1"/>
                                            </p:txEl>
                                          </p:spTgt>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4"/>
                                        </p:tgtEl>
                                      </p:cBhvr>
                                    </p:animEffect>
                                    <p:set>
                                      <p:cBhvr>
                                        <p:cTn id="33" dur="1" fill="hold">
                                          <p:stCondLst>
                                            <p:cond delay="499"/>
                                          </p:stCondLst>
                                        </p:cTn>
                                        <p:tgtEl>
                                          <p:spTgt spid="4"/>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1"/>
                                        </p:tgtEl>
                                      </p:cBhvr>
                                    </p:animEffect>
                                    <p:set>
                                      <p:cBhvr>
                                        <p:cTn id="36" dur="1" fill="hold">
                                          <p:stCondLst>
                                            <p:cond delay="499"/>
                                          </p:stCondLst>
                                        </p:cTn>
                                        <p:tgtEl>
                                          <p:spTgt spid="11"/>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3">
                                            <p:txEl>
                                              <p:pRg st="3" end="3"/>
                                            </p:txEl>
                                          </p:spTgt>
                                        </p:tgtEl>
                                      </p:cBhvr>
                                    </p:animEffect>
                                    <p:set>
                                      <p:cBhvr>
                                        <p:cTn id="39" dur="1" fill="hold">
                                          <p:stCondLst>
                                            <p:cond delay="499"/>
                                          </p:stCondLst>
                                        </p:cTn>
                                        <p:tgtEl>
                                          <p:spTgt spid="3">
                                            <p:txEl>
                                              <p:pRg st="3" end="3"/>
                                            </p:txEl>
                                          </p:spTgt>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4" grpId="0"/>
      <p:bldP spid="4" grpId="1"/>
      <p:bldP spid="11" grpId="0"/>
      <p:bldP spid="11" grpId="1"/>
      <p:bldP spid="6" grpId="0"/>
      <p:bldP spid="6"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7592" y="971644"/>
            <a:ext cx="11296938" cy="3970318"/>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pitchFamily="2" charset="-122"/>
                <a:cs typeface="Courier New"/>
              </a:rPr>
              <a:t>(</a:t>
            </a:r>
            <a:r>
              <a:rPr lang="en-US" altLang="zh-CN" sz="2800" kern="100" dirty="0">
                <a:latin typeface="Times New Roman"/>
                <a:ea typeface="华文细黑" pitchFamily="2" charset="-122"/>
                <a:cs typeface="Courier New"/>
              </a:rPr>
              <a:t>5)</a:t>
            </a:r>
            <a:r>
              <a:rPr lang="zh-CN" altLang="zh-CN" sz="2800" kern="100" dirty="0">
                <a:latin typeface="Times New Roman"/>
                <a:ea typeface="华文细黑" pitchFamily="2" charset="-122"/>
                <a:cs typeface="Times New Roman"/>
              </a:rPr>
              <a:t>以硼酸为原料可制得硼氢化钠</a:t>
            </a:r>
            <a:r>
              <a:rPr lang="en-US" altLang="zh-CN" sz="2800" kern="100" dirty="0">
                <a:latin typeface="Times New Roman"/>
                <a:ea typeface="华文细黑" pitchFamily="2" charset="-122"/>
                <a:cs typeface="Courier New"/>
              </a:rPr>
              <a:t>(NaBH</a:t>
            </a:r>
            <a:r>
              <a:rPr lang="en-US" altLang="zh-CN" sz="2800" kern="100" baseline="-25000" dirty="0">
                <a:latin typeface="Times New Roman"/>
                <a:ea typeface="华文细黑" pitchFamily="2" charset="-122"/>
                <a:cs typeface="Courier New"/>
              </a:rPr>
              <a:t>4</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，它是有机合成中的重要</a:t>
            </a:r>
            <a:r>
              <a:rPr lang="zh-CN" altLang="zh-CN" sz="2800" kern="100" dirty="0" smtClean="0">
                <a:latin typeface="Times New Roman"/>
                <a:ea typeface="华文细黑" pitchFamily="2" charset="-122"/>
                <a:cs typeface="Times New Roman"/>
              </a:rPr>
              <a:t>还原</a:t>
            </a:r>
            <a:endParaRPr lang="en-US" altLang="zh-CN" sz="2800" kern="100" dirty="0" smtClean="0">
              <a:latin typeface="Times New Roman"/>
              <a:ea typeface="华文细黑" pitchFamily="2" charset="-122"/>
              <a:cs typeface="Times New Roman"/>
            </a:endParaRPr>
          </a:p>
          <a:p>
            <a:pPr algn="just">
              <a:lnSpc>
                <a:spcPct val="150000"/>
              </a:lnSpc>
              <a:spcAft>
                <a:spcPts val="0"/>
              </a:spcAft>
            </a:pPr>
            <a:endParaRPr lang="en-US" altLang="zh-CN" sz="2800" kern="100" dirty="0">
              <a:latin typeface="Times New Roman"/>
              <a:ea typeface="华文细黑" pitchFamily="2" charset="-122"/>
              <a:cs typeface="Times New Roman"/>
            </a:endParaRPr>
          </a:p>
          <a:p>
            <a:pPr algn="just">
              <a:lnSpc>
                <a:spcPct val="150000"/>
              </a:lnSpc>
              <a:spcAft>
                <a:spcPts val="0"/>
              </a:spcAft>
            </a:pPr>
            <a:endParaRPr lang="en-US" altLang="zh-CN" sz="2800" kern="100" dirty="0" smtClean="0">
              <a:latin typeface="Times New Roman"/>
              <a:ea typeface="华文细黑" pitchFamily="2" charset="-122"/>
              <a:cs typeface="Times New Roman"/>
            </a:endParaRPr>
          </a:p>
          <a:p>
            <a:pPr algn="just">
              <a:lnSpc>
                <a:spcPct val="150000"/>
              </a:lnSpc>
              <a:spcAft>
                <a:spcPts val="0"/>
              </a:spcAft>
            </a:pPr>
            <a:r>
              <a:rPr lang="zh-CN" altLang="zh-CN" sz="2800" kern="100" dirty="0" smtClean="0">
                <a:latin typeface="Times New Roman"/>
                <a:ea typeface="华文细黑" pitchFamily="2" charset="-122"/>
                <a:cs typeface="Times New Roman"/>
              </a:rPr>
              <a:t>剂</a:t>
            </a:r>
            <a:r>
              <a:rPr lang="zh-CN" altLang="zh-CN" sz="2800" kern="100" dirty="0">
                <a:latin typeface="Times New Roman"/>
                <a:ea typeface="华文细黑" pitchFamily="2" charset="-122"/>
                <a:cs typeface="Times New Roman"/>
              </a:rPr>
              <a:t>，其电子式为</a:t>
            </a:r>
            <a:r>
              <a:rPr lang="en-US" altLang="zh-CN" sz="2800" kern="100" dirty="0" smtClean="0">
                <a:latin typeface="Times New Roman"/>
                <a:ea typeface="华文细黑" pitchFamily="2" charset="-122"/>
                <a:cs typeface="Courier New"/>
              </a:rPr>
              <a:t>_________________</a:t>
            </a:r>
            <a:r>
              <a:rPr lang="zh-CN" altLang="zh-CN" sz="2800" kern="100" dirty="0" smtClean="0">
                <a:latin typeface="Times New Roman"/>
                <a:ea typeface="华文细黑" pitchFamily="2" charset="-122"/>
                <a:cs typeface="Times New Roman"/>
              </a:rPr>
              <a:t>。</a:t>
            </a:r>
            <a:endParaRPr lang="en-US" altLang="zh-CN" sz="2800" kern="100" dirty="0" smtClean="0">
              <a:latin typeface="Times New Roman"/>
              <a:ea typeface="华文细黑" pitchFamily="2" charset="-122"/>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NaBH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smtClean="0">
                <a:latin typeface="Times New Roman"/>
                <a:ea typeface="华文细黑"/>
                <a:cs typeface="Courier New"/>
              </a:rPr>
              <a:t>BH </a:t>
            </a:r>
            <a:r>
              <a:rPr lang="zh-CN" altLang="zh-CN" sz="2800" kern="100" dirty="0" smtClean="0">
                <a:latin typeface="Times New Roman"/>
                <a:ea typeface="华文细黑"/>
                <a:cs typeface="Times New Roman"/>
              </a:rPr>
              <a:t>组成</a:t>
            </a:r>
            <a:r>
              <a:rPr lang="zh-CN" altLang="zh-CN" sz="2800" kern="100" dirty="0">
                <a:latin typeface="Times New Roman"/>
                <a:ea typeface="华文细黑"/>
                <a:cs typeface="Times New Roman"/>
              </a:rPr>
              <a:t>。其中的氢显－</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价，－</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价的</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具有较强的还原性</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035196269"/>
              </p:ext>
            </p:extLst>
          </p:nvPr>
        </p:nvGraphicFramePr>
        <p:xfrm>
          <a:off x="4435829" y="3628846"/>
          <a:ext cx="476250" cy="660400"/>
        </p:xfrm>
        <a:graphic>
          <a:graphicData uri="http://schemas.openxmlformats.org/presentationml/2006/ole">
            <mc:AlternateContent xmlns:mc="http://schemas.openxmlformats.org/markup-compatibility/2006">
              <mc:Choice xmlns:v="urn:schemas-microsoft-com:vml" Requires="v">
                <p:oleObj spid="_x0000_s132116" name="文档" r:id="rId4" imgW="477036" imgH="659904" progId="Word.Document.12">
                  <p:embed/>
                </p:oleObj>
              </mc:Choice>
              <mc:Fallback>
                <p:oleObj name="文档" r:id="rId4" imgW="477036" imgH="659904" progId="Word.Document.12">
                  <p:embed/>
                  <p:pic>
                    <p:nvPicPr>
                      <p:cNvPr id="0" name=""/>
                      <p:cNvPicPr/>
                      <p:nvPr/>
                    </p:nvPicPr>
                    <p:blipFill>
                      <a:blip r:embed="rId5"/>
                      <a:stretch>
                        <a:fillRect/>
                      </a:stretch>
                    </p:blipFill>
                    <p:spPr>
                      <a:xfrm>
                        <a:off x="4435829" y="3628846"/>
                        <a:ext cx="476250" cy="660400"/>
                      </a:xfrm>
                      <a:prstGeom prst="rect">
                        <a:avLst/>
                      </a:prstGeom>
                    </p:spPr>
                  </p:pic>
                </p:oleObj>
              </mc:Fallback>
            </mc:AlternateContent>
          </a:graphicData>
        </a:graphic>
      </p:graphicFrame>
      <p:pic>
        <p:nvPicPr>
          <p:cNvPr id="132099" name="Picture 3"/>
          <p:cNvPicPr>
            <a:picLocks noChangeAspect="1" noChangeArrowheads="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15020"/>
          <a:stretch/>
        </p:blipFill>
        <p:spPr bwMode="auto">
          <a:xfrm>
            <a:off x="3124547" y="1996604"/>
            <a:ext cx="2717166" cy="1416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1">
            <a:hlinkClick r:id="rId7"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8"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9"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10"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11"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12"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3" name="Rectangle 21">
            <a:hlinkClick r:id="rId13"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4" name="Rectangle 21">
            <a:hlinkClick r:id="rId14"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5" name="Rectangle 21">
            <a:hlinkClick r:id="rId15"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6" name="Rectangle 21">
            <a:hlinkClick r:id="rId16"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7" name="Rectangle 21">
            <a:hlinkClick r:id="rId17"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8" name="Rectangle 21">
            <a:hlinkClick r:id="rId18"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29" name="矩形 2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0" name="圆角矩形 2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59747178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32099"/>
                                        </p:tgtEl>
                                        <p:attrNameLst>
                                          <p:attrName>style.visibility</p:attrName>
                                        </p:attrNameLst>
                                      </p:cBhvr>
                                      <p:to>
                                        <p:strVal val="visible"/>
                                      </p:to>
                                    </p:set>
                                    <p:animEffect transition="in" filter="blinds(horizontal)">
                                      <p:cBhvr>
                                        <p:cTn id="15" dur="500"/>
                                        <p:tgtEl>
                                          <p:spTgt spid="13209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
                                            <p:txEl>
                                              <p:pRg st="4" end="4"/>
                                            </p:txEl>
                                          </p:spTgt>
                                        </p:tgtEl>
                                      </p:cBhvr>
                                    </p:animEffect>
                                    <p:set>
                                      <p:cBhvr>
                                        <p:cTn id="20" dur="1" fill="hold">
                                          <p:stCondLst>
                                            <p:cond delay="499"/>
                                          </p:stCondLst>
                                        </p:cTn>
                                        <p:tgtEl>
                                          <p:spTgt spid="3">
                                            <p:txEl>
                                              <p:pRg st="4" end="4"/>
                                            </p:txEl>
                                          </p:spTgt>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2"/>
                                        </p:tgtEl>
                                      </p:cBhvr>
                                    </p:animEffect>
                                    <p:set>
                                      <p:cBhvr>
                                        <p:cTn id="23" dur="1" fill="hold">
                                          <p:stCondLst>
                                            <p:cond delay="499"/>
                                          </p:stCondLst>
                                        </p:cTn>
                                        <p:tgtEl>
                                          <p:spTgt spid="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32099"/>
                                        </p:tgtEl>
                                      </p:cBhvr>
                                    </p:animEffect>
                                    <p:set>
                                      <p:cBhvr>
                                        <p:cTn id="26" dur="1" fill="hold">
                                          <p:stCondLst>
                                            <p:cond delay="499"/>
                                          </p:stCondLst>
                                        </p:cTn>
                                        <p:tgtEl>
                                          <p:spTgt spid="132099"/>
                                        </p:tgtEl>
                                        <p:attrNameLst>
                                          <p:attrName>style.visibility</p:attrName>
                                        </p:attrNameLst>
                                      </p:cBhvr>
                                      <p:to>
                                        <p:strVal val="hidden"/>
                                      </p:to>
                                    </p:set>
                                  </p:childTnLst>
                                </p:cTn>
                              </p:par>
                            </p:childTnLst>
                          </p:cTn>
                        </p:par>
                      </p:childTnLst>
                    </p:cTn>
                  </p:par>
                </p:childTnLst>
              </p:cTn>
              <p:nextCondLst>
                <p:cond evt="onClick" delay="0">
                  <p:tgtEl>
                    <p:spTgt spid="30"/>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48611" y="1230177"/>
            <a:ext cx="11185087" cy="3711785"/>
          </a:xfrm>
          <a:prstGeom prst="rect">
            <a:avLst/>
          </a:prstGeom>
        </p:spPr>
        <p:txBody>
          <a:bodyPr>
            <a:spAutoFit/>
          </a:bodyPr>
          <a:lstStyle/>
          <a:p>
            <a:pPr algn="just">
              <a:lnSpc>
                <a:spcPct val="180000"/>
              </a:lnSpc>
              <a:spcAft>
                <a:spcPts val="0"/>
              </a:spcAft>
            </a:pPr>
            <a:r>
              <a:rPr lang="en-US" altLang="zh-CN" sz="2800" kern="100" dirty="0" smtClean="0">
                <a:latin typeface="Times New Roman"/>
                <a:ea typeface="华文细黑" pitchFamily="2" charset="-122"/>
                <a:cs typeface="Courier New"/>
              </a:rPr>
              <a:t>(</a:t>
            </a:r>
            <a:r>
              <a:rPr lang="en-US" altLang="zh-CN" sz="2800" kern="100" dirty="0">
                <a:latin typeface="Times New Roman"/>
                <a:ea typeface="华文细黑" pitchFamily="2" charset="-122"/>
                <a:cs typeface="Courier New"/>
              </a:rPr>
              <a:t>6)</a:t>
            </a:r>
            <a:r>
              <a:rPr lang="zh-CN" altLang="zh-CN" sz="2800" kern="100" dirty="0">
                <a:latin typeface="Times New Roman"/>
                <a:ea typeface="华文细黑" pitchFamily="2" charset="-122"/>
                <a:cs typeface="Times New Roman"/>
              </a:rPr>
              <a:t>单质硼可用于生产具有优良抗冲击性能的硼钢。以硼酸和金属镁为原料可制备单质硼，用化学方程式表示制备过程</a:t>
            </a:r>
            <a:r>
              <a:rPr lang="en-US" altLang="zh-CN" sz="2800" kern="100" dirty="0" smtClean="0">
                <a:latin typeface="Times New Roman"/>
                <a:ea typeface="华文细黑" pitchFamily="2" charset="-122"/>
                <a:cs typeface="Courier New"/>
              </a:rPr>
              <a:t>___________________</a:t>
            </a:r>
          </a:p>
          <a:p>
            <a:pPr algn="just">
              <a:lnSpc>
                <a:spcPct val="180000"/>
              </a:lnSpc>
              <a:spcAft>
                <a:spcPts val="0"/>
              </a:spcAft>
            </a:pPr>
            <a:r>
              <a:rPr lang="en-US" altLang="zh-CN" sz="2800" kern="100" dirty="0" smtClean="0">
                <a:latin typeface="Times New Roman"/>
                <a:ea typeface="华文细黑" pitchFamily="2" charset="-122"/>
                <a:cs typeface="Courier New"/>
              </a:rPr>
              <a:t>_____________________________</a:t>
            </a:r>
            <a:r>
              <a:rPr lang="en-US" altLang="zh-CN" sz="2800" kern="100" dirty="0">
                <a:latin typeface="Times New Roman"/>
                <a:ea typeface="华文细黑" pitchFamily="2" charset="-122"/>
                <a:cs typeface="Courier New"/>
              </a:rPr>
              <a:t>_</a:t>
            </a:r>
            <a:r>
              <a:rPr lang="en-US" altLang="zh-CN" sz="2800" kern="100" dirty="0" smtClean="0">
                <a:latin typeface="Times New Roman"/>
                <a:ea typeface="华文细黑" pitchFamily="2" charset="-122"/>
                <a:cs typeface="Courier New"/>
              </a:rPr>
              <a:t>___</a:t>
            </a:r>
            <a:r>
              <a:rPr lang="zh-CN" altLang="zh-CN" sz="2800" kern="100" dirty="0" smtClean="0">
                <a:latin typeface="Times New Roman"/>
                <a:ea typeface="华文细黑" pitchFamily="2" charset="-122"/>
                <a:cs typeface="Times New Roman"/>
              </a:rPr>
              <a:t>。</a:t>
            </a:r>
            <a:endParaRPr lang="en-US" altLang="zh-CN" sz="2800" kern="100" dirty="0" smtClean="0">
              <a:latin typeface="Times New Roman"/>
              <a:ea typeface="华文细黑" pitchFamily="2" charset="-122"/>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以硼酸和金属镁为原料可制备单质硼的过程是：</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BO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分解生成</a:t>
            </a:r>
            <a:r>
              <a:rPr lang="en-US" altLang="zh-CN" sz="2800" kern="100" dirty="0">
                <a:latin typeface="Times New Roman"/>
                <a:ea typeface="华文细黑"/>
                <a:cs typeface="Courier New"/>
              </a:rPr>
              <a:t>B</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与金属镁发生置换反应生成单质</a:t>
            </a:r>
            <a:r>
              <a:rPr lang="en-US" altLang="zh-CN" sz="2800" kern="100" dirty="0">
                <a:latin typeface="Times New Roman"/>
                <a:ea typeface="华文细黑"/>
                <a:cs typeface="Courier New"/>
              </a:rPr>
              <a:t>B</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404755361"/>
              </p:ext>
            </p:extLst>
          </p:nvPr>
        </p:nvGraphicFramePr>
        <p:xfrm>
          <a:off x="8064500" y="1964553"/>
          <a:ext cx="3644900" cy="927100"/>
        </p:xfrm>
        <a:graphic>
          <a:graphicData uri="http://schemas.openxmlformats.org/presentationml/2006/ole">
            <mc:AlternateContent xmlns:mc="http://schemas.openxmlformats.org/markup-compatibility/2006">
              <mc:Choice xmlns:v="urn:schemas-microsoft-com:vml" Requires="v">
                <p:oleObj spid="_x0000_s130094" name="文档" r:id="rId4" imgW="3645632" imgH="926673" progId="Word.Document.12">
                  <p:embed/>
                </p:oleObj>
              </mc:Choice>
              <mc:Fallback>
                <p:oleObj name="文档" r:id="rId4" imgW="3645632" imgH="926673" progId="Word.Document.12">
                  <p:embed/>
                  <p:pic>
                    <p:nvPicPr>
                      <p:cNvPr id="0" name=""/>
                      <p:cNvPicPr/>
                      <p:nvPr/>
                    </p:nvPicPr>
                    <p:blipFill>
                      <a:blip r:embed="rId5"/>
                      <a:stretch>
                        <a:fillRect/>
                      </a:stretch>
                    </p:blipFill>
                    <p:spPr>
                      <a:xfrm>
                        <a:off x="8064500" y="1964553"/>
                        <a:ext cx="3644900" cy="92710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008451495"/>
              </p:ext>
            </p:extLst>
          </p:nvPr>
        </p:nvGraphicFramePr>
        <p:xfrm>
          <a:off x="622598" y="2671933"/>
          <a:ext cx="5867400" cy="914400"/>
        </p:xfrm>
        <a:graphic>
          <a:graphicData uri="http://schemas.openxmlformats.org/presentationml/2006/ole">
            <mc:AlternateContent xmlns:mc="http://schemas.openxmlformats.org/markup-compatibility/2006">
              <mc:Choice xmlns:v="urn:schemas-microsoft-com:vml" Requires="v">
                <p:oleObj spid="_x0000_s130095" name="文档" r:id="rId7" imgW="5868211" imgH="914376" progId="Word.Document.12">
                  <p:embed/>
                </p:oleObj>
              </mc:Choice>
              <mc:Fallback>
                <p:oleObj name="文档" r:id="rId7" imgW="5868211" imgH="914376" progId="Word.Document.12">
                  <p:embed/>
                  <p:pic>
                    <p:nvPicPr>
                      <p:cNvPr id="0" name=""/>
                      <p:cNvPicPr/>
                      <p:nvPr/>
                    </p:nvPicPr>
                    <p:blipFill>
                      <a:blip r:embed="rId8"/>
                      <a:stretch>
                        <a:fillRect/>
                      </a:stretch>
                    </p:blipFill>
                    <p:spPr>
                      <a:xfrm>
                        <a:off x="622598" y="2671933"/>
                        <a:ext cx="5867400" cy="914400"/>
                      </a:xfrm>
                      <a:prstGeom prst="rect">
                        <a:avLst/>
                      </a:prstGeom>
                    </p:spPr>
                  </p:pic>
                </p:oleObj>
              </mc:Fallback>
            </mc:AlternateContent>
          </a:graphicData>
        </a:graphic>
      </p:graphicFrame>
      <p:sp>
        <p:nvSpPr>
          <p:cNvPr id="5" name="Rectangle 21">
            <a:hlinkClick r:id="rId9"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10"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11"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12"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13"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14"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2" name="Rectangle 21">
            <a:hlinkClick r:id="rId15"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Rectangle 21">
            <a:hlinkClick r:id="rId16"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4" name="Rectangle 21">
            <a:hlinkClick r:id="rId17"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5" name="Rectangle 21">
            <a:hlinkClick r:id="rId18"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6" name="Rectangle 21">
            <a:hlinkClick r:id="rId19"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7" name="Rectangle 21">
            <a:hlinkClick r:id="rId20"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78088490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
                                            <p:txEl>
                                              <p:pRg st="2" end="2"/>
                                            </p:txEl>
                                          </p:spTgt>
                                        </p:tgtEl>
                                      </p:cBhvr>
                                    </p:animEffect>
                                    <p:set>
                                      <p:cBhvr>
                                        <p:cTn id="20" dur="1" fill="hold">
                                          <p:stCondLst>
                                            <p:cond delay="499"/>
                                          </p:stCondLst>
                                        </p:cTn>
                                        <p:tgtEl>
                                          <p:spTgt spid="3">
                                            <p:txEl>
                                              <p:pRg st="2" end="2"/>
                                            </p:txEl>
                                          </p:spTgt>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7876" y="693490"/>
            <a:ext cx="11873194" cy="1303177"/>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Times New Roman"/>
              </a:rPr>
              <a:t>12.</a:t>
            </a:r>
            <a:r>
              <a:rPr lang="zh-CN" altLang="zh-CN" sz="2800" kern="100" dirty="0" smtClean="0">
                <a:latin typeface="Times New Roman"/>
                <a:ea typeface="华文细黑"/>
                <a:cs typeface="Times New Roman"/>
              </a:rPr>
              <a:t>以</a:t>
            </a:r>
            <a:r>
              <a:rPr lang="zh-CN" altLang="zh-CN" sz="2800" kern="100" dirty="0">
                <a:latin typeface="Times New Roman"/>
                <a:ea typeface="华文细黑"/>
                <a:cs typeface="Times New Roman"/>
              </a:rPr>
              <a:t>黄铜矿</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主要成分为</a:t>
            </a:r>
            <a:r>
              <a:rPr lang="en-US" altLang="zh-CN" sz="2800" kern="100" dirty="0">
                <a:latin typeface="Times New Roman"/>
                <a:ea typeface="华文细黑"/>
                <a:cs typeface="Courier New"/>
              </a:rPr>
              <a:t>CuFeS</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，含少量杂质</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为原料，进行生物炼铜，同时得到副产品绿矾</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·7H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。其主要工艺流程如图所示：</a:t>
            </a:r>
            <a:endParaRPr lang="zh-CN" altLang="zh-CN" sz="2800" kern="100" dirty="0">
              <a:effectLst/>
              <a:latin typeface="宋体"/>
              <a:cs typeface="Courier New"/>
            </a:endParaRPr>
          </a:p>
        </p:txBody>
      </p:sp>
      <p:pic>
        <p:nvPicPr>
          <p:cNvPr id="78849" name="Picture 1" descr="1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710" y="2459301"/>
            <a:ext cx="9097600" cy="3706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6"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7"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8"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9"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Rectangle 21">
            <a:hlinkClick r:id="rId10"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3" name="Rectangle 21">
            <a:hlinkClick r:id="rId11"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4" name="Rectangle 21">
            <a:hlinkClick r:id="rId12"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5" name="Rectangle 21">
            <a:hlinkClick r:id="rId13"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6" name="Rectangle 21">
            <a:hlinkClick r:id="rId14"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36022391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7871" y="909514"/>
            <a:ext cx="11074344" cy="1302408"/>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已知：部分阳离子以氢氧化物形式开始沉淀和完全沉淀时溶液的</a:t>
            </a:r>
            <a:r>
              <a:rPr lang="en-US" altLang="zh-CN" sz="2800" kern="100" dirty="0">
                <a:latin typeface="Times New Roman"/>
                <a:ea typeface="华文细黑"/>
                <a:cs typeface="Courier New"/>
              </a:rPr>
              <a:t>pH</a:t>
            </a:r>
            <a:r>
              <a:rPr lang="zh-CN" altLang="zh-CN" sz="2800" kern="100" dirty="0">
                <a:latin typeface="Times New Roman"/>
                <a:ea typeface="华文细黑"/>
                <a:cs typeface="Times New Roman"/>
              </a:rPr>
              <a:t>如下表所示</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4" name="表格 3"/>
          <p:cNvGraphicFramePr>
            <a:graphicFrameLocks noGrp="1"/>
          </p:cNvGraphicFramePr>
          <p:nvPr>
            <p:extLst>
              <p:ext uri="{D42A27DB-BD31-4B8C-83A1-F6EECF244321}">
                <p14:modId xmlns:p14="http://schemas.microsoft.com/office/powerpoint/2010/main" val="1641072433"/>
              </p:ext>
            </p:extLst>
          </p:nvPr>
        </p:nvGraphicFramePr>
        <p:xfrm>
          <a:off x="1126654" y="2493689"/>
          <a:ext cx="9937103" cy="2808313"/>
        </p:xfrm>
        <a:graphic>
          <a:graphicData uri="http://schemas.openxmlformats.org/drawingml/2006/table">
            <a:tbl>
              <a:tblPr/>
              <a:tblGrid>
                <a:gridCol w="2657458"/>
                <a:gridCol w="2466657"/>
                <a:gridCol w="2406494"/>
                <a:gridCol w="2406494"/>
              </a:tblGrid>
              <a:tr h="882098">
                <a:tc>
                  <a:txBody>
                    <a:bodyPr/>
                    <a:lstStyle/>
                    <a:p>
                      <a:pPr algn="ctr">
                        <a:lnSpc>
                          <a:spcPct val="150000"/>
                        </a:lnSpc>
                        <a:spcAft>
                          <a:spcPts val="0"/>
                        </a:spcAft>
                      </a:pPr>
                      <a:r>
                        <a:rPr lang="zh-CN" sz="2800" kern="100">
                          <a:effectLst/>
                          <a:latin typeface="Times New Roman"/>
                          <a:ea typeface="华文细黑"/>
                          <a:cs typeface="Times New Roman"/>
                        </a:rPr>
                        <a:t>沉淀物</a:t>
                      </a:r>
                      <a:endParaRPr lang="zh-CN" sz="28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Cu(OH)</a:t>
                      </a:r>
                      <a:r>
                        <a:rPr lang="en-US" sz="2800" kern="100" baseline="-25000">
                          <a:effectLst/>
                          <a:latin typeface="Times New Roman"/>
                          <a:ea typeface="华文细黑"/>
                          <a:cs typeface="Courier New"/>
                        </a:rPr>
                        <a:t>2</a:t>
                      </a:r>
                      <a:endParaRPr lang="zh-CN" sz="28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Fe(OH)</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Fe(OH)</a:t>
                      </a:r>
                      <a:r>
                        <a:rPr lang="en-US" sz="2800" kern="100" baseline="-25000">
                          <a:effectLst/>
                          <a:latin typeface="Times New Roman"/>
                          <a:ea typeface="华文细黑"/>
                          <a:cs typeface="Courier New"/>
                        </a:rPr>
                        <a:t>2</a:t>
                      </a:r>
                      <a:endParaRPr lang="zh-CN" sz="28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0111">
                <a:tc>
                  <a:txBody>
                    <a:bodyPr/>
                    <a:lstStyle/>
                    <a:p>
                      <a:pPr algn="ctr">
                        <a:lnSpc>
                          <a:spcPct val="150000"/>
                        </a:lnSpc>
                        <a:spcAft>
                          <a:spcPts val="0"/>
                        </a:spcAft>
                      </a:pPr>
                      <a:r>
                        <a:rPr lang="zh-CN" sz="2800" kern="100">
                          <a:effectLst/>
                          <a:latin typeface="Times New Roman"/>
                          <a:ea typeface="华文细黑"/>
                          <a:cs typeface="Times New Roman"/>
                        </a:rPr>
                        <a:t>开始沉淀</a:t>
                      </a:r>
                      <a:r>
                        <a:rPr lang="en-US" sz="2800" kern="100">
                          <a:effectLst/>
                          <a:latin typeface="Times New Roman"/>
                          <a:ea typeface="华文细黑"/>
                          <a:cs typeface="Courier New"/>
                        </a:rPr>
                        <a:t>pH</a:t>
                      </a:r>
                      <a:endParaRPr lang="zh-CN" sz="28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4.7</a:t>
                      </a:r>
                      <a:endParaRPr lang="zh-CN" sz="28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2.7</a:t>
                      </a:r>
                      <a:endParaRPr lang="zh-CN" sz="28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7.6</a:t>
                      </a:r>
                      <a:endParaRPr lang="zh-CN" sz="28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6104">
                <a:tc>
                  <a:txBody>
                    <a:bodyPr/>
                    <a:lstStyle/>
                    <a:p>
                      <a:pPr algn="ctr">
                        <a:lnSpc>
                          <a:spcPct val="150000"/>
                        </a:lnSpc>
                        <a:spcAft>
                          <a:spcPts val="0"/>
                        </a:spcAft>
                      </a:pPr>
                      <a:r>
                        <a:rPr lang="zh-CN" sz="2800" kern="100">
                          <a:effectLst/>
                          <a:latin typeface="Times New Roman"/>
                          <a:ea typeface="华文细黑"/>
                          <a:cs typeface="Times New Roman"/>
                        </a:rPr>
                        <a:t>完全沉淀</a:t>
                      </a:r>
                      <a:r>
                        <a:rPr lang="en-US" sz="2800" kern="100">
                          <a:effectLst/>
                          <a:latin typeface="Times New Roman"/>
                          <a:ea typeface="华文细黑"/>
                          <a:cs typeface="Courier New"/>
                        </a:rPr>
                        <a:t>pH</a:t>
                      </a:r>
                      <a:endParaRPr lang="zh-CN" sz="28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6.7</a:t>
                      </a:r>
                      <a:endParaRPr lang="zh-CN" sz="28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3.7</a:t>
                      </a:r>
                      <a:endParaRPr lang="zh-CN" sz="28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9.6</a:t>
                      </a:r>
                      <a:endParaRPr lang="zh-CN" sz="2800" kern="100" dirty="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21">
            <a:hlinkClick r:id="rId2"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8"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Rectangle 21">
            <a:hlinkClick r:id="rId9"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3" name="Rectangle 21">
            <a:hlinkClick r:id="rId10"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4" name="Rectangle 21">
            <a:hlinkClick r:id="rId11"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5" name="Rectangle 21">
            <a:hlinkClick r:id="rId12"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6" name="Rectangle 21">
            <a:hlinkClick r:id="rId13"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36022391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1043652"/>
            <a:ext cx="11074344"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的化学方程式为</a:t>
            </a:r>
            <a:r>
              <a:rPr lang="en-US" altLang="zh-CN" sz="2800" kern="100" dirty="0" smtClean="0">
                <a:latin typeface="Times New Roman"/>
                <a:ea typeface="华文细黑"/>
                <a:cs typeface="Courier New"/>
              </a:rPr>
              <a:t>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a:t>
            </a:r>
            <a:r>
              <a:rPr lang="zh-CN" altLang="zh-CN" sz="2800" kern="100" dirty="0" smtClean="0">
                <a:latin typeface="Times New Roman"/>
                <a:ea typeface="华文细黑"/>
                <a:cs typeface="Times New Roman"/>
              </a:rPr>
              <a:t>。反应</a:t>
            </a:r>
            <a:r>
              <a:rPr lang="zh-CN" altLang="zh-CN" sz="2800" kern="100" dirty="0">
                <a:latin typeface="Times New Roman"/>
                <a:ea typeface="华文细黑"/>
                <a:cs typeface="Times New Roman"/>
              </a:rPr>
              <a:t>物中</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元素被</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氧化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还原</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，其目的是</a:t>
            </a:r>
            <a:r>
              <a:rPr lang="en-US" altLang="zh-CN" sz="2800" kern="100" dirty="0" smtClean="0">
                <a:latin typeface="Times New Roman"/>
                <a:ea typeface="华文细黑"/>
                <a:cs typeface="Courier New"/>
              </a:rPr>
              <a:t>______________________________________________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试剂</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是</a:t>
            </a:r>
            <a:r>
              <a:rPr lang="en-US" altLang="zh-CN" sz="2800" kern="100" dirty="0" smtClean="0">
                <a:solidFill>
                  <a:prstClr val="black"/>
                </a:solidFill>
                <a:latin typeface="Times New Roman"/>
                <a:ea typeface="华文细黑"/>
                <a:cs typeface="Courier New"/>
              </a:rPr>
              <a:t>_______________________________</a:t>
            </a:r>
            <a:r>
              <a:rPr lang="en-US" altLang="zh-CN" sz="2800" kern="100" dirty="0">
                <a:solidFill>
                  <a:prstClr val="black"/>
                </a:solidFill>
                <a:latin typeface="Times New Roman"/>
                <a:ea typeface="华文细黑"/>
                <a:cs typeface="Courier New"/>
              </a:rPr>
              <a:t>__</a:t>
            </a:r>
            <a:r>
              <a:rPr lang="en-US" altLang="zh-CN" sz="2800" kern="100" dirty="0" smtClean="0">
                <a:solidFill>
                  <a:prstClr val="black"/>
                </a:solidFill>
                <a:latin typeface="Times New Roman"/>
                <a:ea typeface="华文细黑"/>
                <a:cs typeface="Courier New"/>
              </a:rPr>
              <a:t>_______</a:t>
            </a:r>
            <a:r>
              <a:rPr lang="zh-CN" altLang="zh-CN" sz="2800" kern="100" dirty="0">
                <a:solidFill>
                  <a:prstClr val="black"/>
                </a:solidFill>
                <a:latin typeface="Times New Roman"/>
                <a:ea typeface="华文细黑"/>
                <a:cs typeface="Times New Roman"/>
              </a:rPr>
              <a:t>，具体操作为</a:t>
            </a:r>
            <a:r>
              <a:rPr lang="en-US" altLang="zh-CN" sz="2800" kern="100" dirty="0" smtClean="0">
                <a:solidFill>
                  <a:prstClr val="black"/>
                </a:solidFill>
                <a:latin typeface="Times New Roman"/>
                <a:ea typeface="华文细黑"/>
                <a:cs typeface="Courier New"/>
              </a:rPr>
              <a:t>_____________________________</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目的是</a:t>
            </a:r>
            <a:r>
              <a:rPr lang="en-US" altLang="zh-CN" sz="2800" kern="100" dirty="0" smtClean="0">
                <a:solidFill>
                  <a:prstClr val="black"/>
                </a:solidFill>
                <a:latin typeface="Times New Roman"/>
                <a:ea typeface="华文细黑"/>
                <a:cs typeface="Courier New"/>
              </a:rPr>
              <a:t>____________________________________________</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
        <p:nvSpPr>
          <p:cNvPr id="4" name="矩形 3"/>
          <p:cNvSpPr/>
          <p:nvPr/>
        </p:nvSpPr>
        <p:spPr>
          <a:xfrm>
            <a:off x="4543749" y="1090260"/>
            <a:ext cx="7009177" cy="523220"/>
          </a:xfrm>
          <a:prstGeom prst="rect">
            <a:avLst/>
          </a:prstGeom>
        </p:spPr>
        <p:txBody>
          <a:bodyPr wrap="square">
            <a:spAutoFit/>
          </a:bodyPr>
          <a:lstStyle/>
          <a:p>
            <a:r>
              <a:rPr lang="en-US" altLang="zh-CN" sz="2800" kern="100" dirty="0">
                <a:solidFill>
                  <a:srgbClr val="E36C0A"/>
                </a:solidFill>
                <a:latin typeface="Times New Roman"/>
                <a:ea typeface="华文细黑"/>
              </a:rPr>
              <a:t>4CuFeS</a:t>
            </a:r>
            <a:r>
              <a:rPr lang="en-US" altLang="zh-CN" sz="2800" kern="100" baseline="-25000" dirty="0">
                <a:solidFill>
                  <a:srgbClr val="E36C0A"/>
                </a:solidFill>
                <a:latin typeface="Times New Roman"/>
                <a:ea typeface="华文细黑"/>
              </a:rPr>
              <a:t>2</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2H</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Times New Roman"/>
                <a:ea typeface="华文细黑"/>
              </a:rPr>
              <a:t>SO</a:t>
            </a:r>
            <a:r>
              <a:rPr lang="en-US" altLang="zh-CN" sz="2800" kern="100" baseline="-25000" dirty="0">
                <a:solidFill>
                  <a:srgbClr val="E36C0A"/>
                </a:solidFill>
                <a:latin typeface="Times New Roman"/>
                <a:ea typeface="华文细黑"/>
              </a:rPr>
              <a:t>4</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17O</a:t>
            </a:r>
            <a:r>
              <a:rPr lang="en-US" altLang="zh-CN" sz="2800" kern="100" baseline="-25000" dirty="0">
                <a:solidFill>
                  <a:srgbClr val="E36C0A"/>
                </a:solidFill>
                <a:latin typeface="Times New Roman"/>
                <a:ea typeface="华文细黑"/>
              </a:rPr>
              <a:t>2</a:t>
            </a:r>
            <a:r>
              <a:rPr lang="en-US" altLang="zh-CN" sz="2800" kern="100" spc="-80" dirty="0">
                <a:solidFill>
                  <a:srgbClr val="E36C0A"/>
                </a:solidFill>
                <a:latin typeface="Times New Roman"/>
                <a:ea typeface="华文细黑"/>
              </a:rPr>
              <a:t>==</a:t>
            </a:r>
            <a:r>
              <a:rPr lang="en-US" altLang="zh-CN" sz="2800" kern="100" dirty="0">
                <a:solidFill>
                  <a:srgbClr val="E36C0A"/>
                </a:solidFill>
                <a:latin typeface="Times New Roman"/>
                <a:ea typeface="华文细黑"/>
              </a:rPr>
              <a:t>=4CuSO</a:t>
            </a:r>
            <a:r>
              <a:rPr lang="en-US" altLang="zh-CN" sz="2800" kern="100" baseline="-25000" dirty="0">
                <a:solidFill>
                  <a:srgbClr val="E36C0A"/>
                </a:solidFill>
                <a:latin typeface="Times New Roman"/>
                <a:ea typeface="华文细黑"/>
              </a:rPr>
              <a:t>4</a:t>
            </a:r>
            <a:r>
              <a:rPr lang="zh-CN" altLang="zh-CN" sz="2800" kern="100" dirty="0" smtClean="0">
                <a:solidFill>
                  <a:srgbClr val="E36C0A"/>
                </a:solidFill>
                <a:latin typeface="Times New Roman"/>
                <a:ea typeface="华文细黑"/>
                <a:cs typeface="Times New Roman"/>
              </a:rPr>
              <a:t>＋</a:t>
            </a:r>
            <a:endParaRPr lang="zh-CN" altLang="en-US" sz="2800" dirty="0"/>
          </a:p>
        </p:txBody>
      </p:sp>
      <p:sp>
        <p:nvSpPr>
          <p:cNvPr id="5" name="矩形 4"/>
          <p:cNvSpPr/>
          <p:nvPr/>
        </p:nvSpPr>
        <p:spPr>
          <a:xfrm>
            <a:off x="608709" y="1725632"/>
            <a:ext cx="2962671" cy="523220"/>
          </a:xfrm>
          <a:prstGeom prst="rect">
            <a:avLst/>
          </a:prstGeom>
        </p:spPr>
        <p:txBody>
          <a:bodyPr wrap="none">
            <a:spAutoFit/>
          </a:bodyPr>
          <a:lstStyle/>
          <a:p>
            <a:pPr lvl="0"/>
            <a:r>
              <a:rPr lang="en-US" altLang="zh-CN" sz="2800" kern="100" dirty="0">
                <a:solidFill>
                  <a:srgbClr val="E36C0A"/>
                </a:solidFill>
                <a:latin typeface="Times New Roman"/>
                <a:ea typeface="华文细黑"/>
              </a:rPr>
              <a:t>2Fe</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Times New Roman"/>
                <a:ea typeface="华文细黑"/>
              </a:rPr>
              <a:t>(SO</a:t>
            </a:r>
            <a:r>
              <a:rPr lang="en-US" altLang="zh-CN" sz="2800" kern="100" baseline="-25000" dirty="0">
                <a:solidFill>
                  <a:srgbClr val="E36C0A"/>
                </a:solidFill>
                <a:latin typeface="Times New Roman"/>
                <a:ea typeface="华文细黑"/>
              </a:rPr>
              <a:t>4</a:t>
            </a:r>
            <a:r>
              <a:rPr lang="en-US" altLang="zh-CN" sz="2800" kern="100" dirty="0">
                <a:solidFill>
                  <a:srgbClr val="E36C0A"/>
                </a:solidFill>
                <a:latin typeface="Times New Roman"/>
                <a:ea typeface="华文细黑"/>
              </a:rPr>
              <a:t>)</a:t>
            </a:r>
            <a:r>
              <a:rPr lang="en-US" altLang="zh-CN" sz="2800" kern="100" baseline="-25000" dirty="0">
                <a:solidFill>
                  <a:srgbClr val="E36C0A"/>
                </a:solidFill>
                <a:latin typeface="Times New Roman"/>
                <a:ea typeface="华文细黑"/>
              </a:rPr>
              <a:t>3</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2H</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Times New Roman"/>
                <a:ea typeface="华文细黑"/>
              </a:rPr>
              <a:t>O</a:t>
            </a:r>
            <a:endParaRPr lang="zh-CN" altLang="en-US" sz="2800" dirty="0">
              <a:solidFill>
                <a:prstClr val="black"/>
              </a:solidFill>
            </a:endParaRPr>
          </a:p>
        </p:txBody>
      </p:sp>
      <p:sp>
        <p:nvSpPr>
          <p:cNvPr id="6" name="矩形 5"/>
          <p:cNvSpPr/>
          <p:nvPr/>
        </p:nvSpPr>
        <p:spPr>
          <a:xfrm>
            <a:off x="7169330" y="1738878"/>
            <a:ext cx="902811"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氧化</a:t>
            </a:r>
            <a:endParaRPr lang="zh-CN" altLang="en-US" sz="2800" dirty="0"/>
          </a:p>
        </p:txBody>
      </p:sp>
      <p:sp>
        <p:nvSpPr>
          <p:cNvPr id="7" name="矩形 6"/>
          <p:cNvSpPr/>
          <p:nvPr/>
        </p:nvSpPr>
        <p:spPr>
          <a:xfrm>
            <a:off x="3253087" y="2270040"/>
            <a:ext cx="8610078" cy="738664"/>
          </a:xfrm>
          <a:prstGeom prst="rect">
            <a:avLst/>
          </a:prstGeom>
        </p:spPr>
        <p:txBody>
          <a:bodyPr wrap="square">
            <a:spAutoFit/>
          </a:bodyPr>
          <a:lstStyle/>
          <a:p>
            <a:pPr>
              <a:lnSpc>
                <a:spcPct val="150000"/>
              </a:lnSpc>
            </a:pPr>
            <a:r>
              <a:rPr lang="zh-CN" altLang="zh-CN" sz="2800" kern="100" dirty="0">
                <a:solidFill>
                  <a:srgbClr val="E36C0A"/>
                </a:solidFill>
                <a:latin typeface="Times New Roman"/>
                <a:ea typeface="华文细黑"/>
                <a:cs typeface="Times New Roman"/>
              </a:rPr>
              <a:t>将</a:t>
            </a:r>
            <a:r>
              <a:rPr lang="en-US" altLang="zh-CN" sz="2800" kern="100" dirty="0">
                <a:solidFill>
                  <a:srgbClr val="E36C0A"/>
                </a:solidFill>
                <a:latin typeface="Times New Roman"/>
                <a:ea typeface="华文细黑"/>
              </a:rPr>
              <a:t>Fe</a:t>
            </a:r>
            <a:r>
              <a:rPr lang="zh-CN" altLang="zh-CN" sz="2800" kern="100" dirty="0">
                <a:solidFill>
                  <a:srgbClr val="E36C0A"/>
                </a:solidFill>
                <a:latin typeface="Times New Roman"/>
                <a:ea typeface="华文细黑"/>
                <a:cs typeface="Times New Roman"/>
              </a:rPr>
              <a:t>元素氧化成</a:t>
            </a:r>
            <a:r>
              <a:rPr lang="en-US" altLang="zh-CN" sz="2800" kern="100" dirty="0">
                <a:solidFill>
                  <a:srgbClr val="E36C0A"/>
                </a:solidFill>
                <a:latin typeface="Times New Roman"/>
                <a:ea typeface="华文细黑"/>
              </a:rPr>
              <a:t>Fe</a:t>
            </a:r>
            <a:r>
              <a:rPr lang="en-US" altLang="zh-CN" sz="2800" kern="100" baseline="30000" dirty="0">
                <a:solidFill>
                  <a:srgbClr val="E36C0A"/>
                </a:solidFill>
                <a:latin typeface="Times New Roman"/>
                <a:ea typeface="华文细黑"/>
              </a:rPr>
              <a:t>3</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易</a:t>
            </a:r>
            <a:r>
              <a:rPr lang="zh-CN" altLang="zh-CN" sz="2800" kern="100" dirty="0" smtClean="0">
                <a:solidFill>
                  <a:srgbClr val="E36C0A"/>
                </a:solidFill>
                <a:latin typeface="Times New Roman"/>
                <a:ea typeface="华文细黑"/>
                <a:cs typeface="Times New Roman"/>
              </a:rPr>
              <a:t>于</a:t>
            </a:r>
            <a:r>
              <a:rPr lang="zh-CN" altLang="zh-CN" sz="2800" kern="100" dirty="0">
                <a:solidFill>
                  <a:srgbClr val="E36C0A"/>
                </a:solidFill>
                <a:latin typeface="Times New Roman"/>
                <a:ea typeface="华文细黑"/>
                <a:cs typeface="Times New Roman"/>
              </a:rPr>
              <a:t>利用水解分离</a:t>
            </a:r>
            <a:r>
              <a:rPr lang="en-US" altLang="zh-CN" sz="2800" kern="100" dirty="0">
                <a:solidFill>
                  <a:srgbClr val="E36C0A"/>
                </a:solidFill>
                <a:latin typeface="Times New Roman"/>
                <a:ea typeface="华文细黑"/>
              </a:rPr>
              <a:t>Fe</a:t>
            </a:r>
            <a:r>
              <a:rPr lang="en-US" altLang="zh-CN" sz="2800" kern="100" baseline="30000" dirty="0">
                <a:solidFill>
                  <a:srgbClr val="E36C0A"/>
                </a:solidFill>
                <a:latin typeface="Times New Roman"/>
                <a:ea typeface="华文细黑"/>
              </a:rPr>
              <a:t>2</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和</a:t>
            </a:r>
            <a:r>
              <a:rPr lang="en-US" altLang="zh-CN" sz="2800" kern="100" dirty="0">
                <a:solidFill>
                  <a:srgbClr val="E36C0A"/>
                </a:solidFill>
                <a:latin typeface="Times New Roman"/>
                <a:ea typeface="华文细黑"/>
              </a:rPr>
              <a:t>Cu</a:t>
            </a:r>
            <a:r>
              <a:rPr lang="en-US" altLang="zh-CN" sz="2800" kern="100" baseline="30000" dirty="0">
                <a:solidFill>
                  <a:srgbClr val="E36C0A"/>
                </a:solidFill>
                <a:latin typeface="Times New Roman"/>
                <a:ea typeface="华文细黑"/>
              </a:rPr>
              <a:t>2</a:t>
            </a:r>
            <a:r>
              <a:rPr lang="zh-CN" altLang="zh-CN" sz="2800" kern="100" baseline="30000" dirty="0" smtClean="0">
                <a:solidFill>
                  <a:srgbClr val="E36C0A"/>
                </a:solidFill>
                <a:latin typeface="Times New Roman"/>
                <a:ea typeface="华文细黑"/>
                <a:cs typeface="Times New Roman"/>
              </a:rPr>
              <a:t>＋</a:t>
            </a:r>
            <a:endParaRPr lang="zh-CN" altLang="en-US" sz="2800" dirty="0"/>
          </a:p>
        </p:txBody>
      </p:sp>
      <p:sp>
        <p:nvSpPr>
          <p:cNvPr id="9" name="矩形 8"/>
          <p:cNvSpPr/>
          <p:nvPr/>
        </p:nvSpPr>
        <p:spPr>
          <a:xfrm>
            <a:off x="2277593" y="3014940"/>
            <a:ext cx="6920484" cy="523220"/>
          </a:xfrm>
          <a:prstGeom prst="rect">
            <a:avLst/>
          </a:prstGeom>
        </p:spPr>
        <p:txBody>
          <a:bodyPr wrap="none">
            <a:spAutoFit/>
          </a:bodyPr>
          <a:lstStyle/>
          <a:p>
            <a:r>
              <a:rPr lang="en-US" altLang="zh-CN" sz="2800" kern="100" dirty="0">
                <a:solidFill>
                  <a:srgbClr val="E36C0A"/>
                </a:solidFill>
                <a:latin typeface="Times New Roman"/>
                <a:ea typeface="华文细黑"/>
              </a:rPr>
              <a:t>CuO</a:t>
            </a:r>
            <a:r>
              <a:rPr lang="en-US" altLang="zh-CN" sz="2800" kern="100" dirty="0">
                <a:solidFill>
                  <a:srgbClr val="E36C0A"/>
                </a:solidFill>
                <a:latin typeface="IPAPANNEW"/>
                <a:ea typeface="华文细黑"/>
                <a:cs typeface="Times New Roman"/>
              </a:rPr>
              <a:t>[</a:t>
            </a:r>
            <a:r>
              <a:rPr lang="zh-CN" altLang="zh-CN" sz="2800" kern="100" dirty="0">
                <a:solidFill>
                  <a:srgbClr val="E36C0A"/>
                </a:solidFill>
                <a:latin typeface="IPAPANNEW"/>
                <a:ea typeface="华文细黑"/>
                <a:cs typeface="Times New Roman"/>
              </a:rPr>
              <a:t>或</a:t>
            </a:r>
            <a:r>
              <a:rPr lang="en-US" altLang="zh-CN" sz="2800" kern="100" dirty="0">
                <a:solidFill>
                  <a:srgbClr val="E36C0A"/>
                </a:solidFill>
                <a:latin typeface="IPAPANNEW"/>
                <a:ea typeface="华文细黑"/>
                <a:cs typeface="Times New Roman"/>
              </a:rPr>
              <a:t>Cu(OH)</a:t>
            </a:r>
            <a:r>
              <a:rPr lang="en-US" altLang="zh-CN" sz="2800" kern="100" baseline="-25000" dirty="0">
                <a:solidFill>
                  <a:srgbClr val="E36C0A"/>
                </a:solidFill>
                <a:latin typeface="IPAPANNEW"/>
                <a:ea typeface="华文细黑"/>
                <a:cs typeface="Times New Roman"/>
              </a:rPr>
              <a:t>2</a:t>
            </a:r>
            <a:r>
              <a:rPr lang="zh-CN" altLang="zh-CN" sz="2800" kern="100" dirty="0">
                <a:solidFill>
                  <a:srgbClr val="E36C0A"/>
                </a:solidFill>
                <a:latin typeface="IPAPANNEW"/>
                <a:ea typeface="华文细黑"/>
                <a:cs typeface="Times New Roman"/>
              </a:rPr>
              <a:t>、</a:t>
            </a:r>
            <a:r>
              <a:rPr lang="en-US" altLang="zh-CN" sz="2800" kern="100" dirty="0">
                <a:solidFill>
                  <a:srgbClr val="E36C0A"/>
                </a:solidFill>
                <a:latin typeface="IPAPANNEW"/>
                <a:ea typeface="华文细黑"/>
                <a:cs typeface="Times New Roman"/>
              </a:rPr>
              <a:t>CuCO</a:t>
            </a:r>
            <a:r>
              <a:rPr lang="en-US" altLang="zh-CN" sz="2800" kern="100" baseline="-25000" dirty="0">
                <a:solidFill>
                  <a:srgbClr val="E36C0A"/>
                </a:solidFill>
                <a:latin typeface="IPAPANNEW"/>
                <a:ea typeface="华文细黑"/>
                <a:cs typeface="Times New Roman"/>
              </a:rPr>
              <a:t>3</a:t>
            </a:r>
            <a:r>
              <a:rPr lang="zh-CN" altLang="zh-CN" sz="2800" kern="100" dirty="0">
                <a:solidFill>
                  <a:srgbClr val="E36C0A"/>
                </a:solidFill>
                <a:latin typeface="IPAPANNEW"/>
                <a:ea typeface="华文细黑"/>
                <a:cs typeface="Times New Roman"/>
              </a:rPr>
              <a:t>、</a:t>
            </a:r>
            <a:r>
              <a:rPr lang="en-US" altLang="zh-CN" sz="2800" kern="100" dirty="0">
                <a:solidFill>
                  <a:srgbClr val="E36C0A"/>
                </a:solidFill>
                <a:latin typeface="IPAPANNEW"/>
                <a:ea typeface="华文细黑"/>
                <a:cs typeface="Times New Roman"/>
              </a:rPr>
              <a:t>Cu</a:t>
            </a:r>
            <a:r>
              <a:rPr lang="en-US" altLang="zh-CN" sz="2800" kern="100" baseline="-25000" dirty="0">
                <a:solidFill>
                  <a:srgbClr val="E36C0A"/>
                </a:solidFill>
                <a:latin typeface="IPAPANNEW"/>
                <a:ea typeface="华文细黑"/>
                <a:cs typeface="Times New Roman"/>
              </a:rPr>
              <a:t>2</a:t>
            </a:r>
            <a:r>
              <a:rPr lang="en-US" altLang="zh-CN" sz="2800" kern="100" dirty="0">
                <a:solidFill>
                  <a:srgbClr val="E36C0A"/>
                </a:solidFill>
                <a:latin typeface="IPAPANNEW"/>
                <a:ea typeface="华文细黑"/>
                <a:cs typeface="Times New Roman"/>
              </a:rPr>
              <a:t>(OH)</a:t>
            </a:r>
            <a:r>
              <a:rPr lang="en-US" altLang="zh-CN" sz="2800" kern="100" baseline="-25000" dirty="0">
                <a:solidFill>
                  <a:srgbClr val="E36C0A"/>
                </a:solidFill>
                <a:latin typeface="IPAPANNEW"/>
                <a:ea typeface="华文细黑"/>
                <a:cs typeface="Times New Roman"/>
              </a:rPr>
              <a:t>2</a:t>
            </a:r>
            <a:r>
              <a:rPr lang="en-US" altLang="zh-CN" sz="2800" kern="100" dirty="0">
                <a:solidFill>
                  <a:srgbClr val="E36C0A"/>
                </a:solidFill>
                <a:latin typeface="IPAPANNEW"/>
                <a:ea typeface="华文细黑"/>
                <a:cs typeface="Times New Roman"/>
              </a:rPr>
              <a:t>CO</a:t>
            </a:r>
            <a:r>
              <a:rPr lang="en-US" altLang="zh-CN" sz="2800" kern="100" baseline="-25000" dirty="0">
                <a:solidFill>
                  <a:srgbClr val="E36C0A"/>
                </a:solidFill>
                <a:latin typeface="IPAPANNEW"/>
                <a:ea typeface="华文细黑"/>
                <a:cs typeface="Times New Roman"/>
              </a:rPr>
              <a:t>3</a:t>
            </a:r>
            <a:r>
              <a:rPr lang="zh-CN" altLang="zh-CN" sz="2800" kern="100" dirty="0">
                <a:solidFill>
                  <a:srgbClr val="E36C0A"/>
                </a:solidFill>
                <a:latin typeface="IPAPANNEW"/>
                <a:ea typeface="华文细黑"/>
                <a:cs typeface="Times New Roman"/>
              </a:rPr>
              <a:t>等</a:t>
            </a:r>
            <a:r>
              <a:rPr lang="en-US" altLang="zh-CN" sz="2800" kern="100" dirty="0">
                <a:solidFill>
                  <a:srgbClr val="E36C0A"/>
                </a:solidFill>
                <a:latin typeface="IPAPANNEW"/>
                <a:ea typeface="华文细黑"/>
                <a:cs typeface="Times New Roman"/>
              </a:rPr>
              <a:t>]</a:t>
            </a:r>
            <a:endParaRPr lang="zh-CN" altLang="en-US" sz="2800" dirty="0"/>
          </a:p>
        </p:txBody>
      </p:sp>
      <p:sp>
        <p:nvSpPr>
          <p:cNvPr id="11" name="矩形 10"/>
          <p:cNvSpPr/>
          <p:nvPr/>
        </p:nvSpPr>
        <p:spPr>
          <a:xfrm>
            <a:off x="570609" y="3656776"/>
            <a:ext cx="5112297" cy="523220"/>
          </a:xfrm>
          <a:prstGeom prst="rect">
            <a:avLst/>
          </a:prstGeom>
        </p:spPr>
        <p:txBody>
          <a:bodyPr wrap="none">
            <a:spAutoFit/>
          </a:bodyPr>
          <a:lstStyle/>
          <a:p>
            <a:r>
              <a:rPr lang="zh-CN" altLang="zh-CN" sz="2800" kern="100">
                <a:solidFill>
                  <a:srgbClr val="E36C0A"/>
                </a:solidFill>
                <a:latin typeface="Times New Roman"/>
                <a:ea typeface="华文细黑"/>
                <a:cs typeface="Times New Roman"/>
              </a:rPr>
              <a:t>加入试剂调节</a:t>
            </a:r>
            <a:r>
              <a:rPr lang="en-US" altLang="zh-CN" sz="2800" kern="100" dirty="0">
                <a:solidFill>
                  <a:srgbClr val="E36C0A"/>
                </a:solidFill>
                <a:latin typeface="Times New Roman"/>
                <a:ea typeface="华文细黑"/>
              </a:rPr>
              <a:t>pH</a:t>
            </a:r>
            <a:r>
              <a:rPr lang="zh-CN" altLang="zh-CN" sz="2800" kern="100" dirty="0">
                <a:solidFill>
                  <a:srgbClr val="E36C0A"/>
                </a:solidFill>
                <a:latin typeface="Times New Roman"/>
                <a:ea typeface="华文细黑"/>
                <a:cs typeface="Times New Roman"/>
              </a:rPr>
              <a:t>至</a:t>
            </a:r>
            <a:r>
              <a:rPr lang="en-US" altLang="zh-CN" sz="2800" kern="100" dirty="0">
                <a:solidFill>
                  <a:srgbClr val="E36C0A"/>
                </a:solidFill>
                <a:latin typeface="Times New Roman"/>
                <a:ea typeface="华文细黑"/>
              </a:rPr>
              <a:t>3.7</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4.7</a:t>
            </a:r>
            <a:r>
              <a:rPr lang="zh-CN" altLang="zh-CN" sz="2800" kern="100" dirty="0">
                <a:solidFill>
                  <a:srgbClr val="E36C0A"/>
                </a:solidFill>
                <a:latin typeface="Times New Roman"/>
                <a:ea typeface="华文细黑"/>
                <a:cs typeface="Times New Roman"/>
              </a:rPr>
              <a:t>之间</a:t>
            </a:r>
            <a:endParaRPr lang="zh-CN" altLang="en-US" sz="2800" dirty="0"/>
          </a:p>
        </p:txBody>
      </p:sp>
      <p:sp>
        <p:nvSpPr>
          <p:cNvPr id="12" name="矩形 11"/>
          <p:cNvSpPr/>
          <p:nvPr/>
        </p:nvSpPr>
        <p:spPr>
          <a:xfrm>
            <a:off x="1691056" y="4292148"/>
            <a:ext cx="7749237"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使</a:t>
            </a:r>
            <a:r>
              <a:rPr lang="en-US" altLang="zh-CN" sz="2800" kern="100" dirty="0">
                <a:solidFill>
                  <a:srgbClr val="E36C0A"/>
                </a:solidFill>
                <a:latin typeface="Times New Roman"/>
                <a:ea typeface="华文细黑"/>
              </a:rPr>
              <a:t>Fe</a:t>
            </a:r>
            <a:r>
              <a:rPr lang="en-US" altLang="zh-CN" sz="2800" kern="100" baseline="30000" dirty="0">
                <a:solidFill>
                  <a:srgbClr val="E36C0A"/>
                </a:solidFill>
                <a:latin typeface="Times New Roman"/>
                <a:ea typeface="华文细黑"/>
              </a:rPr>
              <a:t>3</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形成</a:t>
            </a:r>
            <a:r>
              <a:rPr lang="en-US" altLang="zh-CN" sz="2800" kern="100" dirty="0">
                <a:solidFill>
                  <a:srgbClr val="E36C0A"/>
                </a:solidFill>
                <a:latin typeface="Times New Roman"/>
                <a:ea typeface="华文细黑"/>
              </a:rPr>
              <a:t>Fe(OH)</a:t>
            </a:r>
            <a:r>
              <a:rPr lang="en-US" altLang="zh-CN" sz="2800" kern="100" baseline="-25000" dirty="0">
                <a:solidFill>
                  <a:srgbClr val="E36C0A"/>
                </a:solidFill>
                <a:latin typeface="Times New Roman"/>
                <a:ea typeface="华文细黑"/>
              </a:rPr>
              <a:t>3</a:t>
            </a:r>
            <a:r>
              <a:rPr lang="zh-CN" altLang="zh-CN" sz="2800" kern="100" dirty="0">
                <a:solidFill>
                  <a:srgbClr val="E36C0A"/>
                </a:solidFill>
                <a:latin typeface="Times New Roman"/>
                <a:ea typeface="华文细黑"/>
                <a:cs typeface="Times New Roman"/>
              </a:rPr>
              <a:t>沉淀，防止生成</a:t>
            </a:r>
            <a:r>
              <a:rPr lang="en-US" altLang="zh-CN" sz="2800" kern="100" dirty="0">
                <a:solidFill>
                  <a:srgbClr val="E36C0A"/>
                </a:solidFill>
                <a:latin typeface="Times New Roman"/>
                <a:ea typeface="华文细黑"/>
              </a:rPr>
              <a:t>Cu(OH)</a:t>
            </a:r>
            <a:r>
              <a:rPr lang="en-US" altLang="zh-CN" sz="2800" kern="100" baseline="-25000" dirty="0">
                <a:solidFill>
                  <a:srgbClr val="E36C0A"/>
                </a:solidFill>
                <a:latin typeface="Times New Roman"/>
                <a:ea typeface="华文细黑"/>
              </a:rPr>
              <a:t>2</a:t>
            </a:r>
            <a:r>
              <a:rPr lang="zh-CN" altLang="zh-CN" sz="2800" kern="100" dirty="0">
                <a:solidFill>
                  <a:srgbClr val="E36C0A"/>
                </a:solidFill>
                <a:latin typeface="Times New Roman"/>
                <a:ea typeface="华文细黑"/>
                <a:cs typeface="Times New Roman"/>
              </a:rPr>
              <a:t>沉淀</a:t>
            </a:r>
            <a:endParaRPr lang="zh-CN" altLang="en-US" sz="2800" dirty="0"/>
          </a:p>
        </p:txBody>
      </p:sp>
      <p:sp>
        <p:nvSpPr>
          <p:cNvPr id="10" name="Rectangle 21">
            <a:hlinkClick r:id="rId2"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5"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6"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7" name="Rectangle 21">
            <a:hlinkClick r:id="rId7"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8" name="Rectangle 21">
            <a:hlinkClick r:id="rId8"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9" name="Rectangle 21">
            <a:hlinkClick r:id="rId9"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0" name="Rectangle 21">
            <a:hlinkClick r:id="rId10"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1" name="Rectangle 21">
            <a:hlinkClick r:id="rId11"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2" name="Rectangle 21">
            <a:hlinkClick r:id="rId12"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3" name="Rectangle 21">
            <a:hlinkClick r:id="rId13"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24" name="矩形 2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5" name="圆角矩形 2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60223911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6"/>
                                        </p:tgtEl>
                                      </p:cBhvr>
                                    </p:animEffect>
                                    <p:set>
                                      <p:cBhvr>
                                        <p:cTn id="38" dur="1" fill="hold">
                                          <p:stCondLst>
                                            <p:cond delay="499"/>
                                          </p:stCondLst>
                                        </p:cTn>
                                        <p:tgtEl>
                                          <p:spTgt spid="6"/>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7"/>
                                        </p:tgtEl>
                                      </p:cBhvr>
                                    </p:animEffect>
                                    <p:set>
                                      <p:cBhvr>
                                        <p:cTn id="41" dur="1" fill="hold">
                                          <p:stCondLst>
                                            <p:cond delay="499"/>
                                          </p:stCondLst>
                                        </p:cTn>
                                        <p:tgtEl>
                                          <p:spTgt spid="7"/>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25"/>
                  </p:tgtEl>
                </p:cond>
              </p:nextCondLst>
            </p:seq>
          </p:childTnLst>
        </p:cTn>
      </p:par>
    </p:tnLst>
    <p:bldLst>
      <p:bldP spid="4" grpId="0"/>
      <p:bldP spid="4" grpId="1"/>
      <p:bldP spid="5" grpId="0"/>
      <p:bldP spid="5" grpId="1"/>
      <p:bldP spid="6" grpId="0"/>
      <p:bldP spid="6" grpId="1"/>
      <p:bldP spid="7" grpId="0"/>
      <p:bldP spid="7" grpId="1"/>
      <p:bldP spid="9" grpId="0"/>
      <p:bldP spid="9" grpId="1"/>
      <p:bldP spid="11" grpId="0"/>
      <p:bldP spid="11" grpId="1"/>
      <p:bldP spid="12" grpId="0"/>
      <p:bldP spid="12"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7871" y="1485578"/>
            <a:ext cx="11074344"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的离子方程式为</a:t>
            </a:r>
            <a:r>
              <a:rPr lang="en-US" altLang="zh-CN" sz="2800" kern="100" dirty="0" smtClean="0">
                <a:latin typeface="Times New Roman"/>
                <a:ea typeface="华文细黑"/>
                <a:cs typeface="Courier New"/>
              </a:rPr>
              <a:t>______________________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试剂</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参与反应的离子方程式分别为</a:t>
            </a:r>
            <a:r>
              <a:rPr lang="en-US" altLang="zh-CN" sz="2800" kern="100" dirty="0" smtClean="0">
                <a:latin typeface="Times New Roman"/>
                <a:ea typeface="华文细黑"/>
                <a:cs typeface="Courier New"/>
              </a:rPr>
              <a:t>_____________________</a:t>
            </a:r>
            <a:r>
              <a:rPr lang="en-US" altLang="zh-CN" sz="2800" kern="100" dirty="0">
                <a:latin typeface="Times New Roman"/>
                <a:ea typeface="华文细黑"/>
                <a:cs typeface="Courier New"/>
              </a:rPr>
              <a:t>___</a:t>
            </a:r>
            <a:r>
              <a:rPr lang="en-US" altLang="zh-CN" sz="2800" kern="100" dirty="0" smtClean="0">
                <a:latin typeface="Times New Roman"/>
                <a:ea typeface="华文细黑"/>
                <a:cs typeface="Courier New"/>
              </a:rPr>
              <a:t>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4" name="矩形 3"/>
          <p:cNvSpPr/>
          <p:nvPr/>
        </p:nvSpPr>
        <p:spPr>
          <a:xfrm>
            <a:off x="4583038" y="1532186"/>
            <a:ext cx="7009177" cy="523220"/>
          </a:xfrm>
          <a:prstGeom prst="rect">
            <a:avLst/>
          </a:prstGeom>
        </p:spPr>
        <p:txBody>
          <a:bodyPr wrap="square">
            <a:spAutoFit/>
          </a:bodyPr>
          <a:lstStyle/>
          <a:p>
            <a:r>
              <a:rPr lang="en-US" altLang="zh-CN" sz="2800" kern="100" dirty="0">
                <a:solidFill>
                  <a:srgbClr val="E36C0A"/>
                </a:solidFill>
                <a:latin typeface="Times New Roman"/>
                <a:ea typeface="华文细黑"/>
              </a:rPr>
              <a:t>Cu</a:t>
            </a:r>
            <a:r>
              <a:rPr lang="en-US" altLang="zh-CN" sz="2800" kern="100" baseline="30000" dirty="0">
                <a:solidFill>
                  <a:srgbClr val="E36C0A"/>
                </a:solidFill>
                <a:latin typeface="Times New Roman"/>
                <a:ea typeface="华文细黑"/>
              </a:rPr>
              <a:t>2</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Fe</a:t>
            </a:r>
            <a:r>
              <a:rPr lang="en-US" altLang="zh-CN" sz="2800" kern="100" spc="-80" dirty="0">
                <a:solidFill>
                  <a:srgbClr val="E36C0A"/>
                </a:solidFill>
                <a:latin typeface="Times New Roman"/>
                <a:ea typeface="华文细黑"/>
              </a:rPr>
              <a:t>==</a:t>
            </a:r>
            <a:r>
              <a:rPr lang="en-US" altLang="zh-CN" sz="2800" kern="100" dirty="0">
                <a:solidFill>
                  <a:srgbClr val="E36C0A"/>
                </a:solidFill>
                <a:latin typeface="Times New Roman"/>
                <a:ea typeface="华文细黑"/>
              </a:rPr>
              <a:t>=Cu</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Fe</a:t>
            </a:r>
            <a:r>
              <a:rPr lang="en-US" altLang="zh-CN" sz="2800" kern="100" baseline="30000" dirty="0">
                <a:solidFill>
                  <a:srgbClr val="E36C0A"/>
                </a:solidFill>
                <a:latin typeface="Times New Roman"/>
                <a:ea typeface="华文细黑"/>
              </a:rPr>
              <a:t>2</a:t>
            </a:r>
            <a:r>
              <a:rPr lang="zh-CN" altLang="zh-CN" sz="2800" kern="100" baseline="30000" dirty="0">
                <a:solidFill>
                  <a:srgbClr val="E36C0A"/>
                </a:solidFill>
                <a:latin typeface="Times New Roman"/>
                <a:ea typeface="华文细黑"/>
                <a:cs typeface="Times New Roman"/>
              </a:rPr>
              <a:t>＋</a:t>
            </a:r>
            <a:endParaRPr lang="zh-CN" altLang="en-US" sz="2800" dirty="0"/>
          </a:p>
        </p:txBody>
      </p:sp>
      <p:sp>
        <p:nvSpPr>
          <p:cNvPr id="6" name="矩形 5"/>
          <p:cNvSpPr/>
          <p:nvPr/>
        </p:nvSpPr>
        <p:spPr>
          <a:xfrm>
            <a:off x="6815286" y="2167558"/>
            <a:ext cx="3982500" cy="523220"/>
          </a:xfrm>
          <a:prstGeom prst="rect">
            <a:avLst/>
          </a:prstGeom>
        </p:spPr>
        <p:txBody>
          <a:bodyPr wrap="none">
            <a:spAutoFit/>
          </a:bodyPr>
          <a:lstStyle/>
          <a:p>
            <a:pPr lvl="0"/>
            <a:r>
              <a:rPr lang="en-US" altLang="zh-CN" sz="2800" kern="100" dirty="0">
                <a:solidFill>
                  <a:srgbClr val="E36C0A"/>
                </a:solidFill>
                <a:latin typeface="Times New Roman"/>
                <a:ea typeface="华文细黑"/>
              </a:rPr>
              <a:t>Fe</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2H</a:t>
            </a:r>
            <a:r>
              <a:rPr lang="zh-CN" altLang="zh-CN" sz="2800" kern="100" baseline="30000" dirty="0">
                <a:solidFill>
                  <a:srgbClr val="E36C0A"/>
                </a:solidFill>
                <a:latin typeface="Times New Roman"/>
                <a:ea typeface="华文细黑"/>
                <a:cs typeface="Times New Roman"/>
              </a:rPr>
              <a:t>＋</a:t>
            </a:r>
            <a:r>
              <a:rPr lang="en-US" altLang="zh-CN" sz="2800" kern="100" spc="-80" dirty="0">
                <a:solidFill>
                  <a:srgbClr val="E36C0A"/>
                </a:solidFill>
                <a:latin typeface="Times New Roman"/>
                <a:ea typeface="华文细黑"/>
              </a:rPr>
              <a:t>==</a:t>
            </a:r>
            <a:r>
              <a:rPr lang="en-US" altLang="zh-CN" sz="2800" kern="100" dirty="0">
                <a:solidFill>
                  <a:srgbClr val="E36C0A"/>
                </a:solidFill>
                <a:latin typeface="Times New Roman"/>
                <a:ea typeface="华文细黑"/>
              </a:rPr>
              <a:t>=Fe</a:t>
            </a:r>
            <a:r>
              <a:rPr lang="en-US" altLang="zh-CN" sz="2800" kern="100" baseline="30000" dirty="0">
                <a:solidFill>
                  <a:srgbClr val="E36C0A"/>
                </a:solidFill>
                <a:latin typeface="Times New Roman"/>
                <a:ea typeface="华文细黑"/>
              </a:rPr>
              <a:t>2</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H</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宋体"/>
                <a:ea typeface="华文细黑"/>
                <a:cs typeface="Times New Roman"/>
              </a:rPr>
              <a:t>↑</a:t>
            </a:r>
            <a:endParaRPr lang="zh-CN" altLang="en-US" sz="2800" dirty="0">
              <a:solidFill>
                <a:prstClr val="black"/>
              </a:solidFill>
            </a:endParaRPr>
          </a:p>
        </p:txBody>
      </p:sp>
      <p:sp>
        <p:nvSpPr>
          <p:cNvPr id="13" name="矩形 12"/>
          <p:cNvSpPr/>
          <p:nvPr/>
        </p:nvSpPr>
        <p:spPr>
          <a:xfrm>
            <a:off x="660698" y="2781722"/>
            <a:ext cx="4942700" cy="523220"/>
          </a:xfrm>
          <a:prstGeom prst="rect">
            <a:avLst/>
          </a:prstGeom>
        </p:spPr>
        <p:txBody>
          <a:bodyPr wrap="none">
            <a:spAutoFit/>
          </a:bodyPr>
          <a:lstStyle/>
          <a:p>
            <a:pPr lvl="0"/>
            <a:r>
              <a:rPr lang="en-US" altLang="zh-CN" sz="2800" kern="100" dirty="0">
                <a:solidFill>
                  <a:srgbClr val="E36C0A"/>
                </a:solidFill>
                <a:latin typeface="Times New Roman"/>
                <a:ea typeface="华文细黑"/>
              </a:rPr>
              <a:t>Fe(OH)</a:t>
            </a:r>
            <a:r>
              <a:rPr lang="en-US" altLang="zh-CN" sz="2800" kern="100" baseline="-25000" dirty="0">
                <a:solidFill>
                  <a:srgbClr val="E36C0A"/>
                </a:solidFill>
                <a:latin typeface="Times New Roman"/>
                <a:ea typeface="华文细黑"/>
              </a:rPr>
              <a:t>3</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3H</a:t>
            </a:r>
            <a:r>
              <a:rPr lang="zh-CN" altLang="zh-CN" sz="2800" kern="100" baseline="30000" dirty="0">
                <a:solidFill>
                  <a:srgbClr val="E36C0A"/>
                </a:solidFill>
                <a:latin typeface="Times New Roman"/>
                <a:ea typeface="华文细黑"/>
                <a:cs typeface="Times New Roman"/>
              </a:rPr>
              <a:t>＋</a:t>
            </a:r>
            <a:r>
              <a:rPr lang="en-US" altLang="zh-CN" sz="2800" kern="100" spc="-80" dirty="0">
                <a:solidFill>
                  <a:srgbClr val="E36C0A"/>
                </a:solidFill>
                <a:latin typeface="Times New Roman"/>
                <a:ea typeface="华文细黑"/>
              </a:rPr>
              <a:t>==</a:t>
            </a:r>
            <a:r>
              <a:rPr lang="en-US" altLang="zh-CN" sz="2800" kern="100" dirty="0">
                <a:solidFill>
                  <a:srgbClr val="E36C0A"/>
                </a:solidFill>
                <a:latin typeface="Times New Roman"/>
                <a:ea typeface="华文细黑"/>
              </a:rPr>
              <a:t>=Fe</a:t>
            </a:r>
            <a:r>
              <a:rPr lang="en-US" altLang="zh-CN" sz="2800" kern="100" baseline="30000" dirty="0">
                <a:solidFill>
                  <a:srgbClr val="E36C0A"/>
                </a:solidFill>
                <a:latin typeface="Times New Roman"/>
                <a:ea typeface="华文细黑"/>
              </a:rPr>
              <a:t>3</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3H</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Times New Roman"/>
                <a:ea typeface="华文细黑"/>
              </a:rPr>
              <a:t>O</a:t>
            </a:r>
            <a:endParaRPr lang="zh-CN" altLang="en-US" sz="2800" dirty="0">
              <a:solidFill>
                <a:prstClr val="black"/>
              </a:solidFill>
            </a:endParaRPr>
          </a:p>
        </p:txBody>
      </p:sp>
      <p:sp>
        <p:nvSpPr>
          <p:cNvPr id="7" name="Rectangle 21">
            <a:hlinkClick r:id="rId2" action="ppaction://hlinksldjump"/>
          </p:cNvPr>
          <p:cNvSpPr>
            <a:spLocks noChangeArrowheads="1"/>
          </p:cNvSpPr>
          <p:nvPr/>
        </p:nvSpPr>
        <p:spPr bwMode="auto">
          <a:xfrm>
            <a:off x="6167214"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660113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703506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746898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790290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Rectangle 21">
            <a:hlinkClick r:id="rId7" action="ppaction://hlinksldjump"/>
          </p:cNvPr>
          <p:cNvSpPr>
            <a:spLocks noChangeArrowheads="1"/>
          </p:cNvSpPr>
          <p:nvPr/>
        </p:nvSpPr>
        <p:spPr bwMode="auto">
          <a:xfrm>
            <a:off x="833682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8" action="ppaction://hlinksldjump"/>
          </p:cNvPr>
          <p:cNvSpPr>
            <a:spLocks noChangeArrowheads="1"/>
          </p:cNvSpPr>
          <p:nvPr/>
        </p:nvSpPr>
        <p:spPr bwMode="auto">
          <a:xfrm>
            <a:off x="877075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5" name="Rectangle 21">
            <a:hlinkClick r:id="rId9" action="ppaction://hlinksldjump"/>
          </p:cNvPr>
          <p:cNvSpPr>
            <a:spLocks noChangeArrowheads="1"/>
          </p:cNvSpPr>
          <p:nvPr/>
        </p:nvSpPr>
        <p:spPr bwMode="auto">
          <a:xfrm>
            <a:off x="920467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6" name="Rectangle 21">
            <a:hlinkClick r:id="rId10" action="ppaction://hlinksldjump"/>
          </p:cNvPr>
          <p:cNvSpPr>
            <a:spLocks noChangeArrowheads="1"/>
          </p:cNvSpPr>
          <p:nvPr/>
        </p:nvSpPr>
        <p:spPr bwMode="auto">
          <a:xfrm>
            <a:off x="9638598"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7" name="Rectangle 21">
            <a:hlinkClick r:id="rId11" action="ppaction://hlinksldjump"/>
          </p:cNvPr>
          <p:cNvSpPr>
            <a:spLocks noChangeArrowheads="1"/>
          </p:cNvSpPr>
          <p:nvPr/>
        </p:nvSpPr>
        <p:spPr bwMode="auto">
          <a:xfrm>
            <a:off x="10150867"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8" name="Rectangle 21">
            <a:hlinkClick r:id="rId12" action="ppaction://hlinksldjump"/>
          </p:cNvPr>
          <p:cNvSpPr>
            <a:spLocks noChangeArrowheads="1"/>
          </p:cNvSpPr>
          <p:nvPr/>
        </p:nvSpPr>
        <p:spPr bwMode="auto">
          <a:xfrm>
            <a:off x="10775326"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9" name="Rectangle 21">
            <a:hlinkClick r:id="rId13" action="ppaction://hlinksldjump"/>
          </p:cNvPr>
          <p:cNvSpPr>
            <a:spLocks noChangeArrowheads="1"/>
          </p:cNvSpPr>
          <p:nvPr/>
        </p:nvSpPr>
        <p:spPr bwMode="auto">
          <a:xfrm>
            <a:off x="11368687"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8063331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3"/>
                                        </p:tgtEl>
                                      </p:cBhvr>
                                    </p:animEffect>
                                    <p:set>
                                      <p:cBhvr>
                                        <p:cTn id="24"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4" grpId="0"/>
      <p:bldP spid="4" grpId="1"/>
      <p:bldP spid="6" grpId="0"/>
      <p:bldP spid="6" grpId="1"/>
      <p:bldP spid="13" grpId="0"/>
      <p:bldP spid="13"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3907484" y="2610411"/>
            <a:ext cx="4288353" cy="1323439"/>
          </a:xfrm>
          <a:prstGeom prst="rect">
            <a:avLst/>
          </a:prstGeom>
          <a:noFill/>
        </p:spPr>
        <p:txBody>
          <a:bodyPr wrap="non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0" b="1" i="0" u="none" strike="noStrike" kern="0" cap="none" spc="0" normalizeH="0" baseline="0" noProof="0" dirty="0" smtClean="0">
                <a:ln>
                  <a:noFill/>
                </a:ln>
                <a:solidFill>
                  <a:sysClr val="window" lastClr="FFFFFF"/>
                </a:solidFill>
                <a:effectLst/>
                <a:uLnTx/>
                <a:uFillTx/>
                <a:latin typeface="微软雅黑"/>
                <a:ea typeface="微软雅黑"/>
              </a:rPr>
              <a:t>专题集训</a:t>
            </a:r>
            <a:endParaRPr kumimoji="0" lang="zh-CN" altLang="en-US" sz="8000" b="1" i="0" u="none" strike="noStrike" kern="0" cap="none" spc="0" normalizeH="0" baseline="0" noProof="0" dirty="0">
              <a:ln>
                <a:noFill/>
              </a:ln>
              <a:solidFill>
                <a:sysClr val="window" lastClr="FFFFFF"/>
              </a:solidFill>
              <a:effectLst/>
              <a:uLnTx/>
              <a:uFillTx/>
              <a:latin typeface="微软雅黑"/>
              <a:ea typeface="微软雅黑"/>
            </a:endParaRPr>
          </a:p>
        </p:txBody>
      </p:sp>
    </p:spTree>
    <p:extLst>
      <p:ext uri="{BB962C8B-B14F-4D97-AF65-F5344CB8AC3E}">
        <p14:creationId xmlns:p14="http://schemas.microsoft.com/office/powerpoint/2010/main" val="313658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611209019"/>
              </p:ext>
            </p:extLst>
          </p:nvPr>
        </p:nvGraphicFramePr>
        <p:xfrm>
          <a:off x="495300" y="261442"/>
          <a:ext cx="11125200" cy="2451100"/>
        </p:xfrm>
        <a:graphic>
          <a:graphicData uri="http://schemas.openxmlformats.org/presentationml/2006/ole">
            <mc:AlternateContent xmlns:mc="http://schemas.openxmlformats.org/markup-compatibility/2006">
              <mc:Choice xmlns:v="urn:schemas-microsoft-com:vml" Requires="v">
                <p:oleObj spid="_x0000_s28705" name="文档" r:id="rId4" imgW="11127126" imgH="2457638" progId="Word.Document.12">
                  <p:embed/>
                </p:oleObj>
              </mc:Choice>
              <mc:Fallback>
                <p:oleObj name="文档" r:id="rId4" imgW="11127126" imgH="2457638" progId="Word.Document.12">
                  <p:embed/>
                  <p:pic>
                    <p:nvPicPr>
                      <p:cNvPr id="0" name="对象 1"/>
                      <p:cNvPicPr>
                        <a:picLocks noChangeAspect="1" noChangeArrowheads="1"/>
                      </p:cNvPicPr>
                      <p:nvPr/>
                    </p:nvPicPr>
                    <p:blipFill>
                      <a:blip r:embed="rId5"/>
                      <a:srcRect/>
                      <a:stretch>
                        <a:fillRect/>
                      </a:stretch>
                    </p:blipFill>
                    <p:spPr bwMode="auto">
                      <a:xfrm>
                        <a:off x="495300" y="261442"/>
                        <a:ext cx="11125200" cy="245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389459" y="2399104"/>
            <a:ext cx="11409907" cy="3970318"/>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Na</a:t>
            </a:r>
            <a:r>
              <a:rPr lang="en-US" altLang="zh-CN" sz="2800" kern="100" spc="-600" dirty="0">
                <a:latin typeface="宋体"/>
                <a:ea typeface="华文细黑"/>
                <a:cs typeface="Times New Roman"/>
              </a:rPr>
              <a:t>―→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600" dirty="0">
                <a:latin typeface="宋体"/>
                <a:ea typeface="华文细黑"/>
                <a:cs typeface="Times New Roman"/>
              </a:rPr>
              <a:t>―→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en-US" altLang="zh-CN" sz="2800" kern="100" spc="-600" dirty="0">
                <a:latin typeface="宋体"/>
                <a:ea typeface="华文细黑"/>
                <a:cs typeface="Times New Roman"/>
              </a:rPr>
              <a:t>―→ </a:t>
            </a:r>
            <a:r>
              <a:rPr lang="en-US" altLang="zh-CN" sz="2800" kern="100" dirty="0">
                <a:latin typeface="Times New Roman"/>
                <a:ea typeface="华文细黑"/>
                <a:cs typeface="Courier New"/>
              </a:rPr>
              <a:t>NO</a:t>
            </a:r>
            <a:r>
              <a:rPr lang="en-US" altLang="zh-CN" sz="2800" kern="100" spc="-600" dirty="0">
                <a:latin typeface="宋体"/>
                <a:ea typeface="华文细黑"/>
                <a:cs typeface="Times New Roman"/>
              </a:rPr>
              <a:t>―→ </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en-US" altLang="zh-CN" sz="2800" kern="100" spc="-600" dirty="0">
                <a:latin typeface="宋体"/>
                <a:ea typeface="华文细黑"/>
                <a:cs typeface="Times New Roman"/>
              </a:rPr>
              <a:t>―</a:t>
            </a:r>
            <a:r>
              <a:rPr lang="en-US" altLang="zh-CN" sz="2800" kern="100" spc="-600" dirty="0" smtClean="0">
                <a:latin typeface="宋体"/>
                <a:ea typeface="华文细黑"/>
                <a:cs typeface="Times New Roman"/>
              </a:rPr>
              <a:t>→ </a:t>
            </a:r>
            <a:r>
              <a:rPr lang="en-US" altLang="zh-CN" sz="2800" kern="100" dirty="0" smtClean="0">
                <a:latin typeface="Times New Roman"/>
                <a:ea typeface="华文细黑"/>
                <a:cs typeface="Courier New"/>
              </a:rPr>
              <a:t>NO</a:t>
            </a:r>
            <a:r>
              <a:rPr lang="en-US" altLang="zh-CN" sz="2800" kern="100" spc="-600" dirty="0">
                <a:latin typeface="宋体"/>
                <a:ea typeface="华文细黑"/>
                <a:cs typeface="Times New Roman"/>
              </a:rPr>
              <a:t>―→ </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S</a:t>
            </a:r>
            <a:r>
              <a:rPr lang="en-US" altLang="zh-CN" sz="2800" kern="100" spc="-600" dirty="0">
                <a:latin typeface="宋体"/>
                <a:ea typeface="华文细黑"/>
                <a:cs typeface="Times New Roman"/>
              </a:rPr>
              <a:t>―</a:t>
            </a:r>
            <a:r>
              <a:rPr lang="en-US" altLang="zh-CN" sz="2800" kern="100" spc="-600" dirty="0" smtClean="0">
                <a:latin typeface="宋体"/>
                <a:ea typeface="华文细黑"/>
                <a:cs typeface="Times New Roman"/>
              </a:rPr>
              <a:t>→ </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2</a:t>
            </a:r>
            <a:r>
              <a:rPr lang="en-US" altLang="zh-CN" sz="2800" kern="100" spc="-600" dirty="0">
                <a:latin typeface="宋体"/>
                <a:ea typeface="华文细黑"/>
                <a:cs typeface="Times New Roman"/>
              </a:rPr>
              <a:t>―→ </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en-US" altLang="zh-CN" sz="2800" kern="100" spc="-600" dirty="0">
                <a:latin typeface="宋体"/>
                <a:ea typeface="华文细黑"/>
                <a:cs typeface="Times New Roman"/>
              </a:rPr>
              <a:t>―→ </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en-US" altLang="zh-CN" sz="2800" kern="100" spc="-600" dirty="0">
                <a:latin typeface="宋体"/>
                <a:ea typeface="华文细黑"/>
                <a:cs typeface="Times New Roman"/>
              </a:rPr>
              <a:t>―→ </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spc="-600" dirty="0">
                <a:latin typeface="宋体"/>
                <a:ea typeface="华文细黑"/>
                <a:cs typeface="Times New Roman"/>
              </a:rPr>
              <a:t>―→ </a:t>
            </a:r>
            <a:r>
              <a:rPr lang="en-US" altLang="zh-CN" sz="2800" kern="100" dirty="0">
                <a:latin typeface="Times New Roman"/>
                <a:ea typeface="华文细黑"/>
                <a:cs typeface="Courier New"/>
              </a:rPr>
              <a:t>CO</a:t>
            </a:r>
            <a:r>
              <a:rPr lang="en-US" altLang="zh-CN" sz="2800" kern="100" spc="-600" dirty="0">
                <a:latin typeface="宋体"/>
                <a:ea typeface="华文细黑"/>
                <a:cs typeface="Times New Roman"/>
              </a:rPr>
              <a:t>―→ </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en-US" altLang="zh-CN" sz="2800" kern="100" spc="-600" dirty="0">
                <a:latin typeface="宋体"/>
                <a:ea typeface="华文细黑"/>
                <a:cs typeface="Times New Roman"/>
              </a:rPr>
              <a:t>―→ </a:t>
            </a:r>
            <a:r>
              <a:rPr lang="en-US" altLang="zh-CN" sz="2800" kern="100" dirty="0">
                <a:latin typeface="Times New Roman"/>
                <a:ea typeface="华文细黑"/>
                <a:cs typeface="Courier New"/>
              </a:rPr>
              <a:t>CO</a:t>
            </a:r>
            <a:r>
              <a:rPr lang="en-US" altLang="zh-CN" sz="2800" kern="100" spc="-600" dirty="0">
                <a:latin typeface="宋体"/>
                <a:ea typeface="华文细黑"/>
                <a:cs typeface="Times New Roman"/>
              </a:rPr>
              <a:t>―→ </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醇</a:t>
            </a:r>
            <a:r>
              <a:rPr lang="en-US" altLang="zh-CN" sz="2800" kern="100" spc="-600" dirty="0">
                <a:latin typeface="宋体"/>
                <a:ea typeface="华文细黑"/>
                <a:cs typeface="Times New Roman"/>
              </a:rPr>
              <a:t>―→ </a:t>
            </a:r>
            <a:r>
              <a:rPr lang="zh-CN" altLang="zh-CN" sz="2800" kern="100" dirty="0">
                <a:latin typeface="Times New Roman"/>
                <a:ea typeface="华文细黑"/>
                <a:cs typeface="Times New Roman"/>
              </a:rPr>
              <a:t>醛</a:t>
            </a:r>
            <a:r>
              <a:rPr lang="en-US" altLang="zh-CN" sz="2800" kern="100" spc="-600" dirty="0">
                <a:latin typeface="宋体"/>
                <a:ea typeface="华文细黑"/>
                <a:cs typeface="Times New Roman"/>
              </a:rPr>
              <a:t>―→ </a:t>
            </a:r>
            <a:r>
              <a:rPr lang="zh-CN" altLang="zh-CN" sz="2800" kern="100" dirty="0">
                <a:latin typeface="Times New Roman"/>
                <a:ea typeface="华文细黑"/>
                <a:cs typeface="Times New Roman"/>
              </a:rPr>
              <a:t>羧酸</a:t>
            </a:r>
            <a:endParaRPr lang="zh-CN" altLang="zh-CN" sz="2800" kern="100" dirty="0">
              <a:effectLst/>
              <a:latin typeface="宋体"/>
              <a:cs typeface="Courier New"/>
            </a:endParaRPr>
          </a:p>
        </p:txBody>
      </p:sp>
    </p:spTree>
    <p:extLst>
      <p:ext uri="{BB962C8B-B14F-4D97-AF65-F5344CB8AC3E}">
        <p14:creationId xmlns:p14="http://schemas.microsoft.com/office/powerpoint/2010/main" val="34254720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33974" y="677239"/>
            <a:ext cx="11120877" cy="1303177"/>
          </a:xfrm>
          <a:prstGeom prst="rect">
            <a:avLst/>
          </a:prstGeom>
        </p:spPr>
        <p:txBody>
          <a:bodyPr>
            <a:spAutoFit/>
          </a:bodyPr>
          <a:lstStyle/>
          <a:p>
            <a:pPr algn="just">
              <a:lnSpc>
                <a:spcPct val="150000"/>
              </a:lnSpc>
              <a:spcAft>
                <a:spcPts val="0"/>
              </a:spcAft>
            </a:pPr>
            <a:r>
              <a:rPr lang="en-US" altLang="zh-CN" sz="2800" kern="100">
                <a:latin typeface="Times New Roman"/>
                <a:ea typeface="华文细黑"/>
                <a:cs typeface="Courier New"/>
              </a:rPr>
              <a:t>1.A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均为中学化学常见物质，一定条件下它们有如图所示转化关系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部分产物已略去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pic>
        <p:nvPicPr>
          <p:cNvPr id="112642" name="Picture 2" descr="HX26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97672" y="2165960"/>
            <a:ext cx="2055041" cy="1463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533974" y="3642267"/>
            <a:ext cx="11120877" cy="259583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可能为</a:t>
            </a:r>
            <a:r>
              <a:rPr lang="en-US" altLang="zh-CN" sz="2800" kern="100" dirty="0">
                <a:latin typeface="Times New Roman"/>
                <a:ea typeface="华文细黑"/>
                <a:cs typeface="Courier New"/>
              </a:rPr>
              <a:t>Fe(NO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KOH</a:t>
            </a:r>
            <a:r>
              <a:rPr lang="zh-CN" altLang="zh-CN" sz="2800" kern="100" dirty="0">
                <a:latin typeface="Times New Roman"/>
                <a:ea typeface="华文细黑"/>
                <a:cs typeface="Times New Roman"/>
              </a:rPr>
              <a:t>溶液，则</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可能为</a:t>
            </a:r>
            <a:r>
              <a:rPr lang="en-US" altLang="zh-CN" sz="2800" kern="100" dirty="0">
                <a:latin typeface="Times New Roman"/>
                <a:ea typeface="华文细黑"/>
                <a:cs typeface="Courier New"/>
              </a:rPr>
              <a:t>Al</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均为焰色反应呈黄色的化合物，则</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一定为</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可为有机物乙醇，也可为非金属单质硫</a:t>
            </a:r>
            <a:endParaRPr lang="zh-CN" altLang="zh-CN" sz="1050" kern="100" dirty="0">
              <a:effectLst/>
              <a:latin typeface="宋体"/>
              <a:cs typeface="Courier New"/>
            </a:endParaRPr>
          </a:p>
        </p:txBody>
      </p:sp>
      <p:sp>
        <p:nvSpPr>
          <p:cNvPr id="7" name="Rectangle 21">
            <a:hlinkClick r:id="rId3" action="ppaction://hlinksldjump"/>
          </p:cNvPr>
          <p:cNvSpPr>
            <a:spLocks noChangeArrowheads="1"/>
          </p:cNvSpPr>
          <p:nvPr/>
        </p:nvSpPr>
        <p:spPr bwMode="auto">
          <a:xfrm>
            <a:off x="861548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4" action="ppaction://hlinksldjump"/>
          </p:cNvPr>
          <p:cNvSpPr>
            <a:spLocks noChangeArrowheads="1"/>
          </p:cNvSpPr>
          <p:nvPr/>
        </p:nvSpPr>
        <p:spPr bwMode="auto">
          <a:xfrm>
            <a:off x="911766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5" action="ppaction://hlinksldjump"/>
          </p:cNvPr>
          <p:cNvSpPr>
            <a:spLocks noChangeArrowheads="1"/>
          </p:cNvSpPr>
          <p:nvPr/>
        </p:nvSpPr>
        <p:spPr bwMode="auto">
          <a:xfrm>
            <a:off x="959570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6" action="ppaction://hlinksldjump"/>
          </p:cNvPr>
          <p:cNvSpPr>
            <a:spLocks noChangeArrowheads="1"/>
          </p:cNvSpPr>
          <p:nvPr/>
        </p:nvSpPr>
        <p:spPr bwMode="auto">
          <a:xfrm>
            <a:off x="1004959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7" action="ppaction://hlinksldjump"/>
          </p:cNvPr>
          <p:cNvSpPr>
            <a:spLocks noChangeArrowheads="1"/>
          </p:cNvSpPr>
          <p:nvPr/>
        </p:nvSpPr>
        <p:spPr bwMode="auto">
          <a:xfrm>
            <a:off x="1052721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8" action="ppaction://hlinksldjump"/>
          </p:cNvPr>
          <p:cNvSpPr>
            <a:spLocks noChangeArrowheads="1"/>
          </p:cNvSpPr>
          <p:nvPr/>
        </p:nvSpPr>
        <p:spPr bwMode="auto">
          <a:xfrm>
            <a:off x="1103126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9" action="ppaction://hlinksldjump"/>
          </p:cNvPr>
          <p:cNvSpPr>
            <a:spLocks noChangeArrowheads="1"/>
          </p:cNvSpPr>
          <p:nvPr/>
        </p:nvSpPr>
        <p:spPr bwMode="auto">
          <a:xfrm>
            <a:off x="1150561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a:hlinkClick r:id="rId10"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806333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572695" y="1701602"/>
            <a:ext cx="10964697" cy="3242170"/>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Al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KOH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Al</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KOH</a:t>
            </a:r>
            <a:r>
              <a:rPr lang="zh-CN" altLang="zh-CN" sz="2800" kern="100" dirty="0">
                <a:latin typeface="Times New Roman"/>
                <a:ea typeface="华文细黑"/>
                <a:cs typeface="Times New Roman"/>
              </a:rPr>
              <a:t>反应只能生成</a:t>
            </a:r>
            <a:r>
              <a:rPr lang="en-US" altLang="zh-CN" sz="2800" kern="100" dirty="0">
                <a:latin typeface="Times New Roman"/>
                <a:ea typeface="华文细黑"/>
                <a:cs typeface="Courier New"/>
              </a:rPr>
              <a:t>KAlO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项错；</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均为焰色反应呈黄色的化合物，则三者中都含有钠元素，则</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可能为</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等，</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项错；</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如果</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反应只能生成</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项错。</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rgbClr val="E36C0A"/>
                </a:solidFill>
                <a:latin typeface="Times New Roman"/>
                <a:ea typeface="华文细黑"/>
                <a:cs typeface="Courier New"/>
              </a:rPr>
              <a:t>A</a:t>
            </a:r>
            <a:endParaRPr lang="zh-CN" altLang="zh-CN" sz="1050" kern="100" dirty="0">
              <a:effectLst/>
              <a:latin typeface="宋体"/>
              <a:cs typeface="Courier New"/>
            </a:endParaRPr>
          </a:p>
        </p:txBody>
      </p:sp>
      <p:sp>
        <p:nvSpPr>
          <p:cNvPr id="4" name="Rectangle 21">
            <a:hlinkClick r:id="rId2" action="ppaction://hlinksldjump"/>
          </p:cNvPr>
          <p:cNvSpPr>
            <a:spLocks noChangeArrowheads="1"/>
          </p:cNvSpPr>
          <p:nvPr/>
        </p:nvSpPr>
        <p:spPr bwMode="auto">
          <a:xfrm>
            <a:off x="861548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911766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59570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04959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52721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03126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50561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0633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7871" y="576349"/>
            <a:ext cx="11074344"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化学美无处不在。下图是物质间发生化学反应的颜色变化，其中</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pic>
        <p:nvPicPr>
          <p:cNvPr id="113666" name="Picture 2" descr="HX2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768" y="1815266"/>
            <a:ext cx="6572050" cy="319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17871" y="5069135"/>
            <a:ext cx="11074344"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稀盐酸</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稀硫酸</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硫酸钠溶液</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碳酸钠溶</a:t>
            </a:r>
            <a:r>
              <a:rPr lang="zh-CN" altLang="zh-CN" sz="2800" kern="100" dirty="0" smtClean="0">
                <a:latin typeface="Times New Roman"/>
                <a:ea typeface="华文细黑"/>
                <a:cs typeface="Times New Roman"/>
              </a:rPr>
              <a:t>液</a:t>
            </a:r>
            <a:endParaRPr lang="zh-CN" altLang="zh-CN" sz="1050" kern="100" dirty="0">
              <a:latin typeface="宋体"/>
              <a:cs typeface="Courier New"/>
            </a:endParaRPr>
          </a:p>
        </p:txBody>
      </p:sp>
      <p:sp>
        <p:nvSpPr>
          <p:cNvPr id="5" name="Rectangle 21">
            <a:hlinkClick r:id="rId3" action="ppaction://hlinksldjump"/>
          </p:cNvPr>
          <p:cNvSpPr>
            <a:spLocks noChangeArrowheads="1"/>
          </p:cNvSpPr>
          <p:nvPr/>
        </p:nvSpPr>
        <p:spPr bwMode="auto">
          <a:xfrm>
            <a:off x="861548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911766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959570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6" action="ppaction://hlinksldjump"/>
          </p:cNvPr>
          <p:cNvSpPr>
            <a:spLocks noChangeArrowheads="1"/>
          </p:cNvSpPr>
          <p:nvPr/>
        </p:nvSpPr>
        <p:spPr bwMode="auto">
          <a:xfrm>
            <a:off x="1004959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7" action="ppaction://hlinksldjump"/>
          </p:cNvPr>
          <p:cNvSpPr>
            <a:spLocks noChangeArrowheads="1"/>
          </p:cNvSpPr>
          <p:nvPr/>
        </p:nvSpPr>
        <p:spPr bwMode="auto">
          <a:xfrm>
            <a:off x="1052721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03126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9" action="ppaction://hlinksldjump"/>
          </p:cNvPr>
          <p:cNvSpPr>
            <a:spLocks noChangeArrowheads="1"/>
          </p:cNvSpPr>
          <p:nvPr/>
        </p:nvSpPr>
        <p:spPr bwMode="auto">
          <a:xfrm>
            <a:off x="1150561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rId10"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8063331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733929" y="1914075"/>
            <a:ext cx="10642228" cy="2595839"/>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稀盐酸不与</a:t>
            </a:r>
            <a:r>
              <a:rPr lang="en-US" altLang="zh-CN" sz="2800" kern="100" dirty="0">
                <a:latin typeface="Times New Roman"/>
                <a:ea typeface="华文细黑"/>
                <a:cs typeface="Courier New"/>
              </a:rPr>
              <a:t>Ba(NO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项不符合</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硫</a:t>
            </a:r>
            <a:r>
              <a:rPr lang="zh-CN" altLang="zh-CN" sz="2800" kern="100" dirty="0">
                <a:latin typeface="Times New Roman"/>
                <a:ea typeface="华文细黑"/>
                <a:cs typeface="Times New Roman"/>
              </a:rPr>
              <a:t>酸钠、碳酸钠都不能与</a:t>
            </a:r>
            <a:r>
              <a:rPr lang="en-US" altLang="zh-CN" sz="2800" kern="100" dirty="0">
                <a:latin typeface="Times New Roman"/>
                <a:ea typeface="华文细黑"/>
                <a:cs typeface="Courier New"/>
              </a:rPr>
              <a:t>CuO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反应，也不能使石蕊溶液变红，</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项都不符合。</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rgbClr val="E36C0A"/>
                </a:solidFill>
                <a:latin typeface="Times New Roman"/>
                <a:ea typeface="华文细黑"/>
                <a:cs typeface="Courier New"/>
              </a:rPr>
              <a:t>B</a:t>
            </a:r>
            <a:endParaRPr lang="zh-CN" altLang="zh-CN" sz="1050" kern="100" dirty="0">
              <a:effectLst/>
              <a:latin typeface="宋体"/>
              <a:cs typeface="Courier New"/>
            </a:endParaRPr>
          </a:p>
        </p:txBody>
      </p:sp>
      <p:sp>
        <p:nvSpPr>
          <p:cNvPr id="4" name="Rectangle 21">
            <a:hlinkClick r:id="rId2" action="ppaction://hlinksldjump"/>
          </p:cNvPr>
          <p:cNvSpPr>
            <a:spLocks noChangeArrowheads="1"/>
          </p:cNvSpPr>
          <p:nvPr/>
        </p:nvSpPr>
        <p:spPr bwMode="auto">
          <a:xfrm>
            <a:off x="861548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911766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59570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04959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52721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03126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50561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51232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7871" y="539674"/>
            <a:ext cx="11074344" cy="657872"/>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用无机矿物资源生产部分材料，其产品流程示意图如下：</a:t>
            </a:r>
            <a:endParaRPr lang="zh-CN" altLang="zh-CN" sz="1050" kern="100" dirty="0">
              <a:effectLst/>
              <a:latin typeface="宋体"/>
              <a:cs typeface="Courier New"/>
            </a:endParaRPr>
          </a:p>
        </p:txBody>
      </p:sp>
      <p:pic>
        <p:nvPicPr>
          <p:cNvPr id="114690" name="Picture 2" descr="HX2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598" y="1287469"/>
            <a:ext cx="8869011" cy="495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861548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911766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959570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1004959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1052721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8" action="ppaction://hlinksldjump"/>
          </p:cNvPr>
          <p:cNvSpPr>
            <a:spLocks noChangeArrowheads="1"/>
          </p:cNvSpPr>
          <p:nvPr/>
        </p:nvSpPr>
        <p:spPr bwMode="auto">
          <a:xfrm>
            <a:off x="1103126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9" action="ppaction://hlinksldjump"/>
          </p:cNvPr>
          <p:cNvSpPr>
            <a:spLocks noChangeArrowheads="1"/>
          </p:cNvSpPr>
          <p:nvPr/>
        </p:nvSpPr>
        <p:spPr bwMode="auto">
          <a:xfrm>
            <a:off x="1150561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5123288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7871" y="1045394"/>
            <a:ext cx="11074344" cy="4616648"/>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下列说法不正确的是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制取粗硅时生成的气体产物为</a:t>
            </a:r>
            <a:r>
              <a:rPr lang="en-US" altLang="zh-CN" sz="2800" kern="100" dirty="0">
                <a:latin typeface="Times New Roman"/>
                <a:ea typeface="华文细黑"/>
                <a:cs typeface="Courier New"/>
              </a:rPr>
              <a:t>CO</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生产铝、铜、高纯硅及玻璃的过程中都涉及氧化还原反应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黄铜矿冶炼铜时，</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可用于生产硫酸，</a:t>
            </a:r>
            <a:r>
              <a:rPr lang="en-US" altLang="zh-CN" sz="2800" kern="100" dirty="0">
                <a:latin typeface="Times New Roman"/>
                <a:ea typeface="华文细黑"/>
                <a:cs typeface="Courier New"/>
              </a:rPr>
              <a:t>FeO</a:t>
            </a:r>
            <a:r>
              <a:rPr lang="zh-CN" altLang="zh-CN" sz="2800" kern="100" dirty="0">
                <a:latin typeface="Times New Roman"/>
                <a:ea typeface="华文细黑"/>
                <a:cs typeface="Times New Roman"/>
              </a:rPr>
              <a:t>可用作冶炼铁的原料</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粗硅制高纯硅时，提纯四氯化硅可用多次分馏的方</a:t>
            </a:r>
            <a:r>
              <a:rPr lang="zh-CN" altLang="zh-CN" sz="2800" kern="100" dirty="0" smtClean="0">
                <a:latin typeface="Times New Roman"/>
                <a:ea typeface="华文细黑"/>
                <a:cs typeface="Times New Roman"/>
              </a:rPr>
              <a:t>法</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生产玻璃的过程不涉及氧化还原反应，</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SiCl</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的沸点较低，提纯四氯化硅可用多次分馏的方法，</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矩形 3"/>
          <p:cNvSpPr/>
          <p:nvPr/>
        </p:nvSpPr>
        <p:spPr>
          <a:xfrm>
            <a:off x="4112890" y="1176710"/>
            <a:ext cx="423514" cy="523220"/>
          </a:xfrm>
          <a:prstGeom prst="rect">
            <a:avLst/>
          </a:prstGeom>
        </p:spPr>
        <p:txBody>
          <a:bodyPr wrap="none">
            <a:spAutoFit/>
          </a:bodyPr>
          <a:lstStyle/>
          <a:p>
            <a:r>
              <a:rPr lang="en-US" altLang="zh-CN" sz="2800" kern="100">
                <a:solidFill>
                  <a:srgbClr val="E36C0A"/>
                </a:solidFill>
                <a:latin typeface="Times New Roman"/>
                <a:ea typeface="华文细黑"/>
              </a:rPr>
              <a:t>B</a:t>
            </a:r>
            <a:endParaRPr lang="zh-CN" altLang="en-US" sz="2800" dirty="0"/>
          </a:p>
        </p:txBody>
      </p:sp>
      <p:sp>
        <p:nvSpPr>
          <p:cNvPr id="5" name="Rectangle 21">
            <a:hlinkClick r:id="rId2" action="ppaction://hlinksldjump"/>
          </p:cNvPr>
          <p:cNvSpPr>
            <a:spLocks noChangeArrowheads="1"/>
          </p:cNvSpPr>
          <p:nvPr/>
        </p:nvSpPr>
        <p:spPr bwMode="auto">
          <a:xfrm>
            <a:off x="861548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11766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959570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04959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052721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7" action="ppaction://hlinksldjump"/>
          </p:cNvPr>
          <p:cNvSpPr>
            <a:spLocks noChangeArrowheads="1"/>
          </p:cNvSpPr>
          <p:nvPr/>
        </p:nvSpPr>
        <p:spPr bwMode="auto">
          <a:xfrm>
            <a:off x="1103126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150561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85123288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4" grpId="0"/>
      <p:bldP spid="4"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291337"/>
            <a:ext cx="11521280" cy="738664"/>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以萤石</a:t>
            </a:r>
            <a:r>
              <a:rPr lang="en-US" altLang="zh-CN" sz="2800" kern="100" dirty="0">
                <a:latin typeface="Times New Roman"/>
                <a:ea typeface="华文细黑"/>
                <a:cs typeface="Courier New"/>
              </a:rPr>
              <a:t>(CaF</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和纯碱为原料制备冰晶石的流程如下：</a:t>
            </a:r>
            <a:endParaRPr lang="zh-CN" altLang="zh-CN" sz="1050" kern="100" dirty="0">
              <a:effectLst/>
              <a:latin typeface="宋体"/>
              <a:cs typeface="Courier New"/>
            </a:endParaRPr>
          </a:p>
        </p:txBody>
      </p:sp>
      <p:pic>
        <p:nvPicPr>
          <p:cNvPr id="115714" name="Picture 2" descr="1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4846" y="939409"/>
            <a:ext cx="6040472" cy="167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34566" y="2449904"/>
            <a:ext cx="11521280" cy="3970318"/>
          </a:xfrm>
          <a:prstGeom prst="rect">
            <a:avLst/>
          </a:prstGeom>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回答下列问题：</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(1)B</a:t>
            </a:r>
            <a:r>
              <a:rPr lang="zh-CN" altLang="zh-CN" sz="2800" kern="100" dirty="0">
                <a:latin typeface="Times New Roman"/>
                <a:ea typeface="华文细黑"/>
                <a:cs typeface="Times New Roman"/>
              </a:rPr>
              <a:t>可作为建筑材料，化合物</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________________</a:t>
            </a:r>
            <a:r>
              <a:rPr lang="zh-CN" altLang="zh-CN" sz="2800" kern="100" dirty="0">
                <a:latin typeface="Times New Roman"/>
                <a:ea typeface="华文细黑"/>
                <a:cs typeface="Times New Roman"/>
              </a:rPr>
              <a:t>，它属于</a:t>
            </a:r>
            <a:r>
              <a:rPr lang="en-US" altLang="zh-CN" sz="2800" kern="100" dirty="0">
                <a:latin typeface="Times New Roman"/>
                <a:ea typeface="华文细黑"/>
                <a:cs typeface="Courier New"/>
              </a:rPr>
              <a:t>____________(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纯净物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混合物</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气体</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的化学式为</a:t>
            </a:r>
            <a:r>
              <a:rPr lang="en-US" altLang="zh-CN" sz="2800" kern="100" dirty="0">
                <a:latin typeface="Times New Roman"/>
                <a:ea typeface="华文细黑"/>
                <a:cs typeface="Courier New"/>
              </a:rPr>
              <a:t>______________</a:t>
            </a:r>
            <a:r>
              <a:rPr lang="zh-CN" altLang="zh-CN" sz="2800" kern="100" dirty="0">
                <a:latin typeface="Times New Roman"/>
                <a:ea typeface="华文细黑"/>
                <a:cs typeface="Times New Roman"/>
              </a:rPr>
              <a:t>，它的水溶液属于</a:t>
            </a:r>
            <a:r>
              <a:rPr lang="en-US" altLang="zh-CN" sz="2800" kern="100" dirty="0">
                <a:latin typeface="Times New Roman"/>
                <a:ea typeface="华文细黑"/>
                <a:cs typeface="Courier New"/>
              </a:rPr>
              <a:t>____________(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酸</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盐</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流程图中有一种物质可用于生活用水的净化，它的化学式为</a:t>
            </a:r>
            <a:r>
              <a:rPr lang="en-US" altLang="zh-CN" sz="2800" kern="100" dirty="0" smtClean="0">
                <a:latin typeface="Times New Roman"/>
                <a:ea typeface="华文细黑"/>
                <a:cs typeface="Courier New"/>
              </a:rPr>
              <a:t>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Rectangle 21">
            <a:hlinkClick r:id="rId3" action="ppaction://hlinksldjump"/>
          </p:cNvPr>
          <p:cNvSpPr>
            <a:spLocks noChangeArrowheads="1"/>
          </p:cNvSpPr>
          <p:nvPr/>
        </p:nvSpPr>
        <p:spPr bwMode="auto">
          <a:xfrm>
            <a:off x="861548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4" action="ppaction://hlinksldjump"/>
          </p:cNvPr>
          <p:cNvSpPr>
            <a:spLocks noChangeArrowheads="1"/>
          </p:cNvSpPr>
          <p:nvPr/>
        </p:nvSpPr>
        <p:spPr bwMode="auto">
          <a:xfrm>
            <a:off x="911766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959570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1004959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7" action="ppaction://hlinksldjump"/>
          </p:cNvPr>
          <p:cNvSpPr>
            <a:spLocks noChangeArrowheads="1"/>
          </p:cNvSpPr>
          <p:nvPr/>
        </p:nvSpPr>
        <p:spPr bwMode="auto">
          <a:xfrm>
            <a:off x="1052721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103126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9" action="ppaction://hlinksldjump"/>
          </p:cNvPr>
          <p:cNvSpPr>
            <a:spLocks noChangeArrowheads="1"/>
          </p:cNvSpPr>
          <p:nvPr/>
        </p:nvSpPr>
        <p:spPr bwMode="auto">
          <a:xfrm>
            <a:off x="1150561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rId10"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85123288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680718" y="1617975"/>
            <a:ext cx="10748650" cy="3323987"/>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为建筑材料硫酸钙，结合转化关系可确定</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为浓硫酸，气体</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HF</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Al(OH)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胶体常用于生活用水的净化。</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rgbClr val="E36C0A"/>
                </a:solidFill>
                <a:latin typeface="Times New Roman"/>
                <a:ea typeface="华文细黑"/>
                <a:cs typeface="Courier New"/>
              </a:rPr>
              <a:t>(1)</a:t>
            </a:r>
            <a:r>
              <a:rPr lang="zh-CN" altLang="zh-CN" sz="2800" kern="100" dirty="0">
                <a:solidFill>
                  <a:srgbClr val="E36C0A"/>
                </a:solidFill>
                <a:latin typeface="Times New Roman"/>
                <a:ea typeface="华文细黑"/>
                <a:cs typeface="Times New Roman"/>
              </a:rPr>
              <a:t>浓硫酸　混合</a:t>
            </a:r>
            <a:r>
              <a:rPr lang="zh-CN" altLang="zh-CN" sz="2800" kern="100" dirty="0" smtClean="0">
                <a:solidFill>
                  <a:srgbClr val="E36C0A"/>
                </a:solidFill>
                <a:latin typeface="Times New Roman"/>
                <a:ea typeface="华文细黑"/>
                <a:cs typeface="Times New Roman"/>
              </a:rPr>
              <a:t>物</a:t>
            </a:r>
            <a:endParaRPr lang="en-US" altLang="zh-CN" sz="2800" kern="100" dirty="0" smtClean="0">
              <a:solidFill>
                <a:srgbClr val="E36C0A"/>
              </a:solidFill>
              <a:latin typeface="Times New Roman"/>
              <a:ea typeface="华文细黑"/>
              <a:cs typeface="Times New Roman"/>
            </a:endParaRPr>
          </a:p>
          <a:p>
            <a:pPr algn="just">
              <a:lnSpc>
                <a:spcPct val="150000"/>
              </a:lnSpc>
              <a:spcAft>
                <a:spcPts val="0"/>
              </a:spcAft>
            </a:pPr>
            <a:r>
              <a:rPr lang="en-US" altLang="zh-CN" sz="2800" kern="100" dirty="0" smtClean="0">
                <a:solidFill>
                  <a:srgbClr val="E36C0A"/>
                </a:solidFill>
                <a:latin typeface="Times New Roman"/>
                <a:ea typeface="华文细黑"/>
                <a:cs typeface="Courier New"/>
              </a:rPr>
              <a:t>(</a:t>
            </a:r>
            <a:r>
              <a:rPr lang="en-US" altLang="zh-CN" sz="2800" kern="100" dirty="0">
                <a:solidFill>
                  <a:srgbClr val="E36C0A"/>
                </a:solidFill>
                <a:latin typeface="Times New Roman"/>
                <a:ea typeface="华文细黑"/>
                <a:cs typeface="Courier New"/>
              </a:rPr>
              <a:t>2)HF</a:t>
            </a:r>
            <a:r>
              <a:rPr lang="zh-CN" altLang="zh-CN" sz="2800" kern="100" dirty="0">
                <a:solidFill>
                  <a:srgbClr val="E36C0A"/>
                </a:solidFill>
                <a:latin typeface="Times New Roman"/>
                <a:ea typeface="华文细黑"/>
                <a:cs typeface="Times New Roman"/>
              </a:rPr>
              <a:t>　</a:t>
            </a:r>
            <a:r>
              <a:rPr lang="zh-CN" altLang="zh-CN" sz="2800" kern="100" dirty="0" smtClean="0">
                <a:solidFill>
                  <a:srgbClr val="E36C0A"/>
                </a:solidFill>
                <a:latin typeface="Times New Roman"/>
                <a:ea typeface="华文细黑"/>
                <a:cs typeface="Times New Roman"/>
              </a:rPr>
              <a:t>酸</a:t>
            </a:r>
            <a:endParaRPr lang="en-US" altLang="zh-CN" sz="2800" kern="100" dirty="0" smtClean="0">
              <a:solidFill>
                <a:srgbClr val="E36C0A"/>
              </a:solidFill>
              <a:latin typeface="Times New Roman"/>
              <a:ea typeface="华文细黑"/>
              <a:cs typeface="Times New Roman"/>
            </a:endParaRPr>
          </a:p>
          <a:p>
            <a:pPr algn="just">
              <a:lnSpc>
                <a:spcPct val="150000"/>
              </a:lnSpc>
              <a:spcAft>
                <a:spcPts val="0"/>
              </a:spcAft>
            </a:pPr>
            <a:r>
              <a:rPr lang="en-US" altLang="zh-CN" sz="2800" kern="100" dirty="0" smtClean="0">
                <a:solidFill>
                  <a:srgbClr val="E36C0A"/>
                </a:solidFill>
                <a:latin typeface="Times New Roman"/>
                <a:ea typeface="华文细黑"/>
                <a:cs typeface="Courier New"/>
              </a:rPr>
              <a:t>(</a:t>
            </a:r>
            <a:r>
              <a:rPr lang="en-US" altLang="zh-CN" sz="2800" kern="100" dirty="0">
                <a:solidFill>
                  <a:srgbClr val="E36C0A"/>
                </a:solidFill>
                <a:latin typeface="Times New Roman"/>
                <a:ea typeface="华文细黑"/>
                <a:cs typeface="Courier New"/>
              </a:rPr>
              <a:t>3)Al(OH)</a:t>
            </a:r>
            <a:r>
              <a:rPr lang="en-US" altLang="zh-CN" sz="2800" kern="100" baseline="-25000" dirty="0">
                <a:solidFill>
                  <a:srgbClr val="E36C0A"/>
                </a:solidFill>
                <a:latin typeface="Times New Roman"/>
                <a:ea typeface="华文细黑"/>
                <a:cs typeface="Courier New"/>
              </a:rPr>
              <a:t>3</a:t>
            </a:r>
            <a:endParaRPr lang="zh-CN" altLang="zh-CN" sz="1050" kern="100" dirty="0">
              <a:effectLst/>
              <a:latin typeface="宋体"/>
              <a:cs typeface="Courier New"/>
            </a:endParaRPr>
          </a:p>
        </p:txBody>
      </p:sp>
      <p:sp>
        <p:nvSpPr>
          <p:cNvPr id="4" name="Rectangle 21">
            <a:hlinkClick r:id="rId2" action="ppaction://hlinksldjump"/>
          </p:cNvPr>
          <p:cNvSpPr>
            <a:spLocks noChangeArrowheads="1"/>
          </p:cNvSpPr>
          <p:nvPr/>
        </p:nvSpPr>
        <p:spPr bwMode="auto">
          <a:xfrm>
            <a:off x="861548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911766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59570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04959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52721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03126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50561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51232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7871" y="621482"/>
            <a:ext cx="11074344" cy="13024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某混合物甲中含有明矾</a:t>
            </a:r>
            <a:r>
              <a:rPr lang="en-US" altLang="zh-CN" sz="2800" kern="100" dirty="0">
                <a:latin typeface="IPAPANNEW"/>
                <a:ea typeface="华文细黑"/>
                <a:cs typeface="Times New Roman"/>
              </a:rPr>
              <a:t>[KAl(SO</a:t>
            </a:r>
            <a:r>
              <a:rPr lang="en-US" altLang="zh-CN" sz="2800" kern="100" baseline="-25000" dirty="0">
                <a:latin typeface="IPAPANNEW"/>
                <a:ea typeface="华文细黑"/>
                <a:cs typeface="Times New Roman"/>
              </a:rPr>
              <a:t>4</a:t>
            </a:r>
            <a:r>
              <a:rPr lang="en-US" altLang="zh-CN" sz="2800" kern="100" dirty="0">
                <a:latin typeface="IPAPANNEW"/>
                <a:ea typeface="华文细黑"/>
                <a:cs typeface="Times New Roman"/>
              </a:rPr>
              <a:t>)</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·12H</a:t>
            </a:r>
            <a:r>
              <a:rPr lang="en-US" altLang="zh-CN" sz="2800" kern="100" baseline="-25000" dirty="0">
                <a:latin typeface="IPAPANNEW"/>
                <a:ea typeface="华文细黑"/>
                <a:cs typeface="Times New Roman"/>
              </a:rPr>
              <a:t>2</a:t>
            </a:r>
            <a:r>
              <a:rPr lang="en-US" altLang="zh-CN" sz="2800" kern="100" dirty="0">
                <a:latin typeface="IPAPANNEW"/>
                <a:ea typeface="华文细黑"/>
                <a:cs typeface="Times New Roman"/>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。在一定条件下由甲可实现下图所示的物质之间的转化：</a:t>
            </a:r>
            <a:endParaRPr lang="zh-CN" altLang="zh-CN" sz="1050" kern="100" dirty="0">
              <a:effectLst/>
              <a:latin typeface="宋体"/>
              <a:cs typeface="Courier New"/>
            </a:endParaRPr>
          </a:p>
        </p:txBody>
      </p:sp>
      <p:pic>
        <p:nvPicPr>
          <p:cNvPr id="116738" name="Picture 2" descr="HX1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684" y="2193039"/>
            <a:ext cx="8121080" cy="339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861548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911766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959570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1004959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1052721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8" action="ppaction://hlinksldjump"/>
          </p:cNvPr>
          <p:cNvSpPr>
            <a:spLocks noChangeArrowheads="1"/>
          </p:cNvSpPr>
          <p:nvPr/>
        </p:nvSpPr>
        <p:spPr bwMode="auto">
          <a:xfrm>
            <a:off x="1103126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9" action="ppaction://hlinksldjump"/>
          </p:cNvPr>
          <p:cNvSpPr>
            <a:spLocks noChangeArrowheads="1"/>
          </p:cNvSpPr>
          <p:nvPr/>
        </p:nvSpPr>
        <p:spPr bwMode="auto">
          <a:xfrm>
            <a:off x="1150561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512328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7871" y="901378"/>
            <a:ext cx="11074344" cy="4616648"/>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请回答下列问题：</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试剂</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最好选用</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填字母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A.NaOH</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稀盐酸</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二氧化碳</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氨水</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写出反应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的离子方程式：</a:t>
            </a:r>
            <a:r>
              <a:rPr lang="en-US" altLang="zh-CN" sz="2800" kern="100" dirty="0" smtClean="0">
                <a:latin typeface="Times New Roman"/>
                <a:ea typeface="华文细黑"/>
                <a:cs typeface="Courier New"/>
              </a:rPr>
              <a:t>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写出反应</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的化学方程式：</a:t>
            </a:r>
            <a:r>
              <a:rPr lang="en-US" altLang="zh-CN" sz="2800" kern="100" dirty="0" smtClean="0">
                <a:latin typeface="Times New Roman"/>
                <a:ea typeface="华文细黑"/>
                <a:cs typeface="Courier New"/>
              </a:rPr>
              <a:t>___________________________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4" name="矩形 3"/>
          <p:cNvSpPr/>
          <p:nvPr/>
        </p:nvSpPr>
        <p:spPr>
          <a:xfrm>
            <a:off x="3934966" y="1668066"/>
            <a:ext cx="444352" cy="523220"/>
          </a:xfrm>
          <a:prstGeom prst="rect">
            <a:avLst/>
          </a:prstGeom>
        </p:spPr>
        <p:txBody>
          <a:bodyPr wrap="none">
            <a:spAutoFit/>
          </a:bodyPr>
          <a:lstStyle/>
          <a:p>
            <a:r>
              <a:rPr lang="en-US" altLang="zh-CN" sz="2800" kern="100" dirty="0">
                <a:solidFill>
                  <a:srgbClr val="E36C0A"/>
                </a:solidFill>
                <a:latin typeface="Times New Roman"/>
                <a:ea typeface="华文细黑"/>
              </a:rPr>
              <a:t>D</a:t>
            </a:r>
            <a:endParaRPr lang="zh-CN" altLang="en-US" sz="2800" dirty="0"/>
          </a:p>
        </p:txBody>
      </p:sp>
      <p:graphicFrame>
        <p:nvGraphicFramePr>
          <p:cNvPr id="7" name="对象 6"/>
          <p:cNvGraphicFramePr>
            <a:graphicFrameLocks noChangeAspect="1"/>
          </p:cNvGraphicFramePr>
          <p:nvPr>
            <p:extLst>
              <p:ext uri="{D42A27DB-BD31-4B8C-83A1-F6EECF244321}">
                <p14:modId xmlns:p14="http://schemas.microsoft.com/office/powerpoint/2010/main" val="1679833350"/>
              </p:ext>
            </p:extLst>
          </p:nvPr>
        </p:nvGraphicFramePr>
        <p:xfrm>
          <a:off x="5573414" y="3489052"/>
          <a:ext cx="5994400" cy="711200"/>
        </p:xfrm>
        <a:graphic>
          <a:graphicData uri="http://schemas.openxmlformats.org/presentationml/2006/ole">
            <mc:AlternateContent xmlns:mc="http://schemas.openxmlformats.org/markup-compatibility/2006">
              <mc:Choice xmlns:v="urn:schemas-microsoft-com:vml" Requires="v">
                <p:oleObj spid="_x0000_s117849" name="文档" r:id="rId4" imgW="6001776" imgH="710621" progId="Word.Document.12">
                  <p:embed/>
                </p:oleObj>
              </mc:Choice>
              <mc:Fallback>
                <p:oleObj name="文档" r:id="rId4" imgW="6001776" imgH="710621" progId="Word.Document.12">
                  <p:embed/>
                  <p:pic>
                    <p:nvPicPr>
                      <p:cNvPr id="0" name=""/>
                      <p:cNvPicPr/>
                      <p:nvPr/>
                    </p:nvPicPr>
                    <p:blipFill>
                      <a:blip r:embed="rId5"/>
                      <a:stretch>
                        <a:fillRect/>
                      </a:stretch>
                    </p:blipFill>
                    <p:spPr>
                      <a:xfrm>
                        <a:off x="5573414" y="3489052"/>
                        <a:ext cx="5994400" cy="7112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894654473"/>
              </p:ext>
            </p:extLst>
          </p:nvPr>
        </p:nvGraphicFramePr>
        <p:xfrm>
          <a:off x="669950" y="4184526"/>
          <a:ext cx="1270000" cy="711200"/>
        </p:xfrm>
        <a:graphic>
          <a:graphicData uri="http://schemas.openxmlformats.org/presentationml/2006/ole">
            <mc:AlternateContent xmlns:mc="http://schemas.openxmlformats.org/markup-compatibility/2006">
              <mc:Choice xmlns:v="urn:schemas-microsoft-com:vml" Requires="v">
                <p:oleObj spid="_x0000_s117850" name="文档" r:id="rId7" imgW="1277015" imgH="710666" progId="Word.Document.12">
                  <p:embed/>
                </p:oleObj>
              </mc:Choice>
              <mc:Fallback>
                <p:oleObj name="文档" r:id="rId7" imgW="1277015" imgH="710666" progId="Word.Document.12">
                  <p:embed/>
                  <p:pic>
                    <p:nvPicPr>
                      <p:cNvPr id="0" name=""/>
                      <p:cNvPicPr/>
                      <p:nvPr/>
                    </p:nvPicPr>
                    <p:blipFill>
                      <a:blip r:embed="rId8"/>
                      <a:stretch>
                        <a:fillRect/>
                      </a:stretch>
                    </p:blipFill>
                    <p:spPr>
                      <a:xfrm>
                        <a:off x="669950" y="4184526"/>
                        <a:ext cx="1270000" cy="7112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942508268"/>
              </p:ext>
            </p:extLst>
          </p:nvPr>
        </p:nvGraphicFramePr>
        <p:xfrm>
          <a:off x="5341218" y="4573786"/>
          <a:ext cx="4991100" cy="774700"/>
        </p:xfrm>
        <a:graphic>
          <a:graphicData uri="http://schemas.openxmlformats.org/presentationml/2006/ole">
            <mc:AlternateContent xmlns:mc="http://schemas.openxmlformats.org/markup-compatibility/2006">
              <mc:Choice xmlns:v="urn:schemas-microsoft-com:vml" Requires="v">
                <p:oleObj spid="_x0000_s117851" name="文档" r:id="rId10" imgW="5062698" imgH="792388" progId="Word.Document.12">
                  <p:embed/>
                </p:oleObj>
              </mc:Choice>
              <mc:Fallback>
                <p:oleObj name="文档" r:id="rId10" imgW="5062698" imgH="792388" progId="Word.Document.12">
                  <p:embed/>
                  <p:pic>
                    <p:nvPicPr>
                      <p:cNvPr id="0" name=""/>
                      <p:cNvPicPr/>
                      <p:nvPr/>
                    </p:nvPicPr>
                    <p:blipFill>
                      <a:blip r:embed="rId11"/>
                      <a:stretch>
                        <a:fillRect/>
                      </a:stretch>
                    </p:blipFill>
                    <p:spPr>
                      <a:xfrm>
                        <a:off x="5341218" y="4573786"/>
                        <a:ext cx="4991100" cy="774700"/>
                      </a:xfrm>
                      <a:prstGeom prst="rect">
                        <a:avLst/>
                      </a:prstGeom>
                    </p:spPr>
                  </p:pic>
                </p:oleObj>
              </mc:Fallback>
            </mc:AlternateContent>
          </a:graphicData>
        </a:graphic>
      </p:graphicFrame>
      <p:sp>
        <p:nvSpPr>
          <p:cNvPr id="10" name="Rectangle 21">
            <a:hlinkClick r:id="rId12" action="ppaction://hlinksldjump"/>
          </p:cNvPr>
          <p:cNvSpPr>
            <a:spLocks noChangeArrowheads="1"/>
          </p:cNvSpPr>
          <p:nvPr/>
        </p:nvSpPr>
        <p:spPr bwMode="auto">
          <a:xfrm>
            <a:off x="861548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13" action="ppaction://hlinksldjump"/>
          </p:cNvPr>
          <p:cNvSpPr>
            <a:spLocks noChangeArrowheads="1"/>
          </p:cNvSpPr>
          <p:nvPr/>
        </p:nvSpPr>
        <p:spPr bwMode="auto">
          <a:xfrm>
            <a:off x="911766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14" action="ppaction://hlinksldjump"/>
          </p:cNvPr>
          <p:cNvSpPr>
            <a:spLocks noChangeArrowheads="1"/>
          </p:cNvSpPr>
          <p:nvPr/>
        </p:nvSpPr>
        <p:spPr bwMode="auto">
          <a:xfrm>
            <a:off x="959570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15" action="ppaction://hlinksldjump"/>
          </p:cNvPr>
          <p:cNvSpPr>
            <a:spLocks noChangeArrowheads="1"/>
          </p:cNvSpPr>
          <p:nvPr/>
        </p:nvSpPr>
        <p:spPr bwMode="auto">
          <a:xfrm>
            <a:off x="1004959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16" action="ppaction://hlinksldjump"/>
          </p:cNvPr>
          <p:cNvSpPr>
            <a:spLocks noChangeArrowheads="1"/>
          </p:cNvSpPr>
          <p:nvPr/>
        </p:nvSpPr>
        <p:spPr bwMode="auto">
          <a:xfrm>
            <a:off x="1052721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17" action="ppaction://hlinksldjump"/>
          </p:cNvPr>
          <p:cNvSpPr>
            <a:spLocks noChangeArrowheads="1"/>
          </p:cNvSpPr>
          <p:nvPr/>
        </p:nvSpPr>
        <p:spPr bwMode="auto">
          <a:xfrm>
            <a:off x="1103126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18" action="ppaction://hlinksldjump"/>
          </p:cNvPr>
          <p:cNvSpPr>
            <a:spLocks noChangeArrowheads="1"/>
          </p:cNvSpPr>
          <p:nvPr/>
        </p:nvSpPr>
        <p:spPr bwMode="auto">
          <a:xfrm>
            <a:off x="1150561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85123288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4" grpId="0"/>
      <p:bldP spid="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851561693"/>
              </p:ext>
            </p:extLst>
          </p:nvPr>
        </p:nvGraphicFramePr>
        <p:xfrm>
          <a:off x="520700" y="333450"/>
          <a:ext cx="11125200" cy="5715000"/>
        </p:xfrm>
        <a:graphic>
          <a:graphicData uri="http://schemas.openxmlformats.org/presentationml/2006/ole">
            <mc:AlternateContent xmlns:mc="http://schemas.openxmlformats.org/markup-compatibility/2006">
              <mc:Choice xmlns:v="urn:schemas-microsoft-com:vml" Requires="v">
                <p:oleObj spid="_x0000_s32800" name="文档" r:id="rId4" imgW="11127126" imgH="5727520" progId="Word.Document.12">
                  <p:embed/>
                </p:oleObj>
              </mc:Choice>
              <mc:Fallback>
                <p:oleObj name="文档" r:id="rId4" imgW="11127126" imgH="5727520" progId="Word.Document.12">
                  <p:embed/>
                  <p:pic>
                    <p:nvPicPr>
                      <p:cNvPr id="0" name=""/>
                      <p:cNvPicPr>
                        <a:picLocks noChangeAspect="1" noChangeArrowheads="1"/>
                      </p:cNvPicPr>
                      <p:nvPr/>
                    </p:nvPicPr>
                    <p:blipFill>
                      <a:blip r:embed="rId5"/>
                      <a:srcRect/>
                      <a:stretch>
                        <a:fillRect/>
                      </a:stretch>
                    </p:blipFill>
                    <p:spPr bwMode="auto">
                      <a:xfrm>
                        <a:off x="520700" y="333450"/>
                        <a:ext cx="111252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686295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7871" y="1341562"/>
            <a:ext cx="11074344"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固体</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可以作为复合性的化学肥料，</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中所含物质的化学式为</a:t>
            </a:r>
            <a:r>
              <a:rPr lang="en-US" altLang="zh-CN" sz="2800" kern="100" dirty="0" smtClean="0">
                <a:latin typeface="Times New Roman"/>
                <a:ea typeface="华文细黑"/>
                <a:cs typeface="Courier New"/>
              </a:rPr>
              <a:t>_______________</a:t>
            </a:r>
            <a:r>
              <a:rPr lang="en-US" altLang="zh-CN" sz="2800" kern="100" dirty="0">
                <a:latin typeface="Times New Roman"/>
                <a:ea typeface="华文细黑"/>
                <a:cs typeface="Courier New"/>
              </a:rPr>
              <a:t>__</a:t>
            </a:r>
            <a:r>
              <a:rPr lang="en-US" altLang="zh-CN" sz="2800" kern="100" dirty="0" smtClean="0">
                <a:latin typeface="Times New Roman"/>
                <a:ea typeface="华文细黑"/>
                <a:cs typeface="Courier New"/>
              </a:rPr>
              <a:t>__</a:t>
            </a:r>
            <a:r>
              <a:rPr lang="zh-CN" altLang="zh-CN" sz="2800" kern="100" dirty="0">
                <a:latin typeface="Times New Roman"/>
                <a:ea typeface="华文细黑"/>
                <a:cs typeface="Times New Roman"/>
              </a:rPr>
              <a:t>，从溶液中获得固体</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的操作依次为</a:t>
            </a:r>
            <a:r>
              <a:rPr lang="en-US" altLang="zh-CN" sz="2800" kern="100" dirty="0" smtClean="0">
                <a:latin typeface="Times New Roman"/>
                <a:ea typeface="华文细黑"/>
                <a:cs typeface="Courier New"/>
              </a:rPr>
              <a:t>___________</a:t>
            </a:r>
          </a:p>
          <a:p>
            <a:pPr algn="just">
              <a:lnSpc>
                <a:spcPct val="150000"/>
              </a:lnSpc>
              <a:spcAft>
                <a:spcPts val="0"/>
              </a:spcAft>
            </a:pPr>
            <a:r>
              <a:rPr lang="en-US" altLang="zh-CN" sz="2800" kern="100" dirty="0" smtClean="0">
                <a:latin typeface="Times New Roman"/>
                <a:ea typeface="华文细黑"/>
                <a:cs typeface="Courier New"/>
              </a:rPr>
              <a:t>____________________________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4" name="矩形 3"/>
          <p:cNvSpPr/>
          <p:nvPr/>
        </p:nvSpPr>
        <p:spPr>
          <a:xfrm>
            <a:off x="707306" y="2023542"/>
            <a:ext cx="3084499" cy="523220"/>
          </a:xfrm>
          <a:prstGeom prst="rect">
            <a:avLst/>
          </a:prstGeom>
        </p:spPr>
        <p:txBody>
          <a:bodyPr wrap="none">
            <a:spAutoFit/>
          </a:bodyPr>
          <a:lstStyle/>
          <a:p>
            <a:r>
              <a:rPr lang="en-US" altLang="zh-CN" sz="2800" kern="100" dirty="0">
                <a:solidFill>
                  <a:srgbClr val="E36C0A"/>
                </a:solidFill>
                <a:latin typeface="Times New Roman"/>
                <a:ea typeface="华文细黑"/>
              </a:rPr>
              <a:t>(NH</a:t>
            </a:r>
            <a:r>
              <a:rPr lang="en-US" altLang="zh-CN" sz="2800" kern="100" baseline="-25000" dirty="0">
                <a:solidFill>
                  <a:srgbClr val="E36C0A"/>
                </a:solidFill>
                <a:latin typeface="Times New Roman"/>
                <a:ea typeface="华文细黑"/>
              </a:rPr>
              <a:t>4</a:t>
            </a:r>
            <a:r>
              <a:rPr lang="en-US" altLang="zh-CN" sz="2800" kern="100" dirty="0">
                <a:solidFill>
                  <a:srgbClr val="E36C0A"/>
                </a:solidFill>
                <a:latin typeface="Times New Roman"/>
                <a:ea typeface="华文细黑"/>
              </a:rPr>
              <a:t>)</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Times New Roman"/>
                <a:ea typeface="华文细黑"/>
              </a:rPr>
              <a:t>SO</a:t>
            </a:r>
            <a:r>
              <a:rPr lang="en-US" altLang="zh-CN" sz="2800" kern="100" baseline="-25000" dirty="0">
                <a:solidFill>
                  <a:srgbClr val="E36C0A"/>
                </a:solidFill>
                <a:latin typeface="Times New Roman"/>
                <a:ea typeface="华文细黑"/>
              </a:rPr>
              <a:t>4</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K</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Times New Roman"/>
                <a:ea typeface="华文细黑"/>
              </a:rPr>
              <a:t>SO</a:t>
            </a:r>
            <a:r>
              <a:rPr lang="en-US" altLang="zh-CN" sz="2800" kern="100" baseline="-25000" dirty="0">
                <a:solidFill>
                  <a:srgbClr val="E36C0A"/>
                </a:solidFill>
                <a:latin typeface="Times New Roman"/>
                <a:ea typeface="华文细黑"/>
              </a:rPr>
              <a:t>4</a:t>
            </a:r>
            <a:endParaRPr lang="zh-CN" altLang="en-US" sz="2800" dirty="0"/>
          </a:p>
        </p:txBody>
      </p:sp>
      <p:sp>
        <p:nvSpPr>
          <p:cNvPr id="6" name="矩形 5"/>
          <p:cNvSpPr/>
          <p:nvPr/>
        </p:nvSpPr>
        <p:spPr>
          <a:xfrm>
            <a:off x="9600360" y="2048942"/>
            <a:ext cx="1980029"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蒸发浓缩</a:t>
            </a:r>
            <a:r>
              <a:rPr lang="zh-CN" altLang="zh-CN" sz="2800" kern="100" dirty="0" smtClean="0">
                <a:solidFill>
                  <a:srgbClr val="E36C0A"/>
                </a:solidFill>
                <a:latin typeface="Times New Roman"/>
                <a:ea typeface="华文细黑"/>
                <a:cs typeface="Times New Roman"/>
              </a:rPr>
              <a:t>、</a:t>
            </a:r>
            <a:endParaRPr lang="zh-CN" altLang="en-US" sz="2800" dirty="0"/>
          </a:p>
        </p:txBody>
      </p:sp>
      <p:sp>
        <p:nvSpPr>
          <p:cNvPr id="8" name="矩形 7"/>
          <p:cNvSpPr/>
          <p:nvPr/>
        </p:nvSpPr>
        <p:spPr>
          <a:xfrm>
            <a:off x="666532" y="2715950"/>
            <a:ext cx="4852610" cy="523220"/>
          </a:xfrm>
          <a:prstGeom prst="rect">
            <a:avLst/>
          </a:prstGeom>
        </p:spPr>
        <p:txBody>
          <a:bodyPr wrap="none">
            <a:spAutoFit/>
          </a:bodyPr>
          <a:lstStyle/>
          <a:p>
            <a:pPr lvl="0"/>
            <a:r>
              <a:rPr lang="zh-CN" altLang="zh-CN" sz="2800" kern="100" dirty="0">
                <a:solidFill>
                  <a:srgbClr val="E36C0A"/>
                </a:solidFill>
                <a:latin typeface="Times New Roman"/>
                <a:ea typeface="华文细黑"/>
                <a:cs typeface="Times New Roman"/>
              </a:rPr>
              <a:t>冷却结晶、过滤、洗涤、干燥</a:t>
            </a:r>
            <a:endParaRPr lang="zh-CN" altLang="en-US" sz="2800" dirty="0">
              <a:solidFill>
                <a:prstClr val="black"/>
              </a:solidFill>
            </a:endParaRPr>
          </a:p>
        </p:txBody>
      </p:sp>
      <p:sp>
        <p:nvSpPr>
          <p:cNvPr id="7" name="Rectangle 21">
            <a:hlinkClick r:id="rId2" action="ppaction://hlinksldjump"/>
          </p:cNvPr>
          <p:cNvSpPr>
            <a:spLocks noChangeArrowheads="1"/>
          </p:cNvSpPr>
          <p:nvPr/>
        </p:nvSpPr>
        <p:spPr bwMode="auto">
          <a:xfrm>
            <a:off x="861548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3" action="ppaction://hlinksldjump"/>
          </p:cNvPr>
          <p:cNvSpPr>
            <a:spLocks noChangeArrowheads="1"/>
          </p:cNvSpPr>
          <p:nvPr/>
        </p:nvSpPr>
        <p:spPr bwMode="auto">
          <a:xfrm>
            <a:off x="911766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959570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1004959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6" action="ppaction://hlinksldjump"/>
          </p:cNvPr>
          <p:cNvSpPr>
            <a:spLocks noChangeArrowheads="1"/>
          </p:cNvSpPr>
          <p:nvPr/>
        </p:nvSpPr>
        <p:spPr bwMode="auto">
          <a:xfrm>
            <a:off x="1052721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7" action="ppaction://hlinksldjump"/>
          </p:cNvPr>
          <p:cNvSpPr>
            <a:spLocks noChangeArrowheads="1"/>
          </p:cNvSpPr>
          <p:nvPr/>
        </p:nvSpPr>
        <p:spPr bwMode="auto">
          <a:xfrm>
            <a:off x="1103126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8" action="ppaction://hlinksldjump"/>
          </p:cNvPr>
          <p:cNvSpPr>
            <a:spLocks noChangeArrowheads="1"/>
          </p:cNvSpPr>
          <p:nvPr/>
        </p:nvSpPr>
        <p:spPr bwMode="auto">
          <a:xfrm>
            <a:off x="1150561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85123288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4" grpId="0"/>
      <p:bldP spid="4" grpId="1"/>
      <p:bldP spid="6" grpId="0"/>
      <p:bldP spid="6" grpId="1"/>
      <p:bldP spid="8" grpId="0"/>
      <p:bldP spid="8"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7871" y="508533"/>
            <a:ext cx="11074344"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工业上用某矿渣</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含有</a:t>
            </a:r>
            <a:r>
              <a:rPr lang="en-US" altLang="zh-CN" sz="2800" kern="100" dirty="0">
                <a:latin typeface="Times New Roman"/>
                <a:ea typeface="华文细黑"/>
                <a:cs typeface="Courier New"/>
              </a:rPr>
              <a:t>Cu</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提取铜的操作流程如下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金属单质</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可由滤液</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制取</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pic>
        <p:nvPicPr>
          <p:cNvPr id="118786" name="Picture 2" descr="1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6095" y="1881420"/>
            <a:ext cx="7253608" cy="392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17871" y="5704068"/>
            <a:ext cx="11074344" cy="656846"/>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已知：</a:t>
            </a:r>
            <a:r>
              <a:rPr lang="en-US" altLang="zh-CN" sz="2800" kern="100" dirty="0">
                <a:latin typeface="Times New Roman"/>
                <a:ea typeface="华文细黑"/>
                <a:cs typeface="Courier New"/>
              </a:rPr>
              <a:t>Cu</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5" name="Rectangle 21">
            <a:hlinkClick r:id="rId3" action="ppaction://hlinksldjump"/>
          </p:cNvPr>
          <p:cNvSpPr>
            <a:spLocks noChangeArrowheads="1"/>
          </p:cNvSpPr>
          <p:nvPr/>
        </p:nvSpPr>
        <p:spPr bwMode="auto">
          <a:xfrm>
            <a:off x="861548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911766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959570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6" action="ppaction://hlinksldjump"/>
          </p:cNvPr>
          <p:cNvSpPr>
            <a:spLocks noChangeArrowheads="1"/>
          </p:cNvSpPr>
          <p:nvPr/>
        </p:nvSpPr>
        <p:spPr bwMode="auto">
          <a:xfrm>
            <a:off x="1004959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7" action="ppaction://hlinksldjump"/>
          </p:cNvPr>
          <p:cNvSpPr>
            <a:spLocks noChangeArrowheads="1"/>
          </p:cNvSpPr>
          <p:nvPr/>
        </p:nvSpPr>
        <p:spPr bwMode="auto">
          <a:xfrm>
            <a:off x="1052721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03126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9" action="ppaction://hlinksldjump"/>
          </p:cNvPr>
          <p:cNvSpPr>
            <a:spLocks noChangeArrowheads="1"/>
          </p:cNvSpPr>
          <p:nvPr/>
        </p:nvSpPr>
        <p:spPr bwMode="auto">
          <a:xfrm>
            <a:off x="1150561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063331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7871" y="510912"/>
            <a:ext cx="11074344"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实验操作</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的名称为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；在空气中灼烧固体混合物</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时，用到多种硅酸盐质的仪器，除玻璃棒、酒精灯、泥三角外，还有</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填仪器名称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滤液</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中铁元素的可能存在形式为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填离子符号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，生成该离子的方程式为</a:t>
            </a:r>
            <a:r>
              <a:rPr lang="en-US" altLang="zh-CN" sz="2800" kern="100" dirty="0" smtClean="0">
                <a:latin typeface="Times New Roman"/>
                <a:ea typeface="华文细黑"/>
                <a:cs typeface="Courier New"/>
              </a:rPr>
              <a:t>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若滤液</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中存在</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，检验该离子的试剂为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填试剂名称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金属</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和固体</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反应发生的某一反应可用于焊接钢轨，该反应化学方程式为</a:t>
            </a:r>
            <a:r>
              <a:rPr lang="en-US" altLang="zh-CN" sz="2800" kern="100" dirty="0" smtClean="0">
                <a:latin typeface="Times New Roman"/>
                <a:ea typeface="华文细黑"/>
                <a:cs typeface="Courier New"/>
              </a:rPr>
              <a:t>_____________________________________________________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4" name="Rectangle 21">
            <a:hlinkClick r:id="rId2" action="ppaction://hlinksldjump"/>
          </p:cNvPr>
          <p:cNvSpPr>
            <a:spLocks noChangeArrowheads="1"/>
          </p:cNvSpPr>
          <p:nvPr/>
        </p:nvSpPr>
        <p:spPr bwMode="auto">
          <a:xfrm>
            <a:off x="861548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911766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59570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04959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52721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03126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0" name="Rectangle 21">
            <a:hlinkClick r:id="rId8" action="ppaction://hlinksldjump"/>
          </p:cNvPr>
          <p:cNvSpPr>
            <a:spLocks noChangeArrowheads="1"/>
          </p:cNvSpPr>
          <p:nvPr/>
        </p:nvSpPr>
        <p:spPr bwMode="auto">
          <a:xfrm>
            <a:off x="1150561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806333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06574" y="464766"/>
            <a:ext cx="11296938" cy="6355330"/>
          </a:xfrm>
          <a:prstGeom prst="rect">
            <a:avLst/>
          </a:prstGeom>
        </p:spPr>
        <p:txBody>
          <a:bodyPr>
            <a:spAutoFit/>
          </a:bodyPr>
          <a:lstStyle/>
          <a:p>
            <a:pPr algn="just">
              <a:lnSpc>
                <a:spcPct val="13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与盐酸不反应，</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发生反应，</a:t>
            </a:r>
            <a:r>
              <a:rPr lang="en-US" altLang="zh-CN" sz="2800" kern="100" dirty="0">
                <a:latin typeface="Times New Roman"/>
                <a:ea typeface="华文细黑"/>
                <a:cs typeface="Courier New"/>
              </a:rPr>
              <a:t>Cu</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6H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6H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，而</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，可分析出滤液</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中的离子一定有</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Al</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，可能有</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(Cu</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较少时</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。再加入足量</a:t>
            </a:r>
            <a:r>
              <a:rPr lang="en-US" altLang="zh-CN" sz="2800" kern="100" dirty="0">
                <a:latin typeface="Times New Roman"/>
                <a:ea typeface="华文细黑"/>
                <a:cs typeface="Courier New"/>
              </a:rPr>
              <a:t>NaOH</a:t>
            </a:r>
            <a:r>
              <a:rPr lang="zh-CN" altLang="zh-CN" sz="2800" kern="100" dirty="0">
                <a:latin typeface="Times New Roman"/>
                <a:ea typeface="华文细黑"/>
                <a:cs typeface="Times New Roman"/>
              </a:rPr>
              <a:t>溶液生成固体</a:t>
            </a:r>
            <a:r>
              <a:rPr lang="en-US" altLang="zh-CN" sz="2800" kern="100" dirty="0">
                <a:latin typeface="Times New Roman"/>
                <a:ea typeface="华文细黑"/>
                <a:cs typeface="Courier New"/>
              </a:rPr>
              <a:t>Cu(OH)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和铁的氢氧化物，在空气中灼烧转化为</a:t>
            </a:r>
            <a:r>
              <a:rPr lang="en-US" altLang="zh-CN" sz="2800" kern="100" dirty="0">
                <a:latin typeface="Times New Roman"/>
                <a:ea typeface="华文细黑"/>
                <a:cs typeface="Courier New"/>
              </a:rPr>
              <a:t>F(Fe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CuO</a:t>
            </a:r>
            <a:r>
              <a:rPr lang="zh-CN" altLang="zh-CN" sz="2800" kern="100" dirty="0">
                <a:latin typeface="Times New Roman"/>
                <a:ea typeface="华文细黑"/>
                <a:cs typeface="Times New Roman"/>
              </a:rPr>
              <a:t>的混合物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，滤液</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为偏铝酸钠和</a:t>
            </a:r>
            <a:r>
              <a:rPr lang="en-US" altLang="zh-CN" sz="2800" kern="100" dirty="0">
                <a:latin typeface="Times New Roman"/>
                <a:ea typeface="华文细黑"/>
                <a:cs typeface="Courier New"/>
              </a:rPr>
              <a:t>NaOH</a:t>
            </a:r>
            <a:r>
              <a:rPr lang="zh-CN" altLang="zh-CN" sz="2800" kern="100" dirty="0">
                <a:latin typeface="Times New Roman"/>
                <a:ea typeface="华文细黑"/>
                <a:cs typeface="Times New Roman"/>
              </a:rPr>
              <a:t>的混合液，可提取金属单质</a:t>
            </a:r>
            <a:r>
              <a:rPr lang="en-US" altLang="zh-CN" sz="2800" kern="100" dirty="0">
                <a:latin typeface="Times New Roman"/>
                <a:ea typeface="华文细黑"/>
                <a:cs typeface="Courier New"/>
              </a:rPr>
              <a:t>E(Al)</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rgbClr val="E36C0A"/>
                </a:solidFill>
                <a:latin typeface="Times New Roman"/>
                <a:ea typeface="华文细黑"/>
                <a:cs typeface="Courier New"/>
              </a:rPr>
              <a:t>(1)</a:t>
            </a:r>
            <a:r>
              <a:rPr lang="zh-CN" altLang="zh-CN" sz="2800" kern="100" dirty="0">
                <a:solidFill>
                  <a:srgbClr val="E36C0A"/>
                </a:solidFill>
                <a:latin typeface="Times New Roman"/>
                <a:ea typeface="华文细黑"/>
                <a:cs typeface="Times New Roman"/>
              </a:rPr>
              <a:t>过滤　坩</a:t>
            </a:r>
            <a:r>
              <a:rPr lang="zh-CN" altLang="zh-CN" sz="2800" kern="100" dirty="0" smtClean="0">
                <a:solidFill>
                  <a:srgbClr val="E36C0A"/>
                </a:solidFill>
                <a:latin typeface="Times New Roman"/>
                <a:ea typeface="华文细黑"/>
                <a:cs typeface="Times New Roman"/>
              </a:rPr>
              <a:t>埚</a:t>
            </a:r>
            <a:endParaRPr lang="en-US" altLang="zh-CN" sz="2800" kern="100" dirty="0" smtClean="0">
              <a:solidFill>
                <a:srgbClr val="E36C0A"/>
              </a:solidFill>
              <a:latin typeface="Times New Roman"/>
              <a:ea typeface="华文细黑"/>
              <a:cs typeface="Times New Roman"/>
            </a:endParaRPr>
          </a:p>
          <a:p>
            <a:pPr algn="just">
              <a:lnSpc>
                <a:spcPct val="140000"/>
              </a:lnSpc>
              <a:spcAft>
                <a:spcPts val="0"/>
              </a:spcAft>
            </a:pPr>
            <a:r>
              <a:rPr lang="en-US" altLang="zh-CN" sz="2800" kern="100" dirty="0" smtClean="0">
                <a:solidFill>
                  <a:srgbClr val="E36C0A"/>
                </a:solidFill>
                <a:latin typeface="Times New Roman"/>
                <a:ea typeface="华文细黑"/>
                <a:cs typeface="Courier New"/>
              </a:rPr>
              <a:t>(</a:t>
            </a:r>
            <a:r>
              <a:rPr lang="en-US" altLang="zh-CN" sz="2800" kern="100" dirty="0">
                <a:solidFill>
                  <a:srgbClr val="E36C0A"/>
                </a:solidFill>
                <a:latin typeface="Times New Roman"/>
                <a:ea typeface="华文细黑"/>
                <a:cs typeface="Courier New"/>
              </a:rPr>
              <a:t>2)Fe</a:t>
            </a:r>
            <a:r>
              <a:rPr lang="en-US" altLang="zh-CN" sz="2800" kern="100" baseline="30000" dirty="0">
                <a:solidFill>
                  <a:srgbClr val="E36C0A"/>
                </a:solidFill>
                <a:latin typeface="Times New Roman"/>
                <a:ea typeface="华文细黑"/>
                <a:cs typeface="Courier New"/>
              </a:rPr>
              <a:t>2</a:t>
            </a:r>
            <a:r>
              <a:rPr lang="zh-CN" altLang="zh-CN" sz="2800" kern="100" baseline="300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a:t>
            </a:r>
            <a:r>
              <a:rPr lang="zh-CN" altLang="zh-CN" sz="2800" kern="100" dirty="0">
                <a:solidFill>
                  <a:srgbClr val="E36C0A"/>
                </a:solidFill>
                <a:latin typeface="Times New Roman"/>
                <a:ea typeface="华文细黑"/>
                <a:cs typeface="Times New Roman"/>
              </a:rPr>
              <a:t>或</a:t>
            </a:r>
            <a:r>
              <a:rPr lang="en-US" altLang="zh-CN" sz="2800" kern="100" dirty="0">
                <a:solidFill>
                  <a:srgbClr val="E36C0A"/>
                </a:solidFill>
                <a:latin typeface="Times New Roman"/>
                <a:ea typeface="华文细黑"/>
                <a:cs typeface="Courier New"/>
              </a:rPr>
              <a:t>Fe</a:t>
            </a:r>
            <a:r>
              <a:rPr lang="en-US" altLang="zh-CN" sz="2800" kern="100" baseline="30000" dirty="0">
                <a:solidFill>
                  <a:srgbClr val="E36C0A"/>
                </a:solidFill>
                <a:latin typeface="Times New Roman"/>
                <a:ea typeface="华文细黑"/>
                <a:cs typeface="Courier New"/>
              </a:rPr>
              <a:t>2</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Fe</a:t>
            </a:r>
            <a:r>
              <a:rPr lang="en-US" altLang="zh-CN" sz="2800" kern="100" baseline="30000" dirty="0">
                <a:solidFill>
                  <a:srgbClr val="E36C0A"/>
                </a:solidFill>
                <a:latin typeface="Times New Roman"/>
                <a:ea typeface="华文细黑"/>
                <a:cs typeface="Courier New"/>
              </a:rPr>
              <a:t>3</a:t>
            </a:r>
            <a:r>
              <a:rPr lang="zh-CN" altLang="zh-CN" sz="2800" kern="100" baseline="300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a:t>
            </a:r>
            <a:r>
              <a:rPr lang="zh-CN" altLang="zh-CN" sz="2800" kern="100" dirty="0">
                <a:solidFill>
                  <a:srgbClr val="E36C0A"/>
                </a:solidFill>
                <a:latin typeface="Times New Roman"/>
                <a:ea typeface="华文细黑"/>
                <a:cs typeface="Times New Roman"/>
              </a:rPr>
              <a:t>　</a:t>
            </a:r>
            <a:r>
              <a:rPr lang="en-US" altLang="zh-CN" sz="2800" kern="100" dirty="0">
                <a:solidFill>
                  <a:srgbClr val="E36C0A"/>
                </a:solidFill>
                <a:latin typeface="Times New Roman"/>
                <a:ea typeface="华文细黑"/>
                <a:cs typeface="Courier New"/>
              </a:rPr>
              <a:t>Fe</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O</a:t>
            </a:r>
            <a:r>
              <a:rPr lang="en-US" altLang="zh-CN" sz="2800" kern="100" baseline="-25000" dirty="0">
                <a:solidFill>
                  <a:srgbClr val="E36C0A"/>
                </a:solidFill>
                <a:latin typeface="Times New Roman"/>
                <a:ea typeface="华文细黑"/>
                <a:cs typeface="Courier New"/>
              </a:rPr>
              <a:t>3</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6H</a:t>
            </a:r>
            <a:r>
              <a:rPr lang="zh-CN" altLang="zh-CN" sz="2800" kern="100" baseline="30000" dirty="0">
                <a:solidFill>
                  <a:srgbClr val="E36C0A"/>
                </a:solidFill>
                <a:latin typeface="Times New Roman"/>
                <a:ea typeface="华文细黑"/>
                <a:cs typeface="Times New Roman"/>
              </a:rPr>
              <a:t>＋</a:t>
            </a:r>
            <a:r>
              <a:rPr lang="en-US" altLang="zh-CN" sz="2800" kern="100" spc="-80" dirty="0">
                <a:solidFill>
                  <a:srgbClr val="E36C0A"/>
                </a:solidFill>
                <a:latin typeface="Times New Roman"/>
                <a:ea typeface="华文细黑"/>
                <a:cs typeface="Courier New"/>
              </a:rPr>
              <a:t>==</a:t>
            </a:r>
            <a:r>
              <a:rPr lang="en-US" altLang="zh-CN" sz="2800" kern="100" dirty="0">
                <a:solidFill>
                  <a:srgbClr val="E36C0A"/>
                </a:solidFill>
                <a:latin typeface="Times New Roman"/>
                <a:ea typeface="华文细黑"/>
                <a:cs typeface="Courier New"/>
              </a:rPr>
              <a:t>=2Fe</a:t>
            </a:r>
            <a:r>
              <a:rPr lang="en-US" altLang="zh-CN" sz="2800" kern="100" baseline="30000" dirty="0">
                <a:solidFill>
                  <a:srgbClr val="E36C0A"/>
                </a:solidFill>
                <a:latin typeface="Times New Roman"/>
                <a:ea typeface="华文细黑"/>
                <a:cs typeface="Courier New"/>
              </a:rPr>
              <a:t>3</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3H</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O</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2Fe</a:t>
            </a:r>
            <a:r>
              <a:rPr lang="en-US" altLang="zh-CN" sz="2800" kern="100" baseline="30000" dirty="0">
                <a:solidFill>
                  <a:srgbClr val="E36C0A"/>
                </a:solidFill>
                <a:latin typeface="Times New Roman"/>
                <a:ea typeface="华文细黑"/>
                <a:cs typeface="Courier New"/>
              </a:rPr>
              <a:t>3</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Cu</a:t>
            </a:r>
            <a:r>
              <a:rPr lang="en-US" altLang="zh-CN" sz="2800" kern="100" spc="-80" dirty="0">
                <a:solidFill>
                  <a:srgbClr val="E36C0A"/>
                </a:solidFill>
                <a:latin typeface="Times New Roman"/>
                <a:ea typeface="华文细黑"/>
                <a:cs typeface="Courier New"/>
              </a:rPr>
              <a:t>==</a:t>
            </a:r>
            <a:r>
              <a:rPr lang="en-US" altLang="zh-CN" sz="2800" kern="100" dirty="0">
                <a:solidFill>
                  <a:srgbClr val="E36C0A"/>
                </a:solidFill>
                <a:latin typeface="Times New Roman"/>
                <a:ea typeface="华文细黑"/>
                <a:cs typeface="Courier New"/>
              </a:rPr>
              <a:t>=2Fe</a:t>
            </a:r>
            <a:r>
              <a:rPr lang="en-US" altLang="zh-CN" sz="2800" kern="100" baseline="30000" dirty="0">
                <a:solidFill>
                  <a:srgbClr val="E36C0A"/>
                </a:solidFill>
                <a:latin typeface="Times New Roman"/>
                <a:ea typeface="华文细黑"/>
                <a:cs typeface="Courier New"/>
              </a:rPr>
              <a:t>2</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Cu</a:t>
            </a:r>
            <a:r>
              <a:rPr lang="en-US" altLang="zh-CN" sz="2800" kern="100" baseline="30000" dirty="0">
                <a:solidFill>
                  <a:srgbClr val="E36C0A"/>
                </a:solidFill>
                <a:latin typeface="Times New Roman"/>
                <a:ea typeface="华文细黑"/>
                <a:cs typeface="Courier New"/>
              </a:rPr>
              <a:t>2</a:t>
            </a:r>
            <a:r>
              <a:rPr lang="zh-CN" altLang="zh-CN" sz="2800" kern="100" baseline="30000" dirty="0">
                <a:solidFill>
                  <a:srgbClr val="E36C0A"/>
                </a:solidFill>
                <a:latin typeface="Times New Roman"/>
                <a:ea typeface="华文细黑"/>
                <a:cs typeface="Times New Roman"/>
              </a:rPr>
              <a:t>＋</a:t>
            </a:r>
            <a:r>
              <a:rPr lang="zh-CN" altLang="zh-CN" sz="2800" kern="100" dirty="0">
                <a:solidFill>
                  <a:srgbClr val="E36C0A"/>
                </a:solidFill>
                <a:latin typeface="Times New Roman"/>
                <a:ea typeface="华文细黑"/>
                <a:cs typeface="Times New Roman"/>
              </a:rPr>
              <a:t>　硫氰化钾溶</a:t>
            </a:r>
            <a:r>
              <a:rPr lang="zh-CN" altLang="zh-CN" sz="2800" kern="100" dirty="0" smtClean="0">
                <a:solidFill>
                  <a:srgbClr val="E36C0A"/>
                </a:solidFill>
                <a:latin typeface="Times New Roman"/>
                <a:ea typeface="华文细黑"/>
                <a:cs typeface="Times New Roman"/>
              </a:rPr>
              <a:t>液</a:t>
            </a:r>
            <a:endParaRPr lang="en-US" altLang="zh-CN" sz="2800" kern="100" dirty="0" smtClean="0">
              <a:solidFill>
                <a:srgbClr val="E36C0A"/>
              </a:solidFill>
              <a:latin typeface="Times New Roman"/>
              <a:ea typeface="华文细黑"/>
              <a:cs typeface="Times New Roman"/>
            </a:endParaRPr>
          </a:p>
          <a:p>
            <a:pPr algn="just">
              <a:lnSpc>
                <a:spcPct val="140000"/>
              </a:lnSpc>
              <a:spcAft>
                <a:spcPts val="0"/>
              </a:spcAft>
            </a:pPr>
            <a:r>
              <a:rPr lang="en-US" altLang="zh-CN" sz="2800" kern="100" dirty="0" smtClean="0">
                <a:solidFill>
                  <a:srgbClr val="E36C0A"/>
                </a:solidFill>
                <a:latin typeface="Times New Roman"/>
                <a:ea typeface="华文细黑"/>
                <a:cs typeface="Courier New"/>
              </a:rPr>
              <a:t>(</a:t>
            </a:r>
            <a:r>
              <a:rPr lang="en-US" altLang="zh-CN" sz="2800" kern="100" dirty="0">
                <a:solidFill>
                  <a:srgbClr val="E36C0A"/>
                </a:solidFill>
                <a:latin typeface="Times New Roman"/>
                <a:ea typeface="华文细黑"/>
                <a:cs typeface="Courier New"/>
              </a:rPr>
              <a:t>3)2Al</a:t>
            </a:r>
            <a:r>
              <a:rPr lang="zh-CN" altLang="zh-CN" sz="2800" kern="100" dirty="0">
                <a:solidFill>
                  <a:srgbClr val="E36C0A"/>
                </a:solidFill>
                <a:latin typeface="Times New Roman"/>
                <a:ea typeface="华文细黑"/>
                <a:cs typeface="Times New Roman"/>
              </a:rPr>
              <a:t>＋</a:t>
            </a:r>
            <a:r>
              <a:rPr lang="en-US" altLang="zh-CN" sz="2800" kern="100" dirty="0" smtClean="0">
                <a:solidFill>
                  <a:srgbClr val="E36C0A"/>
                </a:solidFill>
                <a:latin typeface="Times New Roman"/>
                <a:ea typeface="华文细黑"/>
                <a:cs typeface="Courier New"/>
              </a:rPr>
              <a:t>Fe</a:t>
            </a:r>
            <a:r>
              <a:rPr lang="en-US" altLang="zh-CN" sz="2800" kern="100" baseline="-25000" dirty="0" smtClean="0">
                <a:solidFill>
                  <a:srgbClr val="E36C0A"/>
                </a:solidFill>
                <a:latin typeface="Times New Roman"/>
                <a:ea typeface="华文细黑"/>
                <a:cs typeface="Courier New"/>
              </a:rPr>
              <a:t>2</a:t>
            </a:r>
            <a:r>
              <a:rPr lang="en-US" altLang="zh-CN" sz="2800" kern="100" dirty="0" smtClean="0">
                <a:solidFill>
                  <a:srgbClr val="E36C0A"/>
                </a:solidFill>
                <a:latin typeface="Times New Roman"/>
                <a:ea typeface="华文细黑"/>
                <a:cs typeface="Courier New"/>
              </a:rPr>
              <a:t>O</a:t>
            </a:r>
            <a:r>
              <a:rPr lang="en-US" altLang="zh-CN" sz="2800" kern="100" baseline="-25000" dirty="0" smtClean="0">
                <a:solidFill>
                  <a:srgbClr val="E36C0A"/>
                </a:solidFill>
                <a:latin typeface="Times New Roman"/>
                <a:ea typeface="华文细黑"/>
                <a:cs typeface="Courier New"/>
              </a:rPr>
              <a:t>3</a:t>
            </a:r>
            <a:r>
              <a:rPr lang="en-US" altLang="zh-CN" sz="2800" kern="100" dirty="0" smtClean="0">
                <a:solidFill>
                  <a:srgbClr val="E36C0A"/>
                </a:solidFill>
                <a:latin typeface="Times New Roman"/>
                <a:ea typeface="华文细黑"/>
                <a:cs typeface="Times New Roman"/>
              </a:rPr>
              <a:t>            </a:t>
            </a:r>
            <a:r>
              <a:rPr lang="en-US" altLang="zh-CN" sz="2800" kern="100" dirty="0" smtClean="0">
                <a:solidFill>
                  <a:srgbClr val="E36C0A"/>
                </a:solidFill>
                <a:latin typeface="Times New Roman"/>
                <a:ea typeface="华文细黑"/>
                <a:cs typeface="Courier New"/>
              </a:rPr>
              <a:t>Al</a:t>
            </a:r>
            <a:r>
              <a:rPr lang="en-US" altLang="zh-CN" sz="2800" kern="100" baseline="-25000" dirty="0" smtClean="0">
                <a:solidFill>
                  <a:srgbClr val="E36C0A"/>
                </a:solidFill>
                <a:latin typeface="Times New Roman"/>
                <a:ea typeface="华文细黑"/>
                <a:cs typeface="Courier New"/>
              </a:rPr>
              <a:t>2</a:t>
            </a:r>
            <a:r>
              <a:rPr lang="en-US" altLang="zh-CN" sz="2800" kern="100" dirty="0" smtClean="0">
                <a:solidFill>
                  <a:srgbClr val="E36C0A"/>
                </a:solidFill>
                <a:latin typeface="Times New Roman"/>
                <a:ea typeface="华文细黑"/>
                <a:cs typeface="Courier New"/>
              </a:rPr>
              <a:t>O</a:t>
            </a:r>
            <a:r>
              <a:rPr lang="en-US" altLang="zh-CN" sz="2800" kern="100" baseline="-25000" dirty="0" smtClean="0">
                <a:solidFill>
                  <a:srgbClr val="E36C0A"/>
                </a:solidFill>
                <a:latin typeface="Times New Roman"/>
                <a:ea typeface="华文细黑"/>
                <a:cs typeface="Courier New"/>
              </a:rPr>
              <a:t>3</a:t>
            </a:r>
            <a:r>
              <a:rPr lang="zh-CN" altLang="zh-CN" sz="2800" kern="100" dirty="0">
                <a:solidFill>
                  <a:srgbClr val="E36C0A"/>
                </a:solidFill>
                <a:latin typeface="Times New Roman"/>
                <a:ea typeface="华文细黑"/>
                <a:cs typeface="Times New Roman"/>
              </a:rPr>
              <a:t>＋</a:t>
            </a:r>
            <a:r>
              <a:rPr lang="en-US" altLang="zh-CN" sz="2800" kern="100" dirty="0" smtClean="0">
                <a:solidFill>
                  <a:srgbClr val="E36C0A"/>
                </a:solidFill>
                <a:latin typeface="Times New Roman"/>
                <a:ea typeface="华文细黑"/>
                <a:cs typeface="Courier New"/>
              </a:rPr>
              <a:t>2Fe</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025708015"/>
              </p:ext>
            </p:extLst>
          </p:nvPr>
        </p:nvGraphicFramePr>
        <p:xfrm>
          <a:off x="2685430" y="6030664"/>
          <a:ext cx="1201738" cy="825500"/>
        </p:xfrm>
        <a:graphic>
          <a:graphicData uri="http://schemas.openxmlformats.org/presentationml/2006/ole">
            <mc:AlternateContent xmlns:mc="http://schemas.openxmlformats.org/markup-compatibility/2006">
              <mc:Choice xmlns:v="urn:schemas-microsoft-com:vml" Requires="v">
                <p:oleObj spid="_x0000_s122911" name="文档" r:id="rId4" imgW="1201050" imgH="825150" progId="Word.Document.12">
                  <p:embed/>
                </p:oleObj>
              </mc:Choice>
              <mc:Fallback>
                <p:oleObj name="文档" r:id="rId4" imgW="1201050" imgH="825150" progId="Word.Document.12">
                  <p:embed/>
                  <p:pic>
                    <p:nvPicPr>
                      <p:cNvPr id="0" name=""/>
                      <p:cNvPicPr/>
                      <p:nvPr/>
                    </p:nvPicPr>
                    <p:blipFill>
                      <a:blip r:embed="rId5"/>
                      <a:stretch>
                        <a:fillRect/>
                      </a:stretch>
                    </p:blipFill>
                    <p:spPr>
                      <a:xfrm>
                        <a:off x="2685430" y="6030664"/>
                        <a:ext cx="1201738" cy="825500"/>
                      </a:xfrm>
                      <a:prstGeom prst="rect">
                        <a:avLst/>
                      </a:prstGeom>
                    </p:spPr>
                  </p:pic>
                </p:oleObj>
              </mc:Fallback>
            </mc:AlternateContent>
          </a:graphicData>
        </a:graphic>
      </p:graphicFrame>
      <p:sp>
        <p:nvSpPr>
          <p:cNvPr id="11" name="Rectangle 21">
            <a:hlinkClick r:id="rId6" action="ppaction://hlinksldjump"/>
          </p:cNvPr>
          <p:cNvSpPr>
            <a:spLocks noChangeArrowheads="1"/>
          </p:cNvSpPr>
          <p:nvPr/>
        </p:nvSpPr>
        <p:spPr bwMode="auto">
          <a:xfrm>
            <a:off x="861548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7" action="ppaction://hlinksldjump"/>
          </p:cNvPr>
          <p:cNvSpPr>
            <a:spLocks noChangeArrowheads="1"/>
          </p:cNvSpPr>
          <p:nvPr/>
        </p:nvSpPr>
        <p:spPr bwMode="auto">
          <a:xfrm>
            <a:off x="911766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8" action="ppaction://hlinksldjump"/>
          </p:cNvPr>
          <p:cNvSpPr>
            <a:spLocks noChangeArrowheads="1"/>
          </p:cNvSpPr>
          <p:nvPr/>
        </p:nvSpPr>
        <p:spPr bwMode="auto">
          <a:xfrm>
            <a:off x="959570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9" action="ppaction://hlinksldjump"/>
          </p:cNvPr>
          <p:cNvSpPr>
            <a:spLocks noChangeArrowheads="1"/>
          </p:cNvSpPr>
          <p:nvPr/>
        </p:nvSpPr>
        <p:spPr bwMode="auto">
          <a:xfrm>
            <a:off x="1004959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10" action="ppaction://hlinksldjump"/>
          </p:cNvPr>
          <p:cNvSpPr>
            <a:spLocks noChangeArrowheads="1"/>
          </p:cNvSpPr>
          <p:nvPr/>
        </p:nvSpPr>
        <p:spPr bwMode="auto">
          <a:xfrm>
            <a:off x="1052721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11" action="ppaction://hlinksldjump"/>
          </p:cNvPr>
          <p:cNvSpPr>
            <a:spLocks noChangeArrowheads="1"/>
          </p:cNvSpPr>
          <p:nvPr/>
        </p:nvSpPr>
        <p:spPr bwMode="auto">
          <a:xfrm>
            <a:off x="1103126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7" name="Rectangle 21">
            <a:hlinkClick r:id="rId12" action="ppaction://hlinksldjump"/>
          </p:cNvPr>
          <p:cNvSpPr>
            <a:spLocks noChangeArrowheads="1"/>
          </p:cNvSpPr>
          <p:nvPr/>
        </p:nvSpPr>
        <p:spPr bwMode="auto">
          <a:xfrm>
            <a:off x="1150561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0633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7871" y="405458"/>
            <a:ext cx="11074344" cy="13024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金属铝在酸性或碱性溶液中均可与</a:t>
            </a:r>
            <a:r>
              <a:rPr lang="en-US" altLang="zh-CN" sz="2800" kern="100" dirty="0" smtClean="0">
                <a:latin typeface="Times New Roman"/>
                <a:ea typeface="华文细黑"/>
                <a:cs typeface="Courier New"/>
              </a:rPr>
              <a:t>NO  </a:t>
            </a:r>
            <a:r>
              <a:rPr lang="zh-CN" altLang="zh-CN" sz="2800" kern="100" dirty="0" smtClean="0">
                <a:latin typeface="Times New Roman"/>
                <a:ea typeface="华文细黑"/>
                <a:cs typeface="Times New Roman"/>
              </a:rPr>
              <a:t>发</a:t>
            </a:r>
            <a:r>
              <a:rPr lang="zh-CN" altLang="zh-CN" sz="2800" kern="100" dirty="0">
                <a:latin typeface="Times New Roman"/>
                <a:ea typeface="华文细黑"/>
                <a:cs typeface="Times New Roman"/>
              </a:rPr>
              <a:t>生氧化还原反应，转化关系如下：</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186373156"/>
              </p:ext>
            </p:extLst>
          </p:nvPr>
        </p:nvGraphicFramePr>
        <p:xfrm>
          <a:off x="6815286" y="533078"/>
          <a:ext cx="476250" cy="927100"/>
        </p:xfrm>
        <a:graphic>
          <a:graphicData uri="http://schemas.openxmlformats.org/presentationml/2006/ole">
            <mc:AlternateContent xmlns:mc="http://schemas.openxmlformats.org/markup-compatibility/2006">
              <mc:Choice xmlns:v="urn:schemas-microsoft-com:vml" Requires="v">
                <p:oleObj spid="_x0000_s119840" name="文档" r:id="rId4" imgW="477036" imgH="926673" progId="Word.Document.12">
                  <p:embed/>
                </p:oleObj>
              </mc:Choice>
              <mc:Fallback>
                <p:oleObj name="文档" r:id="rId4" imgW="477036" imgH="926673" progId="Word.Document.12">
                  <p:embed/>
                  <p:pic>
                    <p:nvPicPr>
                      <p:cNvPr id="0" name=""/>
                      <p:cNvPicPr/>
                      <p:nvPr/>
                    </p:nvPicPr>
                    <p:blipFill>
                      <a:blip r:embed="rId5"/>
                      <a:stretch>
                        <a:fillRect/>
                      </a:stretch>
                    </p:blipFill>
                    <p:spPr>
                      <a:xfrm>
                        <a:off x="6815286" y="533078"/>
                        <a:ext cx="476250" cy="927100"/>
                      </a:xfrm>
                      <a:prstGeom prst="rect">
                        <a:avLst/>
                      </a:prstGeom>
                    </p:spPr>
                  </p:pic>
                </p:oleObj>
              </mc:Fallback>
            </mc:AlternateContent>
          </a:graphicData>
        </a:graphic>
      </p:graphicFrame>
      <p:pic>
        <p:nvPicPr>
          <p:cNvPr id="119810" name="Picture 2" descr="1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9155" y="1722810"/>
            <a:ext cx="7482445" cy="206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17871" y="3734842"/>
            <a:ext cx="11074344" cy="2677656"/>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已知，气体</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反应可生成盐，气体</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溶液反应生成白色沉淀。请回答下列问题：</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两溶液混合产生白色沉淀，反应的离子方程式为</a:t>
            </a:r>
            <a:r>
              <a:rPr lang="en-US" altLang="zh-CN" sz="2800" kern="100" dirty="0" smtClean="0">
                <a:latin typeface="Times New Roman"/>
                <a:ea typeface="华文细黑"/>
                <a:cs typeface="Courier New"/>
              </a:rPr>
              <a:t>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Rectangle 21">
            <a:hlinkClick r:id="rId7" action="ppaction://hlinksldjump"/>
          </p:cNvPr>
          <p:cNvSpPr>
            <a:spLocks noChangeArrowheads="1"/>
          </p:cNvSpPr>
          <p:nvPr/>
        </p:nvSpPr>
        <p:spPr bwMode="auto">
          <a:xfrm>
            <a:off x="861548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8" action="ppaction://hlinksldjump"/>
          </p:cNvPr>
          <p:cNvSpPr>
            <a:spLocks noChangeArrowheads="1"/>
          </p:cNvSpPr>
          <p:nvPr/>
        </p:nvSpPr>
        <p:spPr bwMode="auto">
          <a:xfrm>
            <a:off x="911766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9" action="ppaction://hlinksldjump"/>
          </p:cNvPr>
          <p:cNvSpPr>
            <a:spLocks noChangeArrowheads="1"/>
          </p:cNvSpPr>
          <p:nvPr/>
        </p:nvSpPr>
        <p:spPr bwMode="auto">
          <a:xfrm>
            <a:off x="959570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10" action="ppaction://hlinksldjump"/>
          </p:cNvPr>
          <p:cNvSpPr>
            <a:spLocks noChangeArrowheads="1"/>
          </p:cNvSpPr>
          <p:nvPr/>
        </p:nvSpPr>
        <p:spPr bwMode="auto">
          <a:xfrm>
            <a:off x="1004959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11" action="ppaction://hlinksldjump"/>
          </p:cNvPr>
          <p:cNvSpPr>
            <a:spLocks noChangeArrowheads="1"/>
          </p:cNvSpPr>
          <p:nvPr/>
        </p:nvSpPr>
        <p:spPr bwMode="auto">
          <a:xfrm>
            <a:off x="1052721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12" action="ppaction://hlinksldjump"/>
          </p:cNvPr>
          <p:cNvSpPr>
            <a:spLocks noChangeArrowheads="1"/>
          </p:cNvSpPr>
          <p:nvPr/>
        </p:nvSpPr>
        <p:spPr bwMode="auto">
          <a:xfrm>
            <a:off x="1103126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13" action="ppaction://hlinksldjump"/>
          </p:cNvPr>
          <p:cNvSpPr>
            <a:spLocks noChangeArrowheads="1"/>
          </p:cNvSpPr>
          <p:nvPr/>
        </p:nvSpPr>
        <p:spPr bwMode="auto">
          <a:xfrm>
            <a:off x="1150561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a:hlinkClick r:id="rId14"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8063331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840572145"/>
              </p:ext>
            </p:extLst>
          </p:nvPr>
        </p:nvGraphicFramePr>
        <p:xfrm>
          <a:off x="584200" y="1701602"/>
          <a:ext cx="10972800" cy="2324100"/>
        </p:xfrm>
        <a:graphic>
          <a:graphicData uri="http://schemas.openxmlformats.org/presentationml/2006/ole">
            <mc:AlternateContent xmlns:mc="http://schemas.openxmlformats.org/markup-compatibility/2006">
              <mc:Choice xmlns:v="urn:schemas-microsoft-com:vml" Requires="v">
                <p:oleObj spid="_x0000_s123964" name="文档" r:id="rId4" imgW="10974557" imgH="2326771" progId="Word.Document.12">
                  <p:embed/>
                </p:oleObj>
              </mc:Choice>
              <mc:Fallback>
                <p:oleObj name="文档" r:id="rId4" imgW="10974557" imgH="2326771" progId="Word.Document.12">
                  <p:embed/>
                  <p:pic>
                    <p:nvPicPr>
                      <p:cNvPr id="0" name=""/>
                      <p:cNvPicPr/>
                      <p:nvPr/>
                    </p:nvPicPr>
                    <p:blipFill>
                      <a:blip r:embed="rId5"/>
                      <a:stretch>
                        <a:fillRect/>
                      </a:stretch>
                    </p:blipFill>
                    <p:spPr>
                      <a:xfrm>
                        <a:off x="584200" y="1701602"/>
                        <a:ext cx="10972800" cy="23241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883585619"/>
              </p:ext>
            </p:extLst>
          </p:nvPr>
        </p:nvGraphicFramePr>
        <p:xfrm>
          <a:off x="584200" y="4023370"/>
          <a:ext cx="7023100" cy="990600"/>
        </p:xfrm>
        <a:graphic>
          <a:graphicData uri="http://schemas.openxmlformats.org/presentationml/2006/ole">
            <mc:AlternateContent xmlns:mc="http://schemas.openxmlformats.org/markup-compatibility/2006">
              <mc:Choice xmlns:v="urn:schemas-microsoft-com:vml" Requires="v">
                <p:oleObj spid="_x0000_s123965" name="文档" r:id="rId7" imgW="7030332" imgH="989974" progId="Word.Document.12">
                  <p:embed/>
                </p:oleObj>
              </mc:Choice>
              <mc:Fallback>
                <p:oleObj name="文档" r:id="rId7" imgW="7030332" imgH="989974" progId="Word.Document.12">
                  <p:embed/>
                  <p:pic>
                    <p:nvPicPr>
                      <p:cNvPr id="0" name=""/>
                      <p:cNvPicPr/>
                      <p:nvPr/>
                    </p:nvPicPr>
                    <p:blipFill>
                      <a:blip r:embed="rId8"/>
                      <a:stretch>
                        <a:fillRect/>
                      </a:stretch>
                    </p:blipFill>
                    <p:spPr>
                      <a:xfrm>
                        <a:off x="584200" y="4023370"/>
                        <a:ext cx="7023100" cy="990600"/>
                      </a:xfrm>
                      <a:prstGeom prst="rect">
                        <a:avLst/>
                      </a:prstGeom>
                    </p:spPr>
                  </p:pic>
                </p:oleObj>
              </mc:Fallback>
            </mc:AlternateContent>
          </a:graphicData>
        </a:graphic>
      </p:graphicFrame>
      <p:sp>
        <p:nvSpPr>
          <p:cNvPr id="5" name="Rectangle 21">
            <a:hlinkClick r:id="rId9" action="ppaction://hlinksldjump"/>
          </p:cNvPr>
          <p:cNvSpPr>
            <a:spLocks noChangeArrowheads="1"/>
          </p:cNvSpPr>
          <p:nvPr/>
        </p:nvSpPr>
        <p:spPr bwMode="auto">
          <a:xfrm>
            <a:off x="861548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10" action="ppaction://hlinksldjump"/>
          </p:cNvPr>
          <p:cNvSpPr>
            <a:spLocks noChangeArrowheads="1"/>
          </p:cNvSpPr>
          <p:nvPr/>
        </p:nvSpPr>
        <p:spPr bwMode="auto">
          <a:xfrm>
            <a:off x="911766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11" action="ppaction://hlinksldjump"/>
          </p:cNvPr>
          <p:cNvSpPr>
            <a:spLocks noChangeArrowheads="1"/>
          </p:cNvSpPr>
          <p:nvPr/>
        </p:nvSpPr>
        <p:spPr bwMode="auto">
          <a:xfrm>
            <a:off x="959570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12" action="ppaction://hlinksldjump"/>
          </p:cNvPr>
          <p:cNvSpPr>
            <a:spLocks noChangeArrowheads="1"/>
          </p:cNvSpPr>
          <p:nvPr/>
        </p:nvSpPr>
        <p:spPr bwMode="auto">
          <a:xfrm>
            <a:off x="1004959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13" action="ppaction://hlinksldjump"/>
          </p:cNvPr>
          <p:cNvSpPr>
            <a:spLocks noChangeArrowheads="1"/>
          </p:cNvSpPr>
          <p:nvPr/>
        </p:nvSpPr>
        <p:spPr bwMode="auto">
          <a:xfrm>
            <a:off x="1052721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14" action="ppaction://hlinksldjump"/>
          </p:cNvPr>
          <p:cNvSpPr>
            <a:spLocks noChangeArrowheads="1"/>
          </p:cNvSpPr>
          <p:nvPr/>
        </p:nvSpPr>
        <p:spPr bwMode="auto">
          <a:xfrm>
            <a:off x="1103126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15" action="ppaction://hlinksldjump"/>
          </p:cNvPr>
          <p:cNvSpPr>
            <a:spLocks noChangeArrowheads="1"/>
          </p:cNvSpPr>
          <p:nvPr/>
        </p:nvSpPr>
        <p:spPr bwMode="auto">
          <a:xfrm>
            <a:off x="1150561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Tree>
    <p:extLst>
      <p:ext uri="{BB962C8B-B14F-4D97-AF65-F5344CB8AC3E}">
        <p14:creationId xmlns:p14="http://schemas.microsoft.com/office/powerpoint/2010/main" val="80633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7871" y="765498"/>
            <a:ext cx="11074344" cy="4099584"/>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排入大气中会造成大气污染，在催化剂存在下，</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可以将</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都转化为无毒的气态单质，任意写出其中一个反应的化学方程式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80000"/>
              </a:lnSpc>
              <a:spcAft>
                <a:spcPts val="0"/>
              </a:spcAft>
            </a:pPr>
            <a:r>
              <a:rPr lang="en-US" altLang="zh-CN" sz="2800" kern="100" dirty="0" smtClean="0">
                <a:latin typeface="Times New Roman"/>
                <a:ea typeface="华文细黑"/>
                <a:cs typeface="Courier New"/>
              </a:rPr>
              <a:t>___________________________________________________________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在酸性溶液中</a:t>
            </a:r>
            <a:r>
              <a:rPr lang="en-US" altLang="zh-CN" sz="2800" kern="100" dirty="0" smtClean="0">
                <a:latin typeface="Times New Roman"/>
                <a:ea typeface="华文细黑"/>
                <a:cs typeface="Courier New"/>
              </a:rPr>
              <a:t>NO </a:t>
            </a:r>
            <a:r>
              <a:rPr lang="zh-CN" altLang="zh-CN" sz="2800" kern="100" dirty="0" smtClean="0">
                <a:latin typeface="Times New Roman"/>
                <a:ea typeface="华文细黑"/>
                <a:cs typeface="Times New Roman"/>
              </a:rPr>
              <a:t>被</a:t>
            </a:r>
            <a:r>
              <a:rPr lang="zh-CN" altLang="zh-CN" sz="2800" kern="100" dirty="0">
                <a:latin typeface="Times New Roman"/>
                <a:ea typeface="华文细黑"/>
                <a:cs typeface="Times New Roman"/>
              </a:rPr>
              <a:t>还原生成</a:t>
            </a:r>
            <a:r>
              <a:rPr lang="en-US" altLang="zh-CN" sz="2800" kern="100" dirty="0" smtClean="0">
                <a:latin typeface="Times New Roman"/>
                <a:ea typeface="华文细黑"/>
                <a:cs typeface="Courier New"/>
              </a:rPr>
              <a:t>NO</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在碱性溶液中被还原生成氨气，因为在化合物中</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元素的化合价分别为＋</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价和－</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价，可发生氧化还原反应生成氮气</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265157942"/>
              </p:ext>
            </p:extLst>
          </p:nvPr>
        </p:nvGraphicFramePr>
        <p:xfrm>
          <a:off x="645814" y="1977430"/>
          <a:ext cx="10934700" cy="838200"/>
        </p:xfrm>
        <a:graphic>
          <a:graphicData uri="http://schemas.openxmlformats.org/presentationml/2006/ole">
            <mc:AlternateContent xmlns:mc="http://schemas.openxmlformats.org/markup-compatibility/2006">
              <mc:Choice xmlns:v="urn:schemas-microsoft-com:vml" Requires="v">
                <p:oleObj spid="_x0000_s120893" name="文档" r:id="rId4" imgW="10933536" imgH="839282" progId="Word.Document.12">
                  <p:embed/>
                </p:oleObj>
              </mc:Choice>
              <mc:Fallback>
                <p:oleObj name="文档" r:id="rId4" imgW="10933536" imgH="839282" progId="Word.Document.12">
                  <p:embed/>
                  <p:pic>
                    <p:nvPicPr>
                      <p:cNvPr id="0" name=""/>
                      <p:cNvPicPr/>
                      <p:nvPr/>
                    </p:nvPicPr>
                    <p:blipFill>
                      <a:blip r:embed="rId5"/>
                      <a:stretch>
                        <a:fillRect/>
                      </a:stretch>
                    </p:blipFill>
                    <p:spPr>
                      <a:xfrm>
                        <a:off x="645814" y="1977430"/>
                        <a:ext cx="10934700" cy="8382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205716679"/>
              </p:ext>
            </p:extLst>
          </p:nvPr>
        </p:nvGraphicFramePr>
        <p:xfrm>
          <a:off x="4328914" y="2908538"/>
          <a:ext cx="463550" cy="660400"/>
        </p:xfrm>
        <a:graphic>
          <a:graphicData uri="http://schemas.openxmlformats.org/presentationml/2006/ole">
            <mc:AlternateContent xmlns:mc="http://schemas.openxmlformats.org/markup-compatibility/2006">
              <mc:Choice xmlns:v="urn:schemas-microsoft-com:vml" Requires="v">
                <p:oleObj spid="_x0000_s120894" name="文档" r:id="rId7" imgW="464075" imgH="659904" progId="Word.Document.12">
                  <p:embed/>
                </p:oleObj>
              </mc:Choice>
              <mc:Fallback>
                <p:oleObj name="文档" r:id="rId7" imgW="464075" imgH="659904" progId="Word.Document.12">
                  <p:embed/>
                  <p:pic>
                    <p:nvPicPr>
                      <p:cNvPr id="0" name=""/>
                      <p:cNvPicPr/>
                      <p:nvPr/>
                    </p:nvPicPr>
                    <p:blipFill>
                      <a:blip r:embed="rId8"/>
                      <a:stretch>
                        <a:fillRect/>
                      </a:stretch>
                    </p:blipFill>
                    <p:spPr>
                      <a:xfrm>
                        <a:off x="4328914" y="2908538"/>
                        <a:ext cx="463550" cy="660400"/>
                      </a:xfrm>
                      <a:prstGeom prst="rect">
                        <a:avLst/>
                      </a:prstGeom>
                    </p:spPr>
                  </p:pic>
                </p:oleObj>
              </mc:Fallback>
            </mc:AlternateContent>
          </a:graphicData>
        </a:graphic>
      </p:graphicFrame>
      <p:sp>
        <p:nvSpPr>
          <p:cNvPr id="6" name="Rectangle 21">
            <a:hlinkClick r:id="rId9" action="ppaction://hlinksldjump"/>
          </p:cNvPr>
          <p:cNvSpPr>
            <a:spLocks noChangeArrowheads="1"/>
          </p:cNvSpPr>
          <p:nvPr/>
        </p:nvSpPr>
        <p:spPr bwMode="auto">
          <a:xfrm>
            <a:off x="861548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10" action="ppaction://hlinksldjump"/>
          </p:cNvPr>
          <p:cNvSpPr>
            <a:spLocks noChangeArrowheads="1"/>
          </p:cNvSpPr>
          <p:nvPr/>
        </p:nvSpPr>
        <p:spPr bwMode="auto">
          <a:xfrm>
            <a:off x="911766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11" action="ppaction://hlinksldjump"/>
          </p:cNvPr>
          <p:cNvSpPr>
            <a:spLocks noChangeArrowheads="1"/>
          </p:cNvSpPr>
          <p:nvPr/>
        </p:nvSpPr>
        <p:spPr bwMode="auto">
          <a:xfrm>
            <a:off x="959570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12" action="ppaction://hlinksldjump"/>
          </p:cNvPr>
          <p:cNvSpPr>
            <a:spLocks noChangeArrowheads="1"/>
          </p:cNvSpPr>
          <p:nvPr/>
        </p:nvSpPr>
        <p:spPr bwMode="auto">
          <a:xfrm>
            <a:off x="1004959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13" action="ppaction://hlinksldjump"/>
          </p:cNvPr>
          <p:cNvSpPr>
            <a:spLocks noChangeArrowheads="1"/>
          </p:cNvSpPr>
          <p:nvPr/>
        </p:nvSpPr>
        <p:spPr bwMode="auto">
          <a:xfrm>
            <a:off x="1052721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14" action="ppaction://hlinksldjump"/>
          </p:cNvPr>
          <p:cNvSpPr>
            <a:spLocks noChangeArrowheads="1"/>
          </p:cNvSpPr>
          <p:nvPr/>
        </p:nvSpPr>
        <p:spPr bwMode="auto">
          <a:xfrm>
            <a:off x="1103126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15" action="ppaction://hlinksldjump"/>
          </p:cNvPr>
          <p:cNvSpPr>
            <a:spLocks noChangeArrowheads="1"/>
          </p:cNvSpPr>
          <p:nvPr/>
        </p:nvSpPr>
        <p:spPr bwMode="auto">
          <a:xfrm>
            <a:off x="1150561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8063331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
                                            <p:txEl>
                                              <p:pRg st="2" end="2"/>
                                            </p:txEl>
                                          </p:spTgt>
                                        </p:tgtEl>
                                      </p:cBhvr>
                                    </p:animEffect>
                                    <p:set>
                                      <p:cBhvr>
                                        <p:cTn id="20" dur="1" fill="hold">
                                          <p:stCondLst>
                                            <p:cond delay="499"/>
                                          </p:stCondLst>
                                        </p:cTn>
                                        <p:tgtEl>
                                          <p:spTgt spid="3">
                                            <p:txEl>
                                              <p:pRg st="2" end="2"/>
                                            </p:txEl>
                                          </p:spTgt>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7871" y="1125538"/>
            <a:ext cx="11074344"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写出铝在碱性条件下与</a:t>
            </a:r>
            <a:r>
              <a:rPr lang="en-US" altLang="zh-CN" sz="2800" kern="100" dirty="0" smtClean="0">
                <a:latin typeface="Times New Roman"/>
                <a:ea typeface="华文细黑"/>
                <a:cs typeface="Courier New"/>
              </a:rPr>
              <a:t>NO  </a:t>
            </a:r>
            <a:r>
              <a:rPr lang="zh-CN" altLang="zh-CN" sz="2800" kern="100" dirty="0" smtClean="0">
                <a:latin typeface="Times New Roman"/>
                <a:ea typeface="华文细黑"/>
                <a:cs typeface="Times New Roman"/>
              </a:rPr>
              <a:t>反</a:t>
            </a:r>
            <a:r>
              <a:rPr lang="zh-CN" altLang="zh-CN" sz="2800" kern="100" dirty="0">
                <a:latin typeface="Times New Roman"/>
                <a:ea typeface="华文细黑"/>
                <a:cs typeface="Times New Roman"/>
              </a:rPr>
              <a:t>应的离子方程式：</a:t>
            </a:r>
            <a:r>
              <a:rPr lang="en-US" altLang="zh-CN" sz="2800" kern="100" dirty="0" smtClean="0">
                <a:latin typeface="Times New Roman"/>
                <a:ea typeface="华文细黑"/>
                <a:cs typeface="Courier New"/>
              </a:rPr>
              <a:t>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520749445"/>
              </p:ext>
            </p:extLst>
          </p:nvPr>
        </p:nvGraphicFramePr>
        <p:xfrm>
          <a:off x="5087094" y="1219126"/>
          <a:ext cx="463550" cy="660400"/>
        </p:xfrm>
        <a:graphic>
          <a:graphicData uri="http://schemas.openxmlformats.org/presentationml/2006/ole">
            <mc:AlternateContent xmlns:mc="http://schemas.openxmlformats.org/markup-compatibility/2006">
              <mc:Choice xmlns:v="urn:schemas-microsoft-com:vml" Requires="v">
                <p:oleObj spid="_x0000_s121972" name="文档" r:id="rId4" imgW="464075" imgH="659904" progId="Word.Document.12">
                  <p:embed/>
                </p:oleObj>
              </mc:Choice>
              <mc:Fallback>
                <p:oleObj name="文档" r:id="rId4" imgW="464075" imgH="659904" progId="Word.Document.12">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7094" y="1219126"/>
                        <a:ext cx="46355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074646455"/>
              </p:ext>
            </p:extLst>
          </p:nvPr>
        </p:nvGraphicFramePr>
        <p:xfrm>
          <a:off x="584200" y="2637706"/>
          <a:ext cx="10858500" cy="1803400"/>
        </p:xfrm>
        <a:graphic>
          <a:graphicData uri="http://schemas.openxmlformats.org/presentationml/2006/ole">
            <mc:AlternateContent xmlns:mc="http://schemas.openxmlformats.org/markup-compatibility/2006">
              <mc:Choice xmlns:v="urn:schemas-microsoft-com:vml" Requires="v">
                <p:oleObj spid="_x0000_s121973" name="文档" r:id="rId7" imgW="10857251" imgH="1805825" progId="Word.Document.12">
                  <p:embed/>
                </p:oleObj>
              </mc:Choice>
              <mc:Fallback>
                <p:oleObj name="文档" r:id="rId7" imgW="10857251" imgH="1805825" progId="Word.Document.12">
                  <p:embed/>
                  <p:pic>
                    <p:nvPicPr>
                      <p:cNvPr id="0" name=""/>
                      <p:cNvPicPr/>
                      <p:nvPr/>
                    </p:nvPicPr>
                    <p:blipFill>
                      <a:blip r:embed="rId8"/>
                      <a:stretch>
                        <a:fillRect/>
                      </a:stretch>
                    </p:blipFill>
                    <p:spPr>
                      <a:xfrm>
                        <a:off x="584200" y="2637706"/>
                        <a:ext cx="10858500" cy="18034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648893156"/>
              </p:ext>
            </p:extLst>
          </p:nvPr>
        </p:nvGraphicFramePr>
        <p:xfrm>
          <a:off x="8470900" y="1173212"/>
          <a:ext cx="3352800" cy="800100"/>
        </p:xfrm>
        <a:graphic>
          <a:graphicData uri="http://schemas.openxmlformats.org/presentationml/2006/ole">
            <mc:AlternateContent xmlns:mc="http://schemas.openxmlformats.org/markup-compatibility/2006">
              <mc:Choice xmlns:v="urn:schemas-microsoft-com:vml" Requires="v">
                <p:oleObj spid="_x0000_s121974" name="文档" r:id="rId10" imgW="3360131" imgH="799589" progId="Word.Document.12">
                  <p:embed/>
                </p:oleObj>
              </mc:Choice>
              <mc:Fallback>
                <p:oleObj name="文档" r:id="rId10" imgW="3360131" imgH="799589" progId="Word.Document.12">
                  <p:embed/>
                  <p:pic>
                    <p:nvPicPr>
                      <p:cNvPr id="0" name=""/>
                      <p:cNvPicPr/>
                      <p:nvPr/>
                    </p:nvPicPr>
                    <p:blipFill>
                      <a:blip r:embed="rId11"/>
                      <a:stretch>
                        <a:fillRect/>
                      </a:stretch>
                    </p:blipFill>
                    <p:spPr>
                      <a:xfrm>
                        <a:off x="8470900" y="1173212"/>
                        <a:ext cx="3352800" cy="8001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986803230"/>
              </p:ext>
            </p:extLst>
          </p:nvPr>
        </p:nvGraphicFramePr>
        <p:xfrm>
          <a:off x="609898" y="1786310"/>
          <a:ext cx="4610100" cy="800100"/>
        </p:xfrm>
        <a:graphic>
          <a:graphicData uri="http://schemas.openxmlformats.org/presentationml/2006/ole">
            <mc:AlternateContent xmlns:mc="http://schemas.openxmlformats.org/markup-compatibility/2006">
              <mc:Choice xmlns:v="urn:schemas-microsoft-com:vml" Requires="v">
                <p:oleObj spid="_x0000_s121975" name="文档" r:id="rId13" imgW="4617344" imgH="799589" progId="Word.Document.12">
                  <p:embed/>
                </p:oleObj>
              </mc:Choice>
              <mc:Fallback>
                <p:oleObj name="文档" r:id="rId13" imgW="4617344" imgH="799589" progId="Word.Document.12">
                  <p:embed/>
                  <p:pic>
                    <p:nvPicPr>
                      <p:cNvPr id="0" name=""/>
                      <p:cNvPicPr/>
                      <p:nvPr/>
                    </p:nvPicPr>
                    <p:blipFill>
                      <a:blip r:embed="rId14"/>
                      <a:stretch>
                        <a:fillRect/>
                      </a:stretch>
                    </p:blipFill>
                    <p:spPr>
                      <a:xfrm>
                        <a:off x="609898" y="1786310"/>
                        <a:ext cx="4610100" cy="800100"/>
                      </a:xfrm>
                      <a:prstGeom prst="rect">
                        <a:avLst/>
                      </a:prstGeom>
                    </p:spPr>
                  </p:pic>
                </p:oleObj>
              </mc:Fallback>
            </mc:AlternateContent>
          </a:graphicData>
        </a:graphic>
      </p:graphicFrame>
      <p:sp>
        <p:nvSpPr>
          <p:cNvPr id="7" name="Rectangle 21">
            <a:hlinkClick r:id="rId15" action="ppaction://hlinksldjump"/>
          </p:cNvPr>
          <p:cNvSpPr>
            <a:spLocks noChangeArrowheads="1"/>
          </p:cNvSpPr>
          <p:nvPr/>
        </p:nvSpPr>
        <p:spPr bwMode="auto">
          <a:xfrm>
            <a:off x="861548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16" action="ppaction://hlinksldjump"/>
          </p:cNvPr>
          <p:cNvSpPr>
            <a:spLocks noChangeArrowheads="1"/>
          </p:cNvSpPr>
          <p:nvPr/>
        </p:nvSpPr>
        <p:spPr bwMode="auto">
          <a:xfrm>
            <a:off x="911766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17" action="ppaction://hlinksldjump"/>
          </p:cNvPr>
          <p:cNvSpPr>
            <a:spLocks noChangeArrowheads="1"/>
          </p:cNvSpPr>
          <p:nvPr/>
        </p:nvSpPr>
        <p:spPr bwMode="auto">
          <a:xfrm>
            <a:off x="959570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18" action="ppaction://hlinksldjump"/>
          </p:cNvPr>
          <p:cNvSpPr>
            <a:spLocks noChangeArrowheads="1"/>
          </p:cNvSpPr>
          <p:nvPr/>
        </p:nvSpPr>
        <p:spPr bwMode="auto">
          <a:xfrm>
            <a:off x="1004959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19" action="ppaction://hlinksldjump"/>
          </p:cNvPr>
          <p:cNvSpPr>
            <a:spLocks noChangeArrowheads="1"/>
          </p:cNvSpPr>
          <p:nvPr/>
        </p:nvSpPr>
        <p:spPr bwMode="auto">
          <a:xfrm>
            <a:off x="1052721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20" action="ppaction://hlinksldjump"/>
          </p:cNvPr>
          <p:cNvSpPr>
            <a:spLocks noChangeArrowheads="1"/>
          </p:cNvSpPr>
          <p:nvPr/>
        </p:nvSpPr>
        <p:spPr bwMode="auto">
          <a:xfrm>
            <a:off x="1103126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21" action="ppaction://hlinksldjump"/>
          </p:cNvPr>
          <p:cNvSpPr>
            <a:spLocks noChangeArrowheads="1"/>
          </p:cNvSpPr>
          <p:nvPr/>
        </p:nvSpPr>
        <p:spPr bwMode="auto">
          <a:xfrm>
            <a:off x="1150561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8063331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7871" y="1053530"/>
            <a:ext cx="11074344"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除去气体</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中的杂质气体</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的化学方法：</a:t>
            </a:r>
            <a:r>
              <a:rPr lang="en-US" altLang="zh-CN" sz="2800" kern="100" dirty="0" smtClean="0">
                <a:latin typeface="Times New Roman"/>
                <a:ea typeface="华文细黑"/>
                <a:cs typeface="Courier New"/>
              </a:rPr>
              <a:t>________________________</a:t>
            </a:r>
          </a:p>
          <a:p>
            <a:pPr algn="just">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用化学方程式表示</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NO</a:t>
            </a:r>
            <a:r>
              <a:rPr lang="zh-CN" altLang="zh-CN" sz="2800" kern="100" dirty="0">
                <a:latin typeface="Times New Roman"/>
                <a:ea typeface="华文细黑"/>
                <a:cs typeface="Times New Roman"/>
              </a:rPr>
              <a:t>难溶于水，</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溶于水生成</a:t>
            </a:r>
            <a:r>
              <a:rPr lang="en-US" altLang="zh-CN" sz="2800" kern="100" dirty="0">
                <a:latin typeface="Times New Roman"/>
                <a:ea typeface="华文细黑"/>
                <a:cs typeface="Courier New"/>
              </a:rPr>
              <a:t>NO</a:t>
            </a:r>
            <a:r>
              <a:rPr lang="zh-CN" altLang="zh-CN" sz="2800" kern="100" dirty="0">
                <a:latin typeface="Times New Roman"/>
                <a:ea typeface="华文细黑"/>
                <a:cs typeface="Times New Roman"/>
              </a:rPr>
              <a:t>，所以除去</a:t>
            </a:r>
            <a:r>
              <a:rPr lang="en-US" altLang="zh-CN" sz="2800" kern="100" dirty="0">
                <a:latin typeface="Times New Roman"/>
                <a:ea typeface="华文细黑"/>
                <a:cs typeface="Courier New"/>
              </a:rPr>
              <a:t>NO</a:t>
            </a:r>
            <a:r>
              <a:rPr lang="zh-CN" altLang="zh-CN" sz="2800" kern="100" dirty="0">
                <a:latin typeface="Times New Roman"/>
                <a:ea typeface="华文细黑"/>
                <a:cs typeface="Times New Roman"/>
              </a:rPr>
              <a:t>中混有的</a:t>
            </a:r>
            <a:r>
              <a:rPr lang="en-US" altLang="zh-CN" sz="2800" kern="100" dirty="0">
                <a:latin typeface="Times New Roman"/>
                <a:ea typeface="华文细黑"/>
                <a:cs typeface="Courier New"/>
              </a:rPr>
              <a:t>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的方法是通入水中，方程式为</a:t>
            </a:r>
            <a:r>
              <a:rPr lang="en-US" altLang="zh-CN" sz="2800" kern="100" dirty="0">
                <a:latin typeface="Times New Roman"/>
                <a:ea typeface="华文细黑"/>
                <a:cs typeface="Courier New"/>
              </a:rPr>
              <a:t>3NO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NO</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矩形 3"/>
          <p:cNvSpPr/>
          <p:nvPr/>
        </p:nvSpPr>
        <p:spPr>
          <a:xfrm>
            <a:off x="7069410" y="1116252"/>
            <a:ext cx="4545155" cy="523220"/>
          </a:xfrm>
          <a:prstGeom prst="rect">
            <a:avLst/>
          </a:prstGeom>
        </p:spPr>
        <p:txBody>
          <a:bodyPr wrap="none">
            <a:spAutoFit/>
          </a:bodyPr>
          <a:lstStyle/>
          <a:p>
            <a:r>
              <a:rPr lang="en-US" altLang="zh-CN" sz="2800" kern="100" dirty="0">
                <a:solidFill>
                  <a:srgbClr val="E36C0A"/>
                </a:solidFill>
                <a:latin typeface="Times New Roman"/>
                <a:ea typeface="华文细黑"/>
              </a:rPr>
              <a:t>3NO</a:t>
            </a:r>
            <a:r>
              <a:rPr lang="en-US" altLang="zh-CN" sz="2800" kern="100" baseline="-25000" dirty="0">
                <a:solidFill>
                  <a:srgbClr val="E36C0A"/>
                </a:solidFill>
                <a:latin typeface="Times New Roman"/>
                <a:ea typeface="华文细黑"/>
              </a:rPr>
              <a:t>2</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H</a:t>
            </a:r>
            <a:r>
              <a:rPr lang="en-US" altLang="zh-CN" sz="2800" kern="100" baseline="-25000" dirty="0">
                <a:solidFill>
                  <a:srgbClr val="E36C0A"/>
                </a:solidFill>
                <a:latin typeface="Times New Roman"/>
                <a:ea typeface="华文细黑"/>
              </a:rPr>
              <a:t>2</a:t>
            </a:r>
            <a:r>
              <a:rPr lang="en-US" altLang="zh-CN" sz="2800" kern="100" dirty="0">
                <a:solidFill>
                  <a:srgbClr val="E36C0A"/>
                </a:solidFill>
                <a:latin typeface="Times New Roman"/>
                <a:ea typeface="华文细黑"/>
              </a:rPr>
              <a:t>O</a:t>
            </a:r>
            <a:r>
              <a:rPr lang="en-US" altLang="zh-CN" sz="2800" kern="100" spc="-80" dirty="0">
                <a:solidFill>
                  <a:srgbClr val="E36C0A"/>
                </a:solidFill>
                <a:latin typeface="Times New Roman"/>
                <a:ea typeface="华文细黑"/>
              </a:rPr>
              <a:t>==</a:t>
            </a:r>
            <a:r>
              <a:rPr lang="en-US" altLang="zh-CN" sz="2800" kern="100" dirty="0">
                <a:solidFill>
                  <a:srgbClr val="E36C0A"/>
                </a:solidFill>
                <a:latin typeface="Times New Roman"/>
                <a:ea typeface="华文细黑"/>
              </a:rPr>
              <a:t>=2HNO</a:t>
            </a:r>
            <a:r>
              <a:rPr lang="en-US" altLang="zh-CN" sz="2800" kern="100" baseline="-25000" dirty="0">
                <a:solidFill>
                  <a:srgbClr val="E36C0A"/>
                </a:solidFill>
                <a:latin typeface="Times New Roman"/>
                <a:ea typeface="华文细黑"/>
              </a:rPr>
              <a:t>3</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NO</a:t>
            </a:r>
            <a:endParaRPr lang="zh-CN" altLang="en-US" sz="2800" dirty="0"/>
          </a:p>
        </p:txBody>
      </p:sp>
      <p:sp>
        <p:nvSpPr>
          <p:cNvPr id="5" name="Rectangle 21">
            <a:hlinkClick r:id="rId2" action="ppaction://hlinksldjump"/>
          </p:cNvPr>
          <p:cNvSpPr>
            <a:spLocks noChangeArrowheads="1"/>
          </p:cNvSpPr>
          <p:nvPr/>
        </p:nvSpPr>
        <p:spPr bwMode="auto">
          <a:xfrm>
            <a:off x="861548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11766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959570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04959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052721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7" action="ppaction://hlinksldjump"/>
          </p:cNvPr>
          <p:cNvSpPr>
            <a:spLocks noChangeArrowheads="1"/>
          </p:cNvSpPr>
          <p:nvPr/>
        </p:nvSpPr>
        <p:spPr bwMode="auto">
          <a:xfrm>
            <a:off x="1103126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150561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8063331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2" end="2"/>
                                            </p:txEl>
                                          </p:spTgt>
                                        </p:tgtEl>
                                      </p:cBhvr>
                                    </p:animEffect>
                                    <p:set>
                                      <p:cBhvr>
                                        <p:cTn id="17" dur="1" fill="hold">
                                          <p:stCondLst>
                                            <p:cond delay="499"/>
                                          </p:stCondLst>
                                        </p:cTn>
                                        <p:tgtEl>
                                          <p:spTgt spid="3">
                                            <p:txEl>
                                              <p:pRg st="2" end="2"/>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4" grpId="0"/>
      <p:bldP spid="4"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4206000335"/>
              </p:ext>
            </p:extLst>
          </p:nvPr>
        </p:nvGraphicFramePr>
        <p:xfrm>
          <a:off x="698500" y="1064518"/>
          <a:ext cx="10655300" cy="1854200"/>
        </p:xfrm>
        <a:graphic>
          <a:graphicData uri="http://schemas.openxmlformats.org/presentationml/2006/ole">
            <mc:AlternateContent xmlns:mc="http://schemas.openxmlformats.org/markup-compatibility/2006">
              <mc:Choice xmlns:v="urn:schemas-microsoft-com:vml" Requires="v">
                <p:oleObj spid="_x0000_s124986" name="文档" r:id="rId4" imgW="10657184" imgH="1856298" progId="Word.Document.12">
                  <p:embed/>
                </p:oleObj>
              </mc:Choice>
              <mc:Fallback>
                <p:oleObj name="文档" r:id="rId4" imgW="10657184" imgH="1856298" progId="Word.Document.12">
                  <p:embed/>
                  <p:pic>
                    <p:nvPicPr>
                      <p:cNvPr id="0" name=""/>
                      <p:cNvPicPr/>
                      <p:nvPr/>
                    </p:nvPicPr>
                    <p:blipFill>
                      <a:blip r:embed="rId5"/>
                      <a:stretch>
                        <a:fillRect/>
                      </a:stretch>
                    </p:blipFill>
                    <p:spPr>
                      <a:xfrm>
                        <a:off x="698500" y="1064518"/>
                        <a:ext cx="10655300" cy="18542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399642387"/>
              </p:ext>
            </p:extLst>
          </p:nvPr>
        </p:nvGraphicFramePr>
        <p:xfrm>
          <a:off x="698500" y="2486670"/>
          <a:ext cx="10680700" cy="2527300"/>
        </p:xfrm>
        <a:graphic>
          <a:graphicData uri="http://schemas.openxmlformats.org/presentationml/2006/ole">
            <mc:AlternateContent xmlns:mc="http://schemas.openxmlformats.org/markup-compatibility/2006">
              <mc:Choice xmlns:v="urn:schemas-microsoft-com:vml" Requires="v">
                <p:oleObj spid="_x0000_s124987" name="文档" r:id="rId7" imgW="10675895" imgH="2530823" progId="Word.Document.12">
                  <p:embed/>
                </p:oleObj>
              </mc:Choice>
              <mc:Fallback>
                <p:oleObj name="文档" r:id="rId7" imgW="10675895" imgH="2530823" progId="Word.Document.12">
                  <p:embed/>
                  <p:pic>
                    <p:nvPicPr>
                      <p:cNvPr id="0" name=""/>
                      <p:cNvPicPr/>
                      <p:nvPr/>
                    </p:nvPicPr>
                    <p:blipFill>
                      <a:blip r:embed="rId8"/>
                      <a:stretch>
                        <a:fillRect/>
                      </a:stretch>
                    </p:blipFill>
                    <p:spPr>
                      <a:xfrm>
                        <a:off x="698500" y="2486670"/>
                        <a:ext cx="10680700" cy="2527300"/>
                      </a:xfrm>
                      <a:prstGeom prst="rect">
                        <a:avLst/>
                      </a:prstGeom>
                    </p:spPr>
                  </p:pic>
                </p:oleObj>
              </mc:Fallback>
            </mc:AlternateContent>
          </a:graphicData>
        </a:graphic>
      </p:graphicFrame>
      <p:sp>
        <p:nvSpPr>
          <p:cNvPr id="6" name="矩形 5"/>
          <p:cNvSpPr/>
          <p:nvPr/>
        </p:nvSpPr>
        <p:spPr>
          <a:xfrm>
            <a:off x="1270670" y="1728490"/>
            <a:ext cx="902811" cy="523220"/>
          </a:xfrm>
          <a:prstGeom prst="rect">
            <a:avLst/>
          </a:prstGeom>
        </p:spPr>
        <p:txBody>
          <a:bodyPr wrap="none">
            <a:spAutoFit/>
          </a:bodyPr>
          <a:lstStyle/>
          <a:p>
            <a:r>
              <a:rPr lang="en-US" altLang="zh-CN" sz="2800" kern="100">
                <a:solidFill>
                  <a:srgbClr val="E36C0A"/>
                </a:solidFill>
                <a:latin typeface="Times New Roman"/>
                <a:ea typeface="华文细黑"/>
              </a:rPr>
              <a:t>1</a:t>
            </a:r>
            <a:r>
              <a:rPr lang="en-US" altLang="zh-CN" sz="2800" kern="100">
                <a:solidFill>
                  <a:srgbClr val="E36C0A"/>
                </a:solidFill>
                <a:latin typeface="宋体"/>
                <a:ea typeface="华文细黑"/>
                <a:cs typeface="Times New Roman"/>
              </a:rPr>
              <a:t>∶</a:t>
            </a:r>
            <a:r>
              <a:rPr lang="en-US" altLang="zh-CN" sz="2800" kern="100">
                <a:solidFill>
                  <a:srgbClr val="E36C0A"/>
                </a:solidFill>
                <a:latin typeface="Times New Roman"/>
                <a:ea typeface="华文细黑"/>
              </a:rPr>
              <a:t>1</a:t>
            </a:r>
            <a:endParaRPr lang="zh-CN" altLang="en-US" sz="2800" dirty="0"/>
          </a:p>
        </p:txBody>
      </p:sp>
      <p:sp>
        <p:nvSpPr>
          <p:cNvPr id="5" name="Rectangle 21">
            <a:hlinkClick r:id="rId9" action="ppaction://hlinksldjump"/>
          </p:cNvPr>
          <p:cNvSpPr>
            <a:spLocks noChangeArrowheads="1"/>
          </p:cNvSpPr>
          <p:nvPr/>
        </p:nvSpPr>
        <p:spPr bwMode="auto">
          <a:xfrm>
            <a:off x="861548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10" action="ppaction://hlinksldjump"/>
          </p:cNvPr>
          <p:cNvSpPr>
            <a:spLocks noChangeArrowheads="1"/>
          </p:cNvSpPr>
          <p:nvPr/>
        </p:nvSpPr>
        <p:spPr bwMode="auto">
          <a:xfrm>
            <a:off x="911766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11" action="ppaction://hlinksldjump"/>
          </p:cNvPr>
          <p:cNvSpPr>
            <a:spLocks noChangeArrowheads="1"/>
          </p:cNvSpPr>
          <p:nvPr/>
        </p:nvSpPr>
        <p:spPr bwMode="auto">
          <a:xfrm>
            <a:off x="959570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12" action="ppaction://hlinksldjump"/>
          </p:cNvPr>
          <p:cNvSpPr>
            <a:spLocks noChangeArrowheads="1"/>
          </p:cNvSpPr>
          <p:nvPr/>
        </p:nvSpPr>
        <p:spPr bwMode="auto">
          <a:xfrm>
            <a:off x="1004959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13" action="ppaction://hlinksldjump"/>
          </p:cNvPr>
          <p:cNvSpPr>
            <a:spLocks noChangeArrowheads="1"/>
          </p:cNvSpPr>
          <p:nvPr/>
        </p:nvSpPr>
        <p:spPr bwMode="auto">
          <a:xfrm>
            <a:off x="1052721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14" action="ppaction://hlinksldjump"/>
          </p:cNvPr>
          <p:cNvSpPr>
            <a:spLocks noChangeArrowheads="1"/>
          </p:cNvSpPr>
          <p:nvPr/>
        </p:nvSpPr>
        <p:spPr bwMode="auto">
          <a:xfrm>
            <a:off x="11031268"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15" action="ppaction://hlinksldjump"/>
          </p:cNvPr>
          <p:cNvSpPr>
            <a:spLocks noChangeArrowheads="1"/>
          </p:cNvSpPr>
          <p:nvPr/>
        </p:nvSpPr>
        <p:spPr bwMode="auto">
          <a:xfrm>
            <a:off x="11505610" y="1151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8063331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6" grpId="0"/>
      <p:bldP spid="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66614" y="333450"/>
            <a:ext cx="11296938" cy="6568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交叉型转化</a:t>
            </a:r>
            <a:endParaRPr lang="zh-CN" altLang="zh-CN" sz="1050" kern="100" dirty="0">
              <a:effectLst/>
              <a:latin typeface="宋体"/>
              <a:cs typeface="Courier New"/>
            </a:endParaRPr>
          </a:p>
        </p:txBody>
      </p:sp>
      <p:pic>
        <p:nvPicPr>
          <p:cNvPr id="29698" name="Picture 2" descr="GD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477" y="1355982"/>
            <a:ext cx="9067704" cy="2082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Picture 3" descr="GD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7282" y="3798608"/>
            <a:ext cx="8977925" cy="179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024932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7753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2924" y="261442"/>
            <a:ext cx="11296938" cy="6568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三角型转化</a:t>
            </a:r>
            <a:endParaRPr lang="zh-CN" altLang="zh-CN" sz="1050" kern="100" dirty="0">
              <a:effectLst/>
              <a:latin typeface="宋体"/>
              <a:cs typeface="Courier New"/>
            </a:endParaRPr>
          </a:p>
        </p:txBody>
      </p:sp>
      <p:pic>
        <p:nvPicPr>
          <p:cNvPr id="30722" name="Picture 2" descr="GD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8425" y="1370401"/>
            <a:ext cx="5601055" cy="1994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Picture 3" descr="GD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0379" y="3856013"/>
            <a:ext cx="6417147" cy="1758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87537"/>
      </p:ext>
    </p:extLst>
  </p:cSld>
  <p:clrMapOvr>
    <a:masterClrMapping/>
  </p:clrMapOvr>
  <p:timing>
    <p:tnLst>
      <p:par>
        <p:cTn id="1" dur="indefinite" restart="never" nodeType="tmRoot"/>
      </p:par>
    </p:tn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4620</TotalTime>
  <Words>3984</Words>
  <Application>Microsoft Office PowerPoint</Application>
  <PresentationFormat>自定义</PresentationFormat>
  <Paragraphs>1066</Paragraphs>
  <Slides>80</Slides>
  <Notes>1</Notes>
  <HiddenSlides>19</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80</vt:i4>
      </vt:variant>
    </vt:vector>
  </HeadingPairs>
  <TitlesOfParts>
    <vt:vector size="82" baseType="lpstr">
      <vt:lpstr>6_Office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dreamsummit</cp:lastModifiedBy>
  <cp:revision>810</cp:revision>
  <dcterms:created xsi:type="dcterms:W3CDTF">2014-11-27T01:03:08Z</dcterms:created>
  <dcterms:modified xsi:type="dcterms:W3CDTF">2016-02-28T07:11:21Z</dcterms:modified>
</cp:coreProperties>
</file>