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654D45-B92C-41B0-BF2E-C77A49902288}" type="datetimeFigureOut">
              <a:rPr lang="zh-CN" altLang="en-US" smtClean="0"/>
              <a:t>2016-1-14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C2EEE5F-8605-4852-877F-8DAF732607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decrease%20in" TargetMode="External"/><Relationship Id="rId3" Type="http://schemas.openxmlformats.org/officeDocument/2006/relationships/hyperlink" Target="http://dict.cn/decrease%20by%20ten%20percent" TargetMode="External"/><Relationship Id="rId7" Type="http://schemas.openxmlformats.org/officeDocument/2006/relationships/hyperlink" Target="http://dict.cn/steady%20decrease" TargetMode="External"/><Relationship Id="rId2" Type="http://schemas.openxmlformats.org/officeDocument/2006/relationships/hyperlink" Target="http://dict.cn/decrease%20by%203%20tim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harp%20decrease" TargetMode="External"/><Relationship Id="rId5" Type="http://schemas.openxmlformats.org/officeDocument/2006/relationships/hyperlink" Target="http://dict.cn/decrease%20to%20three%20hundred" TargetMode="External"/><Relationship Id="rId4" Type="http://schemas.openxmlformats.org/officeDocument/2006/relationships/hyperlink" Target="http://dict.cn/decrease%20to" TargetMode="External"/><Relationship Id="rId9" Type="http://schemas.openxmlformats.org/officeDocument/2006/relationships/hyperlink" Target="http://dict.cn/decrease%20in%20productio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employ%20temporarily" TargetMode="External"/><Relationship Id="rId3" Type="http://schemas.openxmlformats.org/officeDocument/2006/relationships/hyperlink" Target="http://dict.cn/employ%20a%20method" TargetMode="External"/><Relationship Id="rId7" Type="http://schemas.openxmlformats.org/officeDocument/2006/relationships/hyperlink" Target="http://dict.cn/employ%20systematically" TargetMode="External"/><Relationship Id="rId2" Type="http://schemas.openxmlformats.org/officeDocument/2006/relationships/hyperlink" Target="http://dict.cn/employ%20a%20kn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employ%20faithfully" TargetMode="External"/><Relationship Id="rId5" Type="http://schemas.openxmlformats.org/officeDocument/2006/relationships/hyperlink" Target="http://dict.cn/employ%20one's%20spare%20time" TargetMode="External"/><Relationship Id="rId4" Type="http://schemas.openxmlformats.org/officeDocument/2006/relationships/hyperlink" Target="http://dict.cn/employ%20a%20secretar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inspect%20the%20new%20power%20station" TargetMode="External"/><Relationship Id="rId2" Type="http://schemas.openxmlformats.org/officeDocument/2006/relationships/hyperlink" Target="http://dict.cn/inspect%20factories%20and%20all%20sorts%20of%20public%20building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inspect%20symbolically" TargetMode="External"/><Relationship Id="rId4" Type="http://schemas.openxmlformats.org/officeDocument/2006/relationships/hyperlink" Target="http://dict.cn/inspect%20the%20troop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eserve%20one's%20opinion%20on%20some%20points" TargetMode="External"/><Relationship Id="rId2" Type="http://schemas.openxmlformats.org/officeDocument/2006/relationships/hyperlink" Target="http://dict.cn/reserve%20a%20rema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reserve%20seats%20in%20a%20theatre" TargetMode="External"/><Relationship Id="rId4" Type="http://schemas.openxmlformats.org/officeDocument/2006/relationships/hyperlink" Target="http://dict.cn/reserve%20rooms%20at%20a%20hote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espond%20briefly" TargetMode="External"/><Relationship Id="rId3" Type="http://schemas.openxmlformats.org/officeDocument/2006/relationships/hyperlink" Target="http://dict.cn/reserve%20for%20the%20handicapped" TargetMode="External"/><Relationship Id="rId7" Type="http://schemas.openxmlformats.org/officeDocument/2006/relationships/hyperlink" Target="http://dict.cn/treasure%20hunt" TargetMode="External"/><Relationship Id="rId2" Type="http://schemas.openxmlformats.org/officeDocument/2006/relationships/hyperlink" Target="http://dict.cn/reserve%20f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lion%E3%80%94tiger%E3%80%95%20hunt" TargetMode="External"/><Relationship Id="rId5" Type="http://schemas.openxmlformats.org/officeDocument/2006/relationships/hyperlink" Target="http://dict.cn/have%20a%20hunt%20for" TargetMode="External"/><Relationship Id="rId4" Type="http://schemas.openxmlformats.org/officeDocument/2006/relationships/hyperlink" Target="http://dict.cn/a%20hunt%20fo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espond%20with%20a%20kick" TargetMode="External"/><Relationship Id="rId3" Type="http://schemas.openxmlformats.org/officeDocument/2006/relationships/hyperlink" Target="http://dict.cn/respond%20by%20walking%20out" TargetMode="External"/><Relationship Id="rId7" Type="http://schemas.openxmlformats.org/officeDocument/2006/relationships/hyperlink" Target="http://dict.cn/respond%20to%20treatment" TargetMode="External"/><Relationship Id="rId2" Type="http://schemas.openxmlformats.org/officeDocument/2006/relationships/hyperlink" Target="http://dict.cn/respond%20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spond%20to%20a%20letter" TargetMode="External"/><Relationship Id="rId5" Type="http://schemas.openxmlformats.org/officeDocument/2006/relationships/hyperlink" Target="http://dict.cn/respond%20to%20the%20call%20of%20the%20country" TargetMode="External"/><Relationship Id="rId4" Type="http://schemas.openxmlformats.org/officeDocument/2006/relationships/hyperlink" Target="http://dict.cn/respond%20t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to%20one's%20relief" TargetMode="External"/><Relationship Id="rId3" Type="http://schemas.openxmlformats.org/officeDocument/2006/relationships/hyperlink" Target="http://dict.cn/bring%20relief%20to%20sb" TargetMode="External"/><Relationship Id="rId7" Type="http://schemas.openxmlformats.org/officeDocument/2006/relationships/hyperlink" Target="http://dict.cn/tax%20relief" TargetMode="External"/><Relationship Id="rId2" Type="http://schemas.openxmlformats.org/officeDocument/2006/relationships/hyperlink" Target="http://dict.cn/afford%E3%80%94express%E3%80%95%20reli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emporary%20relief" TargetMode="External"/><Relationship Id="rId5" Type="http://schemas.openxmlformats.org/officeDocument/2006/relationships/hyperlink" Target="http://dict.cn/permanent%20relief" TargetMode="External"/><Relationship Id="rId4" Type="http://schemas.openxmlformats.org/officeDocument/2006/relationships/hyperlink" Target="http://dict.cn/provide%20relief%20for%20refugees" TargetMode="External"/><Relationship Id="rId9" Type="http://schemas.openxmlformats.org/officeDocument/2006/relationships/hyperlink" Target="http://dict.cn/relief%20from%20du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have%E3%80%94show%E3%80%95%20mercy%20on" TargetMode="External"/><Relationship Id="rId2" Type="http://schemas.openxmlformats.org/officeDocument/2006/relationships/hyperlink" Target="http://dict.cn/beg%20for%20mer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without%20mercy" TargetMode="External"/><Relationship Id="rId5" Type="http://schemas.openxmlformats.org/officeDocument/2006/relationships/hyperlink" Target="http://dict.cn/spare%20sb%20out%20of%20mercy" TargetMode="External"/><Relationship Id="rId4" Type="http://schemas.openxmlformats.org/officeDocument/2006/relationships/hyperlink" Target="http://dict.cn/at%20the%20mercy%20o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ontain%20the%20enemy's%20attack" TargetMode="External"/><Relationship Id="rId3" Type="http://schemas.openxmlformats.org/officeDocument/2006/relationships/hyperlink" Target="http://dict.cn/rub%20off%20rust" TargetMode="External"/><Relationship Id="rId7" Type="http://schemas.openxmlformats.org/officeDocument/2006/relationships/hyperlink" Target="http://dict.cn/contain%20oneself" TargetMode="External"/><Relationship Id="rId2" Type="http://schemas.openxmlformats.org/officeDocument/2006/relationships/hyperlink" Target="http://dict.cn/rub%20mechanical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ontain%20one's%20grief" TargetMode="External"/><Relationship Id="rId5" Type="http://schemas.openxmlformats.org/officeDocument/2006/relationships/hyperlink" Target="http://dict.cn/contain%20one's%20boredom" TargetMode="External"/><Relationship Id="rId4" Type="http://schemas.openxmlformats.org/officeDocument/2006/relationships/hyperlink" Target="http://dict.cn/rub%20with%20ston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ffect%20indirectly" TargetMode="External"/><Relationship Id="rId7" Type="http://schemas.openxmlformats.org/officeDocument/2006/relationships/hyperlink" Target="http://dict.cn/be%20affected%20in%20character%20by%20the%20environment" TargetMode="External"/><Relationship Id="rId2" Type="http://schemas.openxmlformats.org/officeDocument/2006/relationships/hyperlink" Target="http://dict.cn/affect%20sb's%20inter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ffect%20unfavorably" TargetMode="External"/><Relationship Id="rId5" Type="http://schemas.openxmlformats.org/officeDocument/2006/relationships/hyperlink" Target="http://dict.cn/affect%20profoundly" TargetMode="External"/><Relationship Id="rId4" Type="http://schemas.openxmlformats.org/officeDocument/2006/relationships/hyperlink" Target="http://dict.cn/affect%20mentall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ppreciate%20literature" TargetMode="External"/><Relationship Id="rId2" Type="http://schemas.openxmlformats.org/officeDocument/2006/relationships/hyperlink" Target="http://dict.cn/appreciate%20sb's%20assi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appreciate%20works%20of%20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100" b="1" dirty="0" smtClean="0">
                <a:solidFill>
                  <a:srgbClr val="FF66FF"/>
                </a:solidFill>
              </a:rPr>
              <a:t>Decrease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减少；减小；降低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减少；降低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减少三倍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decrease by 3 times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减少百分之十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decrease by ten percent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减少到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decrease to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减少到</a:t>
            </a:r>
            <a:r>
              <a:rPr lang="en-US" altLang="zh-CN" b="1" dirty="0" smtClean="0">
                <a:effectLst/>
              </a:rPr>
              <a:t>300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decrease to three hundred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急剧下降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sharp decrease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稳定下降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steady decrease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decrease in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在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方面的减少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生产下降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9"/>
              </a:rPr>
              <a:t>decrease in production</a:t>
            </a:r>
            <a:endParaRPr lang="zh-CN" altLang="en-US" b="1" dirty="0" smtClean="0">
              <a:effectLst/>
            </a:endParaRP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800" b="1" dirty="0" smtClean="0">
                <a:solidFill>
                  <a:srgbClr val="FF66FF"/>
                </a:solidFill>
              </a:rPr>
              <a:t>Employ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雇佣；使用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使用一把刀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employ a knife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使用方法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employ a method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雇一个秘书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employ a secretary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使用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利用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时间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employ one's spare time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诚聘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employ faithfully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系统地使用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employ systematically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暂时雇用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employ temporarily</a:t>
            </a:r>
            <a:r>
              <a:rPr lang="en-US" altLang="zh-CN" b="1" dirty="0" smtClean="0">
                <a:effectLst/>
              </a:rPr>
              <a:t>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900" b="1" dirty="0" smtClean="0">
                <a:solidFill>
                  <a:srgbClr val="FF66FF"/>
                </a:solidFill>
              </a:rPr>
              <a:t>Inspect</a:t>
            </a:r>
            <a:r>
              <a:rPr lang="zh-CN" altLang="en-US" sz="39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 　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检查；视察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检查各个工厂及所有的公共建筑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inspect factories and all sorts of public buildings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视察新发电厂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inspect the new power station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检阅部队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inspect the troops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象征性地视察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inspect symbolically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海关官员颇为怀疑地检查了我的护照。</a:t>
            </a:r>
          </a:p>
          <a:p>
            <a:pPr>
              <a:buFont typeface="Arial"/>
              <a:buChar char="•"/>
            </a:pPr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The customs officer </a:t>
            </a:r>
            <a:r>
              <a:rPr lang="en-US" altLang="zh-CN" b="1" i="1" u="sng" dirty="0" smtClean="0">
                <a:solidFill>
                  <a:srgbClr val="CCCC00"/>
                </a:solidFill>
                <a:effectLst/>
              </a:rPr>
              <a:t>inspected</a:t>
            </a:r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 my passport suspiciously. 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endParaRPr lang="zh-CN" alt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800" b="1" dirty="0" smtClean="0">
                <a:solidFill>
                  <a:srgbClr val="FF66FF"/>
                </a:solidFill>
              </a:rPr>
              <a:t>Endanger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 　 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危及；危害</a:t>
            </a:r>
            <a:endParaRPr lang="en-US" altLang="zh-CN" b="1" dirty="0"/>
          </a:p>
          <a:p>
            <a:r>
              <a:rPr lang="zh-CN" altLang="en-US" b="1" dirty="0" smtClean="0">
                <a:effectLst/>
              </a:rPr>
              <a:t>开发这一地区将会危及到野生生物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Development of the area would </a:t>
            </a:r>
            <a:r>
              <a:rPr lang="en-US" altLang="zh-CN" b="1" i="1" u="sng" dirty="0" smtClean="0">
                <a:solidFill>
                  <a:srgbClr val="CCCC00"/>
                </a:solidFill>
                <a:effectLst/>
              </a:rPr>
              <a:t>endanger</a:t>
            </a:r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 wildlife</a:t>
            </a:r>
          </a:p>
          <a:p>
            <a:r>
              <a:rPr lang="zh-CN" altLang="en-US" b="1" dirty="0" smtClean="0">
                <a:effectLst/>
              </a:rPr>
              <a:t>工作过度可能会危害你的健康。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Overworking can </a:t>
            </a:r>
            <a:r>
              <a:rPr lang="en-US" altLang="zh-CN" b="1" i="1" u="sng" dirty="0" smtClean="0">
                <a:solidFill>
                  <a:srgbClr val="CCCC00"/>
                </a:solidFill>
                <a:effectLst/>
              </a:rPr>
              <a:t>endanger</a:t>
            </a:r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 your health.</a:t>
            </a:r>
          </a:p>
          <a:p>
            <a:r>
              <a:rPr lang="en-US" altLang="zh-CN" sz="3800" b="1" dirty="0" smtClean="0">
                <a:solidFill>
                  <a:srgbClr val="FF66FF"/>
                </a:solidFill>
                <a:effectLst/>
              </a:rPr>
              <a:t>Reserve</a:t>
            </a:r>
            <a:r>
              <a:rPr lang="zh-CN" altLang="en-US" b="1" dirty="0" smtClean="0"/>
              <a:t>  </a:t>
            </a:r>
            <a:r>
              <a:rPr lang="en-US" altLang="zh-CN" b="1" dirty="0" err="1" smtClean="0">
                <a:effectLst/>
              </a:rPr>
              <a:t>vt.</a:t>
            </a:r>
            <a:r>
              <a:rPr lang="zh-CN" altLang="en-US" b="1" dirty="0" smtClean="0">
                <a:effectLst/>
              </a:rPr>
              <a:t>保留；预订； </a:t>
            </a:r>
            <a:r>
              <a:rPr lang="en-US" altLang="zh-CN" b="1" dirty="0" smtClean="0">
                <a:effectLst/>
              </a:rPr>
              <a:t>n.</a:t>
            </a:r>
            <a:r>
              <a:rPr lang="zh-CN" altLang="en-US" b="1" dirty="0" smtClean="0">
                <a:effectLst/>
              </a:rPr>
              <a:t>候补；预备品；贮存  </a:t>
            </a:r>
            <a:r>
              <a:rPr lang="en-US" altLang="zh-CN" b="1" dirty="0" smtClean="0">
                <a:effectLst/>
              </a:rPr>
              <a:t>n.</a:t>
            </a:r>
            <a:r>
              <a:rPr lang="zh-CN" altLang="en-US" b="1" dirty="0" smtClean="0">
                <a:effectLst/>
              </a:rPr>
              <a:t>含蓄；克制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保留意见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reserve a remark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在一些问题上保留自己的意见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reserve one's opinion on some points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预订旅馆房间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reserve rooms at a hotel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向剧院定座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reserve seats in a theatre</a:t>
            </a:r>
            <a:r>
              <a:rPr lang="en-US" altLang="zh-CN" b="1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6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2"/>
              </a:rPr>
              <a:t>reserve for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而保留 </a:t>
            </a:r>
          </a:p>
          <a:p>
            <a:pPr lvl="0">
              <a:buFont typeface="Arial"/>
              <a:buChar char="•"/>
            </a:pPr>
            <a:r>
              <a:rPr lang="zh-CN" altLang="en-US" sz="2800" b="1" dirty="0"/>
              <a:t>为残疾人保留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3"/>
              </a:rPr>
              <a:t>reserve for the </a:t>
            </a:r>
            <a:r>
              <a:rPr lang="en-US" altLang="zh-CN" sz="2800" b="1" dirty="0" smtClean="0">
                <a:solidFill>
                  <a:prstClr val="black"/>
                </a:solidFill>
                <a:hlinkClick r:id="rId3"/>
              </a:rPr>
              <a:t>handicapped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3500" b="1" dirty="0" smtClean="0">
                <a:solidFill>
                  <a:srgbClr val="FF66FF"/>
                </a:solidFill>
              </a:rPr>
              <a:t>Hunt</a:t>
            </a:r>
            <a:r>
              <a:rPr lang="zh-CN" altLang="en-US" sz="3500" b="1" dirty="0" smtClean="0">
                <a:solidFill>
                  <a:srgbClr val="FF66FF"/>
                </a:solidFill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/>
              <a:t>v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狩猎；打猎；搜索 </a:t>
            </a:r>
            <a:r>
              <a:rPr lang="en-US" altLang="zh-CN" sz="2800" b="1" dirty="0" smtClean="0"/>
              <a:t>n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狩猎；追捕；搜寻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寻找</a:t>
            </a:r>
            <a:r>
              <a:rPr lang="en-US" altLang="zh-CN" sz="2800" b="1" dirty="0" smtClean="0">
                <a:effectLst/>
              </a:rPr>
              <a:t>…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4"/>
              </a:rPr>
              <a:t>a hunt for</a:t>
            </a:r>
            <a:r>
              <a:rPr lang="en-US" altLang="zh-CN" sz="2800" b="1" dirty="0" smtClean="0">
                <a:effectLst/>
              </a:rPr>
              <a:t> </a:t>
            </a:r>
            <a:r>
              <a:rPr lang="zh-CN" altLang="en-US" sz="2800" b="1" dirty="0" smtClean="0">
                <a:effectLst/>
              </a:rPr>
              <a:t>追求</a:t>
            </a:r>
            <a:r>
              <a:rPr lang="en-US" altLang="zh-CN" sz="2800" b="1" dirty="0" smtClean="0">
                <a:effectLst/>
              </a:rPr>
              <a:t>…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5"/>
              </a:rPr>
              <a:t>have a hunt for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猎狮</a:t>
            </a:r>
            <a:r>
              <a:rPr lang="en-US" altLang="zh-CN" sz="2800" b="1" dirty="0" smtClean="0">
                <a:effectLst/>
              </a:rPr>
              <a:t>〔</a:t>
            </a:r>
            <a:r>
              <a:rPr lang="zh-CN" altLang="en-US" sz="2800" b="1" dirty="0" smtClean="0">
                <a:effectLst/>
              </a:rPr>
              <a:t>虎</a:t>
            </a:r>
            <a:r>
              <a:rPr lang="en-US" altLang="zh-CN" sz="2800" b="1" dirty="0" smtClean="0">
                <a:effectLst/>
              </a:rPr>
              <a:t>〕</a:t>
            </a:r>
          </a:p>
          <a:p>
            <a:pPr>
              <a:buFont typeface="Arial"/>
              <a:buChar char="•"/>
            </a:pPr>
            <a:r>
              <a:rPr lang="en-US" altLang="zh-CN" sz="2800" b="1" dirty="0" err="1" smtClean="0">
                <a:effectLst/>
                <a:hlinkClick r:id="rId6"/>
              </a:rPr>
              <a:t>lion〔tiger</a:t>
            </a:r>
            <a:r>
              <a:rPr lang="en-US" altLang="zh-CN" sz="2800" b="1" dirty="0" smtClean="0">
                <a:effectLst/>
                <a:hlinkClick r:id="rId6"/>
              </a:rPr>
              <a:t>〕 hunt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寻宝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7"/>
              </a:rPr>
              <a:t>treasure hunt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 lvl="0">
              <a:buFont typeface="Arial"/>
              <a:buChar char="•"/>
            </a:pPr>
            <a:r>
              <a:rPr lang="en-US" altLang="zh-CN" sz="3500" b="1" dirty="0" smtClean="0">
                <a:solidFill>
                  <a:srgbClr val="FF66FF"/>
                </a:solidFill>
              </a:rPr>
              <a:t>Respond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</a:rPr>
              <a:t>　 </a:t>
            </a:r>
            <a:r>
              <a:rPr lang="en-US" altLang="zh-CN" sz="2800" b="1" dirty="0" smtClean="0"/>
              <a:t>v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回答；响应；反应</a:t>
            </a:r>
            <a:r>
              <a:rPr lang="zh-CN" altLang="en-US" sz="2800" b="1" dirty="0" smtClean="0"/>
              <a:t>；</a:t>
            </a:r>
            <a:r>
              <a:rPr lang="en-US" altLang="zh-CN" sz="2800" b="1" dirty="0" smtClean="0"/>
              <a:t>n</a:t>
            </a:r>
            <a:r>
              <a:rPr lang="en-US" altLang="zh-CN" sz="2800" b="1" dirty="0"/>
              <a:t>.[</a:t>
            </a:r>
            <a:r>
              <a:rPr lang="zh-CN" altLang="en-US" sz="2800" b="1" dirty="0"/>
              <a:t>建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壁联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3000" b="1" dirty="0"/>
              <a:t>简短地回答 </a:t>
            </a:r>
          </a:p>
          <a:p>
            <a:pPr lvl="0">
              <a:buFont typeface="Arial"/>
              <a:buChar char="•"/>
            </a:pPr>
            <a:r>
              <a:rPr lang="en-US" altLang="zh-CN" sz="3000" b="1" dirty="0" smtClean="0">
                <a:solidFill>
                  <a:prstClr val="black"/>
                </a:solidFill>
                <a:hlinkClick r:id="rId8"/>
              </a:rPr>
              <a:t>respond briefly</a:t>
            </a:r>
            <a:endParaRPr lang="zh-CN" altLang="en-US" sz="4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respond by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以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方式反应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以走开作为答复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respond by walking out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respond to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响应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对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起反响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响应国家的号召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respond to the call of the country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回信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respond to a letter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对治疗有反应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respond to treatment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回踢一脚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respond with a kick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100" b="1" dirty="0" smtClean="0">
                <a:solidFill>
                  <a:srgbClr val="FF66FF"/>
                </a:solidFill>
              </a:rPr>
              <a:t>Relief</a:t>
            </a:r>
            <a:r>
              <a:rPr lang="zh-CN" altLang="en-US" sz="4100" b="1" dirty="0" smtClean="0"/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减轻；解除；轻松；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提供救济的；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给予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表示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安慰 </a:t>
            </a: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2"/>
              </a:rPr>
              <a:t>afford〔express</a:t>
            </a:r>
            <a:r>
              <a:rPr lang="en-US" altLang="zh-CN" b="1" dirty="0" smtClean="0">
                <a:effectLst/>
                <a:hlinkClick r:id="rId2"/>
              </a:rPr>
              <a:t>〕 relief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解除某人的痛苦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bring relief to </a:t>
            </a:r>
            <a:r>
              <a:rPr lang="en-US" altLang="zh-CN" b="1" dirty="0" err="1" smtClean="0">
                <a:effectLst/>
                <a:hlinkClick r:id="rId3"/>
              </a:rPr>
              <a:t>sb</a:t>
            </a:r>
            <a:r>
              <a:rPr lang="zh-CN" altLang="en-US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救济难民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provide relief for refugees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永久的解脱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permanent relief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暂时的缓解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temporary relief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免税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tax relief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使某人松了一口气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to one's relief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解除职务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9"/>
              </a:rPr>
              <a:t>relief from duty</a:t>
            </a:r>
            <a:endParaRPr lang="zh-CN" altLang="en-US" b="1" dirty="0" smtClean="0">
              <a:effectLst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900" b="1" dirty="0" smtClean="0">
                <a:solidFill>
                  <a:srgbClr val="FF66FF"/>
                </a:solidFill>
              </a:rPr>
              <a:t>Mercy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仁慈；怜悯；恩惠；宽恕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乞求怜悯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乞求宽恕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beg for mercy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3"/>
              </a:rPr>
              <a:t>have〔show</a:t>
            </a:r>
            <a:r>
              <a:rPr lang="en-US" altLang="zh-CN" b="1" dirty="0" smtClean="0">
                <a:effectLst/>
                <a:hlinkClick r:id="rId3"/>
              </a:rPr>
              <a:t>〕 mercy on</a:t>
            </a:r>
            <a:r>
              <a:rPr lang="en-US" altLang="zh-CN" b="1" dirty="0" smtClean="0">
                <a:effectLst/>
              </a:rPr>
              <a:t>  </a:t>
            </a:r>
            <a:r>
              <a:rPr lang="zh-CN" altLang="en-US" b="1" dirty="0" smtClean="0">
                <a:effectLst/>
              </a:rPr>
              <a:t>对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表示同情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他们对敌人决不留情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They had little </a:t>
            </a:r>
            <a:r>
              <a:rPr lang="en-US" altLang="zh-CN" b="1" i="1" u="sng" dirty="0" smtClean="0">
                <a:solidFill>
                  <a:srgbClr val="CCCC00"/>
                </a:solidFill>
                <a:effectLst/>
              </a:rPr>
              <a:t>mercy</a:t>
            </a:r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 on their enemy. </a:t>
            </a:r>
            <a:endParaRPr lang="zh-CN" altLang="en-US" b="1" u="sng" dirty="0" smtClean="0">
              <a:solidFill>
                <a:srgbClr val="CCCC00"/>
              </a:solidFill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at the mercy of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受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支配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在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的掌握之中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任凭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摆布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敌人在我们</a:t>
            </a:r>
            <a:r>
              <a:rPr lang="zh-CN" altLang="en-US" b="1" dirty="0" smtClean="0"/>
              <a:t>在我们的掌控中</a:t>
            </a:r>
            <a:r>
              <a:rPr lang="zh-CN" altLang="en-US" b="1" dirty="0" smtClean="0">
                <a:effectLst/>
              </a:rPr>
              <a:t>。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u="sng" dirty="0" smtClean="0">
                <a:solidFill>
                  <a:srgbClr val="CCCC00"/>
                </a:solidFill>
                <a:effectLst/>
              </a:rPr>
              <a:t>The enemy were at the mercy of us. </a:t>
            </a:r>
            <a:endParaRPr lang="zh-CN" altLang="en-US" b="1" u="sng" dirty="0" smtClean="0">
              <a:solidFill>
                <a:srgbClr val="CCCC00"/>
              </a:solidFill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出于仁慈饶了某人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spare </a:t>
            </a:r>
            <a:r>
              <a:rPr lang="en-US" altLang="zh-CN" b="1" dirty="0" err="1" smtClean="0">
                <a:effectLst/>
                <a:hlinkClick r:id="rId5"/>
              </a:rPr>
              <a:t>sb</a:t>
            </a:r>
            <a:r>
              <a:rPr lang="en-US" altLang="zh-CN" b="1" dirty="0" smtClean="0">
                <a:effectLst/>
                <a:hlinkClick r:id="rId5"/>
              </a:rPr>
              <a:t> out of mercy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毫不宽恕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without mercy</a:t>
            </a:r>
            <a:endParaRPr lang="zh-CN" altLang="en-US" b="1" dirty="0" smtClean="0">
              <a:effectLst/>
            </a:endParaRP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100" b="1" dirty="0" smtClean="0">
                <a:solidFill>
                  <a:srgbClr val="FF66FF"/>
                </a:solidFill>
              </a:rPr>
              <a:t>Rub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擦；摩擦；搓；惹恼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困难；障碍；擦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机械地摩擦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rub mechanically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擦掉铁锈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rub off rust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用石块摩擦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rub with stone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4100" b="1" dirty="0" smtClean="0">
                <a:solidFill>
                  <a:srgbClr val="FF66FF"/>
                </a:solidFill>
              </a:rPr>
              <a:t>Contain</a:t>
            </a:r>
            <a:r>
              <a:rPr lang="zh-CN" altLang="en-US" b="1" dirty="0" smtClean="0"/>
              <a:t> 　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容纳；包含；抑制；克制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自制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克制厌烦情绪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contain one's boredom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抑制悲痛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contain one's grief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克制自己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contain oneself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阻遏敌人的进攻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contain the enemy's attack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900" b="1" dirty="0" smtClean="0">
                <a:solidFill>
                  <a:srgbClr val="FF66FF"/>
                </a:solidFill>
              </a:rPr>
              <a:t>Affect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　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影响；感动；作用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影响某人的利益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affect </a:t>
            </a:r>
            <a:r>
              <a:rPr lang="en-US" altLang="zh-CN" b="1" dirty="0" err="1" smtClean="0">
                <a:effectLst/>
                <a:hlinkClick r:id="rId2"/>
              </a:rPr>
              <a:t>sb's</a:t>
            </a:r>
            <a:r>
              <a:rPr lang="en-US" altLang="zh-CN" b="1" dirty="0" smtClean="0">
                <a:effectLst/>
                <a:hlinkClick r:id="rId2"/>
              </a:rPr>
              <a:t> interest</a:t>
            </a:r>
            <a:r>
              <a:rPr lang="en-US" altLang="zh-CN" b="1" dirty="0" smtClean="0">
                <a:effectLst/>
              </a:rPr>
              <a:t> 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间接影响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affect indirectly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精神上影响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affect mentally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深刻地影响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affect profoundly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产生不利的影响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affect unfavorably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性格受到环境的影响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be affected in character by the environment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FF66FF"/>
                </a:solidFill>
              </a:rPr>
              <a:t>Appreciate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600" b="1" dirty="0" smtClean="0"/>
              <a:t>　</a:t>
            </a:r>
            <a:r>
              <a:rPr lang="en-US" altLang="zh-CN" sz="2600" b="1" dirty="0" err="1" smtClean="0"/>
              <a:t>vt.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/>
              <a:t>欣赏；赏识；感激；领会；意识到  </a:t>
            </a:r>
            <a:r>
              <a:rPr lang="en-US" altLang="zh-CN" sz="2600" b="1" dirty="0" smtClean="0"/>
              <a:t>vi.</a:t>
            </a:r>
            <a:r>
              <a:rPr lang="zh-CN" altLang="en-US" sz="2600" b="1" dirty="0" smtClean="0"/>
              <a:t>增值</a:t>
            </a:r>
            <a:endParaRPr lang="en-US" altLang="zh-CN" sz="2600" b="1" dirty="0" smtClean="0"/>
          </a:p>
          <a:p>
            <a:pPr>
              <a:buFont typeface="Arial"/>
              <a:buChar char="•"/>
            </a:pPr>
            <a:r>
              <a:rPr lang="zh-CN" altLang="en-US" sz="2600" b="1" dirty="0" smtClean="0">
                <a:effectLst/>
              </a:rPr>
              <a:t>感谢某人的支援 </a:t>
            </a:r>
            <a:endParaRPr lang="en-US" altLang="zh-CN" sz="26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600" b="1" dirty="0" smtClean="0">
                <a:effectLst/>
                <a:hlinkClick r:id="rId2"/>
              </a:rPr>
              <a:t>appreciate </a:t>
            </a:r>
            <a:r>
              <a:rPr lang="en-US" altLang="zh-CN" sz="2600" b="1" dirty="0" err="1" smtClean="0">
                <a:effectLst/>
                <a:hlinkClick r:id="rId2"/>
              </a:rPr>
              <a:t>sb's</a:t>
            </a:r>
            <a:r>
              <a:rPr lang="en-US" altLang="zh-CN" sz="2600" b="1" dirty="0" smtClean="0">
                <a:effectLst/>
                <a:hlinkClick r:id="rId2"/>
              </a:rPr>
              <a:t> assistance</a:t>
            </a:r>
            <a:endParaRPr lang="zh-CN" altLang="en-US" sz="26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600" b="1" dirty="0" smtClean="0">
                <a:effectLst/>
              </a:rPr>
              <a:t>欣赏文学 </a:t>
            </a:r>
          </a:p>
          <a:p>
            <a:pPr>
              <a:buFont typeface="Arial"/>
              <a:buChar char="•"/>
            </a:pPr>
            <a:r>
              <a:rPr lang="en-US" altLang="zh-CN" sz="2600" b="1" dirty="0" smtClean="0">
                <a:effectLst/>
                <a:hlinkClick r:id="rId3"/>
              </a:rPr>
              <a:t>appreciate literature</a:t>
            </a:r>
            <a:r>
              <a:rPr lang="en-US" altLang="zh-CN" sz="26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600" b="1" dirty="0" smtClean="0">
                <a:effectLst/>
              </a:rPr>
              <a:t>欣赏艺术作品 </a:t>
            </a:r>
            <a:endParaRPr lang="en-US" altLang="zh-CN" sz="26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600" b="1" dirty="0" smtClean="0">
                <a:effectLst/>
                <a:hlinkClick r:id="rId4"/>
              </a:rPr>
              <a:t>appreciate works of art</a:t>
            </a:r>
            <a:endParaRPr lang="zh-CN" altLang="en-US" sz="26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600" b="1" dirty="0" smtClean="0">
                <a:effectLst/>
              </a:rPr>
              <a:t>若能尽快寄来申请表格</a:t>
            </a:r>
            <a:r>
              <a:rPr lang="en-US" altLang="zh-CN" sz="2600" b="1" dirty="0" smtClean="0">
                <a:effectLst/>
              </a:rPr>
              <a:t>,</a:t>
            </a:r>
            <a:r>
              <a:rPr lang="zh-CN" altLang="en-US" sz="2600" b="1" dirty="0" smtClean="0">
                <a:effectLst/>
              </a:rPr>
              <a:t>我将不胜感激。</a:t>
            </a:r>
            <a:endParaRPr lang="en-US" altLang="zh-CN" sz="26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600" b="1" u="sng" dirty="0" smtClean="0">
                <a:solidFill>
                  <a:srgbClr val="CCCC00"/>
                </a:solidFill>
                <a:effectLst/>
              </a:rPr>
              <a:t>I would greatly </a:t>
            </a:r>
            <a:r>
              <a:rPr lang="en-US" altLang="zh-CN" sz="2600" b="1" i="1" u="sng" dirty="0" smtClean="0">
                <a:solidFill>
                  <a:srgbClr val="CCCC00"/>
                </a:solidFill>
                <a:effectLst/>
              </a:rPr>
              <a:t>appreciate</a:t>
            </a:r>
            <a:r>
              <a:rPr lang="en-US" altLang="zh-CN" sz="2600" b="1" u="sng" dirty="0" smtClean="0">
                <a:solidFill>
                  <a:srgbClr val="CCCC00"/>
                </a:solidFill>
                <a:effectLst/>
              </a:rPr>
              <a:t> it if you would send me the application forms as soon as possible.</a:t>
            </a:r>
          </a:p>
          <a:p>
            <a:pPr>
              <a:buFont typeface="Arial"/>
              <a:buChar char="•"/>
            </a:pPr>
            <a:r>
              <a:rPr lang="zh-CN" altLang="en-US" sz="2600" b="1" dirty="0" smtClean="0">
                <a:effectLst/>
              </a:rPr>
              <a:t>在过去的两年中</a:t>
            </a:r>
            <a:r>
              <a:rPr lang="en-US" altLang="zh-CN" sz="2600" b="1" dirty="0" smtClean="0">
                <a:effectLst/>
              </a:rPr>
              <a:t>,</a:t>
            </a:r>
            <a:r>
              <a:rPr lang="zh-CN" altLang="en-US" sz="2600" b="1" dirty="0" smtClean="0">
                <a:effectLst/>
              </a:rPr>
              <a:t>我们的房子增值了</a:t>
            </a:r>
            <a:r>
              <a:rPr lang="en-US" altLang="zh-CN" sz="2600" b="1" dirty="0" smtClean="0">
                <a:effectLst/>
              </a:rPr>
              <a:t>50%</a:t>
            </a:r>
            <a:r>
              <a:rPr lang="zh-CN" altLang="en-US" sz="2600" b="1" dirty="0" smtClean="0">
                <a:effectLst/>
              </a:rPr>
              <a:t>。 </a:t>
            </a:r>
            <a:endParaRPr lang="en-US" altLang="zh-CN" sz="26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600" b="1" u="sng" dirty="0" smtClean="0">
                <a:solidFill>
                  <a:srgbClr val="CCCC00"/>
                </a:solidFill>
                <a:effectLst/>
              </a:rPr>
              <a:t>Our house has </a:t>
            </a:r>
            <a:r>
              <a:rPr lang="en-US" altLang="zh-CN" sz="2600" b="1" i="1" u="sng" dirty="0" smtClean="0">
                <a:solidFill>
                  <a:srgbClr val="CCCC00"/>
                </a:solidFill>
                <a:effectLst/>
              </a:rPr>
              <a:t>appreciated</a:t>
            </a:r>
            <a:r>
              <a:rPr lang="en-US" altLang="zh-CN" sz="2600" b="1" u="sng" dirty="0" smtClean="0">
                <a:solidFill>
                  <a:srgbClr val="CCCC00"/>
                </a:solidFill>
                <a:effectLst/>
              </a:rPr>
              <a:t> by 50% in the last two years.</a:t>
            </a:r>
            <a:br>
              <a:rPr lang="en-US" altLang="zh-CN" sz="2600" b="1" u="sng" dirty="0" smtClean="0">
                <a:solidFill>
                  <a:srgbClr val="CCCC00"/>
                </a:solidFill>
                <a:effectLst/>
              </a:rPr>
            </a:br>
            <a:r>
              <a:rPr lang="en-US" altLang="zh-CN" sz="2600" b="1" dirty="0" smtClean="0">
                <a:effectLst/>
              </a:rPr>
              <a:t/>
            </a:r>
            <a:br>
              <a:rPr lang="en-US" altLang="zh-CN" sz="2600" b="1" dirty="0" smtClean="0">
                <a:effectLst/>
              </a:rPr>
            </a:br>
            <a:endParaRPr lang="en-US" altLang="zh-CN" sz="2600" b="1" dirty="0" smtClean="0">
              <a:effectLst/>
            </a:endParaRPr>
          </a:p>
          <a:p>
            <a:pPr>
              <a:buFont typeface="Arial"/>
              <a:buChar char="•"/>
            </a:pP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1012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78</TotalTime>
  <Words>147</Words>
  <Application>Microsoft Office PowerPoint</Application>
  <PresentationFormat>全屏显示(4:3)</PresentationFormat>
  <Paragraphs>153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凤舞九天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</cp:revision>
  <dcterms:created xsi:type="dcterms:W3CDTF">2016-01-13T01:29:36Z</dcterms:created>
  <dcterms:modified xsi:type="dcterms:W3CDTF">2016-01-14T02:30:53Z</dcterms:modified>
</cp:coreProperties>
</file>