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8BDD90-F165-4A22-B20D-827DD2C691E6}" type="datetimeFigureOut">
              <a:rPr lang="zh-CN" altLang="en-US" smtClean="0"/>
              <a:t>2016-1-15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884AC2-39B1-4811-AA61-3E81255B906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8BDD90-F165-4A22-B20D-827DD2C691E6}" type="datetimeFigureOut">
              <a:rPr lang="zh-CN" altLang="en-US" smtClean="0"/>
              <a:t>2016-1-15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884AC2-39B1-4811-AA61-3E81255B90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8BDD90-F165-4A22-B20D-827DD2C691E6}" type="datetimeFigureOut">
              <a:rPr lang="zh-CN" altLang="en-US" smtClean="0"/>
              <a:t>2016-1-15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884AC2-39B1-4811-AA61-3E81255B90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8BDD90-F165-4A22-B20D-827DD2C691E6}" type="datetimeFigureOut">
              <a:rPr lang="zh-CN" altLang="en-US" smtClean="0"/>
              <a:t>2016-1-15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884AC2-39B1-4811-AA61-3E81255B90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任意多边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任意多边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任意多边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任意多边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任意多边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任意多边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任意多边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任意多边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任意多边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任意多边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任意多边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8BDD90-F165-4A22-B20D-827DD2C691E6}" type="datetimeFigureOut">
              <a:rPr lang="zh-CN" altLang="en-US" smtClean="0"/>
              <a:t>2016-1-15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884AC2-39B1-4811-AA61-3E81255B906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8BDD90-F165-4A22-B20D-827DD2C691E6}" type="datetimeFigureOut">
              <a:rPr lang="zh-CN" altLang="en-US" smtClean="0"/>
              <a:t>2016-1-15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884AC2-39B1-4811-AA61-3E81255B90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8BDD90-F165-4A22-B20D-827DD2C691E6}" type="datetimeFigureOut">
              <a:rPr lang="zh-CN" altLang="en-US" smtClean="0"/>
              <a:t>2016-1-15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884AC2-39B1-4811-AA61-3E81255B906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8BDD90-F165-4A22-B20D-827DD2C691E6}" type="datetimeFigureOut">
              <a:rPr lang="zh-CN" altLang="en-US" smtClean="0"/>
              <a:t>2016-1-15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884AC2-39B1-4811-AA61-3E81255B90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8BDD90-F165-4A22-B20D-827DD2C691E6}" type="datetimeFigureOut">
              <a:rPr lang="zh-CN" altLang="en-US" smtClean="0"/>
              <a:t>2016-1-15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884AC2-39B1-4811-AA61-3E81255B90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8BDD90-F165-4A22-B20D-827DD2C691E6}" type="datetimeFigureOut">
              <a:rPr lang="zh-CN" altLang="en-US" smtClean="0"/>
              <a:t>2016-1-15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884AC2-39B1-4811-AA61-3E81255B90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88BDD90-F165-4A22-B20D-827DD2C691E6}" type="datetimeFigureOut">
              <a:rPr lang="zh-CN" altLang="en-US" smtClean="0"/>
              <a:t>2016-1-15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8A884AC2-39B1-4811-AA61-3E81255B90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88BDD90-F165-4A22-B20D-827DD2C691E6}" type="datetimeFigureOut">
              <a:rPr lang="zh-CN" altLang="en-US" smtClean="0"/>
              <a:t>2016-1-15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8A884AC2-39B1-4811-AA61-3E81255B90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pay%20roll" TargetMode="External"/><Relationship Id="rId3" Type="http://schemas.openxmlformats.org/officeDocument/2006/relationships/hyperlink" Target="http://dict.cn/roll%20up%20one%27s%20trousers" TargetMode="External"/><Relationship Id="rId7" Type="http://schemas.openxmlformats.org/officeDocument/2006/relationships/hyperlink" Target="http://dict.cn/egg%20rolls" TargetMode="External"/><Relationship Id="rId2" Type="http://schemas.openxmlformats.org/officeDocument/2006/relationships/hyperlink" Target="http://dict.cn/roll%20a%20cigarett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sweet%20roll" TargetMode="External"/><Relationship Id="rId5" Type="http://schemas.openxmlformats.org/officeDocument/2006/relationships/hyperlink" Target="http://dict.cn/call%20the%20roll" TargetMode="External"/><Relationship Id="rId4" Type="http://schemas.openxmlformats.org/officeDocument/2006/relationships/hyperlink" Target="http://dict.cn/roll%20down%20the%20hil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ict.cn/a%20roll%20of%20paper" TargetMode="External"/><Relationship Id="rId7" Type="http://schemas.openxmlformats.org/officeDocument/2006/relationships/hyperlink" Target="http://dict.cn/pretend%20to" TargetMode="External"/><Relationship Id="rId2" Type="http://schemas.openxmlformats.org/officeDocument/2006/relationships/hyperlink" Target="http://dict.cn/school%20rol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pretend%20indifference" TargetMode="External"/><Relationship Id="rId5" Type="http://schemas.openxmlformats.org/officeDocument/2006/relationships/hyperlink" Target="http://dict.cn/pretend%20ignorance" TargetMode="External"/><Relationship Id="rId4" Type="http://schemas.openxmlformats.org/officeDocument/2006/relationships/hyperlink" Target="http://dict.cn/pretend%20deafnes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earn%20by" TargetMode="External"/><Relationship Id="rId3" Type="http://schemas.openxmlformats.org/officeDocument/2006/relationships/hyperlink" Target="http://dict.cn/earn%20admiration" TargetMode="External"/><Relationship Id="rId7" Type="http://schemas.openxmlformats.org/officeDocument/2006/relationships/hyperlink" Target="http://dict.cn/earn%20lawfully" TargetMode="External"/><Relationship Id="rId2" Type="http://schemas.openxmlformats.org/officeDocument/2006/relationships/hyperlink" Target="http://dict.cn/earn%20a%20good%20monthly%20incom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earn%20one%27s%20living" TargetMode="External"/><Relationship Id="rId5" Type="http://schemas.openxmlformats.org/officeDocument/2006/relationships/hyperlink" Target="http://dict.cn/earn%20foreign%20exchange" TargetMode="External"/><Relationship Id="rId4" Type="http://schemas.openxmlformats.org/officeDocument/2006/relationships/hyperlink" Target="http://dict.cn/earn%20fame" TargetMode="External"/><Relationship Id="rId9" Type="http://schemas.openxmlformats.org/officeDocument/2006/relationships/hyperlink" Target="http://dict.cn/earn%20by%20sweat%20and%20toil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perform%20in%20role%20of" TargetMode="External"/><Relationship Id="rId3" Type="http://schemas.openxmlformats.org/officeDocument/2006/relationships/hyperlink" Target="http://dict.cn/perform%20a%20contract" TargetMode="External"/><Relationship Id="rId7" Type="http://schemas.openxmlformats.org/officeDocument/2006/relationships/hyperlink" Target="http://dict.cn/perform%20skilfully" TargetMode="External"/><Relationship Id="rId2" Type="http://schemas.openxmlformats.org/officeDocument/2006/relationships/hyperlink" Target="http://dict.cn/perform%20a%20ceremon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perform%20operation" TargetMode="External"/><Relationship Id="rId5" Type="http://schemas.openxmlformats.org/officeDocument/2006/relationships/hyperlink" Target="http://dict.cn/perform%20one%27s%20duty" TargetMode="External"/><Relationship Id="rId4" Type="http://schemas.openxmlformats.org/officeDocument/2006/relationships/hyperlink" Target="http://dict.cn/perform%20danc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ict.cn/rely%20on%E3%80%94upon%E3%80%95" TargetMode="External"/><Relationship Id="rId2" Type="http://schemas.openxmlformats.org/officeDocument/2006/relationships/hyperlink" Target="http://dict.cn/rely%20absolutel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rely%20on%20the%20strength%20of" TargetMode="External"/><Relationship Id="rId5" Type="http://schemas.openxmlformats.org/officeDocument/2006/relationships/hyperlink" Target="http://dict.cn/rely%20on%20one%27s%20own%20effort" TargetMode="External"/><Relationship Id="rId4" Type="http://schemas.openxmlformats.org/officeDocument/2006/relationships/hyperlink" Target="http://dict.cn/rely%20on%20one%27s%20assistance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current%20affairs%20broadcast" TargetMode="External"/><Relationship Id="rId3" Type="http://schemas.openxmlformats.org/officeDocument/2006/relationships/hyperlink" Target="http://dict.cn/broadcast%20gossip" TargetMode="External"/><Relationship Id="rId7" Type="http://schemas.openxmlformats.org/officeDocument/2006/relationships/hyperlink" Target="http://dict.cn/commercial%20broadcast" TargetMode="External"/><Relationship Id="rId2" Type="http://schemas.openxmlformats.org/officeDocument/2006/relationships/hyperlink" Target="http://dict.cn/broadcast%20football%20game%20liv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listen%20to%20a%20broadcast" TargetMode="External"/><Relationship Id="rId5" Type="http://schemas.openxmlformats.org/officeDocument/2006/relationships/hyperlink" Target="http://dict.cn/broadcast%20on%20the%20field" TargetMode="External"/><Relationship Id="rId4" Type="http://schemas.openxmlformats.org/officeDocument/2006/relationships/hyperlink" Target="http://dict.cn/broadcast%20news" TargetMode="External"/><Relationship Id="rId9" Type="http://schemas.openxmlformats.org/officeDocument/2006/relationships/hyperlink" Target="http://dict.cn/live%20broadcas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ict.cn/overnight%20millionaire" TargetMode="External"/><Relationship Id="rId2" Type="http://schemas.openxmlformats.org/officeDocument/2006/relationships/hyperlink" Target="http://dict.cn/change%20overnigh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ict.cn/overnight%20succes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ict.cn/sensitive%20to" TargetMode="External"/><Relationship Id="rId2" Type="http://schemas.openxmlformats.org/officeDocument/2006/relationships/hyperlink" Target="http://dict.cn/sensitive%20pla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sensitive%20information" TargetMode="External"/><Relationship Id="rId5" Type="http://schemas.openxmlformats.org/officeDocument/2006/relationships/hyperlink" Target="http://dict.cn/sensitive%20printer" TargetMode="External"/><Relationship Id="rId4" Type="http://schemas.openxmlformats.org/officeDocument/2006/relationships/hyperlink" Target="http://dict.cn/sensitive%20materi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Autofit/>
          </a:bodyPr>
          <a:lstStyle/>
          <a:p>
            <a:r>
              <a:rPr lang="en-US" altLang="zh-CN" sz="2000" b="1" dirty="0" smtClean="0">
                <a:solidFill>
                  <a:srgbClr val="FFFF00"/>
                </a:solidFill>
              </a:rPr>
              <a:t>Roll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 </a:t>
            </a:r>
            <a:r>
              <a:rPr lang="zh-CN" altLang="en-US" sz="2000" b="1" dirty="0" smtClean="0"/>
              <a:t>　 </a:t>
            </a:r>
            <a:r>
              <a:rPr lang="en-US" altLang="zh-CN" sz="2000" b="1" dirty="0" smtClean="0"/>
              <a:t>n.</a:t>
            </a:r>
            <a:r>
              <a:rPr lang="zh-CN" altLang="en-US" sz="2000" b="1" dirty="0" smtClean="0"/>
              <a:t>卷；滚动；名单；压路机；颤音；圆形物，面包卷  </a:t>
            </a:r>
            <a:r>
              <a:rPr lang="en-US" altLang="zh-CN" sz="2000" b="1" dirty="0" smtClean="0"/>
              <a:t>v.</a:t>
            </a:r>
            <a:r>
              <a:rPr lang="zh-CN" altLang="en-US" sz="2000" b="1" dirty="0" smtClean="0"/>
              <a:t>摇摆；滚；绕；转动；展开</a:t>
            </a:r>
            <a:endParaRPr lang="en-US" altLang="zh-CN" sz="2000" b="1" dirty="0" smtClean="0"/>
          </a:p>
          <a:p>
            <a:pPr>
              <a:buFont typeface="Arial"/>
              <a:buChar char="•"/>
            </a:pPr>
            <a:r>
              <a:rPr lang="zh-CN" altLang="en-US" sz="2000" b="1" dirty="0" smtClean="0">
                <a:effectLst/>
              </a:rPr>
              <a:t>卷一根纸烟 </a:t>
            </a:r>
          </a:p>
          <a:p>
            <a:pPr>
              <a:buFont typeface="Arial"/>
              <a:buChar char="•"/>
            </a:pPr>
            <a:r>
              <a:rPr lang="en-US" altLang="zh-CN" sz="2000" b="1" u="sng" dirty="0" smtClean="0">
                <a:solidFill>
                  <a:srgbClr val="FF0000"/>
                </a:solidFill>
                <a:effectLst/>
                <a:hlinkClick r:id="rId2"/>
              </a:rPr>
              <a:t>roll a cigarette</a:t>
            </a:r>
            <a:r>
              <a:rPr lang="en-US" altLang="zh-CN" sz="2000" b="1" u="sng" dirty="0" smtClean="0">
                <a:solidFill>
                  <a:srgbClr val="FF0000"/>
                </a:solidFill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sz="2000" b="1" dirty="0" smtClean="0">
                <a:effectLst/>
              </a:rPr>
              <a:t>卷起裤腿 </a:t>
            </a:r>
          </a:p>
          <a:p>
            <a:pPr>
              <a:buFont typeface="Arial"/>
              <a:buChar char="•"/>
            </a:pPr>
            <a:r>
              <a:rPr lang="en-US" altLang="zh-CN" sz="2000" b="1" dirty="0" smtClean="0">
                <a:effectLst/>
                <a:hlinkClick r:id="rId3"/>
              </a:rPr>
              <a:t>roll up one's trousers</a:t>
            </a:r>
            <a:r>
              <a:rPr lang="en-US" altLang="zh-CN" sz="2000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sz="2000" b="1" dirty="0" smtClean="0">
                <a:effectLst/>
              </a:rPr>
              <a:t>滚下山 </a:t>
            </a:r>
          </a:p>
          <a:p>
            <a:pPr>
              <a:buFont typeface="Arial"/>
              <a:buChar char="•"/>
            </a:pPr>
            <a:r>
              <a:rPr lang="en-US" altLang="zh-CN" sz="2000" b="1" dirty="0" smtClean="0">
                <a:effectLst/>
                <a:hlinkClick r:id="rId4"/>
              </a:rPr>
              <a:t>roll down the hill</a:t>
            </a:r>
            <a:r>
              <a:rPr lang="en-US" altLang="zh-CN" sz="2000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sz="2000" b="1" dirty="0" smtClean="0">
                <a:effectLst/>
              </a:rPr>
              <a:t>点名 </a:t>
            </a:r>
          </a:p>
          <a:p>
            <a:pPr>
              <a:buFont typeface="Arial"/>
              <a:buChar char="•"/>
            </a:pPr>
            <a:r>
              <a:rPr lang="en-US" altLang="zh-CN" sz="2000" b="1" dirty="0" smtClean="0">
                <a:effectLst/>
                <a:hlinkClick r:id="rId5"/>
              </a:rPr>
              <a:t>call the roll</a:t>
            </a:r>
            <a:r>
              <a:rPr lang="en-US" altLang="zh-CN" sz="2000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sz="2000" b="1" dirty="0" smtClean="0">
                <a:effectLst/>
              </a:rPr>
              <a:t>甜面包圈 </a:t>
            </a:r>
          </a:p>
          <a:p>
            <a:pPr>
              <a:buFont typeface="Arial"/>
              <a:buChar char="•"/>
            </a:pPr>
            <a:r>
              <a:rPr lang="en-US" altLang="zh-CN" sz="2000" b="1" dirty="0" smtClean="0">
                <a:effectLst/>
                <a:hlinkClick r:id="rId6"/>
              </a:rPr>
              <a:t>sweet roll</a:t>
            </a:r>
            <a:r>
              <a:rPr lang="en-US" altLang="zh-CN" sz="2000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sz="2000" b="1" dirty="0" smtClean="0">
                <a:effectLst/>
              </a:rPr>
              <a:t>蛋卷 </a:t>
            </a:r>
          </a:p>
          <a:p>
            <a:pPr>
              <a:buFont typeface="Arial"/>
              <a:buChar char="•"/>
            </a:pPr>
            <a:r>
              <a:rPr lang="en-US" altLang="zh-CN" sz="2000" b="1" dirty="0" smtClean="0">
                <a:effectLst/>
                <a:hlinkClick r:id="rId7"/>
              </a:rPr>
              <a:t>egg rolls</a:t>
            </a:r>
            <a:r>
              <a:rPr lang="en-US" altLang="zh-CN" sz="2000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sz="2000" b="1" dirty="0" smtClean="0">
                <a:effectLst/>
              </a:rPr>
              <a:t>工资表</a:t>
            </a:r>
            <a:endParaRPr lang="en-US" altLang="zh-CN" sz="2000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sz="2000" b="1" dirty="0" smtClean="0">
                <a:effectLst/>
                <a:hlinkClick r:id="rId8"/>
              </a:rPr>
              <a:t>pay roll</a:t>
            </a:r>
            <a:endParaRPr lang="zh-CN" altLang="en-US" sz="2000" b="1" dirty="0" smtClean="0">
              <a:effectLst/>
            </a:endParaRPr>
          </a:p>
          <a:p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3993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712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Autofit/>
          </a:bodyPr>
          <a:lstStyle/>
          <a:p>
            <a:pPr lvl="0">
              <a:buFont typeface="Arial"/>
              <a:buChar char="•"/>
            </a:pPr>
            <a:r>
              <a:rPr lang="zh-CN" altLang="en-US" sz="2800" b="1" dirty="0"/>
              <a:t>学生名册 </a:t>
            </a:r>
            <a:endParaRPr lang="en-US" altLang="zh-CN" sz="2800" b="1" dirty="0"/>
          </a:p>
          <a:p>
            <a:pPr lvl="0">
              <a:buFont typeface="Arial"/>
              <a:buChar char="•"/>
            </a:pPr>
            <a:r>
              <a:rPr lang="en-US" altLang="zh-CN" sz="2800" b="1" dirty="0">
                <a:solidFill>
                  <a:prstClr val="black"/>
                </a:solidFill>
                <a:hlinkClick r:id="rId2"/>
              </a:rPr>
              <a:t>school roll</a:t>
            </a:r>
            <a:endParaRPr lang="zh-CN" altLang="en-US" sz="2800" b="1" dirty="0">
              <a:solidFill>
                <a:prstClr val="black"/>
              </a:solidFill>
            </a:endParaRPr>
          </a:p>
          <a:p>
            <a:pPr lvl="0">
              <a:buFont typeface="Arial"/>
              <a:buChar char="•"/>
            </a:pPr>
            <a:r>
              <a:rPr lang="zh-CN" altLang="en-US" sz="2800" b="1" dirty="0"/>
              <a:t>一卷纸</a:t>
            </a:r>
            <a:endParaRPr lang="en-US" altLang="zh-CN" sz="2800" b="1" dirty="0"/>
          </a:p>
          <a:p>
            <a:pPr lvl="0">
              <a:buFont typeface="Arial"/>
              <a:buChar char="•"/>
            </a:pPr>
            <a:r>
              <a:rPr lang="en-US" altLang="zh-CN" sz="2800" b="1" dirty="0">
                <a:solidFill>
                  <a:prstClr val="black"/>
                </a:solidFill>
                <a:hlinkClick r:id="rId3"/>
              </a:rPr>
              <a:t>a roll of paper</a:t>
            </a:r>
            <a:r>
              <a:rPr lang="zh-CN" altLang="en-US" sz="2800" b="1" dirty="0">
                <a:solidFill>
                  <a:prstClr val="black"/>
                </a:solidFill>
              </a:rPr>
              <a:t> </a:t>
            </a:r>
          </a:p>
          <a:p>
            <a:r>
              <a:rPr lang="en-US" altLang="zh-CN" sz="2800" b="1" dirty="0" smtClean="0">
                <a:solidFill>
                  <a:srgbClr val="FFFF00"/>
                </a:solidFill>
              </a:rPr>
              <a:t>Pretend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 </a:t>
            </a:r>
            <a:r>
              <a:rPr lang="zh-CN" altLang="en-US" sz="2800" b="1" dirty="0" smtClean="0"/>
              <a:t>　 </a:t>
            </a:r>
            <a:r>
              <a:rPr lang="en-US" altLang="zh-CN" sz="2800" b="1" dirty="0" smtClean="0"/>
              <a:t>v.</a:t>
            </a:r>
            <a:r>
              <a:rPr lang="zh-CN" altLang="en-US" sz="2800" b="1" dirty="0" smtClean="0"/>
              <a:t>假装；装作；自以为</a:t>
            </a:r>
            <a:endParaRPr lang="en-US" altLang="zh-CN" sz="2800" b="1" dirty="0" smtClean="0"/>
          </a:p>
          <a:p>
            <a:pPr>
              <a:buFont typeface="Arial"/>
              <a:buChar char="•"/>
            </a:pPr>
            <a:r>
              <a:rPr lang="zh-CN" altLang="en-US" sz="2800" b="1" dirty="0" smtClean="0">
                <a:effectLst/>
              </a:rPr>
              <a:t>装聋作哑 </a:t>
            </a:r>
          </a:p>
          <a:p>
            <a:pPr>
              <a:buFont typeface="Arial"/>
              <a:buChar char="•"/>
            </a:pPr>
            <a:r>
              <a:rPr lang="en-US" altLang="zh-CN" sz="2800" b="1" dirty="0" smtClean="0">
                <a:effectLst/>
                <a:hlinkClick r:id="rId4"/>
              </a:rPr>
              <a:t>pretend deafness</a:t>
            </a:r>
            <a:r>
              <a:rPr lang="en-US" altLang="zh-CN" sz="2800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sz="2800" b="1" dirty="0" smtClean="0">
                <a:effectLst/>
              </a:rPr>
              <a:t>装作无知 </a:t>
            </a:r>
            <a:endParaRPr lang="en-US" altLang="zh-CN" sz="2800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sz="2800" b="1" dirty="0" smtClean="0">
                <a:effectLst/>
                <a:hlinkClick r:id="rId5"/>
              </a:rPr>
              <a:t>pretend ignorance</a:t>
            </a:r>
            <a:endParaRPr lang="zh-CN" altLang="en-US" sz="2800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sz="2800" b="1" dirty="0" smtClean="0">
                <a:effectLst/>
              </a:rPr>
              <a:t>装作不关心 </a:t>
            </a:r>
            <a:endParaRPr lang="en-US" altLang="zh-CN" sz="2800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sz="2800" b="1" dirty="0" smtClean="0">
                <a:effectLst/>
                <a:hlinkClick r:id="rId6"/>
              </a:rPr>
              <a:t>pretend indifference</a:t>
            </a:r>
            <a:endParaRPr lang="zh-CN" altLang="en-US" sz="2800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sz="2800" b="1" dirty="0" smtClean="0">
                <a:effectLst/>
                <a:hlinkClick r:id="rId7"/>
              </a:rPr>
              <a:t>pretend to do / to be doing / to have done</a:t>
            </a:r>
            <a:r>
              <a:rPr lang="en-US" altLang="zh-CN" sz="2800" b="1" dirty="0" smtClean="0">
                <a:effectLst/>
              </a:rPr>
              <a:t> </a:t>
            </a:r>
            <a:r>
              <a:rPr lang="zh-CN" altLang="en-US" sz="2800" b="1" dirty="0" smtClean="0">
                <a:effectLst/>
              </a:rPr>
              <a:t>假装做</a:t>
            </a:r>
            <a:r>
              <a:rPr lang="en-US" altLang="zh-CN" sz="2800" b="1" dirty="0" smtClean="0">
                <a:effectLst/>
              </a:rPr>
              <a:t>…</a:t>
            </a:r>
            <a:endParaRPr lang="zh-CN" altLang="en-US" sz="2800" b="1" dirty="0" smtClean="0">
              <a:effectLst/>
            </a:endParaRPr>
          </a:p>
          <a:p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9712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FFFF00"/>
                </a:solidFill>
              </a:rPr>
              <a:t>Attach</a:t>
            </a:r>
            <a:r>
              <a:rPr lang="zh-CN" altLang="en-US" sz="3200" dirty="0" smtClean="0"/>
              <a:t>  </a:t>
            </a:r>
            <a:r>
              <a:rPr lang="en-US" altLang="zh-CN" sz="3200" dirty="0" smtClean="0"/>
              <a:t>v.</a:t>
            </a:r>
            <a:r>
              <a:rPr lang="zh-CN" altLang="en-US" sz="3200" dirty="0" smtClean="0"/>
              <a:t>附上；系上；贴上；使依附；使附属</a:t>
            </a:r>
            <a:endParaRPr lang="en-US" altLang="zh-CN" sz="3200" dirty="0" smtClean="0"/>
          </a:p>
          <a:p>
            <a:r>
              <a:rPr lang="zh-CN" altLang="en-US" sz="3200" dirty="0" smtClean="0">
                <a:effectLst/>
              </a:rPr>
              <a:t>我附上笔记一份供你参考。 </a:t>
            </a:r>
            <a:endParaRPr lang="en-US" altLang="zh-CN" sz="3200" dirty="0" smtClean="0">
              <a:effectLst/>
            </a:endParaRPr>
          </a:p>
          <a:p>
            <a:r>
              <a:rPr lang="en-US" altLang="zh-CN" sz="3200" u="sng" dirty="0" smtClean="0">
                <a:solidFill>
                  <a:srgbClr val="FF9900"/>
                </a:solidFill>
                <a:effectLst/>
              </a:rPr>
              <a:t>I </a:t>
            </a:r>
            <a:r>
              <a:rPr lang="en-US" altLang="zh-CN" sz="3200" i="1" u="sng" dirty="0" smtClean="0">
                <a:solidFill>
                  <a:srgbClr val="FF9900"/>
                </a:solidFill>
                <a:effectLst/>
              </a:rPr>
              <a:t>attach</a:t>
            </a:r>
            <a:r>
              <a:rPr lang="en-US" altLang="zh-CN" sz="3200" u="sng" dirty="0" smtClean="0">
                <a:solidFill>
                  <a:srgbClr val="FF9900"/>
                </a:solidFill>
                <a:effectLst/>
              </a:rPr>
              <a:t> a copy of my notes for your information.</a:t>
            </a:r>
          </a:p>
          <a:p>
            <a:r>
              <a:rPr lang="zh-CN" altLang="en-US" sz="3200" dirty="0" smtClean="0">
                <a:effectLst/>
              </a:rPr>
              <a:t>请把这些标签系在您的手提行李上。 </a:t>
            </a:r>
            <a:endParaRPr lang="en-US" altLang="zh-CN" sz="3200" dirty="0" smtClean="0">
              <a:effectLst/>
            </a:endParaRPr>
          </a:p>
          <a:p>
            <a:r>
              <a:rPr lang="en-US" altLang="zh-CN" sz="3200" u="sng" dirty="0" smtClean="0">
                <a:solidFill>
                  <a:srgbClr val="FF9900"/>
                </a:solidFill>
                <a:effectLst/>
              </a:rPr>
              <a:t>Please </a:t>
            </a:r>
            <a:r>
              <a:rPr lang="en-US" altLang="zh-CN" sz="3200" i="1" u="sng" dirty="0" smtClean="0">
                <a:solidFill>
                  <a:srgbClr val="FF9900"/>
                </a:solidFill>
                <a:effectLst/>
              </a:rPr>
              <a:t>attach</a:t>
            </a:r>
            <a:r>
              <a:rPr lang="en-US" altLang="zh-CN" sz="3200" u="sng" dirty="0" smtClean="0">
                <a:solidFill>
                  <a:srgbClr val="FF9900"/>
                </a:solidFill>
                <a:effectLst/>
              </a:rPr>
              <a:t> these labels to your hand </a:t>
            </a:r>
            <a:r>
              <a:rPr lang="en-US" altLang="zh-CN" sz="3200" u="sng" dirty="0" err="1" smtClean="0">
                <a:solidFill>
                  <a:srgbClr val="FF9900"/>
                </a:solidFill>
                <a:effectLst/>
              </a:rPr>
              <a:t>luggages</a:t>
            </a:r>
            <a:r>
              <a:rPr lang="en-US" altLang="zh-CN" sz="3200" u="sng" dirty="0" smtClean="0">
                <a:solidFill>
                  <a:srgbClr val="FF9900"/>
                </a:solidFill>
                <a:effectLst/>
              </a:rPr>
              <a:t>.</a:t>
            </a:r>
          </a:p>
          <a:p>
            <a:r>
              <a:rPr lang="zh-CN" altLang="en-US" sz="3200" dirty="0" smtClean="0">
                <a:effectLst/>
              </a:rPr>
              <a:t>中国不依附任何大国。 </a:t>
            </a:r>
            <a:endParaRPr lang="en-US" altLang="zh-CN" sz="3200" dirty="0" smtClean="0">
              <a:effectLst/>
            </a:endParaRPr>
          </a:p>
          <a:p>
            <a:r>
              <a:rPr lang="en-US" altLang="zh-CN" sz="3200" u="sng" dirty="0" smtClean="0">
                <a:solidFill>
                  <a:srgbClr val="FF9900"/>
                </a:solidFill>
                <a:effectLst/>
              </a:rPr>
              <a:t>China will not </a:t>
            </a:r>
            <a:r>
              <a:rPr lang="en-US" altLang="zh-CN" sz="3200" i="1" u="sng" dirty="0" smtClean="0">
                <a:solidFill>
                  <a:srgbClr val="FF9900"/>
                </a:solidFill>
                <a:effectLst/>
              </a:rPr>
              <a:t>attach</a:t>
            </a:r>
            <a:r>
              <a:rPr lang="en-US" altLang="zh-CN" sz="3200" u="sng" dirty="0" smtClean="0">
                <a:solidFill>
                  <a:srgbClr val="FF9900"/>
                </a:solidFill>
                <a:effectLst/>
              </a:rPr>
              <a:t> itself to any big power.</a:t>
            </a:r>
          </a:p>
          <a:p>
            <a:r>
              <a:rPr lang="zh-CN" altLang="en-US" sz="3200" dirty="0" smtClean="0">
                <a:effectLst/>
              </a:rPr>
              <a:t>这所中学附属于一所师范院校。 </a:t>
            </a:r>
          </a:p>
          <a:p>
            <a:r>
              <a:rPr lang="en-US" altLang="zh-CN" sz="3200" u="sng" dirty="0" smtClean="0">
                <a:solidFill>
                  <a:srgbClr val="FF9900"/>
                </a:solidFill>
                <a:effectLst/>
              </a:rPr>
              <a:t>This middle school is </a:t>
            </a:r>
            <a:r>
              <a:rPr lang="en-US" altLang="zh-CN" sz="3200" i="1" u="sng" dirty="0" smtClean="0">
                <a:solidFill>
                  <a:srgbClr val="FF9900"/>
                </a:solidFill>
                <a:effectLst/>
              </a:rPr>
              <a:t>attached</a:t>
            </a:r>
            <a:r>
              <a:rPr lang="en-US" altLang="zh-CN" sz="3200" u="sng" dirty="0" smtClean="0">
                <a:solidFill>
                  <a:srgbClr val="FF9900"/>
                </a:solidFill>
                <a:effectLst/>
              </a:rPr>
              <a:t> to a normal college.</a:t>
            </a:r>
            <a:r>
              <a:rPr lang="en-US" altLang="zh-CN" sz="3200" dirty="0" smtClean="0">
                <a:effectLst/>
              </a:rPr>
              <a:t/>
            </a:r>
            <a:br>
              <a:rPr lang="en-US" altLang="zh-CN" sz="3200" dirty="0" smtClean="0">
                <a:effectLst/>
              </a:rPr>
            </a:b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9712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</a:rPr>
              <a:t>Earn</a:t>
            </a:r>
            <a:r>
              <a:rPr lang="zh-CN" altLang="en-US" b="1" dirty="0" smtClean="0">
                <a:solidFill>
                  <a:srgbClr val="FFFF00"/>
                </a:solidFill>
              </a:rPr>
              <a:t> </a:t>
            </a:r>
            <a:r>
              <a:rPr lang="zh-CN" altLang="en-US" b="1" dirty="0" smtClean="0"/>
              <a:t> 　 </a:t>
            </a:r>
            <a:r>
              <a:rPr lang="en-US" altLang="zh-CN" b="1" dirty="0" err="1" smtClean="0"/>
              <a:t>vt.</a:t>
            </a:r>
            <a:r>
              <a:rPr lang="zh-CN" altLang="en-US" b="1" dirty="0" smtClean="0"/>
              <a:t>赚得；赢得；获得 </a:t>
            </a:r>
            <a:endParaRPr lang="en-US" altLang="zh-CN" b="1" dirty="0" smtClean="0"/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每月挣得的收入多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2"/>
              </a:rPr>
              <a:t>earn a good monthly income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受到人们的敬佩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3"/>
              </a:rPr>
              <a:t>earn admiration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博得名声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4"/>
              </a:rPr>
              <a:t>earn fame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挣得外汇 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5"/>
              </a:rPr>
              <a:t>earn foreign exchange</a:t>
            </a:r>
            <a:endParaRPr lang="zh-CN" altLang="en-US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谋生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6"/>
              </a:rPr>
              <a:t>earn one's living</a:t>
            </a:r>
            <a:endParaRPr lang="zh-CN" altLang="en-US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合法获得 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7"/>
              </a:rPr>
              <a:t>earn lawfully</a:t>
            </a:r>
            <a:endParaRPr lang="zh-CN" altLang="en-US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8"/>
              </a:rPr>
              <a:t>earn by</a:t>
            </a:r>
            <a:r>
              <a:rPr lang="en-US" altLang="zh-CN" b="1" dirty="0" smtClean="0">
                <a:effectLst/>
              </a:rPr>
              <a:t> </a:t>
            </a:r>
            <a:r>
              <a:rPr lang="zh-CN" altLang="en-US" b="1" dirty="0" smtClean="0">
                <a:effectLst/>
              </a:rPr>
              <a:t>用</a:t>
            </a:r>
            <a:r>
              <a:rPr lang="en-US" altLang="zh-CN" b="1" dirty="0" smtClean="0">
                <a:effectLst/>
              </a:rPr>
              <a:t>…</a:t>
            </a:r>
            <a:r>
              <a:rPr lang="zh-CN" altLang="en-US" b="1" dirty="0" smtClean="0">
                <a:effectLst/>
              </a:rPr>
              <a:t>博得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靠血汗而挣得的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9"/>
              </a:rPr>
              <a:t>earn by sweat and toil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9712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</a:rPr>
              <a:t>Perform</a:t>
            </a:r>
            <a:r>
              <a:rPr lang="zh-CN" altLang="en-US" b="1" dirty="0" smtClean="0">
                <a:solidFill>
                  <a:srgbClr val="FFFF00"/>
                </a:solidFill>
              </a:rPr>
              <a:t> </a:t>
            </a:r>
            <a:r>
              <a:rPr lang="zh-CN" altLang="en-US" b="1" dirty="0" smtClean="0"/>
              <a:t>　 </a:t>
            </a:r>
            <a:r>
              <a:rPr lang="en-US" altLang="zh-CN" b="1" dirty="0" smtClean="0"/>
              <a:t>v.</a:t>
            </a:r>
            <a:r>
              <a:rPr lang="zh-CN" altLang="en-US" b="1" dirty="0" smtClean="0"/>
              <a:t>执行；履行；表演；运转；举行</a:t>
            </a:r>
            <a:endParaRPr lang="en-US" altLang="zh-CN" b="1" dirty="0" smtClean="0"/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举行仪式 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2"/>
              </a:rPr>
              <a:t>perform a ceremony</a:t>
            </a:r>
            <a:endParaRPr lang="zh-CN" altLang="en-US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履行合同 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3"/>
              </a:rPr>
              <a:t>perform a contract</a:t>
            </a:r>
            <a:endParaRPr lang="zh-CN" altLang="en-US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表演舞蹈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4"/>
              </a:rPr>
              <a:t>perform dance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尽职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5"/>
              </a:rPr>
              <a:t>perform one's duty</a:t>
            </a:r>
            <a:endParaRPr lang="zh-CN" altLang="en-US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做手术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6"/>
              </a:rPr>
              <a:t>perform operation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熟练地演奏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7"/>
              </a:rPr>
              <a:t>perform skilfully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扮演</a:t>
            </a:r>
            <a:r>
              <a:rPr lang="en-US" altLang="zh-CN" b="1" dirty="0" smtClean="0">
                <a:effectLst/>
              </a:rPr>
              <a:t>…</a:t>
            </a:r>
            <a:r>
              <a:rPr lang="zh-CN" altLang="en-US" b="1" dirty="0" smtClean="0">
                <a:effectLst/>
              </a:rPr>
              <a:t>角色 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8"/>
              </a:rPr>
              <a:t>perform in role of</a:t>
            </a:r>
            <a:endParaRPr lang="zh-CN" altLang="en-US" b="1" dirty="0" smtClean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9712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</a:rPr>
              <a:t>Rely</a:t>
            </a:r>
            <a:r>
              <a:rPr lang="zh-CN" altLang="en-US" b="1" dirty="0" smtClean="0"/>
              <a:t> 　 　 </a:t>
            </a:r>
            <a:r>
              <a:rPr lang="en-US" altLang="zh-CN" b="1" dirty="0" smtClean="0"/>
              <a:t>vi.</a:t>
            </a:r>
            <a:r>
              <a:rPr lang="zh-CN" altLang="en-US" b="1" dirty="0" smtClean="0"/>
              <a:t>依靠；信任</a:t>
            </a:r>
            <a:endParaRPr lang="en-US" altLang="zh-CN" b="1" dirty="0" smtClean="0"/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绝对地依赖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2"/>
              </a:rPr>
              <a:t>rely absolutely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3"/>
              </a:rPr>
              <a:t>rely </a:t>
            </a:r>
            <a:r>
              <a:rPr lang="en-US" altLang="zh-CN" b="1" dirty="0" err="1" smtClean="0">
                <a:effectLst/>
                <a:hlinkClick r:id="rId3"/>
              </a:rPr>
              <a:t>on〔upon</a:t>
            </a:r>
            <a:r>
              <a:rPr lang="en-US" altLang="zh-CN" b="1" dirty="0" smtClean="0">
                <a:effectLst/>
                <a:hlinkClick r:id="rId3"/>
              </a:rPr>
              <a:t>〕</a:t>
            </a:r>
            <a:r>
              <a:rPr lang="en-US" altLang="zh-CN" b="1" dirty="0" smtClean="0">
                <a:effectLst/>
              </a:rPr>
              <a:t> </a:t>
            </a:r>
            <a:r>
              <a:rPr lang="zh-CN" altLang="en-US" b="1" dirty="0" smtClean="0">
                <a:effectLst/>
              </a:rPr>
              <a:t>依靠</a:t>
            </a:r>
            <a:r>
              <a:rPr lang="en-US" altLang="zh-CN" b="1" dirty="0" smtClean="0">
                <a:effectLst/>
              </a:rPr>
              <a:t>,</a:t>
            </a:r>
            <a:r>
              <a:rPr lang="zh-CN" altLang="en-US" b="1" dirty="0" smtClean="0">
                <a:effectLst/>
              </a:rPr>
              <a:t>依仗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依靠帮助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4"/>
              </a:rPr>
              <a:t>rely on one's assistance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依靠自己的努力 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5"/>
              </a:rPr>
              <a:t>rely on one's own effort</a:t>
            </a:r>
            <a:endParaRPr lang="zh-CN" altLang="en-US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依靠</a:t>
            </a:r>
            <a:r>
              <a:rPr lang="en-US" altLang="zh-CN" b="1" dirty="0" smtClean="0">
                <a:effectLst/>
              </a:rPr>
              <a:t>…</a:t>
            </a:r>
            <a:r>
              <a:rPr lang="zh-CN" altLang="en-US" b="1" dirty="0" smtClean="0">
                <a:effectLst/>
              </a:rPr>
              <a:t>的力量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6"/>
              </a:rPr>
              <a:t>rely on the strength of</a:t>
            </a:r>
            <a:r>
              <a:rPr lang="en-US" altLang="zh-CN" b="1" dirty="0" smtClean="0">
                <a:effectLst/>
              </a:rPr>
              <a:t> </a:t>
            </a:r>
          </a:p>
          <a:p>
            <a:r>
              <a:rPr lang="zh-CN" altLang="en-US" b="1" dirty="0" smtClean="0"/>
              <a:t>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9712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Broadcast</a:t>
            </a:r>
            <a:r>
              <a:rPr lang="zh-CN" altLang="en-US" dirty="0" smtClean="0">
                <a:solidFill>
                  <a:srgbClr val="FFFF00"/>
                </a:solidFill>
              </a:rPr>
              <a:t> </a:t>
            </a:r>
            <a:r>
              <a:rPr lang="zh-CN" altLang="en-US" dirty="0" smtClean="0"/>
              <a:t>  </a:t>
            </a:r>
            <a:r>
              <a:rPr lang="en-US" altLang="zh-CN" dirty="0" smtClean="0"/>
              <a:t>v.</a:t>
            </a:r>
            <a:r>
              <a:rPr lang="zh-CN" altLang="en-US" dirty="0" smtClean="0"/>
              <a:t>广播；散布； </a:t>
            </a:r>
            <a:r>
              <a:rPr lang="en-US" altLang="zh-CN" dirty="0" smtClean="0"/>
              <a:t>n.</a:t>
            </a:r>
            <a:r>
              <a:rPr lang="zh-CN" altLang="en-US" dirty="0" smtClean="0"/>
              <a:t>广播；广播节目</a:t>
            </a:r>
            <a:endParaRPr lang="en-US" altLang="zh-CN" dirty="0" smtClean="0"/>
          </a:p>
          <a:p>
            <a:pPr>
              <a:buFont typeface="Arial"/>
              <a:buChar char="•"/>
            </a:pPr>
            <a:r>
              <a:rPr lang="zh-CN" altLang="en-US" dirty="0" smtClean="0">
                <a:effectLst/>
              </a:rPr>
              <a:t>直播一场足球比赛 </a:t>
            </a:r>
            <a:endParaRPr lang="en-US" altLang="zh-CN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dirty="0" smtClean="0">
                <a:effectLst/>
                <a:hlinkClick r:id="rId2"/>
              </a:rPr>
              <a:t>broadcast football game live</a:t>
            </a:r>
            <a:endParaRPr lang="zh-CN" altLang="en-US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dirty="0" smtClean="0">
                <a:effectLst/>
              </a:rPr>
              <a:t>散布流言蜚语 </a:t>
            </a:r>
          </a:p>
          <a:p>
            <a:pPr>
              <a:buFont typeface="Arial"/>
              <a:buChar char="•"/>
            </a:pPr>
            <a:r>
              <a:rPr lang="en-US" altLang="zh-CN" dirty="0" smtClean="0">
                <a:effectLst/>
                <a:hlinkClick r:id="rId3"/>
              </a:rPr>
              <a:t>broadcast gossip</a:t>
            </a:r>
            <a:r>
              <a:rPr lang="en-US" altLang="zh-CN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dirty="0" smtClean="0">
                <a:effectLst/>
              </a:rPr>
              <a:t>广播新闻 </a:t>
            </a:r>
          </a:p>
          <a:p>
            <a:pPr>
              <a:buFont typeface="Arial"/>
              <a:buChar char="•"/>
            </a:pPr>
            <a:r>
              <a:rPr lang="en-US" altLang="zh-CN" dirty="0" smtClean="0">
                <a:effectLst/>
                <a:hlinkClick r:id="rId4"/>
              </a:rPr>
              <a:t>broadcast news</a:t>
            </a:r>
            <a:r>
              <a:rPr lang="en-US" altLang="zh-CN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dirty="0" smtClean="0">
                <a:effectLst/>
              </a:rPr>
              <a:t>撒播种子在田里 </a:t>
            </a:r>
            <a:endParaRPr lang="en-US" altLang="zh-CN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dirty="0" smtClean="0">
                <a:effectLst/>
                <a:hlinkClick r:id="rId5"/>
              </a:rPr>
              <a:t>broadcast seeds on the field</a:t>
            </a:r>
            <a:endParaRPr lang="zh-CN" altLang="en-US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dirty="0" smtClean="0">
                <a:effectLst/>
              </a:rPr>
              <a:t>收听广播 </a:t>
            </a:r>
          </a:p>
          <a:p>
            <a:pPr>
              <a:buFont typeface="Arial"/>
              <a:buChar char="•"/>
            </a:pPr>
            <a:r>
              <a:rPr lang="en-US" altLang="zh-CN" dirty="0" smtClean="0">
                <a:effectLst/>
                <a:hlinkClick r:id="rId6"/>
              </a:rPr>
              <a:t>listen to a broadcast</a:t>
            </a:r>
            <a:r>
              <a:rPr lang="en-US" altLang="zh-CN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dirty="0" smtClean="0">
                <a:effectLst/>
              </a:rPr>
              <a:t>商业广播 </a:t>
            </a:r>
            <a:endParaRPr lang="en-US" altLang="zh-CN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dirty="0" smtClean="0">
                <a:effectLst/>
                <a:hlinkClick r:id="rId7"/>
              </a:rPr>
              <a:t>commercial broadcast</a:t>
            </a:r>
            <a:endParaRPr lang="zh-CN" altLang="en-US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dirty="0" smtClean="0">
                <a:effectLst/>
              </a:rPr>
              <a:t>时事广播 </a:t>
            </a:r>
          </a:p>
          <a:p>
            <a:pPr>
              <a:buFont typeface="Arial"/>
              <a:buChar char="•"/>
            </a:pPr>
            <a:r>
              <a:rPr lang="en-US" altLang="zh-CN" dirty="0" smtClean="0">
                <a:effectLst/>
                <a:hlinkClick r:id="rId8"/>
              </a:rPr>
              <a:t>current affairs broadcast</a:t>
            </a:r>
            <a:r>
              <a:rPr lang="en-US" altLang="zh-CN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dirty="0" smtClean="0">
                <a:effectLst/>
              </a:rPr>
              <a:t>现场直播 </a:t>
            </a:r>
          </a:p>
          <a:p>
            <a:pPr>
              <a:buFont typeface="Arial"/>
              <a:buChar char="•"/>
            </a:pPr>
            <a:r>
              <a:rPr lang="en-US" altLang="zh-CN" dirty="0" smtClean="0">
                <a:effectLst/>
                <a:hlinkClick r:id="rId9"/>
              </a:rPr>
              <a:t>live broadcast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712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</a:rPr>
              <a:t>Overnight</a:t>
            </a:r>
            <a:r>
              <a:rPr lang="zh-CN" altLang="en-US" b="1" dirty="0" smtClean="0"/>
              <a:t> 　 </a:t>
            </a:r>
            <a:r>
              <a:rPr lang="en-US" altLang="zh-CN" b="1" dirty="0" smtClean="0"/>
              <a:t>adv.</a:t>
            </a:r>
            <a:r>
              <a:rPr lang="zh-CN" altLang="en-US" b="1" dirty="0" smtClean="0"/>
              <a:t>在夜里；过夜；突然 </a:t>
            </a:r>
            <a:r>
              <a:rPr lang="en-US" altLang="zh-CN" b="1" dirty="0" smtClean="0"/>
              <a:t>adj.</a:t>
            </a:r>
            <a:r>
              <a:rPr lang="zh-CN" altLang="en-US" b="1" dirty="0" smtClean="0"/>
              <a:t>整晚的；很快的 </a:t>
            </a:r>
            <a:endParaRPr lang="en-US" altLang="zh-CN" b="1" dirty="0" smtClean="0"/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一夜间改变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2"/>
              </a:rPr>
              <a:t>change overnight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一夜之间，这支乐队名声大振。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u="sng" dirty="0" smtClean="0">
                <a:solidFill>
                  <a:srgbClr val="FF9900"/>
                </a:solidFill>
                <a:effectLst/>
              </a:rPr>
              <a:t>The band got its fame </a:t>
            </a:r>
            <a:r>
              <a:rPr lang="en-US" altLang="zh-CN" b="1" i="1" u="sng" dirty="0" smtClean="0">
                <a:solidFill>
                  <a:srgbClr val="FF9900"/>
                </a:solidFill>
                <a:effectLst/>
              </a:rPr>
              <a:t>overnight</a:t>
            </a:r>
            <a:r>
              <a:rPr lang="en-US" altLang="zh-CN" b="1" u="sng" dirty="0" smtClean="0">
                <a:solidFill>
                  <a:srgbClr val="FF9900"/>
                </a:solidFill>
                <a:effectLst/>
              </a:rPr>
              <a:t>.</a:t>
            </a:r>
            <a:endParaRPr lang="zh-CN" altLang="en-US" b="1" u="sng" dirty="0" smtClean="0">
              <a:solidFill>
                <a:srgbClr val="FF9900"/>
              </a:solidFill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暴发户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3"/>
              </a:rPr>
              <a:t>overnight millionaire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突然间的成功 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4"/>
              </a:rPr>
              <a:t>overnight success</a:t>
            </a:r>
            <a:endParaRPr lang="zh-CN" altLang="en-US" b="1" dirty="0" smtClean="0">
              <a:effectLst/>
            </a:endParaRPr>
          </a:p>
          <a:p>
            <a:endParaRPr lang="zh-CN" altLang="en-US" b="1" dirty="0" smtClean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9712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</a:rPr>
              <a:t>Sensitive</a:t>
            </a:r>
            <a:r>
              <a:rPr lang="zh-CN" altLang="en-US" b="1" dirty="0" smtClean="0"/>
              <a:t> 　 </a:t>
            </a:r>
            <a:r>
              <a:rPr lang="en-US" altLang="zh-CN" b="1" dirty="0" smtClean="0"/>
              <a:t>adj.</a:t>
            </a:r>
            <a:r>
              <a:rPr lang="zh-CN" altLang="en-US" b="1" dirty="0" smtClean="0"/>
              <a:t>灵敏的；敏感的；感光的；易受伤害的；善解人意的  </a:t>
            </a:r>
            <a:r>
              <a:rPr lang="en-US" altLang="zh-CN" b="1" dirty="0" smtClean="0"/>
              <a:t>n.</a:t>
            </a:r>
            <a:r>
              <a:rPr lang="zh-CN" altLang="en-US" b="1" dirty="0" smtClean="0"/>
              <a:t>敏感的人</a:t>
            </a:r>
            <a:endParaRPr lang="en-US" altLang="zh-CN" b="1" dirty="0" smtClean="0"/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</a:rPr>
              <a:t>[</a:t>
            </a:r>
            <a:r>
              <a:rPr lang="zh-CN" altLang="en-US" b="1" dirty="0" smtClean="0">
                <a:effectLst/>
              </a:rPr>
              <a:t>植</a:t>
            </a:r>
            <a:r>
              <a:rPr lang="en-US" altLang="zh-CN" b="1" dirty="0" smtClean="0">
                <a:effectLst/>
              </a:rPr>
              <a:t>]</a:t>
            </a:r>
            <a:r>
              <a:rPr lang="zh-CN" altLang="en-US" b="1" dirty="0" smtClean="0">
                <a:effectLst/>
              </a:rPr>
              <a:t>含羞草 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2"/>
              </a:rPr>
              <a:t>sensitive plant</a:t>
            </a:r>
            <a:endParaRPr lang="zh-CN" altLang="en-US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对 </a:t>
            </a:r>
            <a:r>
              <a:rPr lang="en-US" altLang="zh-CN" b="1" dirty="0" smtClean="0">
                <a:effectLst/>
              </a:rPr>
              <a:t>... </a:t>
            </a:r>
            <a:r>
              <a:rPr lang="zh-CN" altLang="en-US" b="1" dirty="0" smtClean="0">
                <a:effectLst/>
              </a:rPr>
              <a:t>敏感 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3"/>
              </a:rPr>
              <a:t>sensitive to</a:t>
            </a:r>
            <a:endParaRPr lang="zh-CN" altLang="en-US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灵敏材料</a:t>
            </a:r>
            <a:r>
              <a:rPr lang="en-US" altLang="zh-CN" b="1" dirty="0" smtClean="0">
                <a:effectLst/>
              </a:rPr>
              <a:t>,</a:t>
            </a:r>
            <a:r>
              <a:rPr lang="zh-CN" altLang="en-US" b="1" dirty="0" smtClean="0">
                <a:effectLst/>
              </a:rPr>
              <a:t>感光材料</a:t>
            </a:r>
            <a:r>
              <a:rPr lang="en-US" altLang="zh-CN" b="1" dirty="0" smtClean="0">
                <a:effectLst/>
              </a:rPr>
              <a:t>,...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4"/>
              </a:rPr>
              <a:t>sensitive material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感光式打印机</a:t>
            </a:r>
            <a:r>
              <a:rPr lang="en-US" altLang="zh-CN" b="1" dirty="0" smtClean="0">
                <a:effectLst/>
              </a:rPr>
              <a:t>...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5"/>
              </a:rPr>
              <a:t>sensitive printer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高度机密信息</a:t>
            </a:r>
            <a:r>
              <a:rPr lang="en-US" altLang="zh-CN" b="1" dirty="0" smtClean="0">
                <a:effectLst/>
              </a:rPr>
              <a:t>...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6"/>
              </a:rPr>
              <a:t>sensitive information</a:t>
            </a:r>
            <a:endParaRPr lang="en-US" altLang="zh-CN" b="1" dirty="0"/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别那么敏感</a:t>
            </a:r>
            <a:r>
              <a:rPr lang="en-US" altLang="zh-CN" b="1" dirty="0" smtClean="0">
                <a:effectLst/>
              </a:rPr>
              <a:t>,</a:t>
            </a:r>
            <a:r>
              <a:rPr lang="zh-CN" altLang="en-US" b="1" dirty="0" smtClean="0">
                <a:effectLst/>
              </a:rPr>
              <a:t>我不是在批评你。 </a:t>
            </a:r>
          </a:p>
          <a:p>
            <a:pPr>
              <a:buFont typeface="Arial"/>
              <a:buChar char="•"/>
            </a:pPr>
            <a:r>
              <a:rPr lang="en-US" altLang="zh-CN" b="1" u="sng" dirty="0" smtClean="0">
                <a:solidFill>
                  <a:srgbClr val="FF9900"/>
                </a:solidFill>
                <a:effectLst/>
              </a:rPr>
              <a:t>Don't be so </a:t>
            </a:r>
            <a:r>
              <a:rPr lang="en-US" altLang="zh-CN" b="1" i="1" u="sng" dirty="0" smtClean="0">
                <a:solidFill>
                  <a:srgbClr val="FF9900"/>
                </a:solidFill>
                <a:effectLst/>
              </a:rPr>
              <a:t>sensitive</a:t>
            </a:r>
            <a:r>
              <a:rPr lang="en-US" altLang="zh-CN" b="1" u="sng" dirty="0" smtClean="0">
                <a:solidFill>
                  <a:srgbClr val="FF9900"/>
                </a:solidFill>
                <a:effectLst/>
              </a:rPr>
              <a:t> and I was not criticizing you.</a:t>
            </a:r>
          </a:p>
          <a:p>
            <a:endParaRPr lang="zh-CN" altLang="en-US" b="1" dirty="0" smtClean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9712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60</TotalTime>
  <Words>167</Words>
  <Application>Microsoft Office PowerPoint</Application>
  <PresentationFormat>全屏显示(4:3)</PresentationFormat>
  <Paragraphs>117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穿越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13</cp:revision>
  <dcterms:created xsi:type="dcterms:W3CDTF">2016-01-15T01:37:50Z</dcterms:created>
  <dcterms:modified xsi:type="dcterms:W3CDTF">2016-01-15T02:38:15Z</dcterms:modified>
</cp:coreProperties>
</file>