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15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0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5D6D3-0FFF-49B0-9F06-065860AED066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97ABF-B30C-4D82-B77F-B7BB45E1C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6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49C5721-0C65-4AFF-9733-79C478C1825F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D0C21A-F042-456B-AD6F-E242918B4656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D91FD17-F18F-46EF-859D-BFFA98B723DB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8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7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5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3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4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4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15EE-E00E-49DF-BDEE-F38B4B86F649}" type="datetimeFigureOut">
              <a:rPr lang="zh-CN" altLang="en-US" smtClean="0"/>
              <a:t>2017-03-02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3823-937D-4B96-8E64-0899116F2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4"/>
          <p:cNvSpPr>
            <a:spLocks noGrp="1"/>
          </p:cNvSpPr>
          <p:nvPr>
            <p:ph idx="1"/>
          </p:nvPr>
        </p:nvSpPr>
        <p:spPr>
          <a:xfrm>
            <a:off x="251520" y="260648"/>
            <a:ext cx="874008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kern="1500" dirty="0" smtClean="0"/>
              <a:t>         培根说过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知识就是力量。知识推动了人类社会的发展和物质文明的进步。那么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获取知识的途径是什么</a:t>
            </a:r>
            <a:r>
              <a:rPr lang="zh-CN" altLang="en-US" sz="2800" b="1" kern="1500" dirty="0"/>
              <a:t>？</a:t>
            </a:r>
            <a:r>
              <a:rPr lang="zh-CN" altLang="en-US" sz="2800" b="1" kern="1500" dirty="0" smtClean="0"/>
              <a:t>答案只有一个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就是学习。可以说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人的一生都处于不断的学习中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学习是人的一种本能。我们所要研究的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是如何把这种无意识的本能转化为自觉的行为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大幅度地提高学习效率。这一点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古人已为我们指明了方向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两千多年前的荀子所作的</a:t>
            </a:r>
            <a:r>
              <a:rPr lang="en-US" altLang="zh-CN" sz="2800" b="1" kern="1500" dirty="0" smtClean="0"/>
              <a:t>《</a:t>
            </a:r>
            <a:r>
              <a:rPr lang="zh-CN" altLang="en-US" sz="2800" b="1" kern="1500" dirty="0" smtClean="0"/>
              <a:t>劝学</a:t>
            </a:r>
            <a:r>
              <a:rPr lang="en-US" altLang="zh-CN" sz="2800" b="1" kern="1500" dirty="0" smtClean="0"/>
              <a:t>》</a:t>
            </a:r>
            <a:r>
              <a:rPr lang="zh-CN" altLang="en-US" sz="2800" b="1" kern="1500" dirty="0" smtClean="0"/>
              <a:t>就精辟论述了学习的重要性</a:t>
            </a:r>
            <a:r>
              <a:rPr lang="zh-CN" altLang="en-US" sz="2800" b="1" kern="1500" dirty="0"/>
              <a:t>，</a:t>
            </a:r>
            <a:r>
              <a:rPr lang="zh-CN" altLang="en-US" sz="2800" b="1" kern="1500" dirty="0" smtClean="0"/>
              <a:t>是一篇鞭辟入里</a:t>
            </a:r>
            <a:r>
              <a:rPr lang="zh-CN" altLang="en-US" sz="2800" b="1" kern="1500" dirty="0"/>
              <a:t>、</a:t>
            </a:r>
            <a:r>
              <a:rPr lang="zh-CN" altLang="en-US" sz="2800" b="1" kern="1500" dirty="0" smtClean="0"/>
              <a:t>脍炙人口的好文章。</a:t>
            </a:r>
          </a:p>
        </p:txBody>
      </p:sp>
    </p:spTree>
    <p:extLst>
      <p:ext uri="{BB962C8B-B14F-4D97-AF65-F5344CB8AC3E}">
        <p14:creationId xmlns:p14="http://schemas.microsoft.com/office/powerpoint/2010/main" val="1955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64547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5A78C7-D37C-4570-865D-A5239FCA2798}" type="slidenum">
              <a:rPr kumimoji="1" lang="en-US" altLang="zh-CN" sz="2000">
                <a:latin typeface="Times New Roman" pitchFamily="18" charset="0"/>
              </a:rPr>
              <a:pPr eaLnBrk="1" hangingPunct="1"/>
              <a:t>10</a:t>
            </a:fld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auto">
          <a:xfrm>
            <a:off x="762000" y="304800"/>
            <a:ext cx="6705600" cy="1524000"/>
          </a:xfrm>
          <a:prstGeom prst="cloudCallout">
            <a:avLst>
              <a:gd name="adj1" fmla="val -37569"/>
              <a:gd name="adj2" fmla="val 171458"/>
            </a:avLst>
          </a:prstGeom>
          <a:solidFill>
            <a:srgbClr val="E2FBFE"/>
          </a:solidFill>
          <a:ln w="34925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木直中绳，輮以为轮，其曲中规。虽有槁暴，不复挺者，輮使之然也。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6324600" y="1524000"/>
            <a:ext cx="457200" cy="681038"/>
          </a:xfrm>
          <a:prstGeom prst="downArrow">
            <a:avLst>
              <a:gd name="adj1" fmla="val 50000"/>
              <a:gd name="adj2" fmla="val 37240"/>
            </a:avLst>
          </a:prstGeom>
          <a:solidFill>
            <a:srgbClr val="0000FF"/>
          </a:solidFill>
          <a:ln w="34925">
            <a:solidFill>
              <a:srgbClr val="CC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555875" y="2276475"/>
            <a:ext cx="6211888" cy="1222375"/>
          </a:xfrm>
          <a:prstGeom prst="rect">
            <a:avLst/>
          </a:prstGeom>
          <a:solidFill>
            <a:srgbClr val="E2FBFE"/>
          </a:solidFill>
          <a:ln w="34925">
            <a:solidFill>
              <a:srgbClr val="CC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木头笔直合乎墨线，用力弄弯把它制成车轮，它的弯曲度合乎圆规。即使晒干，也不再变直，（这是）用力弄弯使它这样的。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6372225" y="3644900"/>
            <a:ext cx="457200" cy="576263"/>
          </a:xfrm>
          <a:prstGeom prst="downArrow">
            <a:avLst>
              <a:gd name="adj1" fmla="val 50000"/>
              <a:gd name="adj2" fmla="val 31510"/>
            </a:avLst>
          </a:prstGeom>
          <a:solidFill>
            <a:srgbClr val="0000FF"/>
          </a:solidFill>
          <a:ln w="34925">
            <a:solidFill>
              <a:srgbClr val="CC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555875" y="4365625"/>
            <a:ext cx="6264275" cy="857250"/>
          </a:xfrm>
          <a:prstGeom prst="rect">
            <a:avLst/>
          </a:prstGeom>
          <a:solidFill>
            <a:srgbClr val="E2FBFE"/>
          </a:solidFill>
          <a:ln w="34925">
            <a:solidFill>
              <a:srgbClr val="CC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客观事物经过改造可以改变本性，学习也可以使人性得到改变。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555875" y="5661025"/>
            <a:ext cx="6264275" cy="857250"/>
          </a:xfrm>
          <a:prstGeom prst="rect">
            <a:avLst/>
          </a:prstGeom>
          <a:solidFill>
            <a:srgbClr val="E1F4FF"/>
          </a:solidFill>
          <a:ln w="3492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本段旨在论述学习的意义</a:t>
            </a:r>
            <a:r>
              <a:rPr kumimoji="1" lang="en-US" altLang="zh-CN" sz="2400" b="1">
                <a:latin typeface="Times New Roman" pitchFamily="18" charset="0"/>
              </a:rPr>
              <a:t>——</a:t>
            </a:r>
            <a:r>
              <a:rPr kumimoji="1" lang="zh-CN" altLang="en-US" sz="2400" b="1">
                <a:latin typeface="Times New Roman" pitchFamily="18" charset="0"/>
              </a:rPr>
              <a:t>学习对人性改造的价值。</a:t>
            </a:r>
          </a:p>
        </p:txBody>
      </p:sp>
    </p:spTree>
    <p:extLst>
      <p:ext uri="{BB962C8B-B14F-4D97-AF65-F5344CB8AC3E}">
        <p14:creationId xmlns:p14="http://schemas.microsoft.com/office/powerpoint/2010/main" val="1012926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 autoUpdateAnimBg="0"/>
      <p:bldP spid="17415" grpId="0" animBg="1"/>
      <p:bldP spid="17416" grpId="0" animBg="1" autoUpdateAnimBg="0"/>
      <p:bldP spid="174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62000" y="765175"/>
            <a:ext cx="7481888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故木受绳</a:t>
            </a:r>
            <a:r>
              <a:rPr kumimoji="1" lang="zh-CN" altLang="en-US" sz="3600" b="1" baseline="30000">
                <a:solidFill>
                  <a:srgbClr val="FF3300"/>
                </a:solidFill>
                <a:latin typeface="Times New Roman" pitchFamily="18" charset="0"/>
              </a:rPr>
              <a:t>①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则直，金</a:t>
            </a:r>
            <a:r>
              <a:rPr kumimoji="1" lang="zh-CN" altLang="en-US" sz="3600" b="1" baseline="30000">
                <a:solidFill>
                  <a:srgbClr val="FF3300"/>
                </a:solidFill>
                <a:latin typeface="Times New Roman" pitchFamily="18" charset="0"/>
              </a:rPr>
              <a:t>②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就</a:t>
            </a:r>
            <a:r>
              <a:rPr kumimoji="1" lang="zh-CN" altLang="en-US" sz="3600" b="1" baseline="30000">
                <a:solidFill>
                  <a:srgbClr val="FF3300"/>
                </a:solidFill>
                <a:latin typeface="Times New Roman" pitchFamily="18" charset="0"/>
              </a:rPr>
              <a:t>③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砺</a:t>
            </a:r>
            <a:r>
              <a:rPr kumimoji="1" lang="zh-CN" altLang="en-US" sz="3600" b="1" baseline="30000">
                <a:solidFill>
                  <a:srgbClr val="FF3300"/>
                </a:solidFill>
                <a:latin typeface="Times New Roman" pitchFamily="18" charset="0"/>
              </a:rPr>
              <a:t>④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则利。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5438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</a:rPr>
              <a:t>①</a:t>
            </a:r>
            <a:r>
              <a:rPr kumimoji="1" lang="zh-CN" altLang="en-US" sz="3600">
                <a:latin typeface="Times New Roman" pitchFamily="18" charset="0"/>
              </a:rPr>
              <a:t>受绳：经墨线量过。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②金：金属制的刀剑等。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③就：动词，靠近，接近。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④砺：磨刀石。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3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45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 autoUpdateAnimBg="0"/>
      <p:bldP spid="378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772400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君子博学而日参</a:t>
            </a:r>
            <a:r>
              <a:rPr kumimoji="1" lang="zh-CN" altLang="en-US" sz="36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①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省</a:t>
            </a:r>
            <a:r>
              <a:rPr kumimoji="1" lang="zh-CN" altLang="en-US" sz="36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②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乎</a:t>
            </a:r>
            <a:r>
              <a:rPr kumimoji="1" lang="zh-CN" altLang="en-US" sz="36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③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己，则知</a:t>
            </a:r>
            <a:r>
              <a:rPr kumimoji="1" lang="zh-CN" altLang="en-US" sz="36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④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明而行无过</a:t>
            </a:r>
            <a:r>
              <a:rPr kumimoji="1" lang="zh-CN" altLang="en-US" sz="36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⑤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矣。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331913" y="2276475"/>
            <a:ext cx="43307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①</a:t>
            </a:r>
            <a:r>
              <a:rPr kumimoji="1" lang="zh-CN" altLang="en-US" sz="3200">
                <a:latin typeface="Times New Roman" pitchFamily="18" charset="0"/>
              </a:rPr>
              <a:t>参：验，检查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②省：省察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③乎：相当于“于”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④知：通“智”，智慧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⑤过：过错</a:t>
            </a:r>
          </a:p>
        </p:txBody>
      </p:sp>
    </p:spTree>
    <p:extLst>
      <p:ext uri="{BB962C8B-B14F-4D97-AF65-F5344CB8AC3E}">
        <p14:creationId xmlns:p14="http://schemas.microsoft.com/office/powerpoint/2010/main" val="1836897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 autoUpdateAnimBg="0"/>
      <p:bldP spid="389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36725" y="1592263"/>
            <a:ext cx="1841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9600">
              <a:latin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42988" y="476250"/>
            <a:ext cx="26543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蓝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青</a:t>
            </a:r>
          </a:p>
          <a:p>
            <a:pPr eaLnBrk="1" hangingPunct="1"/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16013" y="1484313"/>
            <a:ext cx="17652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水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冰</a:t>
            </a:r>
          </a:p>
          <a:p>
            <a:pPr eaLnBrk="1" hangingPunct="1"/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11413" y="2565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      人</a:t>
            </a:r>
          </a:p>
        </p:txBody>
      </p:sp>
      <p:sp>
        <p:nvSpPr>
          <p:cNvPr id="16390" name="AutoShape 6"/>
          <p:cNvSpPr>
            <a:spLocks/>
          </p:cNvSpPr>
          <p:nvPr/>
        </p:nvSpPr>
        <p:spPr bwMode="auto">
          <a:xfrm>
            <a:off x="2843213" y="765175"/>
            <a:ext cx="433387" cy="1152525"/>
          </a:xfrm>
          <a:prstGeom prst="rightBrace">
            <a:avLst>
              <a:gd name="adj1" fmla="val 22161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092950" y="1196975"/>
            <a:ext cx="330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发展、提高</a:t>
            </a:r>
            <a:endParaRPr kumimoji="1"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500563" y="112553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客观事物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779838" y="12684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547813" y="836613"/>
            <a:ext cx="792162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 flipV="1">
            <a:off x="1547813" y="908050"/>
            <a:ext cx="792162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1476375" y="1773238"/>
            <a:ext cx="8636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547813" y="1700213"/>
            <a:ext cx="792162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3419475" y="1196975"/>
            <a:ext cx="1079500" cy="358775"/>
          </a:xfrm>
          <a:prstGeom prst="rightArrow">
            <a:avLst>
              <a:gd name="adj1" fmla="val 50000"/>
              <a:gd name="adj2" fmla="val 75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011863" y="1412875"/>
            <a:ext cx="1081087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3635375" y="1557338"/>
            <a:ext cx="431800" cy="865187"/>
          </a:xfrm>
          <a:prstGeom prst="downArrow">
            <a:avLst>
              <a:gd name="adj1" fmla="val 50000"/>
              <a:gd name="adj2" fmla="val 50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211638" y="2852738"/>
            <a:ext cx="2879725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7019925" y="2565400"/>
            <a:ext cx="1708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提高、发展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933450" y="3284538"/>
            <a:ext cx="2076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直木         轮   </a:t>
            </a:r>
          </a:p>
          <a:p>
            <a:pPr eaLnBrk="1" hangingPunct="1"/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木             直</a:t>
            </a:r>
          </a:p>
          <a:p>
            <a:pPr eaLnBrk="1" hangingPunct="1"/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金             利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1619250" y="3500438"/>
            <a:ext cx="792163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476375" y="3933825"/>
            <a:ext cx="792163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1476375" y="4292600"/>
            <a:ext cx="792163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7" name="AutoShape 23"/>
          <p:cNvSpPr>
            <a:spLocks/>
          </p:cNvSpPr>
          <p:nvPr/>
        </p:nvSpPr>
        <p:spPr bwMode="auto">
          <a:xfrm>
            <a:off x="2771775" y="3357563"/>
            <a:ext cx="433388" cy="1152525"/>
          </a:xfrm>
          <a:prstGeom prst="rightBrace">
            <a:avLst>
              <a:gd name="adj1" fmla="val 22161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3276600" y="3716338"/>
            <a:ext cx="1079500" cy="358775"/>
          </a:xfrm>
          <a:prstGeom prst="rightArrow">
            <a:avLst>
              <a:gd name="adj1" fmla="val 50000"/>
              <a:gd name="adj2" fmla="val 75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9" name="AutoShape 25"/>
          <p:cNvSpPr>
            <a:spLocks noChangeArrowheads="1"/>
          </p:cNvSpPr>
          <p:nvPr/>
        </p:nvSpPr>
        <p:spPr bwMode="auto">
          <a:xfrm>
            <a:off x="3492500" y="4076700"/>
            <a:ext cx="431800" cy="865188"/>
          </a:xfrm>
          <a:prstGeom prst="downArrow">
            <a:avLst>
              <a:gd name="adj1" fmla="val 50000"/>
              <a:gd name="adj2" fmla="val 50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343400" y="3605213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客观事物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867400" y="3860800"/>
            <a:ext cx="1081088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948488" y="3573463"/>
            <a:ext cx="2233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改变原来状况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3419475" y="5157788"/>
            <a:ext cx="570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人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4140200" y="5373688"/>
            <a:ext cx="2879725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890605" y="5128236"/>
            <a:ext cx="21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知明而行无过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1619250" y="40481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加工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619249" y="836613"/>
            <a:ext cx="7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胜于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1547813" y="134143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冷冻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547813" y="177323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寒于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1763713" y="3068638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輮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752600" y="3529013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绳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1725613" y="3925888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砺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492500" y="908050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引申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3348038" y="1484313"/>
            <a:ext cx="504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推</a:t>
            </a:r>
          </a:p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论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940425" y="981075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变化过程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076825" y="2401888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学习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3348038" y="34290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引申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3203575" y="4005263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推</a:t>
            </a:r>
          </a:p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论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5795963" y="342900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人工改造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076825" y="4941888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博学</a:t>
            </a:r>
          </a:p>
        </p:txBody>
      </p:sp>
    </p:spTree>
    <p:extLst>
      <p:ext uri="{BB962C8B-B14F-4D97-AF65-F5344CB8AC3E}">
        <p14:creationId xmlns:p14="http://schemas.microsoft.com/office/powerpoint/2010/main" val="367372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1524000" cy="11049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学习的意    义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258888" y="2349500"/>
            <a:ext cx="36512" cy="1998663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1905000" cy="11049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提高自己改变自己   </a:t>
            </a: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2438400" y="762000"/>
            <a:ext cx="381000" cy="5105400"/>
          </a:xfrm>
          <a:prstGeom prst="leftBrace">
            <a:avLst>
              <a:gd name="adj1" fmla="val 111667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895600" y="4572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青 出 于 蓝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971800" y="16002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冰 寒 于 水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971800" y="28956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輮 以 为 轮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971800" y="4114800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木受绳则直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819400" y="5474677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金就砺则利</a:t>
            </a:r>
          </a:p>
        </p:txBody>
      </p:sp>
      <p:sp>
        <p:nvSpPr>
          <p:cNvPr id="18443" name="AutoShape 11"/>
          <p:cNvSpPr>
            <a:spLocks/>
          </p:cNvSpPr>
          <p:nvPr/>
        </p:nvSpPr>
        <p:spPr bwMode="auto">
          <a:xfrm>
            <a:off x="5257800" y="762000"/>
            <a:ext cx="457200" cy="5029200"/>
          </a:xfrm>
          <a:prstGeom prst="rightBrace">
            <a:avLst>
              <a:gd name="adj1" fmla="val 91667"/>
              <a:gd name="adj2" fmla="val 5038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5867400" y="3276600"/>
            <a:ext cx="99060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858000" y="1905000"/>
            <a:ext cx="1905000" cy="25669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君子博学而日参省乎己，则知明而行无过矣</a:t>
            </a:r>
          </a:p>
        </p:txBody>
      </p:sp>
    </p:spTree>
    <p:extLst>
      <p:ext uri="{BB962C8B-B14F-4D97-AF65-F5344CB8AC3E}">
        <p14:creationId xmlns:p14="http://schemas.microsoft.com/office/powerpoint/2010/main" val="4111275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animBg="1"/>
      <p:bldP spid="18436" grpId="0" animBg="1" autoUpdateAnimBg="0"/>
      <p:bldP spid="18437" grpId="0" animBg="1"/>
      <p:bldP spid="18438" grpId="0" autoUpdateAnimBg="0"/>
      <p:bldP spid="18439" grpId="0" autoUpdateAnimBg="0"/>
      <p:bldP spid="18440" grpId="0" autoUpdateAnimBg="0"/>
      <p:bldP spid="18441" grpId="0" autoUpdateAnimBg="0"/>
      <p:bldP spid="18442" grpId="0" autoUpdateAnimBg="0"/>
      <p:bldP spid="18443" grpId="0" animBg="1"/>
      <p:bldP spid="18444" grpId="0" animBg="1"/>
      <p:bldP spid="1844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229600" cy="2051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吾尝终日而思矣，不如</a:t>
            </a:r>
            <a:r>
              <a:rPr kumimoji="1"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须臾</a:t>
            </a:r>
            <a:r>
              <a:rPr kumimoji="1" lang="zh-CN" altLang="en-US" sz="32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①</a:t>
            </a: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之所学也；吾尝</a:t>
            </a:r>
            <a:r>
              <a:rPr kumimoji="1" lang="zh-CN" altLang="en-US" sz="32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②</a:t>
            </a:r>
            <a:r>
              <a:rPr kumimoji="1"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跂</a:t>
            </a: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而望 矣，不如登高之博见也。登高而招，臂非加长也，而</a:t>
            </a:r>
            <a:r>
              <a:rPr kumimoji="1"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见者远</a:t>
            </a:r>
            <a:r>
              <a:rPr kumimoji="1" lang="zh-CN" altLang="en-US" sz="32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③</a:t>
            </a: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；顺风而呼，声非加</a:t>
            </a:r>
            <a:r>
              <a:rPr kumimoji="1"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疾</a:t>
            </a:r>
            <a:r>
              <a:rPr kumimoji="1" lang="zh-CN" altLang="en-US" sz="32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④</a:t>
            </a: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也，而闻者</a:t>
            </a:r>
            <a:r>
              <a:rPr kumimoji="1"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彰</a:t>
            </a:r>
            <a:r>
              <a:rPr kumimoji="1" lang="zh-CN" altLang="en-US" sz="32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⑤</a:t>
            </a: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。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9600" y="25908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①</a:t>
            </a:r>
            <a:r>
              <a:rPr kumimoji="1" lang="zh-CN" altLang="en-US" sz="3200">
                <a:latin typeface="Times New Roman" pitchFamily="18" charset="0"/>
              </a:rPr>
              <a:t>须臾：片刻。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09600" y="34290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②</a:t>
            </a:r>
            <a:r>
              <a:rPr kumimoji="1" lang="zh-CN" altLang="en-US" sz="3200">
                <a:latin typeface="Times New Roman" pitchFamily="18" charset="0"/>
              </a:rPr>
              <a:t>跂：提起脚后跟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" y="4267200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③</a:t>
            </a:r>
            <a:r>
              <a:rPr kumimoji="1" lang="zh-CN" altLang="en-US" sz="3200">
                <a:latin typeface="Times New Roman" pitchFamily="18" charset="0"/>
              </a:rPr>
              <a:t>见者远：人在远处也能看见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09600" y="5105400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④</a:t>
            </a:r>
            <a:r>
              <a:rPr kumimoji="1" lang="zh-CN" altLang="en-US" sz="3200">
                <a:latin typeface="Times New Roman" pitchFamily="18" charset="0"/>
              </a:rPr>
              <a:t>疾：强，这里指声音宏大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09600" y="579120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⑤</a:t>
            </a:r>
            <a:r>
              <a:rPr kumimoji="1" lang="zh-CN" altLang="en-US" sz="3200">
                <a:latin typeface="Times New Roman" pitchFamily="18" charset="0"/>
              </a:rPr>
              <a:t>彰：明显，显著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78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 autoUpdateAnimBg="0"/>
      <p:bldP spid="39939" grpId="0" autoUpdateAnimBg="0"/>
      <p:bldP spid="39940" grpId="0" autoUpdateAnimBg="0"/>
      <p:bldP spid="39941" grpId="0" autoUpdateAnimBg="0"/>
      <p:bldP spid="39942" grpId="0" autoUpdateAnimBg="0"/>
      <p:bldP spid="399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05800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假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①</a:t>
            </a:r>
            <a:r>
              <a:rPr kumimoji="1"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舆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②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马者，非</a:t>
            </a:r>
            <a:r>
              <a:rPr kumimoji="1"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利足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③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也，而</a:t>
            </a:r>
            <a:r>
              <a:rPr kumimoji="1"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致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④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千里；假舟楫者，非</a:t>
            </a:r>
            <a:r>
              <a:rPr kumimoji="1"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能水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⑤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也，而</a:t>
            </a:r>
            <a:r>
              <a:rPr kumimoji="1"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绝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⑥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江河。君子</a:t>
            </a:r>
            <a:r>
              <a:rPr kumimoji="1"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生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⑦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非异也，善假于</a:t>
            </a:r>
            <a:r>
              <a:rPr kumimoji="1"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物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⑧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也。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3400" y="20574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①</a:t>
            </a:r>
            <a:r>
              <a:rPr kumimoji="1" lang="zh-CN" altLang="en-US" sz="2800" b="1">
                <a:latin typeface="Times New Roman" pitchFamily="18" charset="0"/>
              </a:rPr>
              <a:t>假：借助，利用       ②舆：车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③</a:t>
            </a:r>
            <a:r>
              <a:rPr kumimoji="1" lang="zh-CN" altLang="en-US" sz="2800" b="1">
                <a:latin typeface="Times New Roman" pitchFamily="18" charset="0"/>
              </a:rPr>
              <a:t>利足：脚步快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33528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④</a:t>
            </a:r>
            <a:r>
              <a:rPr kumimoji="1" lang="zh-CN" altLang="en-US" sz="2800" b="1">
                <a:latin typeface="Times New Roman" pitchFamily="18" charset="0"/>
              </a:rPr>
              <a:t>致：达到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33400" y="39624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⑤</a:t>
            </a:r>
            <a:r>
              <a:rPr kumimoji="1" lang="zh-CN" altLang="en-US" sz="2800" b="1">
                <a:latin typeface="Times New Roman" pitchFamily="18" charset="0"/>
              </a:rPr>
              <a:t>能水：指游水，能，动词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33400" y="4495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⑥</a:t>
            </a:r>
            <a:r>
              <a:rPr kumimoji="1" lang="zh-CN" altLang="en-US" sz="2800" b="1">
                <a:latin typeface="Times New Roman" pitchFamily="18" charset="0"/>
              </a:rPr>
              <a:t>绝：渡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⑦</a:t>
            </a:r>
            <a:r>
              <a:rPr kumimoji="1" lang="zh-CN" altLang="en-US" sz="2800" b="1">
                <a:latin typeface="Times New Roman" pitchFamily="18" charset="0"/>
              </a:rPr>
              <a:t>生：通“性”，资质，禀赋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33400" y="5867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⑧ </a:t>
            </a:r>
            <a:r>
              <a:rPr kumimoji="1" lang="zh-CN" altLang="en-US" sz="2800" b="1">
                <a:latin typeface="Times New Roman" pitchFamily="18" charset="0"/>
              </a:rPr>
              <a:t>物：外物，指各种客观条件</a:t>
            </a:r>
          </a:p>
        </p:txBody>
      </p:sp>
    </p:spTree>
    <p:extLst>
      <p:ext uri="{BB962C8B-B14F-4D97-AF65-F5344CB8AC3E}">
        <p14:creationId xmlns:p14="http://schemas.microsoft.com/office/powerpoint/2010/main" val="321397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 autoUpdateAnimBg="0"/>
      <p:bldP spid="40963" grpId="0" autoUpdateAnimBg="0"/>
      <p:bldP spid="40964" grpId="0" autoUpdateAnimBg="0"/>
      <p:bldP spid="40965" grpId="0" autoUpdateAnimBg="0"/>
      <p:bldP spid="40966" grpId="0" autoUpdateAnimBg="0"/>
      <p:bldP spid="40967" grpId="0" autoUpdateAnimBg="0"/>
      <p:bldP spid="40968" grpId="0" autoUpdateAnimBg="0"/>
      <p:bldP spid="409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116013" y="908050"/>
            <a:ext cx="301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跂而望         登高博见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16013" y="1412875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登高招         见者远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84888" y="26368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通过学习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124075" y="1125538"/>
            <a:ext cx="719138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140200" y="285273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一般人</a:t>
            </a: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 flipH="1">
            <a:off x="3635375" y="3860800"/>
            <a:ext cx="360363" cy="576263"/>
          </a:xfrm>
          <a:prstGeom prst="leftBrace">
            <a:avLst>
              <a:gd name="adj1" fmla="val 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116013" y="2009775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顺风呼         闻者彰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524000" y="25146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顺风而呼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211638" y="1700213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推</a:t>
            </a: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论</a:t>
            </a:r>
          </a:p>
        </p:txBody>
      </p:sp>
      <p:sp>
        <p:nvSpPr>
          <p:cNvPr id="20491" name="AutoShape 11"/>
          <p:cNvSpPr>
            <a:spLocks/>
          </p:cNvSpPr>
          <p:nvPr/>
        </p:nvSpPr>
        <p:spPr bwMode="auto">
          <a:xfrm>
            <a:off x="4067175" y="1052513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435600" y="14128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善假于物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524750" y="14128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弥补不足</a:t>
            </a:r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 rot="-5400000">
            <a:off x="4212432" y="1988344"/>
            <a:ext cx="1008062" cy="431800"/>
          </a:xfrm>
          <a:prstGeom prst="leftArrow">
            <a:avLst>
              <a:gd name="adj1" fmla="val 50000"/>
              <a:gd name="adj2" fmla="val 5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5076825" y="1916113"/>
            <a:ext cx="2255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（一般的自然条件）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6804025" y="1628775"/>
            <a:ext cx="8636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V="1">
            <a:off x="4356100" y="1628775"/>
            <a:ext cx="936625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403350" y="3789363"/>
            <a:ext cx="731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       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124075" y="1628775"/>
            <a:ext cx="719138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051050" y="2205038"/>
            <a:ext cx="719138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364163" y="3068638"/>
            <a:ext cx="2879725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 flipV="1">
            <a:off x="8243888" y="1773238"/>
            <a:ext cx="0" cy="129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1042988" y="3716338"/>
            <a:ext cx="2708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假舆马         致千里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假舟楫         绝江河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2051050" y="3933825"/>
            <a:ext cx="719138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051050" y="4365625"/>
            <a:ext cx="719138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140200" y="4149725"/>
            <a:ext cx="936625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5148263" y="38608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善假于物</a:t>
            </a: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6516688" y="4076700"/>
            <a:ext cx="719137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380288" y="38608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达到目标</a:t>
            </a:r>
          </a:p>
        </p:txBody>
      </p:sp>
      <p:sp>
        <p:nvSpPr>
          <p:cNvPr id="20510" name="AutoShape 30"/>
          <p:cNvSpPr>
            <a:spLocks noChangeArrowheads="1"/>
          </p:cNvSpPr>
          <p:nvPr/>
        </p:nvSpPr>
        <p:spPr bwMode="auto">
          <a:xfrm rot="-5400000">
            <a:off x="4067969" y="4509294"/>
            <a:ext cx="1008062" cy="431800"/>
          </a:xfrm>
          <a:prstGeom prst="leftArrow">
            <a:avLst>
              <a:gd name="adj1" fmla="val 50000"/>
              <a:gd name="adj2" fmla="val 5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067175" y="4221163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推</a:t>
            </a: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论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4211638" y="52292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君子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5003800" y="5445125"/>
            <a:ext cx="295275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V="1">
            <a:off x="7956550" y="4292600"/>
            <a:ext cx="0" cy="115252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4787900" y="4221163"/>
            <a:ext cx="2255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（在利用自然条件的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基础上改进创造）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5724525" y="499427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善假学习</a:t>
            </a:r>
          </a:p>
        </p:txBody>
      </p:sp>
    </p:spTree>
    <p:extLst>
      <p:ext uri="{BB962C8B-B14F-4D97-AF65-F5344CB8AC3E}">
        <p14:creationId xmlns:p14="http://schemas.microsoft.com/office/powerpoint/2010/main" val="47468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7504" y="1222990"/>
            <a:ext cx="167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学习的作    用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066800" y="24384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6545" y="4146818"/>
            <a:ext cx="2133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弥   补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   足</a:t>
            </a:r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1600200" y="914400"/>
            <a:ext cx="609600" cy="4953000"/>
          </a:xfrm>
          <a:prstGeom prst="leftBrace">
            <a:avLst>
              <a:gd name="adj1" fmla="val 6770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286000" y="76200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跂 而 望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86200" y="1066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876800" y="8382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不如登高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09800" y="2133600"/>
            <a:ext cx="2667000" cy="4008438"/>
            <a:chOff x="1488" y="1344"/>
            <a:chExt cx="1680" cy="2525"/>
          </a:xfrm>
        </p:grpSpPr>
        <p:sp>
          <p:nvSpPr>
            <p:cNvPr id="21527" name="Text Box 10"/>
            <p:cNvSpPr txBox="1">
              <a:spLocks noChangeArrowheads="1"/>
            </p:cNvSpPr>
            <p:nvPr/>
          </p:nvSpPr>
          <p:spPr bwMode="auto">
            <a:xfrm>
              <a:off x="1488" y="1344"/>
              <a:ext cx="13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u="sng">
                  <a:solidFill>
                    <a:srgbClr val="FF0066"/>
                  </a:solidFill>
                  <a:latin typeface="Times New Roman" pitchFamily="18" charset="0"/>
                </a:rPr>
                <a:t>登高</a:t>
              </a:r>
              <a:r>
                <a:rPr kumimoji="1" lang="zh-CN" altLang="en-US" sz="3200" b="1">
                  <a:solidFill>
                    <a:schemeClr val="accent2"/>
                  </a:solidFill>
                  <a:latin typeface="Times New Roman" pitchFamily="18" charset="0"/>
                </a:rPr>
                <a:t>而招</a:t>
              </a:r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1536" y="2064"/>
              <a:ext cx="15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u="sng">
                  <a:solidFill>
                    <a:srgbClr val="FF0066"/>
                  </a:solidFill>
                  <a:latin typeface="Times New Roman" pitchFamily="18" charset="0"/>
                </a:rPr>
                <a:t>顺风</a:t>
              </a:r>
              <a:r>
                <a:rPr kumimoji="1" lang="zh-CN" altLang="en-US" sz="3200" b="1">
                  <a:solidFill>
                    <a:schemeClr val="accent2"/>
                  </a:solidFill>
                  <a:latin typeface="Times New Roman" pitchFamily="18" charset="0"/>
                </a:rPr>
                <a:t>而呼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536" y="2832"/>
              <a:ext cx="14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u="sng">
                  <a:solidFill>
                    <a:srgbClr val="FF0066"/>
                  </a:solidFill>
                  <a:latin typeface="Times New Roman" pitchFamily="18" charset="0"/>
                </a:rPr>
                <a:t>假  舆 马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1536" y="3504"/>
              <a:ext cx="16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u="sng">
                  <a:solidFill>
                    <a:srgbClr val="FF0066"/>
                  </a:solidFill>
                  <a:latin typeface="Times New Roman" pitchFamily="18" charset="0"/>
                </a:rPr>
                <a:t>假  舟 楫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14800" y="2438400"/>
            <a:ext cx="1066800" cy="3429000"/>
            <a:chOff x="3072" y="1536"/>
            <a:chExt cx="672" cy="2160"/>
          </a:xfrm>
        </p:grpSpPr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>
              <a:off x="3120" y="1536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16"/>
            <p:cNvSpPr>
              <a:spLocks noChangeShapeType="1"/>
            </p:cNvSpPr>
            <p:nvPr/>
          </p:nvSpPr>
          <p:spPr bwMode="auto">
            <a:xfrm>
              <a:off x="3216" y="225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7"/>
            <p:cNvSpPr>
              <a:spLocks noChangeShapeType="1"/>
            </p:cNvSpPr>
            <p:nvPr/>
          </p:nvSpPr>
          <p:spPr bwMode="auto">
            <a:xfrm>
              <a:off x="3072" y="3072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18"/>
            <p:cNvSpPr>
              <a:spLocks noChangeShapeType="1"/>
            </p:cNvSpPr>
            <p:nvPr/>
          </p:nvSpPr>
          <p:spPr bwMode="auto">
            <a:xfrm>
              <a:off x="3120" y="3696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34000" y="2057400"/>
            <a:ext cx="1524000" cy="4160838"/>
            <a:chOff x="3360" y="1296"/>
            <a:chExt cx="960" cy="2621"/>
          </a:xfrm>
        </p:grpSpPr>
        <p:sp>
          <p:nvSpPr>
            <p:cNvPr id="21519" name="Text Box 20"/>
            <p:cNvSpPr txBox="1">
              <a:spLocks noChangeArrowheads="1"/>
            </p:cNvSpPr>
            <p:nvPr/>
          </p:nvSpPr>
          <p:spPr bwMode="auto">
            <a:xfrm>
              <a:off x="3360" y="1296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itchFamily="18" charset="0"/>
                </a:rPr>
                <a:t>见者远</a:t>
              </a:r>
            </a:p>
          </p:txBody>
        </p:sp>
        <p:sp>
          <p:nvSpPr>
            <p:cNvPr id="21520" name="Text Box 21"/>
            <p:cNvSpPr txBox="1">
              <a:spLocks noChangeArrowheads="1"/>
            </p:cNvSpPr>
            <p:nvPr/>
          </p:nvSpPr>
          <p:spPr bwMode="auto">
            <a:xfrm>
              <a:off x="3360" y="2064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itchFamily="18" charset="0"/>
                </a:rPr>
                <a:t>闻者彰</a:t>
              </a:r>
            </a:p>
          </p:txBody>
        </p:sp>
        <p:sp>
          <p:nvSpPr>
            <p:cNvPr id="21521" name="Text Box 22"/>
            <p:cNvSpPr txBox="1">
              <a:spLocks noChangeArrowheads="1"/>
            </p:cNvSpPr>
            <p:nvPr/>
          </p:nvSpPr>
          <p:spPr bwMode="auto">
            <a:xfrm>
              <a:off x="3408" y="283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itchFamily="18" charset="0"/>
                </a:rPr>
                <a:t>致千里</a:t>
              </a:r>
            </a:p>
          </p:txBody>
        </p:sp>
        <p:sp>
          <p:nvSpPr>
            <p:cNvPr id="21522" name="Text Box 23"/>
            <p:cNvSpPr txBox="1">
              <a:spLocks noChangeArrowheads="1"/>
            </p:cNvSpPr>
            <p:nvPr/>
          </p:nvSpPr>
          <p:spPr bwMode="auto">
            <a:xfrm>
              <a:off x="3408" y="355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itchFamily="18" charset="0"/>
                </a:rPr>
                <a:t>绝江河</a:t>
              </a:r>
            </a:p>
          </p:txBody>
        </p:sp>
      </p:grpSp>
      <p:sp>
        <p:nvSpPr>
          <p:cNvPr id="21528" name="AutoShape 24"/>
          <p:cNvSpPr>
            <a:spLocks/>
          </p:cNvSpPr>
          <p:nvPr/>
        </p:nvSpPr>
        <p:spPr bwMode="auto">
          <a:xfrm>
            <a:off x="6781800" y="990600"/>
            <a:ext cx="457200" cy="5029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V="1">
            <a:off x="7391400" y="35052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8077200" y="2514600"/>
            <a:ext cx="7620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善假于物</a:t>
            </a:r>
          </a:p>
        </p:txBody>
      </p:sp>
    </p:spTree>
    <p:extLst>
      <p:ext uri="{BB962C8B-B14F-4D97-AF65-F5344CB8AC3E}">
        <p14:creationId xmlns:p14="http://schemas.microsoft.com/office/powerpoint/2010/main" val="741480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nimBg="1"/>
      <p:bldP spid="21508" grpId="0" autoUpdateAnimBg="0"/>
      <p:bldP spid="21509" grpId="0" animBg="1"/>
      <p:bldP spid="21510" grpId="0" autoUpdateAnimBg="0"/>
      <p:bldP spid="21511" grpId="0" animBg="1"/>
      <p:bldP spid="21512" grpId="0" autoUpdateAnimBg="0"/>
      <p:bldP spid="21528" grpId="0" animBg="1"/>
      <p:bldP spid="21529" grpId="0" animBg="1"/>
      <p:bldP spid="2153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534400" cy="10763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积土成山，风雨兴焉</a:t>
            </a:r>
            <a:r>
              <a:rPr kumimoji="1" lang="zh-CN" alt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①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；积水成渊</a:t>
            </a:r>
            <a:r>
              <a:rPr kumimoji="1" lang="zh-CN" alt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②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，蛟龙生焉；积善成德</a:t>
            </a:r>
            <a:r>
              <a:rPr kumimoji="1" lang="zh-CN" alt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③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，而神明自得</a:t>
            </a:r>
            <a:r>
              <a:rPr kumimoji="1" lang="zh-CN" alt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④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，圣心备焉。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27088" y="2420938"/>
            <a:ext cx="75041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①</a:t>
            </a:r>
            <a:r>
              <a:rPr kumimoji="1" lang="zh-CN" altLang="en-US" sz="2800" b="1">
                <a:latin typeface="Times New Roman" pitchFamily="18" charset="0"/>
              </a:rPr>
              <a:t>焉：兼词。介词兼代词，相当于介词结构“于是、于此、于之”，用在动词、动宾词组或形容词的后面，作补语。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27088" y="40767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②</a:t>
            </a:r>
            <a:r>
              <a:rPr kumimoji="1" lang="zh-CN" altLang="en-US" sz="2800" b="1">
                <a:latin typeface="Times New Roman" pitchFamily="18" charset="0"/>
              </a:rPr>
              <a:t>渊：深水。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27088" y="4941888"/>
            <a:ext cx="347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③</a:t>
            </a:r>
            <a:r>
              <a:rPr kumimoji="1" lang="zh-CN" altLang="en-US" sz="2800" b="1">
                <a:latin typeface="Times New Roman" pitchFamily="18" charset="0"/>
              </a:rPr>
              <a:t>德：品德  。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00113" y="5805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④</a:t>
            </a:r>
            <a:r>
              <a:rPr kumimoji="1" lang="zh-CN" altLang="en-US" sz="2800" b="1">
                <a:latin typeface="Times New Roman" pitchFamily="18" charset="0"/>
              </a:rPr>
              <a:t>得：获得。</a:t>
            </a:r>
          </a:p>
        </p:txBody>
      </p:sp>
    </p:spTree>
    <p:extLst>
      <p:ext uri="{BB962C8B-B14F-4D97-AF65-F5344CB8AC3E}">
        <p14:creationId xmlns:p14="http://schemas.microsoft.com/office/powerpoint/2010/main" val="3727462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 autoUpdateAnimBg="0"/>
      <p:bldP spid="41987" grpId="0" autoUpdateAnimBg="0"/>
      <p:bldP spid="41988" grpId="0" autoUpdateAnimBg="0"/>
      <p:bldP spid="41989" grpId="0" autoUpdateAnimBg="0"/>
      <p:bldP spid="419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14400" y="2080230"/>
            <a:ext cx="7330008" cy="1569660"/>
          </a:xfrm>
          <a:prstGeom prst="rect">
            <a:avLst/>
          </a:prstGeom>
          <a:solidFill>
            <a:srgbClr val="FFFF66">
              <a:alpha val="50195"/>
            </a:srgbClr>
          </a:solidFill>
          <a:ln w="127000" cmpd="thickThin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960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     劝   </a:t>
            </a:r>
            <a:r>
              <a:rPr kumimoji="1" lang="zh-CN" altLang="en-US" sz="96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学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0" y="64547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029830-EE40-49D8-9949-C7A5EEBA99DB}" type="slidenum">
              <a:rPr kumimoji="1" lang="en-US" altLang="zh-CN" sz="2000">
                <a:latin typeface="Times New Roman" pitchFamily="18" charset="0"/>
              </a:rPr>
              <a:pPr eaLnBrk="1" hangingPunct="1"/>
              <a:t>2</a:t>
            </a:fld>
            <a:endParaRPr kumimoji="1" lang="en-US" altLang="zh-CN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37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382000" cy="955675"/>
          </a:xfrm>
          <a:prstGeom prst="rect">
            <a:avLst/>
          </a:prstGeom>
          <a:solidFill>
            <a:srgbClr val="CCEC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故不积跬</a:t>
            </a:r>
            <a:r>
              <a:rPr kumimoji="1" lang="zh-CN" altLang="en-US" sz="2800" b="1" baseline="30000">
                <a:solidFill>
                  <a:srgbClr val="FF3300"/>
                </a:solidFill>
                <a:latin typeface="Times New Roman" pitchFamily="18" charset="0"/>
              </a:rPr>
              <a:t>①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步，无以</a:t>
            </a:r>
            <a:r>
              <a:rPr kumimoji="1" lang="zh-CN" altLang="en-US" sz="2800" b="1" baseline="30000">
                <a:solidFill>
                  <a:srgbClr val="FF3300"/>
                </a:solidFill>
                <a:latin typeface="Times New Roman" pitchFamily="18" charset="0"/>
              </a:rPr>
              <a:t>②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至千里；不积小流，无以成江海。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68313" y="3213100"/>
            <a:ext cx="8382000" cy="2024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①</a:t>
            </a:r>
            <a:r>
              <a:rPr kumimoji="1" lang="zh-CN" altLang="en-US" sz="3600" b="1">
                <a:latin typeface="Times New Roman" pitchFamily="18" charset="0"/>
              </a:rPr>
              <a:t>跬：古代的半步。古代称跨出一脚为“跬”</a:t>
            </a:r>
            <a:r>
              <a:rPr kumimoji="1" lang="en-US" altLang="zh-CN" sz="3600" b="1">
                <a:latin typeface="Times New Roman" pitchFamily="18" charset="0"/>
              </a:rPr>
              <a:t>,</a:t>
            </a:r>
            <a:r>
              <a:rPr kumimoji="1" lang="zh-CN" altLang="en-US" sz="3600" b="1">
                <a:latin typeface="Times New Roman" pitchFamily="18" charset="0"/>
              </a:rPr>
              <a:t>跨两脚为“步”。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②无以：没有用来</a:t>
            </a:r>
            <a:r>
              <a:rPr kumimoji="1" lang="en-US" altLang="zh-CN" sz="3600" b="1">
                <a:latin typeface="Times New Roman" pitchFamily="18" charset="0"/>
              </a:rPr>
              <a:t>··· ···</a:t>
            </a:r>
            <a:r>
              <a:rPr kumimoji="1" lang="zh-CN" altLang="en-US" sz="3600" b="1">
                <a:latin typeface="Times New Roman" pitchFamily="18" charset="0"/>
              </a:rPr>
              <a:t>的（办法）。</a:t>
            </a:r>
          </a:p>
        </p:txBody>
      </p:sp>
    </p:spTree>
    <p:extLst>
      <p:ext uri="{BB962C8B-B14F-4D97-AF65-F5344CB8AC3E}">
        <p14:creationId xmlns:p14="http://schemas.microsoft.com/office/powerpoint/2010/main" val="4005326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  <p:bldP spid="4301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21603" y="1052736"/>
            <a:ext cx="7968848" cy="523220"/>
          </a:xfrm>
          <a:prstGeom prst="rect">
            <a:avLst/>
          </a:prstGeom>
          <a:solidFill>
            <a:srgbClr val="FFFBEB"/>
          </a:solidFill>
          <a:ln w="349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骐骥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①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一跃，不能十步；驽马十驾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②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，功在不舍。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23528" y="3357563"/>
            <a:ext cx="8713018" cy="1477328"/>
          </a:xfrm>
          <a:prstGeom prst="rect">
            <a:avLst/>
          </a:prstGeom>
          <a:solidFill>
            <a:srgbClr val="FFFBEB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①</a:t>
            </a:r>
            <a:r>
              <a:rPr kumimoji="1" lang="zh-CN" altLang="en-US" sz="3600" b="1">
                <a:latin typeface="Times New Roman" pitchFamily="18" charset="0"/>
              </a:rPr>
              <a:t>骐骥：骏马。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②十驾：马拉车一天走的路叫“一驾”。</a:t>
            </a:r>
          </a:p>
        </p:txBody>
      </p:sp>
    </p:spTree>
    <p:extLst>
      <p:ext uri="{BB962C8B-B14F-4D97-AF65-F5344CB8AC3E}">
        <p14:creationId xmlns:p14="http://schemas.microsoft.com/office/powerpoint/2010/main" val="414208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534400" cy="1809750"/>
          </a:xfrm>
          <a:prstGeom prst="rect">
            <a:avLst/>
          </a:prstGeom>
          <a:solidFill>
            <a:srgbClr val="FFFBEB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锲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①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而舍之，朽木不折；锲而不舍，金石可镂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②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。蚓无爪牙之利，筋骨之强，上食埃土，下饮黄泉， 用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③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心一也。蟹六跪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④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而二螯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⑤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，非蛇蟮之穴无可寄托者，用心躁</a:t>
            </a:r>
            <a:r>
              <a:rPr kumimoji="1" lang="zh-CN" altLang="en-US" sz="28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⑥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也。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33400" y="3124200"/>
            <a:ext cx="8286750" cy="2052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①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锲：刻。 ②镂：雕刻。  ③用：以，因为。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④跪：蟹的脚。                   ⑤螯：蟹钳。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⑥躁：浮躁，不专心。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0636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 autoUpdateAnimBg="0"/>
      <p:bldP spid="4505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9600" b="1" smtClean="0">
                <a:solidFill>
                  <a:schemeClr val="accent2"/>
                </a:solidFill>
              </a:rPr>
              <a:t>思考题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4000" b="1" dirty="0" smtClean="0">
                <a:solidFill>
                  <a:srgbClr val="00B050"/>
                </a:solidFill>
              </a:rPr>
              <a:t>、在论述学习的方法和态度时，可分为几个层次？是如何正反设喻论证的？</a:t>
            </a:r>
          </a:p>
          <a:p>
            <a:pPr eaLnBrk="1" hangingPunct="1"/>
            <a:endParaRPr lang="zh-CN" altLang="en-US" sz="40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40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4000" b="1" dirty="0" smtClean="0">
                <a:solidFill>
                  <a:srgbClr val="00B050"/>
                </a:solidFill>
              </a:rPr>
              <a:t>、你从中可以得到什么启示？</a:t>
            </a:r>
          </a:p>
        </p:txBody>
      </p:sp>
    </p:spTree>
    <p:extLst>
      <p:ext uri="{BB962C8B-B14F-4D97-AF65-F5344CB8AC3E}">
        <p14:creationId xmlns:p14="http://schemas.microsoft.com/office/powerpoint/2010/main" val="3971037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720725" cy="39751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学习方法和态度</a:t>
            </a:r>
          </a:p>
        </p:txBody>
      </p:sp>
      <p:sp>
        <p:nvSpPr>
          <p:cNvPr id="27651" name="AutoShape 3"/>
          <p:cNvSpPr>
            <a:spLocks/>
          </p:cNvSpPr>
          <p:nvPr/>
        </p:nvSpPr>
        <p:spPr bwMode="auto">
          <a:xfrm>
            <a:off x="2286000" y="228600"/>
            <a:ext cx="228600" cy="6324600"/>
          </a:xfrm>
          <a:prstGeom prst="leftBrace">
            <a:avLst>
              <a:gd name="adj1" fmla="val 23055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0"/>
            <a:ext cx="3581400" cy="1160463"/>
            <a:chOff x="1680" y="0"/>
            <a:chExt cx="2256" cy="731"/>
          </a:xfrm>
        </p:grpSpPr>
        <p:sp>
          <p:nvSpPr>
            <p:cNvPr id="27673" name="Text Box 5"/>
            <p:cNvSpPr txBox="1">
              <a:spLocks noChangeArrowheads="1"/>
            </p:cNvSpPr>
            <p:nvPr/>
          </p:nvSpPr>
          <p:spPr bwMode="auto">
            <a:xfrm>
              <a:off x="1680" y="0"/>
              <a:ext cx="2256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积</a:t>
              </a:r>
              <a:r>
                <a:rPr kumimoji="1" lang="zh-CN" altLang="en-US"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土成山，风雨兴焉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积</a:t>
              </a:r>
              <a:r>
                <a:rPr kumimoji="1" lang="zh-CN" altLang="en-US"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水成渊，蛟龙生焉</a:t>
              </a:r>
            </a:p>
          </p:txBody>
        </p:sp>
        <p:sp>
          <p:nvSpPr>
            <p:cNvPr id="27674" name="AutoShape 6"/>
            <p:cNvSpPr>
              <a:spLocks/>
            </p:cNvSpPr>
            <p:nvPr/>
          </p:nvSpPr>
          <p:spPr bwMode="auto">
            <a:xfrm>
              <a:off x="3840" y="144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248400" y="0"/>
            <a:ext cx="106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</a:rPr>
              <a:t>正面设喻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2743200" y="1295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43200" y="1371601"/>
            <a:ext cx="3505200" cy="1016001"/>
            <a:chOff x="1728" y="864"/>
            <a:chExt cx="2208" cy="640"/>
          </a:xfrm>
        </p:grpSpPr>
        <p:sp>
          <p:nvSpPr>
            <p:cNvPr id="27671" name="Text Box 10"/>
            <p:cNvSpPr txBox="1">
              <a:spLocks noChangeArrowheads="1"/>
            </p:cNvSpPr>
            <p:nvPr/>
          </p:nvSpPr>
          <p:spPr bwMode="auto">
            <a:xfrm>
              <a:off x="1728" y="864"/>
              <a:ext cx="216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不积</a:t>
              </a:r>
              <a:r>
                <a:rPr kumimoji="1" lang="zh-CN" altLang="en-US" sz="24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跬步，无以至千里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不积</a:t>
              </a:r>
              <a:r>
                <a:rPr kumimoji="1" lang="zh-CN" altLang="en-US" sz="24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小流，无以成江海</a:t>
              </a:r>
            </a:p>
          </p:txBody>
        </p:sp>
        <p:sp>
          <p:nvSpPr>
            <p:cNvPr id="27672" name="AutoShape 11"/>
            <p:cNvSpPr>
              <a:spLocks/>
            </p:cNvSpPr>
            <p:nvPr/>
          </p:nvSpPr>
          <p:spPr bwMode="auto">
            <a:xfrm>
              <a:off x="3792" y="960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324600" y="1371600"/>
            <a:ext cx="99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</a:rPr>
              <a:t>反面设喻</a:t>
            </a: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7239000" y="228600"/>
            <a:ext cx="228600" cy="1828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620000" y="8382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</a:rPr>
              <a:t>对比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667000" y="2590800"/>
            <a:ext cx="3429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骐骥一跃，不能十步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驽马十驾，功在</a:t>
            </a:r>
            <a:r>
              <a:rPr kumimoji="1"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不舍</a:t>
            </a:r>
          </a:p>
        </p:txBody>
      </p:sp>
      <p:sp>
        <p:nvSpPr>
          <p:cNvPr id="27660" name="AutoShape 16"/>
          <p:cNvSpPr>
            <a:spLocks/>
          </p:cNvSpPr>
          <p:nvPr/>
        </p:nvSpPr>
        <p:spPr bwMode="auto">
          <a:xfrm>
            <a:off x="6096000" y="28194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400800" y="2743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</a:rPr>
              <a:t>对比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743200" y="3962400"/>
            <a:ext cx="3429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锲而</a:t>
            </a:r>
            <a:r>
              <a:rPr kumimoji="1"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舍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之，朽木</a:t>
            </a:r>
            <a:r>
              <a:rPr kumimoji="1"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不折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锲而</a:t>
            </a:r>
            <a:r>
              <a:rPr kumimoji="1"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不舍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，金石</a:t>
            </a:r>
            <a:r>
              <a:rPr kumimoji="1"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可镂</a:t>
            </a:r>
          </a:p>
        </p:txBody>
      </p:sp>
      <p:sp>
        <p:nvSpPr>
          <p:cNvPr id="27663" name="AutoShape 19"/>
          <p:cNvSpPr>
            <a:spLocks/>
          </p:cNvSpPr>
          <p:nvPr/>
        </p:nvSpPr>
        <p:spPr bwMode="auto">
          <a:xfrm>
            <a:off x="6248400" y="41148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6400800" y="4191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</a:rPr>
              <a:t>对比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590800" y="5410200"/>
            <a:ext cx="4267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蚓无爪牙之利</a:t>
            </a:r>
            <a:r>
              <a:rPr kumimoji="1" lang="en-US" altLang="zh-CN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…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用心</a:t>
            </a:r>
            <a:r>
              <a:rPr kumimoji="1"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一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蟹六跪而二螯</a:t>
            </a:r>
            <a:r>
              <a:rPr kumimoji="1" lang="en-US" altLang="zh-CN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…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用心</a:t>
            </a:r>
            <a:r>
              <a:rPr kumimoji="1"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躁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也</a:t>
            </a:r>
          </a:p>
        </p:txBody>
      </p:sp>
      <p:sp>
        <p:nvSpPr>
          <p:cNvPr id="27666" name="AutoShape 22"/>
          <p:cNvSpPr>
            <a:spLocks/>
          </p:cNvSpPr>
          <p:nvPr/>
        </p:nvSpPr>
        <p:spPr bwMode="auto">
          <a:xfrm>
            <a:off x="6629400" y="56388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6934200" y="5562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</a:rPr>
              <a:t>对比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1258888" y="981075"/>
            <a:ext cx="906017" cy="523220"/>
          </a:xfrm>
          <a:prstGeom prst="rect">
            <a:avLst/>
          </a:prstGeom>
          <a:solidFill>
            <a:srgbClr val="FFFBEB"/>
          </a:solidFill>
          <a:ln w="349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积累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258888" y="3068638"/>
            <a:ext cx="906017" cy="523220"/>
          </a:xfrm>
          <a:prstGeom prst="rect">
            <a:avLst/>
          </a:prstGeom>
          <a:solidFill>
            <a:srgbClr val="FFFBEB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坚持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1347217" y="5589588"/>
            <a:ext cx="906017" cy="523220"/>
          </a:xfrm>
          <a:prstGeom prst="rect">
            <a:avLst/>
          </a:prstGeom>
          <a:solidFill>
            <a:srgbClr val="FFFBEB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专心</a:t>
            </a:r>
          </a:p>
        </p:txBody>
      </p:sp>
    </p:spTree>
    <p:extLst>
      <p:ext uri="{BB962C8B-B14F-4D97-AF65-F5344CB8AC3E}">
        <p14:creationId xmlns:p14="http://schemas.microsoft.com/office/powerpoint/2010/main" val="741137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83" grpId="0"/>
      <p:bldP spid="24588" grpId="0"/>
      <p:bldP spid="24589" grpId="0" animBg="1"/>
      <p:bldP spid="24590" grpId="0"/>
      <p:bldP spid="24591" grpId="0"/>
      <p:bldP spid="24593" grpId="0"/>
      <p:bldP spid="24594" grpId="0"/>
      <p:bldP spid="24596" grpId="0"/>
      <p:bldP spid="24597" grpId="0"/>
      <p:bldP spid="24599" grpId="0"/>
      <p:bldP spid="24600" grpId="0" animBg="1"/>
      <p:bldP spid="24601" grpId="0" animBg="1"/>
      <p:bldP spid="246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828800" y="381000"/>
            <a:ext cx="5257800" cy="796925"/>
          </a:xfrm>
          <a:prstGeom prst="rect">
            <a:avLst/>
          </a:prstGeom>
          <a:noFill/>
          <a:ln w="34925">
            <a:solidFill>
              <a:srgbClr val="F1072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中   心   论   点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3581400" y="1447800"/>
            <a:ext cx="1752600" cy="1295400"/>
          </a:xfrm>
          <a:prstGeom prst="downArrow">
            <a:avLst>
              <a:gd name="adj1" fmla="val 30435"/>
              <a:gd name="adj2" fmla="val 29236"/>
            </a:avLst>
          </a:prstGeom>
          <a:solidFill>
            <a:srgbClr val="0000FF"/>
          </a:solidFill>
          <a:ln w="34925">
            <a:solidFill>
              <a:srgbClr val="F1072E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05000" y="2895600"/>
            <a:ext cx="5257800" cy="676275"/>
          </a:xfrm>
          <a:prstGeom prst="rect">
            <a:avLst/>
          </a:prstGeom>
          <a:noFill/>
          <a:ln w="34925">
            <a:solidFill>
              <a:srgbClr val="F1072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学不可以已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3886200" y="3657600"/>
            <a:ext cx="1295400" cy="1066800"/>
          </a:xfrm>
          <a:prstGeom prst="upDownArrow">
            <a:avLst>
              <a:gd name="adj1" fmla="val 32639"/>
              <a:gd name="adj2" fmla="val 31102"/>
            </a:avLst>
          </a:prstGeom>
          <a:solidFill>
            <a:srgbClr val="0000FF"/>
          </a:solidFill>
          <a:ln w="34925">
            <a:solidFill>
              <a:srgbClr val="F1072E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11188" y="5046663"/>
            <a:ext cx="7924800" cy="1152525"/>
          </a:xfrm>
          <a:prstGeom prst="rect">
            <a:avLst/>
          </a:prstGeom>
          <a:noFill/>
          <a:ln w="349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 </a:t>
            </a:r>
            <a:r>
              <a:rPr kumimoji="1" lang="zh-CN" altLang="en-US" sz="2400" b="1">
                <a:latin typeface="Times New Roman" pitchFamily="18" charset="0"/>
              </a:rPr>
              <a:t>艺无止境，学海无涯，活一辈子，学一辈子 ；学须坚持 ，恒久不懈，持之以恒。弃恶从善的工程是人一辈子的事业。</a:t>
            </a:r>
          </a:p>
        </p:txBody>
      </p:sp>
    </p:spTree>
    <p:extLst>
      <p:ext uri="{BB962C8B-B14F-4D97-AF65-F5344CB8AC3E}">
        <p14:creationId xmlns:p14="http://schemas.microsoft.com/office/powerpoint/2010/main" val="2072239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 autoUpdateAnimBg="0"/>
      <p:bldP spid="25603" grpId="0" animBg="1"/>
      <p:bldP spid="25604" grpId="0" animBg="1" autoUpdateAnimBg="0"/>
      <p:bldP spid="25605" grpId="0" animBg="1"/>
      <p:bldP spid="2560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47800" y="0"/>
            <a:ext cx="518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rgbClr val="990099"/>
                </a:solidFill>
                <a:latin typeface="Verdana" pitchFamily="34" charset="0"/>
                <a:ea typeface="隶书" pitchFamily="49" charset="-122"/>
              </a:rPr>
              <a:t>古人的</a:t>
            </a:r>
            <a:r>
              <a:rPr kumimoji="1" lang="zh-CN" altLang="en-US" sz="4000">
                <a:solidFill>
                  <a:srgbClr val="FF0000"/>
                </a:solidFill>
                <a:latin typeface="Verdana" pitchFamily="34" charset="0"/>
                <a:ea typeface="隶书" pitchFamily="49" charset="-122"/>
              </a:rPr>
              <a:t>“</a:t>
            </a:r>
            <a:r>
              <a:rPr kumimoji="1" lang="zh-CN" altLang="en-US" sz="4000" b="1">
                <a:solidFill>
                  <a:srgbClr val="FF0000"/>
                </a:solidFill>
                <a:latin typeface="Verdana" pitchFamily="34" charset="0"/>
                <a:ea typeface="隶书" pitchFamily="49" charset="-122"/>
              </a:rPr>
              <a:t>劝学”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" y="762000"/>
            <a:ext cx="8991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唐代书法家颜真卿</a:t>
            </a:r>
            <a:r>
              <a:rPr kumimoji="1"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《</a:t>
            </a:r>
            <a:r>
              <a:rPr kumimoji="1"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劝学</a:t>
            </a:r>
            <a:r>
              <a:rPr kumimoji="1"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》</a:t>
            </a: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：</a:t>
            </a: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" charset="0"/>
                <a:ea typeface="黑体" pitchFamily="49" charset="-122"/>
              </a:rPr>
              <a:t>“</a:t>
            </a:r>
            <a:r>
              <a:rPr kumimoji="1"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三更灯火五更鸡，正是男儿读  书时。黑发不知勤学早，白首方悔读书迟。</a:t>
            </a: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" charset="0"/>
                <a:ea typeface="黑体" pitchFamily="49" charset="-122"/>
              </a:rPr>
              <a:t>”</a:t>
            </a:r>
            <a:endParaRPr kumimoji="1" lang="zh-CN" alt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  <a:p>
            <a:pPr marL="342900" indent="-342900">
              <a:defRPr/>
            </a:pPr>
            <a:r>
              <a:rPr kumimoji="1"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孔子：“学思结合法”：</a:t>
            </a: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学而不思则罔，思而不学则殆”。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朱熹：</a:t>
            </a:r>
            <a:r>
              <a:rPr kumimoji="1" lang="zh-CN" altLang="en-US" sz="2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 </a:t>
            </a:r>
            <a:r>
              <a:rPr kumimoji="1" lang="zh-CN" alt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“三到法”心到、眼到、口到</a:t>
            </a: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。</a:t>
            </a:r>
          </a:p>
          <a:p>
            <a:pPr marL="342900" indent="-342900">
              <a:defRPr/>
            </a:pPr>
            <a:r>
              <a:rPr kumimoji="1"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子思（儒学家）“五之法”：</a:t>
            </a:r>
            <a:r>
              <a:rPr kumimoji="1" lang="zh-CN" altLang="en-US" sz="26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博学之、审问之、慎思之、明辩     之、笃行之。</a:t>
            </a:r>
            <a:endParaRPr kumimoji="1" lang="zh-CN" altLang="en-US" sz="26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  <a:p>
            <a:pPr marL="342900" indent="-342900">
              <a:defRPr/>
            </a:pPr>
            <a:r>
              <a:rPr kumimoji="1"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宋濂：</a:t>
            </a:r>
            <a:r>
              <a:rPr kumimoji="1" lang="zh-CN" alt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余则縕袍敝衣处其间，略无慕艳意，以中有足乐者，  不知口体之奉不若人也。</a:t>
            </a:r>
            <a:endParaRPr kumimoji="1" lang="zh-CN" altLang="en-US" sz="2600" b="1" u="sng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  <a:p>
            <a:pPr marL="342900" indent="-342900">
              <a:defRPr/>
            </a:pPr>
            <a:r>
              <a:rPr kumimoji="1"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《</a:t>
            </a:r>
            <a:r>
              <a:rPr kumimoji="1"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三字经</a:t>
            </a:r>
            <a:r>
              <a:rPr kumimoji="1"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》</a:t>
            </a:r>
            <a:r>
              <a:rPr kumimoji="1"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：</a:t>
            </a:r>
            <a:r>
              <a:rPr kumimoji="1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49" charset="-122"/>
              </a:rPr>
              <a:t>苏老泉、二十七、始发奋、读书籍。</a:t>
            </a:r>
            <a:endParaRPr kumimoji="1" lang="zh-CN" altLang="en-US" sz="26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438400" y="4572000"/>
            <a:ext cx="22860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学习要珍惜时间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04800" y="5410200"/>
            <a:ext cx="17526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Verdana" pitchFamily="34" charset="0"/>
              </a:rPr>
              <a:t>得到的启示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438400" y="5715000"/>
            <a:ext cx="22098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学习要持之以恒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438400" y="5181600"/>
            <a:ext cx="2209800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学习要讲究方法</a:t>
            </a:r>
          </a:p>
        </p:txBody>
      </p:sp>
      <p:sp>
        <p:nvSpPr>
          <p:cNvPr id="53256" name="AutoShape 8"/>
          <p:cNvSpPr>
            <a:spLocks/>
          </p:cNvSpPr>
          <p:nvPr/>
        </p:nvSpPr>
        <p:spPr bwMode="auto">
          <a:xfrm>
            <a:off x="2133600" y="4648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FF9900"/>
              </a:solidFill>
              <a:latin typeface="Verdana" pitchFamily="34" charset="0"/>
            </a:endParaRPr>
          </a:p>
        </p:txBody>
      </p:sp>
      <p:sp>
        <p:nvSpPr>
          <p:cNvPr id="53257" name="AutoShape 9"/>
          <p:cNvSpPr>
            <a:spLocks/>
          </p:cNvSpPr>
          <p:nvPr/>
        </p:nvSpPr>
        <p:spPr bwMode="auto">
          <a:xfrm flipH="1">
            <a:off x="4876800" y="46482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FF9900"/>
              </a:solidFill>
              <a:latin typeface="Verdana" pitchFamily="34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148263" y="4868863"/>
            <a:ext cx="2819400" cy="381000"/>
          </a:xfrm>
          <a:prstGeom prst="rect">
            <a:avLst/>
          </a:prstGeom>
          <a:solidFill>
            <a:srgbClr val="CCFF66"/>
          </a:solidFill>
          <a:ln w="9525">
            <a:pattFill prst="pct4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6600CC"/>
                </a:solidFill>
                <a:latin typeface="Times New Roman" pitchFamily="18" charset="0"/>
              </a:rPr>
              <a:t>苏秦刺股、孙敬悬梁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5148263" y="5445125"/>
            <a:ext cx="2819400" cy="381000"/>
          </a:xfrm>
          <a:prstGeom prst="rect">
            <a:avLst/>
          </a:prstGeom>
          <a:solidFill>
            <a:srgbClr val="CCFF66"/>
          </a:solidFill>
          <a:ln w="9525">
            <a:pattFill prst="pct40">
              <a:fgClr>
                <a:srgbClr val="80008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6600CC"/>
                </a:solidFill>
                <a:latin typeface="Times New Roman" pitchFamily="18" charset="0"/>
              </a:rPr>
              <a:t>匡衡凿壁、孙康映雪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076825" y="6021388"/>
            <a:ext cx="2895600" cy="381000"/>
          </a:xfrm>
          <a:prstGeom prst="rect">
            <a:avLst/>
          </a:prstGeom>
          <a:solidFill>
            <a:srgbClr val="CCFF66"/>
          </a:solidFill>
          <a:ln w="9525">
            <a:pattFill prst="pct4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6600CC"/>
                </a:solidFill>
                <a:latin typeface="Times New Roman" pitchFamily="18" charset="0"/>
              </a:rPr>
              <a:t>车胤囊萤、羲之临池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438400" y="6248400"/>
            <a:ext cx="22860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学习要勤奋艰苦</a:t>
            </a:r>
          </a:p>
        </p:txBody>
      </p:sp>
    </p:spTree>
    <p:extLst>
      <p:ext uri="{BB962C8B-B14F-4D97-AF65-F5344CB8AC3E}">
        <p14:creationId xmlns:p14="http://schemas.microsoft.com/office/powerpoint/2010/main" val="55178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nimBg="1" autoUpdateAnimBg="0"/>
      <p:bldP spid="53253" grpId="0" animBg="1" autoUpdateAnimBg="0"/>
      <p:bldP spid="53254" grpId="0" animBg="1" autoUpdateAnimBg="0"/>
      <p:bldP spid="53255" grpId="0" animBg="1" autoUpdateAnimBg="0"/>
      <p:bldP spid="53256" grpId="0" animBg="1" autoUpdateAnimBg="0"/>
      <p:bldP spid="53257" grpId="0" animBg="1" autoUpdateAnimBg="0"/>
      <p:bldP spid="53258" grpId="0" animBg="1" autoUpdateAnimBg="0"/>
      <p:bldP spid="53259" grpId="0" animBg="1" autoUpdateAnimBg="0"/>
      <p:bldP spid="53260" grpId="0" animBg="1" autoUpdateAnimBg="0"/>
      <p:bldP spid="532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谁能解答这几个问题</a:t>
            </a:r>
            <a:r>
              <a:rPr lang="en-US" altLang="zh-CN" b="1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?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4248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作者是从哪几个角度论述中心论点的？</a:t>
            </a:r>
          </a:p>
          <a:p>
            <a:pPr eaLnBrk="1" hangingPunct="1">
              <a:buFontTx/>
              <a:buAutoNum type="arabicPeriod"/>
            </a:pP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本文的每组比喻包含什么意思？各组比喻之间在意义上有什么内在联系？</a:t>
            </a:r>
          </a:p>
          <a:p>
            <a:pPr eaLnBrk="1" hangingPunct="1"/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本文设喻有什么特点？</a:t>
            </a:r>
          </a:p>
        </p:txBody>
      </p:sp>
      <p:pic>
        <p:nvPicPr>
          <p:cNvPr id="30724" name="Picture 4" descr="BD10263_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6318250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7030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75058"/>
              </p:ext>
            </p:extLst>
          </p:nvPr>
        </p:nvGraphicFramePr>
        <p:xfrm>
          <a:off x="648435" y="1422399"/>
          <a:ext cx="8507288" cy="4064001"/>
        </p:xfrm>
        <a:graphic>
          <a:graphicData uri="http://schemas.openxmlformats.org/drawingml/2006/table">
            <a:tbl>
              <a:tblPr/>
              <a:tblGrid>
                <a:gridCol w="2029261"/>
                <a:gridCol w="6478027"/>
              </a:tblGrid>
              <a:tr h="5810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中心论点：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分论点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比喻句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学习的意义：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提高自己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改变自己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青，取之于蓝，而青于蓝。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819400" y="1600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学不可以已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987824" y="3284984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冰，水为之，而寒于水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987824" y="378904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木直中绳，輮以为轮，其曲中规。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987824" y="4437112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木受绳则直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2984149" y="5029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金就砺则利</a:t>
            </a:r>
          </a:p>
        </p:txBody>
      </p:sp>
    </p:spTree>
    <p:extLst>
      <p:ext uri="{BB962C8B-B14F-4D97-AF65-F5344CB8AC3E}">
        <p14:creationId xmlns:p14="http://schemas.microsoft.com/office/powerpoint/2010/main" val="31267620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1" grpId="0" autoUpdateAnimBg="0"/>
      <p:bldP spid="27672" grpId="0" autoUpdateAnimBg="0"/>
      <p:bldP spid="27673" grpId="0" autoUpdateAnimBg="0"/>
      <p:bldP spid="27674" grpId="0" autoUpdateAnimBg="0"/>
      <p:bldP spid="2767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Group 2"/>
          <p:cNvGraphicFramePr>
            <a:graphicFrameLocks noGrp="1"/>
          </p:cNvGraphicFramePr>
          <p:nvPr/>
        </p:nvGraphicFramePr>
        <p:xfrm>
          <a:off x="304800" y="1600200"/>
          <a:ext cx="8610600" cy="3482976"/>
        </p:xfrm>
        <a:graphic>
          <a:graphicData uri="http://schemas.openxmlformats.org/drawingml/2006/table">
            <a:tbl>
              <a:tblPr/>
              <a:tblGrid>
                <a:gridCol w="1981200"/>
                <a:gridCol w="662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分论点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比喻句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学习的作用：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弥补不足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吾尝跂而望矣，不如登高之博见也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2362200" y="2819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登高而招，臂非加长也，而见者远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362200" y="34290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顺风而呼，声非加疾也，而闻者彰 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2362200" y="3962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假舆马者，非利足也，而致千里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362200" y="45720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假舟楫者，非能水也，而绝江河 </a:t>
            </a:r>
          </a:p>
        </p:txBody>
      </p:sp>
    </p:spTree>
    <p:extLst>
      <p:ext uri="{BB962C8B-B14F-4D97-AF65-F5344CB8AC3E}">
        <p14:creationId xmlns:p14="http://schemas.microsoft.com/office/powerpoint/2010/main" val="26564018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utoUpdateAnimBg="0"/>
      <p:bldP spid="28694" grpId="0" autoUpdateAnimBg="0"/>
      <p:bldP spid="28695" grpId="0" autoUpdateAnimBg="0"/>
      <p:bldP spid="286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学习目标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了解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荀子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及相关知识，掌握并积累重要的文言文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实词和虚词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，掌握本文出现的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通假字、词类活用和特殊文言句式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 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学习本文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比喻论证、对比论证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的方法，提高学生围绕中心论点合理论证的能力； 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明确认识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学习的重要性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以及学习必须</a:t>
            </a:r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“积累”“坚持”“专一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”的道理。 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背诵课文</a:t>
            </a:r>
          </a:p>
        </p:txBody>
      </p:sp>
    </p:spTree>
    <p:extLst>
      <p:ext uri="{BB962C8B-B14F-4D97-AF65-F5344CB8AC3E}">
        <p14:creationId xmlns:p14="http://schemas.microsoft.com/office/powerpoint/2010/main" val="1478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24035"/>
              </p:ext>
            </p:extLst>
          </p:nvPr>
        </p:nvGraphicFramePr>
        <p:xfrm>
          <a:off x="228600" y="228600"/>
          <a:ext cx="8686800" cy="6400801"/>
        </p:xfrm>
        <a:graphic>
          <a:graphicData uri="http://schemas.openxmlformats.org/drawingml/2006/table">
            <a:tbl>
              <a:tblPr/>
              <a:tblGrid>
                <a:gridCol w="1319213"/>
                <a:gridCol w="7367587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分论点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比喻句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学习的方法和态度：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积累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坚持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专心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积土成山，风雨兴焉。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1600200" y="1447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积水成渊，蛟龙生焉 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1600200" y="2057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不积跬步，无以至千里 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1600200" y="2667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不积小流，无以成江海 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1600200" y="3276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骐骥一跃，不能十步 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1600200" y="3886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驽马十驾，功在不舍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1600200" y="4419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锲而舍之，朽木不折</a:t>
            </a:r>
            <a:r>
              <a:rPr lang="zh-CN" altLang="en-US" sz="24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1600200" y="502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锲而不舍，金石可镂</a:t>
            </a: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1600200" y="55626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蚓无爪牙之利，筋骨之强，上食埃土，下饮黄泉</a:t>
            </a:r>
            <a:endParaRPr lang="zh-CN" altLang="en-US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1600200" y="6172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蟹六跪而二螯，非蛇鳝之穴无可寄托者</a:t>
            </a: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33832" name="Picture 40" descr="SY01265_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6627813"/>
            <a:ext cx="2857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909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7" grpId="0" autoUpdateAnimBg="0"/>
      <p:bldP spid="29728" grpId="0" autoUpdateAnimBg="0"/>
      <p:bldP spid="29729" grpId="0" autoUpdateAnimBg="0"/>
      <p:bldP spid="29730" grpId="0" autoUpdateAnimBg="0"/>
      <p:bldP spid="29731" grpId="0" autoUpdateAnimBg="0"/>
      <p:bldP spid="29732" grpId="0" autoUpdateAnimBg="0"/>
      <p:bldP spid="29733" grpId="0" autoUpdateAnimBg="0"/>
      <p:bldP spid="29734" grpId="0" autoUpdateAnimBg="0"/>
      <p:bldP spid="2973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9512" y="116632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本文设喻的特点：</a:t>
            </a:r>
          </a:p>
        </p:txBody>
      </p:sp>
      <p:sp>
        <p:nvSpPr>
          <p:cNvPr id="30723" name="Text Box 3"/>
          <p:cNvSpPr>
            <a:spLocks noGrp="1" noChangeArrowheads="1"/>
          </p:cNvSpPr>
          <p:nvPr>
            <p:ph type="title"/>
          </p:nvPr>
        </p:nvSpPr>
        <p:spPr>
          <a:xfrm>
            <a:off x="0" y="762963"/>
            <a:ext cx="9144000" cy="548609"/>
          </a:xfrm>
          <a:noFill/>
        </p:spPr>
        <p:txBody>
          <a:bodyPr anchor="b">
            <a:normAutofit fontScale="90000"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A88F66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3600" b="1" dirty="0" smtClean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１）以日常生活中常见的事情或现象作为喻体。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9512" y="1628800"/>
            <a:ext cx="871296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（２）设喻方式多样：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①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正面设喻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，如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青出于蓝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冰寒于水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輮木为轮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金就砺则利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等从正面阐明学习的重要性。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②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正反设喻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，如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蚓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和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蟹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骐骥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和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驽马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锲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而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舍之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和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锲而不舍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，通过正反对照把所要说明的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道理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说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得更具体明白。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③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反复设喻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，如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跂而望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登高而招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顺风而呼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、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假舆马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假舟楫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，连用几个不同的比喻，使读者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加深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对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道理的理解。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99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9552" y="1340768"/>
            <a:ext cx="78486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①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有的是将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道理隐含于比喻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之中，如“青出于蓝”、“冰寒于水”；“锲而舍之”、“锲而不舍”。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②有的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先设喻，后引出道理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，如第二段，作者先连用五个比喻，后引出“善假于物也”的道理。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③有的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先设喻，引出道理后，再用另外的比喻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进一步论证，如第三段第一层，作者先用“积土成山”“积水成渊”设喻，引出“积善成德”的道理，再用“不积跬步”、“不积水流”两个比喻从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反面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进一步论证。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332656"/>
            <a:ext cx="7398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（３）设喻与说理结合紧密，形式十分灵活：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48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2"/>
          <p:cNvSpPr>
            <a:spLocks noChangeArrowheads="1" noChangeShapeType="1" noTextEdit="1"/>
          </p:cNvSpPr>
          <p:nvPr/>
        </p:nvSpPr>
        <p:spPr bwMode="auto">
          <a:xfrm>
            <a:off x="1219200" y="1828800"/>
            <a:ext cx="6705600" cy="19812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80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知识点归纳</a:t>
            </a:r>
          </a:p>
        </p:txBody>
      </p:sp>
    </p:spTree>
    <p:extLst>
      <p:ext uri="{BB962C8B-B14F-4D97-AF65-F5344CB8AC3E}">
        <p14:creationId xmlns:p14="http://schemas.microsoft.com/office/powerpoint/2010/main" val="1050729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FF0066"/>
                </a:solidFill>
                <a:ea typeface="隶书" pitchFamily="49" charset="-122"/>
              </a:rPr>
              <a:t>通假字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29527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>
                <a:latin typeface="Tahoma" pitchFamily="34" charset="0"/>
              </a:rPr>
              <a:t>輮以为轮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b="1">
              <a:latin typeface="Tahoma" pitchFamily="34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>
                <a:latin typeface="Tahoma" pitchFamily="34" charset="0"/>
              </a:rPr>
              <a:t>虽有槁暴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b="1">
              <a:latin typeface="Tahoma" pitchFamily="34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09600" y="3581400"/>
            <a:ext cx="28956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>
                <a:latin typeface="Tahoma" pitchFamily="34" charset="0"/>
              </a:rPr>
              <a:t>则知明而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latin typeface="Tahoma" pitchFamily="34" charset="0"/>
              </a:rPr>
              <a:t>   行无过矣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b="1">
              <a:latin typeface="Tahoma" pitchFamily="34" charset="0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51520" y="5059362"/>
            <a:ext cx="3505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 dirty="0">
                <a:latin typeface="Tahoma" pitchFamily="34" charset="0"/>
              </a:rPr>
              <a:t>君子生非异也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b="1" dirty="0">
              <a:latin typeface="Tahoma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232638" y="1764323"/>
            <a:ext cx="5638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輮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通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煣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，使</a:t>
            </a:r>
            <a:r>
              <a:rPr lang="en-US" altLang="zh-CN" sz="3200" b="1" dirty="0"/>
              <a:t>……</a:t>
            </a:r>
            <a:r>
              <a:rPr lang="zh-CN" altLang="en-US" sz="3200" b="1" dirty="0">
                <a:latin typeface="Tahoma" pitchFamily="34" charset="0"/>
              </a:rPr>
              <a:t>弯曲。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latin typeface="Tahoma" pitchFamily="34" charset="0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059832" y="2651651"/>
            <a:ext cx="697145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有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通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又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，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暴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通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曝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latin typeface="Tahoma" pitchFamily="34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075595" y="3810000"/>
            <a:ext cx="63233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知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通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智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（</a:t>
            </a:r>
            <a:r>
              <a:rPr lang="en-US" altLang="zh-CN" sz="3200" b="1" dirty="0" err="1">
                <a:latin typeface="Tahoma" pitchFamily="34" charset="0"/>
              </a:rPr>
              <a:t>zh</a:t>
            </a:r>
            <a:r>
              <a:rPr lang="en-US" altLang="zh-CN" sz="3200" b="1" dirty="0" err="1"/>
              <a:t>ì</a:t>
            </a:r>
            <a:r>
              <a:rPr lang="zh-CN" altLang="en-US" sz="3200" b="1" dirty="0">
                <a:latin typeface="Tahoma" pitchFamily="34" charset="0"/>
              </a:rPr>
              <a:t>），智慧</a:t>
            </a:r>
            <a:r>
              <a:rPr lang="zh-CN" altLang="en-US" sz="3200" b="1" dirty="0" smtClean="0">
                <a:latin typeface="Tahoma" pitchFamily="34" charset="0"/>
              </a:rPr>
              <a:t>。</a:t>
            </a:r>
            <a:endParaRPr lang="en-US" altLang="zh-CN" sz="2400" b="1" dirty="0">
              <a:latin typeface="Tahoma" pitchFamily="34" charset="0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347864" y="5130224"/>
            <a:ext cx="61932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生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通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  <a:ea typeface="隶书" pitchFamily="49" charset="-122"/>
              </a:rPr>
              <a:t>性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Tahoma" pitchFamily="34" charset="0"/>
              </a:rPr>
              <a:t>，资质，禀赋</a:t>
            </a:r>
            <a:r>
              <a:rPr lang="zh-CN" altLang="en-US" sz="3200" b="1" dirty="0" smtClean="0">
                <a:latin typeface="Tahoma" pitchFamily="34" charset="0"/>
              </a:rPr>
              <a:t>。</a:t>
            </a:r>
            <a:endParaRPr lang="en-US" altLang="zh-CN" sz="3200" b="1" dirty="0">
              <a:latin typeface="Tahoma" pitchFamily="34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7299325" y="3221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711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utoUpdateAnimBg="0"/>
      <p:bldP spid="48133" grpId="0" autoUpdateAnimBg="0"/>
      <p:bldP spid="48134" grpId="0" autoUpdateAnimBg="0"/>
      <p:bldP spid="48135" grpId="0" autoUpdateAnimBg="0"/>
      <p:bldP spid="48136" grpId="0" autoUpdateAnimBg="0"/>
      <p:bldP spid="48137" grpId="0" autoUpdateAnimBg="0"/>
      <p:bldP spid="4813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4402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FF0066"/>
                </a:solidFill>
                <a:latin typeface="Times New Roman" pitchFamily="18" charset="0"/>
              </a:rPr>
              <a:t>古今异义（古</a:t>
            </a:r>
            <a:r>
              <a:rPr kumimoji="1" lang="en-US" altLang="zh-CN" sz="4000" b="1">
                <a:solidFill>
                  <a:srgbClr val="FF0066"/>
                </a:solidFill>
                <a:latin typeface="Times New Roman" pitchFamily="18" charset="0"/>
              </a:rPr>
              <a:t>/</a:t>
            </a:r>
            <a:r>
              <a:rPr kumimoji="1" lang="zh-CN" altLang="en-US" sz="4000" b="1">
                <a:solidFill>
                  <a:srgbClr val="FF0066"/>
                </a:solidFill>
                <a:latin typeface="Times New Roman" pitchFamily="18" charset="0"/>
              </a:rPr>
              <a:t>今）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196975"/>
            <a:ext cx="4875212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、君子博学而日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参</a:t>
            </a:r>
            <a:r>
              <a:rPr kumimoji="1" lang="zh-CN" altLang="en-US" sz="3200" b="1">
                <a:latin typeface="Times New Roman" pitchFamily="18" charset="0"/>
              </a:rPr>
              <a:t>省乎己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、声非加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疾</a:t>
            </a:r>
            <a:r>
              <a:rPr kumimoji="1" lang="zh-CN" altLang="en-US" sz="3200" b="1">
                <a:latin typeface="Times New Roman" pitchFamily="18" charset="0"/>
              </a:rPr>
              <a:t>也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3</a:t>
            </a:r>
            <a:r>
              <a:rPr kumimoji="1" lang="zh-CN" altLang="en-US" sz="3200" b="1">
                <a:latin typeface="Times New Roman" pitchFamily="18" charset="0"/>
              </a:rPr>
              <a:t>、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假</a:t>
            </a:r>
            <a:r>
              <a:rPr kumimoji="1" lang="zh-CN" altLang="en-US" sz="3200" b="1">
                <a:latin typeface="Times New Roman" pitchFamily="18" charset="0"/>
              </a:rPr>
              <a:t>舆马者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4</a:t>
            </a:r>
            <a:r>
              <a:rPr kumimoji="1" lang="zh-CN" altLang="en-US" sz="3200" b="1">
                <a:latin typeface="Times New Roman" pitchFamily="18" charset="0"/>
              </a:rPr>
              <a:t>、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用心</a:t>
            </a:r>
            <a:r>
              <a:rPr kumimoji="1" lang="zh-CN" altLang="en-US" sz="3200" b="1">
                <a:latin typeface="Times New Roman" pitchFamily="18" charset="0"/>
              </a:rPr>
              <a:t>一也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5</a:t>
            </a:r>
            <a:r>
              <a:rPr kumimoji="1" lang="zh-CN" altLang="en-US" sz="3200" b="1">
                <a:latin typeface="Times New Roman" pitchFamily="18" charset="0"/>
              </a:rPr>
              <a:t>、蟹六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跪</a:t>
            </a:r>
            <a:r>
              <a:rPr kumimoji="1" lang="zh-CN" altLang="en-US" sz="3200" b="1">
                <a:latin typeface="Times New Roman" pitchFamily="18" charset="0"/>
              </a:rPr>
              <a:t>而二螯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6</a:t>
            </a:r>
            <a:r>
              <a:rPr kumimoji="1" lang="zh-CN" altLang="en-US" sz="3200" b="1">
                <a:latin typeface="Times New Roman" pitchFamily="18" charset="0"/>
              </a:rPr>
              <a:t>、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虽</a:t>
            </a:r>
            <a:r>
              <a:rPr kumimoji="1" lang="zh-CN" altLang="en-US" sz="3200" b="1">
                <a:latin typeface="Times New Roman" pitchFamily="18" charset="0"/>
              </a:rPr>
              <a:t>有槁暴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7</a:t>
            </a:r>
            <a:r>
              <a:rPr kumimoji="1" lang="zh-CN" altLang="en-US" sz="3200" b="1">
                <a:latin typeface="Times New Roman" pitchFamily="18" charset="0"/>
              </a:rPr>
              <a:t>、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金</a:t>
            </a:r>
            <a:r>
              <a:rPr kumimoji="1" lang="zh-CN" altLang="en-US" sz="3200" b="1">
                <a:latin typeface="Times New Roman" pitchFamily="18" charset="0"/>
              </a:rPr>
              <a:t>就砺则利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8</a:t>
            </a:r>
            <a:r>
              <a:rPr kumimoji="1" lang="zh-CN" altLang="en-US" sz="3200" b="1">
                <a:latin typeface="Times New Roman" pitchFamily="18" charset="0"/>
              </a:rPr>
              <a:t>、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劝</a:t>
            </a:r>
            <a:r>
              <a:rPr kumimoji="1" lang="zh-CN" altLang="en-US" sz="3200" b="1">
                <a:latin typeface="Times New Roman" pitchFamily="18" charset="0"/>
              </a:rPr>
              <a:t>学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9</a:t>
            </a:r>
            <a:r>
              <a:rPr kumimoji="1" lang="zh-CN" altLang="en-US" sz="3200" b="1">
                <a:latin typeface="Times New Roman" pitchFamily="18" charset="0"/>
              </a:rPr>
              <a:t>、而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绝</a:t>
            </a:r>
            <a:r>
              <a:rPr kumimoji="1" lang="zh-CN" altLang="en-US" sz="3200" b="1">
                <a:latin typeface="Times New Roman" pitchFamily="18" charset="0"/>
              </a:rPr>
              <a:t>江河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10</a:t>
            </a:r>
            <a:r>
              <a:rPr kumimoji="1" lang="zh-CN" altLang="en-US" sz="3200" b="1">
                <a:latin typeface="Times New Roman" pitchFamily="18" charset="0"/>
              </a:rPr>
              <a:t>、輮</a:t>
            </a: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以为</a:t>
            </a:r>
            <a:r>
              <a:rPr kumimoji="1" lang="zh-CN" altLang="en-US" sz="3200" b="1">
                <a:latin typeface="Times New Roman" pitchFamily="18" charset="0"/>
              </a:rPr>
              <a:t>轮</a:t>
            </a:r>
          </a:p>
        </p:txBody>
      </p:sp>
    </p:spTree>
    <p:extLst>
      <p:ext uri="{BB962C8B-B14F-4D97-AF65-F5344CB8AC3E}">
        <p14:creationId xmlns:p14="http://schemas.microsoft.com/office/powerpoint/2010/main" val="24779108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rgbClr val="FF0066"/>
                </a:solidFill>
                <a:ea typeface="隶书" pitchFamily="49" charset="-122"/>
              </a:rPr>
              <a:t>词类活用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2714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Tahoma" pitchFamily="34" charset="0"/>
              </a:rPr>
              <a:t>名词作状语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381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latin typeface="Tahoma" pitchFamily="34" charset="0"/>
              </a:rPr>
              <a:t>君子博学而</a:t>
            </a:r>
            <a:r>
              <a:rPr lang="zh-CN" altLang="en-US" sz="2400" b="1" i="1">
                <a:solidFill>
                  <a:srgbClr val="FF0066"/>
                </a:solidFill>
                <a:latin typeface="Tahoma" pitchFamily="34" charset="0"/>
              </a:rPr>
              <a:t>日</a:t>
            </a:r>
            <a:r>
              <a:rPr lang="zh-CN" altLang="en-US" sz="2400" b="1">
                <a:latin typeface="Tahoma" pitchFamily="34" charset="0"/>
              </a:rPr>
              <a:t>参省乎己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ahoma" pitchFamily="34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62000" y="2362200"/>
            <a:ext cx="3733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latin typeface="Tahoma" pitchFamily="34" charset="0"/>
              </a:rPr>
              <a:t>日：表时间的名词，放在动词</a:t>
            </a:r>
            <a:r>
              <a:rPr lang="zh-CN" altLang="en-US" sz="2400" b="1"/>
              <a:t>“</a:t>
            </a:r>
            <a:r>
              <a:rPr lang="zh-CN" altLang="en-US" sz="2400" b="1">
                <a:latin typeface="Tahoma" pitchFamily="34" charset="0"/>
              </a:rPr>
              <a:t>参省</a:t>
            </a:r>
            <a:r>
              <a:rPr lang="zh-CN" altLang="en-US" sz="2400" b="1"/>
              <a:t>”</a:t>
            </a:r>
            <a:r>
              <a:rPr lang="zh-CN" altLang="en-US" sz="2400" b="1">
                <a:latin typeface="Tahoma" pitchFamily="34" charset="0"/>
              </a:rPr>
              <a:t>前，作状语，当</a:t>
            </a:r>
            <a:r>
              <a:rPr lang="zh-CN" altLang="en-US" sz="2400" b="1"/>
              <a:t>“</a:t>
            </a:r>
            <a:r>
              <a:rPr lang="zh-CN" altLang="en-US" sz="2400" b="1">
                <a:latin typeface="Tahoma" pitchFamily="34" charset="0"/>
              </a:rPr>
              <a:t>每日</a:t>
            </a:r>
            <a:r>
              <a:rPr lang="zh-CN" altLang="en-US" sz="2400" b="1"/>
              <a:t>”</a:t>
            </a:r>
            <a:r>
              <a:rPr lang="zh-CN" altLang="en-US" sz="2400" b="1">
                <a:latin typeface="Tahoma" pitchFamily="34" charset="0"/>
              </a:rPr>
              <a:t>讲。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ahoma" pitchFamily="34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62000" y="3886200"/>
            <a:ext cx="3581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 i="1">
                <a:solidFill>
                  <a:srgbClr val="FF0066"/>
                </a:solidFill>
                <a:latin typeface="Tahoma" pitchFamily="34" charset="0"/>
              </a:rPr>
              <a:t>上</a:t>
            </a:r>
            <a:r>
              <a:rPr lang="zh-CN" altLang="en-US" sz="2400" b="1">
                <a:latin typeface="Tahoma" pitchFamily="34" charset="0"/>
              </a:rPr>
              <a:t>食埃土，</a:t>
            </a:r>
            <a:r>
              <a:rPr lang="zh-CN" altLang="en-US" sz="2400" b="1" i="1">
                <a:solidFill>
                  <a:srgbClr val="FF0066"/>
                </a:solidFill>
                <a:latin typeface="Tahoma" pitchFamily="34" charset="0"/>
              </a:rPr>
              <a:t>下</a:t>
            </a:r>
            <a:r>
              <a:rPr lang="zh-CN" altLang="en-US" sz="2400" b="1">
                <a:latin typeface="Tahoma" pitchFamily="34" charset="0"/>
              </a:rPr>
              <a:t>饮黄泉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ahoma" pitchFamily="34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62000" y="4392613"/>
            <a:ext cx="35814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latin typeface="Tahoma" pitchFamily="34" charset="0"/>
              </a:rPr>
              <a:t>上、下：方位名词分别用在动词</a:t>
            </a:r>
            <a:r>
              <a:rPr lang="zh-CN" altLang="en-US" sz="2400" b="1"/>
              <a:t>“</a:t>
            </a:r>
            <a:r>
              <a:rPr lang="zh-CN" altLang="en-US" sz="2400" b="1">
                <a:latin typeface="Tahoma" pitchFamily="34" charset="0"/>
              </a:rPr>
              <a:t>食</a:t>
            </a:r>
            <a:r>
              <a:rPr lang="zh-CN" altLang="en-US" sz="2400" b="1"/>
              <a:t>”</a:t>
            </a:r>
            <a:r>
              <a:rPr lang="zh-CN" altLang="en-US" sz="2400" b="1">
                <a:latin typeface="Tahoma" pitchFamily="34" charset="0"/>
              </a:rPr>
              <a:t>、</a:t>
            </a:r>
            <a:r>
              <a:rPr lang="zh-CN" altLang="en-US" sz="2400" b="1"/>
              <a:t>“</a:t>
            </a:r>
            <a:r>
              <a:rPr lang="zh-CN" altLang="en-US" sz="2400" b="1">
                <a:latin typeface="Tahoma" pitchFamily="34" charset="0"/>
              </a:rPr>
              <a:t>饮</a:t>
            </a:r>
            <a:r>
              <a:rPr lang="zh-CN" altLang="en-US" sz="2400" b="1"/>
              <a:t>”</a:t>
            </a:r>
            <a:r>
              <a:rPr lang="zh-CN" altLang="en-US" sz="2400" b="1">
                <a:latin typeface="Tahoma" pitchFamily="34" charset="0"/>
              </a:rPr>
              <a:t>前，作状语，当</a:t>
            </a:r>
            <a:r>
              <a:rPr lang="zh-CN" altLang="en-US" sz="2400" b="1"/>
              <a:t>“</a:t>
            </a:r>
            <a:r>
              <a:rPr lang="zh-CN" altLang="en-US" sz="2400" b="1">
                <a:latin typeface="Tahoma" pitchFamily="34" charset="0"/>
              </a:rPr>
              <a:t>向上</a:t>
            </a:r>
            <a:r>
              <a:rPr lang="zh-CN" altLang="en-US" sz="2400" b="1"/>
              <a:t>”</a:t>
            </a:r>
            <a:r>
              <a:rPr lang="zh-CN" altLang="en-US" sz="2400" b="1">
                <a:latin typeface="Tahoma" pitchFamily="34" charset="0"/>
              </a:rPr>
              <a:t>（指在地面上），</a:t>
            </a:r>
            <a:r>
              <a:rPr lang="zh-CN" altLang="en-US" sz="2400" b="1"/>
              <a:t>“</a:t>
            </a:r>
            <a:r>
              <a:rPr lang="zh-CN" altLang="en-US" sz="2400" b="1">
                <a:latin typeface="Tahoma" pitchFamily="34" charset="0"/>
              </a:rPr>
              <a:t>向下</a:t>
            </a:r>
            <a:r>
              <a:rPr lang="zh-CN" altLang="en-US" sz="2400" b="1"/>
              <a:t>”</a:t>
            </a:r>
            <a:r>
              <a:rPr lang="zh-CN" altLang="en-US" sz="2400" b="1">
                <a:latin typeface="Tahoma" pitchFamily="34" charset="0"/>
              </a:rPr>
              <a:t>（指在地下）讲。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ahoma" pitchFamily="34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105400" y="1143000"/>
            <a:ext cx="30241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solidFill>
                  <a:srgbClr val="3333FF"/>
                </a:solidFill>
                <a:latin typeface="Tahoma" pitchFamily="34" charset="0"/>
              </a:rPr>
              <a:t>名词作动词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05400" y="1828800"/>
            <a:ext cx="327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latin typeface="Tahoma" pitchFamily="34" charset="0"/>
              </a:rPr>
              <a:t>假舟楫者，非能</a:t>
            </a:r>
            <a:r>
              <a:rPr lang="zh-CN" altLang="en-US" sz="2400" b="1" i="1">
                <a:solidFill>
                  <a:srgbClr val="FF0066"/>
                </a:solidFill>
                <a:latin typeface="Tahoma" pitchFamily="34" charset="0"/>
              </a:rPr>
              <a:t>水</a:t>
            </a:r>
            <a:r>
              <a:rPr lang="zh-CN" altLang="en-US" sz="2400" b="1">
                <a:latin typeface="Tahoma" pitchFamily="34" charset="0"/>
              </a:rPr>
              <a:t>也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ahoma" pitchFamily="34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105400" y="2514600"/>
            <a:ext cx="3581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latin typeface="Tahoma" pitchFamily="34" charset="0"/>
              </a:rPr>
              <a:t>水：作游水讲。能愿动词应与动词搭配，水是名词，活用作动词。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94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2" grpId="0" autoUpdateAnimBg="0"/>
      <p:bldP spid="50183" grpId="0" autoUpdateAnimBg="0"/>
      <p:bldP spid="50185" grpId="0" autoUpdateAnimBg="0"/>
      <p:bldP spid="5018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</a:rPr>
              <a:t>使动用法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6680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、木直中绳，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輮</a:t>
            </a:r>
            <a:r>
              <a:rPr lang="zh-CN" altLang="en-US" sz="2400" b="1" dirty="0">
                <a:latin typeface="Times New Roman" pitchFamily="18" charset="0"/>
              </a:rPr>
              <a:t>以为轮  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</a:rPr>
              <a:t>                                 （动词的使动  使</a:t>
            </a:r>
            <a:r>
              <a:rPr lang="en-US" altLang="zh-CN" sz="2400" b="1" dirty="0">
                <a:latin typeface="Times New Roman" pitchFamily="18" charset="0"/>
              </a:rPr>
              <a:t>…</a:t>
            </a:r>
            <a:r>
              <a:rPr lang="zh-CN" altLang="en-US" sz="2400" b="1" dirty="0">
                <a:latin typeface="Times New Roman" pitchFamily="18" charset="0"/>
              </a:rPr>
              <a:t>弯曲）</a:t>
            </a:r>
          </a:p>
          <a:p>
            <a:pPr eaLnBrk="1" hangingPunct="1"/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、假舆马者，非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利</a:t>
            </a:r>
            <a:r>
              <a:rPr lang="zh-CN" altLang="en-US" sz="2400" b="1" dirty="0">
                <a:latin typeface="Times New Roman" pitchFamily="18" charset="0"/>
              </a:rPr>
              <a:t>足也 </a:t>
            </a:r>
          </a:p>
          <a:p>
            <a:pPr eaLnBrk="1" hangingPunct="1"/>
            <a:r>
              <a:rPr lang="zh-CN" altLang="en-US" sz="2400" b="1" dirty="0">
                <a:latin typeface="Times New Roman" pitchFamily="18" charset="0"/>
              </a:rPr>
              <a:t>                               （形容词的使动  使</a:t>
            </a:r>
            <a:r>
              <a:rPr lang="en-US" altLang="zh-CN" sz="2400" b="1" dirty="0">
                <a:latin typeface="Times New Roman" pitchFamily="18" charset="0"/>
              </a:rPr>
              <a:t>…</a:t>
            </a:r>
            <a:r>
              <a:rPr lang="zh-CN" altLang="en-US" sz="2400" b="1" dirty="0">
                <a:latin typeface="Times New Roman" pitchFamily="18" charset="0"/>
              </a:rPr>
              <a:t>走的快）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8313" y="292417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</a:rPr>
              <a:t>形容词作名词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7088" y="3716338"/>
            <a:ext cx="65119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、其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itchFamily="18" charset="0"/>
              </a:rPr>
              <a:t>曲</a:t>
            </a:r>
            <a:r>
              <a:rPr kumimoji="1" lang="zh-CN" altLang="en-US" sz="2800" b="1" dirty="0">
                <a:latin typeface="Times New Roman" pitchFamily="18" charset="0"/>
              </a:rPr>
              <a:t>中规   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                      （形作名  曲度、弧度）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、登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itchFamily="18" charset="0"/>
              </a:rPr>
              <a:t>高</a:t>
            </a:r>
            <a:r>
              <a:rPr kumimoji="1" lang="zh-CN" altLang="en-US" sz="2800" b="1" dirty="0">
                <a:latin typeface="Times New Roman" pitchFamily="18" charset="0"/>
              </a:rPr>
              <a:t>而招，臂非加长也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                     （形作名  高处）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、积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itchFamily="18" charset="0"/>
              </a:rPr>
              <a:t>善</a:t>
            </a:r>
            <a:r>
              <a:rPr kumimoji="1" lang="zh-CN" altLang="en-US" sz="2800" b="1" dirty="0">
                <a:latin typeface="Times New Roman" pitchFamily="18" charset="0"/>
              </a:rPr>
              <a:t>成德   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                      （形作名   善行）</a:t>
            </a:r>
          </a:p>
        </p:txBody>
      </p:sp>
    </p:spTree>
    <p:extLst>
      <p:ext uri="{BB962C8B-B14F-4D97-AF65-F5344CB8AC3E}">
        <p14:creationId xmlns:p14="http://schemas.microsoft.com/office/powerpoint/2010/main" val="21912954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391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判断句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127875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）青，取之于蓝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）冰，水为之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）虽有槁暴不复挺者，輮使之然也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）登高而招，臂非加长也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）君子生非异也，善假于物也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2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056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</a:rPr>
              <a:t>状语后置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476375" y="981075"/>
            <a:ext cx="69119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青，取之于蓝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君子博学而日参省乎已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68313" y="2349500"/>
            <a:ext cx="424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</a:rPr>
              <a:t>定语后置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547813" y="3068638"/>
            <a:ext cx="431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蚓无爪牙之利，筋骨之强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11188" y="3860800"/>
            <a:ext cx="3671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</a:rPr>
              <a:t>固定句式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619250" y="4724400"/>
            <a:ext cx="604996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无以至千里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无以成江海</a:t>
            </a:r>
          </a:p>
        </p:txBody>
      </p:sp>
    </p:spTree>
    <p:extLst>
      <p:ext uri="{BB962C8B-B14F-4D97-AF65-F5344CB8AC3E}">
        <p14:creationId xmlns:p14="http://schemas.microsoft.com/office/powerpoint/2010/main" val="3838583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2" grpId="0"/>
      <p:bldP spid="53253" grpId="0"/>
      <p:bldP spid="43014" grpId="0"/>
      <p:bldP spid="430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2286000" y="63246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209800" y="63246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2514600" y="228600"/>
            <a:ext cx="3671888" cy="492125"/>
          </a:xfrm>
          <a:prstGeom prst="rect">
            <a:avLst/>
          </a:prstGeom>
          <a:solidFill>
            <a:srgbClr val="F7FBFF"/>
          </a:solidFill>
          <a:ln w="34925">
            <a:solidFill>
              <a:srgbClr val="420E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荀子（前</a:t>
            </a:r>
            <a:r>
              <a:rPr kumimoji="1" lang="en-US" altLang="zh-CN" sz="2400" b="1">
                <a:latin typeface="Times New Roman" pitchFamily="18" charset="0"/>
              </a:rPr>
              <a:t>325——</a:t>
            </a:r>
            <a:r>
              <a:rPr kumimoji="1" lang="zh-CN" altLang="en-US" sz="2400" b="1">
                <a:latin typeface="Times New Roman" pitchFamily="18" charset="0"/>
              </a:rPr>
              <a:t>前</a:t>
            </a:r>
            <a:r>
              <a:rPr kumimoji="1" lang="en-US" altLang="zh-CN" sz="2400" b="1">
                <a:latin typeface="Times New Roman" pitchFamily="18" charset="0"/>
              </a:rPr>
              <a:t>235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1752600" cy="528638"/>
          </a:xfrm>
          <a:prstGeom prst="rect">
            <a:avLst/>
          </a:prstGeom>
          <a:solidFill>
            <a:srgbClr val="F7FBFF"/>
          </a:solidFill>
          <a:ln w="9525">
            <a:pattFill prst="trellis">
              <a:fgClr>
                <a:srgbClr val="420E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荀子简介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" y="838200"/>
            <a:ext cx="8610600" cy="9037638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·  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荀子，名况 ，字卿，战国后期赵国人。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·  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荀子是著名的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思想家、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教育家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，是</a:t>
            </a:r>
            <a:r>
              <a:rPr kumimoji="1"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先秦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儒家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最后的代表，</a:t>
            </a:r>
            <a:r>
              <a:rPr kumimoji="1"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朴素唯物主义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思想的集大成者。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·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他反对迷信，肯定自然规律是不以人的意志为转移的，并提出“制天命而用之”的人定胜天的思想。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· 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·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他强调教育和礼法的作用，主张治理天下既要靠法制，又要重视教化。法家的</a:t>
            </a:r>
            <a:r>
              <a:rPr kumimoji="1"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韩非和李斯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都是他的学生。            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·      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人性问题上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，他不同意孟子的性善论，主张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性恶论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。认为后天环境和教育可以改变人的本性。他重视</a:t>
            </a:r>
            <a:r>
              <a:rPr kumimoji="1"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教育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的作用，强调教育功能的重要，有积极意义。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·         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《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荀子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》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一书由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《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论语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》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、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《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孟子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》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的语录体，发展为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有标题的论文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，标志着古代说理论文的进一步成熟。他的散文说理透彻，语言质朴，多排比，又善用比喻。</a:t>
            </a:r>
          </a:p>
          <a:p>
            <a:pPr>
              <a:spcBef>
                <a:spcPct val="50000"/>
              </a:spcBef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   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战国期末赵国人。曾两度到当时齐国的文化中心稷下游学，任过列大夫的祭酒（学宫领袖），还到过秦国，拜见秦昭王，后来到楚国，任兰陵令。公元前</a:t>
            </a: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238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年失官家居逝世，葬在兰陵。</a:t>
            </a:r>
          </a:p>
        </p:txBody>
      </p:sp>
    </p:spTree>
    <p:extLst>
      <p:ext uri="{BB962C8B-B14F-4D97-AF65-F5344CB8AC3E}">
        <p14:creationId xmlns:p14="http://schemas.microsoft.com/office/powerpoint/2010/main" val="1618362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67744" y="1988840"/>
            <a:ext cx="358303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600" b="1" dirty="0">
                <a:solidFill>
                  <a:srgbClr val="FF0066"/>
                </a:solidFill>
                <a:latin typeface="Times New Roman" pitchFamily="18" charset="0"/>
              </a:rPr>
              <a:t>一词多义</a:t>
            </a:r>
          </a:p>
        </p:txBody>
      </p:sp>
    </p:spTree>
    <p:extLst>
      <p:ext uri="{BB962C8B-B14F-4D97-AF65-F5344CB8AC3E}">
        <p14:creationId xmlns:p14="http://schemas.microsoft.com/office/powerpoint/2010/main" val="1831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971800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5400" dirty="0">
                <a:solidFill>
                  <a:srgbClr val="3333FF"/>
                </a:solidFill>
                <a:latin typeface="Times New Roman" pitchFamily="18" charset="0"/>
                <a:ea typeface="文鼎CS大黑" pitchFamily="49" charset="-122"/>
              </a:rPr>
              <a:t>而</a:t>
            </a:r>
          </a:p>
        </p:txBody>
      </p:sp>
      <p:sp>
        <p:nvSpPr>
          <p:cNvPr id="45059" name="AutoShape 3"/>
          <p:cNvSpPr>
            <a:spLocks/>
          </p:cNvSpPr>
          <p:nvPr/>
        </p:nvSpPr>
        <p:spPr bwMode="auto">
          <a:xfrm>
            <a:off x="1295400" y="609600"/>
            <a:ext cx="304800" cy="5715000"/>
          </a:xfrm>
          <a:prstGeom prst="leftBrace">
            <a:avLst>
              <a:gd name="adj1" fmla="val 156250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则知明而行无过矣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651500" y="304800"/>
            <a:ext cx="326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并列连词 并且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403350" y="1268413"/>
            <a:ext cx="4464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君子博学而日参省乎己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476375" y="3284538"/>
            <a:ext cx="4608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假舟楫者，非能水也，而绝江河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191000" y="2819400"/>
            <a:ext cx="4953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US" altLang="zh-CN" sz="3600" b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403350" y="2133600"/>
            <a:ext cx="4608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积善成德，而神明自得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547813" y="4652963"/>
            <a:ext cx="396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吾尝终日而思矣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5867400" y="1268413"/>
            <a:ext cx="2881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递进连词 而且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5795963" y="2133600"/>
            <a:ext cx="2879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顺承连词，就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651500" y="3429000"/>
            <a:ext cx="2952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转折连词，却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148263" y="4724400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修饰连词，地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547813" y="5805488"/>
            <a:ext cx="4392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锲而舍之，朽木不折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580063" y="5876925"/>
            <a:ext cx="3348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66"/>
                </a:solidFill>
                <a:latin typeface="Times New Roman" pitchFamily="18" charset="0"/>
              </a:rPr>
              <a:t>承接连词，就</a:t>
            </a:r>
          </a:p>
        </p:txBody>
      </p:sp>
    </p:spTree>
    <p:extLst>
      <p:ext uri="{BB962C8B-B14F-4D97-AF65-F5344CB8AC3E}">
        <p14:creationId xmlns:p14="http://schemas.microsoft.com/office/powerpoint/2010/main" val="26701719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7" grpId="0"/>
      <p:bldP spid="55308" grpId="0"/>
      <p:bldP spid="55309" grpId="0"/>
      <p:bldP spid="55310" grpId="0"/>
      <p:bldP spid="553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827584" y="927077"/>
            <a:ext cx="3810000" cy="4267200"/>
            <a:chOff x="288" y="816"/>
            <a:chExt cx="2400" cy="2688"/>
          </a:xfrm>
        </p:grpSpPr>
        <p:sp>
          <p:nvSpPr>
            <p:cNvPr id="47116" name="Text Box 3"/>
            <p:cNvSpPr txBox="1">
              <a:spLocks noChangeArrowheads="1"/>
            </p:cNvSpPr>
            <p:nvPr/>
          </p:nvSpPr>
          <p:spPr bwMode="auto">
            <a:xfrm>
              <a:off x="384" y="816"/>
              <a:ext cx="23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400" dirty="0">
                  <a:solidFill>
                    <a:srgbClr val="3333FF"/>
                  </a:solidFill>
                  <a:latin typeface="Times New Roman" pitchFamily="18" charset="0"/>
                  <a:ea typeface="文鼎粗黑简" pitchFamily="49" charset="-122"/>
                </a:rPr>
                <a:t>青，取之于蓝</a:t>
              </a:r>
            </a:p>
          </p:txBody>
        </p:sp>
        <p:sp>
          <p:nvSpPr>
            <p:cNvPr id="47117" name="Text Box 4"/>
            <p:cNvSpPr txBox="1">
              <a:spLocks noChangeArrowheads="1"/>
            </p:cNvSpPr>
            <p:nvPr/>
          </p:nvSpPr>
          <p:spPr bwMode="auto">
            <a:xfrm>
              <a:off x="336" y="1872"/>
              <a:ext cx="235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400" dirty="0">
                  <a:solidFill>
                    <a:srgbClr val="3333FF"/>
                  </a:solidFill>
                  <a:latin typeface="Times New Roman" pitchFamily="18" charset="0"/>
                  <a:ea typeface="文鼎粗黑简" pitchFamily="49" charset="-122"/>
                </a:rPr>
                <a:t>而青于蓝</a:t>
              </a:r>
            </a:p>
          </p:txBody>
        </p:sp>
        <p:sp>
          <p:nvSpPr>
            <p:cNvPr id="47118" name="Text Box 5"/>
            <p:cNvSpPr txBox="1">
              <a:spLocks noChangeArrowheads="1"/>
            </p:cNvSpPr>
            <p:nvPr/>
          </p:nvSpPr>
          <p:spPr bwMode="auto">
            <a:xfrm>
              <a:off x="288" y="3024"/>
              <a:ext cx="225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400">
                  <a:solidFill>
                    <a:srgbClr val="3333FF"/>
                  </a:solidFill>
                  <a:latin typeface="Times New Roman" pitchFamily="18" charset="0"/>
                  <a:ea typeface="文鼎粗黑简" pitchFamily="49" charset="-122"/>
                </a:rPr>
                <a:t>善假于物也</a:t>
              </a:r>
            </a:p>
          </p:txBody>
        </p:sp>
      </p:grpSp>
      <p:sp>
        <p:nvSpPr>
          <p:cNvPr id="47107" name="Line 6"/>
          <p:cNvSpPr>
            <a:spLocks noChangeShapeType="1"/>
          </p:cNvSpPr>
          <p:nvPr/>
        </p:nvSpPr>
        <p:spPr bwMode="auto">
          <a:xfrm>
            <a:off x="5386536" y="1425943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596336" y="1052513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dirty="0">
                <a:solidFill>
                  <a:srgbClr val="3333FF"/>
                </a:solidFill>
                <a:latin typeface="Times New Roman" pitchFamily="18" charset="0"/>
                <a:ea typeface="文鼎粗黑简" pitchFamily="49" charset="-122"/>
              </a:rPr>
              <a:t>从</a:t>
            </a:r>
          </a:p>
        </p:txBody>
      </p:sp>
      <p:sp>
        <p:nvSpPr>
          <p:cNvPr id="47109" name="Line 8"/>
          <p:cNvSpPr>
            <a:spLocks noChangeShapeType="1"/>
          </p:cNvSpPr>
          <p:nvPr/>
        </p:nvSpPr>
        <p:spPr bwMode="auto">
          <a:xfrm>
            <a:off x="4395936" y="2965450"/>
            <a:ext cx="320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596336" y="256711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dirty="0">
                <a:solidFill>
                  <a:srgbClr val="3333FF"/>
                </a:solidFill>
                <a:latin typeface="Times New Roman" pitchFamily="18" charset="0"/>
                <a:ea typeface="文鼎粗黑简" pitchFamily="49" charset="-122"/>
              </a:rPr>
              <a:t>比</a:t>
            </a:r>
          </a:p>
        </p:txBody>
      </p:sp>
      <p:sp>
        <p:nvSpPr>
          <p:cNvPr id="47111" name="Line 10"/>
          <p:cNvSpPr>
            <a:spLocks noChangeShapeType="1"/>
          </p:cNvSpPr>
          <p:nvPr/>
        </p:nvSpPr>
        <p:spPr bwMode="auto">
          <a:xfrm>
            <a:off x="4706861" y="4868863"/>
            <a:ext cx="289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602461" y="4411296"/>
            <a:ext cx="137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dirty="0">
                <a:solidFill>
                  <a:srgbClr val="3333FF"/>
                </a:solidFill>
                <a:latin typeface="Times New Roman" pitchFamily="18" charset="0"/>
                <a:ea typeface="文鼎粗黑简" pitchFamily="49" charset="-122"/>
              </a:rPr>
              <a:t>对</a:t>
            </a:r>
          </a:p>
        </p:txBody>
      </p:sp>
      <p:sp>
        <p:nvSpPr>
          <p:cNvPr id="47113" name="Text Box 12"/>
          <p:cNvSpPr txBox="1">
            <a:spLocks noChangeArrowheads="1"/>
          </p:cNvSpPr>
          <p:nvPr/>
        </p:nvSpPr>
        <p:spPr bwMode="auto">
          <a:xfrm>
            <a:off x="1000236" y="5756031"/>
            <a:ext cx="467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66FF"/>
                </a:solidFill>
                <a:latin typeface="Times New Roman" pitchFamily="18" charset="0"/>
              </a:rPr>
              <a:t>外欺于张仪，内惑于郑袖</a:t>
            </a:r>
          </a:p>
        </p:txBody>
      </p:sp>
      <p:sp>
        <p:nvSpPr>
          <p:cNvPr id="47114" name="Line 13"/>
          <p:cNvSpPr>
            <a:spLocks noChangeShapeType="1"/>
          </p:cNvSpPr>
          <p:nvPr/>
        </p:nvSpPr>
        <p:spPr bwMode="auto">
          <a:xfrm>
            <a:off x="6300788" y="6001728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7759215" y="5691188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66FF"/>
                </a:solidFill>
                <a:latin typeface="Times New Roman" pitchFamily="18" charset="0"/>
              </a:rPr>
              <a:t>被</a:t>
            </a: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751384" y="836712"/>
            <a:ext cx="304800" cy="5715000"/>
          </a:xfrm>
          <a:prstGeom prst="leftBrace">
            <a:avLst>
              <a:gd name="adj1" fmla="val 156250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2984477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5400" b="1" dirty="0">
                <a:solidFill>
                  <a:srgbClr val="FF0000"/>
                </a:solidFill>
                <a:latin typeface="Times New Roman" pitchFamily="18" charset="0"/>
                <a:ea typeface="文鼎CS大黑" pitchFamily="49" charset="-122"/>
              </a:rPr>
              <a:t>于</a:t>
            </a:r>
            <a:endParaRPr kumimoji="1" lang="zh-CN" altLang="en-US" sz="5400" b="1" dirty="0">
              <a:solidFill>
                <a:srgbClr val="FF0000"/>
              </a:solidFill>
              <a:latin typeface="Times New Roman" pitchFamily="18" charset="0"/>
              <a:ea typeface="文鼎CS大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03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utoUpdateAnimBg="0"/>
      <p:bldP spid="57353" grpId="0" autoUpdateAnimBg="0"/>
      <p:bldP spid="57355" grpId="0" autoUpdateAnimBg="0"/>
      <p:bldP spid="573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生：君子生非异也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          </a:t>
            </a:r>
            <a:r>
              <a:rPr lang="zh-CN" altLang="en-US" sz="3600" dirty="0" smtClean="0">
                <a:solidFill>
                  <a:schemeClr val="tx2"/>
                </a:solidFill>
              </a:rPr>
              <a:t>蛟龙生焉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一：骐骥一跃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        用心一也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利：非利足也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        金就砺则利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明：则知明而行无过矣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       积善成德，而神明自得</a:t>
            </a:r>
            <a:r>
              <a:rPr lang="zh-CN" altLang="en-US" sz="4000" dirty="0" smtClean="0">
                <a:solidFill>
                  <a:schemeClr val="tx2"/>
                </a:solidFill>
              </a:rPr>
              <a:t>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6516216" y="76470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本性</a:t>
            </a:r>
            <a:endParaRPr lang="zh-CN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0761" y="133631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产生</a:t>
            </a:r>
            <a:endParaRPr lang="zh-CN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42411" y="179808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表数量</a:t>
            </a:r>
            <a:endParaRPr lang="zh-CN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9086" y="23947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专一</a:t>
            </a:r>
            <a:endParaRPr lang="zh-CN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7840" y="2859179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走得快</a:t>
            </a:r>
            <a:endParaRPr lang="zh-CN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9086" y="342899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锋利</a:t>
            </a:r>
            <a:endParaRPr lang="zh-CN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5119" y="405692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明达</a:t>
            </a:r>
            <a:endParaRPr lang="zh-CN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26123" y="473761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智慧</a:t>
            </a:r>
            <a:endParaRPr lang="zh-CN" alt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54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09600" y="30480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绝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9155" name="AutoShape 3"/>
          <p:cNvSpPr>
            <a:spLocks/>
          </p:cNvSpPr>
          <p:nvPr/>
        </p:nvSpPr>
        <p:spPr bwMode="auto">
          <a:xfrm>
            <a:off x="1143000" y="609600"/>
            <a:ext cx="457200" cy="5638800"/>
          </a:xfrm>
          <a:prstGeom prst="leftBrace">
            <a:avLst>
              <a:gd name="adj1" fmla="val 102778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1524000" y="533400"/>
            <a:ext cx="4953000" cy="5761038"/>
            <a:chOff x="960" y="336"/>
            <a:chExt cx="3120" cy="3629"/>
          </a:xfrm>
        </p:grpSpPr>
        <p:sp>
          <p:nvSpPr>
            <p:cNvPr id="49167" name="Text Box 5"/>
            <p:cNvSpPr txBox="1">
              <a:spLocks noChangeArrowheads="1"/>
            </p:cNvSpPr>
            <p:nvPr/>
          </p:nvSpPr>
          <p:spPr bwMode="auto">
            <a:xfrm>
              <a:off x="1104" y="336"/>
              <a:ext cx="29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忽然抚尺一下，群响毕绝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9168" name="Text Box 6"/>
            <p:cNvSpPr txBox="1">
              <a:spLocks noChangeArrowheads="1"/>
            </p:cNvSpPr>
            <p:nvPr/>
          </p:nvSpPr>
          <p:spPr bwMode="auto">
            <a:xfrm>
              <a:off x="1104" y="1200"/>
              <a:ext cx="24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率妻子邑人来此绝境</a:t>
              </a:r>
            </a:p>
          </p:txBody>
        </p:sp>
        <p:sp>
          <p:nvSpPr>
            <p:cNvPr id="49169" name="Text Box 7"/>
            <p:cNvSpPr txBox="1">
              <a:spLocks noChangeArrowheads="1"/>
            </p:cNvSpPr>
            <p:nvPr/>
          </p:nvSpPr>
          <p:spPr bwMode="auto">
            <a:xfrm>
              <a:off x="1056" y="1920"/>
              <a:ext cx="14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以为妙绝</a:t>
              </a:r>
            </a:p>
          </p:txBody>
        </p:sp>
        <p:sp>
          <p:nvSpPr>
            <p:cNvPr id="49170" name="Text Box 8"/>
            <p:cNvSpPr txBox="1">
              <a:spLocks noChangeArrowheads="1"/>
            </p:cNvSpPr>
            <p:nvPr/>
          </p:nvSpPr>
          <p:spPr bwMode="auto">
            <a:xfrm>
              <a:off x="1008" y="273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佛印绝类弥勒</a:t>
              </a:r>
            </a:p>
          </p:txBody>
        </p:sp>
        <p:sp>
          <p:nvSpPr>
            <p:cNvPr id="49171" name="Text Box 9"/>
            <p:cNvSpPr txBox="1">
              <a:spLocks noChangeArrowheads="1"/>
            </p:cNvSpPr>
            <p:nvPr/>
          </p:nvSpPr>
          <p:spPr bwMode="auto">
            <a:xfrm>
              <a:off x="960" y="3600"/>
              <a:ext cx="24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非能水也，而绝江河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6324600" y="838200"/>
            <a:ext cx="1295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696200" y="5334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终止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562600" y="2209800"/>
            <a:ext cx="2057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7620000" y="19812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隔断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505200" y="3352800"/>
            <a:ext cx="2895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6553200" y="30480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到了极点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4191000" y="4648200"/>
            <a:ext cx="3352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7620000" y="43434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非常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5334000" y="6096000"/>
            <a:ext cx="2133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7543800" y="57912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渡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51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 animBg="1"/>
      <p:bldP spid="59403" grpId="0" autoUpdateAnimBg="0"/>
      <p:bldP spid="59404" grpId="0" animBg="1"/>
      <p:bldP spid="59405" grpId="0" autoUpdateAnimBg="0"/>
      <p:bldP spid="59406" grpId="0" animBg="1"/>
      <p:bldP spid="59407" grpId="0" autoUpdateAnimBg="0"/>
      <p:bldP spid="59408" grpId="0" animBg="1"/>
      <p:bldP spid="59409" grpId="0" autoUpdateAnimBg="0"/>
      <p:bldP spid="59410" grpId="0" animBg="1"/>
      <p:bldP spid="594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38200" y="30480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强</a:t>
            </a:r>
          </a:p>
        </p:txBody>
      </p:sp>
      <p:sp>
        <p:nvSpPr>
          <p:cNvPr id="50179" name="AutoShape 3"/>
          <p:cNvSpPr>
            <a:spLocks/>
          </p:cNvSpPr>
          <p:nvPr/>
        </p:nvSpPr>
        <p:spPr bwMode="auto">
          <a:xfrm>
            <a:off x="1524000" y="838200"/>
            <a:ext cx="685800" cy="5105400"/>
          </a:xfrm>
          <a:prstGeom prst="leftBrace">
            <a:avLst>
              <a:gd name="adj1" fmla="val 62037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09800" y="685800"/>
            <a:ext cx="4953000" cy="5456238"/>
            <a:chOff x="1392" y="432"/>
            <a:chExt cx="3120" cy="3437"/>
          </a:xfrm>
        </p:grpSpPr>
        <p:sp>
          <p:nvSpPr>
            <p:cNvPr id="50189" name="Text Box 5"/>
            <p:cNvSpPr txBox="1">
              <a:spLocks noChangeArrowheads="1"/>
            </p:cNvSpPr>
            <p:nvPr/>
          </p:nvSpPr>
          <p:spPr bwMode="auto">
            <a:xfrm>
              <a:off x="1488" y="432"/>
              <a:ext cx="15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挽弓当挽强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0190" name="Text Box 6"/>
            <p:cNvSpPr txBox="1">
              <a:spLocks noChangeArrowheads="1"/>
            </p:cNvSpPr>
            <p:nvPr/>
          </p:nvSpPr>
          <p:spPr bwMode="auto">
            <a:xfrm>
              <a:off x="1392" y="1440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33FF"/>
                  </a:solidFill>
                  <a:latin typeface="Times New Roman" pitchFamily="18" charset="0"/>
                </a:rPr>
                <a:t>蚓无爪牙之利，筋骨之强</a:t>
              </a:r>
              <a:endParaRPr kumimoji="1" lang="zh-CN" altLang="en-US" sz="2000">
                <a:latin typeface="Times New Roman" pitchFamily="18" charset="0"/>
              </a:endParaRPr>
            </a:p>
          </p:txBody>
        </p:sp>
        <p:sp>
          <p:nvSpPr>
            <p:cNvPr id="50191" name="Text Box 7"/>
            <p:cNvSpPr txBox="1">
              <a:spLocks noChangeArrowheads="1"/>
            </p:cNvSpPr>
            <p:nvPr/>
          </p:nvSpPr>
          <p:spPr bwMode="auto">
            <a:xfrm>
              <a:off x="1440" y="2448"/>
              <a:ext cx="30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策勋十二转，赏赐百千强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0192" name="Text Box 8"/>
            <p:cNvSpPr txBox="1">
              <a:spLocks noChangeArrowheads="1"/>
            </p:cNvSpPr>
            <p:nvPr/>
          </p:nvSpPr>
          <p:spPr bwMode="auto">
            <a:xfrm>
              <a:off x="1488" y="3504"/>
              <a:ext cx="2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乃自强步，日三四里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572000" y="990600"/>
            <a:ext cx="2438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7162800" y="6096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有力的弓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477000" y="2590800"/>
            <a:ext cx="609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239000" y="22860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强大</a:t>
            </a: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934200" y="4191000"/>
            <a:ext cx="304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7315200" y="38862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有余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72200" y="5867400"/>
            <a:ext cx="533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6705600" y="55626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竭力，勉强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41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nimBg="1"/>
      <p:bldP spid="60426" grpId="0" autoUpdateAnimBg="0"/>
      <p:bldP spid="60427" grpId="0" animBg="1"/>
      <p:bldP spid="60428" grpId="0" autoUpdateAnimBg="0"/>
      <p:bldP spid="60429" grpId="0" animBg="1"/>
      <p:bldP spid="60430" grpId="0" autoUpdateAnimBg="0"/>
      <p:bldP spid="60431" grpId="0" animBg="1"/>
      <p:bldP spid="6043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29718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假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1203" name="AutoShape 3"/>
          <p:cNvSpPr>
            <a:spLocks/>
          </p:cNvSpPr>
          <p:nvPr/>
        </p:nvSpPr>
        <p:spPr bwMode="auto">
          <a:xfrm>
            <a:off x="1066800" y="685800"/>
            <a:ext cx="457200" cy="5257800"/>
          </a:xfrm>
          <a:prstGeom prst="leftBrace">
            <a:avLst>
              <a:gd name="adj1" fmla="val 95833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1600200" y="609600"/>
            <a:ext cx="5257800" cy="5456238"/>
            <a:chOff x="1008" y="384"/>
            <a:chExt cx="3312" cy="3437"/>
          </a:xfrm>
        </p:grpSpPr>
        <p:sp>
          <p:nvSpPr>
            <p:cNvPr id="51213" name="Text Box 5"/>
            <p:cNvSpPr txBox="1">
              <a:spLocks noChangeArrowheads="1"/>
            </p:cNvSpPr>
            <p:nvPr/>
          </p:nvSpPr>
          <p:spPr bwMode="auto">
            <a:xfrm>
              <a:off x="1056" y="384"/>
              <a:ext cx="22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以是人多以书假余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1214" name="Text Box 6"/>
            <p:cNvSpPr txBox="1">
              <a:spLocks noChangeArrowheads="1"/>
            </p:cNvSpPr>
            <p:nvPr/>
          </p:nvSpPr>
          <p:spPr bwMode="auto">
            <a:xfrm>
              <a:off x="1056" y="1248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君子生非异也，善假于物也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1215" name="Text Box 7"/>
            <p:cNvSpPr txBox="1">
              <a:spLocks noChangeArrowheads="1"/>
            </p:cNvSpPr>
            <p:nvPr/>
          </p:nvSpPr>
          <p:spPr bwMode="auto">
            <a:xfrm>
              <a:off x="1104" y="2208"/>
              <a:ext cx="292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假有人焉，举我言复于我，亦必疑其诳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1216" name="Text Box 8"/>
            <p:cNvSpPr txBox="1">
              <a:spLocks noChangeArrowheads="1"/>
            </p:cNvSpPr>
            <p:nvPr/>
          </p:nvSpPr>
          <p:spPr bwMode="auto">
            <a:xfrm>
              <a:off x="1008" y="3456"/>
              <a:ext cx="27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乃悟前狼假寐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5105400" y="914400"/>
            <a:ext cx="2057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239000" y="6096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借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6705600" y="2286000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7239000" y="19812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借助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791200" y="4114800"/>
            <a:ext cx="1219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7010400" y="38100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假如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4191000" y="5791200"/>
            <a:ext cx="2209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6400800" y="54864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与“真”相对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15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 animBg="1"/>
      <p:bldP spid="61450" grpId="0" autoUpdateAnimBg="0"/>
      <p:bldP spid="61451" grpId="0" animBg="1"/>
      <p:bldP spid="61452" grpId="0" autoUpdateAnimBg="0"/>
      <p:bldP spid="61453" grpId="0" animBg="1"/>
      <p:bldP spid="61454" grpId="0" autoUpdateAnimBg="0"/>
      <p:bldP spid="61455" grpId="0" animBg="1"/>
      <p:bldP spid="6145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09600" y="31242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望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2227" name="AutoShape 3"/>
          <p:cNvSpPr>
            <a:spLocks/>
          </p:cNvSpPr>
          <p:nvPr/>
        </p:nvSpPr>
        <p:spPr bwMode="auto">
          <a:xfrm>
            <a:off x="1219200" y="914400"/>
            <a:ext cx="457200" cy="5181600"/>
          </a:xfrm>
          <a:prstGeom prst="leftBrace">
            <a:avLst>
              <a:gd name="adj1" fmla="val 94444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1676400" y="685800"/>
            <a:ext cx="4800600" cy="5608638"/>
            <a:chOff x="1056" y="432"/>
            <a:chExt cx="3024" cy="3533"/>
          </a:xfrm>
        </p:grpSpPr>
        <p:sp>
          <p:nvSpPr>
            <p:cNvPr id="52237" name="Text Box 5"/>
            <p:cNvSpPr txBox="1">
              <a:spLocks noChangeArrowheads="1"/>
            </p:cNvSpPr>
            <p:nvPr/>
          </p:nvSpPr>
          <p:spPr bwMode="auto">
            <a:xfrm>
              <a:off x="1152" y="432"/>
              <a:ext cx="19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吾尝跂而望矣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238" name="Text Box 6"/>
            <p:cNvSpPr txBox="1">
              <a:spLocks noChangeArrowheads="1"/>
            </p:cNvSpPr>
            <p:nvPr/>
          </p:nvSpPr>
          <p:spPr bwMode="auto">
            <a:xfrm>
              <a:off x="1056" y="1584"/>
              <a:ext cx="30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日夜望将军至，岂敢反乎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239" name="Text Box 7"/>
            <p:cNvSpPr txBox="1">
              <a:spLocks noChangeArrowheads="1"/>
            </p:cNvSpPr>
            <p:nvPr/>
          </p:nvSpPr>
          <p:spPr bwMode="auto">
            <a:xfrm>
              <a:off x="1056" y="2736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先达德隆望尊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2240" name="Text Box 8"/>
            <p:cNvSpPr txBox="1">
              <a:spLocks noChangeArrowheads="1"/>
            </p:cNvSpPr>
            <p:nvPr/>
          </p:nvSpPr>
          <p:spPr bwMode="auto">
            <a:xfrm>
              <a:off x="1104" y="3600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适冬之望日前后</a:t>
              </a:r>
            </a:p>
          </p:txBody>
        </p:sp>
      </p:grp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419600" y="990600"/>
            <a:ext cx="2133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705600" y="6096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向远处看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6324600" y="2819400"/>
            <a:ext cx="533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858000" y="25146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盼望，希望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4267200" y="4648200"/>
            <a:ext cx="2362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781800" y="43434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名望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4724400" y="6019800"/>
            <a:ext cx="1752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6400800" y="56388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农历每月十五</a:t>
            </a:r>
          </a:p>
        </p:txBody>
      </p:sp>
    </p:spTree>
    <p:extLst>
      <p:ext uri="{BB962C8B-B14F-4D97-AF65-F5344CB8AC3E}">
        <p14:creationId xmlns:p14="http://schemas.microsoft.com/office/powerpoint/2010/main" val="2299148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animBg="1"/>
      <p:bldP spid="62474" grpId="0" autoUpdateAnimBg="0"/>
      <p:bldP spid="62475" grpId="0" animBg="1"/>
      <p:bldP spid="62476" grpId="0" autoUpdateAnimBg="0"/>
      <p:bldP spid="62477" grpId="0" animBg="1"/>
      <p:bldP spid="62478" grpId="0" autoUpdateAnimBg="0"/>
      <p:bldP spid="62479" grpId="0" animBg="1"/>
      <p:bldP spid="6248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09600" y="29718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闻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3251" name="AutoShape 3"/>
          <p:cNvSpPr>
            <a:spLocks/>
          </p:cNvSpPr>
          <p:nvPr/>
        </p:nvSpPr>
        <p:spPr bwMode="auto">
          <a:xfrm>
            <a:off x="1219200" y="1295400"/>
            <a:ext cx="228600" cy="3962400"/>
          </a:xfrm>
          <a:prstGeom prst="leftBrace">
            <a:avLst>
              <a:gd name="adj1" fmla="val 144444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1524000" y="1143000"/>
            <a:ext cx="4495800" cy="4313238"/>
            <a:chOff x="960" y="720"/>
            <a:chExt cx="2832" cy="2717"/>
          </a:xfrm>
        </p:grpSpPr>
        <p:sp>
          <p:nvSpPr>
            <p:cNvPr id="53259" name="Text Box 5"/>
            <p:cNvSpPr txBox="1">
              <a:spLocks noChangeArrowheads="1"/>
            </p:cNvSpPr>
            <p:nvPr/>
          </p:nvSpPr>
          <p:spPr bwMode="auto">
            <a:xfrm>
              <a:off x="1008" y="720"/>
              <a:ext cx="27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声非加疾也，而闻者彰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3260" name="Text Box 6"/>
            <p:cNvSpPr txBox="1">
              <a:spLocks noChangeArrowheads="1"/>
            </p:cNvSpPr>
            <p:nvPr/>
          </p:nvSpPr>
          <p:spPr bwMode="auto">
            <a:xfrm>
              <a:off x="960" y="1824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博闻强志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3261" name="Text Box 7"/>
            <p:cNvSpPr txBox="1">
              <a:spLocks noChangeArrowheads="1"/>
            </p:cNvSpPr>
            <p:nvPr/>
          </p:nvSpPr>
          <p:spPr bwMode="auto">
            <a:xfrm>
              <a:off x="960" y="3072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333FF"/>
                  </a:solidFill>
                  <a:latin typeface="Times New Roman" pitchFamily="18" charset="0"/>
                </a:rPr>
                <a:t>不能称前时之闻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</p:grp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5867400" y="1447800"/>
            <a:ext cx="1600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7620000" y="11430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听见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3276600" y="3200400"/>
            <a:ext cx="3276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705600" y="28956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见闻，知识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4495800" y="5181600"/>
            <a:ext cx="19050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553200" y="4876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</a:rPr>
              <a:t>声誉，名声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75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nimBg="1"/>
      <p:bldP spid="63497" grpId="0" autoUpdateAnimBg="0"/>
      <p:bldP spid="63498" grpId="0" animBg="1"/>
      <p:bldP spid="63499" grpId="0" autoUpdateAnimBg="0"/>
      <p:bldP spid="63500" grpId="0" animBg="1"/>
      <p:bldP spid="6350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59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焉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059" y="105273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积土成山 风雨兴焉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而</a:t>
            </a:r>
            <a:r>
              <a:rPr lang="zh-CN" altLang="en-US" dirty="0" smtClean="0"/>
              <a:t>神明自得 圣心备</a:t>
            </a:r>
            <a:r>
              <a:rPr lang="zh-CN" altLang="en-US" dirty="0" smtClean="0"/>
              <a:t>焉</a:t>
            </a:r>
            <a:endParaRPr lang="en-US" altLang="zh-CN" dirty="0" smtClean="0"/>
          </a:p>
          <a:p>
            <a:endParaRPr lang="zh-CN" altLang="en-US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 smtClean="0"/>
              <a:t>且焉置土石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又</a:t>
            </a:r>
            <a:r>
              <a:rPr lang="zh-CN" altLang="en-US" dirty="0" smtClean="0"/>
              <a:t>七年，还自扬州，复到舅家，问焉，曰：“泯然众人矣。</a:t>
            </a:r>
            <a:r>
              <a:rPr lang="zh-CN" altLang="en-US" dirty="0" smtClean="0"/>
              <a:t>”</a:t>
            </a:r>
            <a:endParaRPr lang="zh-CN" altLang="en-US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72572" y="980728"/>
            <a:ext cx="2111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兼词   于此</a:t>
            </a:r>
          </a:p>
        </p:txBody>
      </p:sp>
      <p:sp>
        <p:nvSpPr>
          <p:cNvPr id="3" name="矩形 2"/>
          <p:cNvSpPr/>
          <p:nvPr/>
        </p:nvSpPr>
        <p:spPr>
          <a:xfrm>
            <a:off x="5784431" y="2132856"/>
            <a:ext cx="1925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助词 不译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816924" y="3212976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兼词  于何</a:t>
            </a:r>
          </a:p>
        </p:txBody>
      </p:sp>
      <p:sp>
        <p:nvSpPr>
          <p:cNvPr id="5" name="矩形 4"/>
          <p:cNvSpPr/>
          <p:nvPr/>
        </p:nvSpPr>
        <p:spPr>
          <a:xfrm>
            <a:off x="5800455" y="5153299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代词，这件事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56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908175" y="2492375"/>
            <a:ext cx="1524000" cy="3810000"/>
          </a:xfrm>
          <a:prstGeom prst="rect">
            <a:avLst/>
          </a:prstGeom>
          <a:solidFill>
            <a:srgbClr val="FFFF66">
              <a:alpha val="50195"/>
            </a:srgbClr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124075" y="2636838"/>
            <a:ext cx="1098550" cy="3505200"/>
          </a:xfrm>
          <a:prstGeom prst="rect">
            <a:avLst/>
          </a:prstGeom>
          <a:solidFill>
            <a:srgbClr val="E1F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劝勉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124075" y="4508500"/>
            <a:ext cx="10985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学习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372225" y="2997200"/>
            <a:ext cx="1408113" cy="3048000"/>
          </a:xfrm>
          <a:prstGeom prst="rect">
            <a:avLst/>
          </a:prstGeom>
          <a:solidFill>
            <a:srgbClr val="E1F0FF">
              <a:alpha val="50195"/>
            </a:srgbClr>
          </a:solidFill>
          <a:ln w="127000" cmpd="thickThin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7200">
                <a:solidFill>
                  <a:srgbClr val="0000FF"/>
                </a:solidFill>
                <a:latin typeface="汉鼎繁古印" pitchFamily="49" charset="-122"/>
                <a:ea typeface="汉鼎繁古印" pitchFamily="49" charset="-122"/>
              </a:rPr>
              <a:t>劝  学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733800" y="4191000"/>
            <a:ext cx="2438400" cy="685800"/>
          </a:xfrm>
          <a:prstGeom prst="leftArrow">
            <a:avLst>
              <a:gd name="adj1" fmla="val 50000"/>
              <a:gd name="adj2" fmla="val 88889"/>
            </a:avLst>
          </a:prstGeom>
          <a:solidFill>
            <a:srgbClr val="F7FBFF"/>
          </a:solidFill>
          <a:ln w="349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WordArt 7"/>
          <p:cNvSpPr>
            <a:spLocks noChangeArrowheads="1" noChangeShapeType="1" noTextEdit="1"/>
          </p:cNvSpPr>
          <p:nvPr/>
        </p:nvSpPr>
        <p:spPr bwMode="auto">
          <a:xfrm>
            <a:off x="228600" y="0"/>
            <a:ext cx="2736850" cy="1557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劝学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492500" y="333375"/>
            <a:ext cx="52212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B050"/>
                </a:solidFill>
                <a:latin typeface="Times New Roman" pitchFamily="18" charset="0"/>
              </a:rPr>
              <a:t>勉励</a:t>
            </a:r>
            <a:r>
              <a:rPr kumimoji="1" lang="zh-CN" altLang="en-US" sz="3200" b="1" dirty="0">
                <a:latin typeface="Times New Roman" pitchFamily="18" charset="0"/>
              </a:rPr>
              <a:t>人们要不停的学习，只有这样才能增长知识，发展才能，培养高尚的品德。</a:t>
            </a:r>
          </a:p>
        </p:txBody>
      </p:sp>
    </p:spTree>
    <p:extLst>
      <p:ext uri="{BB962C8B-B14F-4D97-AF65-F5344CB8AC3E}">
        <p14:creationId xmlns:p14="http://schemas.microsoft.com/office/powerpoint/2010/main" val="240224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9" grpId="0" animBg="1"/>
      <p:bldP spid="11270" grpId="0" animBg="1"/>
      <p:bldP spid="112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5650" y="333375"/>
            <a:ext cx="777716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3600" b="1" dirty="0" smtClean="0">
                <a:solidFill>
                  <a:schemeClr val="tx2"/>
                </a:solidFill>
                <a:latin typeface="Times New Roman" pitchFamily="18" charset="0"/>
              </a:rPr>
              <a:t>．</a:t>
            </a:r>
            <a:r>
              <a:rPr kumimoji="1" lang="zh-CN" altLang="en-US" sz="3600" b="1" dirty="0">
                <a:solidFill>
                  <a:schemeClr val="tx2"/>
                </a:solidFill>
                <a:latin typeface="Times New Roman" pitchFamily="18" charset="0"/>
              </a:rPr>
              <a:t>选出对下面句中加点字“十”“一”判断正确的一项（     ）</a:t>
            </a:r>
            <a:r>
              <a:rPr kumimoji="1" lang="zh-CN" altLang="en-US" sz="4000" b="1" dirty="0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kumimoji="1" lang="zh-CN" altLang="en-US" sz="4000" b="1" dirty="0">
                <a:solidFill>
                  <a:schemeClr val="tx2"/>
                </a:solidFill>
                <a:latin typeface="Times New Roman" pitchFamily="18" charset="0"/>
              </a:rPr>
            </a:br>
            <a:endParaRPr kumimoji="1" lang="zh-CN" altLang="en-US" sz="4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①骐骥一跃     ②用心一也 </a:t>
            </a:r>
          </a:p>
          <a:p>
            <a:pPr eaLnBrk="1" hangingPunct="1"/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③不能十步    ④驽马十驾</a:t>
            </a:r>
            <a:b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</a:br>
            <a:endParaRPr kumimoji="1" lang="zh-CN" altLang="en-US" sz="32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．①②相同，③④相同</a:t>
            </a:r>
            <a:b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．①②相同，③④不同</a:t>
            </a:r>
            <a:b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．①②不同，③④不同</a:t>
            </a:r>
            <a:b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．①②不同，③④相同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499992" y="836712"/>
            <a:ext cx="591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b="1" dirty="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401278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 smtClean="0">
                <a:solidFill>
                  <a:srgbClr val="3333FF"/>
                </a:solidFill>
              </a:rPr>
              <a:t>、</a:t>
            </a:r>
            <a:r>
              <a:rPr lang="zh-CN" altLang="en-US" b="1" dirty="0" smtClean="0">
                <a:solidFill>
                  <a:srgbClr val="3333FF"/>
                </a:solidFill>
              </a:rPr>
              <a:t>选出古今意义相同的一项：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A</a:t>
            </a:r>
            <a:r>
              <a:rPr lang="zh-CN" altLang="en-US" b="1" smtClean="0"/>
              <a:t>、非蛇鳝之穴无可</a:t>
            </a:r>
            <a:r>
              <a:rPr lang="zh-CN" altLang="en-US" b="1" i="1" smtClean="0">
                <a:solidFill>
                  <a:srgbClr val="FF0000"/>
                </a:solidFill>
              </a:rPr>
              <a:t>寄托</a:t>
            </a:r>
            <a:r>
              <a:rPr lang="zh-CN" altLang="en-US" b="1" smtClean="0"/>
              <a:t>者</a:t>
            </a:r>
          </a:p>
          <a:p>
            <a:pPr eaLnBrk="1" hangingPunct="1"/>
            <a:r>
              <a:rPr lang="en-US" altLang="zh-CN" b="1" smtClean="0"/>
              <a:t>B</a:t>
            </a:r>
            <a:r>
              <a:rPr lang="zh-CN" altLang="en-US" b="1" smtClean="0"/>
              <a:t>、蚓无</a:t>
            </a:r>
            <a:r>
              <a:rPr lang="zh-CN" altLang="en-US" b="1" i="1" smtClean="0">
                <a:solidFill>
                  <a:srgbClr val="FF0000"/>
                </a:solidFill>
              </a:rPr>
              <a:t>爪牙</a:t>
            </a:r>
            <a:r>
              <a:rPr lang="zh-CN" altLang="en-US" b="1" smtClean="0"/>
              <a:t>之利</a:t>
            </a:r>
          </a:p>
          <a:p>
            <a:pPr eaLnBrk="1" hangingPunct="1"/>
            <a:r>
              <a:rPr lang="en-US" altLang="zh-CN" b="1" smtClean="0"/>
              <a:t>C</a:t>
            </a:r>
            <a:r>
              <a:rPr lang="zh-CN" altLang="en-US" b="1" smtClean="0"/>
              <a:t>、</a:t>
            </a:r>
            <a:r>
              <a:rPr lang="zh-CN" altLang="en-US" b="1" i="1" smtClean="0">
                <a:solidFill>
                  <a:srgbClr val="FF0000"/>
                </a:solidFill>
              </a:rPr>
              <a:t>用心</a:t>
            </a:r>
            <a:r>
              <a:rPr lang="zh-CN" altLang="en-US" b="1" smtClean="0"/>
              <a:t>一也</a:t>
            </a:r>
          </a:p>
          <a:p>
            <a:pPr eaLnBrk="1" hangingPunct="1"/>
            <a:r>
              <a:rPr lang="en-US" altLang="zh-CN" b="1" smtClean="0"/>
              <a:t>D</a:t>
            </a:r>
            <a:r>
              <a:rPr lang="zh-CN" altLang="en-US" b="1" smtClean="0"/>
              <a:t>、先帝不以臣</a:t>
            </a:r>
            <a:r>
              <a:rPr lang="zh-CN" altLang="en-US" b="1" i="1" smtClean="0">
                <a:solidFill>
                  <a:srgbClr val="FF0000"/>
                </a:solidFill>
              </a:rPr>
              <a:t>卑鄙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35013" y="4956175"/>
            <a:ext cx="1890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FF0066"/>
                </a:solidFill>
                <a:latin typeface="Times New Roman" pitchFamily="18" charset="0"/>
              </a:rPr>
              <a:t>答案：</a:t>
            </a:r>
            <a:r>
              <a:rPr kumimoji="1" lang="en-US" altLang="zh-CN" sz="3600" b="1">
                <a:solidFill>
                  <a:srgbClr val="FF0066"/>
                </a:solidFill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155554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235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3</a:t>
            </a:r>
            <a:r>
              <a:rPr lang="zh-CN" altLang="en-US" sz="4000" b="1" dirty="0" smtClean="0"/>
              <a:t>、</a:t>
            </a:r>
            <a:r>
              <a:rPr lang="zh-CN" altLang="en-US" sz="4000" b="1" dirty="0" smtClean="0"/>
              <a:t>加点字意义用法完全相同的是：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、</a:t>
            </a:r>
          </a:p>
        </p:txBody>
      </p:sp>
      <p:sp>
        <p:nvSpPr>
          <p:cNvPr id="59396" name="AutoShape 4"/>
          <p:cNvSpPr>
            <a:spLocks/>
          </p:cNvSpPr>
          <p:nvPr/>
        </p:nvSpPr>
        <p:spPr bwMode="auto">
          <a:xfrm>
            <a:off x="1835150" y="1916113"/>
            <a:ext cx="71438" cy="720725"/>
          </a:xfrm>
          <a:prstGeom prst="leftBrace">
            <a:avLst>
              <a:gd name="adj1" fmla="val 840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835150" y="1700213"/>
            <a:ext cx="309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青</a:t>
            </a:r>
            <a:r>
              <a:rPr kumimoji="1" lang="en-US" altLang="zh-CN" sz="2400" b="1">
                <a:latin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</a:rPr>
              <a:t>取之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2400" b="1">
                <a:latin typeface="Times New Roman" pitchFamily="18" charset="0"/>
              </a:rPr>
              <a:t>蓝</a:t>
            </a:r>
            <a:r>
              <a:rPr kumimoji="1" lang="en-US" altLang="zh-CN" sz="2400" b="1">
                <a:latin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</a:rPr>
              <a:t>而青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2400" b="1">
                <a:latin typeface="Times New Roman" pitchFamily="18" charset="0"/>
              </a:rPr>
              <a:t>蓝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887538" y="2297113"/>
            <a:ext cx="332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君子生非异也</a:t>
            </a:r>
            <a:r>
              <a:rPr kumimoji="1" lang="en-US" altLang="zh-CN" sz="2400" b="1">
                <a:latin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</a:rPr>
              <a:t>善假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于</a:t>
            </a:r>
            <a:r>
              <a:rPr kumimoji="1" lang="zh-CN" altLang="en-US" sz="2400" b="1">
                <a:latin typeface="Times New Roman" pitchFamily="18" charset="0"/>
              </a:rPr>
              <a:t>物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311275" y="3062288"/>
            <a:ext cx="862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B</a:t>
            </a:r>
            <a:r>
              <a:rPr kumimoji="1" lang="zh-CN" altLang="en-US" sz="3200">
                <a:latin typeface="Times New Roman" pitchFamily="18" charset="0"/>
              </a:rPr>
              <a:t>、</a:t>
            </a:r>
          </a:p>
        </p:txBody>
      </p:sp>
      <p:sp>
        <p:nvSpPr>
          <p:cNvPr id="59400" name="AutoShape 8"/>
          <p:cNvSpPr>
            <a:spLocks/>
          </p:cNvSpPr>
          <p:nvPr/>
        </p:nvSpPr>
        <p:spPr bwMode="auto">
          <a:xfrm>
            <a:off x="1835150" y="2997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032000" y="278130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假舟楫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者</a:t>
            </a:r>
            <a:r>
              <a:rPr kumimoji="1" lang="zh-CN" altLang="en-US" sz="2400" b="1">
                <a:latin typeface="Times New Roman" pitchFamily="18" charset="0"/>
              </a:rPr>
              <a:t>，非能水也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032000" y="3573463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虽有稿暴，不复挺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者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331913" y="4437063"/>
            <a:ext cx="885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C</a:t>
            </a:r>
            <a:r>
              <a:rPr kumimoji="1" lang="zh-CN" altLang="en-US" sz="3200" b="1">
                <a:latin typeface="Times New Roman" pitchFamily="18" charset="0"/>
              </a:rPr>
              <a:t>、</a:t>
            </a:r>
          </a:p>
        </p:txBody>
      </p:sp>
      <p:sp>
        <p:nvSpPr>
          <p:cNvPr id="59404" name="AutoShape 12"/>
          <p:cNvSpPr>
            <a:spLocks/>
          </p:cNvSpPr>
          <p:nvPr/>
        </p:nvSpPr>
        <p:spPr bwMode="auto">
          <a:xfrm>
            <a:off x="1908175" y="43656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103438" y="4076700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latin typeface="Times New Roman" pitchFamily="18" charset="0"/>
              </a:rPr>
              <a:t>知明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而</a:t>
            </a:r>
            <a:r>
              <a:rPr kumimoji="1" lang="zh-CN" altLang="en-US" sz="2400" b="1" dirty="0">
                <a:latin typeface="Times New Roman" pitchFamily="18" charset="0"/>
              </a:rPr>
              <a:t>行无过矣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2176463" y="4940300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吾尝终日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而</a:t>
            </a:r>
            <a:r>
              <a:rPr kumimoji="1" lang="zh-CN" altLang="en-US" sz="2400" b="1">
                <a:latin typeface="Times New Roman" pitchFamily="18" charset="0"/>
              </a:rPr>
              <a:t>思矣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403350" y="5589588"/>
            <a:ext cx="885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D</a:t>
            </a:r>
            <a:r>
              <a:rPr kumimoji="1" lang="zh-CN" altLang="en-US" sz="3200" b="1">
                <a:latin typeface="Times New Roman" pitchFamily="18" charset="0"/>
              </a:rPr>
              <a:t>、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2032000" y="5661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59409" name="AutoShape 17"/>
          <p:cNvSpPr>
            <a:spLocks/>
          </p:cNvSpPr>
          <p:nvPr/>
        </p:nvSpPr>
        <p:spPr bwMode="auto">
          <a:xfrm>
            <a:off x="1908175" y="55165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124075" y="5445125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积土成山，风雨兴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焉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103438" y="609282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针针丛棘，青麻头伏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焉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784975" y="5676900"/>
            <a:ext cx="1890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FF0066"/>
                </a:solidFill>
                <a:latin typeface="Times New Roman" pitchFamily="18" charset="0"/>
              </a:rPr>
              <a:t>答案：</a:t>
            </a:r>
            <a:r>
              <a:rPr kumimoji="1" lang="en-US" altLang="zh-CN" sz="3600" b="1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95526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3333FF"/>
                </a:solidFill>
              </a:rPr>
              <a:t>4</a:t>
            </a:r>
            <a:r>
              <a:rPr lang="zh-CN" altLang="en-US" sz="4000" b="1" dirty="0" smtClean="0">
                <a:solidFill>
                  <a:srgbClr val="3333FF"/>
                </a:solidFill>
              </a:rPr>
              <a:t>、</a:t>
            </a:r>
            <a:r>
              <a:rPr lang="zh-CN" altLang="en-US" sz="4000" b="1" dirty="0" smtClean="0">
                <a:solidFill>
                  <a:srgbClr val="3333FF"/>
                </a:solidFill>
              </a:rPr>
              <a:t>选出句式与其他三项不同的：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7724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3600" b="1" dirty="0" smtClean="0"/>
              <a:t>A </a:t>
            </a:r>
            <a:r>
              <a:rPr lang="zh-CN" altLang="en-US" sz="3600" b="1" dirty="0" smtClean="0"/>
              <a:t>、蚓无爪牙之利，筋骨之强。</a:t>
            </a:r>
          </a:p>
          <a:p>
            <a:pPr marL="0" indent="0" eaLnBrk="1" hangingPunct="1">
              <a:buNone/>
              <a:defRPr/>
            </a:pPr>
            <a:r>
              <a:rPr lang="en-US" altLang="zh-CN" sz="3600" b="1" dirty="0" smtClean="0"/>
              <a:t>B</a:t>
            </a:r>
            <a:r>
              <a:rPr lang="zh-CN" altLang="en-US" sz="3600" dirty="0" smtClean="0"/>
              <a:t>、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青，取之于蓝，而青于蓝。</a:t>
            </a:r>
          </a:p>
          <a:p>
            <a:pPr marL="0" indent="0" eaLnBrk="1" hangingPunct="1"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、求人可使报秦者。</a:t>
            </a:r>
          </a:p>
          <a:p>
            <a:pPr marL="0" indent="0" eaLnBrk="1" hangingPunct="1"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、人马烧溺死者甚众。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235825" y="5157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567488" y="5295900"/>
            <a:ext cx="167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答案：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670337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20%"/>
          <p:cNvSpPr txBox="1">
            <a:spLocks noChangeArrowheads="1"/>
          </p:cNvSpPr>
          <p:nvPr/>
        </p:nvSpPr>
        <p:spPr bwMode="auto">
          <a:xfrm>
            <a:off x="8243888" y="404813"/>
            <a:ext cx="611187" cy="4513262"/>
          </a:xfrm>
          <a:prstGeom prst="rect">
            <a:avLst/>
          </a:prstGeom>
          <a:pattFill prst="pct20">
            <a:fgClr>
              <a:srgbClr val="420E00"/>
            </a:fgClr>
            <a:bgClr>
              <a:srgbClr val="FFFFFF"/>
            </a:bgClr>
          </a:pattFill>
          <a:ln w="349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读准下面文字的读音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685800"/>
            <a:ext cx="4343400" cy="5969000"/>
          </a:xfrm>
          <a:prstGeom prst="rect">
            <a:avLst/>
          </a:prstGeom>
          <a:noFill/>
          <a:ln w="349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1.</a:t>
            </a:r>
            <a:r>
              <a:rPr kumimoji="1" lang="zh-CN" altLang="en-US" sz="2400" b="1" dirty="0">
                <a:latin typeface="Times New Roman" pitchFamily="18" charset="0"/>
              </a:rPr>
              <a:t>学不可以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已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2.</a:t>
            </a:r>
            <a:r>
              <a:rPr kumimoji="1" lang="zh-CN" altLang="en-US" sz="2400" b="1" dirty="0">
                <a:latin typeface="Times New Roman" pitchFamily="18" charset="0"/>
              </a:rPr>
              <a:t>木直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中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绳</a:t>
            </a:r>
            <a:endParaRPr kumimoji="1" lang="zh-CN" altLang="en-US" sz="24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3.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輮</a:t>
            </a:r>
            <a:r>
              <a:rPr kumimoji="1" lang="zh-CN" altLang="en-US" sz="2400" b="1" dirty="0">
                <a:latin typeface="Times New Roman" pitchFamily="18" charset="0"/>
              </a:rPr>
              <a:t>以为轮、虽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有槁暴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4.</a:t>
            </a:r>
            <a:r>
              <a:rPr kumimoji="1" lang="zh-CN" altLang="en-US" sz="2400" b="1" dirty="0">
                <a:latin typeface="Times New Roman" pitchFamily="18" charset="0"/>
              </a:rPr>
              <a:t>君子博学而日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参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省</a:t>
            </a:r>
            <a:r>
              <a:rPr kumimoji="1" lang="zh-CN" altLang="en-US" sz="2400" b="1" dirty="0">
                <a:latin typeface="Times New Roman" pitchFamily="18" charset="0"/>
              </a:rPr>
              <a:t>乎己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5.</a:t>
            </a:r>
            <a:r>
              <a:rPr kumimoji="1" lang="zh-CN" altLang="en-US" sz="2400" b="1" dirty="0">
                <a:latin typeface="Times New Roman" pitchFamily="18" charset="0"/>
              </a:rPr>
              <a:t>不如须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臾</a:t>
            </a:r>
            <a:r>
              <a:rPr kumimoji="1" lang="zh-CN" altLang="en-US" sz="2400" b="1" dirty="0">
                <a:latin typeface="Times New Roman" pitchFamily="18" charset="0"/>
              </a:rPr>
              <a:t>之所学也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6.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臂</a:t>
            </a:r>
            <a:r>
              <a:rPr kumimoji="1" lang="zh-CN" altLang="en-US" sz="2400" b="1" dirty="0">
                <a:latin typeface="Times New Roman" pitchFamily="18" charset="0"/>
              </a:rPr>
              <a:t>非加长也 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跂</a:t>
            </a:r>
            <a:r>
              <a:rPr kumimoji="1" lang="zh-CN" altLang="en-US" sz="2400" b="1" dirty="0">
                <a:latin typeface="Times New Roman" pitchFamily="18" charset="0"/>
              </a:rPr>
              <a:t>而望矣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7.</a:t>
            </a:r>
            <a:r>
              <a:rPr kumimoji="1" lang="zh-CN" altLang="en-US" sz="2400" b="1" dirty="0">
                <a:latin typeface="Times New Roman" pitchFamily="18" charset="0"/>
              </a:rPr>
              <a:t>假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舆</a:t>
            </a:r>
            <a:r>
              <a:rPr kumimoji="1" lang="zh-CN" altLang="en-US" sz="2400" b="1" dirty="0">
                <a:latin typeface="Times New Roman" pitchFamily="18" charset="0"/>
              </a:rPr>
              <a:t>马者、假舟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楫</a:t>
            </a:r>
            <a:r>
              <a:rPr kumimoji="1" lang="zh-CN" altLang="en-US" sz="2400" b="1" dirty="0">
                <a:latin typeface="Times New Roman" pitchFamily="18" charset="0"/>
              </a:rPr>
              <a:t>者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8.</a:t>
            </a:r>
            <a:r>
              <a:rPr kumimoji="1" lang="zh-CN" altLang="en-US" sz="2400" b="1" dirty="0">
                <a:latin typeface="Times New Roman" pitchFamily="18" charset="0"/>
              </a:rPr>
              <a:t>故不积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跬</a:t>
            </a:r>
            <a:r>
              <a:rPr kumimoji="1" lang="zh-CN" altLang="en-US" sz="2400" b="1" dirty="0">
                <a:latin typeface="Times New Roman" pitchFamily="18" charset="0"/>
              </a:rPr>
              <a:t>步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9.</a:t>
            </a:r>
            <a:r>
              <a:rPr kumimoji="1" lang="zh-CN" altLang="en-US" sz="2400" b="1" dirty="0">
                <a:latin typeface="Times New Roman" pitchFamily="18" charset="0"/>
              </a:rPr>
              <a:t>骐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骥</a:t>
            </a:r>
            <a:r>
              <a:rPr kumimoji="1" lang="zh-CN" altLang="en-US" sz="2400" b="1" dirty="0">
                <a:latin typeface="Times New Roman" pitchFamily="18" charset="0"/>
              </a:rPr>
              <a:t>一跃、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驽</a:t>
            </a:r>
            <a:r>
              <a:rPr kumimoji="1" lang="zh-CN" altLang="en-US" sz="2400" b="1" dirty="0">
                <a:latin typeface="Times New Roman" pitchFamily="18" charset="0"/>
              </a:rPr>
              <a:t>马十驾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10.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锲</a:t>
            </a:r>
            <a:r>
              <a:rPr kumimoji="1" lang="zh-CN" altLang="en-US" sz="2400" b="1" dirty="0">
                <a:latin typeface="Times New Roman" pitchFamily="18" charset="0"/>
              </a:rPr>
              <a:t>而不舍、金石可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镂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11.</a:t>
            </a:r>
            <a:r>
              <a:rPr kumimoji="1" lang="zh-CN" altLang="en-US" sz="2400" b="1" dirty="0">
                <a:latin typeface="Times New Roman" pitchFamily="18" charset="0"/>
              </a:rPr>
              <a:t>蟹六跪而二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螯</a:t>
            </a:r>
            <a:r>
              <a:rPr kumimoji="1" lang="zh-CN" altLang="en-US" sz="2400" b="1" dirty="0">
                <a:latin typeface="Times New Roman" pitchFamily="18" charset="0"/>
              </a:rPr>
              <a:t>、用心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躁</a:t>
            </a:r>
            <a:r>
              <a:rPr kumimoji="1" lang="zh-CN" altLang="en-US" sz="2400" b="1" dirty="0">
                <a:latin typeface="Times New Roman" pitchFamily="18" charset="0"/>
              </a:rPr>
              <a:t>也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257800" y="685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1. yǐ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257800" y="1143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2.  zhòng     shéng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257800" y="1676400"/>
            <a:ext cx="291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3. róu  yòu</a:t>
            </a:r>
            <a:r>
              <a:rPr kumimoji="1" lang="en-US" altLang="zh-CN" sz="2400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gǎo   pù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257800" y="22098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4. Cān xǐng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57800" y="2819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5. yú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257800" y="3352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6. Bì     qì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257800" y="38862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7. yú     jí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257800" y="4419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8. kuǐ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257800" y="5029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9. jì     nú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181600" y="5562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10. qiè   lòu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181600" y="61722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11.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áo</a:t>
            </a:r>
            <a:r>
              <a:rPr kumimoji="1" lang="en-US" altLang="zh-CN" sz="2400" b="1" dirty="0" smtClean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zào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 autoUpdateAnimBg="0"/>
      <p:bldP spid="12295" grpId="0" autoUpdateAnimBg="0"/>
      <p:bldP spid="12296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  <p:bldP spid="123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63713" y="908050"/>
            <a:ext cx="6911975" cy="614363"/>
          </a:xfrm>
          <a:prstGeom prst="rect">
            <a:avLst/>
          </a:prstGeom>
          <a:noFill/>
          <a:ln w="349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君子①曰：学不可以已② 。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114800" y="617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051050" y="1916113"/>
            <a:ext cx="59055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文鼎粗圆简" pitchFamily="49" charset="-122"/>
              </a:rPr>
              <a:t>①</a:t>
            </a:r>
            <a:r>
              <a:rPr kumimoji="1" lang="zh-CN" altLang="en-US" sz="2800" b="1">
                <a:latin typeface="Times New Roman" pitchFamily="18" charset="0"/>
                <a:ea typeface="文鼎粗圆简" pitchFamily="49" charset="-122"/>
              </a:rPr>
              <a:t>君子：有学问、有修养的人。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文鼎粗圆简" pitchFamily="49" charset="-122"/>
              </a:rPr>
              <a:t>②已：停止。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908175" y="3933825"/>
            <a:ext cx="5545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</a:rPr>
              <a:t>提出中心论点</a:t>
            </a:r>
            <a:r>
              <a:rPr kumimoji="1" lang="zh-CN" altLang="en-US" sz="3200" b="1" dirty="0" smtClean="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</a:rPr>
              <a:t>：</a:t>
            </a:r>
            <a:endParaRPr kumimoji="1" lang="zh-CN" altLang="en-US" sz="3200" b="1" dirty="0">
              <a:solidFill>
                <a:srgbClr val="3333FF"/>
              </a:solidFill>
              <a:latin typeface="Times New Roman" pitchFamily="18" charset="0"/>
              <a:ea typeface="文鼎中隶简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5156" y="5085184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学不可以已</a:t>
            </a:r>
            <a:endParaRPr kumimoji="1" lang="zh-CN" altLang="en-US" sz="32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文鼎中隶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301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3318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64547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142A77-7DC6-49C0-817E-3DA834DC3C2F}" type="slidenum">
              <a:rPr kumimoji="1" lang="en-US" altLang="zh-CN" sz="2000">
                <a:latin typeface="Times New Roman" pitchFamily="18" charset="0"/>
              </a:rPr>
              <a:pPr eaLnBrk="1" hangingPunct="1"/>
              <a:t>8</a:t>
            </a:fld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auto">
          <a:xfrm>
            <a:off x="464985" y="1484784"/>
            <a:ext cx="5410200" cy="1143000"/>
          </a:xfrm>
          <a:prstGeom prst="cloudCallout">
            <a:avLst>
              <a:gd name="adj1" fmla="val 53815"/>
              <a:gd name="adj2" fmla="val 201389"/>
            </a:avLst>
          </a:prstGeom>
          <a:solidFill>
            <a:srgbClr val="F0FDFE"/>
          </a:solidFill>
          <a:ln w="34925">
            <a:solidFill>
              <a:srgbClr val="CC2C47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青，取之于蓝，而青于蓝；冰，水为之，而寒于水。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3861048"/>
            <a:ext cx="5105400" cy="1222375"/>
          </a:xfrm>
          <a:prstGeom prst="rect">
            <a:avLst/>
          </a:prstGeom>
          <a:solidFill>
            <a:srgbClr val="F0FDFE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靛青，从蓝草中提取出来，但比蓝草更青；冰，水凝结而成的，但比水更冷。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905000" y="2708920"/>
            <a:ext cx="0" cy="1066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57200" y="5686425"/>
            <a:ext cx="5105400" cy="857250"/>
          </a:xfrm>
          <a:prstGeom prst="rect">
            <a:avLst/>
          </a:prstGeom>
          <a:solidFill>
            <a:srgbClr val="F0FDFE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客观事物经过一定过程可以发展提高</a:t>
            </a:r>
            <a:r>
              <a:rPr kumimoji="1" lang="en-US" altLang="zh-CN" sz="2400" b="1">
                <a:latin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</a:rPr>
              <a:t>人经过学习也可以水平。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1720056" y="5157788"/>
            <a:ext cx="369887" cy="528637"/>
          </a:xfrm>
          <a:prstGeom prst="downArrow">
            <a:avLst>
              <a:gd name="adj1" fmla="val 35120"/>
              <a:gd name="adj2" fmla="val 54336"/>
            </a:avLst>
          </a:prstGeom>
          <a:solidFill>
            <a:srgbClr val="D400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153400" cy="107791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青，取之于蓝 ，而青于蓝；冰，水为之，而寒于水。</a:t>
            </a:r>
          </a:p>
        </p:txBody>
      </p:sp>
    </p:spTree>
    <p:extLst>
      <p:ext uri="{BB962C8B-B14F-4D97-AF65-F5344CB8AC3E}">
        <p14:creationId xmlns:p14="http://schemas.microsoft.com/office/powerpoint/2010/main" val="2166113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 autoUpdateAnimBg="0"/>
      <p:bldP spid="16390" grpId="0" animBg="1"/>
      <p:bldP spid="16391" grpId="0" animBg="1" autoUpdateAnimBg="0"/>
      <p:bldP spid="163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305800" cy="1077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木直</a:t>
            </a:r>
            <a:r>
              <a:rPr kumimoji="1"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</a:t>
            </a:r>
            <a:r>
              <a:rPr kumimoji="1" lang="zh-CN" alt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①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绳 ，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輮</a:t>
            </a:r>
            <a:r>
              <a:rPr kumimoji="1" lang="zh-CN" alt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②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以为轮，其曲中规，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虽有</a:t>
            </a:r>
            <a:r>
              <a:rPr kumimoji="1" lang="zh-CN" alt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③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槁暴 </a:t>
            </a:r>
            <a:r>
              <a:rPr kumimoji="1" lang="zh-CN" altLang="en-US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④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，不复挺</a:t>
            </a:r>
            <a:r>
              <a:rPr kumimoji="1"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者，輮使之然也。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3400" y="2579688"/>
            <a:ext cx="80772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①</a:t>
            </a:r>
            <a:r>
              <a:rPr kumimoji="1" lang="zh-CN" altLang="en-US" sz="3200" b="1">
                <a:latin typeface="Times New Roman" pitchFamily="18" charset="0"/>
              </a:rPr>
              <a:t>中绳：合乎拉直的墨线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②</a:t>
            </a:r>
            <a:r>
              <a:rPr kumimoji="1" lang="zh-CN" altLang="en-US" sz="3200" b="1">
                <a:latin typeface="Times New Roman" pitchFamily="18" charset="0"/>
              </a:rPr>
              <a:t>輮：使</a:t>
            </a:r>
            <a:r>
              <a:rPr kumimoji="1" lang="en-US" altLang="zh-CN" sz="3200" b="1">
                <a:latin typeface="Times New Roman" pitchFamily="18" charset="0"/>
              </a:rPr>
              <a:t>…</a:t>
            </a:r>
            <a:r>
              <a:rPr kumimoji="1" lang="zh-CN" altLang="en-US" sz="3200" b="1">
                <a:latin typeface="Times New Roman" pitchFamily="18" charset="0"/>
              </a:rPr>
              <a:t>弯曲</a:t>
            </a:r>
            <a:endParaRPr kumimoji="1" lang="en-US" altLang="zh-CN" sz="3200" b="1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③虽：即使。有：通“又”。</a:t>
            </a:r>
            <a:endParaRPr kumimoji="1" lang="zh-CN" altLang="en-US" sz="32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④槁暴：槁，枯。暴，通“曝”，晒。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Calibri" pitchFamily="34" charset="0"/>
              </a:rPr>
              <a:t>⑤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挺：直。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3200" b="1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17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 autoUpdateAnimBg="0"/>
      <p:bldP spid="3686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3658</Words>
  <Application>Microsoft Office PowerPoint</Application>
  <PresentationFormat>全屏显示(4:3)</PresentationFormat>
  <Paragraphs>473</Paragraphs>
  <Slides>53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主题​​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谁能解答这几个问题?</vt:lpstr>
      <vt:lpstr>PowerPoint 演示文稿</vt:lpstr>
      <vt:lpstr>PowerPoint 演示文稿</vt:lpstr>
      <vt:lpstr>PowerPoint 演示文稿</vt:lpstr>
      <vt:lpstr>（１）以日常生活中常见的事情或现象作为喻体。 </vt:lpstr>
      <vt:lpstr>PowerPoint 演示文稿</vt:lpstr>
      <vt:lpstr>PowerPoint 演示文稿</vt:lpstr>
      <vt:lpstr>通假字</vt:lpstr>
      <vt:lpstr>PowerPoint 演示文稿</vt:lpstr>
      <vt:lpstr>词类活用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焉</vt:lpstr>
      <vt:lpstr>PowerPoint 演示文稿</vt:lpstr>
      <vt:lpstr>2、选出古今意义相同的一项：</vt:lpstr>
      <vt:lpstr>3、加点字意义用法完全相同的是：</vt:lpstr>
      <vt:lpstr>4、选出句式与其他三项不同的：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2017-02-28T07:34:41Z</dcterms:created>
  <dcterms:modified xsi:type="dcterms:W3CDTF">2017-03-02T08:29:28Z</dcterms:modified>
</cp:coreProperties>
</file>