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63" r:id="rId3"/>
    <p:sldId id="264" r:id="rId4"/>
    <p:sldId id="265" r:id="rId5"/>
    <p:sldId id="304" r:id="rId6"/>
    <p:sldId id="305" r:id="rId7"/>
    <p:sldId id="306" r:id="rId8"/>
    <p:sldId id="30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99" r:id="rId20"/>
    <p:sldId id="300" r:id="rId21"/>
    <p:sldId id="301" r:id="rId22"/>
    <p:sldId id="302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FEC-4393-4133-87CF-AECC5D24E724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3D1-693B-4946-B05A-05B5B77C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6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FEC-4393-4133-87CF-AECC5D24E724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3D1-693B-4946-B05A-05B5B77C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FEC-4393-4133-87CF-AECC5D24E724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3D1-693B-4946-B05A-05B5B77C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40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FEC-4393-4133-87CF-AECC5D24E724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3D1-693B-4946-B05A-05B5B77C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23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FEC-4393-4133-87CF-AECC5D24E724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3D1-693B-4946-B05A-05B5B77C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081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FEC-4393-4133-87CF-AECC5D24E724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3D1-693B-4946-B05A-05B5B77C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806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hlinkClick r:id="rId2" action="ppaction://hlinksldjump"/>
          </p:cNvPr>
          <p:cNvSpPr/>
          <p:nvPr userDrawn="1"/>
        </p:nvSpPr>
        <p:spPr>
          <a:xfrm>
            <a:off x="8143875" y="6286500"/>
            <a:ext cx="928688" cy="500063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7473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FEC-4393-4133-87CF-AECC5D24E724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3D1-693B-4946-B05A-05B5B77C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9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FEC-4393-4133-87CF-AECC5D24E724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3D1-693B-4946-B05A-05B5B77C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2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FEC-4393-4133-87CF-AECC5D24E724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3D1-693B-4946-B05A-05B5B77C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7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FEC-4393-4133-87CF-AECC5D24E724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3D1-693B-4946-B05A-05B5B77C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8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FEC-4393-4133-87CF-AECC5D24E724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23D1-693B-4946-B05A-05B5B77C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7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2FEC-4393-4133-87CF-AECC5D24E724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23D1-693B-4946-B05A-05B5B77CE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5" r:id="rId13"/>
    <p:sldLayoutId id="2147483666" r:id="rId14"/>
    <p:sldLayoutId id="2147483667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8" r:id="rId33"/>
    <p:sldLayoutId id="2147483689" r:id="rId34"/>
    <p:sldLayoutId id="2147483690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  <p:sldLayoutId id="2147483699" r:id="rId43"/>
    <p:sldLayoutId id="2147483700" r:id="rId4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1.doc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yw-43.TI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&#20316;&#32773;&#31616;&#20171;.T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&#36175;&#24418;&#35937;.TI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&#36175;&#35821;&#35328;.TI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&#36175;&#25216;&#24039;.TI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&#36175;&#20869;&#23481;.TI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&#36175;&#35266;&#28857;.TI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&#32972;&#26223;&#22238;&#25918;.ti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&#32032;&#26448;&#26723;&#26696;.ti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&#20339;&#20316;&#27427;&#36175;.ti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&#30693;&#35782;&#38142;&#25509;.t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&#29749;&#29750;&#34892;0.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矩形 48129"/>
          <p:cNvSpPr>
            <a:spLocks noChangeArrowheads="1" noChangeShapeType="1" noTextEdit="1"/>
          </p:cNvSpPr>
          <p:nvPr/>
        </p:nvSpPr>
        <p:spPr bwMode="auto">
          <a:xfrm>
            <a:off x="657643" y="2629293"/>
            <a:ext cx="7838794" cy="89379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6000" b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/>
                <a:ea typeface="黑体"/>
              </a:rPr>
              <a:t>《</a:t>
            </a:r>
            <a:r>
              <a:rPr lang="zh-CN" altLang="en-US" sz="60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/>
                <a:ea typeface="黑体"/>
              </a:rPr>
              <a:t>琵琶行</a:t>
            </a:r>
            <a:r>
              <a:rPr lang="en-US" altLang="zh-CN" sz="60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/>
                <a:ea typeface="黑体"/>
              </a:rPr>
              <a:t>(</a:t>
            </a:r>
            <a:r>
              <a:rPr lang="zh-CN" altLang="en-US" sz="60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/>
                <a:ea typeface="黑体"/>
              </a:rPr>
              <a:t>并序</a:t>
            </a:r>
            <a:r>
              <a:rPr lang="en-US" altLang="zh-CN" sz="60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/>
                <a:ea typeface="黑体"/>
              </a:rPr>
              <a:t>)》</a:t>
            </a:r>
            <a:endParaRPr lang="zh-CN" altLang="en-US" sz="60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黑体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8234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00063" y="1090613"/>
          <a:ext cx="8315325" cy="505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文档" r:id="rId3" imgW="8941481" imgH="5444624" progId="Word.Document.8">
                  <p:embed/>
                </p:oleObj>
              </mc:Choice>
              <mc:Fallback>
                <p:oleObj name="文档" r:id="rId3" imgW="8941481" imgH="54446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090613"/>
                        <a:ext cx="8315325" cy="505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49800" y="960438"/>
            <a:ext cx="1785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神态，脸色</a:t>
            </a:r>
            <a:endParaRPr lang="zh-CN" altLang="en-US" sz="240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21238" y="2065338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爆发出，突然冲出</a:t>
            </a:r>
            <a:endParaRPr lang="zh-CN" altLang="en-US" sz="240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49800" y="31369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年纪大</a:t>
            </a:r>
            <a:endParaRPr lang="zh-CN" altLang="en-US" sz="240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21238" y="4246563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整理</a:t>
            </a:r>
            <a:endParaRPr lang="zh-CN" altLang="en-US" sz="240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934322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81025" y="790575"/>
          <a:ext cx="8134350" cy="544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文档" r:id="rId3" imgW="8409447" imgH="5621041" progId="Word.Document.8">
                  <p:embed/>
                </p:oleObj>
              </mc:Choice>
              <mc:Fallback>
                <p:oleObj name="文档" r:id="rId3" imgW="8409447" imgH="56210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790575"/>
                        <a:ext cx="8134350" cy="544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4946650" y="620713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副词，刚才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4132263" y="3046413"/>
            <a:ext cx="150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名词，话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4132263" y="3579813"/>
            <a:ext cx="150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 名词，字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4132263" y="4025900"/>
            <a:ext cx="150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动词，说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4060825" y="4903788"/>
            <a:ext cx="428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数词，几，表示不确定的数目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3989388" y="5322888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名词，数量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71216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  <p:bldP spid="3077" grpId="0"/>
      <p:bldP spid="3078" grpId="0"/>
      <p:bldP spid="3079" grpId="0"/>
      <p:bldP spid="30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42938" y="1009650"/>
          <a:ext cx="7937500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文档" r:id="rId3" imgW="8537709" imgH="5369954" progId="Word.Document.8">
                  <p:embed/>
                </p:oleObj>
              </mc:Choice>
              <mc:Fallback>
                <p:oleObj name="文档" r:id="rId3" imgW="8537709" imgH="53699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009650"/>
                        <a:ext cx="7937500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29063" y="928688"/>
            <a:ext cx="2714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动词，说话，回答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000500" y="1428750"/>
            <a:ext cx="1500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名词，曲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00500" y="2109788"/>
            <a:ext cx="2214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形容词，轻轻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00500" y="2609850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动词，轻视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71938" y="3324225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动词，哭泣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00500" y="3752850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名词，眼泪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00500" y="4500563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动词，从高处到低处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00500" y="5000625"/>
            <a:ext cx="4357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方位名词，下面，位置在低处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21577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36600" y="785813"/>
          <a:ext cx="7764463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文档" r:id="rId3" imgW="8355404" imgH="5845869" progId="Word.Document.8">
                  <p:embed/>
                </p:oleObj>
              </mc:Choice>
              <mc:Fallback>
                <p:oleObj name="文档" r:id="rId3" imgW="8355404" imgH="58458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785813"/>
                        <a:ext cx="7764463" cy="542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43525" y="1284288"/>
            <a:ext cx="2428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动词，写，创作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14938" y="1784350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动词，弹奏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14938" y="2284413"/>
            <a:ext cx="2357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介词，替、给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00588" y="5465763"/>
            <a:ext cx="1214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摆酒席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72025" y="4894263"/>
            <a:ext cx="857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作歌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27934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85132"/>
              </p:ext>
            </p:extLst>
          </p:nvPr>
        </p:nvGraphicFramePr>
        <p:xfrm>
          <a:off x="882650" y="1076325"/>
          <a:ext cx="7723188" cy="456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Document" r:id="rId4" imgW="8361908" imgH="4919183" progId="Word.Document.8">
                  <p:embed/>
                </p:oleObj>
              </mc:Choice>
              <mc:Fallback>
                <p:oleObj name="Document" r:id="rId4" imgW="8361908" imgH="49191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076325"/>
                        <a:ext cx="7723188" cy="456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60925" y="1497013"/>
            <a:ext cx="1228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在夜里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60925" y="2066925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在梦中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60925" y="3678238"/>
            <a:ext cx="857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敲碎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75488" y="4221088"/>
            <a:ext cx="871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轻视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46700" y="4221088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看重；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96642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497" y="2636912"/>
            <a:ext cx="2214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400" b="1" dirty="0" smtClean="0">
                <a:latin typeface="+mn-ea"/>
                <a:ea typeface="+mn-ea"/>
              </a:rPr>
              <a:t>①</a:t>
            </a:r>
            <a:r>
              <a:rPr lang="zh-CN" altLang="en-US" sz="2400" b="1" dirty="0">
                <a:latin typeface="+mn-ea"/>
                <a:ea typeface="+mn-ea"/>
              </a:rPr>
              <a:t>感斯</a:t>
            </a:r>
            <a:r>
              <a:rPr lang="zh-CN" altLang="en-US" sz="2400" b="1" dirty="0" smtClean="0">
                <a:latin typeface="+mn-ea"/>
                <a:ea typeface="+mn-ea"/>
              </a:rPr>
              <a:t>人言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87" y="-199827"/>
            <a:ext cx="2348720" cy="799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五、文言句式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304" y="47667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400" b="1" dirty="0" smtClean="0">
                <a:latin typeface="+mn-ea"/>
              </a:rPr>
              <a:t>①</a:t>
            </a:r>
            <a:r>
              <a:rPr lang="zh-CN" altLang="en-US" sz="2400" b="1" dirty="0">
                <a:latin typeface="+mn-ea"/>
              </a:rPr>
              <a:t>自言本是京城</a:t>
            </a:r>
            <a:r>
              <a:rPr lang="zh-CN" altLang="en-US" sz="2400" b="1" dirty="0" smtClean="0">
                <a:latin typeface="+mn-ea"/>
              </a:rPr>
              <a:t>女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3928" y="1308885"/>
            <a:ext cx="1989647" cy="799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一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判断句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308885"/>
            <a:ext cx="2710999" cy="799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800" b="1" dirty="0">
                <a:latin typeface="+mn-ea"/>
              </a:rPr>
              <a:t>(“</a:t>
            </a:r>
            <a:r>
              <a:rPr lang="zh-CN" altLang="en-US" sz="2800" b="1" dirty="0">
                <a:latin typeface="+mn-ea"/>
              </a:rPr>
              <a:t>是</a:t>
            </a:r>
            <a:r>
              <a:rPr lang="en-US" altLang="zh-CN" sz="2800" b="1" dirty="0">
                <a:latin typeface="+mn-ea"/>
              </a:rPr>
              <a:t>”</a:t>
            </a:r>
            <a:r>
              <a:rPr lang="zh-CN" altLang="en-US" sz="2800" b="1" dirty="0">
                <a:latin typeface="+mn-ea"/>
              </a:rPr>
              <a:t>表判断</a:t>
            </a:r>
            <a:r>
              <a:rPr lang="en-US" altLang="zh-CN" sz="2800" b="1" dirty="0">
                <a:latin typeface="+mn-ea"/>
              </a:rPr>
              <a:t>)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8376" y="5320317"/>
            <a:ext cx="1989647" cy="799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被动句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8460" y="2636912"/>
            <a:ext cx="3280065" cy="698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应为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感于斯人言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4" y="4043973"/>
            <a:ext cx="2659702" cy="698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②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妆成每被秋娘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妒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65341" y="4034291"/>
            <a:ext cx="2351926" cy="698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被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表被动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31954" y="395291"/>
            <a:ext cx="3070071" cy="799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800" b="1" dirty="0">
                <a:latin typeface="+mn-ea"/>
              </a:rPr>
              <a:t>②</a:t>
            </a:r>
            <a:r>
              <a:rPr lang="zh-CN" altLang="en-US" sz="2800" b="1" dirty="0">
                <a:latin typeface="+mn-ea"/>
              </a:rPr>
              <a:t>同是天涯沦落人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0513264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284005" y="4895174"/>
            <a:ext cx="26445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 smtClean="0">
                <a:latin typeface="宋体" pitchFamily="2" charset="-122"/>
              </a:rPr>
              <a:t>④</a:t>
            </a:r>
            <a:r>
              <a:rPr lang="zh-CN" altLang="en-US" sz="2400" b="1" dirty="0" smtClean="0">
                <a:latin typeface="宋体" pitchFamily="2" charset="-122"/>
              </a:rPr>
              <a:t>去来江口守空船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5452" y="2132856"/>
            <a:ext cx="4572000" cy="559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三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倒装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句    状语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后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置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254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itchFamily="2" charset="-122"/>
              </a:rPr>
              <a:t>①</a:t>
            </a:r>
            <a:r>
              <a:rPr lang="zh-CN" altLang="en-US" sz="2400" b="1" dirty="0">
                <a:latin typeface="宋体" pitchFamily="2" charset="-122"/>
              </a:rPr>
              <a:t>尝学琵琶于穆、曹二善</a:t>
            </a:r>
            <a:r>
              <a:rPr lang="zh-CN" altLang="en-US" sz="2400" b="1" dirty="0" smtClean="0">
                <a:latin typeface="宋体" pitchFamily="2" charset="-122"/>
              </a:rPr>
              <a:t>才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658038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现代汉语语序：尝</a:t>
            </a:r>
            <a:r>
              <a:rPr lang="zh-CN" altLang="en-US" sz="2400" b="1" dirty="0" smtClean="0">
                <a:latin typeface="宋体" pitchFamily="2" charset="-122"/>
              </a:rPr>
              <a:t>于穆</a:t>
            </a:r>
            <a:r>
              <a:rPr lang="zh-CN" altLang="en-US" sz="2400" b="1" dirty="0">
                <a:latin typeface="宋体" pitchFamily="2" charset="-122"/>
              </a:rPr>
              <a:t>、曹二善才学琵琶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754" y="1428907"/>
            <a:ext cx="250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itchFamily="2" charset="-122"/>
              </a:rPr>
              <a:t>②</a:t>
            </a:r>
            <a:r>
              <a:rPr lang="zh-CN" altLang="en-US" sz="2400" b="1" dirty="0">
                <a:latin typeface="宋体" pitchFamily="2" charset="-122"/>
              </a:rPr>
              <a:t>转徙于江湖间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411298" y="1336573"/>
            <a:ext cx="4517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现代汉语语序：于江湖间转徙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5661248"/>
            <a:ext cx="1733167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四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省略句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4247" y="2811113"/>
            <a:ext cx="1733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省略谓语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4246" y="3502751"/>
            <a:ext cx="1733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省略宾语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7973" y="4179628"/>
            <a:ext cx="1888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省略介词</a:t>
            </a:r>
            <a:r>
              <a:rPr lang="en-US" altLang="zh-CN" sz="2400" b="1" dirty="0">
                <a:latin typeface="宋体" pitchFamily="2" charset="-122"/>
              </a:rPr>
              <a:t>) 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5718" y="4895173"/>
            <a:ext cx="1733167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省略主语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8045" y="2903447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itchFamily="2" charset="-122"/>
              </a:rPr>
              <a:t>①</a:t>
            </a:r>
            <a:r>
              <a:rPr lang="zh-CN" altLang="en-US" sz="2400" b="1" dirty="0" smtClean="0">
                <a:latin typeface="宋体" pitchFamily="2" charset="-122"/>
              </a:rPr>
              <a:t>本长安</a:t>
            </a:r>
            <a:r>
              <a:rPr lang="zh-CN" altLang="en-US" sz="2400" b="1" dirty="0">
                <a:latin typeface="宋体" pitchFamily="2" charset="-122"/>
              </a:rPr>
              <a:t>倡女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73226" y="3591911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itchFamily="2" charset="-122"/>
              </a:rPr>
              <a:t>②</a:t>
            </a:r>
            <a:r>
              <a:rPr lang="zh-CN" altLang="en-US" sz="2400" b="1" dirty="0" smtClean="0">
                <a:latin typeface="宋体" pitchFamily="2" charset="-122"/>
              </a:rPr>
              <a:t>使快</a:t>
            </a:r>
            <a:r>
              <a:rPr lang="zh-CN" altLang="en-US" sz="2400" b="1" dirty="0">
                <a:latin typeface="宋体" pitchFamily="2" charset="-122"/>
              </a:rPr>
              <a:t>弹数曲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73225" y="4239564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itchFamily="2" charset="-122"/>
              </a:rPr>
              <a:t>③</a:t>
            </a:r>
            <a:r>
              <a:rPr lang="zh-CN" altLang="en-US" sz="2400" b="1" dirty="0" smtClean="0">
                <a:latin typeface="宋体" pitchFamily="2" charset="-122"/>
              </a:rPr>
              <a:t>送客湓</a:t>
            </a:r>
            <a:r>
              <a:rPr lang="zh-CN" altLang="en-US" sz="2400" b="1" dirty="0">
                <a:latin typeface="宋体" pitchFamily="2" charset="-122"/>
              </a:rPr>
              <a:t>浦口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249705" y="2934124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itchFamily="2" charset="-122"/>
              </a:rPr>
              <a:t>①</a:t>
            </a:r>
            <a:r>
              <a:rPr lang="zh-CN" altLang="en-US" sz="2400" b="1" dirty="0">
                <a:latin typeface="宋体" pitchFamily="2" charset="-122"/>
              </a:rPr>
              <a:t>本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是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长安倡女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227556" y="3595085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itchFamily="2" charset="-122"/>
              </a:rPr>
              <a:t>②</a:t>
            </a:r>
            <a:r>
              <a:rPr lang="zh-CN" altLang="en-US" sz="2400" b="1" dirty="0">
                <a:latin typeface="宋体" pitchFamily="2" charset="-122"/>
              </a:rPr>
              <a:t>使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之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快弹数曲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249705" y="4239564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itchFamily="2" charset="-122"/>
              </a:rPr>
              <a:t>③</a:t>
            </a:r>
            <a:r>
              <a:rPr lang="zh-CN" altLang="en-US" sz="2400" b="1" dirty="0">
                <a:latin typeface="宋体" pitchFamily="2" charset="-122"/>
              </a:rPr>
              <a:t>送客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于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湓浦口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249705" y="4825959"/>
            <a:ext cx="3280065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itchFamily="2" charset="-122"/>
              </a:rPr>
              <a:t>④</a:t>
            </a:r>
            <a:r>
              <a:rPr lang="zh-CN" altLang="en-US" sz="2400" b="1" dirty="0">
                <a:latin typeface="宋体" pitchFamily="2" charset="-122"/>
              </a:rPr>
              <a:t>去来江口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我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守空船</a:t>
            </a:r>
            <a:endParaRPr lang="zh-CN" altLang="en-US" sz="24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760755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4316" y="332656"/>
            <a:ext cx="3113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100" dirty="0">
                <a:solidFill>
                  <a:srgbClr val="FF0000"/>
                </a:solidFill>
                <a:latin typeface="Times New Roman"/>
                <a:ea typeface="华文行楷"/>
              </a:rPr>
              <a:t>[</a:t>
            </a:r>
            <a:r>
              <a:rPr lang="zh-CN" sz="3200" b="1" kern="100" dirty="0">
                <a:solidFill>
                  <a:srgbClr val="FF0000"/>
                </a:solidFill>
                <a:latin typeface="Times New Roman"/>
                <a:ea typeface="华文行楷"/>
                <a:cs typeface="Times New Roman"/>
              </a:rPr>
              <a:t>内容提要</a:t>
            </a:r>
            <a:r>
              <a:rPr lang="en-US" sz="3200" b="1" kern="100" dirty="0">
                <a:solidFill>
                  <a:srgbClr val="FF0000"/>
                </a:solidFill>
                <a:latin typeface="Times New Roman"/>
                <a:ea typeface="华文行楷"/>
              </a:rPr>
              <a:t>]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617688" y="1916832"/>
            <a:ext cx="771525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+mn-ea"/>
                <a:ea typeface="+mn-ea"/>
              </a:rPr>
              <a:t>    《</a:t>
            </a:r>
            <a:r>
              <a:rPr lang="zh-CN" altLang="en-US" sz="2400" b="1" dirty="0">
                <a:latin typeface="+mn-ea"/>
                <a:ea typeface="+mn-ea"/>
              </a:rPr>
              <a:t>琵琶行</a:t>
            </a:r>
            <a:r>
              <a:rPr lang="en-US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并序</a:t>
            </a:r>
            <a:r>
              <a:rPr lang="en-US" sz="2400" b="1" dirty="0">
                <a:latin typeface="+mn-ea"/>
                <a:ea typeface="+mn-ea"/>
              </a:rPr>
              <a:t>)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这首诗是一首叙事诗，主要记叙白居易贬谪江州时，月夜送客江边，巧遇琵琶女一事。诗中主要塑造了两个人物形象：琵琶女和诗人自己。前者为主，后者为宾。既表达了对琵琶女晚年沉沦遭遇的同情，也表达了诗人的凄凉心境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9646129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4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386" y="87740"/>
            <a:ext cx="37896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100" dirty="0">
                <a:solidFill>
                  <a:srgbClr val="FF0000"/>
                </a:solidFill>
                <a:latin typeface="Times New Roman"/>
                <a:ea typeface="华文行楷"/>
              </a:rPr>
              <a:t>[</a:t>
            </a:r>
            <a:r>
              <a:rPr lang="zh-CN" sz="4000" b="1" kern="100" dirty="0">
                <a:solidFill>
                  <a:srgbClr val="FF0000"/>
                </a:solidFill>
                <a:latin typeface="Times New Roman"/>
                <a:ea typeface="华文行楷"/>
                <a:cs typeface="Times New Roman"/>
              </a:rPr>
              <a:t>结构概览</a:t>
            </a:r>
            <a:r>
              <a:rPr lang="en-US" sz="4000" b="1" kern="100" dirty="0">
                <a:solidFill>
                  <a:srgbClr val="FF0000"/>
                </a:solidFill>
                <a:latin typeface="Times New Roman"/>
                <a:ea typeface="华文行楷"/>
              </a:rPr>
              <a:t>]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22531" name="Picture 2" descr="yw-43.T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56895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944364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b="1" dirty="0"/>
              <a:t>典型乐声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2060848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该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句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描写音乐的诗句堪称绝唱。诗人通过通俗新颖、生动恰切的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，不但能唤起人们的想象，而且使读者对乐声有了更为具体的感受，可谓形象鲜明，韵味无穷；且乐声的富于变化，使人觉得这位“平生不得志”的琵琶女仿佛在向人们倾诉着满腔的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怨愤和哀愁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115452"/>
            <a:ext cx="6290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*"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大弦嘈嘈如急雨，小弦切切如私语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766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作者简介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60648"/>
            <a:ext cx="26781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23528" y="1196752"/>
            <a:ext cx="83581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直言遭贬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白居易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白居易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(772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846)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，字乐天，晚年号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香山居士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。原籍太原，后迁至下邽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今陕西省渭南县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。贞元十五年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(798)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士，任翰林学士，左拾遗。因直言进谏，贬为江州司马。后被召为主客郎中，知制诰。太和年间，任太子宾客及太子少傅。会昌二年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(842)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，以刑部尚书致仕，死时年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75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岁。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   主要诗歌有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卖炭翁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》《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长恨歌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》《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琵琶行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》《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赋得古原草送别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947844895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b="1" dirty="0"/>
              <a:t>典型境界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2319125"/>
            <a:ext cx="8229600" cy="34861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“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此时无声胜有声”，此句道出了“无声”与“有声”之间的辨证关系，道出了音乐上停顿的奇特功效。在特定的场合下，乐曲的暂时休止比连续不断的演奏更能触动人们的心弦，更易让人受到感染。创造出了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曲止情续、余意无穷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的艺术境界。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295736"/>
            <a:ext cx="6290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*"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别有幽愁暗恨生，此时无声胜有声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689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b="1" dirty="0"/>
              <a:t>典型氛围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348880"/>
            <a:ext cx="7772400" cy="3806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用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悄寂无声的环境来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衬托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演奏的效果，乐声已停，然而余音饶梁，经久不息，人们还久久沉醉在音乐创造的氛围中。“悄无言”的寂静，实则是充满了感情的时刻，听众的忘情和如痴如醉的神情，从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侧面烘托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出琵琶女技艺的高超绝妙。诗人所创造的这个画面，有着及其感人的艺术魅力。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196752"/>
            <a:ext cx="7159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*"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东船西舫悄无言，唯见江心秋月白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36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b="1" dirty="0"/>
              <a:t>典型感情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2060848"/>
            <a:ext cx="8424936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这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是千古传诵的名句。诗人和琵琶女虽然经历、地位不同，但都有着共同的不幸遭遇和艰难处境，生活都同样地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飘零、凄凉、失意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。诗人把对琵琶女的深挚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同情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、对自己被贬的满腔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幽怨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以及对冷酷现实的强烈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不满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完全融合在一起了。正因为这两句诗揭示出了一种带有普遍意义的典型情绪，所以能够在历史的长河中激起广泛的同情。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1268760"/>
            <a:ext cx="6290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*"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同是天涯沦落人，相逢何必曾相识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826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64595" y="2348880"/>
            <a:ext cx="8785225" cy="143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提示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①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琵琶女：昔盛今衰，美人迟暮。矜节自持，羞涩腼腆，多愁善感，才艺惊人。是一个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胸怀绝技而不得志的艺人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形象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23556" name="Picture 2" descr="赏形象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7" y="404664"/>
            <a:ext cx="26781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1340768"/>
            <a:ext cx="7039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1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．琵琶女、诗人分别是一个怎样的形象？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366" y="4306163"/>
            <a:ext cx="8672453" cy="1436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②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白居易：被贬江城，孤独苦闷。感情丰富，体察人情，善解人意，文采飞扬。是一个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怀才不遇的耿耿忠臣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的形象。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6334120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221827" y="1844824"/>
            <a:ext cx="8391847" cy="19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寻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问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移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邀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添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回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呼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唤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等一系列动词，生动地表现了诗人的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欣喜之情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和急欲相见的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迫切心情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24579" name="Picture 2" descr="赏语言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7" y="188640"/>
            <a:ext cx="26765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04626" y="764704"/>
            <a:ext cx="84158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寻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”“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问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”“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移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”“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邀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”“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添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”“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回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”“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呼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”“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唤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等动词有什么作用？</a:t>
            </a:r>
            <a:endParaRPr lang="zh-CN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4941168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提示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这句诗更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衬托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出乐曲的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悲凄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。用它作结，补足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同是天涯沦落人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的内涵，鲜明地突出了全诗的主题。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9373" y="3933056"/>
            <a:ext cx="5957080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3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．如何理解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江州司马青衫湿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？</a:t>
            </a:r>
            <a:endParaRPr lang="zh-CN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056552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赏技巧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9" y="208586"/>
            <a:ext cx="26781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1520" y="2276872"/>
            <a:ext cx="84296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提示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sz="2400" b="1" dirty="0">
                <a:latin typeface="+mn-ea"/>
                <a:ea typeface="+mn-ea"/>
              </a:rPr>
              <a:t>(1)</a:t>
            </a:r>
            <a:r>
              <a:rPr lang="zh-CN" altLang="en-US" sz="2400" b="1" dirty="0">
                <a:latin typeface="+mn-ea"/>
                <a:ea typeface="+mn-ea"/>
              </a:rPr>
              <a:t>作者分了四个乐段写琵琶女演奏名曲</a:t>
            </a:r>
            <a:r>
              <a:rPr lang="en-US" altLang="zh-CN" sz="2400" b="1" dirty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霓裳羽衣曲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六么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>
                <a:latin typeface="+mn-ea"/>
                <a:ea typeface="+mn-ea"/>
              </a:rPr>
              <a:t>(</a:t>
            </a:r>
            <a:r>
              <a:rPr lang="en-US" sz="2400" b="1" dirty="0">
                <a:latin typeface="+mn-ea"/>
                <a:ea typeface="+mn-ea"/>
              </a:rPr>
              <a:t>2)①</a:t>
            </a:r>
            <a:r>
              <a:rPr lang="zh-CN" altLang="en-US" sz="2400" b="1" dirty="0">
                <a:latin typeface="+mn-ea"/>
                <a:ea typeface="+mn-ea"/>
              </a:rPr>
              <a:t>第一乐段兼用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比喻和摹声</a:t>
            </a:r>
            <a:r>
              <a:rPr lang="zh-CN" altLang="en-US" sz="2400" b="1" dirty="0">
                <a:latin typeface="+mn-ea"/>
                <a:ea typeface="+mn-ea"/>
              </a:rPr>
              <a:t>分写大弦和小弦，表现了急切而愉悦的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情调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r>
              <a:rPr lang="en-US" sz="2400" b="1" dirty="0">
                <a:latin typeface="+mn-ea"/>
                <a:ea typeface="+mn-ea"/>
              </a:rPr>
              <a:t>②</a:t>
            </a:r>
            <a:r>
              <a:rPr lang="zh-CN" altLang="en-US" sz="2400" b="1" dirty="0">
                <a:latin typeface="+mn-ea"/>
                <a:ea typeface="+mn-ea"/>
              </a:rPr>
              <a:t>第二乐段用花底莺语的间关之声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作比</a:t>
            </a:r>
            <a:r>
              <a:rPr lang="zh-CN" altLang="en-US" sz="2400" b="1" dirty="0">
                <a:latin typeface="+mn-ea"/>
                <a:ea typeface="+mn-ea"/>
              </a:rPr>
              <a:t>，再着一个</a:t>
            </a:r>
            <a:r>
              <a:rPr lang="en-US" sz="2400" b="1" dirty="0">
                <a:latin typeface="+mn-ea"/>
                <a:ea typeface="+mn-ea"/>
              </a:rPr>
              <a:t>“</a:t>
            </a:r>
            <a:r>
              <a:rPr lang="zh-CN" altLang="en-US" sz="2400" b="1" dirty="0">
                <a:latin typeface="+mn-ea"/>
                <a:ea typeface="+mn-ea"/>
              </a:rPr>
              <a:t>滑</a:t>
            </a:r>
            <a:r>
              <a:rPr lang="en-US" sz="2400" b="1" dirty="0">
                <a:latin typeface="+mn-ea"/>
                <a:ea typeface="+mn-ea"/>
              </a:rPr>
              <a:t>”</a:t>
            </a:r>
            <a:r>
              <a:rPr lang="zh-CN" altLang="en-US" sz="2400" b="1" dirty="0">
                <a:latin typeface="+mn-ea"/>
                <a:ea typeface="+mn-ea"/>
              </a:rPr>
              <a:t>字，使读者觉察到旋律变得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轻快流畅</a:t>
            </a:r>
            <a:r>
              <a:rPr lang="zh-CN" altLang="en-US" sz="2400" b="1" dirty="0">
                <a:latin typeface="+mn-ea"/>
                <a:ea typeface="+mn-ea"/>
              </a:rPr>
              <a:t>了。</a:t>
            </a:r>
            <a:r>
              <a:rPr lang="en-US" sz="2400" b="1" dirty="0">
                <a:latin typeface="+mn-ea"/>
                <a:ea typeface="+mn-ea"/>
              </a:rPr>
              <a:t>③</a:t>
            </a:r>
            <a:r>
              <a:rPr lang="zh-CN" altLang="en-US" sz="2400" b="1" dirty="0">
                <a:latin typeface="+mn-ea"/>
                <a:ea typeface="+mn-ea"/>
              </a:rPr>
              <a:t>第三乐段一开始就是</a:t>
            </a:r>
            <a:r>
              <a:rPr lang="en-US" sz="2400" b="1" dirty="0">
                <a:latin typeface="+mn-ea"/>
                <a:ea typeface="+mn-ea"/>
              </a:rPr>
              <a:t>“</a:t>
            </a:r>
            <a:r>
              <a:rPr lang="zh-CN" altLang="en-US" sz="2400" b="1" dirty="0">
                <a:latin typeface="+mn-ea"/>
                <a:ea typeface="+mn-ea"/>
              </a:rPr>
              <a:t>银瓶乍破水浆迸</a:t>
            </a:r>
            <a:r>
              <a:rPr lang="en-US" sz="2400" b="1" dirty="0">
                <a:latin typeface="+mn-ea"/>
                <a:ea typeface="+mn-ea"/>
              </a:rPr>
              <a:t>”</a:t>
            </a:r>
            <a:r>
              <a:rPr lang="zh-CN" altLang="en-US" sz="2400" b="1" dirty="0">
                <a:latin typeface="+mn-ea"/>
                <a:ea typeface="+mn-ea"/>
              </a:rPr>
              <a:t>，这是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高潮</a:t>
            </a:r>
            <a:r>
              <a:rPr lang="zh-CN" altLang="en-US" sz="2400" b="1" dirty="0">
                <a:latin typeface="+mn-ea"/>
                <a:ea typeface="+mn-ea"/>
              </a:rPr>
              <a:t>到来的信号。</a:t>
            </a:r>
            <a:r>
              <a:rPr lang="en-US" sz="2400" b="1" dirty="0">
                <a:latin typeface="+mn-ea"/>
                <a:ea typeface="+mn-ea"/>
              </a:rPr>
              <a:t>④</a:t>
            </a:r>
            <a:r>
              <a:rPr lang="zh-CN" altLang="en-US" sz="2400" b="1" dirty="0">
                <a:latin typeface="+mn-ea"/>
                <a:ea typeface="+mn-ea"/>
              </a:rPr>
              <a:t>第四乐段写出了琵琶乐曲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终止</a:t>
            </a:r>
            <a:r>
              <a:rPr lang="zh-CN" altLang="en-US" sz="2400" b="1" dirty="0">
                <a:latin typeface="+mn-ea"/>
                <a:ea typeface="+mn-ea"/>
              </a:rPr>
              <a:t>时的特点，使听众继续沉浸在乐曲的境界里。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7647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4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．作者分了几个乐段写琵琶女演奏名曲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《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霓裳羽衣曲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》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《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六么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》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？诗人是用怎样的手法来表现乐曲情调的？</a:t>
            </a:r>
            <a:endParaRPr lang="zh-CN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68320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560" y="2132856"/>
            <a:ext cx="778668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提示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800" b="1" dirty="0">
                <a:latin typeface="+mn-ea"/>
                <a:ea typeface="+mn-ea"/>
              </a:rPr>
              <a:t>从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侧面烘托</a:t>
            </a:r>
            <a:r>
              <a:rPr lang="zh-CN" altLang="en-US" sz="2800" b="1" dirty="0">
                <a:latin typeface="+mn-ea"/>
                <a:ea typeface="+mn-ea"/>
              </a:rPr>
              <a:t>，说明周围船上的人们都沉浸在</a:t>
            </a:r>
            <a:r>
              <a:rPr lang="en-US" sz="2800" b="1" dirty="0">
                <a:latin typeface="+mn-ea"/>
                <a:ea typeface="+mn-ea"/>
              </a:rPr>
              <a:t>“</a:t>
            </a:r>
            <a:r>
              <a:rPr lang="zh-CN" altLang="en-US" sz="2800" b="1" dirty="0">
                <a:latin typeface="+mn-ea"/>
                <a:ea typeface="+mn-ea"/>
              </a:rPr>
              <a:t>余音绕梁</a:t>
            </a:r>
            <a:r>
              <a:rPr lang="en-US" sz="2800" b="1" dirty="0">
                <a:latin typeface="+mn-ea"/>
                <a:ea typeface="+mn-ea"/>
              </a:rPr>
              <a:t>”</a:t>
            </a:r>
            <a:r>
              <a:rPr lang="zh-CN" altLang="en-US" sz="2800" b="1" dirty="0">
                <a:latin typeface="+mn-ea"/>
                <a:ea typeface="+mn-ea"/>
              </a:rPr>
              <a:t>的境界中。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476672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5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．第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段用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东船西舫悄无言，唯见江心秋月白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结尾，有什么作用？</a:t>
            </a:r>
            <a:endParaRPr lang="zh-CN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9493878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5750" y="1592874"/>
            <a:ext cx="83581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提示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sz="2400" b="1" dirty="0">
                <a:latin typeface="+mn-ea"/>
                <a:ea typeface="+mn-ea"/>
              </a:rPr>
              <a:t>①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自然环境</a:t>
            </a:r>
            <a:r>
              <a:rPr lang="zh-CN" altLang="en-US" sz="2400" b="1" dirty="0">
                <a:latin typeface="+mn-ea"/>
                <a:ea typeface="+mn-ea"/>
              </a:rPr>
              <a:t>：秋的寒意，又值夜晚。一个</a:t>
            </a:r>
            <a:r>
              <a:rPr lang="en-US" sz="2400" b="1" dirty="0">
                <a:latin typeface="+mn-ea"/>
                <a:ea typeface="+mn-ea"/>
              </a:rPr>
              <a:t>“</a:t>
            </a:r>
            <a:r>
              <a:rPr lang="zh-CN" altLang="en-US" sz="2400" b="1" dirty="0">
                <a:latin typeface="+mn-ea"/>
                <a:ea typeface="+mn-ea"/>
              </a:rPr>
              <a:t>秋</a:t>
            </a:r>
            <a:r>
              <a:rPr lang="en-US" sz="2400" b="1" dirty="0">
                <a:latin typeface="+mn-ea"/>
                <a:ea typeface="+mn-ea"/>
              </a:rPr>
              <a:t>”</a:t>
            </a:r>
            <a:r>
              <a:rPr lang="zh-CN" altLang="en-US" sz="2400" b="1" dirty="0">
                <a:latin typeface="+mn-ea"/>
                <a:ea typeface="+mn-ea"/>
              </a:rPr>
              <a:t>字境界全出。秋风、秋声、秋色</a:t>
            </a:r>
            <a:r>
              <a:rPr lang="en-US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秋意</a:t>
            </a:r>
            <a:r>
              <a:rPr lang="en-US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与夜联系起来，自然出现了一个秋夜阴冷、凄凉的境界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>
                <a:latin typeface="+mn-ea"/>
                <a:ea typeface="+mn-ea"/>
              </a:rPr>
              <a:t>②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官场境况</a:t>
            </a:r>
            <a:r>
              <a:rPr lang="zh-CN" altLang="en-US" sz="2400" b="1" dirty="0">
                <a:latin typeface="+mn-ea"/>
                <a:ea typeface="+mn-ea"/>
              </a:rPr>
              <a:t>：直言被贬，失意谪居，又送别好友，更是冷落寂寞，心情压抑。与自然环境一起奠定全诗的基调。再加上喝酒没有音乐作伴助兴，于是心情很不愉快，怀着凄凉的心情同朋友道别，见到的只有寒江冷月，即</a:t>
            </a:r>
            <a:r>
              <a:rPr lang="en-US" sz="2400" b="1" dirty="0">
                <a:latin typeface="+mn-ea"/>
                <a:ea typeface="+mn-ea"/>
              </a:rPr>
              <a:t>“</a:t>
            </a:r>
            <a:r>
              <a:rPr lang="zh-CN" altLang="en-US" sz="2400" b="1" dirty="0">
                <a:latin typeface="+mn-ea"/>
                <a:ea typeface="+mn-ea"/>
              </a:rPr>
              <a:t>惨将别</a:t>
            </a:r>
            <a:r>
              <a:rPr lang="en-US" sz="2400" b="1" dirty="0">
                <a:latin typeface="+mn-ea"/>
                <a:ea typeface="+mn-ea"/>
              </a:rPr>
              <a:t>”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7651" name="Picture 2" descr="赏内容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26781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85750" y="894840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 6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．如何理解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醉不成欢惨将别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”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中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惨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”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的含义？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65496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6534" y="1844824"/>
            <a:ext cx="896746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提示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共写了琵琶女的三次演奏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①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第一次：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忽闻水上琵琶声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，只听见琵琶声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暗写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，未见其人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寻声暗问弹者谁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，见人听琴的急迫心情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侧面烘托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琴技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②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第二次：邀见琵琶女，琵琶女再弹琵琶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明写、详写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，琵琶女自叙身世，诗人述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迁谪意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感情相通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点明题旨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第三次：成知音三弹琵琶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明写、略写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却坐促弦弦转急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江州司马青衫湿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照应题旨，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侧面烘托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88640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7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．音乐是沟通诗人与琵琶女情感的桥梁，全诗描写了几次有关琵琶女的演奏？</a:t>
            </a:r>
            <a:endParaRPr lang="zh-CN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045159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赏观点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26781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39904" y="1933675"/>
            <a:ext cx="8286750" cy="443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提示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lang="zh-CN" altLang="en-US" sz="2400" b="1" dirty="0">
                <a:latin typeface="宋体" pitchFamily="2" charset="-122"/>
              </a:rPr>
              <a:t>诗人与琵琶女有诸多的相似之处</a:t>
            </a:r>
            <a:r>
              <a:rPr lang="zh-CN" altLang="en-US" sz="2400" b="1" dirty="0" smtClean="0">
                <a:latin typeface="宋体" pitchFamily="2" charset="-122"/>
              </a:rPr>
              <a:t>：</a:t>
            </a:r>
            <a:endParaRPr lang="en-US" altLang="zh-CN" sz="2400" b="1" dirty="0" smtClean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b="1" dirty="0" smtClean="0">
                <a:latin typeface="宋体" pitchFamily="2" charset="-122"/>
              </a:rPr>
              <a:t>①</a:t>
            </a:r>
            <a:r>
              <a:rPr lang="zh-CN" altLang="en-US" sz="2400" b="1" dirty="0">
                <a:latin typeface="宋体" pitchFamily="2" charset="-122"/>
              </a:rPr>
              <a:t>都是从京城长安来到偏僻的江州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一个本是京城女，一个去年辞帝京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；</a:t>
            </a:r>
            <a:endParaRPr lang="en-US" altLang="zh-CN" sz="2400" b="1" dirty="0" smtClean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b="1" dirty="0" smtClean="0">
                <a:latin typeface="宋体" pitchFamily="2" charset="-122"/>
              </a:rPr>
              <a:t>②</a:t>
            </a:r>
            <a:r>
              <a:rPr lang="zh-CN" altLang="en-US" sz="2400" b="1" dirty="0">
                <a:latin typeface="宋体" pitchFamily="2" charset="-122"/>
              </a:rPr>
              <a:t>都有出类拔萃的才能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一个誉满京都的名艺人，一个才华横溢的大诗人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；</a:t>
            </a:r>
            <a:endParaRPr lang="en-US" altLang="zh-CN" sz="2400" b="1" dirty="0" smtClean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b="1" dirty="0" smtClean="0">
                <a:latin typeface="宋体" pitchFamily="2" charset="-122"/>
              </a:rPr>
              <a:t>③</a:t>
            </a:r>
            <a:r>
              <a:rPr lang="zh-CN" altLang="en-US" sz="2400" b="1" dirty="0">
                <a:latin typeface="宋体" pitchFamily="2" charset="-122"/>
              </a:rPr>
              <a:t>都有从荣至衰的不幸遭遇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一个因年老色衰而嫁商人，一个因直言相谏而遭贬谪</a:t>
            </a:r>
            <a:r>
              <a:rPr lang="en-US" altLang="zh-CN" sz="2400" b="1" dirty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；</a:t>
            </a:r>
            <a:endParaRPr lang="en-US" altLang="zh-CN" sz="2400" b="1" dirty="0" smtClean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b="1" dirty="0" smtClean="0">
                <a:latin typeface="宋体" pitchFamily="2" charset="-122"/>
              </a:rPr>
              <a:t>④</a:t>
            </a:r>
            <a:r>
              <a:rPr lang="zh-CN" altLang="en-US" sz="2400" b="1" dirty="0">
                <a:latin typeface="宋体" pitchFamily="2" charset="-122"/>
              </a:rPr>
              <a:t>都怀有满腹的</a:t>
            </a:r>
            <a:r>
              <a:rPr lang="en-US" sz="2400" b="1" dirty="0">
                <a:latin typeface="宋体" pitchFamily="2" charset="-122"/>
              </a:rPr>
              <a:t>“</a:t>
            </a:r>
            <a:r>
              <a:rPr lang="zh-CN" altLang="en-US" sz="2400" b="1" dirty="0">
                <a:latin typeface="宋体" pitchFamily="2" charset="-122"/>
              </a:rPr>
              <a:t>幽愁暗恨</a:t>
            </a:r>
            <a:r>
              <a:rPr lang="en-US" sz="2400" b="1" dirty="0">
                <a:latin typeface="宋体" pitchFamily="2" charset="-122"/>
              </a:rPr>
              <a:t>”</a:t>
            </a:r>
            <a:r>
              <a:rPr lang="zh-CN" altLang="en-US" sz="2400" b="1" dirty="0">
                <a:latin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334" y="548680"/>
            <a:ext cx="84641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8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．诗人为什么道出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“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同是天涯沦落人，相逢何必曾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相识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”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这句话？</a:t>
            </a:r>
            <a:endParaRPr lang="zh-CN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9680494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背景回放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8" y="476672"/>
            <a:ext cx="26781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357188" y="1772816"/>
            <a:ext cx="8286750" cy="29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琵琶声声寄衷情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本诗作于元和十年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(815)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。白居易因上书言事，触犯权贵，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被贬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为江州司马，次年秋天于浔阳江上闻人弹琵琶，伤感不已，因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作此诗抒怀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25863275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2"/>
          <p:cNvSpPr txBox="1">
            <a:spLocks noChangeArrowheads="1"/>
          </p:cNvSpPr>
          <p:nvPr/>
        </p:nvSpPr>
        <p:spPr bwMode="auto">
          <a:xfrm>
            <a:off x="412894" y="1268760"/>
            <a:ext cx="828675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     在</a:t>
            </a:r>
            <a:r>
              <a:rPr lang="en-US" sz="2800" b="1" dirty="0">
                <a:latin typeface="+mj-ea"/>
                <a:ea typeface="+mj-ea"/>
              </a:rPr>
              <a:t>“</a:t>
            </a:r>
            <a:r>
              <a:rPr lang="zh-CN" altLang="en-US" sz="2800" b="1" dirty="0">
                <a:latin typeface="+mj-ea"/>
                <a:ea typeface="+mj-ea"/>
              </a:rPr>
              <a:t>醉不成欢惨将别</a:t>
            </a:r>
            <a:r>
              <a:rPr lang="en-US" sz="2800" b="1" dirty="0">
                <a:latin typeface="+mj-ea"/>
                <a:ea typeface="+mj-ea"/>
              </a:rPr>
              <a:t>”</a:t>
            </a:r>
            <a:r>
              <a:rPr lang="zh-CN" altLang="en-US" sz="2800" b="1" dirty="0">
                <a:latin typeface="+mj-ea"/>
                <a:ea typeface="+mj-ea"/>
              </a:rPr>
              <a:t>的时候，便</a:t>
            </a:r>
            <a:r>
              <a:rPr lang="en-US" sz="2800" b="1" dirty="0">
                <a:latin typeface="+mj-ea"/>
                <a:ea typeface="+mj-ea"/>
              </a:rPr>
              <a:t>“</a:t>
            </a:r>
            <a:r>
              <a:rPr lang="zh-CN" altLang="en-US" sz="2800" b="1" dirty="0">
                <a:latin typeface="+mj-ea"/>
                <a:ea typeface="+mj-ea"/>
              </a:rPr>
              <a:t>忽闻水上琵琶声，主人忘归客不发</a:t>
            </a:r>
            <a:r>
              <a:rPr lang="en-US" sz="2800" b="1" dirty="0">
                <a:latin typeface="+mj-ea"/>
                <a:ea typeface="+mj-ea"/>
              </a:rPr>
              <a:t>”</a:t>
            </a:r>
            <a:r>
              <a:rPr lang="zh-CN" altLang="en-US" sz="2800" b="1" dirty="0">
                <a:latin typeface="+mj-ea"/>
                <a:ea typeface="+mj-ea"/>
              </a:rPr>
              <a:t>，将情节推向另一个境界。邀请琵琶女演奏完毕后，</a:t>
            </a:r>
            <a:r>
              <a:rPr lang="en-US" sz="2800" b="1" dirty="0">
                <a:latin typeface="+mj-ea"/>
                <a:ea typeface="+mj-ea"/>
              </a:rPr>
              <a:t>“</a:t>
            </a:r>
            <a:r>
              <a:rPr lang="zh-CN" altLang="en-US" sz="2800" b="1" dirty="0">
                <a:latin typeface="+mj-ea"/>
                <a:ea typeface="+mj-ea"/>
              </a:rPr>
              <a:t>东船西舫悄无言</a:t>
            </a:r>
            <a:r>
              <a:rPr lang="en-US" sz="2800" b="1" dirty="0">
                <a:latin typeface="+mj-ea"/>
                <a:ea typeface="+mj-ea"/>
              </a:rPr>
              <a:t>”</a:t>
            </a:r>
            <a:r>
              <a:rPr lang="zh-CN" altLang="en-US" sz="2800" b="1" dirty="0">
                <a:latin typeface="+mj-ea"/>
                <a:ea typeface="+mj-ea"/>
              </a:rPr>
              <a:t>，似乎可以结束了，忽然又</a:t>
            </a:r>
            <a:r>
              <a:rPr lang="en-US" sz="2800" b="1" dirty="0">
                <a:latin typeface="+mj-ea"/>
                <a:ea typeface="+mj-ea"/>
              </a:rPr>
              <a:t>“</a:t>
            </a:r>
            <a:r>
              <a:rPr lang="zh-CN" altLang="en-US" sz="2800" b="1" dirty="0">
                <a:latin typeface="+mj-ea"/>
                <a:ea typeface="+mj-ea"/>
              </a:rPr>
              <a:t>沉吟</a:t>
            </a:r>
            <a:r>
              <a:rPr lang="en-US" sz="2800" b="1" dirty="0">
                <a:latin typeface="+mj-ea"/>
                <a:ea typeface="+mj-ea"/>
              </a:rPr>
              <a:t>”“</a:t>
            </a:r>
            <a:r>
              <a:rPr lang="zh-CN" altLang="en-US" sz="2800" b="1" dirty="0">
                <a:latin typeface="+mj-ea"/>
                <a:ea typeface="+mj-ea"/>
              </a:rPr>
              <a:t>敛容</a:t>
            </a:r>
            <a:r>
              <a:rPr lang="en-US" sz="2800" b="1" dirty="0">
                <a:latin typeface="+mj-ea"/>
                <a:ea typeface="+mj-ea"/>
              </a:rPr>
              <a:t>”</a:t>
            </a:r>
            <a:r>
              <a:rPr lang="zh-CN" altLang="en-US" sz="2800" b="1" dirty="0">
                <a:latin typeface="+mj-ea"/>
                <a:ea typeface="+mj-ea"/>
              </a:rPr>
              <a:t>，这是琵琶女要诉说自己的身世了。琵琶女诉说一完，诗人便抒发自己的感慨，将自己的遭遇与琵琶女的遭遇联系起来，推动了故事情节的发展。更奏一曲，乐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1442" y="188640"/>
            <a:ext cx="451117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．情节曲折，波澜起伏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8212149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390936" y="836712"/>
            <a:ext cx="8535987" cy="510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声进入了高潮，但诗人不再作正面描写，只说其声</a:t>
            </a:r>
            <a:r>
              <a:rPr lang="en-US" sz="2800" b="1" dirty="0">
                <a:latin typeface="+mn-ea"/>
                <a:ea typeface="+mn-ea"/>
              </a:rPr>
              <a:t>“</a:t>
            </a:r>
            <a:r>
              <a:rPr lang="zh-CN" altLang="en-US" sz="2800" b="1" dirty="0">
                <a:latin typeface="+mn-ea"/>
                <a:ea typeface="+mn-ea"/>
              </a:rPr>
              <a:t>凄凄</a:t>
            </a:r>
            <a:r>
              <a:rPr lang="en-US" sz="2800" b="1" dirty="0">
                <a:latin typeface="+mn-ea"/>
                <a:ea typeface="+mn-ea"/>
              </a:rPr>
              <a:t>”</a:t>
            </a:r>
            <a:r>
              <a:rPr lang="zh-CN" altLang="en-US" sz="2800" b="1" dirty="0">
                <a:latin typeface="+mn-ea"/>
                <a:ea typeface="+mn-ea"/>
              </a:rPr>
              <a:t>，并</a:t>
            </a:r>
            <a:r>
              <a:rPr lang="en-US" sz="2800" b="1" dirty="0">
                <a:latin typeface="+mn-ea"/>
                <a:ea typeface="+mn-ea"/>
              </a:rPr>
              <a:t>“</a:t>
            </a:r>
            <a:r>
              <a:rPr lang="zh-CN" altLang="en-US" sz="2800" b="1" dirty="0">
                <a:latin typeface="+mn-ea"/>
                <a:ea typeface="+mn-ea"/>
              </a:rPr>
              <a:t>不似向前</a:t>
            </a:r>
            <a:r>
              <a:rPr lang="en-US" sz="2800" b="1" dirty="0">
                <a:latin typeface="+mn-ea"/>
                <a:ea typeface="+mn-ea"/>
              </a:rPr>
              <a:t>”</a:t>
            </a:r>
            <a:r>
              <a:rPr lang="zh-CN" altLang="en-US" sz="2800" b="1" dirty="0">
                <a:latin typeface="+mn-ea"/>
                <a:ea typeface="+mn-ea"/>
              </a:rPr>
              <a:t>，写到这里，就戛然而止。这样，既能使人感慨不已，又能使人产生意深境远的感觉。这种曲折多变的情节，使琵琶女富于戏剧性的遭遇得到突出表现，她的琵琶绝技也得到了细致的描绘；而作者的心情和感慨也能淋漓尽致地表达出来。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590154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368" y="1340768"/>
            <a:ext cx="8501062" cy="49917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本</a:t>
            </a:r>
            <a:r>
              <a:rPr lang="zh-CN" altLang="en-US" sz="2400" b="1" dirty="0">
                <a:latin typeface="+mn-ea"/>
                <a:ea typeface="+mn-ea"/>
              </a:rPr>
              <a:t>诗所叙之事</a:t>
            </a:r>
            <a:r>
              <a:rPr lang="en-US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秋夜江头送客、琵琶女的悲剧命运、作者的贬谪生活</a:t>
            </a:r>
            <a:r>
              <a:rPr lang="en-US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饱含的感情成分；景物的描写，气氛的烘托；人物的动作、心理的细致描写；人物以抒情方式倾诉悲怀；精当的说明和议论的巧妙穿插，</a:t>
            </a:r>
            <a:r>
              <a:rPr lang="en-US" sz="2400" b="1" dirty="0">
                <a:latin typeface="+mn-ea"/>
                <a:ea typeface="+mn-ea"/>
              </a:rPr>
              <a:t>“</a:t>
            </a:r>
            <a:r>
              <a:rPr lang="zh-CN" altLang="en-US" sz="2400" b="1" dirty="0">
                <a:latin typeface="+mn-ea"/>
                <a:ea typeface="+mn-ea"/>
              </a:rPr>
              <a:t>未成曲调先有情</a:t>
            </a:r>
            <a:r>
              <a:rPr lang="en-US" sz="2400" b="1" dirty="0">
                <a:latin typeface="+mn-ea"/>
                <a:ea typeface="+mn-ea"/>
              </a:rPr>
              <a:t>”“</a:t>
            </a:r>
            <a:r>
              <a:rPr lang="zh-CN" altLang="en-US" sz="2400" b="1" dirty="0">
                <a:latin typeface="+mn-ea"/>
                <a:ea typeface="+mn-ea"/>
              </a:rPr>
              <a:t>似诉平生不得志</a:t>
            </a:r>
            <a:r>
              <a:rPr lang="en-US" sz="2400" b="1" dirty="0">
                <a:latin typeface="+mn-ea"/>
                <a:ea typeface="+mn-ea"/>
              </a:rPr>
              <a:t>”“</a:t>
            </a:r>
            <a:r>
              <a:rPr lang="zh-CN" altLang="en-US" sz="2400" b="1" dirty="0">
                <a:latin typeface="+mn-ea"/>
                <a:ea typeface="+mn-ea"/>
              </a:rPr>
              <a:t>说尽心中无限事</a:t>
            </a:r>
            <a:r>
              <a:rPr lang="en-US" sz="2400" b="1" dirty="0">
                <a:latin typeface="+mn-ea"/>
                <a:ea typeface="+mn-ea"/>
              </a:rPr>
              <a:t>”“</a:t>
            </a:r>
            <a:r>
              <a:rPr lang="zh-CN" altLang="en-US" sz="2400" b="1" dirty="0">
                <a:latin typeface="+mn-ea"/>
                <a:ea typeface="+mn-ea"/>
              </a:rPr>
              <a:t>初为</a:t>
            </a:r>
            <a:r>
              <a:rPr lang="en-US" altLang="zh-CN" sz="2400" b="1" dirty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霓裳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后</a:t>
            </a:r>
            <a:r>
              <a:rPr lang="en-US" altLang="zh-CN" sz="2400" b="1" dirty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六幺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en-US" sz="2400" b="1" dirty="0">
                <a:latin typeface="+mn-ea"/>
                <a:ea typeface="+mn-ea"/>
              </a:rPr>
              <a:t>”“</a:t>
            </a:r>
            <a:r>
              <a:rPr lang="zh-CN" altLang="en-US" sz="2400" b="1" dirty="0">
                <a:latin typeface="+mn-ea"/>
                <a:ea typeface="+mn-ea"/>
              </a:rPr>
              <a:t>别有幽愁暗恨生，此时无声胜有声</a:t>
            </a:r>
            <a:r>
              <a:rPr lang="en-US" sz="2400" b="1" dirty="0">
                <a:latin typeface="+mn-ea"/>
                <a:ea typeface="+mn-ea"/>
              </a:rPr>
              <a:t>”</a:t>
            </a:r>
            <a:r>
              <a:rPr lang="zh-CN" altLang="en-US" sz="2400" b="1" dirty="0">
                <a:latin typeface="+mn-ea"/>
                <a:ea typeface="+mn-ea"/>
              </a:rPr>
              <a:t>等等，对于塑造琵琶女的形象，有画龙点睛之妙，也是不容忽视的。凡此种种，都使这首诗满含抒情气息，做到了叙事和抒情的密切融合，增强了作品的感情色彩和艺术魅力。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940" y="332656"/>
            <a:ext cx="451117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．叙事和抒情水乳交融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7923114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素材档案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636588"/>
            <a:ext cx="72421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285750" y="1460500"/>
            <a:ext cx="8643938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C-KT" pitchFamily="65" charset="-122"/>
                <a:ea typeface="C-KT" pitchFamily="65" charset="-122"/>
              </a:rPr>
              <a:t>       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课内素材</a:t>
            </a:r>
            <a:endParaRPr lang="zh-CN" altLang="en-US" sz="2400" dirty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sz="2400" b="1" dirty="0">
                <a:latin typeface="+mn-ea"/>
                <a:ea typeface="+mn-ea"/>
              </a:rPr>
              <a:t>    “</a:t>
            </a:r>
            <a:r>
              <a:rPr lang="zh-CN" altLang="en-US" sz="2400" b="1" dirty="0">
                <a:latin typeface="+mn-ea"/>
                <a:ea typeface="+mn-ea"/>
              </a:rPr>
              <a:t>东船西舫悄无言，唯见江心秋月白。</a:t>
            </a:r>
            <a:r>
              <a:rPr lang="en-US" sz="2400" b="1" dirty="0">
                <a:latin typeface="+mn-ea"/>
                <a:ea typeface="+mn-ea"/>
              </a:rPr>
              <a:t>”</a:t>
            </a:r>
            <a:r>
              <a:rPr lang="zh-CN" altLang="en-US" sz="2400" b="1" dirty="0">
                <a:latin typeface="+mn-ea"/>
                <a:ea typeface="+mn-ea"/>
              </a:rPr>
              <a:t>这是一个落寞的世界，这里有两位心境相似的才子佳人：一个是谪迁失意，辗转难眠的诗人；一个是黯然神伤，红颜不复的歌女。他们的相识、相知被诗与琵琶说尽。寒夜秋月，千古心情，在玉指和轻弦上泛漫，才子不为朝廷重用，病卧浔阳城，对月独倾，终日与黄芦苦竹为伴；佳人已再无亲人相依，今年欢笑复明年，那是今夕何夕？怕早已不在了吧</a:t>
            </a:r>
            <a:r>
              <a:rPr lang="en-US" sz="2400" b="1" dirty="0">
                <a:latin typeface="+mn-ea"/>
                <a:ea typeface="+mn-ea"/>
              </a:rPr>
              <a:t>……</a:t>
            </a:r>
            <a:r>
              <a:rPr lang="zh-CN" altLang="en-US" sz="2400" b="1" dirty="0">
                <a:latin typeface="+mn-ea"/>
                <a:ea typeface="+mn-ea"/>
              </a:rPr>
              <a:t>茫茫月夜，独独剩下二人。她弹着琵琶，他细细地听，泪湿青衫</a:t>
            </a:r>
            <a:r>
              <a:rPr lang="en-US" sz="2400" b="1" dirty="0">
                <a:latin typeface="+mn-ea"/>
                <a:ea typeface="+mn-ea"/>
              </a:rPr>
              <a:t>……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+mn-ea"/>
                <a:ea typeface="+mn-ea"/>
              </a:rPr>
              <a:t>    [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应用角度</a:t>
            </a:r>
            <a:r>
              <a:rPr lang="en-US" sz="24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zh-CN" altLang="en-US" sz="2400" b="1" dirty="0">
                <a:latin typeface="+mn-ea"/>
                <a:ea typeface="+mn-ea"/>
              </a:rPr>
              <a:t>　</a:t>
            </a:r>
            <a:r>
              <a:rPr lang="en-US" sz="2400" b="1" dirty="0">
                <a:latin typeface="+mn-ea"/>
                <a:ea typeface="+mn-ea"/>
              </a:rPr>
              <a:t>“</a:t>
            </a:r>
            <a:r>
              <a:rPr lang="zh-CN" altLang="en-US" sz="2400" b="1" dirty="0">
                <a:latin typeface="+mn-ea"/>
                <a:ea typeface="+mn-ea"/>
              </a:rPr>
              <a:t>沟通</a:t>
            </a:r>
            <a:r>
              <a:rPr lang="en-US" sz="2400" b="1" dirty="0">
                <a:latin typeface="+mn-ea"/>
                <a:ea typeface="+mn-ea"/>
              </a:rPr>
              <a:t>”“</a:t>
            </a:r>
            <a:r>
              <a:rPr lang="zh-CN" altLang="en-US" sz="2400" b="1" dirty="0">
                <a:latin typeface="+mn-ea"/>
                <a:ea typeface="+mn-ea"/>
              </a:rPr>
              <a:t>失意</a:t>
            </a:r>
            <a:r>
              <a:rPr lang="en-US" sz="2400" b="1" dirty="0">
                <a:latin typeface="+mn-ea"/>
                <a:ea typeface="+mn-ea"/>
              </a:rPr>
              <a:t>”“</a:t>
            </a:r>
            <a:r>
              <a:rPr lang="zh-CN" altLang="en-US" sz="2400" b="1" dirty="0">
                <a:latin typeface="+mn-ea"/>
                <a:ea typeface="+mn-ea"/>
              </a:rPr>
              <a:t>心有灵犀</a:t>
            </a:r>
            <a:r>
              <a:rPr lang="en-US" sz="2400" b="1" dirty="0">
                <a:latin typeface="+mn-ea"/>
                <a:ea typeface="+mn-ea"/>
              </a:rPr>
              <a:t>”</a:t>
            </a:r>
            <a:r>
              <a:rPr lang="zh-CN" altLang="en-US" sz="2400" b="1" dirty="0">
                <a:latin typeface="+mn-ea"/>
                <a:ea typeface="+mn-ea"/>
              </a:rPr>
              <a:t>等。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686393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179388" y="549275"/>
            <a:ext cx="8821737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     </a:t>
            </a:r>
            <a:r>
              <a:rPr lang="en-US" altLang="zh-CN" sz="2400" b="1" dirty="0">
                <a:solidFill>
                  <a:srgbClr val="FF0000"/>
                </a:solidFill>
                <a:latin typeface="C-KT" pitchFamily="65" charset="-122"/>
                <a:ea typeface="C-KT" pitchFamily="65" charset="-122"/>
              </a:rPr>
              <a:t>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鲜活素材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爱心妈妈李艳萍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    李艳萍是山西省孝义市崇文街道办瑶圃村的一个普通农民，在</a:t>
            </a:r>
            <a:r>
              <a:rPr lang="en-US" sz="2400" b="1" dirty="0">
                <a:latin typeface="+mn-ea"/>
                <a:ea typeface="+mn-ea"/>
              </a:rPr>
              <a:t>22</a:t>
            </a:r>
            <a:r>
              <a:rPr lang="zh-CN" altLang="en-US" sz="2400" b="1" dirty="0">
                <a:latin typeface="+mn-ea"/>
                <a:ea typeface="+mn-ea"/>
              </a:rPr>
              <a:t>年的时间里，她先后收养了</a:t>
            </a:r>
            <a:r>
              <a:rPr lang="en-US" sz="2400" b="1" dirty="0">
                <a:latin typeface="+mn-ea"/>
                <a:ea typeface="+mn-ea"/>
              </a:rPr>
              <a:t>80</a:t>
            </a:r>
            <a:r>
              <a:rPr lang="zh-CN" altLang="en-US" sz="2400" b="1" dirty="0">
                <a:latin typeface="+mn-ea"/>
                <a:ea typeface="+mn-ea"/>
              </a:rPr>
              <a:t>多个孤儿，其中有不少是唇腭裂、少耳等身体有缺陷的残疾孩子。尽管李艳萍自己的力量很有限，只能让孩子们和自己一起生活在一个不足</a:t>
            </a:r>
            <a:r>
              <a:rPr lang="en-US" sz="2400" b="1" dirty="0">
                <a:latin typeface="+mn-ea"/>
                <a:ea typeface="+mn-ea"/>
              </a:rPr>
              <a:t>40</a:t>
            </a:r>
            <a:r>
              <a:rPr lang="zh-CN" altLang="en-US" sz="2400" b="1" dirty="0">
                <a:latin typeface="+mn-ea"/>
                <a:ea typeface="+mn-ea"/>
              </a:rPr>
              <a:t>平方米的普通院落，但是这个普通院落却是这些孩子最温暖、最安全的家。为了收养这些孤残儿童，李艳萍承受了不得不将出生不久的小儿子送人的痛苦，承受着家人的不理解。尽管目前举步维艰，仍坚持将孩子们养大成人。她无愧</a:t>
            </a:r>
            <a:r>
              <a:rPr lang="en-US" sz="2400" b="1" dirty="0">
                <a:latin typeface="+mn-ea"/>
                <a:ea typeface="+mn-ea"/>
              </a:rPr>
              <a:t>“</a:t>
            </a:r>
            <a:r>
              <a:rPr lang="zh-CN" altLang="en-US" sz="2400" b="1" dirty="0">
                <a:latin typeface="+mn-ea"/>
                <a:ea typeface="+mn-ea"/>
              </a:rPr>
              <a:t>史上最具爱心妈妈</a:t>
            </a:r>
            <a:r>
              <a:rPr lang="en-US" sz="2400" b="1" dirty="0">
                <a:latin typeface="+mn-ea"/>
                <a:ea typeface="+mn-ea"/>
              </a:rPr>
              <a:t>”</a:t>
            </a:r>
            <a:r>
              <a:rPr lang="zh-CN" altLang="en-US" sz="2400" b="1" dirty="0">
                <a:latin typeface="+mn-ea"/>
                <a:ea typeface="+mn-ea"/>
              </a:rPr>
              <a:t>！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7137452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714375" y="1214438"/>
            <a:ext cx="8001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n-ea"/>
                <a:ea typeface="+mn-ea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热评</a:t>
            </a:r>
            <a:r>
              <a:rPr lang="en-US" sz="24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zh-CN" altLang="en-US" sz="2400" b="1" dirty="0">
                <a:latin typeface="+mn-ea"/>
                <a:ea typeface="+mn-ea"/>
              </a:rPr>
              <a:t>　在道德逐渐遗失的今天，李艳萍用她善良的行为和无私的付出精神，影响和感染了很多人。她用坚持与付出吹响了爱心接力</a:t>
            </a:r>
            <a:r>
              <a:rPr lang="en-US" sz="2400" b="1" dirty="0">
                <a:latin typeface="+mn-ea"/>
                <a:ea typeface="+mn-ea"/>
              </a:rPr>
              <a:t>“</a:t>
            </a:r>
            <a:r>
              <a:rPr lang="zh-CN" altLang="en-US" sz="2400" b="1" dirty="0">
                <a:latin typeface="+mn-ea"/>
                <a:ea typeface="+mn-ea"/>
              </a:rPr>
              <a:t>集结号</a:t>
            </a:r>
            <a:r>
              <a:rPr lang="en-US" sz="2400" b="1" dirty="0">
                <a:latin typeface="+mn-ea"/>
                <a:ea typeface="+mn-ea"/>
              </a:rPr>
              <a:t>”</a:t>
            </a:r>
            <a:r>
              <a:rPr lang="zh-CN" altLang="en-US" sz="2400" b="1" dirty="0">
                <a:latin typeface="+mn-ea"/>
                <a:ea typeface="+mn-ea"/>
              </a:rPr>
              <a:t>，用孱弱的双肩扛起了爱的大旗！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    一个瘦弱的女性，一副孱弱的肩膀，李艳萍在她那个不足</a:t>
            </a:r>
            <a:r>
              <a:rPr lang="en-US" sz="2400" b="1" dirty="0">
                <a:latin typeface="+mn-ea"/>
                <a:ea typeface="+mn-ea"/>
              </a:rPr>
              <a:t>40</a:t>
            </a:r>
            <a:r>
              <a:rPr lang="zh-CN" altLang="en-US" sz="2400" b="1" dirty="0">
                <a:latin typeface="+mn-ea"/>
                <a:ea typeface="+mn-ea"/>
              </a:rPr>
              <a:t>平方米的农家小院中，上演着现实版的</a:t>
            </a:r>
            <a:r>
              <a:rPr lang="en-US" altLang="zh-CN" sz="2400" b="1" dirty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一个都不能少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350902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佳作欣赏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785813"/>
            <a:ext cx="72421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428625" y="1673225"/>
            <a:ext cx="814387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琵琶行之父母有情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n-ea"/>
                <a:ea typeface="+mn-ea"/>
              </a:rPr>
              <a:t>    [</a:t>
            </a:r>
            <a:r>
              <a:rPr lang="zh-CN" altLang="en-US" sz="2400" b="1" dirty="0">
                <a:latin typeface="+mn-ea"/>
                <a:ea typeface="+mn-ea"/>
              </a:rPr>
              <a:t>转轴拨弦三两声，未成曲调先有情</a:t>
            </a:r>
            <a:r>
              <a:rPr lang="en-US" sz="2400" b="1" dirty="0">
                <a:latin typeface="+mn-ea"/>
                <a:ea typeface="+mn-ea"/>
              </a:rPr>
              <a:t>]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    孩子是父母爱的结晶，是由爱情转为亲情的结点。于是，我的爸妈便将我视作上帝赐予他们的天使。在母亲的肚子宫殿里，我开始了家庭教育的第一课。听轻音乐，做有氧体操，嘿嘿，都是我的必修课。在温暖亲切的环境下，我快乐地成长着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9502157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357188" y="809625"/>
            <a:ext cx="85725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400" b="1" dirty="0">
                <a:latin typeface="+mn-ea"/>
                <a:ea typeface="+mn-ea"/>
              </a:rPr>
              <a:t>    [</a:t>
            </a:r>
            <a:r>
              <a:rPr lang="zh-CN" altLang="en-US" sz="2400" b="1" dirty="0">
                <a:latin typeface="+mn-ea"/>
                <a:ea typeface="+mn-ea"/>
              </a:rPr>
              <a:t>大弦嘈嘈如急雨，小弦切切如私语。嘈嘈切切错杂弹，大珠小珠落玉盘</a:t>
            </a:r>
            <a:r>
              <a:rPr lang="en-US" sz="2400" b="1" dirty="0">
                <a:latin typeface="+mn-ea"/>
                <a:ea typeface="+mn-ea"/>
              </a:rPr>
              <a:t>]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    爱女成凤。严父慈母在我的童年里是两个互补的角色。厉声训斥我的父亲在教导我的时候，总有母亲和声细语的安慰。这便是成功所在。童年，我学的东西扎实牢固，这是父亲的功劳，我的心灵善良而不娇气，这便是他的疼爱有加了。绝不做温室花朵，也绝不堕落消极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5962487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357188" y="1000125"/>
            <a:ext cx="84296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400" b="1" dirty="0">
                <a:latin typeface="+mn-ea"/>
                <a:ea typeface="+mn-ea"/>
              </a:rPr>
              <a:t>    [</a:t>
            </a:r>
            <a:r>
              <a:rPr lang="zh-CN" altLang="en-US" sz="2400" b="1" dirty="0">
                <a:latin typeface="+mn-ea"/>
                <a:ea typeface="+mn-ea"/>
              </a:rPr>
              <a:t>间关莺语花底滑</a:t>
            </a:r>
            <a:r>
              <a:rPr lang="en-US" sz="2400" b="1" dirty="0">
                <a:latin typeface="+mn-ea"/>
                <a:ea typeface="+mn-ea"/>
              </a:rPr>
              <a:t>]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    上学后，爸妈便对我松了一点，不再成天限制我的活动。为了缓解学习的压力，爸妈喜欢在周末带我到郊外踏青。那段日子始终印在我的脑海，因为美好，因为不再重演。记得，花儿总是开着的，草儿总是绿油油的，风儿总是和煦的，鸟儿总是快活的，像我的心情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6035308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428625" y="1214438"/>
            <a:ext cx="84296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n-ea"/>
                <a:ea typeface="+mn-ea"/>
              </a:rPr>
              <a:t>    [</a:t>
            </a:r>
            <a:r>
              <a:rPr lang="zh-CN" altLang="en-US" sz="2400" b="1" dirty="0">
                <a:latin typeface="+mn-ea"/>
                <a:ea typeface="+mn-ea"/>
              </a:rPr>
              <a:t>冰泉冷涩弦凝绝，凝绝不通声暂歇。别有幽愁暗恨生，此时无声胜有声</a:t>
            </a:r>
            <a:r>
              <a:rPr lang="en-US" sz="2400" b="1" dirty="0">
                <a:latin typeface="+mn-ea"/>
                <a:ea typeface="+mn-ea"/>
              </a:rPr>
              <a:t>]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    当叛逆之神降临时，我不再乖巧地讨父母欢心。总是觉得自己已经长大，不再需要陈词滥调的叮咛和唠叨。喜欢上了奇装异服，喜欢上了顶嘴，家里的气氛有些凝重。回想起来，我似乎要走上一条错路了。要多谢我的父亲。那副严厉的面孔突然换成了和蔼和耐心。他一步步地引导我，既不揭我的短，也不重复说教，黑色的日子就在无声中过去了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4273438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知识链接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3" y="188640"/>
            <a:ext cx="26781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42875" y="1136650"/>
            <a:ext cx="885825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歌 行 体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歌行体，诗体名。是在汉魏六朝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乐府诗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基础上发展起来的一种新体诗，正式形成于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唐代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这类诗歌的基本特点是：篇幅一般较大，内容较为充实，保留了汉魏乐府诗的叙事特点，用韵自由，音节、格律不限，平仄不拘；句式灵活，富于变化，一般以七言为主，杂以三言、五言、九言。人们称这种从古诗演化出来的，以长歌浩叹为主要特征的诗叫做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歌行体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。标志着这种诗体正式确立的代表作是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骆宾王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帝京篇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卢照邻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长安古意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、刘希夷的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代悲白头吟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张若虚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春江花月夜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276828042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142875" y="582613"/>
            <a:ext cx="8786813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n-ea"/>
                <a:ea typeface="+mn-ea"/>
              </a:rPr>
              <a:t>    [</a:t>
            </a:r>
            <a:r>
              <a:rPr lang="zh-CN" altLang="en-US" sz="2400" b="1" dirty="0">
                <a:latin typeface="+mn-ea"/>
                <a:ea typeface="+mn-ea"/>
              </a:rPr>
              <a:t>曲终收拨当心画，四弦一声如裂帛</a:t>
            </a:r>
            <a:r>
              <a:rPr lang="en-US" sz="2400" b="1" dirty="0">
                <a:latin typeface="+mn-ea"/>
                <a:ea typeface="+mn-ea"/>
              </a:rPr>
              <a:t>]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终于把我拉扯大了。即将离开父母的我有些悲壮的感觉。爸妈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老了，我发现他们鬓上的白丝；爸妈笑了，我发现他们满足的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欣慰的目光。我突然哭了，爸妈的爱和他们的言传身教早已铭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刻我心。最后，爸爸说：</a:t>
            </a:r>
            <a:r>
              <a:rPr lang="en-US" sz="2400" b="1" dirty="0">
                <a:latin typeface="+mn-ea"/>
                <a:ea typeface="+mn-ea"/>
              </a:rPr>
              <a:t>“</a:t>
            </a:r>
            <a:r>
              <a:rPr lang="zh-CN" altLang="en-US" sz="2400" b="1" dirty="0">
                <a:latin typeface="+mn-ea"/>
                <a:ea typeface="+mn-ea"/>
              </a:rPr>
              <a:t>孩子，以后的路只能自己去走了，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自己好好把握啊！</a:t>
            </a:r>
            <a:r>
              <a:rPr lang="en-US" sz="2400" b="1" dirty="0">
                <a:latin typeface="+mn-ea"/>
                <a:ea typeface="+mn-ea"/>
              </a:rPr>
              <a:t>”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n-ea"/>
                <a:ea typeface="+mn-ea"/>
              </a:rPr>
              <a:t>    [</a:t>
            </a:r>
            <a:r>
              <a:rPr lang="zh-CN" altLang="en-US" sz="2400" b="1" dirty="0">
                <a:latin typeface="+mn-ea"/>
                <a:ea typeface="+mn-ea"/>
              </a:rPr>
              <a:t>座上泣下谁最多？掌上明珠双眸湿</a:t>
            </a:r>
            <a:r>
              <a:rPr lang="en-US" sz="2400" b="1" dirty="0">
                <a:latin typeface="+mn-ea"/>
                <a:ea typeface="+mn-ea"/>
              </a:rPr>
              <a:t>]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我要感谢父亲母亲的教导，他们是最普通的父母，却是我永远敬仰的明星。他们为我照亮了前方的路，引导我走向光明的未来。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    谢谢！这是我唯一能说的话了。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6335515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428625" y="1500188"/>
            <a:ext cx="8215313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+mn-ea"/>
                <a:ea typeface="+mn-ea"/>
              </a:rPr>
              <a:t>    [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美文评点</a:t>
            </a:r>
            <a:r>
              <a:rPr lang="en-US" sz="24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zh-CN" altLang="en-US" sz="2400" b="1" dirty="0">
                <a:latin typeface="+mn-ea"/>
                <a:ea typeface="+mn-ea"/>
              </a:rPr>
              <a:t>　本文构思精巧，显示了作者驾驭体裁的能力。文章以古代名篇</a:t>
            </a:r>
            <a:r>
              <a:rPr lang="en-US" altLang="zh-CN" sz="2400" b="1" dirty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琵琶行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作为行文结构转换的标志，同时将作者的成长过程有机地结合到了一起，文章散得开，也收得拢，思路清晰。语言也很精练、准确。文章说理有感情，能说到人的心坎上，很打动人。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2324609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2" name="Picture 5" descr="pp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13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7" descr="ppx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0"/>
            <a:ext cx="44275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51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010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8625"/>
            <a:ext cx="9144000" cy="621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59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ppx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625"/>
            <a:ext cx="4724400" cy="621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4" descr="ppx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57188"/>
            <a:ext cx="4419600" cy="63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3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1276" y="762963"/>
            <a:ext cx="82809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湓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浦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铮铮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然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zhēnɡ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倡女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chānɡ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贾人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ɡǔ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悯然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mǐn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迁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谪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zhé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浔阳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Xún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荻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花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dí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管弦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xián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轻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拢慢捻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lǒnɡ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niǎn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霓裳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yāo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嘈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cáo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幽咽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yè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水浆迸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bènɡ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船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舫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fǎnɡ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敛容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liǎn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虾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蟆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红绡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xiāo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钿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头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diàn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银篦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bì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阑干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lán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呕哑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ǒu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嘲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哳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zhāo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3778" y="116632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字音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9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14375" y="571500"/>
          <a:ext cx="7923213" cy="57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文档" r:id="rId3" imgW="8144996" imgH="5924288" progId="Word.Document.8">
                  <p:embed/>
                </p:oleObj>
              </mc:Choice>
              <mc:Fallback>
                <p:oleObj name="文档" r:id="rId3" imgW="8144996" imgH="59242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71500"/>
                        <a:ext cx="7923213" cy="578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46688" y="1038225"/>
            <a:ext cx="611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划</a:t>
            </a:r>
            <a:endParaRPr lang="zh-CN" altLang="en-US" sz="240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286500" y="1071563"/>
            <a:ext cx="1500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用拨子拨</a:t>
            </a:r>
            <a:endParaRPr lang="zh-CN" altLang="en-US" sz="240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14938" y="1609725"/>
            <a:ext cx="539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蛤</a:t>
            </a:r>
            <a:endParaRPr lang="zh-CN" altLang="en-US" sz="240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61000" y="2786063"/>
            <a:ext cx="1182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第二年</a:t>
            </a:r>
            <a:endParaRPr lang="zh-CN" altLang="en-US" sz="240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61000" y="3929063"/>
            <a:ext cx="1254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于是作</a:t>
            </a:r>
            <a:endParaRPr lang="zh-CN" altLang="en-US" sz="240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29250" y="5072063"/>
            <a:ext cx="1468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称心如意</a:t>
            </a:r>
            <a:endParaRPr lang="zh-CN" altLang="en-US" sz="240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86792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3267</Words>
  <Application>Microsoft Office PowerPoint</Application>
  <PresentationFormat>全屏显示(4:3)</PresentationFormat>
  <Paragraphs>158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Office 主题​​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典型乐声</vt:lpstr>
      <vt:lpstr>典型境界</vt:lpstr>
      <vt:lpstr>典型氛围</vt:lpstr>
      <vt:lpstr>典型感情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2014-02-08T03:29:41Z</dcterms:created>
  <dcterms:modified xsi:type="dcterms:W3CDTF">2017-02-17T01:30:12Z</dcterms:modified>
</cp:coreProperties>
</file>