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33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40" r:id="rId40"/>
    <p:sldId id="341" r:id="rId41"/>
    <p:sldId id="338" r:id="rId42"/>
    <p:sldId id="300" r:id="rId43"/>
    <p:sldId id="301" r:id="rId44"/>
    <p:sldId id="302" r:id="rId45"/>
    <p:sldId id="303" r:id="rId46"/>
    <p:sldId id="304" r:id="rId47"/>
    <p:sldId id="305" r:id="rId48"/>
    <p:sldId id="329" r:id="rId49"/>
    <p:sldId id="330" r:id="rId50"/>
    <p:sldId id="342" r:id="rId51"/>
    <p:sldId id="343" r:id="rId52"/>
    <p:sldId id="331" r:id="rId53"/>
    <p:sldId id="332" r:id="rId54"/>
    <p:sldId id="316" r:id="rId55"/>
    <p:sldId id="344" r:id="rId56"/>
    <p:sldId id="333" r:id="rId57"/>
    <p:sldId id="345" r:id="rId58"/>
    <p:sldId id="334" r:id="rId59"/>
    <p:sldId id="346" r:id="rId60"/>
    <p:sldId id="335" r:id="rId61"/>
    <p:sldId id="336" r:id="rId62"/>
    <p:sldId id="347" r:id="rId63"/>
    <p:sldId id="337" r:id="rId64"/>
    <p:sldId id="348" r:id="rId65"/>
    <p:sldId id="349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8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9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5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3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8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8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1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6EC2-CF7D-43F3-B346-B1958933A55D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2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&#39029;.TI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4141.htm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133.htm" TargetMode="External"/><Relationship Id="rId2" Type="http://schemas.openxmlformats.org/officeDocument/2006/relationships/hyperlink" Target="http://baike.baidu.com/view/7496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0308.htm" TargetMode="External"/><Relationship Id="rId2" Type="http://schemas.openxmlformats.org/officeDocument/2006/relationships/hyperlink" Target="http://baike.baidu.com/view/259803.htm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241522.htm" TargetMode="External"/><Relationship Id="rId13" Type="http://schemas.openxmlformats.org/officeDocument/2006/relationships/hyperlink" Target="http://baike.baidu.com/view/1149615.htm" TargetMode="External"/><Relationship Id="rId3" Type="http://schemas.openxmlformats.org/officeDocument/2006/relationships/hyperlink" Target="http://baike.baidu.com/view/45465.htm" TargetMode="External"/><Relationship Id="rId7" Type="http://schemas.openxmlformats.org/officeDocument/2006/relationships/hyperlink" Target="http://baike.baidu.com/view/1108987.htm" TargetMode="External"/><Relationship Id="rId12" Type="http://schemas.openxmlformats.org/officeDocument/2006/relationships/hyperlink" Target="http://baike.baidu.com/view/569452.htm" TargetMode="External"/><Relationship Id="rId2" Type="http://schemas.openxmlformats.org/officeDocument/2006/relationships/hyperlink" Target="http://baike.baidu.com/view/298874.htm" TargetMode="External"/><Relationship Id="rId16" Type="http://schemas.openxmlformats.org/officeDocument/2006/relationships/hyperlink" Target="http://baike.baidu.com/view/1413053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ike.baidu.com/view/34241.htm" TargetMode="External"/><Relationship Id="rId11" Type="http://schemas.openxmlformats.org/officeDocument/2006/relationships/hyperlink" Target="http://baike.baidu.com/view/271906.htm" TargetMode="External"/><Relationship Id="rId5" Type="http://schemas.openxmlformats.org/officeDocument/2006/relationships/hyperlink" Target="http://baike.baidu.com/view/7496.htm" TargetMode="External"/><Relationship Id="rId15" Type="http://schemas.openxmlformats.org/officeDocument/2006/relationships/hyperlink" Target="http://baike.baidu.com/view/1997367.htm" TargetMode="External"/><Relationship Id="rId10" Type="http://schemas.openxmlformats.org/officeDocument/2006/relationships/hyperlink" Target="http://baike.baidu.com/view/1008673.htm" TargetMode="External"/><Relationship Id="rId4" Type="http://schemas.openxmlformats.org/officeDocument/2006/relationships/hyperlink" Target="http://baike.baidu.com/view/1548919.htm" TargetMode="External"/><Relationship Id="rId9" Type="http://schemas.openxmlformats.org/officeDocument/2006/relationships/hyperlink" Target="http://baike.baidu.com/view/7485.htm" TargetMode="External"/><Relationship Id="rId14" Type="http://schemas.openxmlformats.org/officeDocument/2006/relationships/hyperlink" Target="http://baike.baidu.com/view/9559.htm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7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764/12024841.htm" TargetMode="External"/><Relationship Id="rId2" Type="http://schemas.openxmlformats.org/officeDocument/2006/relationships/hyperlink" Target="http://baike.baidu.com/subview/41082/5402594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aike.baidu.com/view/545084.htm" TargetMode="External"/><Relationship Id="rId4" Type="http://schemas.openxmlformats.org/officeDocument/2006/relationships/hyperlink" Target="http://baike.baidu.com/subview/1206632/5893956.htm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16013" y="1557338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467544" y="2060848"/>
            <a:ext cx="81067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第三节　鉴赏古诗词的表达技巧</a:t>
            </a:r>
          </a:p>
        </p:txBody>
      </p:sp>
    </p:spTree>
    <p:extLst>
      <p:ext uri="{BB962C8B-B14F-4D97-AF65-F5344CB8AC3E}">
        <p14:creationId xmlns:p14="http://schemas.microsoft.com/office/powerpoint/2010/main" val="13784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1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50273"/>
              </p:ext>
            </p:extLst>
          </p:nvPr>
        </p:nvGraphicFramePr>
        <p:xfrm>
          <a:off x="251520" y="692150"/>
          <a:ext cx="8712969" cy="5577840"/>
        </p:xfrm>
        <a:graphic>
          <a:graphicData uri="http://schemas.openxmlformats.org/drawingml/2006/table">
            <a:tbl>
              <a:tblPr/>
              <a:tblGrid>
                <a:gridCol w="791923"/>
                <a:gridCol w="860787"/>
                <a:gridCol w="1962592"/>
                <a:gridCol w="1808557"/>
                <a:gridCol w="3289110"/>
              </a:tblGrid>
              <a:tr h="554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用典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用典有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引用前人诗句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两种。用事是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借用历史故事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来表达作者的思想感情，包括对现实生活中某些问题的立场和态度、个人的意绪和愿望等等，属于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借古抒怀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。引用或化用前人诗句的目的是加深诗词中的意境，促使人联想而寻意于言外。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想当年，金戈铁马，气吞万里如虎。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辛弃疾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永遇乐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京口北固亭怀古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过春风十里，尽荠麦青青。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姜夔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扬州慢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辛词除了回顾作者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年前南下的经历这一层外，全是用事。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想当年，金戈铁马，气吞万里如虎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写的是刘裕当年北伐抗敌的英雄气概。作者借赞扬刘裕，讽刺南宋王朝主和派屈辱求和的无耻行径，表现出作者抗金的主张和恢复中原的决心。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春风十里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引用杜牧的诗句，表现往日扬州十里长街的繁荣景况，是虚写；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尽荠麦青青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，写词人今日所见的凄凉情形，是实写。这两幅对比鲜明的图景寄寓着词人对昔盛今衰的感慨。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9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077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55617"/>
              </p:ext>
            </p:extLst>
          </p:nvPr>
        </p:nvGraphicFramePr>
        <p:xfrm>
          <a:off x="395537" y="908720"/>
          <a:ext cx="8568951" cy="5472608"/>
        </p:xfrm>
        <a:graphic>
          <a:graphicData uri="http://schemas.openxmlformats.org/drawingml/2006/table">
            <a:tbl>
              <a:tblPr/>
              <a:tblGrid>
                <a:gridCol w="592962"/>
                <a:gridCol w="594832"/>
                <a:gridCol w="2132417"/>
                <a:gridCol w="2199757"/>
                <a:gridCol w="3048983"/>
              </a:tblGrid>
              <a:tr h="240662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联想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由一事物联系到与之有关的另一事物，或把事物中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类似的特点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联系起来造成一个典型。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碧玉妆成一树高，万条垂下绿丝绦。不知细叶谁裁出，二月春风似剪刀。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贺知章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咏柳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诗人由柳枝的纷披下垂、婀娜多姿联想到翠绿的丝带，运用巧妙的比喻，塑造出一个别具浪漫色彩的新颖形象，一改杨柳抒离情的象征义。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5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想象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人们在已有材料和观念基础上，经过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联想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、推断、分析、综合，创造出新的观念的思维过程。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凤吹声如隔彩霞，不知墙外是谁家。重门深锁无寻处，疑有碧桃千树花。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郎士元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听邻家吹笙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这首诗描写音乐，运用丰富的想象，化无形的音乐为有形的画面：那美妙的笙声，有如仙境中的桃花，千树万树，灼灼其华，繁缛绚丽。写出了音乐明媚、热烈、欢快的特点。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7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180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41859"/>
              </p:ext>
            </p:extLst>
          </p:nvPr>
        </p:nvGraphicFramePr>
        <p:xfrm>
          <a:off x="251520" y="30378"/>
          <a:ext cx="8784975" cy="6735994"/>
        </p:xfrm>
        <a:graphic>
          <a:graphicData uri="http://schemas.openxmlformats.org/drawingml/2006/table">
            <a:tbl>
              <a:tblPr/>
              <a:tblGrid>
                <a:gridCol w="506574"/>
                <a:gridCol w="506574"/>
                <a:gridCol w="2195779"/>
                <a:gridCol w="2308909"/>
                <a:gridCol w="3267139"/>
              </a:tblGrid>
              <a:tr h="466320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衬托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烘托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指的是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以乙托甲，使甲的特点或特质更加突出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。有正衬和反衬两种。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大江东去，浪淘尽，千古风流人物。故垒西边，人道是，三国周郎赤壁。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苏轼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念奴娇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赤壁怀古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今夜鄜州月，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闺中只独看。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遥怜小儿女，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未解忆长安。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香雾云鬟湿，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清辉玉臂寒。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何时倚虚幌，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双照泪痕干。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月夜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苏词善用衬托，上阕写雄奇壮美的赤壁之景，以烘托周瑜在赤壁之战中指挥若定的形象，这是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以景衬人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上阕的千古英雄烘托三国周瑜的形象，下阕极力写周瑜少年得志、建功立业以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自己戴罪黄州，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壮志难酬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的无奈。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杜诗的颔联写小儿女的无知是为了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妻子对丈夫的思念之深、思念之苦。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渲染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对环境、景物作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多方面的描写形容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，以突出形象，加强艺术效果。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风急天高猿啸哀，渚清沙白鸟飞回。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登高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首联俯仰所见所闻，一连出现六个特写镜头，渲染秋江景物的特点。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281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53548"/>
              </p:ext>
            </p:extLst>
          </p:nvPr>
        </p:nvGraphicFramePr>
        <p:xfrm>
          <a:off x="323525" y="692696"/>
          <a:ext cx="8568954" cy="5401718"/>
        </p:xfrm>
        <a:graphic>
          <a:graphicData uri="http://schemas.openxmlformats.org/drawingml/2006/table">
            <a:tbl>
              <a:tblPr/>
              <a:tblGrid>
                <a:gridCol w="778821"/>
                <a:gridCol w="848221"/>
                <a:gridCol w="1869941"/>
                <a:gridCol w="2022233"/>
                <a:gridCol w="3049738"/>
              </a:tblGrid>
              <a:tr h="270085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象征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通过特定的、容易引起联想的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具体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形象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，表现与之相似或相近特点的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概念、思想和感情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青山似欲留人住，百匝千遭绕郡城。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李德裕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登崖州城作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这两句描写青山环绕，层峦叠嶂，自己所处的郡城正处在严密封锁、重重阻隔之中。象征了自己被政敌迫害的景况，书写思归不得的忧伤。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8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对比对照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把两种不同的事物或情形作对照，互相比较。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越王勾践破吴归，战士还家尽锦衣。宫女如花满春殿，只今惟有鹧鸪飞。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李白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越中览古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前三句描写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昔日繁荣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和最后一句描写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今日冷落凄凉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形成强烈的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对比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，使读者感受特别深切，其中蕴含着诗人深沉的历史思考。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3845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98"/>
              </p:ext>
            </p:extLst>
          </p:nvPr>
        </p:nvGraphicFramePr>
        <p:xfrm>
          <a:off x="179512" y="476673"/>
          <a:ext cx="8640959" cy="5690880"/>
        </p:xfrm>
        <a:graphic>
          <a:graphicData uri="http://schemas.openxmlformats.org/drawingml/2006/table">
            <a:tbl>
              <a:tblPr/>
              <a:tblGrid>
                <a:gridCol w="530585"/>
                <a:gridCol w="528641"/>
                <a:gridCol w="2287542"/>
                <a:gridCol w="1981824"/>
                <a:gridCol w="3312367"/>
              </a:tblGrid>
              <a:tr h="353100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抑扬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把要贬抑否定的方面和要肯定的方面同时说出来，只突出强调其中一个方面以达到抑此扬彼或抑彼扬此的目的。有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先扬后抑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先抑后扬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之分。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闺中少妇不知愁，春日凝妆上翠楼。忽见陌头杨柳色，悔教夫婿觅封侯。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王昌龄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闺怨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这首诗采用先扬后抑的手法，先写少妇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不知愁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，后面才说她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悔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，通过对少妇情绪微妙变化的刻画，深刻表现了少妇因触景而产生的感伤和哀怨的情绪，突出了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闺怨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的主题。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照应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指诗中对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前面所写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作必要的回答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。恰当运用这种方法使结构显得紧凑、严谨。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楚江微雨里，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建业暮钟时。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漠漠帆来重，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冥冥鸟去迟。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韦应物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赋得暮雨送李胄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首联两句写黄昏时分诗人伫立在细雨蒙蒙的江边，这里点明了诗题中的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暮雨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，又照应了诗题中的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2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487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5273"/>
              </p:ext>
            </p:extLst>
          </p:nvPr>
        </p:nvGraphicFramePr>
        <p:xfrm>
          <a:off x="323527" y="404664"/>
          <a:ext cx="8640961" cy="6076951"/>
        </p:xfrm>
        <a:graphic>
          <a:graphicData uri="http://schemas.openxmlformats.org/drawingml/2006/table">
            <a:tbl>
              <a:tblPr/>
              <a:tblGrid>
                <a:gridCol w="611852"/>
                <a:gridCol w="698434"/>
                <a:gridCol w="1935606"/>
                <a:gridCol w="2689838"/>
                <a:gridCol w="2705231"/>
              </a:tblGrid>
              <a:tr h="187220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对事物、景物作动态、静态的描写，两者相互映衬，构成一种情趣。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沙头宿鹭联拳静，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船尾跳鱼拨剌鸣。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漫成一首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第四句鱼跳的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更衬托出前三句景物的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静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47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正侧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描写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对描写对象进行正面的直接的描写是正面描写；描写对象周围的事物，使对象更鲜明、突出的是侧面描写。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一树春风千万枝，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嫩于金色软于丝。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永丰西角荒园里，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尽日无人属阿谁？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白居易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杨柳枝词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大漠风尘日色昏，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红旗半卷出辕门。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前军夜战洮河北，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已报生擒吐谷浑。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王昌龄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从军行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白诗第一、二句运用正面描写的手法，描写了春天柳树的娇美形态。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王诗第二句侧面描写战况，一方面是风势很大，卷起红旗便于急行军，另一方面是高度戒备，不事张扬，把战事的紧张状态突现出来。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597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59184"/>
              </p:ext>
            </p:extLst>
          </p:nvPr>
        </p:nvGraphicFramePr>
        <p:xfrm>
          <a:off x="395536" y="476250"/>
          <a:ext cx="8280920" cy="6281737"/>
        </p:xfrm>
        <a:graphic>
          <a:graphicData uri="http://schemas.openxmlformats.org/drawingml/2006/table">
            <a:tbl>
              <a:tblPr/>
              <a:tblGrid>
                <a:gridCol w="580540"/>
                <a:gridCol w="744845"/>
                <a:gridCol w="1904100"/>
                <a:gridCol w="2484642"/>
                <a:gridCol w="2566793"/>
              </a:tblGrid>
              <a:tr h="2015921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胸臆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即景抒怀，表达诗人面对自然景象所产生的富有哲理性的思想。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未老莫还乡，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还乡须断肠。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韦庄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菩萨蛮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人人尽说江南好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江南景、人俱佳，让人留恋，没到老年就不要离开江南回到故乡，否则一想起江南的美好景色和人物，就会后悔不及。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8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抒情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融情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于景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诗人要表达的思想感情正面不着一字，全然寓于眼前的自然景象之中，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借自然景物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抒发感情。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袅袅兮秋风，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洞庭波兮木叶下。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屈原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湘夫人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秋风瑟瑟，似乎凉意渗透心间；落叶纷纷，犹如一颗沉重的心渐渐下沉；微波荡漾，犹若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心波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起伏。情与景水乳交融，意境美妙。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托物言志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在描摹事物以尽其妙的基础上融入作者的感情，寄托作者的心志。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一树春风千万枝，嫩于金色软于丝。永丰西角荒园里，尽日无人属阿谁？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白居易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杨柳枝词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托物言志，写柳树独处荒园无人观赏，抒发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人才被埋没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的感慨。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1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95350" y="765175"/>
          <a:ext cx="7067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文档" r:id="rId3" imgW="7082886" imgH="1151810" progId="Word.Document.8">
                  <p:embed/>
                </p:oleObj>
              </mc:Choice>
              <mc:Fallback>
                <p:oleObj name="文档" r:id="rId3" imgW="7082886" imgH="1151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765175"/>
                        <a:ext cx="70675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6985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02562"/>
              </p:ext>
            </p:extLst>
          </p:nvPr>
        </p:nvGraphicFramePr>
        <p:xfrm>
          <a:off x="179510" y="1376363"/>
          <a:ext cx="8712969" cy="5151437"/>
        </p:xfrm>
        <a:graphic>
          <a:graphicData uri="http://schemas.openxmlformats.org/drawingml/2006/table">
            <a:tbl>
              <a:tblPr/>
              <a:tblGrid>
                <a:gridCol w="654890"/>
                <a:gridCol w="673184"/>
                <a:gridCol w="2560360"/>
                <a:gridCol w="2001921"/>
                <a:gridCol w="2822614"/>
              </a:tblGrid>
              <a:tr h="7010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类别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赏析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17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比喻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用一种事物或情景来比作另一种事物或情景。可分为明喻、暗喻、借喻。有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突出事物特征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的事物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形象化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的作用。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玉容寂寞泪阑干，梨花一枝春带雨。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白居易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长恨歌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诗人把死后的杨贵妃比作梨花，梨花是洁白的，不仅形象地描绘出作为仙子的杨贵妃的美貌，还与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温泉水滑洗凝脂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相照应。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借代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借用相关的事物来代替所要表达的事物。借代可用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部分代表全体，具体代替抽象，用特征代替人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。借代的运用使语言简练、含蓄。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知否，知否？应是绿肥红瘦。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李清照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如梦令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诗中用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绿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红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两种颜色分别代替叶和花，写叶的茂盛和花的凋零。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7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79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52923"/>
              </p:ext>
            </p:extLst>
          </p:nvPr>
        </p:nvGraphicFramePr>
        <p:xfrm>
          <a:off x="395536" y="549275"/>
          <a:ext cx="8352928" cy="5669268"/>
        </p:xfrm>
        <a:graphic>
          <a:graphicData uri="http://schemas.openxmlformats.org/drawingml/2006/table">
            <a:tbl>
              <a:tblPr/>
              <a:tblGrid>
                <a:gridCol w="590777"/>
                <a:gridCol w="485021"/>
                <a:gridCol w="1948538"/>
                <a:gridCol w="2088232"/>
                <a:gridCol w="3240360"/>
              </a:tblGrid>
              <a:tr h="222491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夸张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对事物的形象、特征、作用、程度等作扩大或缩小的描述。有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更突出、更鲜明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地表达事物的作用。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白发三千丈，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缘愁似个长。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李白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秋浦歌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愁生白发，诗人用夸张的手法写白发竟有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三千丈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那么长，可见愁思的深重。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对偶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用结构相同、字数相同的一对句子或短语来表达两个相对或相近的意思。从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形式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看，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语言简练，整齐对称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内容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看，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意义集中含蓄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无边落木萧萧下，不尽长江滚滚来。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登高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从篇法结构来讲，这首诗四联八句，句句皆对仗，对得圆浑自然，不见斧凿之痕。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无边落木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不尽长江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使诗的意境显得广阔深远，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萧萧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的落叶声对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滚滚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的水势更使人觉得气象万千。更重要的是，从这里感受到诗人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韶华易逝，壮志难酬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的苦痛。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1052513"/>
          <a:ext cx="709771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513"/>
                        <a:ext cx="7097713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896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74095"/>
              </p:ext>
            </p:extLst>
          </p:nvPr>
        </p:nvGraphicFramePr>
        <p:xfrm>
          <a:off x="467544" y="696913"/>
          <a:ext cx="8208912" cy="5668962"/>
        </p:xfrm>
        <a:graphic>
          <a:graphicData uri="http://schemas.openxmlformats.org/drawingml/2006/table">
            <a:tbl>
              <a:tblPr/>
              <a:tblGrid>
                <a:gridCol w="617116"/>
                <a:gridCol w="857809"/>
                <a:gridCol w="2229582"/>
                <a:gridCol w="2059467"/>
                <a:gridCol w="2444938"/>
              </a:tblGrid>
              <a:tr h="313926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比拟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把物当作人来描写叫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拟人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，或把人当作物来描写叫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拟物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。比拟有促使读者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产生联想，使描写的人、物、事表现得更形象、更生动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的作用。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东风知我欲山行，吹断檐间积雨声。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苏轼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新城道中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诗人打算去山里，春风通人性，特意为之吹断了积雨，拟人新颖别致，饶有诗意，心情愉悦。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96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排比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把内容紧密关联、结构相同或相似、语气一致的几个句子或短语接连说出来。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一叶舟轻，双桨鸿惊。水天清，影湛波平。鱼翻藻鉴，鹭点烟汀。过沙溪急，霜溪冷，月溪明。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苏轼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行香子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词中的这组排比句，展现了不同时辰的行舟之景，以及诗人的心理感受，且语言节奏明快，流转自如。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5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8359"/>
              </p:ext>
            </p:extLst>
          </p:nvPr>
        </p:nvGraphicFramePr>
        <p:xfrm>
          <a:off x="323528" y="188640"/>
          <a:ext cx="8424936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Document" r:id="rId3" imgW="7086283" imgH="4746681" progId="Word.Document.8">
                  <p:embed/>
                </p:oleObj>
              </mc:Choice>
              <mc:Fallback>
                <p:oleObj name="Document" r:id="rId3" imgW="7086283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8640"/>
                        <a:ext cx="8424936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02726"/>
              </p:ext>
            </p:extLst>
          </p:nvPr>
        </p:nvGraphicFramePr>
        <p:xfrm>
          <a:off x="395536" y="4413250"/>
          <a:ext cx="8352928" cy="232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5" imgW="7086283" imgH="2175682" progId="Word.Document.8">
                  <p:embed/>
                </p:oleObj>
              </mc:Choice>
              <mc:Fallback>
                <p:oleObj name="Document" r:id="rId5" imgW="7086283" imgH="21756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13250"/>
                        <a:ext cx="8352928" cy="2328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88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04260"/>
              </p:ext>
            </p:extLst>
          </p:nvPr>
        </p:nvGraphicFramePr>
        <p:xfrm>
          <a:off x="251520" y="188640"/>
          <a:ext cx="8640962" cy="6370639"/>
        </p:xfrm>
        <a:graphic>
          <a:graphicData uri="http://schemas.openxmlformats.org/drawingml/2006/table">
            <a:tbl>
              <a:tblPr/>
              <a:tblGrid>
                <a:gridCol w="415837"/>
                <a:gridCol w="580704"/>
                <a:gridCol w="2963902"/>
                <a:gridCol w="2271601"/>
                <a:gridCol w="2408918"/>
              </a:tblGrid>
              <a:tr h="1920336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先提出问题，接着自己把看法说出。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问题引入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带动全篇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中间设问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承上启下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结尾设问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深化主题，令人回味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问人间谁是英雄？有酾酒临江，横槊曹公。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元曲小令，阿鲁威作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以设问开篇，点明题旨，领起下面分层次地叙述三国人物的英雄业绩。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5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用疑问的形式表达确定的意思。用来加强语气，表达强烈的感情。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江东子弟今虽在，肯为君王卷土来？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王安石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乌江亭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使用反问句式，语气冷峻，强调了历史之必然。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7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利用语音或语义的条件，有意使诗句同时兼有两种意思，表面上说这个意思，实际上是另一个意思，这另一个意思才是诗歌的真实意义所在，这种手法叫双关。可分为：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谐音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双关和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双关。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杨柳青青江水平，闻郎江上踏歌声。东边日出西边雨，道是无晴却有晴。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刘禹锡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竹枝词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诗中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晴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为双关词，一方面关照着第三句，说晴雨的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晴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；一方面又关照着第二句，说情感的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，这是谐音双关。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1039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04431"/>
              </p:ext>
            </p:extLst>
          </p:nvPr>
        </p:nvGraphicFramePr>
        <p:xfrm>
          <a:off x="539552" y="548680"/>
          <a:ext cx="8424934" cy="5472608"/>
        </p:xfrm>
        <a:graphic>
          <a:graphicData uri="http://schemas.openxmlformats.org/drawingml/2006/table">
            <a:tbl>
              <a:tblPr/>
              <a:tblGrid>
                <a:gridCol w="632338"/>
                <a:gridCol w="559161"/>
                <a:gridCol w="2467437"/>
                <a:gridCol w="2255405"/>
                <a:gridCol w="2510593"/>
              </a:tblGrid>
              <a:tr h="25609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叠词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叠词是指一个词语中某个语素的叠加使用。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离离原上草，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一岁一枯荣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又送王孙去，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萋萋满别情。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白居易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赋得古原草送别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诗中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离离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萋萋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既形容春草茂盛，又比喻诗人的离别之情，如春草般满溢胸中，愁思深长。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寻寻觅觅，冷冷清清，凄凄惨惨戚戚。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李清照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声声慢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开头十四个叠字为全词定下了一个残秋和孤独的感情基调，渲染了词人晚年孤苦无依的生活情景以及内心深处的凄凉。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4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199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70221"/>
              </p:ext>
            </p:extLst>
          </p:nvPr>
        </p:nvGraphicFramePr>
        <p:xfrm>
          <a:off x="323529" y="1412777"/>
          <a:ext cx="8496942" cy="4037112"/>
        </p:xfrm>
        <a:graphic>
          <a:graphicData uri="http://schemas.openxmlformats.org/drawingml/2006/table">
            <a:tbl>
              <a:tblPr/>
              <a:tblGrid>
                <a:gridCol w="637743"/>
                <a:gridCol w="563940"/>
                <a:gridCol w="2488526"/>
                <a:gridCol w="2274682"/>
                <a:gridCol w="2532051"/>
              </a:tblGrid>
              <a:tr h="4037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互文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互文即互文见义的简称。互文的格式是将诗句中本来合起来说的两个词，放在诗句或诗行中分作两处用。解释时，还得将两处暗中省去的词补充进来，再同未省去的词合在一起解释。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秦时明月汉时关，万里长征人未还。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王昌龄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出塞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这首诗开头一句合起来解释为：秦汉时的明月、秦汉时的关。这就突出了边境的长期战争给征人及其家庭带来了无穷的灾难，为下文作好充分铺垫。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0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779955"/>
              </p:ext>
            </p:extLst>
          </p:nvPr>
        </p:nvGraphicFramePr>
        <p:xfrm>
          <a:off x="392113" y="187325"/>
          <a:ext cx="8518525" cy="785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Document" r:id="rId3" imgW="7086283" imgH="6504045" progId="Word.Document.8">
                  <p:embed/>
                </p:oleObj>
              </mc:Choice>
              <mc:Fallback>
                <p:oleObj name="Document" r:id="rId3" imgW="7086283" imgH="6504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87325"/>
                        <a:ext cx="8518525" cy="785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42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95994"/>
              </p:ext>
            </p:extLst>
          </p:nvPr>
        </p:nvGraphicFramePr>
        <p:xfrm>
          <a:off x="933450" y="1101725"/>
          <a:ext cx="692308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01725"/>
                        <a:ext cx="692308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4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2641"/>
              </p:ext>
            </p:extLst>
          </p:nvPr>
        </p:nvGraphicFramePr>
        <p:xfrm>
          <a:off x="933450" y="1101725"/>
          <a:ext cx="692308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01725"/>
                        <a:ext cx="692308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0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960278"/>
              </p:ext>
            </p:extLst>
          </p:nvPr>
        </p:nvGraphicFramePr>
        <p:xfrm>
          <a:off x="928688" y="1100138"/>
          <a:ext cx="6986587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0138"/>
                        <a:ext cx="6986587" cy="490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47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91826"/>
              </p:ext>
            </p:extLst>
          </p:nvPr>
        </p:nvGraphicFramePr>
        <p:xfrm>
          <a:off x="933450" y="1101725"/>
          <a:ext cx="6923088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Document" r:id="rId3" imgW="7086283" imgH="4746681" progId="Word.Document.8">
                  <p:embed/>
                </p:oleObj>
              </mc:Choice>
              <mc:Fallback>
                <p:oleObj name="Document" r:id="rId3" imgW="7086283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01725"/>
                        <a:ext cx="6923088" cy="465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8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10227"/>
              </p:ext>
            </p:extLst>
          </p:nvPr>
        </p:nvGraphicFramePr>
        <p:xfrm>
          <a:off x="323528" y="332656"/>
          <a:ext cx="8424936" cy="605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Document" r:id="rId3" imgW="7086283" imgH="5340016" progId="Word.Document.8">
                  <p:embed/>
                </p:oleObj>
              </mc:Choice>
              <mc:Fallback>
                <p:oleObj name="Document" r:id="rId3" imgW="7086283" imgH="5340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8424936" cy="6053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73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03195"/>
              </p:ext>
            </p:extLst>
          </p:nvPr>
        </p:nvGraphicFramePr>
        <p:xfrm>
          <a:off x="928688" y="1100138"/>
          <a:ext cx="6986587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Document" r:id="rId3" imgW="7086283" imgH="5142358" progId="Word.Document.8">
                  <p:embed/>
                </p:oleObj>
              </mc:Choice>
              <mc:Fallback>
                <p:oleObj name="Document" r:id="rId3" imgW="7086283" imgH="5142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0138"/>
                        <a:ext cx="6986587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6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51373"/>
              </p:ext>
            </p:extLst>
          </p:nvPr>
        </p:nvGraphicFramePr>
        <p:xfrm>
          <a:off x="163835" y="260648"/>
          <a:ext cx="8583613" cy="115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Document" r:id="rId3" imgW="7086283" imgH="1381813" progId="Word.Document.8">
                  <p:embed/>
                </p:oleObj>
              </mc:Choice>
              <mc:Fallback>
                <p:oleObj name="Document" r:id="rId3" imgW="7086283" imgH="13818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5" y="260648"/>
                        <a:ext cx="8583613" cy="1153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05326" y="1196752"/>
            <a:ext cx="83938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案一：此词主要表达了春色恼人的孤独惆怅之感。上片抒发了卷帘放愁愁仍在的无奈、缺少诗朋酒侣而自对鸟语的寂寞之情，下片抒发了大好春光无人欣赏的惋惜、吟诗而未成的遗憾、梨花飘落如雨的怅惘之情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23528" y="3057436"/>
            <a:ext cx="85379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  <a:cs typeface="Times New Roman" pitchFamily="18" charset="0"/>
              </a:rPr>
              <a:t>答案二：此词主要表达了春景无限的欣悦自得之情。上片抒发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  <a:cs typeface="Times New Roman" pitchFamily="18" charset="0"/>
              </a:rPr>
              <a:t>了卷帘放去春愁的畅快、虽无友人却独对鸟语的悠然之情，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  <a:cs typeface="Times New Roman" pitchFamily="18" charset="0"/>
              </a:rPr>
              <a:t>下片抒发了飘飘絮影脉脉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109" name="Picture 13" descr="页.TIF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23528" y="4206280"/>
            <a:ext cx="79399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  <a:cs typeface="Times New Roman" pitchFamily="18" charset="0"/>
              </a:rPr>
              <a:t>香春在无人处的惊喜、梨花飘落如雨诗意盎然的沉醉之情</a:t>
            </a: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3318" y="5013176"/>
            <a:ext cx="8537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答案三：此词既有孤独惆怅的春愁，又有春景无限的欢欣自得。例如上片有午梦初回浓浓的春愁，也有自对鸟语趣味横生的悠然；例如下片有春在无人处的惊喜，也有梨花飘落如雨的怅惘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770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79598"/>
              </p:ext>
            </p:extLst>
          </p:nvPr>
        </p:nvGraphicFramePr>
        <p:xfrm>
          <a:off x="395536" y="332656"/>
          <a:ext cx="8352928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Document" r:id="rId3" imgW="7086283" imgH="5735693" progId="Word.Document.8">
                  <p:embed/>
                </p:oleObj>
              </mc:Choice>
              <mc:Fallback>
                <p:oleObj name="Document" r:id="rId3" imgW="7086283" imgH="573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2656"/>
                        <a:ext cx="8352928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612378"/>
              </p:ext>
            </p:extLst>
          </p:nvPr>
        </p:nvGraphicFramePr>
        <p:xfrm>
          <a:off x="928688" y="1100138"/>
          <a:ext cx="6986587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0138"/>
                        <a:ext cx="6986587" cy="490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1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9765"/>
              </p:ext>
            </p:extLst>
          </p:nvPr>
        </p:nvGraphicFramePr>
        <p:xfrm>
          <a:off x="928688" y="1268413"/>
          <a:ext cx="6886575" cy="481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68413"/>
                        <a:ext cx="6886575" cy="481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5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58522"/>
              </p:ext>
            </p:extLst>
          </p:nvPr>
        </p:nvGraphicFramePr>
        <p:xfrm>
          <a:off x="928688" y="1100138"/>
          <a:ext cx="6986587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Document" r:id="rId3" imgW="7086283" imgH="3757669" progId="Word.Document.8">
                  <p:embed/>
                </p:oleObj>
              </mc:Choice>
              <mc:Fallback>
                <p:oleObj name="Document" r:id="rId3" imgW="7086283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0138"/>
                        <a:ext cx="6986587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8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02062"/>
              </p:ext>
            </p:extLst>
          </p:nvPr>
        </p:nvGraphicFramePr>
        <p:xfrm>
          <a:off x="1041400" y="476250"/>
          <a:ext cx="6986588" cy="647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Document" r:id="rId3" imgW="7086283" imgH="6526686" progId="Word.Document.8">
                  <p:embed/>
                </p:oleObj>
              </mc:Choice>
              <mc:Fallback>
                <p:oleObj name="Document" r:id="rId3" imgW="7086283" imgH="6526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76250"/>
                        <a:ext cx="6986588" cy="647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5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00741"/>
              </p:ext>
            </p:extLst>
          </p:nvPr>
        </p:nvGraphicFramePr>
        <p:xfrm>
          <a:off x="467544" y="188640"/>
          <a:ext cx="8280920" cy="6490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Document" r:id="rId3" imgW="7142200" imgH="6131010" progId="Word.Document.8">
                  <p:embed/>
                </p:oleObj>
              </mc:Choice>
              <mc:Fallback>
                <p:oleObj name="Document" r:id="rId3" imgW="7142200" imgH="6131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0"/>
                        <a:ext cx="8280920" cy="6490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52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939006"/>
              </p:ext>
            </p:extLst>
          </p:nvPr>
        </p:nvGraphicFramePr>
        <p:xfrm>
          <a:off x="690563" y="419100"/>
          <a:ext cx="8005762" cy="618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Document" r:id="rId3" imgW="7285419" imgH="6724345" progId="Word.Document.8">
                  <p:embed/>
                </p:oleObj>
              </mc:Choice>
              <mc:Fallback>
                <p:oleObj name="Document" r:id="rId3" imgW="7285419" imgH="67243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19100"/>
                        <a:ext cx="8005762" cy="618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9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67736"/>
              </p:ext>
            </p:extLst>
          </p:nvPr>
        </p:nvGraphicFramePr>
        <p:xfrm>
          <a:off x="727075" y="503238"/>
          <a:ext cx="7913688" cy="614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Document" r:id="rId3" imgW="8187664" imgH="6319325" progId="Word.Document.8">
                  <p:embed/>
                </p:oleObj>
              </mc:Choice>
              <mc:Fallback>
                <p:oleObj name="Document" r:id="rId3" imgW="8187664" imgH="6319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03238"/>
                        <a:ext cx="7913688" cy="614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4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38802"/>
              </p:ext>
            </p:extLst>
          </p:nvPr>
        </p:nvGraphicFramePr>
        <p:xfrm>
          <a:off x="933450" y="1101725"/>
          <a:ext cx="6923088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Document" r:id="rId3" imgW="7086283" imgH="4153346" progId="Word.Document.8">
                  <p:embed/>
                </p:oleObj>
              </mc:Choice>
              <mc:Fallback>
                <p:oleObj name="Document" r:id="rId3" imgW="7086283" imgH="4153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01725"/>
                        <a:ext cx="6923088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19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【命题方式】这首诗歌采用了何种表现手法？</a:t>
            </a:r>
            <a:endParaRPr lang="zh-CN" altLang="zh-CN" sz="2400" dirty="0"/>
          </a:p>
          <a:p>
            <a:r>
              <a:rPr lang="zh-CN" altLang="zh-CN" sz="2400" b="1" dirty="0"/>
              <a:t>这首诗歌运用了怎样的艺术手法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技巧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？</a:t>
            </a:r>
            <a:endParaRPr lang="zh-CN" altLang="zh-CN" sz="2400" dirty="0"/>
          </a:p>
          <a:p>
            <a:r>
              <a:rPr lang="zh-CN" altLang="zh-CN" sz="2400" b="1" dirty="0"/>
              <a:t>诗人是如何抒发自己的情感的？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67544" y="170080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【答题要点】</a:t>
            </a:r>
            <a:endParaRPr lang="zh-CN" altLang="zh-CN" sz="2400" dirty="0"/>
          </a:p>
          <a:p>
            <a:r>
              <a:rPr lang="en-US" altLang="zh-CN" sz="2400" b="1" dirty="0"/>
              <a:t>①</a:t>
            </a:r>
            <a:r>
              <a:rPr lang="zh-CN" altLang="zh-CN" sz="2400" b="1" dirty="0"/>
              <a:t>指出运用了何种表达技巧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手法</a:t>
            </a:r>
            <a:r>
              <a:rPr lang="en-US" altLang="zh-CN" sz="2400" b="1" dirty="0"/>
              <a:t>)(</a:t>
            </a:r>
            <a:r>
              <a:rPr lang="zh-CN" altLang="zh-CN" sz="2400" b="1" dirty="0"/>
              <a:t>总述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。</a:t>
            </a:r>
            <a:endParaRPr lang="zh-CN" altLang="zh-CN" sz="2400" dirty="0"/>
          </a:p>
          <a:p>
            <a:r>
              <a:rPr lang="en-US" altLang="zh-CN" sz="2400" b="1" dirty="0"/>
              <a:t>②</a:t>
            </a:r>
            <a:r>
              <a:rPr lang="zh-CN" altLang="zh-CN" sz="2400" b="1" dirty="0"/>
              <a:t>结合诗句具体内容来体会运用了技巧的句子</a:t>
            </a:r>
            <a:r>
              <a:rPr lang="zh-CN" altLang="zh-CN" sz="2400" b="1" dirty="0" smtClean="0"/>
              <a:t>或词语</a:t>
            </a:r>
            <a:r>
              <a:rPr lang="zh-CN" altLang="zh-CN" sz="2400" b="1" dirty="0"/>
              <a:t>，</a:t>
            </a:r>
            <a:r>
              <a:rPr lang="zh-CN" altLang="zh-CN" sz="2400" b="1" dirty="0" smtClean="0"/>
              <a:t>并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还原</a:t>
            </a:r>
            <a:r>
              <a:rPr lang="zh-CN" altLang="zh-CN" sz="2400" b="1" dirty="0"/>
              <a:t>诗境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分述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。</a:t>
            </a:r>
            <a:endParaRPr lang="zh-CN" altLang="zh-CN" sz="2400" dirty="0"/>
          </a:p>
          <a:p>
            <a:r>
              <a:rPr lang="en-US" altLang="zh-CN" sz="2400" b="1" dirty="0"/>
              <a:t>③</a:t>
            </a:r>
            <a:r>
              <a:rPr lang="zh-CN" altLang="zh-CN" sz="2400" b="1" dirty="0"/>
              <a:t>明确此技巧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手法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的表达效果，它描写了事</a:t>
            </a:r>
            <a:r>
              <a:rPr lang="zh-CN" altLang="zh-CN" sz="2400" b="1" dirty="0" smtClean="0"/>
              <a:t>物怎样</a:t>
            </a:r>
            <a:r>
              <a:rPr lang="zh-CN" altLang="zh-CN" sz="2400" b="1" dirty="0"/>
              <a:t>的</a:t>
            </a:r>
            <a:r>
              <a:rPr lang="zh-CN" altLang="zh-CN" sz="2400" b="1" dirty="0" smtClean="0"/>
              <a:t>特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点，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传达</a:t>
            </a:r>
            <a:r>
              <a:rPr lang="zh-CN" altLang="zh-CN" sz="2400" b="1" dirty="0"/>
              <a:t>出诗人怎样的感情。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241276" y="465313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常用词语：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直接抒情、间接抒情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又分为借景抒情、托物言志、即事抒情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映衬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又分为正衬和反衬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象征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联想、想象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用典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对比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虚实结合、动静结合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白描、渲染</a:t>
            </a:r>
            <a:r>
              <a:rPr lang="zh-CN" altLang="zh-CN" sz="2400" b="1" dirty="0"/>
              <a:t>等。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654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293096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      </a:t>
            </a:r>
            <a:r>
              <a:rPr lang="zh-CN" altLang="zh-CN" sz="2400" b="1" dirty="0" smtClean="0"/>
              <a:t>写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/>
              <a:t>，可以抓住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春愁去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畅快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对黄鹂语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悠闲</a:t>
            </a:r>
            <a:r>
              <a:rPr lang="zh-CN" altLang="zh-CN" sz="2400" b="1" dirty="0"/>
              <a:t>，看到无人处的“絮影蘋香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梨花雨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沉醉</a:t>
            </a:r>
            <a:r>
              <a:rPr lang="zh-CN" altLang="zh-CN" sz="2400" b="1" dirty="0"/>
              <a:t>。还可以将二者结合起来写。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95536" y="620688"/>
            <a:ext cx="85689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       </a:t>
            </a:r>
            <a:r>
              <a:rPr lang="zh-CN" altLang="zh-CN" sz="2400" b="1" dirty="0" smtClean="0"/>
              <a:t>本题</a:t>
            </a:r>
            <a:r>
              <a:rPr lang="zh-CN" altLang="zh-CN" sz="2400" b="1" dirty="0"/>
              <a:t>考查鉴赏诗歌意象、理解诗人的情感。诗歌是凭借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意象</a:t>
            </a:r>
            <a:r>
              <a:rPr lang="zh-CN" altLang="zh-CN" sz="2400" b="1" dirty="0"/>
              <a:t>来抒发情感的。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7544" y="1988840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写</a:t>
            </a:r>
            <a:r>
              <a:rPr lang="zh-CN" altLang="zh-CN" sz="2400" b="1" dirty="0">
                <a:solidFill>
                  <a:srgbClr val="FF0000"/>
                </a:solidFill>
              </a:rPr>
              <a:t>“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悲</a:t>
            </a:r>
            <a:r>
              <a:rPr lang="zh-CN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zh-CN" sz="2400" b="1" dirty="0"/>
              <a:t>就要抓住“卷帘尽放春愁去”的</a:t>
            </a:r>
            <a:r>
              <a:rPr lang="zh-CN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忧愁</a:t>
            </a:r>
            <a:r>
              <a:rPr lang="zh-CN" altLang="zh-CN" sz="2400" b="1" dirty="0"/>
              <a:t>，“昼长无侣，自对黄鹂语”的</a:t>
            </a:r>
            <a:r>
              <a:rPr lang="zh-CN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孤独</a:t>
            </a:r>
            <a:r>
              <a:rPr lang="zh-CN" altLang="zh-CN" sz="2400" b="1" dirty="0"/>
              <a:t>，“絮影蘋香，春在无人处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惋惜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未成新句，一砚梨花雨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惆怅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602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．阅读下面这首唐诗，完成后面的题目。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</a:t>
            </a:r>
            <a:r>
              <a:rPr lang="zh-CN" altLang="zh-CN" b="1" dirty="0" smtClean="0"/>
              <a:t>夕</a:t>
            </a:r>
            <a:r>
              <a:rPr lang="zh-CN" altLang="zh-CN" b="1" dirty="0"/>
              <a:t>次盱眙</a:t>
            </a:r>
            <a:r>
              <a:rPr lang="zh-CN" altLang="zh-CN" b="1" dirty="0" smtClean="0"/>
              <a:t>县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韦</a:t>
            </a:r>
            <a:r>
              <a:rPr lang="zh-CN" altLang="zh-CN" b="1" dirty="0"/>
              <a:t>应物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zh-CN" altLang="zh-CN" b="1" dirty="0" smtClean="0"/>
              <a:t>落</a:t>
            </a:r>
            <a:r>
              <a:rPr lang="zh-CN" altLang="zh-CN" b="1" dirty="0"/>
              <a:t>帆逗淮镇，停舫临孤驿。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zh-CN" altLang="zh-CN" b="1" dirty="0" smtClean="0"/>
              <a:t>浩浩</a:t>
            </a:r>
            <a:r>
              <a:rPr lang="zh-CN" altLang="zh-CN" b="1" dirty="0"/>
              <a:t>风起波，冥冥日沈夕。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</a:t>
            </a:r>
            <a:r>
              <a:rPr lang="zh-CN" altLang="zh-CN" b="1" dirty="0" smtClean="0"/>
              <a:t>人</a:t>
            </a:r>
            <a:r>
              <a:rPr lang="zh-CN" altLang="zh-CN" b="1" dirty="0"/>
              <a:t>归山郭暗，雁下芦洲白。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</a:t>
            </a:r>
            <a:r>
              <a:rPr lang="zh-CN" altLang="zh-CN" b="1" dirty="0" smtClean="0"/>
              <a:t>独</a:t>
            </a:r>
            <a:r>
              <a:rPr lang="zh-CN" altLang="zh-CN" b="1" dirty="0"/>
              <a:t>夜忆秦关，听钟未眠客。</a:t>
            </a:r>
            <a:endParaRPr lang="zh-CN" altLang="zh-CN" dirty="0"/>
          </a:p>
          <a:p>
            <a:r>
              <a:rPr lang="zh-CN" altLang="zh-CN" b="1" dirty="0"/>
              <a:t>颈联运用了怎样的写法，表达了什么样的情感？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1520" y="2147956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词句注释 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⑴次：停泊。盱眙（</a:t>
            </a:r>
            <a:r>
              <a:rPr lang="en-US" altLang="zh-CN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xūyí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）：今属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江苏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，地处淮水南岸。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⑵逗：停留。淮镇：淮水旁的市镇，指盱眙。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⑶舫：船。临：靠近。驿：供邮差和官员旅宿的水陆交通站。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⑷浩浩：盛大的样子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                                                           ⑸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冥冥：昏暗，昏昧。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⑹“人归”句：意为日落城暗，人也回去休息了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      ⑺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芦洲：芦苇丛生的水泽。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⑻秦关：指长安。秦：今陕西的别称，因战国时为秦地而得名。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⑼客：诗人自称。此句意为孤独之夜，怀念家乡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白话译文 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卸帆留宿淮水岸边的小镇，小舫停靠着孤零零的旅驿。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大风突起江上的波浪浩荡，太阳沉落大地的夜色苍黑。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山昏城暗人们都回家安憩，月照芦洲雁群也落下栖息。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夜晚孤独我不禁想起长安，听到岸上钟声我怎能入睡？</a:t>
            </a:r>
            <a:r>
              <a:rPr lang="en-US" altLang="zh-CN" b="1" baseline="30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136" y="5987341"/>
            <a:ext cx="8817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【答案】反衬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zh-CN" sz="2000" b="1" dirty="0">
                <a:solidFill>
                  <a:srgbClr val="FF0000"/>
                </a:solidFill>
              </a:rPr>
              <a:t>对比或者衬托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zh-CN" sz="2000" b="1" dirty="0">
                <a:solidFill>
                  <a:srgbClr val="FF0000"/>
                </a:solidFill>
              </a:rPr>
              <a:t>，夜幕降临，人雁归宿反衬作者客居不眠的惆怅；景中寓情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zh-CN" sz="2000" b="1" dirty="0">
                <a:solidFill>
                  <a:srgbClr val="FF0000"/>
                </a:solidFill>
              </a:rPr>
              <a:t>借景抒情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zh-CN" sz="2000" b="1" dirty="0">
                <a:solidFill>
                  <a:srgbClr val="FF0000"/>
                </a:solidFill>
              </a:rPr>
              <a:t>，借人归、雁下表达羁旅乡思之情。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16632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．阅读下面的宋词，回答问题。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        </a:t>
            </a:r>
            <a:r>
              <a:rPr lang="zh-CN" altLang="zh-CN" b="1" dirty="0" smtClean="0"/>
              <a:t>水</a:t>
            </a:r>
            <a:r>
              <a:rPr lang="zh-CN" altLang="zh-CN" b="1" dirty="0"/>
              <a:t>调歌</a:t>
            </a:r>
            <a:r>
              <a:rPr lang="zh-CN" altLang="zh-CN" b="1" dirty="0" smtClean="0"/>
              <a:t>头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林</a:t>
            </a:r>
            <a:r>
              <a:rPr lang="zh-CN" altLang="zh-CN" b="1" dirty="0"/>
              <a:t>正大</a:t>
            </a:r>
            <a:endParaRPr lang="zh-CN" altLang="zh-CN" dirty="0"/>
          </a:p>
          <a:p>
            <a:r>
              <a:rPr lang="zh-CN" altLang="zh-CN" b="1" dirty="0"/>
              <a:t>仕宦至卿相，富贵好归乡。高车驷马，都人夹道共瞻望。意气当年尤盛，荣比昔人衣锦，昼锦以名堂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。海内知名士，久矣望馀光。</a:t>
            </a:r>
            <a:endParaRPr lang="zh-CN" altLang="zh-CN" dirty="0"/>
          </a:p>
          <a:p>
            <a:r>
              <a:rPr lang="zh-CN" altLang="zh-CN" b="1" dirty="0"/>
              <a:t>大丈夫，荣与贵，视寻常。丰功令德，要将尧舜致君王。事业光施社稷，勋烈遍铭彝鼎，此志孰能量。妙语勒金石，千古一欧阳。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昼锦堂是宋代三朝宰相韩琦回乡任相州知州时，在州署后院修建的一座堂舍。欧阳修为其写了《昼锦堂记》。</a:t>
            </a:r>
            <a:endParaRPr lang="zh-CN" altLang="zh-CN" dirty="0"/>
          </a:p>
          <a:p>
            <a:r>
              <a:rPr lang="zh-CN" altLang="zh-CN" b="1" dirty="0"/>
              <a:t>上下两阕运用了多种表达技巧，请选择其中的两种，结合词中语句具体说明。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512" y="3687901"/>
            <a:ext cx="87129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①</a:t>
            </a:r>
            <a:r>
              <a:rPr lang="zh-CN" altLang="zh-CN" sz="2000" b="1" dirty="0">
                <a:solidFill>
                  <a:srgbClr val="FF0000"/>
                </a:solidFill>
              </a:rPr>
              <a:t>用典</a:t>
            </a:r>
            <a:r>
              <a:rPr lang="zh-CN" altLang="zh-CN" sz="2000" b="1" dirty="0"/>
              <a:t>。如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要将尧舜致君王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荣比昔人衣锦 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</a:t>
            </a:r>
            <a:r>
              <a:rPr lang="zh-CN" altLang="zh-CN" sz="2000" b="1" dirty="0" smtClean="0"/>
              <a:t>前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</a:t>
            </a:r>
            <a:r>
              <a:rPr lang="zh-CN" altLang="zh-CN" sz="2000" b="1" dirty="0" smtClean="0"/>
              <a:t>者</a:t>
            </a:r>
            <a:r>
              <a:rPr lang="zh-CN" altLang="zh-CN" sz="2000" b="1" dirty="0"/>
              <a:t>用了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尧舜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的典故，表达大丈夫要辅助君王</a:t>
            </a:r>
            <a:r>
              <a:rPr lang="zh-CN" altLang="zh-CN" sz="2000" b="1" dirty="0" smtClean="0"/>
              <a:t>，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</a:t>
            </a:r>
            <a:r>
              <a:rPr lang="zh-CN" altLang="zh-CN" sz="2000" b="1" dirty="0" smtClean="0"/>
              <a:t>使</a:t>
            </a:r>
            <a:r>
              <a:rPr lang="zh-CN" altLang="zh-CN" sz="2000" b="1" dirty="0"/>
              <a:t>君王与尧舜比肩的理想。后者用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衣锦还乡</a:t>
            </a:r>
            <a:r>
              <a:rPr lang="en-US" altLang="zh-CN" sz="2000" b="1" dirty="0" smtClean="0"/>
              <a:t>”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 </a:t>
            </a:r>
            <a:r>
              <a:rPr lang="zh-CN" altLang="zh-CN" sz="2000" b="1" dirty="0" smtClean="0"/>
              <a:t>的</a:t>
            </a:r>
            <a:r>
              <a:rPr lang="zh-CN" altLang="zh-CN" sz="2000" b="1" dirty="0"/>
              <a:t>典故，形容人功成名就后荣归故乡。</a:t>
            </a:r>
            <a:endParaRPr lang="zh-CN" altLang="zh-CN" sz="2000" dirty="0"/>
          </a:p>
          <a:p>
            <a:r>
              <a:rPr lang="zh-CN" altLang="zh-CN" sz="2000" b="1" dirty="0"/>
              <a:t>②</a:t>
            </a:r>
            <a:r>
              <a:rPr lang="zh-CN" altLang="zh-CN" sz="2000" b="1" dirty="0">
                <a:solidFill>
                  <a:srgbClr val="FF0000"/>
                </a:solidFill>
              </a:rPr>
              <a:t>类比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荣比昔人衣锦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，用当今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仕宦至卿相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者功成名就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高车驷马</a:t>
            </a:r>
            <a:r>
              <a:rPr lang="zh-CN" altLang="zh-CN" sz="2000" b="1" dirty="0"/>
              <a:t>，与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衣锦还乡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的古人进行类比。</a:t>
            </a:r>
            <a:endParaRPr lang="zh-CN" altLang="zh-CN" sz="2000" dirty="0"/>
          </a:p>
          <a:p>
            <a:r>
              <a:rPr lang="zh-CN" altLang="zh-CN" sz="2000" b="1" dirty="0"/>
              <a:t>③</a:t>
            </a:r>
            <a:r>
              <a:rPr lang="zh-CN" altLang="zh-CN" sz="2000" b="1" dirty="0">
                <a:solidFill>
                  <a:srgbClr val="FF0000"/>
                </a:solidFill>
              </a:rPr>
              <a:t>借代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彝鼎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指古代祭祀用的鼎、尊等礼器，文中代指史册。</a:t>
            </a:r>
            <a:endParaRPr lang="zh-CN" altLang="zh-CN" sz="2000" dirty="0"/>
          </a:p>
          <a:p>
            <a:r>
              <a:rPr lang="zh-CN" altLang="zh-CN" sz="2000" b="1" dirty="0"/>
              <a:t>④</a:t>
            </a:r>
            <a:r>
              <a:rPr lang="zh-CN" altLang="zh-CN" sz="2000" b="1" dirty="0">
                <a:solidFill>
                  <a:srgbClr val="FF0000"/>
                </a:solidFill>
              </a:rPr>
              <a:t>衬托</a:t>
            </a:r>
            <a:r>
              <a:rPr lang="zh-CN" altLang="zh-CN" sz="2000" b="1" dirty="0"/>
              <a:t>。以卿相追求归乡之荣耀的行为反衬大丈夫志存高远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辅佐</a:t>
            </a:r>
            <a:r>
              <a:rPr lang="zh-CN" altLang="zh-CN" sz="2000" b="1" dirty="0"/>
              <a:t>君王，造福百姓，功载史册的追求。</a:t>
            </a:r>
            <a:endParaRPr lang="zh-CN" altLang="zh-CN" sz="2000" dirty="0"/>
          </a:p>
          <a:p>
            <a:r>
              <a:rPr lang="zh-CN" altLang="zh-CN" sz="2000" b="1" dirty="0"/>
              <a:t>⑤</a:t>
            </a:r>
            <a:r>
              <a:rPr lang="zh-CN" altLang="zh-CN" sz="2000" b="1" dirty="0">
                <a:solidFill>
                  <a:srgbClr val="FF0000"/>
                </a:solidFill>
              </a:rPr>
              <a:t>对偶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事业光施社稷，勋烈遍铭彝鼎”。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249179" y="2671029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作者笔下的“大丈夫”是一个看淡荣华富贵（“荣与贵，视寻常”），致力于辅佐君王（“丰功令德，要将尧舜致君王”），心系国家和百姓（“事业光施社稷”），志存高远（“勋烈遍铭彝鼎，此志孰能量”）的贤臣形象。 </a:t>
            </a:r>
          </a:p>
        </p:txBody>
      </p:sp>
    </p:spTree>
    <p:extLst>
      <p:ext uri="{BB962C8B-B14F-4D97-AF65-F5344CB8AC3E}">
        <p14:creationId xmlns:p14="http://schemas.microsoft.com/office/powerpoint/2010/main" val="21250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74129"/>
              </p:ext>
            </p:extLst>
          </p:nvPr>
        </p:nvGraphicFramePr>
        <p:xfrm>
          <a:off x="928688" y="1628775"/>
          <a:ext cx="6986587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Document" r:id="rId3" imgW="7086283" imgH="4746681" progId="Word.Document.8">
                  <p:embed/>
                </p:oleObj>
              </mc:Choice>
              <mc:Fallback>
                <p:oleObj name="Document" r:id="rId3" imgW="7086283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628775"/>
                        <a:ext cx="6986587" cy="470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3" name="Picture 3" descr="技巧导津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49275"/>
            <a:ext cx="35766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7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28688" y="476250"/>
          <a:ext cx="6986587" cy="647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文档" r:id="rId3" imgW="7082886" imgH="6526327" progId="Word.Document.8">
                  <p:embed/>
                </p:oleObj>
              </mc:Choice>
              <mc:Fallback>
                <p:oleObj name="文档" r:id="rId3" imgW="7082886" imgH="65263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6250"/>
                        <a:ext cx="6986587" cy="647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5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634970"/>
              </p:ext>
            </p:extLst>
          </p:nvPr>
        </p:nvGraphicFramePr>
        <p:xfrm>
          <a:off x="928688" y="785813"/>
          <a:ext cx="6986587" cy="607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Document" r:id="rId3" imgW="7086283" imgH="6131010" progId="Word.Document.8">
                  <p:embed/>
                </p:oleObj>
              </mc:Choice>
              <mc:Fallback>
                <p:oleObj name="Document" r:id="rId3" imgW="7086283" imgH="6131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785813"/>
                        <a:ext cx="6986587" cy="607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7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056699"/>
              </p:ext>
            </p:extLst>
          </p:nvPr>
        </p:nvGraphicFramePr>
        <p:xfrm>
          <a:off x="928688" y="2276475"/>
          <a:ext cx="698658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Document" r:id="rId3" imgW="7086283" imgH="2175682" progId="Word.Document.8">
                  <p:embed/>
                </p:oleObj>
              </mc:Choice>
              <mc:Fallback>
                <p:oleObj name="Document" r:id="rId3" imgW="7086283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276475"/>
                        <a:ext cx="698658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2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73169"/>
              </p:ext>
            </p:extLst>
          </p:nvPr>
        </p:nvGraphicFramePr>
        <p:xfrm>
          <a:off x="928688" y="1844675"/>
          <a:ext cx="6986587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Document" r:id="rId3" imgW="7086283" imgH="3757669" progId="Word.Document.8">
                  <p:embed/>
                </p:oleObj>
              </mc:Choice>
              <mc:Fallback>
                <p:oleObj name="Document" r:id="rId3" imgW="7086283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44675"/>
                        <a:ext cx="6986587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85886"/>
              </p:ext>
            </p:extLst>
          </p:nvPr>
        </p:nvGraphicFramePr>
        <p:xfrm>
          <a:off x="467544" y="188640"/>
          <a:ext cx="42576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Image" r:id="rId5" imgW="1935320" imgH="467631" progId="Photoshop.Image.7">
                  <p:embed/>
                </p:oleObj>
              </mc:Choice>
              <mc:Fallback>
                <p:oleObj name="Image" r:id="rId5" imgW="1935320" imgH="46763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BFBFB"/>
                          </a:clrFrom>
                          <a:clrTo>
                            <a:srgbClr val="FBFBF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0"/>
                        <a:ext cx="42576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70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300968"/>
              </p:ext>
            </p:extLst>
          </p:nvPr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Document" r:id="rId3" imgW="7086283" imgH="1152170" progId="Word.Document.8">
                  <p:embed/>
                </p:oleObj>
              </mc:Choice>
              <mc:Fallback>
                <p:oleObj name="Document" r:id="rId3" imgW="7086283" imgH="11521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3" name="Picture 3" descr="考点集训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36099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505138" y="2978060"/>
            <a:ext cx="7289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612775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鉴赏古诗词的表达技巧课时训练</a:t>
            </a:r>
            <a:endParaRPr lang="zh-CN" altLang="en-US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选诗词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首，共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道题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endParaRPr lang="en-US" altLang="zh-CN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239" y="106113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zh-CN" sz="2000" b="1" dirty="0"/>
              <a:t>．阅读下面这首词，完成题目。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</a:t>
            </a:r>
            <a:r>
              <a:rPr lang="zh-CN" altLang="zh-CN" sz="2000" b="1" dirty="0" smtClean="0"/>
              <a:t>虞美人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寄公</a:t>
            </a:r>
            <a:r>
              <a:rPr lang="zh-CN" altLang="zh-CN" sz="2000" b="1" dirty="0" smtClean="0"/>
              <a:t>度</a:t>
            </a:r>
            <a:r>
              <a:rPr lang="en-US" altLang="zh-CN" sz="2000" b="1" dirty="0" smtClean="0"/>
              <a:t>            </a:t>
            </a:r>
            <a:r>
              <a:rPr lang="zh-CN" altLang="zh-CN" sz="2000" b="1" dirty="0" smtClean="0"/>
              <a:t>舒</a:t>
            </a:r>
            <a:r>
              <a:rPr lang="zh-CN" altLang="zh-CN" sz="2000" b="1" dirty="0"/>
              <a:t>亶</a:t>
            </a:r>
            <a:endParaRPr lang="zh-CN" altLang="zh-CN" sz="2000" dirty="0"/>
          </a:p>
          <a:p>
            <a:r>
              <a:rPr lang="en-US" altLang="zh-CN" sz="2000" b="1" dirty="0" smtClean="0"/>
              <a:t>   </a:t>
            </a:r>
            <a:r>
              <a:rPr lang="zh-CN" altLang="zh-CN" sz="2000" b="1" dirty="0" smtClean="0"/>
              <a:t>芙蓉</a:t>
            </a:r>
            <a:r>
              <a:rPr lang="zh-CN" altLang="zh-CN" sz="2000" b="1" dirty="0"/>
              <a:t>落尽天涵水，日暮沧波起。背飞双燕贴云寒，独向小楼东畔倚阑看。</a:t>
            </a:r>
            <a:endParaRPr lang="zh-CN" altLang="zh-CN" sz="2000" dirty="0"/>
          </a:p>
          <a:p>
            <a:r>
              <a:rPr lang="en-US" altLang="zh-CN" sz="2000" b="1" dirty="0"/>
              <a:t>  </a:t>
            </a:r>
            <a:r>
              <a:rPr lang="zh-CN" altLang="zh-CN" sz="2000" b="1" dirty="0"/>
              <a:t>浮生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只合尊</a:t>
            </a:r>
            <a:r>
              <a:rPr lang="zh-CN" altLang="zh-CN" sz="2000" b="1" baseline="30000" dirty="0"/>
              <a:t>②</a:t>
            </a:r>
            <a:r>
              <a:rPr lang="zh-CN" altLang="zh-CN" sz="2000" b="1" dirty="0"/>
              <a:t>前老，雪满长安道。故人早晚上高台，赠我江南春色一枝梅。</a:t>
            </a:r>
            <a:endParaRPr lang="zh-CN" altLang="zh-CN" sz="2000" dirty="0"/>
          </a:p>
          <a:p>
            <a:r>
              <a:rPr lang="zh-CN" altLang="zh-CN" sz="2000" b="1" dirty="0"/>
              <a:t>【注】</a:t>
            </a:r>
            <a:r>
              <a:rPr lang="en-US" altLang="zh-CN" sz="2000" b="1" dirty="0"/>
              <a:t>①</a:t>
            </a:r>
            <a:r>
              <a:rPr lang="zh-CN" altLang="zh-CN" sz="2000" b="1" dirty="0"/>
              <a:t>浮生：指人生。</a:t>
            </a:r>
            <a:r>
              <a:rPr lang="en-US" altLang="zh-CN" sz="2000" b="1" dirty="0"/>
              <a:t>②</a:t>
            </a:r>
            <a:r>
              <a:rPr lang="zh-CN" altLang="zh-CN" sz="2000" b="1" dirty="0"/>
              <a:t>尊：通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樽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，酒杯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请简析上片中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独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字的表达效果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词的最后两句运用了什么手法？表达了怎样的感情？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79512" y="4737338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(1)“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独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，即孤独，独自，形象地描写了词人独自一人、倚阑眺望的情态，透露出朋友远离、触景而生的孤独惆怅之感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16" y="5445224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这两句运用了对面着笔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或虚写、想象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的手法。想象朋友公度远在江南也天天登高望远，思念自己；即使道远雪阻，他也一定会给自己寄赠一枝江南报春的早梅。词人通过这幅想象的画面，来表现自己对远方朋友的无限思念之情。</a:t>
            </a:r>
            <a:endParaRPr lang="zh-CN" altLang="zh-CN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116" y="2348880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词语注释 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①芙蓉：指荷花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②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涵：包含，包容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  ③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沧：暗绿色（指水）。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④背飞双燕：双燕相背而飞。此处有劳燕分飞、朋友离别的意思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⑤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阑：栏杆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合：应该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  ⑦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尊：同“樽”，酒杯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译文：荷花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落尽天连着水，暮色苍茫烟波随风起。分飞的双燕紧贴着寒云，我独上小楼东边倚栏观看。</a:t>
            </a:r>
          </a:p>
          <a:p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短暂浮生在醉酒中衰老，转眼间大雪盖满京城道。远方友人也定会登台凝望，寄给我一枝江南春梅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8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zh-CN" sz="2000" b="1" dirty="0"/>
              <a:t>．阅读下面的宋诗，完成题目。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</a:t>
            </a:r>
            <a:r>
              <a:rPr lang="zh-CN" altLang="zh-CN" sz="2000" b="1" dirty="0" smtClean="0"/>
              <a:t>泊</a:t>
            </a:r>
            <a:r>
              <a:rPr lang="zh-CN" altLang="zh-CN" sz="2000" b="1" dirty="0"/>
              <a:t>白沙</a:t>
            </a:r>
            <a:r>
              <a:rPr lang="zh-CN" altLang="zh-CN" sz="2000" b="1" dirty="0" smtClean="0"/>
              <a:t>渡</a:t>
            </a:r>
            <a:r>
              <a:rPr lang="en-US" altLang="zh-CN" sz="2000" b="1" dirty="0" smtClean="0"/>
              <a:t>       </a:t>
            </a:r>
            <a:r>
              <a:rPr lang="zh-CN" altLang="zh-CN" sz="2000" b="1" dirty="0" smtClean="0"/>
              <a:t>真</a:t>
            </a:r>
            <a:r>
              <a:rPr lang="zh-CN" altLang="zh-CN" sz="2000" b="1" dirty="0"/>
              <a:t>山民</a:t>
            </a:r>
            <a:r>
              <a:rPr lang="zh-CN" altLang="zh-CN" sz="2000" b="1" baseline="30000" dirty="0"/>
              <a:t>①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</a:t>
            </a:r>
            <a:r>
              <a:rPr lang="zh-CN" altLang="zh-CN" sz="2000" b="1" dirty="0" smtClean="0"/>
              <a:t>日暮</a:t>
            </a:r>
            <a:r>
              <a:rPr lang="zh-CN" altLang="zh-CN" sz="2000" b="1" dirty="0"/>
              <a:t>片帆落，渡头生暝烟。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</a:t>
            </a:r>
            <a:r>
              <a:rPr lang="zh-CN" altLang="zh-CN" sz="2000" b="1" dirty="0" smtClean="0"/>
              <a:t>与</a:t>
            </a:r>
            <a:r>
              <a:rPr lang="zh-CN" altLang="zh-CN" sz="2000" b="1" dirty="0"/>
              <a:t>鸥分渚泊，邀月共船眠。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</a:t>
            </a:r>
            <a:r>
              <a:rPr lang="zh-CN" altLang="zh-CN" sz="2000" b="1" dirty="0" smtClean="0"/>
              <a:t>灯影</a:t>
            </a:r>
            <a:r>
              <a:rPr lang="zh-CN" altLang="zh-CN" sz="2000" b="1" dirty="0"/>
              <a:t>渔舟外，湍声客枕边。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</a:t>
            </a:r>
            <a:r>
              <a:rPr lang="zh-CN" altLang="zh-CN" sz="2000" b="1" dirty="0" smtClean="0"/>
              <a:t>离</a:t>
            </a:r>
            <a:r>
              <a:rPr lang="zh-CN" altLang="zh-CN" sz="2000" b="1" dirty="0"/>
              <a:t>怀正无奈，况复听啼鹃。</a:t>
            </a:r>
            <a:endParaRPr lang="zh-CN" altLang="zh-CN" sz="2000" dirty="0"/>
          </a:p>
          <a:p>
            <a:r>
              <a:rPr lang="zh-CN" altLang="zh-CN" sz="2000" b="1" dirty="0"/>
              <a:t>【注】</a:t>
            </a:r>
            <a:r>
              <a:rPr lang="en-US" altLang="zh-CN" sz="2000" b="1" dirty="0"/>
              <a:t>①</a:t>
            </a:r>
            <a:r>
              <a:rPr lang="zh-CN" altLang="zh-CN" sz="2000" b="1" dirty="0"/>
              <a:t>真山民：宋朝的遗民，他痛遭国亡，隐姓埋名，而以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山民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自称。</a:t>
            </a:r>
            <a:endParaRPr lang="zh-CN" altLang="zh-CN" sz="2000" dirty="0"/>
          </a:p>
          <a:p>
            <a:r>
              <a:rPr lang="zh-CN" altLang="zh-CN" sz="2000" b="1" dirty="0"/>
              <a:t>这首诗抒发了诗人怎样的情感？这种情感是如何抒发的？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08392" y="5445224"/>
            <a:ext cx="8897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①</a:t>
            </a:r>
            <a:r>
              <a:rPr lang="zh-CN" altLang="zh-CN" sz="2000" b="1" dirty="0">
                <a:solidFill>
                  <a:srgbClr val="00B050"/>
                </a:solidFill>
              </a:rPr>
              <a:t>融情于景</a:t>
            </a:r>
            <a:r>
              <a:rPr lang="en-US" altLang="zh-CN" sz="2000" b="1" dirty="0">
                <a:solidFill>
                  <a:srgbClr val="00B050"/>
                </a:solidFill>
              </a:rPr>
              <a:t>(</a:t>
            </a:r>
            <a:r>
              <a:rPr lang="zh-CN" altLang="zh-CN" sz="2000" b="1" dirty="0">
                <a:solidFill>
                  <a:srgbClr val="00B050"/>
                </a:solidFill>
              </a:rPr>
              <a:t>借景抒情</a:t>
            </a:r>
            <a:r>
              <a:rPr lang="en-US" altLang="zh-CN" sz="2000" b="1" dirty="0">
                <a:solidFill>
                  <a:srgbClr val="00B050"/>
                </a:solidFill>
              </a:rPr>
              <a:t>)</a:t>
            </a:r>
            <a:r>
              <a:rPr lang="zh-CN" altLang="zh-CN" sz="2000" b="1" dirty="0">
                <a:solidFill>
                  <a:srgbClr val="00B050"/>
                </a:solidFill>
              </a:rPr>
              <a:t>。诗歌的前六句通过描写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日暮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</a:rPr>
              <a:t>之景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，渲染</a:t>
            </a:r>
            <a:r>
              <a:rPr lang="zh-CN" altLang="zh-CN" sz="2000" b="1" dirty="0">
                <a:solidFill>
                  <a:srgbClr val="00B050"/>
                </a:solidFill>
              </a:rPr>
              <a:t>了一种空寂、苍茫的氛围，表达了诗人念家而不得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归的</a:t>
            </a:r>
            <a:r>
              <a:rPr lang="zh-CN" altLang="zh-CN" sz="2000" b="1" dirty="0">
                <a:solidFill>
                  <a:srgbClr val="00B050"/>
                </a:solidFill>
              </a:rPr>
              <a:t>落寞与惆怅之情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。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B050"/>
                </a:solidFill>
              </a:rPr>
              <a:t>②</a:t>
            </a:r>
            <a:r>
              <a:rPr lang="zh-CN" altLang="zh-CN" sz="2000" b="1" dirty="0">
                <a:solidFill>
                  <a:srgbClr val="00B050"/>
                </a:solidFill>
              </a:rPr>
              <a:t>直抒胸臆。诗歌的后两句直言诗人的离怀和想家的孤寂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情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怀，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再</a:t>
            </a:r>
            <a:r>
              <a:rPr lang="zh-CN" altLang="zh-CN" sz="2000" b="1" dirty="0">
                <a:solidFill>
                  <a:srgbClr val="00B050"/>
                </a:solidFill>
              </a:rPr>
              <a:t>听到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不如归去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</a:rPr>
              <a:t>的杜鹃声，更令人难堪，暗用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杜鹃</a:t>
            </a:r>
            <a:r>
              <a:rPr lang="zh-CN" altLang="zh-CN" sz="2000" b="1" dirty="0">
                <a:solidFill>
                  <a:srgbClr val="00B050"/>
                </a:solidFill>
              </a:rPr>
              <a:t>啼血的典故，寄寓亡国之痛。</a:t>
            </a:r>
            <a:endParaRPr lang="zh-CN" altLang="zh-CN" sz="2000" dirty="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768" y="5045114"/>
            <a:ext cx="4572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B0F0"/>
                </a:solidFill>
              </a:rPr>
              <a:t>【答案】情感：思家之情和亡国之痛。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392" y="2671177"/>
            <a:ext cx="8826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“移舟泊烟渚，日暮客愁新。”</a:t>
            </a:r>
            <a:r>
              <a:rPr lang="zh-CN" altLang="en-US" dirty="0">
                <a:hlinkClick r:id="rId2"/>
              </a:rPr>
              <a:t>孟浩然</a:t>
            </a:r>
            <a:r>
              <a:rPr lang="zh-CN" altLang="en-US" dirty="0"/>
              <a:t>这一联诗和首联如出一辙</a:t>
            </a:r>
            <a:r>
              <a:rPr lang="zh-CN" altLang="en-US" dirty="0" smtClean="0"/>
              <a:t>，且</a:t>
            </a:r>
            <a:r>
              <a:rPr lang="zh-CN" altLang="en-US" dirty="0"/>
              <a:t>不直接出现“愁”字，也显得更为含蓄。颔联抒发了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诗人决不仕元的民族气节</a:t>
            </a:r>
            <a:r>
              <a:rPr lang="zh-CN" altLang="en-US" dirty="0"/>
              <a:t>。故人云，从鸥鸟游者，必置身江湖，且无机心；而“邀月”与</a:t>
            </a:r>
            <a:r>
              <a:rPr lang="zh-CN" altLang="en-US" dirty="0">
                <a:hlinkClick r:id="rId3"/>
              </a:rPr>
              <a:t>李白</a:t>
            </a:r>
            <a:r>
              <a:rPr lang="zh-CN" altLang="en-US" dirty="0"/>
              <a:t>之痛饮则大相径庭。诗人与鸥为邻，与月为友，必然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与世隔绝，远离异族</a:t>
            </a:r>
            <a:r>
              <a:rPr lang="zh-CN" altLang="en-US" dirty="0"/>
              <a:t>的</a:t>
            </a:r>
            <a:r>
              <a:rPr lang="zh-CN" altLang="en-US" dirty="0" smtClean="0"/>
              <a:t>政权。</a:t>
            </a:r>
            <a:r>
              <a:rPr lang="zh-CN" altLang="en-US" dirty="0"/>
              <a:t>颈联写诗人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难眠的不平之心</a:t>
            </a:r>
            <a:r>
              <a:rPr lang="zh-CN" altLang="en-US" dirty="0"/>
              <a:t>。漆黑的夜晚，虽有灯火，却远在舟外，并非“江枫渔火”；而“急湍甚箭，猛浪若奔”，必然涛如雷鸣，诗人不只是一般的“对愁眠”，难眠的诗人自然是思潮翻滚，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忧心如焚</a:t>
            </a:r>
            <a:r>
              <a:rPr lang="zh-CN" altLang="en-US" dirty="0"/>
              <a:t>。“杜鹃声里斜阳暮”</a:t>
            </a:r>
            <a:r>
              <a:rPr lang="zh-CN" altLang="en-US" dirty="0" smtClean="0"/>
              <a:t>，前人</a:t>
            </a:r>
            <a:r>
              <a:rPr lang="zh-CN" altLang="en-US" dirty="0"/>
              <a:t>写杜鹃的名句</a:t>
            </a:r>
            <a:r>
              <a:rPr lang="zh-CN" altLang="en-US" dirty="0" smtClean="0"/>
              <a:t>，熔铸</a:t>
            </a:r>
            <a:r>
              <a:rPr lang="zh-CN" altLang="en-US" dirty="0"/>
              <a:t>成“况复听杜鹃”的意境，只是真山民写得更委婉、更隐晦，含不尽之意，见于言外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8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85646"/>
              </p:ext>
            </p:extLst>
          </p:nvPr>
        </p:nvGraphicFramePr>
        <p:xfrm>
          <a:off x="899592" y="1340768"/>
          <a:ext cx="7735888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Document" r:id="rId3" imgW="7835208" imgH="4942183" progId="Word.Document.8">
                  <p:embed/>
                </p:oleObj>
              </mc:Choice>
              <mc:Fallback>
                <p:oleObj name="Document" r:id="rId3" imgW="7835208" imgH="49421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7735888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186023"/>
              </p:ext>
            </p:extLst>
          </p:nvPr>
        </p:nvGraphicFramePr>
        <p:xfrm>
          <a:off x="1115616" y="188640"/>
          <a:ext cx="37433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Image" r:id="rId5" imgW="1865143" imgH="421917" progId="Photoshop.Image.7">
                  <p:embed/>
                </p:oleObj>
              </mc:Choice>
              <mc:Fallback>
                <p:oleObj name="Image" r:id="rId5" imgW="1865143" imgH="42191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8640"/>
                        <a:ext cx="37433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88640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．阅读下面这首诗，回答问题。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</a:t>
            </a:r>
            <a:r>
              <a:rPr lang="zh-CN" altLang="zh-CN" b="1" dirty="0" smtClean="0"/>
              <a:t>闲居</a:t>
            </a:r>
            <a:r>
              <a:rPr lang="zh-CN" altLang="zh-CN" b="1" dirty="0"/>
              <a:t>初夏午睡</a:t>
            </a:r>
            <a:r>
              <a:rPr lang="zh-CN" altLang="zh-CN" b="1" dirty="0" smtClean="0"/>
              <a:t>起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杨</a:t>
            </a:r>
            <a:r>
              <a:rPr lang="zh-CN" altLang="zh-CN" b="1" dirty="0"/>
              <a:t>万里</a:t>
            </a:r>
            <a:endParaRPr lang="zh-CN" altLang="zh-CN" dirty="0"/>
          </a:p>
          <a:p>
            <a:r>
              <a:rPr lang="en-US" altLang="zh-CN" b="1" dirty="0" smtClean="0"/>
              <a:t>                                   </a:t>
            </a:r>
            <a:r>
              <a:rPr lang="zh-CN" altLang="zh-CN" b="1" dirty="0" smtClean="0"/>
              <a:t>松</a:t>
            </a:r>
            <a:r>
              <a:rPr lang="zh-CN" altLang="zh-CN" b="1" dirty="0"/>
              <a:t>阴一架半弓苔，偶欲看书又懒开。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</a:t>
            </a:r>
            <a:r>
              <a:rPr lang="zh-CN" altLang="zh-CN" b="1" dirty="0" smtClean="0"/>
              <a:t>戏</a:t>
            </a:r>
            <a:r>
              <a:rPr lang="zh-CN" altLang="zh-CN" b="1" dirty="0"/>
              <a:t>掬清泉洒蕉叶，儿童误认雨声来。</a:t>
            </a:r>
            <a:endParaRPr lang="zh-CN" altLang="zh-CN" dirty="0"/>
          </a:p>
          <a:p>
            <a:r>
              <a:rPr lang="zh-CN" altLang="zh-CN" b="1" dirty="0"/>
              <a:t>有人说，</a:t>
            </a:r>
            <a:r>
              <a:rPr lang="en-US" altLang="zh-CN" b="1" dirty="0"/>
              <a:t>“</a:t>
            </a:r>
            <a:r>
              <a:rPr lang="zh-CN" altLang="zh-CN" b="1" dirty="0"/>
              <a:t>戏</a:t>
            </a:r>
            <a:r>
              <a:rPr lang="en-US" altLang="zh-CN" b="1" dirty="0"/>
              <a:t>”</a:t>
            </a:r>
            <a:r>
              <a:rPr lang="zh-CN" altLang="zh-CN" b="1" dirty="0"/>
              <a:t>与</a:t>
            </a:r>
            <a:r>
              <a:rPr lang="en-US" altLang="zh-CN" b="1" dirty="0"/>
              <a:t>“</a:t>
            </a:r>
            <a:r>
              <a:rPr lang="zh-CN" altLang="zh-CN" b="1" dirty="0"/>
              <a:t>误</a:t>
            </a:r>
            <a:r>
              <a:rPr lang="en-US" altLang="zh-CN" b="1" dirty="0"/>
              <a:t>”</a:t>
            </a:r>
            <a:r>
              <a:rPr lang="zh-CN" altLang="zh-CN" b="1" dirty="0"/>
              <a:t>的配合使用在诗歌意境的创造中有突出的效果。请结合诗歌主旨作简要分析。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69042" y="5229200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【答案】</a:t>
            </a:r>
            <a:r>
              <a:rPr lang="en-US" altLang="zh-CN" b="1" dirty="0"/>
              <a:t>“</a:t>
            </a:r>
            <a:r>
              <a:rPr lang="zh-CN" altLang="zh-CN" b="1" dirty="0"/>
              <a:t>戏</a:t>
            </a:r>
            <a:r>
              <a:rPr lang="en-US" altLang="zh-CN" b="1" dirty="0"/>
              <a:t>”</a:t>
            </a:r>
            <a:r>
              <a:rPr lang="zh-CN" altLang="zh-CN" b="1" dirty="0"/>
              <a:t>字状写了诗人当时的百无聊赖，</a:t>
            </a:r>
            <a:r>
              <a:rPr lang="en-US" altLang="zh-CN" b="1" dirty="0"/>
              <a:t>“</a:t>
            </a:r>
            <a:r>
              <a:rPr lang="zh-CN" altLang="zh-CN" b="1" dirty="0"/>
              <a:t>误</a:t>
            </a:r>
            <a:r>
              <a:rPr lang="en-US" altLang="zh-CN" b="1" dirty="0"/>
              <a:t>”</a:t>
            </a:r>
            <a:r>
              <a:rPr lang="zh-CN" altLang="zh-CN" b="1" dirty="0"/>
              <a:t>字传递了孩子的天真童趣，两类形象、两种心理在突发的状态中互为映衬，带给人一种难以言说的愉悦</a:t>
            </a:r>
            <a:r>
              <a:rPr lang="en-US" altLang="zh-CN" b="1" dirty="0"/>
              <a:t>(</a:t>
            </a:r>
            <a:r>
              <a:rPr lang="zh-CN" altLang="zh-CN" b="1" dirty="0"/>
              <a:t>或“闲适与恬静”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69042" y="3068960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本诗</a:t>
            </a:r>
            <a:r>
              <a:rPr lang="zh-CN" altLang="en-US" dirty="0"/>
              <a:t>写作者闲适、慵倦情绪。他想看书，可是刚刚翻开又</a:t>
            </a:r>
            <a:r>
              <a:rPr lang="zh-CN" altLang="en-US" dirty="0">
                <a:hlinkClick r:id="rId2"/>
              </a:rPr>
              <a:t>兴致索然</a:t>
            </a:r>
            <a:r>
              <a:rPr lang="zh-CN" altLang="en-US" dirty="0"/>
              <a:t>，百无聊赖中掬起泉水去浇芭蕉。那淅沥水声惊动了正在玩耍的儿童，他们还以为骤然下起</a:t>
            </a:r>
            <a:r>
              <a:rPr lang="zh-CN" altLang="en-US" dirty="0">
                <a:hlinkClick r:id="rId3"/>
              </a:rPr>
              <a:t>雨来</a:t>
            </a:r>
            <a:r>
              <a:rPr lang="zh-CN" altLang="en-US" dirty="0"/>
              <a:t>。这儿以诗人的闲散无聊与儿童的天真烂漫相比较，一个“戏”字，一个“误”字起到</a:t>
            </a:r>
            <a:r>
              <a:rPr lang="zh-CN" altLang="en-US" b="1" dirty="0">
                <a:solidFill>
                  <a:srgbClr val="FF0000"/>
                </a:solidFill>
              </a:rPr>
              <a:t>相互映衬</a:t>
            </a:r>
            <a:r>
              <a:rPr lang="zh-CN" altLang="en-US" dirty="0"/>
              <a:t>的作用，而情景宛然，含有无穷乐趣。“闲”字，写出了诗人的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恬静闲适</a:t>
            </a:r>
            <a:r>
              <a:rPr lang="zh-CN" altLang="en-US" dirty="0"/>
              <a:t>，抒发了诗人对乡村生活的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喜爱</a:t>
            </a:r>
            <a:r>
              <a:rPr lang="zh-CN" altLang="en-US" dirty="0"/>
              <a:t>之情。诗人善于捕捉生活中瞬间的形象和自己偶然触发的兴会，在这两句中也得到生动的显示。 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1239" y="2132856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译文：松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阴之下长着半弓的草苔，想看书可又懒得去翻开。百无聊赖中掬起泉水去浇芭蕉，那淅沥水声惊动了正在玩耍的儿童，他们还以为骤然下起雨来。</a:t>
            </a:r>
          </a:p>
        </p:txBody>
      </p:sp>
    </p:spTree>
    <p:extLst>
      <p:ext uri="{BB962C8B-B14F-4D97-AF65-F5344CB8AC3E}">
        <p14:creationId xmlns:p14="http://schemas.microsoft.com/office/powerpoint/2010/main" val="35727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6632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．阅读下面这首诗，回答后面的问题。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</a:t>
            </a:r>
            <a:r>
              <a:rPr lang="zh-CN" altLang="zh-CN" b="1" dirty="0" smtClean="0"/>
              <a:t>水</a:t>
            </a:r>
            <a:r>
              <a:rPr lang="zh-CN" altLang="zh-CN" b="1" dirty="0"/>
              <a:t>村闲</a:t>
            </a:r>
            <a:r>
              <a:rPr lang="zh-CN" altLang="zh-CN" b="1" dirty="0" smtClean="0"/>
              <a:t>望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俞</a:t>
            </a:r>
            <a:r>
              <a:rPr lang="zh-CN" altLang="zh-CN" b="1" dirty="0"/>
              <a:t>紫芝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画</a:t>
            </a:r>
            <a:r>
              <a:rPr lang="zh-CN" altLang="zh-CN" b="1" dirty="0"/>
              <a:t>桡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两两枕汀沙，隔岸烟芜一望赊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翡翠</a:t>
            </a:r>
            <a:r>
              <a:rPr lang="zh-CN" altLang="zh-CN" b="1" baseline="30000" dirty="0"/>
              <a:t>④</a:t>
            </a:r>
            <a:r>
              <a:rPr lang="zh-CN" altLang="zh-CN" b="1" dirty="0"/>
              <a:t>闲居眠藕叶，鹭鸶别业</a:t>
            </a:r>
            <a:r>
              <a:rPr lang="zh-CN" altLang="zh-CN" b="1" baseline="30000" dirty="0"/>
              <a:t>⑤</a:t>
            </a:r>
            <a:r>
              <a:rPr lang="zh-CN" altLang="zh-CN" b="1" dirty="0"/>
              <a:t>在芦花。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溪</a:t>
            </a:r>
            <a:r>
              <a:rPr lang="zh-CN" altLang="zh-CN" b="1" dirty="0"/>
              <a:t>云淡淡迷渔屋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    </a:t>
            </a:r>
            <a:r>
              <a:rPr lang="zh-CN" altLang="zh-CN" b="1" dirty="0" smtClean="0"/>
              <a:t>野</a:t>
            </a:r>
            <a:r>
              <a:rPr lang="zh-CN" altLang="zh-CN" b="1" dirty="0"/>
              <a:t>旆</a:t>
            </a:r>
            <a:r>
              <a:rPr lang="zh-CN" altLang="zh-CN" b="1" baseline="30000" dirty="0"/>
              <a:t>⑥</a:t>
            </a:r>
            <a:r>
              <a:rPr lang="zh-CN" altLang="zh-CN" b="1" dirty="0"/>
              <a:t>翩翩露酒家。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可惜</a:t>
            </a:r>
            <a:r>
              <a:rPr lang="zh-CN" altLang="zh-CN" b="1" dirty="0"/>
              <a:t>一绷真水墨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    </a:t>
            </a:r>
            <a:r>
              <a:rPr lang="zh-CN" altLang="zh-CN" b="1" dirty="0" smtClean="0"/>
              <a:t>无人</a:t>
            </a:r>
            <a:r>
              <a:rPr lang="zh-CN" altLang="zh-CN" b="1" dirty="0"/>
              <a:t>写得寄京华。</a:t>
            </a:r>
            <a:endParaRPr lang="zh-CN" altLang="zh-CN" dirty="0"/>
          </a:p>
          <a:p>
            <a:r>
              <a:rPr lang="zh-CN" altLang="zh-CN" b="1" dirty="0"/>
              <a:t>【注】 </a:t>
            </a:r>
            <a:r>
              <a:rPr lang="en-US" altLang="zh-CN" b="1" dirty="0"/>
              <a:t>①</a:t>
            </a:r>
            <a:r>
              <a:rPr lang="zh-CN" altLang="zh-CN" b="1" dirty="0"/>
              <a:t>俞紫芝，宋代诗人，笃信佛教。</a:t>
            </a:r>
            <a:r>
              <a:rPr lang="en-US" altLang="zh-CN" b="1" dirty="0"/>
              <a:t>②</a:t>
            </a:r>
            <a:r>
              <a:rPr lang="zh-CN" altLang="zh-CN" b="1" dirty="0"/>
              <a:t>桡，船桨，指代船。</a:t>
            </a:r>
            <a:r>
              <a:rPr lang="en-US" altLang="zh-CN" b="1" dirty="0"/>
              <a:t>③</a:t>
            </a:r>
            <a:r>
              <a:rPr lang="zh-CN" altLang="zh-CN" b="1" dirty="0"/>
              <a:t>赊，语助词。④翡翠，翡翠鸟。⑤别业，原意为别墅，此指白鹭栖息的地方。⑥旆，旗。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242495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补充注释：①烟</a:t>
            </a:r>
            <a:r>
              <a:rPr lang="zh-CN" altLang="en-US" dirty="0"/>
              <a:t>芜，笼罩着烟气的野草</a:t>
            </a:r>
            <a:r>
              <a:rPr lang="zh-CN" altLang="en-US" dirty="0" smtClean="0"/>
              <a:t>。</a:t>
            </a:r>
            <a:r>
              <a:rPr lang="en-US" altLang="zh-CN" b="1" dirty="0"/>
              <a:t> ②</a:t>
            </a:r>
            <a:r>
              <a:rPr lang="zh-CN" altLang="en-US" dirty="0" smtClean="0"/>
              <a:t>绷</a:t>
            </a:r>
            <a:r>
              <a:rPr lang="zh-CN" altLang="en-US" dirty="0"/>
              <a:t>，布幅</a:t>
            </a:r>
            <a:r>
              <a:rPr lang="zh-CN" altLang="en-US" dirty="0" smtClean="0"/>
              <a:t>。</a:t>
            </a:r>
            <a:r>
              <a:rPr lang="en-US" altLang="zh-CN" b="1" dirty="0"/>
              <a:t> ③</a:t>
            </a:r>
            <a:r>
              <a:rPr lang="zh-CN" altLang="en-US" dirty="0" smtClean="0"/>
              <a:t>水墨</a:t>
            </a:r>
            <a:r>
              <a:rPr lang="zh-CN" altLang="en-US" dirty="0"/>
              <a:t>，水墨画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3261" y="2996952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  首</a:t>
            </a:r>
            <a:r>
              <a:rPr lang="zh-CN" altLang="en-US" dirty="0"/>
              <a:t>联抓住水村的特点，先写停泊在</a:t>
            </a:r>
            <a:r>
              <a:rPr lang="zh-CN" altLang="en-US" dirty="0">
                <a:hlinkClick r:id="rId2"/>
              </a:rPr>
              <a:t>沙洲</a:t>
            </a:r>
            <a:r>
              <a:rPr lang="zh-CN" altLang="en-US" dirty="0"/>
              <a:t>上的船，用“枕”字以写“闲”，以“两两”写“闲”中不乏和谐美好；再写隔岸烟雾迷朦中的野草，</a:t>
            </a:r>
            <a:r>
              <a:rPr lang="zh-CN" altLang="en-US" dirty="0">
                <a:hlinkClick r:id="rId3"/>
              </a:rPr>
              <a:t>远景</a:t>
            </a:r>
            <a:r>
              <a:rPr lang="zh-CN" altLang="en-US" dirty="0"/>
              <a:t>和近景明暗配搭和谐，</a:t>
            </a:r>
            <a:r>
              <a:rPr lang="zh-CN" altLang="en-US" dirty="0">
                <a:hlinkClick r:id="rId4"/>
              </a:rPr>
              <a:t>颇有</a:t>
            </a:r>
            <a:r>
              <a:rPr lang="zh-CN" altLang="en-US" dirty="0"/>
              <a:t>朦胧感，也能紧扣题意，破题功夫相当老到。其实这一联写的还是</a:t>
            </a:r>
            <a:r>
              <a:rPr lang="zh-CN" altLang="en-US" dirty="0">
                <a:hlinkClick r:id="rId5"/>
              </a:rPr>
              <a:t>孟浩然</a:t>
            </a:r>
            <a:r>
              <a:rPr lang="zh-CN" altLang="en-US" dirty="0"/>
              <a:t>“移舟泊烟渚”那种意境，只是添上“画”，使色彩浓丽得多。</a:t>
            </a:r>
          </a:p>
          <a:p>
            <a:r>
              <a:rPr lang="zh-CN" altLang="en-US" dirty="0" smtClean="0"/>
              <a:t>          颔联</a:t>
            </a:r>
            <a:r>
              <a:rPr lang="zh-CN" altLang="en-US" dirty="0"/>
              <a:t>以翡翠鸟和鹭鸶的“闲”居来衬托自己的“闲”望，写的是静景。这一联很注意炼句，</a:t>
            </a:r>
            <a:r>
              <a:rPr lang="zh-CN" altLang="en-US" dirty="0">
                <a:hlinkClick r:id="rId6"/>
              </a:rPr>
              <a:t>对仗</a:t>
            </a:r>
            <a:r>
              <a:rPr lang="zh-CN" altLang="en-US" dirty="0"/>
              <a:t>工整，平淡质朴中含有工丽，因而显得自然生动。更重要的是，诗人描绘出一幅幽静的境界，以传达出</a:t>
            </a:r>
            <a:r>
              <a:rPr lang="zh-CN" altLang="en-US" dirty="0">
                <a:hlinkClick r:id="rId7"/>
              </a:rPr>
              <a:t>悠闲</a:t>
            </a:r>
            <a:r>
              <a:rPr lang="zh-CN" altLang="en-US" dirty="0"/>
              <a:t>的心情。所用的手法和“</a:t>
            </a:r>
            <a:r>
              <a:rPr lang="zh-CN" altLang="en-US" dirty="0">
                <a:hlinkClick r:id="rId8"/>
              </a:rPr>
              <a:t>人闲桂花落</a:t>
            </a:r>
            <a:r>
              <a:rPr lang="zh-CN" altLang="en-US" dirty="0"/>
              <a:t>，夜静春山空。月出惊山鸟，时鸣春涧中”相近，但</a:t>
            </a:r>
            <a:r>
              <a:rPr lang="zh-CN" altLang="en-US" dirty="0">
                <a:hlinkClick r:id="rId9"/>
              </a:rPr>
              <a:t>王维</a:t>
            </a:r>
            <a:r>
              <a:rPr lang="zh-CN" altLang="en-US" dirty="0"/>
              <a:t>用的是反衬，</a:t>
            </a:r>
            <a:r>
              <a:rPr lang="zh-CN" altLang="en-US" dirty="0">
                <a:hlinkClick r:id="rId10"/>
              </a:rPr>
              <a:t>俞紫芝</a:t>
            </a:r>
            <a:r>
              <a:rPr lang="zh-CN" altLang="en-US" dirty="0"/>
              <a:t>用的是</a:t>
            </a:r>
            <a:r>
              <a:rPr lang="zh-CN" altLang="en-US" dirty="0">
                <a:hlinkClick r:id="rId11"/>
              </a:rPr>
              <a:t>正</a:t>
            </a:r>
            <a:r>
              <a:rPr lang="zh-CN" altLang="en-US" dirty="0" smtClean="0">
                <a:hlinkClick r:id="rId11"/>
              </a:rPr>
              <a:t>衬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         颈联</a:t>
            </a:r>
            <a:r>
              <a:rPr lang="zh-CN" altLang="en-US" dirty="0"/>
              <a:t>又由近及远，采用</a:t>
            </a:r>
            <a:r>
              <a:rPr lang="zh-CN" altLang="en-US" dirty="0">
                <a:hlinkClick r:id="rId12"/>
              </a:rPr>
              <a:t>动静结合</a:t>
            </a:r>
            <a:r>
              <a:rPr lang="zh-CN" altLang="en-US" dirty="0"/>
              <a:t>的手法来写景，出句和第二句一样，富有朦胧感；</a:t>
            </a:r>
            <a:r>
              <a:rPr lang="zh-CN" altLang="en-US" dirty="0">
                <a:hlinkClick r:id="rId13"/>
              </a:rPr>
              <a:t>对句</a:t>
            </a:r>
            <a:r>
              <a:rPr lang="zh-CN" altLang="en-US" dirty="0"/>
              <a:t>则有</a:t>
            </a:r>
            <a:r>
              <a:rPr lang="zh-CN" altLang="en-US" dirty="0">
                <a:hlinkClick r:id="rId14"/>
              </a:rPr>
              <a:t>杜牧</a:t>
            </a:r>
            <a:r>
              <a:rPr lang="zh-CN" altLang="en-US" dirty="0"/>
              <a:t>“</a:t>
            </a:r>
            <a:r>
              <a:rPr lang="zh-CN" altLang="en-US" dirty="0">
                <a:hlinkClick r:id="rId15"/>
              </a:rPr>
              <a:t>水村山郭酒旗风</a:t>
            </a:r>
            <a:r>
              <a:rPr lang="zh-CN" altLang="en-US" dirty="0"/>
              <a:t>”的意境。</a:t>
            </a:r>
          </a:p>
          <a:p>
            <a:r>
              <a:rPr lang="zh-CN" altLang="en-US" dirty="0" smtClean="0"/>
              <a:t>        最后，诗人不禁</a:t>
            </a:r>
            <a:r>
              <a:rPr lang="zh-CN" altLang="en-US" dirty="0"/>
              <a:t>想劝一劝那些可怜的身处“朱门务倾夺”中的人们，切莫“就中奔走费光阴”，自己多想画一幅</a:t>
            </a:r>
            <a:r>
              <a:rPr lang="en-US" altLang="zh-CN" dirty="0"/>
              <a:t>《</a:t>
            </a:r>
            <a:r>
              <a:rPr lang="zh-CN" altLang="en-US" dirty="0">
                <a:hlinkClick r:id="rId16"/>
              </a:rPr>
              <a:t>水村闲望</a:t>
            </a:r>
            <a:r>
              <a:rPr lang="en-US" altLang="zh-CN" dirty="0"/>
              <a:t>》</a:t>
            </a:r>
            <a:r>
              <a:rPr lang="zh-CN" altLang="en-US" dirty="0"/>
              <a:t>写意画，再题上这首诗送给他们。</a:t>
            </a:r>
          </a:p>
        </p:txBody>
      </p:sp>
    </p:spTree>
    <p:extLst>
      <p:ext uri="{BB962C8B-B14F-4D97-AF65-F5344CB8AC3E}">
        <p14:creationId xmlns:p14="http://schemas.microsoft.com/office/powerpoint/2010/main" val="38281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6632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．阅读下面这首诗，回答后面的问题。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</a:t>
            </a:r>
            <a:r>
              <a:rPr lang="zh-CN" altLang="zh-CN" b="1" dirty="0" smtClean="0"/>
              <a:t>水</a:t>
            </a:r>
            <a:r>
              <a:rPr lang="zh-CN" altLang="zh-CN" b="1" dirty="0"/>
              <a:t>村闲</a:t>
            </a:r>
            <a:r>
              <a:rPr lang="zh-CN" altLang="zh-CN" b="1" dirty="0" smtClean="0"/>
              <a:t>望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俞</a:t>
            </a:r>
            <a:r>
              <a:rPr lang="zh-CN" altLang="zh-CN" b="1" dirty="0"/>
              <a:t>紫芝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画</a:t>
            </a:r>
            <a:r>
              <a:rPr lang="zh-CN" altLang="zh-CN" b="1" dirty="0"/>
              <a:t>桡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两两枕汀沙，隔岸烟芜一望赊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翡翠</a:t>
            </a:r>
            <a:r>
              <a:rPr lang="zh-CN" altLang="zh-CN" b="1" baseline="30000" dirty="0"/>
              <a:t>④</a:t>
            </a:r>
            <a:r>
              <a:rPr lang="zh-CN" altLang="zh-CN" b="1" dirty="0"/>
              <a:t>闲居眠藕叶，鹭鸶别业</a:t>
            </a:r>
            <a:r>
              <a:rPr lang="zh-CN" altLang="zh-CN" b="1" baseline="30000" dirty="0"/>
              <a:t>⑤</a:t>
            </a:r>
            <a:r>
              <a:rPr lang="zh-CN" altLang="zh-CN" b="1" dirty="0"/>
              <a:t>在芦花。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溪</a:t>
            </a:r>
            <a:r>
              <a:rPr lang="zh-CN" altLang="zh-CN" b="1" dirty="0"/>
              <a:t>云淡淡迷渔屋，野旆</a:t>
            </a:r>
            <a:r>
              <a:rPr lang="zh-CN" altLang="zh-CN" b="1" baseline="30000" dirty="0"/>
              <a:t>⑥</a:t>
            </a:r>
            <a:r>
              <a:rPr lang="zh-CN" altLang="zh-CN" b="1" dirty="0"/>
              <a:t>翩翩露酒家。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可惜</a:t>
            </a:r>
            <a:r>
              <a:rPr lang="zh-CN" altLang="zh-CN" b="1" dirty="0"/>
              <a:t>一绷真水墨，无人写得寄京华。</a:t>
            </a:r>
            <a:endParaRPr lang="zh-CN" altLang="zh-CN" dirty="0"/>
          </a:p>
          <a:p>
            <a:r>
              <a:rPr lang="zh-CN" altLang="zh-CN" b="1" dirty="0"/>
              <a:t>【注】 </a:t>
            </a:r>
            <a:r>
              <a:rPr lang="en-US" altLang="zh-CN" b="1" dirty="0"/>
              <a:t>①</a:t>
            </a:r>
            <a:r>
              <a:rPr lang="zh-CN" altLang="zh-CN" b="1" dirty="0"/>
              <a:t>俞紫芝，宋代诗人，笃信佛教。</a:t>
            </a:r>
            <a:r>
              <a:rPr lang="en-US" altLang="zh-CN" b="1" dirty="0"/>
              <a:t>②</a:t>
            </a:r>
            <a:r>
              <a:rPr lang="zh-CN" altLang="zh-CN" b="1" dirty="0"/>
              <a:t>桡，船桨，指代船。</a:t>
            </a:r>
            <a:r>
              <a:rPr lang="en-US" altLang="zh-CN" b="1" dirty="0"/>
              <a:t>③</a:t>
            </a:r>
            <a:r>
              <a:rPr lang="zh-CN" altLang="zh-CN" b="1" dirty="0"/>
              <a:t>赊，语助词。④翡翠，翡翠鸟。⑤别业，原意为别墅，此指白鹭栖息的地方。⑥旆，旗。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2413338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(1)</a:t>
            </a:r>
            <a:r>
              <a:rPr lang="zh-CN" altLang="zh-CN" sz="2400" b="1" dirty="0">
                <a:solidFill>
                  <a:srgbClr val="002060"/>
                </a:solidFill>
              </a:rPr>
              <a:t>诗歌描写了一幅什么样的画面？表现了作者什么样的情感？</a:t>
            </a:r>
            <a:endParaRPr lang="zh-CN" altLang="zh-CN" sz="2400" dirty="0">
              <a:solidFill>
                <a:srgbClr val="002060"/>
              </a:solidFill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</a:rPr>
              <a:t>2)</a:t>
            </a:r>
            <a:r>
              <a:rPr lang="zh-CN" altLang="zh-CN" sz="2400" b="1" dirty="0">
                <a:solidFill>
                  <a:srgbClr val="002060"/>
                </a:solidFill>
              </a:rPr>
              <a:t>结合颔联和颈联简要分析诗歌景物描写的手法。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248" y="4723365"/>
            <a:ext cx="8820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2)①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远近结合。翠鸟闲眠、白鹭栖息为近观，溪水淡淡、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酒旗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招展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为远望，极富层次感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动静结合，化动为静。溪云、酒旗为动景，渔屋、酒家为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景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，一动一静，动中有静，更增情味。翠鸟、白鹭本为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景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，动物不动，从而静物更静，闲适之情荡漾其间。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109" y="3356992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诗歌描绘出一幅恬淡静谧的深秋水村图：船泊烟岸、鸟闲云淡、屋迷旗展，显现出一派沉寂安宁朦胧的意境，从而表现了作者悠然闲适的心绪和寄情山水、与世无争的情怀。</a:t>
            </a:r>
            <a:endParaRPr lang="zh-CN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9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468560" y="44624"/>
            <a:ext cx="97449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．阅读下面的宋诗，完成后面题目。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           十月二日初到惠州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①   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苏轼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            仿佛曾游岂梦中，欣然鸡犬识新丰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仿宋_GB2312"/>
                <a:cs typeface="Times New Roman" pitchFamily="18" charset="0"/>
              </a:rPr>
              <a:t>②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           吏民惊怪坐何事，父老相携迎此翁。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           苏武岂知还漠北，管宁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仿宋_GB2312"/>
                <a:cs typeface="Times New Roman" pitchFamily="18" charset="0"/>
              </a:rPr>
              <a:t>③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自欲老辽东。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            岭南万户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仿宋_GB2312"/>
                <a:cs typeface="Times New Roman" pitchFamily="18" charset="0"/>
              </a:rPr>
              <a:t>④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皆春色，会有幽人客寓公。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注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①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本诗于北宋绍圣元年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(1094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年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十月苏轼第二次遭贬谪初到惠州时所作。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②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广东新丰，在惠州北。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③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管宁，三国人物，东汉末年避黄巾乱于辽东。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④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苏轼自注：酒名，即岭南万户酒。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657" y="2837593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本诗运用了多种手法来传情达意，请选择其中的一种进行赏析。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苏轼初到惠州，就感受到了 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家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的温暖，产生了归属感。这是为什么？请结合全诗分析客观原因和主观原因。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203657" y="3861048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</a:t>
            </a:r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丰的鸡犬看到我好像认识我一样，欣然相迎，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欣然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识”均是拟人化的动作，反映了苏轼感受到的热烈气氛，表达了诗人初到惠州的喜悦之情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用典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。字面的意思是说，苏武怎么会知道从漠北回到中原去？管宁自然想要在辽东终老。苏轼借这两个典故，抒发了他想以惠州为家，终老于此的感情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双关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。“岭南万户”既可指岭南万户酒，亦可指万家万户惠州人。“皆春色”，用春色写照酒的温暖，醇美，用视觉来形容味觉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即通感，能围绕这个手法来分析，言之成理皆可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，形象生动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另外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，亦可借春色来形容诗人所到之地家家户户的热情好客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其他手法，如反问、白描等，如能言之成理亦可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6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471972"/>
              </p:ext>
            </p:extLst>
          </p:nvPr>
        </p:nvGraphicFramePr>
        <p:xfrm>
          <a:off x="644525" y="942975"/>
          <a:ext cx="8088313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Document" r:id="rId3" imgW="8279296" imgH="5410095" progId="Word.Document.8">
                  <p:embed/>
                </p:oleObj>
              </mc:Choice>
              <mc:Fallback>
                <p:oleObj name="Document" r:id="rId3" imgW="8279296" imgH="54100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942975"/>
                        <a:ext cx="8088313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4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462" y="2060848"/>
            <a:ext cx="8745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     “怀古”</a:t>
            </a:r>
            <a:r>
              <a:rPr lang="zh-CN" altLang="en-US" b="1" dirty="0"/>
              <a:t>，忆古思今，奠定全曲</a:t>
            </a:r>
            <a:r>
              <a:rPr lang="zh-CN" altLang="en-US" b="1" dirty="0">
                <a:solidFill>
                  <a:srgbClr val="FF0000"/>
                </a:solidFill>
              </a:rPr>
              <a:t>伤感</a:t>
            </a:r>
            <a:r>
              <a:rPr lang="zh-CN" altLang="en-US" b="1" dirty="0"/>
              <a:t>的基调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r>
              <a:rPr lang="zh-CN" altLang="en-US" b="1" dirty="0" smtClean="0"/>
              <a:t> </a:t>
            </a:r>
            <a:r>
              <a:rPr lang="zh-CN" altLang="en-US" b="1" dirty="0"/>
              <a:t>首句“锦帆落天涯那答”化用唐代诗人李商隐的诗句“锦帆应是到天涯”，“锦帆”，</a:t>
            </a:r>
            <a:r>
              <a:rPr lang="zh-CN" altLang="en-US" b="1" dirty="0">
                <a:solidFill>
                  <a:srgbClr val="FF0000"/>
                </a:solidFill>
              </a:rPr>
              <a:t>借代</a:t>
            </a:r>
            <a:r>
              <a:rPr lang="zh-CN" altLang="en-US" b="1" dirty="0"/>
              <a:t>的手法，代指皇帝华丽的游船；“那答”，那边。意思是说：皇帝的游船已经到了天涯那边，旧的王朝已经灭亡了。紧承标题中的“怀古”二字。</a:t>
            </a:r>
          </a:p>
          <a:p>
            <a:r>
              <a:rPr lang="zh-CN" altLang="en-US" b="1" dirty="0" smtClean="0"/>
              <a:t>             次</a:t>
            </a:r>
            <a:r>
              <a:rPr lang="zh-CN" altLang="en-US" b="1" dirty="0"/>
              <a:t>句“玉箫寒、江上谁家？”声声悲怆的箫声从江上传来，凄神寒骨，透彻心扉，究竟是何人吹奏的如此令人销魂的曲子呢？一“寒”字，</a:t>
            </a:r>
            <a:r>
              <a:rPr lang="zh-CN" altLang="en-US" b="1" dirty="0">
                <a:solidFill>
                  <a:srgbClr val="FF0000"/>
                </a:solidFill>
              </a:rPr>
              <a:t>一语双关</a:t>
            </a:r>
            <a:r>
              <a:rPr lang="zh-CN" altLang="en-US" b="1" dirty="0"/>
              <a:t>，不仅道出了曲声之悲，同时运用</a:t>
            </a:r>
            <a:r>
              <a:rPr lang="zh-CN" altLang="en-US" b="1" dirty="0">
                <a:solidFill>
                  <a:srgbClr val="FF0000"/>
                </a:solidFill>
              </a:rPr>
              <a:t>通感</a:t>
            </a:r>
            <a:r>
              <a:rPr lang="zh-CN" altLang="en-US" b="1" dirty="0"/>
              <a:t>的手法，巧妙地传达出诗人听到箫声后的悲凉心情，可谓“传神且意蕴丰富”。</a:t>
            </a:r>
          </a:p>
          <a:p>
            <a:r>
              <a:rPr lang="zh-CN" altLang="en-US" b="1" dirty="0" smtClean="0"/>
              <a:t>         “</a:t>
            </a:r>
            <a:r>
              <a:rPr lang="zh-CN" altLang="en-US" b="1" dirty="0"/>
              <a:t>空楼月惨凄，古殿风萧飒。”诗人寻声望去：惨淡的月光下，萧瑟的冷风中，楼阁台榭空荡荡的，殿堂屋宇残败破落，一派萧条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r>
              <a:rPr lang="zh-CN" altLang="en-US" b="1" dirty="0" smtClean="0"/>
              <a:t>            诗人</a:t>
            </a:r>
            <a:r>
              <a:rPr lang="zh-CN" altLang="en-US" b="1" dirty="0"/>
              <a:t>不禁伤今怀古“梦儿中一度繁华，满耳涛声起暮笳，再不见看花驻马。”“一度繁华”的扬州</a:t>
            </a:r>
            <a:r>
              <a:rPr lang="zh-CN" altLang="en-US" b="1" dirty="0" smtClean="0"/>
              <a:t>，却</a:t>
            </a:r>
            <a:r>
              <a:rPr lang="zh-CN" altLang="en-US" b="1" dirty="0"/>
              <a:t>而今，满耳涛声依旧，暮茄凄凄</a:t>
            </a:r>
            <a:r>
              <a:rPr lang="zh-CN" altLang="en-US" b="1" dirty="0" smtClean="0"/>
              <a:t>，再不</a:t>
            </a:r>
            <a:r>
              <a:rPr lang="zh-CN" altLang="en-US" b="1" dirty="0"/>
              <a:t>能驻马桥边，赏红药看画船！</a:t>
            </a:r>
          </a:p>
          <a:p>
            <a:r>
              <a:rPr lang="zh-CN" altLang="en-US" b="1" dirty="0" smtClean="0"/>
              <a:t>            这</a:t>
            </a:r>
            <a:r>
              <a:rPr lang="zh-CN" altLang="en-US" b="1" dirty="0"/>
              <a:t>首小令采用</a:t>
            </a:r>
            <a:r>
              <a:rPr lang="zh-CN" altLang="en-US" b="1" dirty="0">
                <a:solidFill>
                  <a:srgbClr val="FF0000"/>
                </a:solidFill>
              </a:rPr>
              <a:t>对比</a:t>
            </a:r>
            <a:r>
              <a:rPr lang="zh-CN" altLang="en-US" b="1" dirty="0"/>
              <a:t>的手法，着重表现维扬今昔的不同，今日的维扬萧条破败，冷冷清清；昔日的维扬箫鼓歌吹，兴盛繁华。全曲抒发了作者对</a:t>
            </a:r>
            <a:r>
              <a:rPr lang="zh-CN" altLang="en-US" b="1" dirty="0">
                <a:solidFill>
                  <a:srgbClr val="FF0000"/>
                </a:solidFill>
              </a:rPr>
              <a:t>沧桑兴替、物是人非</a:t>
            </a:r>
            <a:r>
              <a:rPr lang="zh-CN" altLang="en-US" b="1" dirty="0"/>
              <a:t>的伤感之情。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44624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6</a:t>
            </a:r>
            <a:r>
              <a:rPr lang="zh-CN" altLang="zh-CN" sz="2000" b="1" dirty="0"/>
              <a:t>．阅读下面这首元曲，回答问题。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</a:t>
            </a:r>
            <a:r>
              <a:rPr lang="zh-CN" altLang="zh-CN" sz="2000" b="1" dirty="0" smtClean="0"/>
              <a:t>【双调】</a:t>
            </a:r>
            <a:r>
              <a:rPr lang="zh-CN" altLang="zh-CN" sz="2000" b="1" dirty="0"/>
              <a:t>沉醉东风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维扬怀古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</a:t>
            </a:r>
            <a:r>
              <a:rPr lang="zh-CN" altLang="zh-CN" sz="2000" b="1" dirty="0" smtClean="0"/>
              <a:t>锦</a:t>
            </a:r>
            <a:r>
              <a:rPr lang="zh-CN" altLang="zh-CN" sz="2000" b="1" dirty="0"/>
              <a:t>帆落天涯那答，玉箫寒、江上谁家？空楼月惨凄，古殿风萧飒。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梦</a:t>
            </a:r>
            <a:r>
              <a:rPr lang="zh-CN" altLang="zh-CN" sz="2000" b="1" dirty="0"/>
              <a:t>儿中一度繁华，满耳涛声起暮笳，再不见看花驻马。</a:t>
            </a:r>
            <a:endParaRPr lang="zh-CN" altLang="zh-CN" sz="2000" dirty="0"/>
          </a:p>
          <a:p>
            <a:r>
              <a:rPr lang="zh-CN" altLang="zh-CN" sz="2000" b="1" dirty="0"/>
              <a:t>【注】第一句，化用前人诗句，意为游船已落到天涯那边，旧王朝已消亡。那答，那边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701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6</a:t>
            </a:r>
            <a:r>
              <a:rPr lang="zh-CN" altLang="zh-CN" sz="2000" b="1" dirty="0"/>
              <a:t>．阅读下面这首元曲，回答问题。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</a:t>
            </a:r>
            <a:r>
              <a:rPr lang="zh-CN" altLang="zh-CN" sz="2000" b="1" dirty="0" smtClean="0"/>
              <a:t>【双调】</a:t>
            </a:r>
            <a:r>
              <a:rPr lang="zh-CN" altLang="zh-CN" sz="2000" b="1" dirty="0"/>
              <a:t>沉醉东风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维扬怀古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</a:t>
            </a:r>
            <a:r>
              <a:rPr lang="zh-CN" altLang="zh-CN" sz="2000" b="1" dirty="0" smtClean="0"/>
              <a:t>锦</a:t>
            </a:r>
            <a:r>
              <a:rPr lang="zh-CN" altLang="zh-CN" sz="2000" b="1" dirty="0"/>
              <a:t>帆落天涯那答，玉箫寒、江上谁家？空楼月惨凄，古殿风萧飒。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梦</a:t>
            </a:r>
            <a:r>
              <a:rPr lang="zh-CN" altLang="zh-CN" sz="2000" b="1" dirty="0"/>
              <a:t>儿中一度繁华，满耳涛声起暮笳，再不见看花驻马。</a:t>
            </a:r>
            <a:endParaRPr lang="zh-CN" altLang="zh-CN" sz="2000" dirty="0"/>
          </a:p>
          <a:p>
            <a:r>
              <a:rPr lang="zh-CN" altLang="zh-CN" sz="2000" b="1" dirty="0"/>
              <a:t>【注】第一句，化用前人诗句，意为游船已落到天涯那边，旧王朝已消亡。那答，那边。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曲中的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寒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字用得传神且意蕴丰富，请简要分析。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这首曲子运用了怎样的表现手法？表达了作者怎样的情感？请简要概括。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251520" y="5085184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对比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虚实结合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，今日维扬一片破败景象，耳边充斥悲笳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，与昔日的维扬歌舞升平，兴盛繁华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进行对比。抒发了对维扬昔盛今衰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沧桑之感、兴亡之感、江山易主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的伤感。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530" y="3573016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寒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字既写出了玉箫曲调的悲凉，也形象地写出了作者闻听箫声后的悲凉心情。</a:t>
            </a:r>
            <a:endParaRPr lang="zh-CN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9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974" y="3068960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译文：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夜</a:t>
            </a:r>
            <a:r>
              <a:rPr lang="zh-CN" altLang="en-US" sz="2400" b="1" dirty="0"/>
              <a:t>雨一点点淋在</a:t>
            </a:r>
            <a:r>
              <a:rPr lang="zh-CN" altLang="en-US" sz="2400" b="1" dirty="0">
                <a:hlinkClick r:id="rId2"/>
              </a:rPr>
              <a:t>梧桐</a:t>
            </a:r>
            <a:r>
              <a:rPr lang="zh-CN" altLang="en-US" sz="2400" b="1" dirty="0"/>
              <a:t>树叶上，秋声难禁，打在</a:t>
            </a:r>
            <a:r>
              <a:rPr lang="zh-CN" altLang="en-US" sz="2400" b="1" dirty="0">
                <a:hlinkClick r:id="rId3"/>
              </a:rPr>
              <a:t>芭蕉</a:t>
            </a:r>
            <a:r>
              <a:rPr lang="zh-CN" altLang="en-US" sz="2400" b="1" dirty="0"/>
              <a:t>上，惹人愁思不断。半夜时分梦里回到了故乡。醒来只见灯花垂落，一盘</a:t>
            </a:r>
            <a:r>
              <a:rPr lang="zh-CN" altLang="en-US" sz="2400" b="1" dirty="0">
                <a:hlinkClick r:id="rId4"/>
              </a:rPr>
              <a:t>残棋</a:t>
            </a:r>
            <a:r>
              <a:rPr lang="zh-CN" altLang="en-US" sz="2400" b="1" dirty="0"/>
              <a:t>还未收拾，可叹啊，我孤单地留滞在新丰的</a:t>
            </a:r>
            <a:r>
              <a:rPr lang="zh-CN" altLang="en-US" sz="2400" b="1" dirty="0">
                <a:hlinkClick r:id="rId5"/>
              </a:rPr>
              <a:t>旅馆</a:t>
            </a:r>
            <a:r>
              <a:rPr lang="zh-CN" altLang="en-US" sz="2400" b="1" dirty="0"/>
              <a:t>里。靠在枕边，十年的经历，远在江南的双亲，都浮上</a:t>
            </a:r>
            <a:r>
              <a:rPr lang="zh-CN" altLang="en-US" sz="2400" b="1" dirty="0" smtClean="0"/>
              <a:t>心头。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75946" y="188640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7</a:t>
            </a:r>
            <a:r>
              <a:rPr lang="zh-CN" altLang="zh-CN" sz="2000" b="1" dirty="0"/>
              <a:t>．阅读下面的元曲，完成赏析。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</a:t>
            </a:r>
            <a:r>
              <a:rPr lang="zh-CN" altLang="zh-CN" sz="2000" b="1" dirty="0" smtClean="0"/>
              <a:t>双</a:t>
            </a:r>
            <a:r>
              <a:rPr lang="zh-CN" altLang="zh-CN" sz="2000" b="1" dirty="0"/>
              <a:t>调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水仙子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夜</a:t>
            </a:r>
            <a:r>
              <a:rPr lang="zh-CN" altLang="zh-CN" sz="2000" b="1" dirty="0" smtClean="0"/>
              <a:t>雨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再思</a:t>
            </a:r>
            <a:endParaRPr lang="zh-CN" altLang="zh-CN" sz="2000" dirty="0"/>
          </a:p>
          <a:p>
            <a:r>
              <a:rPr lang="zh-CN" altLang="zh-CN" sz="2000" b="1" dirty="0"/>
              <a:t>一声梧叶一声秋，一点芭蕉一点愁，三更归梦三更后。落灯花，棋未收，叹新丰孤馆人留。枕上十年事，江南二老忧，都到心头。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这首小令抒发了诗人怎样的感情？请结合全曲简要分析。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这首小令在写法上有什么特点？请简要分析。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24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946" y="188640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7</a:t>
            </a:r>
            <a:r>
              <a:rPr lang="zh-CN" altLang="zh-CN" sz="2000" b="1" dirty="0"/>
              <a:t>．阅读下面的元曲，完成赏析。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</a:t>
            </a:r>
            <a:r>
              <a:rPr lang="zh-CN" altLang="zh-CN" sz="2000" b="1" dirty="0" smtClean="0"/>
              <a:t>双</a:t>
            </a:r>
            <a:r>
              <a:rPr lang="zh-CN" altLang="zh-CN" sz="2000" b="1" dirty="0"/>
              <a:t>调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水仙子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夜</a:t>
            </a:r>
            <a:r>
              <a:rPr lang="zh-CN" altLang="zh-CN" sz="2000" b="1" dirty="0" smtClean="0"/>
              <a:t>雨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再思</a:t>
            </a:r>
            <a:endParaRPr lang="zh-CN" altLang="zh-CN" sz="2000" dirty="0"/>
          </a:p>
          <a:p>
            <a:r>
              <a:rPr lang="zh-CN" altLang="zh-CN" sz="2000" b="1" dirty="0"/>
              <a:t>一声梧叶一声秋，一点芭蕉一点愁，三更归梦三更后。落灯花，棋未收，叹新丰孤馆人留。枕上十年事，江南二老忧，都到心头。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这首小令抒发了诗人怎样的感情？请结合全曲简要分析。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这首小令在写法上有什么特点？请简要分析。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84407" y="2136339"/>
            <a:ext cx="89680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游子因思乡而断肠的情怀。曲的开头先渲染一种凄凉的氛围，之后写诗人因归梦而愁肠百结，无法入睡。中间三句从侧面刻画思乡者梦醒后独对孤灯棋盘百无聊赖的神态，以马周的故事暗示诗人备受冷落的处境。最后三句，诗人回想平生成败的经历，他仿佛看到双亲在家里为他担惊受怕的面容，更是心潮澎湃，不能入睡。 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都到心头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四字戛然而止，令人回味无穷。</a:t>
            </a:r>
            <a:endParaRPr lang="zh-CN" altLang="zh-CN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946" y="3933056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(2)①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间接抒情和直接抒情相结合。前两句间接抒情，以雨滴梧桐、雨打芭蕉的景象渲染诗人无尽的愁苦和悲哀。结尾写愁绪直接涌到心头，是直接抒情。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语言通俗易懂。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枕上十年事，江南二老忧，都到心头。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接近今天的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，近乎大白话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虚实结合的写法。“江南二老忧”一句虚写，从对方角度落笔，写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二老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远行的游子担心，其他句都为实写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叠用数量短语，如前三句，读来上口，音韵和谐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对偶。前三句为对偶中的鼎足对，语言结构相同而又各自独立，形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三足鼎立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9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501008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译文 </a:t>
            </a:r>
            <a:r>
              <a:rPr lang="zh-CN" altLang="en-US" sz="2000" b="1" dirty="0" smtClean="0"/>
              <a:t>：</a:t>
            </a:r>
            <a:endParaRPr lang="zh-CN" altLang="en-US" sz="2000" b="1" dirty="0"/>
          </a:p>
          <a:p>
            <a:r>
              <a:rPr lang="zh-CN" altLang="en-US" sz="2000" b="1" dirty="0" smtClean="0"/>
              <a:t>          西湖</a:t>
            </a:r>
            <a:r>
              <a:rPr lang="zh-CN" altLang="en-US" sz="2000" b="1" dirty="0"/>
              <a:t>风光好，驾轻舟划短桨多么逍遥。 碧绿的湖水绵延不断，长堤上花草散出芳香。 隐隐传来的音乐歌唱，像是随着船儿在湖上飘荡。无风的水面，光滑得好似琉璃一样，不觉得船儿在前进，只见微微的细浪在船边荡漾。看，被船儿惊起的水鸟，正掠过湖岸在飞翔。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16632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8</a:t>
            </a:r>
            <a:r>
              <a:rPr lang="zh-CN" altLang="zh-CN" sz="2000" b="1" dirty="0"/>
              <a:t>．阅读下面这首词，完成题目。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   </a:t>
            </a:r>
            <a:r>
              <a:rPr lang="zh-CN" altLang="zh-CN" sz="2000" b="1" dirty="0" smtClean="0"/>
              <a:t>采</a:t>
            </a:r>
            <a:r>
              <a:rPr lang="zh-CN" altLang="zh-CN" sz="2000" b="1" dirty="0"/>
              <a:t>桑</a:t>
            </a:r>
            <a:r>
              <a:rPr lang="zh-CN" altLang="zh-CN" sz="2000" b="1" dirty="0" smtClean="0"/>
              <a:t>子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欧阳修</a:t>
            </a:r>
            <a:endParaRPr lang="zh-CN" altLang="zh-CN" sz="2000" dirty="0"/>
          </a:p>
          <a:p>
            <a:r>
              <a:rPr lang="en-US" altLang="zh-CN" sz="2000" b="1" dirty="0" smtClean="0"/>
              <a:t>         </a:t>
            </a:r>
            <a:r>
              <a:rPr lang="zh-CN" altLang="zh-CN" sz="2000" b="1" dirty="0" smtClean="0"/>
              <a:t>轻舟</a:t>
            </a:r>
            <a:r>
              <a:rPr lang="zh-CN" altLang="zh-CN" sz="2000" b="1" dirty="0"/>
              <a:t>短棹西湖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好，绿水逶迤，芳草长堤，隐隐笙歌处处随。</a:t>
            </a:r>
            <a:endParaRPr lang="zh-CN" altLang="zh-CN" sz="2000" dirty="0"/>
          </a:p>
          <a:p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无</a:t>
            </a:r>
            <a:r>
              <a:rPr lang="zh-CN" altLang="zh-CN" sz="2000" b="1" dirty="0"/>
              <a:t>风水面琉璃滑，不觉船移，微动涟漪，惊起沙禽掠岸飞。</a:t>
            </a:r>
            <a:endParaRPr lang="zh-CN" altLang="zh-CN" sz="2000" dirty="0"/>
          </a:p>
          <a:p>
            <a:r>
              <a:rPr lang="zh-CN" altLang="zh-CN" sz="2000" b="1" dirty="0"/>
              <a:t>【注】</a:t>
            </a:r>
            <a:r>
              <a:rPr lang="en-US" altLang="zh-CN" sz="2000" b="1" dirty="0"/>
              <a:t>①</a:t>
            </a:r>
            <a:r>
              <a:rPr lang="zh-CN" altLang="zh-CN" sz="2000" b="1" dirty="0"/>
              <a:t>西湖：指颍州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今安徽阜阳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西北颍河与泉河交汇处的天然湖泊。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词的上阙第一句在整首词中的的作用是什么？上片描写了一幅什么样的图景？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词的下阙主要是用了哪种表现手法描写西湖春色的？抒发了诗人的什么感情？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12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01218"/>
              </p:ext>
            </p:extLst>
          </p:nvPr>
        </p:nvGraphicFramePr>
        <p:xfrm>
          <a:off x="1054100" y="2211388"/>
          <a:ext cx="7454900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Document" r:id="rId3" imgW="7630300" imgH="3164334" progId="Word.Document.8">
                  <p:embed/>
                </p:oleObj>
              </mc:Choice>
              <mc:Fallback>
                <p:oleObj name="Document" r:id="rId3" imgW="7630300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211388"/>
                        <a:ext cx="7454900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11332"/>
              </p:ext>
            </p:extLst>
          </p:nvPr>
        </p:nvGraphicFramePr>
        <p:xfrm>
          <a:off x="755576" y="188640"/>
          <a:ext cx="3816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Image" r:id="rId5" imgW="1852952" imgH="415806" progId="Photoshop.Image.7">
                  <p:embed/>
                </p:oleObj>
              </mc:Choice>
              <mc:Fallback>
                <p:oleObj name="Image" r:id="rId5" imgW="1852952" imgH="41580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8640"/>
                        <a:ext cx="3816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41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8</a:t>
            </a:r>
            <a:r>
              <a:rPr lang="zh-CN" altLang="zh-CN" sz="2000" b="1" dirty="0"/>
              <a:t>．阅读下面这首词，完成题目。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   </a:t>
            </a:r>
            <a:r>
              <a:rPr lang="zh-CN" altLang="zh-CN" sz="2000" b="1" dirty="0" smtClean="0"/>
              <a:t>采</a:t>
            </a:r>
            <a:r>
              <a:rPr lang="zh-CN" altLang="zh-CN" sz="2000" b="1" dirty="0"/>
              <a:t>桑</a:t>
            </a:r>
            <a:r>
              <a:rPr lang="zh-CN" altLang="zh-CN" sz="2000" b="1" dirty="0" smtClean="0"/>
              <a:t>子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欧阳修</a:t>
            </a:r>
            <a:endParaRPr lang="zh-CN" altLang="zh-CN" sz="2000" dirty="0"/>
          </a:p>
          <a:p>
            <a:r>
              <a:rPr lang="en-US" altLang="zh-CN" sz="2000" b="1" dirty="0" smtClean="0"/>
              <a:t>         </a:t>
            </a:r>
            <a:r>
              <a:rPr lang="zh-CN" altLang="zh-CN" sz="2000" b="1" dirty="0" smtClean="0"/>
              <a:t>轻舟</a:t>
            </a:r>
            <a:r>
              <a:rPr lang="zh-CN" altLang="zh-CN" sz="2000" b="1" dirty="0"/>
              <a:t>短棹西湖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好，绿水逶迤，芳草长堤，隐隐笙歌处处随。</a:t>
            </a:r>
            <a:endParaRPr lang="zh-CN" altLang="zh-CN" sz="2000" dirty="0"/>
          </a:p>
          <a:p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无</a:t>
            </a:r>
            <a:r>
              <a:rPr lang="zh-CN" altLang="zh-CN" sz="2000" b="1" dirty="0"/>
              <a:t>风水面琉璃滑，不觉船移，微动涟漪，惊起沙禽掠岸飞。</a:t>
            </a:r>
            <a:endParaRPr lang="zh-CN" altLang="zh-CN" sz="2000" dirty="0"/>
          </a:p>
          <a:p>
            <a:r>
              <a:rPr lang="zh-CN" altLang="zh-CN" sz="2000" b="1" dirty="0"/>
              <a:t>【注】</a:t>
            </a:r>
            <a:r>
              <a:rPr lang="en-US" altLang="zh-CN" sz="2000" b="1" dirty="0"/>
              <a:t>①</a:t>
            </a:r>
            <a:r>
              <a:rPr lang="zh-CN" altLang="zh-CN" sz="2000" b="1" dirty="0"/>
              <a:t>西湖：指颍州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今安徽阜阳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西北颍河与泉河交汇处的天然湖泊。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词的上阙第一句在整首词中的的作用是什么？上片描写了一幅什么样的图景？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词的下阙主要是用了哪种表现手法描写西湖春色的？抒发了诗人的什么感情？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70938" y="4725144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动静结合或以动衬静的手法。一、二句写风平浪静，把水面比作明净平滑的琉璃，更以船的缓慢移动写出了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。三、四句写涟漪微起，惊动了沙洲上的水鸟，水鸟掠过堤岸飞去，写出了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，而西湖愈显其幽静。动静相衬，写出了西湖春色的多姿多彩，抒发了诗人流连山水的愉快心情。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597" y="321297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上阙第一句总摄全篇，点明题意，直抒赞美之情。上阙从视觉和听觉两方面描写了蜿蜒曲折的绿水、长满芳草的长堤、动听的乐声和歌声，描绘了西湖清丽、恬静、淡远的春景。</a:t>
            </a:r>
            <a:endParaRPr lang="zh-CN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29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0" y="116632"/>
            <a:ext cx="9041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9</a:t>
            </a:r>
            <a:r>
              <a:rPr lang="zh-CN" altLang="zh-CN" b="1" dirty="0"/>
              <a:t>．阅读下面这首唐诗，完成题目。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</a:t>
            </a:r>
            <a:r>
              <a:rPr lang="zh-CN" altLang="zh-CN" b="1" dirty="0" smtClean="0"/>
              <a:t>处士</a:t>
            </a:r>
            <a:r>
              <a:rPr lang="zh-CN" altLang="zh-CN" b="1" dirty="0"/>
              <a:t>卢岵</a:t>
            </a:r>
            <a:r>
              <a:rPr lang="zh-CN" altLang="zh-CN" b="1" dirty="0" smtClean="0"/>
              <a:t>山居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温庭筠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西</a:t>
            </a:r>
            <a:r>
              <a:rPr lang="zh-CN" altLang="zh-CN" b="1" dirty="0"/>
              <a:t>溪问樵客，遥识主人家。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古</a:t>
            </a:r>
            <a:r>
              <a:rPr lang="zh-CN" altLang="zh-CN" b="1" dirty="0"/>
              <a:t>树老连石，急泉清露沙。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千</a:t>
            </a:r>
            <a:r>
              <a:rPr lang="zh-CN" altLang="zh-CN" b="1" dirty="0"/>
              <a:t>峰随雨暗，一径入云斜。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日暮</a:t>
            </a:r>
            <a:r>
              <a:rPr lang="zh-CN" altLang="zh-CN" b="1" dirty="0"/>
              <a:t>鸟飞散，满山荞麦花。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诗歌颔联、颈联写山居景色用了什么手法？请结合诗句简要分析。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请结合诗句简要分析，这首诗表现了处士怎样的生活情趣和诗人什么样的感情？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38164" y="4394803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首诗运用了远近结合和动静结合的表现手法。颔联是路见，是近景，先静后动。古树苍老，根系盘错缠石，山泉湍急清澈，泉底沙子显露；颈联写遥望，是远景，先动后静。雨罩青峰，幽暗空濛，一条曲径弯弯曲曲，通向烟云深处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160" y="5733256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作者通过对卢岵处士山居的景色描写，使读者对卢岵处士生活的古朴和人品的孤高有一个深刻的印象。表现了卢岵处士清奇古朴、超凡脱俗的生活情趣；表现出作者的景仰、敬慕和向往之情。</a:t>
            </a:r>
            <a:endParaRPr lang="zh-CN" altLang="zh-CN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838" y="2440091"/>
            <a:ext cx="86716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译文：在</a:t>
            </a:r>
            <a:r>
              <a:rPr lang="zh-CN" altLang="en-US" sz="2000" b="1" dirty="0">
                <a:solidFill>
                  <a:srgbClr val="7030A0"/>
                </a:solidFill>
              </a:rPr>
              <a:t>西溪向砍柴的人打听卢岵山居的所在地，然后远远地认准方向向卢岵山居走去。沿途看到古树的老根缠连着石头，仿佛是天生的，湍急清澈的泉水冲走水面上的浮土、树叶，露出泉底的沙子来，显得水明沙净。山里峰峦座座，由于在雨中显得幽暗，看不清楚，只见得那通往卢岵山居的小路高峻、幽深，曲曲弯弯一直通向烟云深处。时间已到傍晚，还不见卢处士，晚鸦也已飞往自己巢里栖息，漫山遍野的荞麦花在夕阳下更显得一片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洁白。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115184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         上阙</a:t>
            </a:r>
            <a:r>
              <a:rPr lang="zh-CN" altLang="en-US" sz="1600" b="1" dirty="0"/>
              <a:t>“傲霜枝袅团珠蕾。冷香霏，烟雨晚秋意。”摹画出一幅淡雅的秋菊烟雨图</a:t>
            </a:r>
            <a:r>
              <a:rPr lang="zh-CN" altLang="en-US" sz="1600" b="1" dirty="0" smtClean="0"/>
              <a:t>。茂盛</a:t>
            </a:r>
            <a:r>
              <a:rPr lang="zh-CN" altLang="en-US" sz="1600" b="1" dirty="0"/>
              <a:t>的菊花丛中，一颗颗带着雨珠的花蕾晶莹闪烁，秋风微拂，枝蔓摇曳，阵阵幽冷的芳香在如烟似雾的霏霏细雨中飘散，深深地感到了晚秋的风光与神韵。二句明写景，暗喻人，“晚秋意”三字概括了词人对新见景色的观感</a:t>
            </a:r>
            <a:r>
              <a:rPr lang="zh-CN" altLang="en-US" sz="1600" b="1" dirty="0" smtClean="0"/>
              <a:t>。 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</a:t>
            </a:r>
            <a:r>
              <a:rPr lang="zh-CN" altLang="en-US" sz="1600" b="1" dirty="0" smtClean="0"/>
              <a:t>“</a:t>
            </a:r>
            <a:r>
              <a:rPr lang="zh-CN" altLang="en-US" sz="1600" b="1" dirty="0"/>
              <a:t>萧散绕东篱，尚仿佛、见山清气。</a:t>
            </a:r>
            <a:r>
              <a:rPr lang="zh-CN" altLang="en-US" sz="1600" b="1" dirty="0" smtClean="0"/>
              <a:t>” 词人</a:t>
            </a:r>
            <a:r>
              <a:rPr lang="zh-CN" altLang="en-US" sz="1600" b="1" dirty="0"/>
              <a:t>是在赏菊中想到喜菊名人的陶潜，同为爱菊，自己非常追慕渊明</a:t>
            </a:r>
            <a:r>
              <a:rPr lang="zh-CN" altLang="en-US" sz="1600" b="1" dirty="0" smtClean="0"/>
              <a:t>。陶潜</a:t>
            </a:r>
            <a:r>
              <a:rPr lang="zh-CN" altLang="en-US" sz="1600" b="1" dirty="0"/>
              <a:t>当日“悠然”自得，如今自己也颇感同身受。词中写山气清新佳妙，正与陶诗“日夕气清”相应。暗喻词人现花也正处“日夕”之时</a:t>
            </a:r>
            <a:r>
              <a:rPr lang="zh-CN" altLang="en-US" sz="1600" b="1" dirty="0" smtClean="0"/>
              <a:t>。 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</a:t>
            </a:r>
            <a:r>
              <a:rPr lang="zh-CN" altLang="en-US" sz="1600" b="1" dirty="0" smtClean="0"/>
              <a:t>“</a:t>
            </a:r>
            <a:r>
              <a:rPr lang="zh-CN" altLang="en-US" sz="1600" b="1" dirty="0"/>
              <a:t>西风外，梦到斜川栗里”写出词人梦想自己也能像陶潜一样在“归故里”后，逍遥自在地“与二三邻曲，同游斜川”。斜川和栗里都在江西境内</a:t>
            </a:r>
            <a:r>
              <a:rPr lang="zh-CN" altLang="en-US" sz="1600" b="1" dirty="0" smtClean="0"/>
              <a:t>。</a:t>
            </a: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zh-CN" altLang="en-US" sz="1600" b="1" dirty="0"/>
              <a:t>　　下阙：“断霞鱼尾明秋水，带三两飞鸿点烟际”继写景色</a:t>
            </a:r>
            <a:r>
              <a:rPr lang="zh-CN" altLang="en-US" sz="1600" b="1" dirty="0" smtClean="0"/>
              <a:t>。那</a:t>
            </a:r>
            <a:r>
              <a:rPr lang="zh-CN" altLang="en-US" sz="1600" b="1" dirty="0"/>
              <a:t>朵朵晚霞被残阳辉映得如同绯红的鱼尾，一江秋水也纷外澄明。天边暮霭中三两点飞鸿隐隐移动。意境高远</a:t>
            </a:r>
            <a:r>
              <a:rPr lang="zh-CN" altLang="en-US" sz="1600" b="1" dirty="0" smtClean="0"/>
              <a:t>，动静</a:t>
            </a:r>
            <a:r>
              <a:rPr lang="zh-CN" altLang="en-US" sz="1600" b="1" dirty="0"/>
              <a:t>相宜。语意苍茫，隐含思归</a:t>
            </a:r>
            <a:r>
              <a:rPr lang="zh-CN" altLang="en-US" sz="1600" b="1" dirty="0" smtClean="0"/>
              <a:t>。</a:t>
            </a: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zh-CN" altLang="en-US" sz="1600" b="1" dirty="0"/>
              <a:t>　　“疏林飒秋声，似知人、倦游无味”，用典，</a:t>
            </a:r>
            <a:r>
              <a:rPr lang="zh-CN" altLang="en-US" sz="1600" b="1" dirty="0" smtClean="0"/>
              <a:t>西晋张翰</a:t>
            </a:r>
            <a:r>
              <a:rPr lang="zh-CN" altLang="en-US" sz="1600" b="1" dirty="0"/>
              <a:t>为齐王东曹椽，在洛阳见秋风起，引起乡思</a:t>
            </a:r>
            <a:r>
              <a:rPr lang="zh-CN" altLang="en-US" sz="1600" b="1" dirty="0" smtClean="0"/>
              <a:t>，说</a:t>
            </a:r>
            <a:r>
              <a:rPr lang="zh-CN" altLang="en-US" sz="1600" b="1" dirty="0"/>
              <a:t>：“人生贵得适意尔，何能羁宦数千里以要名爵！”遂归。历来诗词多借用秋风起寓思归浑意</a:t>
            </a:r>
            <a:r>
              <a:rPr lang="zh-CN" altLang="en-US" sz="1600" b="1" dirty="0" smtClean="0"/>
              <a:t>， “无味”</a:t>
            </a:r>
            <a:r>
              <a:rPr lang="zh-CN" altLang="en-US" sz="1600" b="1" dirty="0"/>
              <a:t>，乏味，有‘鸡肋’的意思，倦游无味道尽此时心态，貌似平淡，实则意蕴极深。归去是意愿，能否实现自己的愿望呢</a:t>
            </a:r>
            <a:r>
              <a:rPr lang="zh-CN" altLang="en-US" sz="1600" b="1" dirty="0" smtClean="0"/>
              <a:t>？词人</a:t>
            </a:r>
            <a:r>
              <a:rPr lang="zh-CN" altLang="en-US" sz="1600" b="1" dirty="0"/>
              <a:t>慨叹：“家何处？落日西山紫翠。”思归而不得归，大有“日暮乡关何处是，烟波江上使人愁”的郁闷惆怅</a:t>
            </a:r>
            <a:r>
              <a:rPr lang="zh-CN" altLang="en-US" sz="1600" b="1" dirty="0" smtClean="0"/>
              <a:t>。</a:t>
            </a: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zh-CN" altLang="en-US" sz="1600" b="1" dirty="0" smtClean="0"/>
              <a:t>通篇</a:t>
            </a:r>
            <a:r>
              <a:rPr lang="zh-CN" altLang="en-US" sz="1600" b="1" dirty="0"/>
              <a:t>寓情于景，情景交融</a:t>
            </a:r>
            <a:r>
              <a:rPr lang="zh-CN" altLang="en-US" sz="1600" b="1" dirty="0" smtClean="0"/>
              <a:t>，由</a:t>
            </a:r>
            <a:r>
              <a:rPr lang="zh-CN" altLang="en-US" sz="1600" b="1" dirty="0"/>
              <a:t>景入情，由情出景，交相辉映，发人深思。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44624"/>
            <a:ext cx="87129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10</a:t>
            </a:r>
            <a:r>
              <a:rPr lang="zh-CN" altLang="zh-CN" sz="1600" b="1" dirty="0"/>
              <a:t>．阅读下面这首词，完成题目。</a:t>
            </a:r>
            <a:endParaRPr lang="zh-CN" altLang="zh-CN" sz="1600" dirty="0"/>
          </a:p>
          <a:p>
            <a:r>
              <a:rPr lang="en-US" altLang="zh-CN" sz="1600" b="1" dirty="0" smtClean="0"/>
              <a:t>                                                                 </a:t>
            </a:r>
            <a:r>
              <a:rPr lang="zh-CN" altLang="zh-CN" sz="1600" b="1" dirty="0" smtClean="0"/>
              <a:t>月</a:t>
            </a:r>
            <a:r>
              <a:rPr lang="zh-CN" altLang="zh-CN" sz="1600" b="1" dirty="0"/>
              <a:t>上海</a:t>
            </a:r>
            <a:r>
              <a:rPr lang="zh-CN" altLang="zh-CN" sz="1600" b="1" dirty="0" smtClean="0"/>
              <a:t>棠</a:t>
            </a:r>
            <a:r>
              <a:rPr lang="en-US" altLang="zh-CN" sz="1600" b="1" dirty="0" smtClean="0"/>
              <a:t>      </a:t>
            </a:r>
            <a:r>
              <a:rPr lang="zh-CN" altLang="zh-CN" sz="1600" b="1" dirty="0" smtClean="0"/>
              <a:t>党</a:t>
            </a:r>
            <a:r>
              <a:rPr lang="zh-CN" altLang="zh-CN" sz="1600" b="1" dirty="0"/>
              <a:t>怀英</a:t>
            </a:r>
            <a:r>
              <a:rPr lang="zh-CN" altLang="zh-CN" sz="1600" b="1" baseline="30000" dirty="0"/>
              <a:t>①</a:t>
            </a:r>
            <a:endParaRPr lang="zh-CN" altLang="zh-CN" sz="1600" dirty="0"/>
          </a:p>
          <a:p>
            <a:r>
              <a:rPr lang="zh-CN" altLang="zh-CN" sz="1600" b="1" dirty="0"/>
              <a:t>傲霜枝袅团珠蕾。冷香霏、烟雨晚秋意。萧散绕东篱，尚仿佛、见山清气。西风外，梦到斜川栗里。</a:t>
            </a:r>
            <a:endParaRPr lang="zh-CN" altLang="zh-CN" sz="1600" dirty="0"/>
          </a:p>
          <a:p>
            <a:r>
              <a:rPr lang="zh-CN" altLang="zh-CN" sz="1600" b="1" dirty="0"/>
              <a:t>断霞鱼尾明秋水。带三两、飞鸿点烟际。疏林飒秋声，似知人、倦游无味。家何处？落日西山紫翠。</a:t>
            </a:r>
            <a:endParaRPr lang="zh-CN" altLang="zh-CN" sz="1600" dirty="0"/>
          </a:p>
          <a:p>
            <a:r>
              <a:rPr lang="zh-CN" altLang="zh-CN" sz="1600" b="1" dirty="0"/>
              <a:t>【注】</a:t>
            </a:r>
            <a:r>
              <a:rPr lang="en-US" altLang="zh-CN" sz="1600" b="1" dirty="0"/>
              <a:t>①</a:t>
            </a:r>
            <a:r>
              <a:rPr lang="zh-CN" altLang="zh-CN" sz="1600" b="1" dirty="0"/>
              <a:t>党怀英</a:t>
            </a:r>
            <a:r>
              <a:rPr lang="en-US" altLang="zh-CN" sz="1600" b="1" dirty="0"/>
              <a:t>(1134—1211)</a:t>
            </a:r>
            <a:r>
              <a:rPr lang="zh-CN" altLang="zh-CN" sz="1600" b="1" dirty="0"/>
              <a:t>：字世杰，号竹溪，原籍同州冯翊</a:t>
            </a:r>
            <a:r>
              <a:rPr lang="en-US" altLang="zh-CN" sz="1600" b="1" dirty="0"/>
              <a:t>(</a:t>
            </a:r>
            <a:r>
              <a:rPr lang="zh-CN" altLang="zh-CN" sz="1600" b="1" dirty="0"/>
              <a:t>今陕西大荔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，本词作于其任汝阴</a:t>
            </a:r>
            <a:r>
              <a:rPr lang="en-US" altLang="zh-CN" sz="1600" b="1" dirty="0"/>
              <a:t>(</a:t>
            </a:r>
            <a:r>
              <a:rPr lang="zh-CN" altLang="zh-CN" sz="1600" b="1" dirty="0"/>
              <a:t>今安徽阜阳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县令时。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686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44624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10</a:t>
            </a:r>
            <a:r>
              <a:rPr lang="zh-CN" altLang="zh-CN" b="1" dirty="0"/>
              <a:t>．阅读下面这首词，完成题目。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</a:t>
            </a:r>
            <a:r>
              <a:rPr lang="zh-CN" altLang="zh-CN" b="1" dirty="0" smtClean="0"/>
              <a:t>月</a:t>
            </a:r>
            <a:r>
              <a:rPr lang="zh-CN" altLang="zh-CN" b="1" dirty="0"/>
              <a:t>上海</a:t>
            </a:r>
            <a:r>
              <a:rPr lang="zh-CN" altLang="zh-CN" b="1" dirty="0" smtClean="0"/>
              <a:t>棠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党</a:t>
            </a:r>
            <a:r>
              <a:rPr lang="zh-CN" altLang="zh-CN" b="1" dirty="0"/>
              <a:t>怀英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zh-CN" altLang="zh-CN" b="1" dirty="0"/>
              <a:t>傲霜枝袅团珠蕾。冷香霏、烟雨晚秋意。萧散绕东篱，尚仿佛、见山清气。西风外，梦到斜川栗里。</a:t>
            </a:r>
            <a:endParaRPr lang="zh-CN" altLang="zh-CN" dirty="0"/>
          </a:p>
          <a:p>
            <a:r>
              <a:rPr lang="zh-CN" altLang="zh-CN" b="1" dirty="0"/>
              <a:t>断霞鱼尾明秋水。带三两、飞鸿点烟际。疏林飒秋声，似知人、倦游无味。家何处？落日西山紫翠。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党怀英</a:t>
            </a:r>
            <a:r>
              <a:rPr lang="en-US" altLang="zh-CN" b="1" dirty="0"/>
              <a:t>(1134—1211)</a:t>
            </a:r>
            <a:r>
              <a:rPr lang="zh-CN" altLang="zh-CN" b="1" dirty="0"/>
              <a:t>：字世杰，号竹溪，原籍同州冯翊</a:t>
            </a:r>
            <a:r>
              <a:rPr lang="en-US" altLang="zh-CN" b="1" dirty="0"/>
              <a:t>(</a:t>
            </a:r>
            <a:r>
              <a:rPr lang="zh-CN" altLang="zh-CN" b="1" dirty="0"/>
              <a:t>今陕西大荔</a:t>
            </a:r>
            <a:r>
              <a:rPr lang="en-US" altLang="zh-CN" b="1" dirty="0"/>
              <a:t>)</a:t>
            </a:r>
            <a:r>
              <a:rPr lang="zh-CN" altLang="zh-CN" b="1" dirty="0"/>
              <a:t>，本词作于其任汝阴</a:t>
            </a:r>
            <a:r>
              <a:rPr lang="en-US" altLang="zh-CN" b="1" dirty="0"/>
              <a:t>(</a:t>
            </a:r>
            <a:r>
              <a:rPr lang="zh-CN" altLang="zh-CN" b="1" dirty="0"/>
              <a:t>今安徽阜阳</a:t>
            </a:r>
            <a:r>
              <a:rPr lang="en-US" altLang="zh-CN" b="1" dirty="0"/>
              <a:t>)</a:t>
            </a:r>
            <a:r>
              <a:rPr lang="zh-CN" altLang="zh-CN" b="1" dirty="0"/>
              <a:t>县令时。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2352756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上阕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萧散绕东篱，尚仿佛、见山清气”分别化用了陶渊明的哪两句诗？“仿佛”一词具有怎样的意味？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晚清况周颐《蕙风词话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卷三》评价该词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融情景中，旨淡而远。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请就景与情的关系对本词下阕加以赏析。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45450" y="5157192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r>
              <a:rPr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阕寓情于景，情景交融。先写晚霞被残阳辉映得如同绯红的鱼尾，秋水澄明，天边暮霭中飞鸿点点，疏林里秋声飒飒，抒发了词人倦游无味欲辞官归隐的思归之情；又以落日西山、紫翠苍茫之景结尾，表达了思归而不得归的郁闷惆怅之情。</a:t>
            </a: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3789040"/>
            <a:ext cx="8712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分别是“采菊东篱下”和“山气日夕佳”。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“仿佛”既是写眼前之景与陶公隐居之处类似，表达了钦慕之意，又暗含作者官小政繁尚不能真正隐居的遗憾。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8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-357188"/>
            <a:ext cx="8229600" cy="1143001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4</a:t>
            </a:r>
            <a:r>
              <a:rPr lang="zh-CN" altLang="en-US" sz="3200" smtClean="0"/>
              <a:t>表达技巧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2875" y="357188"/>
            <a:ext cx="9001125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b="1" smtClean="0"/>
              <a:t>                                          第一种：描写景物的方法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b="1" smtClean="0"/>
              <a:t>⒈</a:t>
            </a:r>
            <a:r>
              <a:rPr lang="zh-CN" altLang="en-US" sz="2400" smtClean="0"/>
              <a:t> </a:t>
            </a:r>
            <a:r>
              <a:rPr lang="zh-CN" altLang="en-US" sz="2400" b="1" smtClean="0"/>
              <a:t>描写</a:t>
            </a:r>
            <a:r>
              <a:rPr lang="zh-CN" altLang="en-US" sz="2400" smtClean="0"/>
              <a:t>角度：</a:t>
            </a:r>
            <a:r>
              <a:rPr lang="zh-CN" altLang="en-US" sz="2400" b="1" smtClean="0">
                <a:solidFill>
                  <a:srgbClr val="0070C0"/>
                </a:solidFill>
              </a:rPr>
              <a:t>正面和侧面描写，虚写（想象联想）与实写</a:t>
            </a:r>
            <a:r>
              <a:rPr lang="zh-CN" altLang="en-US" sz="2400" smtClean="0"/>
              <a:t>；</a:t>
            </a:r>
            <a:endParaRPr lang="zh-CN" altLang="en-US" sz="2400" b="1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b="1" smtClean="0"/>
              <a:t>⒉</a:t>
            </a:r>
            <a:r>
              <a:rPr lang="zh-CN" altLang="en-US" sz="2400" smtClean="0"/>
              <a:t> 修辞手法：</a:t>
            </a:r>
            <a:r>
              <a:rPr lang="zh-CN" altLang="en-US" sz="2400" b="1" u="sng" smtClean="0">
                <a:solidFill>
                  <a:srgbClr val="FF0000"/>
                </a:solidFill>
              </a:rPr>
              <a:t>比喻</a:t>
            </a:r>
            <a:r>
              <a:rPr lang="zh-CN" altLang="en-US" sz="2400" smtClean="0">
                <a:solidFill>
                  <a:srgbClr val="FF0000"/>
                </a:solidFill>
              </a:rPr>
              <a:t>  </a:t>
            </a:r>
            <a:r>
              <a:rPr lang="zh-CN" altLang="en-US" sz="2400" b="1" u="sng" smtClean="0">
                <a:solidFill>
                  <a:srgbClr val="FF0000"/>
                </a:solidFill>
              </a:rPr>
              <a:t>对比</a:t>
            </a:r>
            <a:r>
              <a:rPr lang="zh-CN" altLang="en-US" sz="2400" smtClean="0">
                <a:solidFill>
                  <a:srgbClr val="FF0000"/>
                </a:solidFill>
              </a:rPr>
              <a:t>  </a:t>
            </a:r>
            <a:r>
              <a:rPr lang="zh-CN" altLang="en-US" sz="2400" b="1" u="sng" smtClean="0">
                <a:solidFill>
                  <a:srgbClr val="FF0000"/>
                </a:solidFill>
              </a:rPr>
              <a:t>夸张  </a:t>
            </a:r>
            <a:r>
              <a:rPr lang="zh-CN" altLang="en-US" sz="2400" smtClean="0">
                <a:solidFill>
                  <a:srgbClr val="FF0000"/>
                </a:solidFill>
              </a:rPr>
              <a:t> </a:t>
            </a:r>
            <a:r>
              <a:rPr lang="zh-CN" altLang="en-US" sz="2400" b="1" u="sng" smtClean="0">
                <a:solidFill>
                  <a:srgbClr val="FF0000"/>
                </a:solidFill>
              </a:rPr>
              <a:t>比拟  </a:t>
            </a:r>
            <a:r>
              <a:rPr lang="zh-CN" altLang="en-US" sz="2400" b="1" smtClean="0">
                <a:solidFill>
                  <a:srgbClr val="00B050"/>
                </a:solidFill>
              </a:rPr>
              <a:t>借代  双关 反问  设问  互文</a:t>
            </a:r>
            <a:r>
              <a:rPr lang="zh-CN" altLang="en-US" sz="2400" smtClean="0"/>
              <a:t>；</a:t>
            </a:r>
            <a:endParaRPr lang="zh-CN" altLang="en-US" sz="2400" b="1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b="1" smtClean="0"/>
              <a:t>3</a:t>
            </a:r>
            <a:r>
              <a:rPr lang="zh-CN" altLang="en-US" sz="2400" b="1" smtClean="0"/>
              <a:t>．</a:t>
            </a:r>
            <a:r>
              <a:rPr lang="zh-CN" altLang="en-US" sz="2400" smtClean="0"/>
              <a:t>表现手法：</a:t>
            </a:r>
            <a:r>
              <a:rPr lang="zh-CN" altLang="en-US" sz="2400" b="1" u="sng" smtClean="0">
                <a:solidFill>
                  <a:srgbClr val="FF0000"/>
                </a:solidFill>
              </a:rPr>
              <a:t>衬托  对比   渲染  烘托  引用 典故  </a:t>
            </a:r>
            <a:r>
              <a:rPr lang="zh-CN" altLang="en-US" sz="2400" b="1" smtClean="0">
                <a:solidFill>
                  <a:srgbClr val="00B050"/>
                </a:solidFill>
              </a:rPr>
              <a:t>象征  铺陈  白描。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b="1" smtClean="0"/>
              <a:t>4.</a:t>
            </a:r>
            <a:r>
              <a:rPr lang="zh-CN" altLang="en-US" sz="2400" smtClean="0"/>
              <a:t>动静角度：</a:t>
            </a:r>
            <a:r>
              <a:rPr lang="zh-CN" altLang="en-US" sz="2400" b="1" u="sng" smtClean="0">
                <a:solidFill>
                  <a:srgbClr val="FF0000"/>
                </a:solidFill>
              </a:rPr>
              <a:t>动景静景结合，或以动写静，以静写动</a:t>
            </a:r>
            <a:r>
              <a:rPr lang="zh-CN" altLang="en-US" sz="2400" b="1" u="sng" smtClean="0"/>
              <a:t>（</a:t>
            </a:r>
            <a:r>
              <a:rPr lang="zh-CN" altLang="en-US" sz="2800" b="1" smtClean="0"/>
              <a:t>高考常考）</a:t>
            </a:r>
            <a:endParaRPr lang="zh-CN" altLang="en-US" sz="2400" b="1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b="1" smtClean="0"/>
              <a:t>5</a:t>
            </a:r>
            <a:r>
              <a:rPr lang="zh-CN" altLang="en-US" sz="2400" smtClean="0"/>
              <a:t>．观察层次：</a:t>
            </a:r>
            <a:r>
              <a:rPr lang="zh-CN" altLang="en-US" sz="2400" b="1" smtClean="0">
                <a:solidFill>
                  <a:srgbClr val="00B050"/>
                </a:solidFill>
              </a:rPr>
              <a:t>远看与近观结合，仰视平视与俯视结合；空间的上下结合，高低结合。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b="1" smtClean="0"/>
              <a:t>⒍</a:t>
            </a:r>
            <a:r>
              <a:rPr lang="zh-CN" altLang="en-US" sz="2400" smtClean="0"/>
              <a:t> 感官角度：</a:t>
            </a:r>
            <a:r>
              <a:rPr lang="zh-CN" altLang="en-US" sz="2400" b="1" smtClean="0">
                <a:solidFill>
                  <a:srgbClr val="0070C0"/>
                </a:solidFill>
              </a:rPr>
              <a:t>视觉（形和色），听觉（声），嗅觉（气味），味觉，触觉；或通感。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zh-CN" altLang="en-US" sz="2400" smtClean="0"/>
              <a:t>                             </a:t>
            </a:r>
            <a:r>
              <a:rPr lang="zh-CN" altLang="en-US" sz="2400" b="1" smtClean="0"/>
              <a:t> 第二种：描写人物的方法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b="1" smtClean="0"/>
              <a:t>⒈描写</a:t>
            </a:r>
            <a:r>
              <a:rPr lang="zh-CN" altLang="en-US" sz="2400" smtClean="0"/>
              <a:t>角度：  </a:t>
            </a:r>
            <a:r>
              <a:rPr lang="zh-CN" altLang="en-US" sz="2400" b="1" u="sng" smtClean="0"/>
              <a:t>正面和侧面描写，虚写（想象联想）与实写</a:t>
            </a:r>
            <a:r>
              <a:rPr lang="zh-CN" altLang="en-US" sz="2400" b="1" smtClean="0"/>
              <a:t>；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b="1" smtClean="0"/>
              <a:t>2</a:t>
            </a:r>
            <a:r>
              <a:rPr lang="zh-CN" altLang="en-US" sz="2400" b="1" smtClean="0"/>
              <a:t>．</a:t>
            </a:r>
            <a:r>
              <a:rPr lang="zh-CN" altLang="en-US" sz="2800" b="1" smtClean="0">
                <a:solidFill>
                  <a:srgbClr val="FF0000"/>
                </a:solidFill>
              </a:rPr>
              <a:t>描写手段</a:t>
            </a:r>
            <a:r>
              <a:rPr lang="zh-CN" altLang="en-US" sz="2400" b="1" smtClean="0"/>
              <a:t>：语言描写、动作描写、神态描写、外貌描写、心理描写、细节描写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b="1" smtClean="0"/>
              <a:t>⒊  修辞手法：</a:t>
            </a:r>
            <a:r>
              <a:rPr lang="zh-CN" altLang="en-US" sz="2400" b="1" u="sng" smtClean="0"/>
              <a:t>比喻</a:t>
            </a:r>
            <a:r>
              <a:rPr lang="zh-CN" altLang="en-US" sz="2400" b="1" smtClean="0"/>
              <a:t> </a:t>
            </a:r>
            <a:r>
              <a:rPr lang="zh-CN" altLang="en-US" sz="2400" b="1" u="sng" smtClean="0"/>
              <a:t>对比</a:t>
            </a:r>
            <a:r>
              <a:rPr lang="zh-CN" altLang="en-US" sz="2400" b="1" smtClean="0"/>
              <a:t> </a:t>
            </a:r>
            <a:r>
              <a:rPr lang="zh-CN" altLang="en-US" sz="2400" b="1" u="sng" smtClean="0"/>
              <a:t>夸张</a:t>
            </a:r>
            <a:r>
              <a:rPr lang="zh-CN" altLang="en-US" sz="2400" b="1" smtClean="0"/>
              <a:t> </a:t>
            </a:r>
            <a:r>
              <a:rPr lang="zh-CN" altLang="en-US" sz="2400" b="1" u="sng" smtClean="0"/>
              <a:t>比拟</a:t>
            </a:r>
            <a:r>
              <a:rPr lang="zh-CN" altLang="en-US" sz="2400" b="1" smtClean="0"/>
              <a:t>  借代 双关 反问 设问、反问、反语；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b="1" smtClean="0"/>
              <a:t>⒋表现手法：</a:t>
            </a:r>
            <a:r>
              <a:rPr lang="zh-CN" altLang="en-US" sz="2400" b="1" u="sng" smtClean="0"/>
              <a:t>衬托  对比   渲染  烘 托  </a:t>
            </a:r>
            <a:r>
              <a:rPr lang="zh-CN" altLang="en-US" sz="2400" b="1" smtClean="0"/>
              <a:t>象征、铺陈，白描。</a:t>
            </a:r>
          </a:p>
        </p:txBody>
      </p:sp>
    </p:spTree>
    <p:extLst>
      <p:ext uri="{BB962C8B-B14F-4D97-AF65-F5344CB8AC3E}">
        <p14:creationId xmlns:p14="http://schemas.microsoft.com/office/powerpoint/2010/main" val="8090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285750"/>
            <a:ext cx="8229600" cy="584041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800" b="1" smtClean="0"/>
              <a:t>第三种：抒情方式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．   直抒胸臆：直接运用抒情与议论的表达方式</a:t>
            </a:r>
            <a:endParaRPr lang="en-US" altLang="zh-CN" sz="2800" b="1" smtClean="0"/>
          </a:p>
          <a:p>
            <a:pPr eaLnBrk="1" hangingPunct="1">
              <a:buFont typeface="Arial" charset="0"/>
              <a:buNone/>
            </a:pPr>
            <a:r>
              <a:rPr lang="en-US" altLang="zh-CN" sz="2800" b="1" smtClean="0"/>
              <a:t>                                 </a:t>
            </a:r>
            <a:r>
              <a:rPr lang="zh-CN" altLang="en-US" sz="2800" b="1" smtClean="0"/>
              <a:t>来抒发情感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．    间接抒情：托物言志</a:t>
            </a:r>
            <a:r>
              <a:rPr lang="en-US" altLang="zh-CN" sz="2800" b="1" smtClean="0"/>
              <a:t>(</a:t>
            </a:r>
            <a:r>
              <a:rPr lang="zh-CN" altLang="en-US" sz="2800" b="1" smtClean="0"/>
              <a:t>寓理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，借古讽今，用典抒情，借景抒情、寓情于景 、  情景交融  、   寓情于事               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800" b="1" smtClean="0"/>
              <a:t>第四种：结构（构篇）方式</a:t>
            </a:r>
            <a:endParaRPr lang="zh-CN" altLang="en-US" sz="2800" b="1" u="sng" smtClean="0"/>
          </a:p>
          <a:p>
            <a:pPr eaLnBrk="1" hangingPunct="1">
              <a:buFont typeface="Arial" charset="0"/>
              <a:buNone/>
            </a:pPr>
            <a:r>
              <a:rPr lang="zh-CN" altLang="en-US" sz="2800" b="1" smtClean="0">
                <a:solidFill>
                  <a:srgbClr val="00B050"/>
                </a:solidFill>
              </a:rPr>
              <a:t>       对比，前后照应，问与答，卒章显志，总分，虚实结合    铺垫    </a:t>
            </a:r>
            <a:r>
              <a:rPr lang="zh-CN" altLang="en-US" sz="2800" b="1" smtClean="0"/>
              <a:t>详略，人称，设置悬念，欲扬先抑、</a:t>
            </a:r>
          </a:p>
          <a:p>
            <a:pPr eaLnBrk="1" hangingPunct="1"/>
            <a:endParaRPr lang="zh-CN" alt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40680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767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41179"/>
              </p:ext>
            </p:extLst>
          </p:nvPr>
        </p:nvGraphicFramePr>
        <p:xfrm>
          <a:off x="251519" y="620713"/>
          <a:ext cx="8712968" cy="5761037"/>
        </p:xfrm>
        <a:graphic>
          <a:graphicData uri="http://schemas.openxmlformats.org/drawingml/2006/table">
            <a:tbl>
              <a:tblPr/>
              <a:tblGrid>
                <a:gridCol w="711544"/>
                <a:gridCol w="889918"/>
                <a:gridCol w="2577626"/>
                <a:gridCol w="2134629"/>
                <a:gridCol w="2399251"/>
              </a:tblGrid>
              <a:tr h="701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类别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赏析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71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表达方式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记叙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记叙人物的经历或事情的发生、发展、变化过程。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楼船夜雪瓜洲渡，铁马秋风大散关。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陆游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书愤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叙述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的方式写自己亲临抗金前线的值得纪念的往事。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2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描写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用生动形象的语言对人物、事件、环境所作的具体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描绘和刻画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江月去人只数尺，风灯照夜欲三更。沙头宿鹭联拳静，船尾跳鱼拨剌鸣。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漫成一首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诗歌从水中月影写起，生动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了白鹭曲着身子，恬静地夜宿在月照下的沙滩，船尾大鱼跃出水面而发出拨剌的响声，一动一静构成了江上月夜宁静的美景。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0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6791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15095"/>
              </p:ext>
            </p:extLst>
          </p:nvPr>
        </p:nvGraphicFramePr>
        <p:xfrm>
          <a:off x="251519" y="332656"/>
          <a:ext cx="8784976" cy="6264695"/>
        </p:xfrm>
        <a:graphic>
          <a:graphicData uri="http://schemas.openxmlformats.org/drawingml/2006/table">
            <a:tbl>
              <a:tblPr/>
              <a:tblGrid>
                <a:gridCol w="717424"/>
                <a:gridCol w="897272"/>
                <a:gridCol w="2241207"/>
                <a:gridCol w="2419080"/>
                <a:gridCol w="2509993"/>
              </a:tblGrid>
              <a:tr h="804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类别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赏析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90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表达方式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议论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对人和事物的好坏、是非、价值、特点、作用等所表示的意见。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不是花中偏爱菊，此花开尽更无花。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元稹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菊花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这是诗的后两句，点出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喜爱菊花的原因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和对菊花历尽风霜而后凋的坚贞品格的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赞美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抒情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表达作者强烈的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爱憎、好恶、喜怒、哀乐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等主观感情。有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直接抒情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，也有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间接抒情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晨起动征铎，客行悲故乡。鸡声茅店月，人迹板桥霜。槲叶落山路，枳花明驿墙。因思杜陵梦，凫雁满回塘。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温庭筠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商山早行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首联中起句以时间、事件、环境三者相互照应，写出旅客的辛劳，对句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直抒诗人的感慨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客行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故乡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相比较，自然生出一个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悲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字来。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33450" y="620713"/>
          <a:ext cx="7067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文档" r:id="rId3" imgW="7082886" imgH="1151810" progId="Word.Document.8">
                  <p:embed/>
                </p:oleObj>
              </mc:Choice>
              <mc:Fallback>
                <p:oleObj name="文档" r:id="rId3" imgW="7082886" imgH="1151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620713"/>
                        <a:ext cx="70675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879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58903"/>
              </p:ext>
            </p:extLst>
          </p:nvPr>
        </p:nvGraphicFramePr>
        <p:xfrm>
          <a:off x="179512" y="1196975"/>
          <a:ext cx="8856984" cy="5460999"/>
        </p:xfrm>
        <a:graphic>
          <a:graphicData uri="http://schemas.openxmlformats.org/drawingml/2006/table">
            <a:tbl>
              <a:tblPr/>
              <a:tblGrid>
                <a:gridCol w="805012"/>
                <a:gridCol w="779164"/>
                <a:gridCol w="1728192"/>
                <a:gridCol w="2118246"/>
                <a:gridCol w="3426370"/>
              </a:tblGrid>
              <a:tr h="7009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类别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赏析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596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起兴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兴是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先言他物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以引起所咏之辞。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锦瑟无端五十弦，一弦一柱思华年。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李商隐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锦瑟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首联用瑟这种乐器起兴，由此而思及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华年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0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虚实结合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是指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现实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的景、事与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想象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的景、事互相映衬，交织在一起表达情感。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寒蝉凄切，对长亭晚，骤雨初歇。都门帐饮无绪，留恋处，兰舟催发。执手相看泪眼，竟无语凝噎。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柳永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雨霖铃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上片除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念去去，千里烟波，暮霭沉沉楚天阔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外，写的都是眼前实景实事实情，词人和心爱的人不忍分别又不得不离别的心情，是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；下片写对别后生活的设想，是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虚写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，着意描绘词人孤独寂寞的心情。虚实结合，淋漓尽致地写出了离别的依依不舍。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9571</Words>
  <Application>Microsoft Office PowerPoint</Application>
  <PresentationFormat>全屏显示(4:3)</PresentationFormat>
  <Paragraphs>462</Paragraphs>
  <Slides>65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69" baseType="lpstr">
      <vt:lpstr>Office 主题​​</vt:lpstr>
      <vt:lpstr>文档</vt:lpstr>
      <vt:lpstr>Document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4表达技巧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35</cp:revision>
  <dcterms:created xsi:type="dcterms:W3CDTF">2015-09-29T07:17:51Z</dcterms:created>
  <dcterms:modified xsi:type="dcterms:W3CDTF">2017-02-09T02:49:25Z</dcterms:modified>
</cp:coreProperties>
</file>