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59" r:id="rId5"/>
    <p:sldId id="260" r:id="rId6"/>
    <p:sldId id="261" r:id="rId7"/>
    <p:sldId id="262" r:id="rId8"/>
    <p:sldId id="257" r:id="rId9"/>
    <p:sldId id="264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CA29-403A-4EC0-AAAE-756BB4D28303}" type="datetimeFigureOut">
              <a:rPr lang="zh-CN" altLang="en-US" smtClean="0"/>
              <a:t>2015-8-31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8C62-FA0D-4D7A-B74D-B32658826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605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CA29-403A-4EC0-AAAE-756BB4D28303}" type="datetimeFigureOut">
              <a:rPr lang="zh-CN" altLang="en-US" smtClean="0"/>
              <a:t>2015-8-31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8C62-FA0D-4D7A-B74D-B32658826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294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CA29-403A-4EC0-AAAE-756BB4D28303}" type="datetimeFigureOut">
              <a:rPr lang="zh-CN" altLang="en-US" smtClean="0"/>
              <a:t>2015-8-31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8C62-FA0D-4D7A-B74D-B32658826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686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CA29-403A-4EC0-AAAE-756BB4D28303}" type="datetimeFigureOut">
              <a:rPr lang="zh-CN" altLang="en-US" smtClean="0"/>
              <a:t>2015-8-31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8C62-FA0D-4D7A-B74D-B32658826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629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CA29-403A-4EC0-AAAE-756BB4D28303}" type="datetimeFigureOut">
              <a:rPr lang="zh-CN" altLang="en-US" smtClean="0"/>
              <a:t>2015-8-31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8C62-FA0D-4D7A-B74D-B32658826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645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CA29-403A-4EC0-AAAE-756BB4D28303}" type="datetimeFigureOut">
              <a:rPr lang="zh-CN" altLang="en-US" smtClean="0"/>
              <a:t>2015-8-31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8C62-FA0D-4D7A-B74D-B32658826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084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CA29-403A-4EC0-AAAE-756BB4D28303}" type="datetimeFigureOut">
              <a:rPr lang="zh-CN" altLang="en-US" smtClean="0"/>
              <a:t>2015-8-31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8C62-FA0D-4D7A-B74D-B32658826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641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CA29-403A-4EC0-AAAE-756BB4D28303}" type="datetimeFigureOut">
              <a:rPr lang="zh-CN" altLang="en-US" smtClean="0"/>
              <a:t>2015-8-31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8C62-FA0D-4D7A-B74D-B32658826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22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CA29-403A-4EC0-AAAE-756BB4D28303}" type="datetimeFigureOut">
              <a:rPr lang="zh-CN" altLang="en-US" smtClean="0"/>
              <a:t>2015-8-31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8C62-FA0D-4D7A-B74D-B32658826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351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CA29-403A-4EC0-AAAE-756BB4D28303}" type="datetimeFigureOut">
              <a:rPr lang="zh-CN" altLang="en-US" smtClean="0"/>
              <a:t>2015-8-31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8C62-FA0D-4D7A-B74D-B32658826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CA29-403A-4EC0-AAAE-756BB4D28303}" type="datetimeFigureOut">
              <a:rPr lang="zh-CN" altLang="en-US" smtClean="0"/>
              <a:t>2015-8-31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8C62-FA0D-4D7A-B74D-B32658826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786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8CA29-403A-4EC0-AAAE-756BB4D28303}" type="datetimeFigureOut">
              <a:rPr lang="zh-CN" altLang="en-US" smtClean="0"/>
              <a:t>2015-8-31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08C62-FA0D-4D7A-B74D-B32658826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759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82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88640"/>
            <a:ext cx="87129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词汇</a:t>
            </a:r>
            <a:r>
              <a:rPr lang="zh-CN" altLang="en-US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积累 </a:t>
            </a:r>
            <a:r>
              <a:rPr lang="en-US" altLang="zh-CN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zh-CN" altLang="en-US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句子</a:t>
            </a:r>
            <a:endParaRPr lang="en-US" altLang="zh-CN" sz="24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sz="2400" dirty="0" smtClean="0">
              <a:solidFill>
                <a:prstClr val="black"/>
              </a:solidFill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Punishment is a term used to refer to any change that occurs after a behavior that reduces the likelihood that the behavior will occur again in the future.</a:t>
            </a:r>
          </a:p>
          <a:p>
            <a:r>
              <a:rPr lang="zh-CN" altLang="en-US" sz="2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惩罚是指任何行为后的改变，这一改变会减少该行为在未来发生的可能性。</a:t>
            </a:r>
            <a:endParaRPr lang="en-US" altLang="zh-CN" sz="2400" b="1" dirty="0" smtClean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sz="2400" dirty="0">
              <a:solidFill>
                <a:prstClr val="black"/>
              </a:solidFill>
            </a:endParaRPr>
          </a:p>
          <a:p>
            <a:endParaRPr lang="en-US" altLang="zh-CN" sz="2400" dirty="0" smtClean="0">
              <a:solidFill>
                <a:prstClr val="black"/>
              </a:solidFill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Observing all four behaviors was associated with a 57% lower risk of cardiovascular (</a:t>
            </a:r>
            <a:r>
              <a:rPr lang="zh-CN" altLang="en-US" sz="2400" dirty="0" smtClean="0">
                <a:solidFill>
                  <a:prstClr val="black"/>
                </a:solidFill>
              </a:rPr>
              <a:t>心血管的</a:t>
            </a:r>
            <a:r>
              <a:rPr lang="en-US" altLang="zh-CN" sz="2400" dirty="0" smtClean="0">
                <a:solidFill>
                  <a:prstClr val="black"/>
                </a:solidFill>
              </a:rPr>
              <a:t>) disease and a 67% lower risk of dying from strokes or heart diseases.</a:t>
            </a:r>
          </a:p>
          <a:p>
            <a:r>
              <a:rPr lang="zh-CN" altLang="en-US" sz="2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遵循所有四种行为会使心血管疾病的发病率减少</a:t>
            </a:r>
            <a:r>
              <a:rPr lang="en-US" altLang="zh-CN" sz="2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57%</a:t>
            </a:r>
            <a:r>
              <a:rPr lang="zh-CN" altLang="en-US" sz="2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，中风和心脏病的发病率减少</a:t>
            </a:r>
            <a:r>
              <a:rPr lang="en-US" altLang="zh-CN" sz="2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67%</a:t>
            </a:r>
            <a:r>
              <a:rPr lang="zh-CN" altLang="en-US" sz="2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en-US" altLang="zh-CN" sz="24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2067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260648"/>
            <a:ext cx="885698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动词</a:t>
            </a:r>
            <a:endParaRPr lang="en-US" altLang="zh-CN" sz="24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400" dirty="0" smtClean="0"/>
              <a:t>1.When I was 17, I got my first real job </a:t>
            </a:r>
            <a:r>
              <a:rPr lang="en-US" altLang="zh-CN" sz="2400" u="sng" dirty="0" smtClean="0"/>
              <a:t>                    </a:t>
            </a:r>
            <a:r>
              <a:rPr lang="en-US" altLang="zh-CN" sz="2400" dirty="0" smtClean="0"/>
              <a:t> (sell) shoes and then I moved to the big city of Wellington.</a:t>
            </a:r>
          </a:p>
          <a:p>
            <a:r>
              <a:rPr lang="en-US" altLang="zh-CN" sz="2400" dirty="0" smtClean="0"/>
              <a:t>2.You’re better off </a:t>
            </a:r>
            <a:r>
              <a:rPr lang="en-US" altLang="zh-CN" sz="2400" u="sng" dirty="0" smtClean="0"/>
              <a:t>                </a:t>
            </a:r>
            <a:r>
              <a:rPr lang="en-US" altLang="zh-CN" sz="2400" dirty="0" smtClean="0"/>
              <a:t> (stay) in your car if you’re driving during an earthquake.</a:t>
            </a:r>
          </a:p>
          <a:p>
            <a:r>
              <a:rPr lang="en-US" altLang="zh-CN" sz="2400" dirty="0" smtClean="0"/>
              <a:t>3.With the help of these guides, you can save time </a:t>
            </a:r>
            <a:r>
              <a:rPr lang="en-US" altLang="zh-CN" sz="2400" u="sng" dirty="0" smtClean="0"/>
              <a:t>             </a:t>
            </a:r>
            <a:r>
              <a:rPr lang="en-US" altLang="zh-CN" sz="2400" dirty="0" smtClean="0"/>
              <a:t> (learn) what you should do.</a:t>
            </a:r>
          </a:p>
          <a:p>
            <a:r>
              <a:rPr lang="en-US" altLang="zh-CN" sz="2400" dirty="0" smtClean="0"/>
              <a:t>4.Sometimes when a long time goes by without </a:t>
            </a:r>
            <a:r>
              <a:rPr lang="en-US" altLang="zh-CN" sz="2400" u="sng" dirty="0" smtClean="0"/>
              <a:t>                </a:t>
            </a:r>
            <a:r>
              <a:rPr lang="en-US" altLang="zh-CN" sz="2400" dirty="0" smtClean="0"/>
              <a:t> (recognize) for the good we do, we start to get upset.</a:t>
            </a:r>
          </a:p>
          <a:p>
            <a:r>
              <a:rPr lang="en-US" altLang="zh-CN" sz="2400" dirty="0" smtClean="0"/>
              <a:t>5.The old tree didn’t mind </a:t>
            </a:r>
            <a:r>
              <a:rPr lang="en-US" altLang="zh-CN" sz="2400" u="sng" dirty="0" smtClean="0"/>
              <a:t>              </a:t>
            </a:r>
            <a:r>
              <a:rPr lang="en-US" altLang="zh-CN" sz="2400" dirty="0" smtClean="0"/>
              <a:t> (stand) the cold in the least.</a:t>
            </a:r>
          </a:p>
          <a:p>
            <a:r>
              <a:rPr lang="en-US" altLang="zh-CN" sz="2400" dirty="0" smtClean="0"/>
              <a:t>6.It can provide us with the information and keep us </a:t>
            </a:r>
            <a:r>
              <a:rPr lang="en-US" altLang="zh-CN" sz="2400" u="sng" dirty="0" smtClean="0"/>
              <a:t>               </a:t>
            </a:r>
            <a:r>
              <a:rPr lang="en-US" altLang="zh-CN" sz="2400" dirty="0" smtClean="0"/>
              <a:t> (inform) during the day.</a:t>
            </a:r>
          </a:p>
          <a:p>
            <a:r>
              <a:rPr lang="en-US" altLang="zh-CN" sz="2400" dirty="0" smtClean="0"/>
              <a:t>7.Meanwhile, her middle son, by any means, tries to avoid </a:t>
            </a:r>
            <a:r>
              <a:rPr lang="en-US" altLang="zh-CN" sz="2400" u="sng" dirty="0" smtClean="0"/>
              <a:t>        </a:t>
            </a:r>
            <a:r>
              <a:rPr lang="en-US" altLang="zh-CN" sz="2400" dirty="0" smtClean="0"/>
              <a:t> (leave) his room.</a:t>
            </a:r>
          </a:p>
          <a:p>
            <a:r>
              <a:rPr lang="en-US" altLang="zh-CN" sz="2400" dirty="0" smtClean="0"/>
              <a:t>8.Everything was in bags and ready for </a:t>
            </a:r>
            <a:r>
              <a:rPr lang="en-US" altLang="zh-CN" sz="2400" u="sng" dirty="0" smtClean="0"/>
              <a:t>            </a:t>
            </a:r>
            <a:r>
              <a:rPr lang="en-US" altLang="zh-CN" sz="2400" dirty="0" smtClean="0"/>
              <a:t> (put) in the car.</a:t>
            </a:r>
            <a:endParaRPr lang="zh-CN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5004048" y="620688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selling</a:t>
            </a:r>
            <a:endParaRPr lang="zh-CN" altLang="en-US" sz="20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55776" y="1372706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staying</a:t>
            </a:r>
            <a:endParaRPr lang="zh-CN" altLang="en-US" sz="20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72200" y="2092786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learning</a:t>
            </a:r>
            <a:endParaRPr lang="zh-CN" altLang="en-US" sz="20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40152" y="2668850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being recognized</a:t>
            </a:r>
            <a:endParaRPr lang="zh-CN" altLang="en-US" sz="20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19872" y="3604954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standing</a:t>
            </a:r>
            <a:endParaRPr lang="zh-CN" altLang="en-US" sz="20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88224" y="3964994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informed</a:t>
            </a:r>
            <a:endParaRPr lang="zh-CN" altLang="en-US" sz="20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08304" y="4469050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leaving</a:t>
            </a:r>
            <a:endParaRPr lang="zh-CN" altLang="en-US" sz="20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32040" y="5261138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being put</a:t>
            </a:r>
            <a:endParaRPr lang="zh-CN" altLang="en-US" sz="20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569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260648"/>
            <a:ext cx="88569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动词</a:t>
            </a:r>
            <a:endParaRPr lang="en-US" altLang="zh-CN" sz="2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9.That one was different,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               </a:t>
            </a:r>
            <a:r>
              <a:rPr lang="en-US" altLang="zh-CN" sz="2400" dirty="0" smtClean="0">
                <a:solidFill>
                  <a:prstClr val="black"/>
                </a:solidFill>
              </a:rPr>
              <a:t> (locate) in the heart of Chinatown.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10.Sometimes I have trouble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                  </a:t>
            </a:r>
            <a:r>
              <a:rPr lang="en-US" altLang="zh-CN" sz="2400" dirty="0" smtClean="0">
                <a:solidFill>
                  <a:prstClr val="black"/>
                </a:solidFill>
              </a:rPr>
              <a:t> (express) my thoughts in English because they can’t understand me completely.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11.I thanked him for finding my wallet and I really felt like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         </a:t>
            </a:r>
            <a:r>
              <a:rPr lang="en-US" altLang="zh-CN" sz="2400" dirty="0" smtClean="0">
                <a:solidFill>
                  <a:prstClr val="black"/>
                </a:solidFill>
              </a:rPr>
              <a:t> (offer) something.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12.We ended up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              </a:t>
            </a:r>
            <a:r>
              <a:rPr lang="en-US" altLang="zh-CN" sz="2400" dirty="0" smtClean="0">
                <a:solidFill>
                  <a:prstClr val="black"/>
                </a:solidFill>
              </a:rPr>
              <a:t> (meet) at least 80 strangers and listening to different heart-opening stories.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13. The story took place during Abraham Lincoln’s early teenage years while he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              </a:t>
            </a:r>
            <a:r>
              <a:rPr lang="en-US" altLang="zh-CN" sz="2400" dirty="0" smtClean="0">
                <a:solidFill>
                  <a:prstClr val="black"/>
                </a:solidFill>
              </a:rPr>
              <a:t> (work) as a store clerk.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14.A meal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               </a:t>
            </a:r>
            <a:r>
              <a:rPr lang="en-US" altLang="zh-CN" sz="2400" dirty="0" smtClean="0">
                <a:solidFill>
                  <a:prstClr val="black"/>
                </a:solidFill>
              </a:rPr>
              <a:t> (consist) of foods from at least two of the five food groups is healthiest.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75856" y="652626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located</a:t>
            </a:r>
            <a:endParaRPr lang="zh-CN" altLang="en-US" sz="20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07904" y="1012666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expressing</a:t>
            </a:r>
            <a:endParaRPr lang="zh-CN" altLang="en-US" sz="20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6296" y="2020778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offering</a:t>
            </a:r>
            <a:endParaRPr lang="zh-CN" altLang="en-US" sz="20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7744" y="2492896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meeting</a:t>
            </a:r>
            <a:endParaRPr lang="zh-CN" altLang="en-US" sz="20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3460938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was working</a:t>
            </a:r>
            <a:endParaRPr lang="zh-CN" altLang="en-US" sz="20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75656" y="3933056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consisting</a:t>
            </a:r>
            <a:endParaRPr lang="zh-CN" altLang="en-US" sz="20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6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260648"/>
            <a:ext cx="9036496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词汇形式变化</a:t>
            </a:r>
            <a:endParaRPr lang="en-US" altLang="zh-CN" sz="2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1.Smoking is very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                </a:t>
            </a:r>
            <a:r>
              <a:rPr lang="en-US" altLang="zh-CN" sz="2400" dirty="0" smtClean="0">
                <a:solidFill>
                  <a:prstClr val="black"/>
                </a:solidFill>
              </a:rPr>
              <a:t> (addict), which makes it difficult for smokers to stop smoking.</a:t>
            </a:r>
          </a:p>
          <a:p>
            <a:r>
              <a:rPr lang="en-US" altLang="zh-CN" sz="2200" dirty="0" smtClean="0">
                <a:solidFill>
                  <a:prstClr val="black"/>
                </a:solidFill>
              </a:rPr>
              <a:t>2.Along the streets, there were </a:t>
            </a:r>
            <a:r>
              <a:rPr lang="en-US" altLang="zh-CN" sz="2200" u="sng" dirty="0" smtClean="0">
                <a:solidFill>
                  <a:prstClr val="black"/>
                </a:solidFill>
              </a:rPr>
              <a:t>                  </a:t>
            </a:r>
            <a:r>
              <a:rPr lang="en-US" altLang="zh-CN" sz="2200" dirty="0" smtClean="0">
                <a:solidFill>
                  <a:prstClr val="black"/>
                </a:solidFill>
              </a:rPr>
              <a:t> (perform) of all kinds, together with local kids singing and dancing as well as adult bands and musicians.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3.We have a dining room, two bedrooms with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             </a:t>
            </a:r>
            <a:r>
              <a:rPr lang="en-US" altLang="zh-CN" sz="2400" dirty="0" smtClean="0">
                <a:solidFill>
                  <a:prstClr val="black"/>
                </a:solidFill>
              </a:rPr>
              <a:t> (space) balconies and a good kitchen, where my mom always cooks great delicious food.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4.The plane had taken off from an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                </a:t>
            </a:r>
            <a:r>
              <a:rPr lang="en-US" altLang="zh-CN" sz="2400" dirty="0" smtClean="0">
                <a:solidFill>
                  <a:prstClr val="black"/>
                </a:solidFill>
              </a:rPr>
              <a:t> (know) point in Mexico and was bound for Torrance.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5.Mom can be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               </a:t>
            </a:r>
            <a:r>
              <a:rPr lang="en-US" altLang="zh-CN" sz="2400" dirty="0" smtClean="0">
                <a:solidFill>
                  <a:prstClr val="black"/>
                </a:solidFill>
              </a:rPr>
              <a:t> (forget) at times.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6.Sometimes, speaking a language at home and speaking another language in school can get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                </a:t>
            </a:r>
            <a:r>
              <a:rPr lang="en-US" altLang="zh-CN" sz="2400" dirty="0" smtClean="0">
                <a:solidFill>
                  <a:prstClr val="black"/>
                </a:solidFill>
              </a:rPr>
              <a:t> (confuse).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7.I love making all sorts of necklaces because it’s my favorite way of getting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               </a:t>
            </a:r>
            <a:r>
              <a:rPr lang="en-US" altLang="zh-CN" sz="2400" dirty="0" smtClean="0">
                <a:solidFill>
                  <a:prstClr val="black"/>
                </a:solidFill>
              </a:rPr>
              <a:t> (relax) at the end of a long day.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9752" y="652626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addictive</a:t>
            </a:r>
            <a:endParaRPr lang="zh-CN" altLang="en-US" sz="20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07904" y="1372706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performers</a:t>
            </a:r>
            <a:endParaRPr lang="zh-CN" altLang="en-US" sz="20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24128" y="1876762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spacious</a:t>
            </a:r>
            <a:endParaRPr lang="zh-CN" altLang="en-US" sz="20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55976" y="2812866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C00000"/>
                </a:solidFill>
                <a:latin typeface="Comic Sans MS" panose="030F0702030302020204" pitchFamily="66" charset="0"/>
              </a:rPr>
              <a:t>unknwon</a:t>
            </a:r>
            <a:endParaRPr lang="zh-CN" altLang="en-US" sz="20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07704" y="3532946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forgetful</a:t>
            </a:r>
            <a:endParaRPr lang="zh-CN" altLang="en-US" sz="20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63888" y="4253026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confusing</a:t>
            </a:r>
            <a:endParaRPr lang="zh-CN" altLang="en-US" sz="20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5616" y="4973106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relaxed</a:t>
            </a:r>
            <a:endParaRPr lang="zh-CN" altLang="en-US" sz="20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65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260648"/>
            <a:ext cx="903649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连词</a:t>
            </a:r>
            <a:endParaRPr lang="en-US" altLang="zh-CN" sz="24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200" dirty="0" smtClean="0">
                <a:solidFill>
                  <a:prstClr val="black"/>
                </a:solidFill>
              </a:rPr>
              <a:t>1.Nast remembered when he was a little boy in Germany, a fat old man gave toys and cakes to the children every Christmas. </a:t>
            </a:r>
            <a:r>
              <a:rPr lang="en-US" altLang="zh-CN" sz="2200" u="sng" dirty="0" smtClean="0">
                <a:solidFill>
                  <a:prstClr val="black"/>
                </a:solidFill>
              </a:rPr>
              <a:t>            </a:t>
            </a:r>
            <a:r>
              <a:rPr lang="en-US" altLang="zh-CN" sz="2200" dirty="0" smtClean="0">
                <a:solidFill>
                  <a:prstClr val="black"/>
                </a:solidFill>
              </a:rPr>
              <a:t> Nast painted the picture, and his Santa Claus looked like the kind of his childhood.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2.I was sort of frightened because my friends told us that we had to serve dirty, homeless people after learning that we were going to volunteer at the soup kitchen.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            </a:t>
            </a:r>
            <a:r>
              <a:rPr lang="en-US" altLang="zh-CN" sz="2400" dirty="0" smtClean="0">
                <a:solidFill>
                  <a:prstClr val="black"/>
                </a:solidFill>
              </a:rPr>
              <a:t> The truth was that the people weren’t all homeless.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3.In the middle of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            </a:t>
            </a:r>
            <a:r>
              <a:rPr lang="en-US" altLang="zh-CN" sz="2400" dirty="0" smtClean="0">
                <a:solidFill>
                  <a:prstClr val="black"/>
                </a:solidFill>
              </a:rPr>
              <a:t> seemed to be the ducks’ lunch, a woman who looked very worried ran towards me and the ducks.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4.In that case, leave the house and do not enter it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               </a:t>
            </a:r>
            <a:r>
              <a:rPr lang="en-US" altLang="zh-CN" sz="2400" dirty="0" smtClean="0">
                <a:solidFill>
                  <a:prstClr val="black"/>
                </a:solidFill>
              </a:rPr>
              <a:t> an expert looks into the problem.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5.I told her that I was going to wait for her until she got done and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      </a:t>
            </a:r>
            <a:r>
              <a:rPr lang="en-US" altLang="zh-CN" sz="2400" dirty="0" smtClean="0">
                <a:solidFill>
                  <a:prstClr val="black"/>
                </a:solidFill>
              </a:rPr>
              <a:t> I would walk her out to her car.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08104" y="980728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So</a:t>
            </a:r>
            <a:endParaRPr lang="zh-CN" altLang="en-US" sz="20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23928" y="2380818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But</a:t>
            </a:r>
            <a:endParaRPr lang="zh-CN" altLang="en-US" sz="20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11760" y="3140968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what</a:t>
            </a:r>
            <a:endParaRPr lang="zh-CN" altLang="en-US" sz="20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72200" y="3892986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until</a:t>
            </a:r>
            <a:endParaRPr lang="zh-CN" altLang="en-US" sz="20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00392" y="4901098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that</a:t>
            </a:r>
            <a:endParaRPr lang="zh-CN" altLang="en-US" sz="20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09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260648"/>
            <a:ext cx="90364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介词</a:t>
            </a:r>
            <a:endParaRPr lang="en-US" altLang="zh-CN" sz="2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1.School officials said they were informed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               </a:t>
            </a:r>
            <a:r>
              <a:rPr lang="en-US" altLang="zh-CN" sz="2400" dirty="0" smtClean="0">
                <a:solidFill>
                  <a:prstClr val="black"/>
                </a:solidFill>
              </a:rPr>
              <a:t> the incident when a parent complained.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2.Now think about running around wildly, dancing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             </a:t>
            </a:r>
            <a:r>
              <a:rPr lang="en-US" altLang="zh-CN" sz="2400" dirty="0" smtClean="0">
                <a:solidFill>
                  <a:prstClr val="black"/>
                </a:solidFill>
              </a:rPr>
              <a:t> loud music, taking a bike out to explore the city…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3.However</a:t>
            </a:r>
            <a:r>
              <a:rPr lang="en-US" altLang="zh-CN" sz="2400" dirty="0">
                <a:solidFill>
                  <a:prstClr val="black"/>
                </a:solidFill>
              </a:rPr>
              <a:t>, don’t miss walking the dog </a:t>
            </a:r>
            <a:r>
              <a:rPr lang="en-US" altLang="zh-CN" sz="2400" u="sng" dirty="0">
                <a:solidFill>
                  <a:prstClr val="black"/>
                </a:solidFill>
              </a:rPr>
              <a:t>           </a:t>
            </a:r>
            <a:r>
              <a:rPr lang="en-US" altLang="zh-CN" sz="2400" dirty="0">
                <a:solidFill>
                  <a:prstClr val="black"/>
                </a:solidFill>
              </a:rPr>
              <a:t> a daily basis too; a walk proves healthy exercise for both the dog and its owner.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4.If </a:t>
            </a:r>
            <a:r>
              <a:rPr lang="en-US" altLang="zh-CN" sz="2400" dirty="0">
                <a:solidFill>
                  <a:prstClr val="black"/>
                </a:solidFill>
              </a:rPr>
              <a:t>a teacher wishes to expose his or her students </a:t>
            </a:r>
            <a:r>
              <a:rPr lang="en-US" altLang="zh-CN" sz="2400" u="sng" dirty="0">
                <a:solidFill>
                  <a:prstClr val="black"/>
                </a:solidFill>
              </a:rPr>
              <a:t>            </a:t>
            </a:r>
            <a:r>
              <a:rPr lang="en-US" altLang="zh-CN" sz="2400" dirty="0">
                <a:solidFill>
                  <a:prstClr val="black"/>
                </a:solidFill>
              </a:rPr>
              <a:t> a different culture, he or she will often read stories based on a culture’s folk lore to them.</a:t>
            </a:r>
            <a:endParaRPr lang="zh-CN" altLang="en-US" sz="2400" dirty="0">
              <a:solidFill>
                <a:prstClr val="black"/>
              </a:solidFill>
            </a:endParaRPr>
          </a:p>
          <a:p>
            <a:endParaRPr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64088" y="652626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of/about</a:t>
            </a:r>
            <a:endParaRPr lang="zh-CN" altLang="en-US" sz="20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1412776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to</a:t>
            </a:r>
            <a:endParaRPr lang="zh-CN" altLang="en-US" sz="20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32040" y="2164794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on</a:t>
            </a:r>
            <a:endParaRPr lang="zh-CN" altLang="en-US" sz="20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44208" y="2852936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to</a:t>
            </a:r>
            <a:endParaRPr lang="zh-CN" altLang="en-US" sz="20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37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260648"/>
            <a:ext cx="90364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冠词比较及代词</a:t>
            </a:r>
            <a:endParaRPr lang="en-US" altLang="zh-CN" sz="24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1.From then on, that doll became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               </a:t>
            </a:r>
            <a:r>
              <a:rPr lang="en-US" altLang="zh-CN" sz="2400" dirty="0" smtClean="0">
                <a:solidFill>
                  <a:prstClr val="black"/>
                </a:solidFill>
              </a:rPr>
              <a:t> most precious present I’d ever received, because I knew it was the on bought for me out of love.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2.It was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              </a:t>
            </a:r>
            <a:r>
              <a:rPr lang="en-US" altLang="zh-CN" sz="2400" dirty="0" smtClean="0">
                <a:solidFill>
                  <a:prstClr val="black"/>
                </a:solidFill>
              </a:rPr>
              <a:t> beautiful moment I would never forget.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3.The fox seated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                </a:t>
            </a:r>
            <a:r>
              <a:rPr lang="en-US" altLang="zh-CN" sz="2400" dirty="0" smtClean="0">
                <a:solidFill>
                  <a:prstClr val="black"/>
                </a:solidFill>
              </a:rPr>
              <a:t> beneath the tree, looked up at the crow and began to praise him.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4.I am closer to my culture of Sri Lanka than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              </a:t>
            </a:r>
            <a:r>
              <a:rPr lang="en-US" altLang="zh-CN" sz="2400" dirty="0" smtClean="0">
                <a:solidFill>
                  <a:prstClr val="black"/>
                </a:solidFill>
              </a:rPr>
              <a:t> of the US.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5.No matter what style of urban hiking is preferred, the best hiker always has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             </a:t>
            </a:r>
            <a:r>
              <a:rPr lang="en-US" altLang="zh-CN" sz="2400" dirty="0" smtClean="0">
                <a:solidFill>
                  <a:prstClr val="black"/>
                </a:solidFill>
              </a:rPr>
              <a:t> goal, destination or time frame in mind.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27984" y="652626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the</a:t>
            </a:r>
            <a:endParaRPr lang="zh-CN" altLang="en-US" sz="20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1372706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Comic Sans MS" panose="030F0702030302020204" pitchFamily="66" charset="0"/>
              </a:rPr>
              <a:t>a</a:t>
            </a:r>
            <a:endParaRPr lang="zh-CN" altLang="en-US" sz="20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67744" y="1772816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himself</a:t>
            </a:r>
            <a:endParaRPr lang="zh-CN" altLang="en-US" sz="20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52120" y="2524834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that</a:t>
            </a:r>
            <a:endParaRPr lang="zh-CN" altLang="en-US" sz="20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75656" y="3244914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a/his</a:t>
            </a:r>
            <a:endParaRPr lang="zh-CN" altLang="en-US" sz="20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37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88640"/>
            <a:ext cx="87129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词汇</a:t>
            </a:r>
            <a:r>
              <a:rPr lang="zh-CN" altLang="en-US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积累</a:t>
            </a:r>
            <a:r>
              <a:rPr lang="en-US" altLang="zh-CN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</a:t>
            </a:r>
            <a:r>
              <a:rPr lang="zh-CN" altLang="en-US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动词应用</a:t>
            </a:r>
            <a:endParaRPr lang="en-US" altLang="zh-CN" sz="24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sz="2400" dirty="0" smtClean="0"/>
          </a:p>
          <a:p>
            <a:r>
              <a:rPr lang="en-US" altLang="zh-CN" sz="2400" u="sng" dirty="0" smtClean="0"/>
              <a:t>                 </a:t>
            </a:r>
            <a:r>
              <a:rPr lang="en-US" altLang="zh-CN" sz="2400" dirty="0" smtClean="0"/>
              <a:t> children’s attention   </a:t>
            </a:r>
            <a:r>
              <a:rPr lang="zh-CN" altLang="en-US" sz="2400" dirty="0" smtClean="0"/>
              <a:t>抓住孩子的注意力</a:t>
            </a:r>
            <a:endParaRPr lang="en-US" altLang="zh-CN" sz="2400" dirty="0" smtClean="0"/>
          </a:p>
          <a:p>
            <a:r>
              <a:rPr lang="en-US" altLang="zh-CN" sz="2400" u="sng" dirty="0"/>
              <a:t> </a:t>
            </a:r>
            <a:r>
              <a:rPr lang="en-US" altLang="zh-CN" sz="2400" u="sng" dirty="0" smtClean="0"/>
              <a:t>                </a:t>
            </a:r>
            <a:r>
              <a:rPr lang="en-US" altLang="zh-CN" sz="2400" dirty="0" smtClean="0"/>
              <a:t> students’ learning      </a:t>
            </a:r>
            <a:r>
              <a:rPr lang="zh-CN" altLang="en-US" sz="2400" dirty="0" smtClean="0"/>
              <a:t>拓展学生的学习</a:t>
            </a:r>
            <a:endParaRPr lang="en-US" altLang="zh-CN" sz="2400" dirty="0" smtClean="0"/>
          </a:p>
          <a:p>
            <a:r>
              <a:rPr lang="en-US" altLang="zh-CN" sz="2400" u="sng" dirty="0" smtClean="0"/>
              <a:t>                 </a:t>
            </a:r>
            <a:r>
              <a:rPr lang="en-US" altLang="zh-CN" sz="2400" dirty="0" smtClean="0"/>
              <a:t> the benefit                   </a:t>
            </a:r>
            <a:r>
              <a:rPr lang="zh-CN" altLang="en-US" sz="2400" dirty="0" smtClean="0"/>
              <a:t>提高好处（有助于）</a:t>
            </a:r>
            <a:endParaRPr lang="en-US" altLang="zh-CN" sz="2400" dirty="0" smtClean="0"/>
          </a:p>
          <a:p>
            <a:r>
              <a:rPr lang="en-US" altLang="zh-CN" sz="2400" u="sng" dirty="0" smtClean="0"/>
              <a:t>                 </a:t>
            </a:r>
            <a:r>
              <a:rPr lang="en-US" altLang="zh-CN" sz="2400" dirty="0" smtClean="0"/>
              <a:t> electronic media         </a:t>
            </a:r>
            <a:r>
              <a:rPr lang="zh-CN" altLang="en-US" sz="2400" dirty="0" smtClean="0"/>
              <a:t>使用电子媒体</a:t>
            </a:r>
            <a:endParaRPr lang="en-US" altLang="zh-CN" sz="2400" dirty="0"/>
          </a:p>
          <a:p>
            <a:r>
              <a:rPr lang="en-US" altLang="zh-CN" sz="2400" u="sng" dirty="0" smtClean="0"/>
              <a:t>                 </a:t>
            </a:r>
            <a:r>
              <a:rPr lang="en-US" altLang="zh-CN" sz="2400" dirty="0" smtClean="0"/>
              <a:t> common courtesy       </a:t>
            </a:r>
            <a:r>
              <a:rPr lang="zh-CN" altLang="en-US" sz="2400" dirty="0" smtClean="0"/>
              <a:t>表达日常的礼貌</a:t>
            </a:r>
            <a:endParaRPr lang="en-US" altLang="zh-CN" sz="2400" dirty="0" smtClean="0"/>
          </a:p>
          <a:p>
            <a:r>
              <a:rPr lang="en-US" altLang="zh-CN" sz="2400" dirty="0" smtClean="0"/>
              <a:t>more than </a:t>
            </a:r>
            <a:r>
              <a:rPr lang="en-US" altLang="zh-CN" sz="2400" u="sng" dirty="0" smtClean="0"/>
              <a:t>                  </a:t>
            </a:r>
            <a:r>
              <a:rPr lang="en-US" altLang="zh-CN" sz="2400" dirty="0" smtClean="0"/>
              <a:t>                    </a:t>
            </a:r>
            <a:r>
              <a:rPr lang="zh-CN" altLang="en-US" sz="2400" dirty="0" smtClean="0"/>
              <a:t>比需要的多</a:t>
            </a:r>
            <a:endParaRPr lang="en-US" altLang="zh-CN" sz="2400" dirty="0" smtClean="0"/>
          </a:p>
          <a:p>
            <a:r>
              <a:rPr lang="en-US" altLang="zh-CN" sz="2400" u="sng" dirty="0"/>
              <a:t> </a:t>
            </a:r>
            <a:r>
              <a:rPr lang="en-US" altLang="zh-CN" sz="2400" u="sng" dirty="0" smtClean="0"/>
              <a:t>                </a:t>
            </a:r>
            <a:r>
              <a:rPr lang="en-US" altLang="zh-CN" sz="2400" dirty="0" smtClean="0"/>
              <a:t> blood pressure             </a:t>
            </a:r>
            <a:r>
              <a:rPr lang="zh-CN" altLang="en-US" sz="2400" dirty="0" smtClean="0"/>
              <a:t>调节血压</a:t>
            </a:r>
            <a:endParaRPr lang="en-US" altLang="zh-CN" sz="2400" dirty="0" smtClean="0"/>
          </a:p>
          <a:p>
            <a:r>
              <a:rPr lang="en-US" altLang="zh-CN" sz="2400" dirty="0" smtClean="0"/>
              <a:t>get </a:t>
            </a:r>
            <a:r>
              <a:rPr lang="en-US" altLang="zh-CN" sz="2400" u="sng" dirty="0" smtClean="0"/>
              <a:t>                 </a:t>
            </a:r>
            <a:r>
              <a:rPr lang="en-US" altLang="zh-CN" sz="2400" dirty="0" smtClean="0"/>
              <a:t>                                   </a:t>
            </a:r>
            <a:r>
              <a:rPr lang="zh-CN" altLang="en-US" sz="2400" dirty="0" smtClean="0"/>
              <a:t>卷入其中</a:t>
            </a:r>
            <a:endParaRPr lang="en-US" altLang="zh-CN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79512" y="940658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grab</a:t>
            </a:r>
            <a:endParaRPr lang="zh-CN" altLang="en-US" sz="20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1300698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expand</a:t>
            </a:r>
            <a:endParaRPr lang="zh-CN" altLang="en-US" sz="20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12" y="1700808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boost</a:t>
            </a:r>
            <a:endParaRPr lang="zh-CN" altLang="en-US" sz="20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512" y="2060848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consume</a:t>
            </a:r>
            <a:endParaRPr lang="zh-CN" altLang="en-US" sz="20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9512" y="2452826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extend</a:t>
            </a:r>
            <a:endParaRPr lang="zh-CN" altLang="en-US" sz="20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2812866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required</a:t>
            </a:r>
            <a:endParaRPr lang="zh-CN" altLang="en-US" sz="20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512" y="3172906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regulate</a:t>
            </a:r>
            <a:endParaRPr lang="zh-CN" altLang="en-US" sz="20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552" y="3532946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involved</a:t>
            </a:r>
            <a:endParaRPr lang="zh-CN" altLang="en-US" sz="20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98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88640"/>
            <a:ext cx="871296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词汇</a:t>
            </a:r>
            <a:r>
              <a:rPr lang="zh-CN" altLang="en-US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积累 </a:t>
            </a:r>
            <a:r>
              <a:rPr lang="en-US" altLang="zh-CN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zh-CN" altLang="en-US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介词及副词</a:t>
            </a:r>
            <a:endParaRPr lang="en-US" altLang="zh-CN" sz="24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sz="2400" dirty="0">
              <a:solidFill>
                <a:prstClr val="black"/>
              </a:solidFill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similar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              </a:t>
            </a:r>
            <a:r>
              <a:rPr lang="en-US" altLang="zh-CN" sz="2400" dirty="0" smtClean="0">
                <a:solidFill>
                  <a:prstClr val="black"/>
                </a:solidFill>
              </a:rPr>
              <a:t>     </a:t>
            </a:r>
            <a:r>
              <a:rPr lang="zh-CN" altLang="en-US" sz="2400" dirty="0" smtClean="0">
                <a:solidFill>
                  <a:prstClr val="black"/>
                </a:solidFill>
              </a:rPr>
              <a:t>与</a:t>
            </a:r>
            <a:r>
              <a:rPr lang="en-US" altLang="zh-CN" sz="2400" dirty="0" smtClean="0">
                <a:solidFill>
                  <a:prstClr val="black"/>
                </a:solidFill>
              </a:rPr>
              <a:t>…</a:t>
            </a:r>
            <a:r>
              <a:rPr lang="zh-CN" altLang="en-US" sz="2400" dirty="0" smtClean="0">
                <a:solidFill>
                  <a:prstClr val="black"/>
                </a:solidFill>
              </a:rPr>
              <a:t>相似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build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             </a:t>
            </a:r>
            <a:r>
              <a:rPr lang="en-US" altLang="zh-CN" sz="2400" dirty="0" smtClean="0">
                <a:solidFill>
                  <a:prstClr val="black"/>
                </a:solidFill>
              </a:rPr>
              <a:t>          </a:t>
            </a:r>
            <a:r>
              <a:rPr lang="zh-CN" altLang="en-US" sz="2400" dirty="0" smtClean="0">
                <a:solidFill>
                  <a:prstClr val="black"/>
                </a:solidFill>
              </a:rPr>
              <a:t>逐渐积累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contribute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           </a:t>
            </a:r>
            <a:r>
              <a:rPr lang="en-US" altLang="zh-CN" sz="2400" dirty="0" smtClean="0">
                <a:solidFill>
                  <a:prstClr val="black"/>
                </a:solidFill>
              </a:rPr>
              <a:t>  </a:t>
            </a:r>
            <a:r>
              <a:rPr lang="zh-CN" altLang="en-US" sz="2400" dirty="0" smtClean="0">
                <a:solidFill>
                  <a:prstClr val="black"/>
                </a:solidFill>
              </a:rPr>
              <a:t>导致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r>
              <a:rPr lang="en-US" altLang="zh-CN" sz="2400" u="sng" dirty="0" smtClean="0">
                <a:solidFill>
                  <a:prstClr val="black"/>
                </a:solidFill>
              </a:rPr>
              <a:t>           </a:t>
            </a:r>
            <a:r>
              <a:rPr lang="en-US" altLang="zh-CN" sz="2400" dirty="0" smtClean="0">
                <a:solidFill>
                  <a:prstClr val="black"/>
                </a:solidFill>
              </a:rPr>
              <a:t> random moments </a:t>
            </a:r>
            <a:r>
              <a:rPr lang="zh-CN" altLang="en-US" sz="2400" dirty="0" smtClean="0">
                <a:solidFill>
                  <a:prstClr val="black"/>
                </a:solidFill>
              </a:rPr>
              <a:t>随机的时间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rely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             </a:t>
            </a:r>
            <a:r>
              <a:rPr lang="en-US" altLang="zh-CN" sz="2400" dirty="0" smtClean="0">
                <a:solidFill>
                  <a:prstClr val="black"/>
                </a:solidFill>
              </a:rPr>
              <a:t>             </a:t>
            </a:r>
            <a:r>
              <a:rPr lang="zh-CN" altLang="en-US" sz="2400" dirty="0" smtClean="0">
                <a:solidFill>
                  <a:prstClr val="black"/>
                </a:solidFill>
              </a:rPr>
              <a:t>依赖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respond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            </a:t>
            </a:r>
            <a:r>
              <a:rPr lang="en-US" altLang="zh-CN" sz="2400" dirty="0" smtClean="0">
                <a:solidFill>
                  <a:prstClr val="black"/>
                </a:solidFill>
              </a:rPr>
              <a:t>      </a:t>
            </a:r>
            <a:r>
              <a:rPr lang="zh-CN" altLang="en-US" sz="2400" dirty="0" smtClean="0">
                <a:solidFill>
                  <a:prstClr val="black"/>
                </a:solidFill>
              </a:rPr>
              <a:t>回应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get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           </a:t>
            </a:r>
            <a:r>
              <a:rPr lang="en-US" altLang="zh-CN" sz="2400" dirty="0" smtClean="0">
                <a:solidFill>
                  <a:prstClr val="black"/>
                </a:solidFill>
              </a:rPr>
              <a:t>                </a:t>
            </a:r>
            <a:r>
              <a:rPr lang="zh-CN" altLang="en-US" sz="2400" dirty="0" smtClean="0">
                <a:solidFill>
                  <a:prstClr val="black"/>
                </a:solidFill>
              </a:rPr>
              <a:t>克服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stand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           </a:t>
            </a:r>
            <a:r>
              <a:rPr lang="en-US" altLang="zh-CN" sz="2400" dirty="0" smtClean="0">
                <a:solidFill>
                  <a:prstClr val="black"/>
                </a:solidFill>
              </a:rPr>
              <a:t>            </a:t>
            </a:r>
            <a:r>
              <a:rPr lang="zh-CN" altLang="en-US" sz="2400" dirty="0" smtClean="0">
                <a:solidFill>
                  <a:prstClr val="black"/>
                </a:solidFill>
              </a:rPr>
              <a:t>代表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r>
              <a:rPr lang="en-US" altLang="zh-CN" sz="2400" u="sng" dirty="0">
                <a:solidFill>
                  <a:prstClr val="black"/>
                </a:solidFill>
              </a:rPr>
              <a:t>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          </a:t>
            </a:r>
            <a:r>
              <a:rPr lang="en-US" altLang="zh-CN" sz="2400" dirty="0" smtClean="0">
                <a:solidFill>
                  <a:prstClr val="black"/>
                </a:solidFill>
              </a:rPr>
              <a:t> terms of       </a:t>
            </a:r>
            <a:r>
              <a:rPr lang="zh-CN" altLang="en-US" sz="2400" dirty="0" smtClean="0">
                <a:solidFill>
                  <a:prstClr val="black"/>
                </a:solidFill>
              </a:rPr>
              <a:t>从</a:t>
            </a:r>
            <a:r>
              <a:rPr lang="en-US" altLang="zh-CN" sz="2400" dirty="0" smtClean="0">
                <a:solidFill>
                  <a:prstClr val="black"/>
                </a:solidFill>
              </a:rPr>
              <a:t>…</a:t>
            </a:r>
            <a:r>
              <a:rPr lang="zh-CN" altLang="en-US" sz="2400" dirty="0" smtClean="0">
                <a:solidFill>
                  <a:prstClr val="black"/>
                </a:solidFill>
              </a:rPr>
              <a:t>的角度</a:t>
            </a:r>
            <a:r>
              <a:rPr lang="en-US" altLang="zh-CN" sz="2400" dirty="0" smtClean="0">
                <a:solidFill>
                  <a:prstClr val="black"/>
                </a:solidFill>
              </a:rPr>
              <a:t>/</a:t>
            </a:r>
            <a:r>
              <a:rPr lang="zh-CN" altLang="en-US" sz="2400" dirty="0" smtClean="0">
                <a:solidFill>
                  <a:prstClr val="black"/>
                </a:solidFill>
              </a:rPr>
              <a:t>方面来说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appeal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           </a:t>
            </a:r>
            <a:r>
              <a:rPr lang="en-US" altLang="zh-CN" sz="2400" dirty="0" smtClean="0">
                <a:solidFill>
                  <a:prstClr val="black"/>
                </a:solidFill>
              </a:rPr>
              <a:t>          </a:t>
            </a:r>
            <a:r>
              <a:rPr lang="zh-CN" altLang="en-US" sz="2400" dirty="0" smtClean="0">
                <a:solidFill>
                  <a:prstClr val="black"/>
                </a:solidFill>
              </a:rPr>
              <a:t>吸引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day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          </a:t>
            </a:r>
            <a:r>
              <a:rPr lang="en-US" altLang="zh-CN" sz="2400" dirty="0" smtClean="0">
                <a:solidFill>
                  <a:prstClr val="black"/>
                </a:solidFill>
              </a:rPr>
              <a:t> 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day</a:t>
            </a:r>
            <a:r>
              <a:rPr lang="en-US" altLang="zh-CN" sz="2400" dirty="0" smtClean="0">
                <a:solidFill>
                  <a:prstClr val="black"/>
                </a:solidFill>
              </a:rPr>
              <a:t>          </a:t>
            </a:r>
            <a:r>
              <a:rPr lang="zh-CN" altLang="en-US" sz="2400" dirty="0" smtClean="0">
                <a:solidFill>
                  <a:prstClr val="black"/>
                </a:solidFill>
              </a:rPr>
              <a:t>逐渐地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take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         </a:t>
            </a:r>
            <a:r>
              <a:rPr lang="en-US" altLang="zh-CN" sz="2400" dirty="0" smtClean="0">
                <a:solidFill>
                  <a:prstClr val="black"/>
                </a:solidFill>
              </a:rPr>
              <a:t> a hobby  </a:t>
            </a:r>
            <a:r>
              <a:rPr lang="zh-CN" altLang="en-US" sz="2400" dirty="0" smtClean="0">
                <a:solidFill>
                  <a:prstClr val="black"/>
                </a:solidFill>
              </a:rPr>
              <a:t>开始一个新的爱好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put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        </a:t>
            </a:r>
            <a:r>
              <a:rPr lang="en-US" altLang="zh-CN" sz="2400" dirty="0" smtClean="0">
                <a:solidFill>
                  <a:prstClr val="black"/>
                </a:solidFill>
              </a:rPr>
              <a:t> a tent         </a:t>
            </a:r>
            <a:r>
              <a:rPr lang="zh-CN" altLang="en-US" sz="2400" dirty="0" smtClean="0">
                <a:solidFill>
                  <a:prstClr val="black"/>
                </a:solidFill>
              </a:rPr>
              <a:t>搭帐篷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work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         </a:t>
            </a:r>
            <a:r>
              <a:rPr lang="en-US" altLang="zh-CN" sz="2400" dirty="0" smtClean="0">
                <a:solidFill>
                  <a:prstClr val="black"/>
                </a:solidFill>
              </a:rPr>
              <a:t>                 </a:t>
            </a:r>
            <a:r>
              <a:rPr lang="zh-CN" altLang="en-US" sz="2400" dirty="0" smtClean="0">
                <a:solidFill>
                  <a:prstClr val="black"/>
                </a:solidFill>
              </a:rPr>
              <a:t>大量锻炼</a:t>
            </a:r>
            <a:endParaRPr lang="en-US" altLang="zh-CN" sz="2400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7624" y="940658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to</a:t>
            </a:r>
            <a:endParaRPr lang="zh-CN" altLang="en-US" sz="20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340768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up</a:t>
            </a:r>
            <a:endParaRPr lang="zh-CN" altLang="en-US" sz="20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19672" y="1732746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to</a:t>
            </a:r>
            <a:endParaRPr lang="zh-CN" altLang="en-US" sz="20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12" y="2092786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at</a:t>
            </a:r>
            <a:endParaRPr lang="zh-CN" altLang="en-US" sz="20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2452826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on</a:t>
            </a:r>
            <a:endParaRPr lang="zh-CN" altLang="en-US" sz="20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2780928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to</a:t>
            </a:r>
            <a:endParaRPr lang="zh-CN" altLang="en-US" sz="20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560" y="3172906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over</a:t>
            </a:r>
            <a:endParaRPr lang="zh-CN" altLang="en-US" sz="20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3532946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for</a:t>
            </a:r>
            <a:endParaRPr lang="zh-CN" altLang="en-US" sz="20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0" y="3892986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in</a:t>
            </a:r>
            <a:endParaRPr lang="zh-CN" altLang="en-US" sz="20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87624" y="4253026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to</a:t>
            </a:r>
            <a:endParaRPr lang="zh-CN" altLang="en-US" sz="20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5576" y="4613066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by</a:t>
            </a:r>
            <a:endParaRPr lang="zh-CN" altLang="en-US" sz="20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5576" y="5013176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up</a:t>
            </a:r>
            <a:endParaRPr lang="zh-CN" altLang="en-US" sz="20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5576" y="5373216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up</a:t>
            </a:r>
            <a:endParaRPr lang="zh-CN" altLang="en-US" sz="20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7584" y="5733256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out</a:t>
            </a:r>
            <a:endParaRPr lang="zh-CN" altLang="en-US" sz="20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67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1029</Words>
  <Application>Microsoft Office PowerPoint</Application>
  <PresentationFormat>全屏显示(4:3)</PresentationFormat>
  <Paragraphs>132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16</cp:revision>
  <dcterms:created xsi:type="dcterms:W3CDTF">2015-08-31T01:23:57Z</dcterms:created>
  <dcterms:modified xsi:type="dcterms:W3CDTF">2015-08-31T03:19:00Z</dcterms:modified>
</cp:coreProperties>
</file>