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4E76E-F699-423D-92EA-F231654E4D6B}" type="datetimeFigureOut">
              <a:rPr lang="zh-CN" altLang="en-US" smtClean="0"/>
              <a:t>2015-9-06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426D69-6B24-49E4-8936-D433023CD17A}" type="slidenum">
              <a:rPr lang="zh-CN" altLang="en-US" smtClean="0"/>
              <a:t>‹#›</a:t>
            </a:fld>
            <a:endParaRPr lang="zh-CN" altLang="en-US"/>
          </a:p>
        </p:txBody>
      </p:sp>
    </p:spTree>
    <p:extLst>
      <p:ext uri="{BB962C8B-B14F-4D97-AF65-F5344CB8AC3E}">
        <p14:creationId xmlns:p14="http://schemas.microsoft.com/office/powerpoint/2010/main" val="868919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t>3</a:t>
            </a:fld>
            <a:endParaRPr lang="zh-CN" altLang="en-US"/>
          </a:p>
        </p:txBody>
      </p:sp>
    </p:spTree>
    <p:extLst>
      <p:ext uri="{BB962C8B-B14F-4D97-AF65-F5344CB8AC3E}">
        <p14:creationId xmlns:p14="http://schemas.microsoft.com/office/powerpoint/2010/main" val="393983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426D69-6B24-49E4-8936-D433023CD17A}"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93983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2015-9-06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48068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9217024" cy="954107"/>
          </a:xfrm>
          <a:prstGeom prst="rect">
            <a:avLst/>
          </a:prstGeom>
          <a:noFill/>
        </p:spPr>
        <p:txBody>
          <a:bodyPr wrap="square" rtlCol="0">
            <a:spAutoFit/>
          </a:bodyPr>
          <a:lstStyle/>
          <a:p>
            <a:r>
              <a:rPr lang="en-US" altLang="zh-CN" sz="2800" dirty="0" smtClean="0">
                <a:solidFill>
                  <a:prstClr val="black"/>
                </a:solidFill>
              </a:rPr>
              <a:t>day </a:t>
            </a:r>
            <a:r>
              <a:rPr lang="en-US" altLang="zh-CN" sz="2800" dirty="0" smtClean="0">
                <a:solidFill>
                  <a:prstClr val="black"/>
                </a:solidFill>
              </a:rPr>
              <a:t>3:</a:t>
            </a:r>
            <a:endParaRPr lang="en-US" altLang="zh-CN" sz="2800" dirty="0" smtClean="0">
              <a:solidFill>
                <a:prstClr val="black"/>
              </a:solidFill>
            </a:endParaRPr>
          </a:p>
          <a:p>
            <a:r>
              <a:rPr lang="en-US" altLang="zh-CN" sz="2800" smtClean="0">
                <a:solidFill>
                  <a:prstClr val="black"/>
                </a:solidFill>
              </a:rPr>
              <a:t>A B A</a:t>
            </a:r>
            <a:endParaRPr lang="zh-CN" altLang="en-US" sz="2800" dirty="0">
              <a:solidFill>
                <a:prstClr val="black"/>
              </a:solidFill>
            </a:endParaRPr>
          </a:p>
        </p:txBody>
      </p:sp>
    </p:spTree>
    <p:extLst>
      <p:ext uri="{BB962C8B-B14F-4D97-AF65-F5344CB8AC3E}">
        <p14:creationId xmlns:p14="http://schemas.microsoft.com/office/powerpoint/2010/main" val="3989050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332656"/>
            <a:ext cx="8784976" cy="4893647"/>
          </a:xfrm>
          <a:prstGeom prst="rect">
            <a:avLst/>
          </a:prstGeom>
          <a:noFill/>
        </p:spPr>
        <p:txBody>
          <a:bodyPr wrap="square" rtlCol="0">
            <a:spAutoFit/>
          </a:bodyPr>
          <a:lstStyle/>
          <a:p>
            <a:r>
              <a:rPr lang="en-US" altLang="zh-CN" sz="2400" dirty="0" smtClean="0"/>
              <a:t>Teens </a:t>
            </a:r>
            <a:r>
              <a:rPr lang="zh-CN" altLang="en-US" sz="2400" dirty="0" smtClean="0"/>
              <a:t>第</a:t>
            </a:r>
            <a:r>
              <a:rPr lang="en-US" altLang="zh-CN" sz="2400" dirty="0" smtClean="0"/>
              <a:t>1</a:t>
            </a:r>
            <a:r>
              <a:rPr lang="zh-CN" altLang="en-US" sz="2400" dirty="0" smtClean="0"/>
              <a:t>期阅读要求</a:t>
            </a:r>
            <a:endParaRPr lang="en-US" altLang="zh-CN" sz="2400" dirty="0" smtClean="0"/>
          </a:p>
          <a:p>
            <a:endParaRPr lang="en-US" altLang="zh-CN" sz="2400" dirty="0"/>
          </a:p>
          <a:p>
            <a:r>
              <a:rPr lang="en-US" altLang="zh-CN" sz="2400" dirty="0" smtClean="0"/>
              <a:t>1.</a:t>
            </a:r>
            <a:r>
              <a:rPr lang="zh-CN" altLang="en-US" sz="2400" dirty="0" smtClean="0"/>
              <a:t>精读</a:t>
            </a:r>
            <a:r>
              <a:rPr lang="en-US" altLang="zh-CN" sz="2400" dirty="0" smtClean="0"/>
              <a:t>page1: return of minions</a:t>
            </a:r>
          </a:p>
          <a:p>
            <a:r>
              <a:rPr lang="en-US" altLang="zh-CN" sz="2400" dirty="0" smtClean="0"/>
              <a:t>             page2: rise of the robots</a:t>
            </a:r>
          </a:p>
          <a:p>
            <a:r>
              <a:rPr lang="en-US" altLang="zh-CN" sz="2400" dirty="0"/>
              <a:t> </a:t>
            </a:r>
            <a:r>
              <a:rPr lang="en-US" altLang="zh-CN" sz="2400" dirty="0" smtClean="0"/>
              <a:t>            page4-5: big new role</a:t>
            </a:r>
          </a:p>
          <a:p>
            <a:r>
              <a:rPr lang="zh-CN" altLang="en-US" sz="2400" b="1" dirty="0" smtClean="0">
                <a:solidFill>
                  <a:srgbClr val="FF0000"/>
                </a:solidFill>
              </a:rPr>
              <a:t>精读后在作业本上完成：</a:t>
            </a:r>
            <a:r>
              <a:rPr lang="en-US" altLang="zh-CN" sz="2400" b="1" dirty="0" smtClean="0">
                <a:solidFill>
                  <a:srgbClr val="FF0000"/>
                </a:solidFill>
              </a:rPr>
              <a:t>1.</a:t>
            </a:r>
            <a:r>
              <a:rPr lang="zh-CN" altLang="en-US" sz="2400" b="1" dirty="0" smtClean="0">
                <a:solidFill>
                  <a:srgbClr val="FF0000"/>
                </a:solidFill>
              </a:rPr>
              <a:t>文章的</a:t>
            </a:r>
            <a:r>
              <a:rPr lang="en-US" altLang="zh-CN" sz="2400" b="1" dirty="0" smtClean="0">
                <a:solidFill>
                  <a:srgbClr val="FF0000"/>
                </a:solidFill>
              </a:rPr>
              <a:t>summary(</a:t>
            </a:r>
            <a:r>
              <a:rPr lang="zh-CN" altLang="en-US" sz="2400" b="1" dirty="0" smtClean="0">
                <a:solidFill>
                  <a:srgbClr val="FF0000"/>
                </a:solidFill>
              </a:rPr>
              <a:t>不少于</a:t>
            </a:r>
            <a:r>
              <a:rPr lang="en-US" altLang="zh-CN" sz="2400" b="1" dirty="0" smtClean="0">
                <a:solidFill>
                  <a:srgbClr val="FF0000"/>
                </a:solidFill>
              </a:rPr>
              <a:t>30</a:t>
            </a:r>
            <a:r>
              <a:rPr lang="zh-CN" altLang="en-US" sz="2400" b="1" dirty="0" smtClean="0">
                <a:solidFill>
                  <a:srgbClr val="FF0000"/>
                </a:solidFill>
              </a:rPr>
              <a:t>词</a:t>
            </a:r>
            <a:r>
              <a:rPr lang="en-US" altLang="zh-CN" sz="2400" b="1" dirty="0" smtClean="0">
                <a:solidFill>
                  <a:srgbClr val="FF0000"/>
                </a:solidFill>
              </a:rPr>
              <a:t>)</a:t>
            </a:r>
            <a:r>
              <a:rPr lang="zh-CN" altLang="en-US" sz="2400" b="1" dirty="0" smtClean="0">
                <a:solidFill>
                  <a:srgbClr val="FF0000"/>
                </a:solidFill>
              </a:rPr>
              <a:t>，</a:t>
            </a:r>
            <a:r>
              <a:rPr lang="en-US" altLang="zh-CN" sz="2400" b="1" dirty="0" smtClean="0">
                <a:solidFill>
                  <a:srgbClr val="FF0000"/>
                </a:solidFill>
              </a:rPr>
              <a:t>2.</a:t>
            </a:r>
            <a:r>
              <a:rPr lang="zh-CN" altLang="en-US" sz="2400" b="1" dirty="0" smtClean="0">
                <a:solidFill>
                  <a:srgbClr val="FF0000"/>
                </a:solidFill>
              </a:rPr>
              <a:t>摘出文中生词，写出词性及词义，给出例句或事例短语，</a:t>
            </a:r>
            <a:r>
              <a:rPr lang="en-US" altLang="zh-CN" sz="2400" b="1" dirty="0" smtClean="0">
                <a:solidFill>
                  <a:srgbClr val="FF0000"/>
                </a:solidFill>
              </a:rPr>
              <a:t>3.</a:t>
            </a:r>
            <a:r>
              <a:rPr lang="zh-CN" altLang="en-US" sz="2400" b="1" dirty="0" smtClean="0">
                <a:solidFill>
                  <a:srgbClr val="FF0000"/>
                </a:solidFill>
              </a:rPr>
              <a:t>找出长难句，翻译成中文。</a:t>
            </a:r>
            <a:endParaRPr lang="en-US" altLang="zh-CN" sz="2400" b="1" dirty="0" smtClean="0">
              <a:solidFill>
                <a:srgbClr val="FF0000"/>
              </a:solidFill>
            </a:endParaRPr>
          </a:p>
          <a:p>
            <a:endParaRPr lang="en-US" altLang="zh-CN" sz="2400" dirty="0"/>
          </a:p>
          <a:p>
            <a:r>
              <a:rPr lang="en-US" altLang="zh-CN" sz="2400" dirty="0" smtClean="0"/>
              <a:t>2.</a:t>
            </a:r>
            <a:r>
              <a:rPr lang="zh-CN" altLang="en-US" sz="2400" dirty="0" smtClean="0"/>
              <a:t>阅读</a:t>
            </a:r>
            <a:r>
              <a:rPr lang="en-US" altLang="zh-CN" sz="2400" dirty="0" smtClean="0"/>
              <a:t>page3:beg head start</a:t>
            </a:r>
          </a:p>
          <a:p>
            <a:r>
              <a:rPr lang="en-US" altLang="zh-CN" sz="2400" dirty="0"/>
              <a:t> </a:t>
            </a:r>
            <a:r>
              <a:rPr lang="en-US" altLang="zh-CN" sz="2400" dirty="0" smtClean="0"/>
              <a:t>            page4:fmous girl</a:t>
            </a:r>
          </a:p>
          <a:p>
            <a:r>
              <a:rPr lang="en-US" altLang="zh-CN" sz="2400" dirty="0"/>
              <a:t> </a:t>
            </a:r>
            <a:r>
              <a:rPr lang="en-US" altLang="zh-CN" sz="2400" dirty="0" smtClean="0"/>
              <a:t>            page5:rememberingTuring</a:t>
            </a:r>
          </a:p>
          <a:p>
            <a:r>
              <a:rPr lang="zh-CN" altLang="en-US" sz="2400" dirty="0" smtClean="0"/>
              <a:t>阅读后完成</a:t>
            </a:r>
            <a:r>
              <a:rPr lang="en-US" altLang="zh-CN" sz="2400" dirty="0" smtClean="0"/>
              <a:t>page7: day1, day2, day3</a:t>
            </a:r>
            <a:r>
              <a:rPr lang="zh-CN" altLang="en-US" sz="2400" dirty="0" smtClean="0"/>
              <a:t>练习</a:t>
            </a:r>
            <a:endParaRPr lang="en-US" altLang="zh-CN" sz="2400" dirty="0" smtClean="0"/>
          </a:p>
        </p:txBody>
      </p:sp>
    </p:spTree>
    <p:extLst>
      <p:ext uri="{BB962C8B-B14F-4D97-AF65-F5344CB8AC3E}">
        <p14:creationId xmlns:p14="http://schemas.microsoft.com/office/powerpoint/2010/main" val="4071481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6247864"/>
          </a:xfrm>
          <a:prstGeom prst="rect">
            <a:avLst/>
          </a:prstGeom>
          <a:noFill/>
        </p:spPr>
        <p:txBody>
          <a:bodyPr wrap="square" rtlCol="0">
            <a:spAutoFit/>
          </a:bodyPr>
          <a:lstStyle/>
          <a:p>
            <a:r>
              <a:rPr lang="en-US" altLang="zh-CN" sz="2400" b="1" u="sng" dirty="0" smtClean="0"/>
              <a:t>Return of minions</a:t>
            </a:r>
          </a:p>
          <a:p>
            <a:r>
              <a:rPr lang="en-US" altLang="zh-CN" sz="2400" i="1" dirty="0" smtClean="0">
                <a:solidFill>
                  <a:srgbClr val="0070C0"/>
                </a:solidFill>
              </a:rPr>
              <a:t>Minions</a:t>
            </a:r>
            <a:r>
              <a:rPr lang="en-US" altLang="zh-CN" sz="2400" dirty="0" smtClean="0">
                <a:solidFill>
                  <a:srgbClr val="0070C0"/>
                </a:solidFill>
              </a:rPr>
              <a:t>, </a:t>
            </a:r>
            <a:r>
              <a:rPr lang="en-US" altLang="zh-CN" sz="2400" dirty="0">
                <a:solidFill>
                  <a:srgbClr val="0070C0"/>
                </a:solidFill>
              </a:rPr>
              <a:t>who are popular for their optimistic character and </a:t>
            </a:r>
            <a:r>
              <a:rPr lang="en-US" altLang="zh-CN" sz="2400" dirty="0" smtClean="0">
                <a:solidFill>
                  <a:srgbClr val="0070C0"/>
                </a:solidFill>
              </a:rPr>
              <a:t>silliness and whose </a:t>
            </a:r>
            <a:r>
              <a:rPr lang="en-US" altLang="zh-CN" sz="2400" dirty="0">
                <a:solidFill>
                  <a:srgbClr val="0070C0"/>
                </a:solidFill>
              </a:rPr>
              <a:t>color representing them </a:t>
            </a:r>
            <a:r>
              <a:rPr lang="en-US" altLang="zh-CN" sz="2400" dirty="0" smtClean="0">
                <a:solidFill>
                  <a:srgbClr val="0070C0"/>
                </a:solidFill>
              </a:rPr>
              <a:t>has </a:t>
            </a:r>
            <a:r>
              <a:rPr lang="en-US" altLang="zh-CN" sz="2400" dirty="0">
                <a:solidFill>
                  <a:srgbClr val="0070C0"/>
                </a:solidFill>
              </a:rPr>
              <a:t>even been named one of the colors of the </a:t>
            </a:r>
            <a:r>
              <a:rPr lang="en-US" altLang="zh-CN" sz="2400" dirty="0" smtClean="0">
                <a:solidFill>
                  <a:srgbClr val="0070C0"/>
                </a:solidFill>
              </a:rPr>
              <a:t>year, will come to the cinema in China this September, telling us a story of their origins.</a:t>
            </a:r>
          </a:p>
          <a:p>
            <a:endParaRPr lang="en-US" altLang="zh-CN" sz="2400" dirty="0"/>
          </a:p>
          <a:p>
            <a:r>
              <a:rPr lang="en-US" altLang="zh-CN" sz="2400" b="1" dirty="0" smtClean="0"/>
              <a:t>new words and expressions:</a:t>
            </a:r>
          </a:p>
          <a:p>
            <a:pPr marL="457200" indent="-457200">
              <a:buAutoNum type="arabicPeriod"/>
            </a:pPr>
            <a:r>
              <a:rPr lang="en-US" altLang="zh-CN" sz="2400" dirty="0" smtClean="0"/>
              <a:t>depression n.</a:t>
            </a:r>
          </a:p>
          <a:p>
            <a:pPr marL="457200" indent="-457200">
              <a:buAutoNum type="arabicPeriod"/>
            </a:pPr>
            <a:r>
              <a:rPr lang="en-US" altLang="zh-CN" sz="2400" dirty="0" smtClean="0"/>
              <a:t>philosophy n.</a:t>
            </a:r>
          </a:p>
          <a:p>
            <a:pPr marL="457200" indent="-457200">
              <a:buAutoNum type="arabicPeriod"/>
            </a:pPr>
            <a:r>
              <a:rPr lang="en-US" altLang="zh-CN" sz="2400" dirty="0" smtClean="0"/>
              <a:t>name… after</a:t>
            </a:r>
          </a:p>
          <a:p>
            <a:pPr marL="457200" indent="-457200">
              <a:buAutoNum type="arabicPeriod"/>
            </a:pPr>
            <a:endParaRPr lang="en-US" altLang="zh-CN" sz="2400" dirty="0"/>
          </a:p>
          <a:p>
            <a:r>
              <a:rPr lang="en-US" altLang="zh-CN" sz="2400" b="1" dirty="0" smtClean="0"/>
              <a:t>sentence:</a:t>
            </a:r>
          </a:p>
          <a:p>
            <a:r>
              <a:rPr lang="en-US" altLang="zh-CN" sz="2400" dirty="0" smtClean="0"/>
              <a:t>From their small size to their funny voices, many of the cartoon characters’ </a:t>
            </a:r>
            <a:r>
              <a:rPr lang="en-US" altLang="zh-CN" sz="2400" dirty="0" smtClean="0">
                <a:solidFill>
                  <a:srgbClr val="FF0000"/>
                </a:solidFill>
              </a:rPr>
              <a:t>attributes</a:t>
            </a:r>
            <a:r>
              <a:rPr lang="en-US" altLang="zh-CN" sz="2400" dirty="0" smtClean="0"/>
              <a:t> have played into their popularity. But their silliness is </a:t>
            </a:r>
            <a:r>
              <a:rPr lang="en-US" altLang="zh-CN" sz="2400" u="sng" dirty="0" smtClean="0"/>
              <a:t>what mostly counts</a:t>
            </a:r>
            <a:r>
              <a:rPr lang="en-US" altLang="zh-CN" sz="2400" dirty="0" smtClean="0"/>
              <a:t>.</a:t>
            </a:r>
          </a:p>
          <a:p>
            <a:r>
              <a:rPr lang="zh-CN" altLang="en-US" sz="2000" b="1" dirty="0" smtClean="0"/>
              <a:t>从他们小小的体积到搞笑的声音，这一卡通形象的许多特征都使得他们很受欢迎，但他们傻乎乎的样子才是最重要的。</a:t>
            </a:r>
            <a:endParaRPr lang="zh-CN" altLang="en-US" sz="2000" b="1" dirty="0"/>
          </a:p>
        </p:txBody>
      </p:sp>
    </p:spTree>
    <p:extLst>
      <p:ext uri="{BB962C8B-B14F-4D97-AF65-F5344CB8AC3E}">
        <p14:creationId xmlns:p14="http://schemas.microsoft.com/office/powerpoint/2010/main" val="37764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893647"/>
          </a:xfrm>
          <a:prstGeom prst="rect">
            <a:avLst/>
          </a:prstGeom>
          <a:noFill/>
        </p:spPr>
        <p:txBody>
          <a:bodyPr wrap="square" rtlCol="0">
            <a:spAutoFit/>
          </a:bodyPr>
          <a:lstStyle/>
          <a:p>
            <a:r>
              <a:rPr lang="en-US" altLang="zh-CN" sz="2400" b="1" u="sng" dirty="0" smtClean="0">
                <a:solidFill>
                  <a:prstClr val="black"/>
                </a:solidFill>
              </a:rPr>
              <a:t>Rise of the robots</a:t>
            </a:r>
            <a:endParaRPr lang="en-US" altLang="zh-CN" sz="2400" b="1" u="sng" dirty="0" smtClean="0">
              <a:solidFill>
                <a:prstClr val="black"/>
              </a:solidFill>
            </a:endParaRPr>
          </a:p>
          <a:p>
            <a:r>
              <a:rPr lang="en-US" altLang="zh-CN" sz="2400" dirty="0" smtClean="0">
                <a:solidFill>
                  <a:srgbClr val="0070C0"/>
                </a:solidFill>
              </a:rPr>
              <a:t>With the development of AI, some people began to be concerned about the possible threat posed by robots that can build new robots, while others believe technology can do far more better than human beings and technological development shouldn’t be hindered.</a:t>
            </a:r>
            <a:endParaRPr lang="en-US" altLang="zh-CN" sz="2400" dirty="0" smtClean="0">
              <a:solidFill>
                <a:srgbClr val="0070C0"/>
              </a:solidFill>
            </a:endParaRPr>
          </a:p>
          <a:p>
            <a:endParaRPr lang="en-US" altLang="zh-CN" sz="2400" dirty="0">
              <a:solidFill>
                <a:prstClr val="black"/>
              </a:solidFill>
            </a:endParaRPr>
          </a:p>
          <a:p>
            <a:r>
              <a:rPr lang="en-US" altLang="zh-CN" sz="2400" b="1" dirty="0" smtClean="0">
                <a:solidFill>
                  <a:prstClr val="black"/>
                </a:solidFill>
              </a:rPr>
              <a:t>new words and expressions:</a:t>
            </a:r>
          </a:p>
          <a:p>
            <a:pPr marL="457200" indent="-457200">
              <a:buFontTx/>
              <a:buAutoNum type="arabicPeriod"/>
            </a:pPr>
            <a:r>
              <a:rPr lang="en-US" altLang="zh-CN" sz="2400" dirty="0" smtClean="0">
                <a:solidFill>
                  <a:prstClr val="black"/>
                </a:solidFill>
              </a:rPr>
              <a:t>inevitable a.</a:t>
            </a:r>
          </a:p>
          <a:p>
            <a:pPr marL="457200" indent="-457200">
              <a:buFontTx/>
              <a:buAutoNum type="arabicPeriod"/>
            </a:pPr>
            <a:r>
              <a:rPr lang="en-US" altLang="zh-CN" sz="2400" dirty="0" smtClean="0">
                <a:solidFill>
                  <a:prstClr val="black"/>
                </a:solidFill>
              </a:rPr>
              <a:t>offensive a.</a:t>
            </a:r>
          </a:p>
          <a:p>
            <a:pPr marL="457200" indent="-457200">
              <a:buFontTx/>
              <a:buAutoNum type="arabicPeriod"/>
            </a:pPr>
            <a:r>
              <a:rPr lang="en-US" altLang="zh-CN" sz="2400" dirty="0" smtClean="0">
                <a:solidFill>
                  <a:prstClr val="black"/>
                </a:solidFill>
              </a:rPr>
              <a:t>potential a./n.</a:t>
            </a:r>
          </a:p>
          <a:p>
            <a:pPr marL="457200" indent="-457200">
              <a:buFontTx/>
              <a:buAutoNum type="arabicPeriod"/>
            </a:pPr>
            <a:r>
              <a:rPr lang="en-US" altLang="zh-CN" sz="2400" dirty="0" smtClean="0">
                <a:solidFill>
                  <a:prstClr val="black"/>
                </a:solidFill>
              </a:rPr>
              <a:t>take over</a:t>
            </a:r>
          </a:p>
          <a:p>
            <a:pPr marL="457200" indent="-457200">
              <a:buFontTx/>
              <a:buAutoNum type="arabicPeriod"/>
            </a:pPr>
            <a:r>
              <a:rPr lang="en-US" altLang="zh-CN" sz="2400" dirty="0" smtClean="0">
                <a:solidFill>
                  <a:prstClr val="black"/>
                </a:solidFill>
              </a:rPr>
              <a:t>wake up to</a:t>
            </a:r>
            <a:endParaRPr lang="en-US" altLang="zh-CN" sz="2400" dirty="0" smtClean="0">
              <a:solidFill>
                <a:prstClr val="black"/>
              </a:solidFill>
            </a:endParaRPr>
          </a:p>
          <a:p>
            <a:endParaRPr lang="en-US" altLang="zh-CN" sz="2400" dirty="0">
              <a:solidFill>
                <a:prstClr val="black"/>
              </a:solidFill>
            </a:endParaRPr>
          </a:p>
        </p:txBody>
      </p:sp>
    </p:spTree>
    <p:extLst>
      <p:ext uri="{BB962C8B-B14F-4D97-AF65-F5344CB8AC3E}">
        <p14:creationId xmlns:p14="http://schemas.microsoft.com/office/powerpoint/2010/main" val="90592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278094"/>
          </a:xfrm>
          <a:prstGeom prst="rect">
            <a:avLst/>
          </a:prstGeom>
          <a:noFill/>
        </p:spPr>
        <p:txBody>
          <a:bodyPr wrap="square" rtlCol="0">
            <a:spAutoFit/>
          </a:bodyPr>
          <a:lstStyle/>
          <a:p>
            <a:r>
              <a:rPr lang="en-US" altLang="zh-CN" sz="2400" b="1" u="sng" dirty="0" smtClean="0">
                <a:solidFill>
                  <a:prstClr val="black"/>
                </a:solidFill>
              </a:rPr>
              <a:t>Rise of the robots</a:t>
            </a:r>
          </a:p>
          <a:p>
            <a:endParaRPr lang="en-US" altLang="zh-CN" sz="2400" dirty="0">
              <a:solidFill>
                <a:prstClr val="black"/>
              </a:solidFill>
            </a:endParaRPr>
          </a:p>
          <a:p>
            <a:r>
              <a:rPr lang="en-US" altLang="zh-CN" sz="2400" b="1" dirty="0" smtClean="0">
                <a:solidFill>
                  <a:prstClr val="black"/>
                </a:solidFill>
              </a:rPr>
              <a:t>sentence:</a:t>
            </a:r>
            <a:endParaRPr lang="en-US" altLang="zh-CN" sz="2400" dirty="0" smtClean="0">
              <a:solidFill>
                <a:prstClr val="black"/>
              </a:solidFill>
            </a:endParaRPr>
          </a:p>
          <a:p>
            <a:r>
              <a:rPr lang="en-US" altLang="zh-CN" sz="2400" dirty="0" smtClean="0">
                <a:solidFill>
                  <a:prstClr val="black"/>
                </a:solidFill>
              </a:rPr>
              <a:t>Hawking warned that “the development of full artificial intelligence could </a:t>
            </a:r>
            <a:r>
              <a:rPr lang="en-US" altLang="zh-CN" sz="2400" u="sng" dirty="0" smtClean="0">
                <a:solidFill>
                  <a:srgbClr val="FF0000"/>
                </a:solidFill>
              </a:rPr>
              <a:t>spell</a:t>
            </a:r>
            <a:r>
              <a:rPr lang="en-US" altLang="zh-CN" sz="2400" u="sng" dirty="0" smtClean="0">
                <a:solidFill>
                  <a:prstClr val="black"/>
                </a:solidFill>
              </a:rPr>
              <a:t> the end of the human race</a:t>
            </a:r>
            <a:r>
              <a:rPr lang="en-US" altLang="zh-CN" sz="2400" dirty="0" smtClean="0">
                <a:solidFill>
                  <a:prstClr val="black"/>
                </a:solidFill>
              </a:rPr>
              <a:t>”.</a:t>
            </a:r>
          </a:p>
          <a:p>
            <a:r>
              <a:rPr lang="zh-CN" altLang="en-US" sz="2000" b="1" dirty="0"/>
              <a:t>霍</a:t>
            </a:r>
            <a:r>
              <a:rPr lang="zh-CN" altLang="en-US" sz="2000" b="1" dirty="0"/>
              <a:t>金警告说，人工智能的全面发展很有可能让人类走向毁灭</a:t>
            </a:r>
            <a:r>
              <a:rPr lang="zh-CN" altLang="en-US" sz="2000" b="1" dirty="0" smtClean="0"/>
              <a:t>。</a:t>
            </a:r>
            <a:endParaRPr lang="en-US" altLang="zh-CN" sz="2000" b="1" dirty="0" smtClean="0"/>
          </a:p>
          <a:p>
            <a:endParaRPr lang="en-US" altLang="zh-CN" sz="2000" b="1" dirty="0"/>
          </a:p>
          <a:p>
            <a:r>
              <a:rPr lang="en-US" altLang="zh-CN" sz="2400" dirty="0">
                <a:solidFill>
                  <a:prstClr val="black"/>
                </a:solidFill>
              </a:rPr>
              <a:t>They believe all technologies have potential for </a:t>
            </a:r>
            <a:r>
              <a:rPr lang="en-US" altLang="zh-CN" sz="2400" u="sng" dirty="0">
                <a:solidFill>
                  <a:prstClr val="black"/>
                </a:solidFill>
              </a:rPr>
              <a:t>being used for </a:t>
            </a:r>
            <a:r>
              <a:rPr lang="en-US" altLang="zh-CN" sz="2400" u="sng" dirty="0" smtClean="0">
                <a:solidFill>
                  <a:prstClr val="black"/>
                </a:solidFill>
              </a:rPr>
              <a:t>good </a:t>
            </a:r>
            <a:r>
              <a:rPr lang="en-US" altLang="zh-CN" sz="2400" u="sng" dirty="0">
                <a:solidFill>
                  <a:prstClr val="black"/>
                </a:solidFill>
              </a:rPr>
              <a:t>and evil ends</a:t>
            </a:r>
            <a:r>
              <a:rPr lang="en-US" altLang="zh-CN" sz="2400" dirty="0">
                <a:solidFill>
                  <a:prstClr val="black"/>
                </a:solidFill>
              </a:rPr>
              <a:t>, and argue that the ban called for by the open letter could close the door to developing AI technology.</a:t>
            </a:r>
          </a:p>
          <a:p>
            <a:r>
              <a:rPr lang="zh-CN" altLang="en-US" sz="2000" b="1" dirty="0" smtClean="0"/>
              <a:t>他们认为所有的科技都能被用于善或恶的方面，认为公开信中所呼吁的禁令有可能终止人工智能科技的发展。</a:t>
            </a:r>
            <a:endParaRPr lang="en-US" altLang="zh-CN" sz="2000" b="1" dirty="0"/>
          </a:p>
        </p:txBody>
      </p:sp>
    </p:spTree>
    <p:extLst>
      <p:ext uri="{BB962C8B-B14F-4D97-AF65-F5344CB8AC3E}">
        <p14:creationId xmlns:p14="http://schemas.microsoft.com/office/powerpoint/2010/main" val="418595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893647"/>
          </a:xfrm>
          <a:prstGeom prst="rect">
            <a:avLst/>
          </a:prstGeom>
          <a:noFill/>
        </p:spPr>
        <p:txBody>
          <a:bodyPr wrap="square" rtlCol="0">
            <a:spAutoFit/>
          </a:bodyPr>
          <a:lstStyle/>
          <a:p>
            <a:r>
              <a:rPr lang="en-US" altLang="zh-CN" sz="2400" b="1" u="sng" dirty="0" smtClean="0">
                <a:solidFill>
                  <a:prstClr val="black"/>
                </a:solidFill>
              </a:rPr>
              <a:t>Big new role</a:t>
            </a:r>
          </a:p>
          <a:p>
            <a:r>
              <a:rPr lang="en-US" altLang="zh-CN" sz="2400" dirty="0" smtClean="0">
                <a:solidFill>
                  <a:srgbClr val="0070C0"/>
                </a:solidFill>
              </a:rPr>
              <a:t>The talented actor </a:t>
            </a:r>
            <a:r>
              <a:rPr lang="en-US" altLang="zh-CN" sz="2400" dirty="0" err="1" smtClean="0">
                <a:solidFill>
                  <a:srgbClr val="0070C0"/>
                </a:solidFill>
              </a:rPr>
              <a:t>Cumberbatch</a:t>
            </a:r>
            <a:r>
              <a:rPr lang="en-US" altLang="zh-CN" sz="2400" dirty="0" smtClean="0">
                <a:solidFill>
                  <a:srgbClr val="0070C0"/>
                </a:solidFill>
              </a:rPr>
              <a:t> is going to play a difficult role in Hamlet, which is believed to be a challenge for every actor. The success of him attributes to the demanding training in the Academy, which requires actors to fully understand the character. </a:t>
            </a:r>
            <a:endParaRPr lang="en-US" altLang="zh-CN" sz="2400" dirty="0" smtClean="0">
              <a:solidFill>
                <a:srgbClr val="0070C0"/>
              </a:solidFill>
            </a:endParaRPr>
          </a:p>
          <a:p>
            <a:endParaRPr lang="en-US" altLang="zh-CN" sz="2400" dirty="0">
              <a:solidFill>
                <a:prstClr val="black"/>
              </a:solidFill>
            </a:endParaRPr>
          </a:p>
          <a:p>
            <a:r>
              <a:rPr lang="en-US" altLang="zh-CN" sz="2400" b="1" dirty="0" smtClean="0">
                <a:solidFill>
                  <a:prstClr val="black"/>
                </a:solidFill>
              </a:rPr>
              <a:t>new words and expressions:</a:t>
            </a:r>
          </a:p>
          <a:p>
            <a:pPr marL="457200" indent="-457200">
              <a:buFontTx/>
              <a:buAutoNum type="arabicPeriod"/>
            </a:pPr>
            <a:r>
              <a:rPr lang="en-US" altLang="zh-CN" sz="2400" dirty="0" smtClean="0">
                <a:solidFill>
                  <a:prstClr val="black"/>
                </a:solidFill>
              </a:rPr>
              <a:t>tragedy n.</a:t>
            </a:r>
          </a:p>
          <a:p>
            <a:pPr marL="457200" indent="-457200">
              <a:buFontTx/>
              <a:buAutoNum type="arabicPeriod"/>
            </a:pPr>
            <a:r>
              <a:rPr lang="en-US" altLang="zh-CN" sz="2400" dirty="0" smtClean="0">
                <a:solidFill>
                  <a:prstClr val="black"/>
                </a:solidFill>
              </a:rPr>
              <a:t>villain n.</a:t>
            </a:r>
          </a:p>
          <a:p>
            <a:pPr marL="457200" indent="-457200">
              <a:buFontTx/>
              <a:buAutoNum type="arabicPeriod"/>
            </a:pPr>
            <a:r>
              <a:rPr lang="en-US" altLang="zh-CN" sz="2400" dirty="0" smtClean="0">
                <a:solidFill>
                  <a:prstClr val="black"/>
                </a:solidFill>
              </a:rPr>
              <a:t>legendary a.</a:t>
            </a:r>
          </a:p>
          <a:p>
            <a:pPr marL="457200" indent="-457200">
              <a:buFontTx/>
              <a:buAutoNum type="arabicPeriod"/>
            </a:pPr>
            <a:r>
              <a:rPr lang="en-US" altLang="zh-CN" sz="2400" dirty="0" smtClean="0">
                <a:solidFill>
                  <a:prstClr val="black"/>
                </a:solidFill>
              </a:rPr>
              <a:t>versatile a.</a:t>
            </a:r>
          </a:p>
          <a:p>
            <a:pPr marL="457200" indent="-457200">
              <a:buFontTx/>
              <a:buAutoNum type="arabicPeriod"/>
            </a:pPr>
            <a:r>
              <a:rPr lang="en-US" altLang="zh-CN" sz="2400" dirty="0" smtClean="0">
                <a:solidFill>
                  <a:prstClr val="black"/>
                </a:solidFill>
              </a:rPr>
              <a:t>principal n.</a:t>
            </a:r>
            <a:endParaRPr lang="en-US" altLang="zh-CN" sz="2400" dirty="0" smtClean="0">
              <a:solidFill>
                <a:prstClr val="black"/>
              </a:solidFill>
            </a:endParaRPr>
          </a:p>
          <a:p>
            <a:pPr marL="457200" indent="-457200">
              <a:buFontTx/>
              <a:buAutoNum type="arabicPeriod"/>
            </a:pPr>
            <a:endParaRPr lang="en-US" altLang="zh-CN" sz="2400" dirty="0">
              <a:solidFill>
                <a:prstClr val="black"/>
              </a:solidFill>
            </a:endParaRPr>
          </a:p>
        </p:txBody>
      </p:sp>
    </p:spTree>
    <p:extLst>
      <p:ext uri="{BB962C8B-B14F-4D97-AF65-F5344CB8AC3E}">
        <p14:creationId xmlns:p14="http://schemas.microsoft.com/office/powerpoint/2010/main" val="214862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712968" cy="4031873"/>
          </a:xfrm>
          <a:prstGeom prst="rect">
            <a:avLst/>
          </a:prstGeom>
          <a:noFill/>
        </p:spPr>
        <p:txBody>
          <a:bodyPr wrap="square" rtlCol="0">
            <a:spAutoFit/>
          </a:bodyPr>
          <a:lstStyle/>
          <a:p>
            <a:r>
              <a:rPr lang="en-US" altLang="zh-CN" sz="2400" b="1" u="sng" dirty="0" smtClean="0">
                <a:solidFill>
                  <a:prstClr val="black"/>
                </a:solidFill>
              </a:rPr>
              <a:t>Big new role</a:t>
            </a:r>
          </a:p>
          <a:p>
            <a:endParaRPr lang="en-US" altLang="zh-CN" sz="2400" dirty="0">
              <a:solidFill>
                <a:prstClr val="black"/>
              </a:solidFill>
            </a:endParaRPr>
          </a:p>
          <a:p>
            <a:r>
              <a:rPr lang="en-US" altLang="zh-CN" sz="2400" b="1" dirty="0" smtClean="0">
                <a:solidFill>
                  <a:prstClr val="black"/>
                </a:solidFill>
              </a:rPr>
              <a:t>sentence:</a:t>
            </a:r>
            <a:endParaRPr lang="en-US" altLang="zh-CN" sz="2400" b="1" dirty="0" smtClean="0">
              <a:solidFill>
                <a:prstClr val="black"/>
              </a:solidFill>
            </a:endParaRPr>
          </a:p>
          <a:p>
            <a:r>
              <a:rPr lang="en-US" altLang="zh-CN" sz="2400" dirty="0" smtClean="0">
                <a:solidFill>
                  <a:prstClr val="black"/>
                </a:solidFill>
              </a:rPr>
              <a:t>Playing Shakespeare well takes a lot of technique … And Shakespearean actors are what English theatrical culture is designed to produce.</a:t>
            </a:r>
          </a:p>
          <a:p>
            <a:r>
              <a:rPr lang="zh-CN" altLang="en-US" sz="2000" b="1" dirty="0"/>
              <a:t>演</a:t>
            </a:r>
            <a:r>
              <a:rPr lang="zh-CN" altLang="en-US" sz="2000" b="1" dirty="0"/>
              <a:t>好莎士比亚需要技巧</a:t>
            </a:r>
            <a:r>
              <a:rPr lang="en-US" altLang="zh-CN" sz="2000" b="1" dirty="0"/>
              <a:t>…</a:t>
            </a:r>
            <a:r>
              <a:rPr lang="zh-CN" altLang="en-US" sz="2000" b="1" dirty="0"/>
              <a:t>而英国戏剧文化正是旨在培养莎氏演员</a:t>
            </a:r>
            <a:r>
              <a:rPr lang="zh-CN" altLang="en-US" sz="2000" b="1" dirty="0" smtClean="0"/>
              <a:t>。</a:t>
            </a:r>
            <a:endParaRPr lang="en-US" altLang="zh-CN" sz="2000" b="1" dirty="0" smtClean="0"/>
          </a:p>
          <a:p>
            <a:endParaRPr lang="en-US" altLang="zh-CN" sz="2000" b="1" dirty="0"/>
          </a:p>
          <a:p>
            <a:r>
              <a:rPr lang="en-US" altLang="zh-CN" sz="2400" dirty="0">
                <a:solidFill>
                  <a:prstClr val="black"/>
                </a:solidFill>
              </a:rPr>
              <a:t>Our training asks an actor to </a:t>
            </a:r>
            <a:r>
              <a:rPr lang="en-US" altLang="zh-CN" sz="2400" u="sng" dirty="0">
                <a:solidFill>
                  <a:prstClr val="black"/>
                </a:solidFill>
              </a:rPr>
              <a:t>play against their normal roles </a:t>
            </a:r>
            <a:r>
              <a:rPr lang="en-US" altLang="zh-CN" sz="2400" dirty="0">
                <a:solidFill>
                  <a:prstClr val="black"/>
                </a:solidFill>
              </a:rPr>
              <a:t>at times to work out and change how they move toward that character</a:t>
            </a:r>
            <a:r>
              <a:rPr lang="en-US" altLang="zh-CN" sz="2400" dirty="0" smtClean="0">
                <a:solidFill>
                  <a:prstClr val="black"/>
                </a:solidFill>
              </a:rPr>
              <a:t>.</a:t>
            </a:r>
          </a:p>
          <a:p>
            <a:r>
              <a:rPr lang="zh-CN" altLang="en-US" sz="2000" b="1" dirty="0"/>
              <a:t>我们的训练有时要求演员突破正常的角色以便找到或改变对角色的演绎</a:t>
            </a:r>
            <a:r>
              <a:rPr lang="zh-CN" altLang="en-US" sz="2400" dirty="0" smtClean="0">
                <a:solidFill>
                  <a:prstClr val="black"/>
                </a:solidFill>
              </a:rPr>
              <a:t>。</a:t>
            </a:r>
            <a:endParaRPr lang="en-US" altLang="zh-CN" sz="2400" dirty="0">
              <a:solidFill>
                <a:prstClr val="black"/>
              </a:solidFill>
            </a:endParaRPr>
          </a:p>
        </p:txBody>
      </p:sp>
    </p:spTree>
    <p:extLst>
      <p:ext uri="{BB962C8B-B14F-4D97-AF65-F5344CB8AC3E}">
        <p14:creationId xmlns:p14="http://schemas.microsoft.com/office/powerpoint/2010/main" val="30696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9217024" cy="954107"/>
          </a:xfrm>
          <a:prstGeom prst="rect">
            <a:avLst/>
          </a:prstGeom>
          <a:noFill/>
        </p:spPr>
        <p:txBody>
          <a:bodyPr wrap="square" rtlCol="0">
            <a:spAutoFit/>
          </a:bodyPr>
          <a:lstStyle/>
          <a:p>
            <a:r>
              <a:rPr lang="en-US" altLang="zh-CN" sz="2800" dirty="0" smtClean="0"/>
              <a:t>day 1:</a:t>
            </a:r>
          </a:p>
          <a:p>
            <a:r>
              <a:rPr lang="en-US" altLang="zh-CN" sz="2800" dirty="0" smtClean="0"/>
              <a:t>B C B A</a:t>
            </a:r>
            <a:endParaRPr lang="zh-CN" altLang="en-US" sz="2800" dirty="0"/>
          </a:p>
        </p:txBody>
      </p:sp>
    </p:spTree>
    <p:extLst>
      <p:ext uri="{BB962C8B-B14F-4D97-AF65-F5344CB8AC3E}">
        <p14:creationId xmlns:p14="http://schemas.microsoft.com/office/powerpoint/2010/main" val="4174635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12968" cy="3970318"/>
          </a:xfrm>
          <a:prstGeom prst="rect">
            <a:avLst/>
          </a:prstGeom>
          <a:noFill/>
        </p:spPr>
        <p:txBody>
          <a:bodyPr wrap="square" rtlCol="0">
            <a:spAutoFit/>
          </a:bodyPr>
          <a:lstStyle/>
          <a:p>
            <a:r>
              <a:rPr lang="en-US" altLang="zh-CN" sz="2800" dirty="0" smtClean="0">
                <a:solidFill>
                  <a:prstClr val="black"/>
                </a:solidFill>
              </a:rPr>
              <a:t>day </a:t>
            </a:r>
            <a:r>
              <a:rPr lang="en-US" altLang="zh-CN" sz="2800" dirty="0" smtClean="0">
                <a:solidFill>
                  <a:prstClr val="black"/>
                </a:solidFill>
              </a:rPr>
              <a:t>2:</a:t>
            </a:r>
            <a:endParaRPr lang="en-US" altLang="zh-CN" sz="2800" dirty="0" smtClean="0">
              <a:solidFill>
                <a:prstClr val="black"/>
              </a:solidFill>
            </a:endParaRPr>
          </a:p>
          <a:p>
            <a:r>
              <a:rPr lang="en-US" altLang="zh-CN" sz="2800" dirty="0" smtClean="0">
                <a:solidFill>
                  <a:prstClr val="black"/>
                </a:solidFill>
              </a:rPr>
              <a:t>1.lazy, disorganized, casual</a:t>
            </a:r>
          </a:p>
          <a:p>
            <a:r>
              <a:rPr lang="en-US" altLang="zh-CN" sz="2800" dirty="0" smtClean="0">
                <a:solidFill>
                  <a:prstClr val="black"/>
                </a:solidFill>
              </a:rPr>
              <a:t>2.her casual lifestyle</a:t>
            </a:r>
          </a:p>
          <a:p>
            <a:r>
              <a:rPr lang="en-US" altLang="zh-CN" sz="2800" dirty="0" smtClean="0">
                <a:solidFill>
                  <a:prstClr val="black"/>
                </a:solidFill>
              </a:rPr>
              <a:t>3.Because people are sad about their lost innocent and childhood.</a:t>
            </a:r>
          </a:p>
          <a:p>
            <a:r>
              <a:rPr lang="en-US" altLang="zh-CN" sz="2800" dirty="0" smtClean="0">
                <a:solidFill>
                  <a:prstClr val="black"/>
                </a:solidFill>
              </a:rPr>
              <a:t>4.</a:t>
            </a:r>
            <a:r>
              <a:rPr lang="zh-CN" altLang="en-US" sz="2800" dirty="0" smtClean="0">
                <a:solidFill>
                  <a:prstClr val="black"/>
                </a:solidFill>
              </a:rPr>
              <a:t>像日本一样，东亚很多国家都有小家庭模式的趋势，所以人们更怀念像小丸子这样三代人热闹的住在一起的家庭。</a:t>
            </a:r>
            <a:endParaRPr lang="en-US" altLang="zh-CN" sz="2800" dirty="0" smtClean="0">
              <a:solidFill>
                <a:prstClr val="black"/>
              </a:solidFill>
            </a:endParaRPr>
          </a:p>
          <a:p>
            <a:r>
              <a:rPr lang="en-US" altLang="zh-CN" sz="2800" dirty="0" smtClean="0">
                <a:solidFill>
                  <a:prstClr val="black"/>
                </a:solidFill>
              </a:rPr>
              <a:t>5.The reason why people always like the cartoon character.</a:t>
            </a:r>
            <a:endParaRPr lang="zh-CN" altLang="en-US" sz="2800" dirty="0">
              <a:solidFill>
                <a:prstClr val="black"/>
              </a:solidFill>
            </a:endParaRPr>
          </a:p>
        </p:txBody>
      </p:sp>
    </p:spTree>
    <p:extLst>
      <p:ext uri="{BB962C8B-B14F-4D97-AF65-F5344CB8AC3E}">
        <p14:creationId xmlns:p14="http://schemas.microsoft.com/office/powerpoint/2010/main" val="3989050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645</Words>
  <Application>Microsoft Office PowerPoint</Application>
  <PresentationFormat>全屏显示(4:3)</PresentationFormat>
  <Paragraphs>71</Paragraphs>
  <Slides>10</Slides>
  <Notes>5</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USER</cp:lastModifiedBy>
  <cp:revision>12</cp:revision>
  <dcterms:created xsi:type="dcterms:W3CDTF">2015-09-01T07:17:01Z</dcterms:created>
  <dcterms:modified xsi:type="dcterms:W3CDTF">2015-09-06T08:13:10Z</dcterms:modified>
</cp:coreProperties>
</file>