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85" r:id="rId3"/>
    <p:sldId id="284" r:id="rId4"/>
    <p:sldId id="275" r:id="rId5"/>
    <p:sldId id="286" r:id="rId6"/>
    <p:sldId id="297" r:id="rId7"/>
    <p:sldId id="283" r:id="rId8"/>
    <p:sldId id="293" r:id="rId9"/>
    <p:sldId id="298" r:id="rId10"/>
    <p:sldId id="307" r:id="rId11"/>
    <p:sldId id="295" r:id="rId12"/>
    <p:sldId id="296" r:id="rId13"/>
    <p:sldId id="328" r:id="rId14"/>
    <p:sldId id="317" r:id="rId15"/>
    <p:sldId id="318" r:id="rId16"/>
    <p:sldId id="287" r:id="rId17"/>
    <p:sldId id="320" r:id="rId18"/>
    <p:sldId id="321" r:id="rId19"/>
    <p:sldId id="324" r:id="rId20"/>
    <p:sldId id="312" r:id="rId21"/>
    <p:sldId id="323" r:id="rId22"/>
    <p:sldId id="325" r:id="rId23"/>
    <p:sldId id="315" r:id="rId24"/>
    <p:sldId id="327" r:id="rId25"/>
    <p:sldId id="330" r:id="rId26"/>
    <p:sldId id="332" r:id="rId27"/>
    <p:sldId id="336" r:id="rId28"/>
    <p:sldId id="339" r:id="rId29"/>
    <p:sldId id="340" r:id="rId30"/>
    <p:sldId id="357" r:id="rId31"/>
    <p:sldId id="353" r:id="rId32"/>
    <p:sldId id="354" r:id="rId33"/>
    <p:sldId id="355" r:id="rId34"/>
    <p:sldId id="356" r:id="rId35"/>
    <p:sldId id="344" r:id="rId36"/>
    <p:sldId id="345" r:id="rId37"/>
    <p:sldId id="346" r:id="rId38"/>
    <p:sldId id="348" r:id="rId39"/>
    <p:sldId id="349" r:id="rId40"/>
    <p:sldId id="350" r:id="rId41"/>
    <p:sldId id="351" r:id="rId42"/>
    <p:sldId id="352" r:id="rId43"/>
    <p:sldId id="395" r:id="rId44"/>
    <p:sldId id="452" r:id="rId45"/>
    <p:sldId id="453" r:id="rId46"/>
    <p:sldId id="454" r:id="rId47"/>
    <p:sldId id="474" r:id="rId48"/>
    <p:sldId id="455" r:id="rId49"/>
    <p:sldId id="456" r:id="rId50"/>
    <p:sldId id="457" r:id="rId51"/>
    <p:sldId id="458" r:id="rId52"/>
    <p:sldId id="466" r:id="rId53"/>
    <p:sldId id="459" r:id="rId54"/>
    <p:sldId id="465" r:id="rId55"/>
    <p:sldId id="475" r:id="rId56"/>
    <p:sldId id="491" r:id="rId57"/>
    <p:sldId id="505" r:id="rId58"/>
    <p:sldId id="504" r:id="rId59"/>
    <p:sldId id="506" r:id="rId60"/>
    <p:sldId id="503" r:id="rId61"/>
    <p:sldId id="493" r:id="rId62"/>
    <p:sldId id="494" r:id="rId63"/>
    <p:sldId id="495" r:id="rId64"/>
    <p:sldId id="496" r:id="rId65"/>
    <p:sldId id="497" r:id="rId66"/>
    <p:sldId id="499" r:id="rId67"/>
    <p:sldId id="500" r:id="rId68"/>
    <p:sldId id="508" r:id="rId69"/>
    <p:sldId id="490" r:id="rId70"/>
    <p:sldId id="472" r:id="rId71"/>
  </p:sldIdLst>
  <p:sldSz cx="9144000" cy="6858000" type="overhead"/>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新课标第一网" initials="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B9FB3"/>
    <a:srgbClr val="D60808"/>
    <a:srgbClr val="F39EE8"/>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1" autoAdjust="0"/>
    <p:restoredTop sz="94660"/>
  </p:normalViewPr>
  <p:slideViewPr>
    <p:cSldViewPr snapToGrid="0">
      <p:cViewPr varScale="1">
        <p:scale>
          <a:sx n="89" d="100"/>
          <a:sy n="89" d="100"/>
        </p:scale>
        <p:origin x="-1428" y="-108"/>
      </p:cViewPr>
      <p:guideLst>
        <p:guide orient="horz" pos="2140"/>
        <p:guide pos="29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commentAuthors" Target="commentAuthors.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778438"/>
            <a:ext cx="3655181"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97000">
              <a:schemeClr val="accent2">
                <a:lumMod val="20000"/>
                <a:lumOff val="80000"/>
                <a:alpha val="86000"/>
              </a:schemeClr>
            </a:gs>
            <a:gs pos="100000">
              <a:srgbClr val="832B2B"/>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hyperlink" Target="http://product.educast.com.cn/chuzhong/CZ05-06-01/XK11_NJ09/ZY20050419100709406/TPJJ_ZOOM.html"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audio" Target="../media/audio3.wav"/></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3.xml"/><Relationship Id="rId1" Type="http://schemas.openxmlformats.org/officeDocument/2006/relationships/slide" Target="slide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9.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microsoft.com/office/2007/relationships/media" Target="file:///D:\z&#24352;&#20811;&#40857;\&#24352;&#20811;&#40857;&#25945;&#26696;\&#25705;&#23572;&#20307;&#31215;\Al&amp;Al.avi" TargetMode="External"/><Relationship Id="rId1" Type="http://schemas.openxmlformats.org/officeDocument/2006/relationships/video" Target="file:///D:\z&#24352;&#20811;&#40857;\&#24352;&#20811;&#40857;&#25945;&#26696;\&#25705;&#23572;&#20307;&#31215;\Al&amp;Al.avi" TargetMode="Externa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slide" Target="slide26.xml"/><Relationship Id="rId3" Type="http://schemas.openxmlformats.org/officeDocument/2006/relationships/image" Target="../media/image19.png"/><Relationship Id="rId2" Type="http://schemas.microsoft.com/office/2007/relationships/media" Target="file:///D:\z&#24352;&#20811;&#40857;\&#24352;&#20811;&#40857;&#25945;&#26696;\&#25705;&#23572;&#20307;&#31215;\t=p.avi" TargetMode="External"/><Relationship Id="rId1" Type="http://schemas.openxmlformats.org/officeDocument/2006/relationships/video" Target="file:///D:\z&#24352;&#20811;&#40857;\&#24352;&#20811;&#40857;&#25945;&#26696;\&#25705;&#23572;&#20307;&#31215;\t=p.av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4.wav"/></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22.wmf"/><Relationship Id="rId3" Type="http://schemas.openxmlformats.org/officeDocument/2006/relationships/oleObject" Target="../embeddings/oleObject4.bin"/><Relationship Id="rId2" Type="http://schemas.openxmlformats.org/officeDocument/2006/relationships/image" Target="../media/image21.wmf"/><Relationship Id="rId1"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0.pn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hyperlink" Target="http://www.1ill.net/HtmlPage/News/2007-8-11/128312945064531250.shtml" TargetMode="External"/><Relationship Id="rId3" Type="http://schemas.openxmlformats.org/officeDocument/2006/relationships/image" Target="../media/image7.jpeg"/><Relationship Id="rId2" Type="http://schemas.openxmlformats.org/officeDocument/2006/relationships/hyperlink" Target="http://www.oaljl.com/hot.asp?page=26&amp;order=&amp;stype=" TargetMode="Externa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oleObject" Target="../embeddings/oleObject10.bin"/><Relationship Id="rId7" Type="http://schemas.openxmlformats.org/officeDocument/2006/relationships/image" Target="../media/image31.wmf"/><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30.wmf"/><Relationship Id="rId3" Type="http://schemas.openxmlformats.org/officeDocument/2006/relationships/oleObject" Target="../embeddings/oleObject7.bin"/><Relationship Id="rId2" Type="http://schemas.openxmlformats.org/officeDocument/2006/relationships/image" Target="../media/image29.wmf"/><Relationship Id="rId16" Type="http://schemas.openxmlformats.org/officeDocument/2006/relationships/vmlDrawing" Target="../drawings/vmlDrawing4.vml"/><Relationship Id="rId15" Type="http://schemas.openxmlformats.org/officeDocument/2006/relationships/slideLayout" Target="../slideLayouts/slideLayout10.xml"/><Relationship Id="rId14" Type="http://schemas.openxmlformats.org/officeDocument/2006/relationships/slide" Target="slide68.xml"/><Relationship Id="rId13" Type="http://schemas.openxmlformats.org/officeDocument/2006/relationships/image" Target="../media/image34.wmf"/><Relationship Id="rId12" Type="http://schemas.openxmlformats.org/officeDocument/2006/relationships/oleObject" Target="../embeddings/oleObject12.bin"/><Relationship Id="rId11" Type="http://schemas.openxmlformats.org/officeDocument/2006/relationships/image" Target="../media/image33.wmf"/><Relationship Id="rId10" Type="http://schemas.openxmlformats.org/officeDocument/2006/relationships/oleObject" Target="../embeddings/oleObject11.bin"/><Relationship Id="rId1"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0.xml"/><Relationship Id="rId6" Type="http://schemas.openxmlformats.org/officeDocument/2006/relationships/image" Target="../media/image37.wmf"/><Relationship Id="rId5" Type="http://schemas.openxmlformats.org/officeDocument/2006/relationships/oleObject" Target="../embeddings/oleObject15.bin"/><Relationship Id="rId4" Type="http://schemas.openxmlformats.org/officeDocument/2006/relationships/image" Target="../media/image36.wmf"/><Relationship Id="rId3" Type="http://schemas.openxmlformats.org/officeDocument/2006/relationships/oleObject" Target="../embeddings/oleObject14.bin"/><Relationship Id="rId2" Type="http://schemas.openxmlformats.org/officeDocument/2006/relationships/image" Target="../media/image35.wmf"/><Relationship Id="rId1"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40.wmf"/><Relationship Id="rId5" Type="http://schemas.openxmlformats.org/officeDocument/2006/relationships/oleObject" Target="../embeddings/oleObject18.bin"/><Relationship Id="rId4" Type="http://schemas.openxmlformats.org/officeDocument/2006/relationships/image" Target="../media/image39.wmf"/><Relationship Id="rId3" Type="http://schemas.openxmlformats.org/officeDocument/2006/relationships/oleObject" Target="../embeddings/oleObject17.bin"/><Relationship Id="rId2" Type="http://schemas.openxmlformats.org/officeDocument/2006/relationships/image" Target="../media/image38.wmf"/><Relationship Id="rId1"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4.wmf"/><Relationship Id="rId7" Type="http://schemas.openxmlformats.org/officeDocument/2006/relationships/oleObject" Target="../embeddings/oleObject22.bin"/><Relationship Id="rId6" Type="http://schemas.openxmlformats.org/officeDocument/2006/relationships/image" Target="../media/image43.wmf"/><Relationship Id="rId5" Type="http://schemas.openxmlformats.org/officeDocument/2006/relationships/oleObject" Target="../embeddings/oleObject21.bin"/><Relationship Id="rId4" Type="http://schemas.openxmlformats.org/officeDocument/2006/relationships/image" Target="../media/image42.wmf"/><Relationship Id="rId3" Type="http://schemas.openxmlformats.org/officeDocument/2006/relationships/oleObject" Target="../embeddings/oleObject20.bin"/><Relationship Id="rId2" Type="http://schemas.openxmlformats.org/officeDocument/2006/relationships/image" Target="../media/image41.wmf"/><Relationship Id="rId10" Type="http://schemas.openxmlformats.org/officeDocument/2006/relationships/vmlDrawing" Target="../drawings/vmlDrawing7.vml"/><Relationship Id="rId1"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slide" Target="slide55.xml"/><Relationship Id="rId6" Type="http://schemas.openxmlformats.org/officeDocument/2006/relationships/image" Target="../media/image47.wmf"/><Relationship Id="rId5" Type="http://schemas.openxmlformats.org/officeDocument/2006/relationships/oleObject" Target="../embeddings/oleObject25.bin"/><Relationship Id="rId4" Type="http://schemas.openxmlformats.org/officeDocument/2006/relationships/image" Target="../media/image46.wmf"/><Relationship Id="rId3" Type="http://schemas.openxmlformats.org/officeDocument/2006/relationships/oleObject" Target="../embeddings/oleObject24.bin"/><Relationship Id="rId2" Type="http://schemas.openxmlformats.org/officeDocument/2006/relationships/image" Target="../media/image45.wmf"/><Relationship Id="rId1" Type="http://schemas.openxmlformats.org/officeDocument/2006/relationships/oleObject" Target="../embeddings/oleObject23.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116013" y="2997201"/>
            <a:ext cx="6875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3600" b="1" dirty="0" smtClean="0"/>
              <a:t>第二节 化学计量在实验中的应用</a:t>
            </a:r>
            <a:endParaRPr lang="en-US" altLang="zh-CN" sz="3600" b="1" dirty="0" smtClean="0"/>
          </a:p>
        </p:txBody>
      </p:sp>
      <p:sp>
        <p:nvSpPr>
          <p:cNvPr id="103427" name="Rectangle 3"/>
          <p:cNvSpPr>
            <a:spLocks noChangeArrowheads="1"/>
          </p:cNvSpPr>
          <p:nvPr/>
        </p:nvSpPr>
        <p:spPr bwMode="auto">
          <a:xfrm>
            <a:off x="755651" y="1773238"/>
            <a:ext cx="7632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smtClean="0"/>
              <a:t>第一章 从实验学化学</a:t>
            </a:r>
            <a:endParaRPr lang="zh-CN" altLang="en-US" sz="4400" b="1" dirty="0"/>
          </a:p>
        </p:txBody>
      </p:sp>
      <p:sp>
        <p:nvSpPr>
          <p:cNvPr id="10245" name="Rectangle 5"/>
          <p:cNvSpPr>
            <a:spLocks noChangeArrowheads="1"/>
          </p:cNvSpPr>
          <p:nvPr/>
        </p:nvSpPr>
        <p:spPr bwMode="auto">
          <a:xfrm>
            <a:off x="0" y="549275"/>
            <a:ext cx="9144000" cy="762000"/>
          </a:xfrm>
          <a:prstGeom prst="rect">
            <a:avLst/>
          </a:prstGeom>
          <a:noFill/>
          <a:ln w="9525">
            <a:noFill/>
            <a:miter lim="800000"/>
          </a:ln>
          <a:effectLst/>
        </p:spPr>
        <p:txBody>
          <a:bodyPr wrap="square">
            <a:spAutoFit/>
          </a:bodyPr>
          <a:lstStyle/>
          <a:p>
            <a:pPr algn="ctr">
              <a:defRPr/>
            </a:pPr>
            <a:r>
              <a:rPr lang="zh-CN" altLang="en-US" sz="4400" b="1" dirty="0">
                <a:solidFill>
                  <a:srgbClr val="009900"/>
                </a:solidFill>
              </a:rPr>
              <a:t>新课标人教版高中化学必修</a:t>
            </a:r>
            <a:r>
              <a:rPr lang="en-US" altLang="zh-CN" sz="4400" b="1" dirty="0">
                <a:solidFill>
                  <a:srgbClr val="009900"/>
                </a:solidFill>
              </a:rPr>
              <a:t>Ⅰ</a:t>
            </a:r>
            <a:endParaRPr kumimoji="1" lang="en-US" altLang="zh-CN" sz="4400" b="1" dirty="0">
              <a:solidFill>
                <a:srgbClr val="009900"/>
              </a:solidFill>
              <a:effectLst>
                <a:outerShdw blurRad="38100" dist="38100" dir="2700000" algn="tl">
                  <a:srgbClr val="C0C0C0"/>
                </a:outerShdw>
              </a:effectLst>
            </a:endParaRPr>
          </a:p>
        </p:txBody>
      </p:sp>
      <p:pic>
        <p:nvPicPr>
          <p:cNvPr id="11" name="Picture 3"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5410200"/>
            <a:ext cx="1524000" cy="1162050"/>
          </a:xfrm>
          <a:prstGeom prst="rect">
            <a:avLst/>
          </a:prstGeom>
          <a:noFill/>
          <a:ln w="57150">
            <a:solidFill>
              <a:srgbClr val="80008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4" descr="tp"/>
          <p:cNvPicPr>
            <a:picLocks noChangeAspect="1" noChangeArrowheads="1"/>
          </p:cNvPicPr>
          <p:nvPr/>
        </p:nvPicPr>
        <p:blipFill>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1981200" y="5334000"/>
            <a:ext cx="1752600" cy="1338263"/>
          </a:xfrm>
          <a:prstGeom prst="rect">
            <a:avLst/>
          </a:prstGeom>
          <a:solidFill>
            <a:schemeClr val="bg1"/>
          </a:solidFill>
          <a:ln w="57150">
            <a:solidFill>
              <a:srgbClr val="800080"/>
            </a:solidFill>
            <a:miter lim="800000"/>
            <a:headEnd/>
            <a:tailEnd/>
          </a:ln>
        </p:spPr>
      </p:pic>
      <p:pic>
        <p:nvPicPr>
          <p:cNvPr id="13" name="Picture 5" descr="SC2005072010375578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5334000"/>
            <a:ext cx="1371600" cy="1219200"/>
          </a:xfrm>
          <a:prstGeom prst="rect">
            <a:avLst/>
          </a:prstGeom>
          <a:noFill/>
          <a:ln w="57150">
            <a:solidFill>
              <a:srgbClr val="800080"/>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5334000"/>
            <a:ext cx="1752600" cy="1295400"/>
          </a:xfrm>
          <a:prstGeom prst="rect">
            <a:avLst/>
          </a:prstGeom>
          <a:noFill/>
          <a:ln w="57150">
            <a:solidFill>
              <a:srgbClr val="800080"/>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7" descr="afujiadeluo"/>
          <p:cNvPicPr>
            <a:picLocks noChangeAspect="1" noChangeArrowheads="1"/>
          </p:cNvPicPr>
          <p:nvPr/>
        </p:nvPicPr>
        <p:blipFill>
          <a:blip r:embed="rId6">
            <a:extLst>
              <a:ext uri="{28A0092B-C50C-407E-A947-70E740481C1C}">
                <a14:useLocalDpi xmlns:a14="http://schemas.microsoft.com/office/drawing/2010/main" val="0"/>
              </a:ext>
            </a:extLst>
          </a:blip>
          <a:srcRect b="7397"/>
          <a:stretch>
            <a:fillRect/>
          </a:stretch>
        </p:blipFill>
        <p:spPr bwMode="auto">
          <a:xfrm>
            <a:off x="3733800" y="5027613"/>
            <a:ext cx="1754188" cy="1830387"/>
          </a:xfrm>
          <a:prstGeom prst="rect">
            <a:avLst/>
          </a:prstGeom>
          <a:noFill/>
          <a:ln w="5715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2" name="Rectangle 22"/>
          <p:cNvSpPr>
            <a:spLocks noChangeArrowheads="1"/>
          </p:cNvSpPr>
          <p:nvPr/>
        </p:nvSpPr>
        <p:spPr bwMode="auto">
          <a:xfrm>
            <a:off x="250825" y="188913"/>
            <a:ext cx="3527425" cy="771525"/>
          </a:xfrm>
          <a:prstGeom prst="rect">
            <a:avLst/>
          </a:prstGeom>
          <a:solidFill>
            <a:srgbClr val="FF9900"/>
          </a:solidFill>
          <a:ln w="9525">
            <a:solidFill>
              <a:srgbClr val="000000"/>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400" b="1">
                <a:solidFill>
                  <a:srgbClr val="000000"/>
                </a:solidFill>
                <a:latin typeface="宋体" panose="02010600030101010101" pitchFamily="2" charset="-122"/>
              </a:rPr>
              <a:t>n</a:t>
            </a:r>
            <a:r>
              <a:rPr kumimoji="1" lang="zh-CN" altLang="en-US" sz="3200" b="1">
                <a:solidFill>
                  <a:srgbClr val="000000"/>
                </a:solidFill>
                <a:latin typeface="宋体" panose="02010600030101010101" pitchFamily="2" charset="-122"/>
              </a:rPr>
              <a:t>（物质的量）</a:t>
            </a:r>
            <a:endParaRPr kumimoji="1" lang="zh-CN" altLang="en-US" sz="3200" b="1">
              <a:solidFill>
                <a:srgbClr val="000000"/>
              </a:solidFill>
              <a:latin typeface="宋体" panose="02010600030101010101" pitchFamily="2" charset="-122"/>
            </a:endParaRPr>
          </a:p>
        </p:txBody>
      </p:sp>
      <p:sp>
        <p:nvSpPr>
          <p:cNvPr id="35863" name="Rectangle 23"/>
          <p:cNvSpPr>
            <a:spLocks noChangeArrowheads="1"/>
          </p:cNvSpPr>
          <p:nvPr/>
        </p:nvSpPr>
        <p:spPr bwMode="auto">
          <a:xfrm>
            <a:off x="4932363" y="333375"/>
            <a:ext cx="3167062" cy="588963"/>
          </a:xfrm>
          <a:prstGeom prst="rect">
            <a:avLst/>
          </a:prstGeom>
          <a:solidFill>
            <a:srgbClr val="FF9900"/>
          </a:solidFill>
          <a:ln w="9525">
            <a:solidFill>
              <a:srgbClr val="000000"/>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00"/>
                </a:solidFill>
                <a:latin typeface="宋体" panose="02010600030101010101" pitchFamily="2" charset="-122"/>
              </a:rPr>
              <a:t>N</a:t>
            </a:r>
            <a:r>
              <a:rPr kumimoji="1" lang="zh-CN" altLang="en-US" sz="3200" b="1">
                <a:solidFill>
                  <a:srgbClr val="000000"/>
                </a:solidFill>
                <a:latin typeface="宋体" panose="02010600030101010101" pitchFamily="2" charset="-122"/>
              </a:rPr>
              <a:t>（粒子总数）</a:t>
            </a:r>
            <a:endParaRPr kumimoji="1" lang="zh-CN" altLang="en-US" sz="3200" b="1">
              <a:solidFill>
                <a:srgbClr val="000000"/>
              </a:solidFill>
              <a:latin typeface="宋体" panose="02010600030101010101" pitchFamily="2" charset="-122"/>
            </a:endParaRPr>
          </a:p>
        </p:txBody>
      </p:sp>
      <p:sp>
        <p:nvSpPr>
          <p:cNvPr id="35864" name="Rectangle 24"/>
          <p:cNvSpPr>
            <a:spLocks noChangeArrowheads="1"/>
          </p:cNvSpPr>
          <p:nvPr/>
        </p:nvSpPr>
        <p:spPr bwMode="auto">
          <a:xfrm>
            <a:off x="1143000" y="896938"/>
            <a:ext cx="1412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00"/>
                </a:solidFill>
                <a:latin typeface="宋体" panose="02010600030101010101" pitchFamily="2" charset="-122"/>
              </a:rPr>
              <a:t>1mol H</a:t>
            </a:r>
            <a:endParaRPr kumimoji="1" lang="en-US" altLang="zh-CN" sz="3200" b="1">
              <a:solidFill>
                <a:srgbClr val="000000"/>
              </a:solidFill>
              <a:latin typeface="宋体" panose="02010600030101010101" pitchFamily="2" charset="-122"/>
            </a:endParaRPr>
          </a:p>
        </p:txBody>
      </p:sp>
      <p:sp>
        <p:nvSpPr>
          <p:cNvPr id="35865" name="Rectangle 25"/>
          <p:cNvSpPr>
            <a:spLocks noChangeArrowheads="1"/>
          </p:cNvSpPr>
          <p:nvPr/>
        </p:nvSpPr>
        <p:spPr bwMode="auto">
          <a:xfrm>
            <a:off x="5451475" y="920750"/>
            <a:ext cx="1136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00"/>
                </a:solidFill>
                <a:latin typeface="宋体" panose="02010600030101010101" pitchFamily="2" charset="-122"/>
              </a:rPr>
              <a:t>N</a:t>
            </a:r>
            <a:r>
              <a:rPr kumimoji="1" lang="en-US" altLang="zh-CN" sz="3200" b="1" baseline="-25000">
                <a:solidFill>
                  <a:srgbClr val="000000"/>
                </a:solidFill>
                <a:latin typeface="宋体" panose="02010600030101010101" pitchFamily="2" charset="-122"/>
              </a:rPr>
              <a:t>A</a:t>
            </a:r>
            <a:r>
              <a:rPr kumimoji="1" lang="zh-CN" altLang="en-US" sz="3200" b="1">
                <a:solidFill>
                  <a:srgbClr val="000000"/>
                </a:solidFill>
                <a:latin typeface="宋体" panose="02010600030101010101" pitchFamily="2" charset="-122"/>
              </a:rPr>
              <a:t>个</a:t>
            </a:r>
            <a:r>
              <a:rPr kumimoji="1" lang="en-US" altLang="zh-CN" sz="3200" b="1">
                <a:solidFill>
                  <a:srgbClr val="000000"/>
                </a:solidFill>
                <a:latin typeface="宋体" panose="02010600030101010101" pitchFamily="2" charset="-122"/>
              </a:rPr>
              <a:t>H</a:t>
            </a:r>
            <a:endParaRPr kumimoji="1" lang="en-US" altLang="zh-CN" sz="3200" b="1">
              <a:solidFill>
                <a:srgbClr val="000000"/>
              </a:solidFill>
              <a:latin typeface="宋体" panose="02010600030101010101" pitchFamily="2" charset="-122"/>
            </a:endParaRPr>
          </a:p>
        </p:txBody>
      </p:sp>
      <p:sp>
        <p:nvSpPr>
          <p:cNvPr id="35866" name="AutoShape 26"/>
          <p:cNvSpPr>
            <a:spLocks noChangeArrowheads="1"/>
          </p:cNvSpPr>
          <p:nvPr/>
        </p:nvSpPr>
        <p:spPr bwMode="auto">
          <a:xfrm>
            <a:off x="2916238" y="1125538"/>
            <a:ext cx="2006600" cy="414337"/>
          </a:xfrm>
          <a:prstGeom prst="leftRightArrow">
            <a:avLst>
              <a:gd name="adj1" fmla="val 50000"/>
              <a:gd name="adj2" fmla="val 96858"/>
            </a:avLst>
          </a:prstGeom>
          <a:solidFill>
            <a:srgbClr val="FFCC00"/>
          </a:solidFill>
          <a:ln w="349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4000"/>
          </a:p>
        </p:txBody>
      </p:sp>
      <p:sp>
        <p:nvSpPr>
          <p:cNvPr id="35867" name="Rectangle 27"/>
          <p:cNvSpPr>
            <a:spLocks noChangeArrowheads="1"/>
          </p:cNvSpPr>
          <p:nvPr/>
        </p:nvSpPr>
        <p:spPr bwMode="auto">
          <a:xfrm>
            <a:off x="1143000" y="1639888"/>
            <a:ext cx="1412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00"/>
                </a:solidFill>
                <a:latin typeface="宋体" panose="02010600030101010101" pitchFamily="2" charset="-122"/>
              </a:rPr>
              <a:t>2mol H</a:t>
            </a:r>
            <a:endParaRPr kumimoji="1" lang="en-US" altLang="zh-CN" sz="3200" b="1">
              <a:solidFill>
                <a:srgbClr val="000000"/>
              </a:solidFill>
              <a:latin typeface="宋体" panose="02010600030101010101" pitchFamily="2" charset="-122"/>
            </a:endParaRPr>
          </a:p>
        </p:txBody>
      </p:sp>
      <p:sp>
        <p:nvSpPr>
          <p:cNvPr id="35868" name="Rectangle 28"/>
          <p:cNvSpPr>
            <a:spLocks noChangeArrowheads="1"/>
          </p:cNvSpPr>
          <p:nvPr/>
        </p:nvSpPr>
        <p:spPr bwMode="auto">
          <a:xfrm>
            <a:off x="5219700" y="1636713"/>
            <a:ext cx="1749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00"/>
                </a:solidFill>
                <a:latin typeface="宋体" panose="02010600030101010101" pitchFamily="2" charset="-122"/>
              </a:rPr>
              <a:t>2</a:t>
            </a:r>
            <a:r>
              <a:rPr kumimoji="1" lang="en-US" altLang="zh-CN" sz="3200" b="1">
                <a:solidFill>
                  <a:srgbClr val="FF0000"/>
                </a:solidFill>
                <a:latin typeface="宋体" panose="02010600030101010101" pitchFamily="2" charset="-122"/>
              </a:rPr>
              <a:t>×</a:t>
            </a:r>
            <a:r>
              <a:rPr kumimoji="1" lang="en-US" altLang="zh-CN" sz="3200" b="1">
                <a:solidFill>
                  <a:srgbClr val="000000"/>
                </a:solidFill>
                <a:latin typeface="宋体" panose="02010600030101010101" pitchFamily="2" charset="-122"/>
              </a:rPr>
              <a:t>N</a:t>
            </a:r>
            <a:r>
              <a:rPr kumimoji="1" lang="en-US" altLang="zh-CN" sz="3200" b="1" baseline="-25000">
                <a:solidFill>
                  <a:srgbClr val="000000"/>
                </a:solidFill>
                <a:latin typeface="宋体" panose="02010600030101010101" pitchFamily="2" charset="-122"/>
              </a:rPr>
              <a:t>A</a:t>
            </a:r>
            <a:r>
              <a:rPr kumimoji="1" lang="zh-CN" altLang="en-US" sz="3200" b="1">
                <a:solidFill>
                  <a:srgbClr val="000000"/>
                </a:solidFill>
                <a:latin typeface="宋体" panose="02010600030101010101" pitchFamily="2" charset="-122"/>
              </a:rPr>
              <a:t>个</a:t>
            </a:r>
            <a:r>
              <a:rPr kumimoji="1" lang="en-US" altLang="zh-CN" sz="3200" b="1">
                <a:solidFill>
                  <a:srgbClr val="000000"/>
                </a:solidFill>
                <a:latin typeface="宋体" panose="02010600030101010101" pitchFamily="2" charset="-122"/>
              </a:rPr>
              <a:t>H</a:t>
            </a:r>
            <a:endParaRPr kumimoji="1" lang="en-US" altLang="zh-CN" sz="3200" b="1">
              <a:solidFill>
                <a:srgbClr val="000000"/>
              </a:solidFill>
              <a:latin typeface="宋体" panose="02010600030101010101" pitchFamily="2" charset="-122"/>
            </a:endParaRPr>
          </a:p>
        </p:txBody>
      </p:sp>
      <p:sp>
        <p:nvSpPr>
          <p:cNvPr id="35869" name="Text Box 29"/>
          <p:cNvSpPr txBox="1">
            <a:spLocks noChangeArrowheads="1"/>
          </p:cNvSpPr>
          <p:nvPr/>
        </p:nvSpPr>
        <p:spPr bwMode="auto">
          <a:xfrm>
            <a:off x="1619250" y="2216150"/>
            <a:ext cx="54927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sp>
        <p:nvSpPr>
          <p:cNvPr id="35870" name="Text Box 30"/>
          <p:cNvSpPr txBox="1">
            <a:spLocks noChangeArrowheads="1"/>
          </p:cNvSpPr>
          <p:nvPr/>
        </p:nvSpPr>
        <p:spPr bwMode="auto">
          <a:xfrm>
            <a:off x="5894388" y="2216150"/>
            <a:ext cx="5492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sp>
        <p:nvSpPr>
          <p:cNvPr id="35871" name="Rectangle 31"/>
          <p:cNvSpPr>
            <a:spLocks noChangeArrowheads="1"/>
          </p:cNvSpPr>
          <p:nvPr/>
        </p:nvSpPr>
        <p:spPr bwMode="auto">
          <a:xfrm>
            <a:off x="938213" y="2936875"/>
            <a:ext cx="1617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FF"/>
                </a:solidFill>
                <a:latin typeface="宋体" panose="02010600030101010101" pitchFamily="2" charset="-122"/>
              </a:rPr>
              <a:t>n</a:t>
            </a:r>
            <a:r>
              <a:rPr kumimoji="1" lang="en-US" altLang="zh-CN" sz="3200" b="1">
                <a:solidFill>
                  <a:srgbClr val="000000"/>
                </a:solidFill>
                <a:latin typeface="宋体" panose="02010600030101010101" pitchFamily="2" charset="-122"/>
              </a:rPr>
              <a:t> mol H</a:t>
            </a:r>
            <a:endParaRPr kumimoji="1" lang="en-US" altLang="zh-CN" sz="3200" b="1">
              <a:solidFill>
                <a:srgbClr val="000000"/>
              </a:solidFill>
              <a:latin typeface="宋体" panose="02010600030101010101" pitchFamily="2" charset="-122"/>
            </a:endParaRPr>
          </a:p>
        </p:txBody>
      </p:sp>
      <p:sp>
        <p:nvSpPr>
          <p:cNvPr id="35872" name="Rectangle 32"/>
          <p:cNvSpPr>
            <a:spLocks noChangeArrowheads="1"/>
          </p:cNvSpPr>
          <p:nvPr/>
        </p:nvSpPr>
        <p:spPr bwMode="auto">
          <a:xfrm>
            <a:off x="5199063" y="2932113"/>
            <a:ext cx="1749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FF"/>
                </a:solidFill>
                <a:latin typeface="宋体" panose="02010600030101010101" pitchFamily="2" charset="-122"/>
              </a:rPr>
              <a:t>n</a:t>
            </a:r>
            <a:r>
              <a:rPr kumimoji="1" lang="en-US" altLang="zh-CN" sz="3200" b="1">
                <a:solidFill>
                  <a:srgbClr val="FF0000"/>
                </a:solidFill>
                <a:latin typeface="宋体" panose="02010600030101010101" pitchFamily="2" charset="-122"/>
              </a:rPr>
              <a:t>×</a:t>
            </a:r>
            <a:r>
              <a:rPr kumimoji="1" lang="en-US" altLang="zh-CN" sz="3200" b="1">
                <a:solidFill>
                  <a:srgbClr val="000000"/>
                </a:solidFill>
                <a:latin typeface="宋体" panose="02010600030101010101" pitchFamily="2" charset="-122"/>
              </a:rPr>
              <a:t>N</a:t>
            </a:r>
            <a:r>
              <a:rPr kumimoji="1" lang="en-US" altLang="zh-CN" sz="3200" b="1" baseline="-25000">
                <a:solidFill>
                  <a:srgbClr val="000000"/>
                </a:solidFill>
                <a:latin typeface="宋体" panose="02010600030101010101" pitchFamily="2" charset="-122"/>
              </a:rPr>
              <a:t>A</a:t>
            </a:r>
            <a:r>
              <a:rPr kumimoji="1" lang="zh-CN" altLang="en-US" sz="3200" b="1">
                <a:solidFill>
                  <a:srgbClr val="000000"/>
                </a:solidFill>
                <a:latin typeface="宋体" panose="02010600030101010101" pitchFamily="2" charset="-122"/>
              </a:rPr>
              <a:t>个</a:t>
            </a:r>
            <a:r>
              <a:rPr kumimoji="1" lang="en-US" altLang="zh-CN" sz="3200" b="1">
                <a:solidFill>
                  <a:srgbClr val="000000"/>
                </a:solidFill>
                <a:latin typeface="宋体" panose="02010600030101010101" pitchFamily="2" charset="-122"/>
              </a:rPr>
              <a:t>H</a:t>
            </a:r>
            <a:endParaRPr kumimoji="1" lang="en-US" altLang="zh-CN" sz="3200" b="1">
              <a:solidFill>
                <a:srgbClr val="000000"/>
              </a:solidFill>
              <a:latin typeface="宋体" panose="02010600030101010101" pitchFamily="2" charset="-122"/>
            </a:endParaRPr>
          </a:p>
        </p:txBody>
      </p:sp>
      <p:sp>
        <p:nvSpPr>
          <p:cNvPr id="35873" name="Text Box 33"/>
          <p:cNvSpPr txBox="1">
            <a:spLocks noChangeArrowheads="1"/>
          </p:cNvSpPr>
          <p:nvPr/>
        </p:nvSpPr>
        <p:spPr bwMode="auto">
          <a:xfrm>
            <a:off x="1979613" y="4786313"/>
            <a:ext cx="647700" cy="1098550"/>
          </a:xfrm>
          <a:prstGeom prst="rect">
            <a:avLst/>
          </a:prstGeom>
          <a:solidFill>
            <a:srgbClr val="FFFF00">
              <a:alpha val="79999"/>
            </a:srgbClr>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a:spAutoFit/>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6600" b="1">
                <a:solidFill>
                  <a:srgbClr val="000000"/>
                </a:solidFill>
                <a:latin typeface="宋体" panose="02010600030101010101" pitchFamily="2" charset="-122"/>
              </a:rPr>
              <a:t>N</a:t>
            </a:r>
            <a:endParaRPr lang="en-US" altLang="zh-CN" sz="6600" b="1">
              <a:solidFill>
                <a:srgbClr val="000000"/>
              </a:solidFill>
              <a:latin typeface="宋体" panose="02010600030101010101" pitchFamily="2" charset="-122"/>
            </a:endParaRPr>
          </a:p>
        </p:txBody>
      </p:sp>
      <p:sp>
        <p:nvSpPr>
          <p:cNvPr id="35874" name="Text Box 34"/>
          <p:cNvSpPr txBox="1">
            <a:spLocks noChangeArrowheads="1"/>
          </p:cNvSpPr>
          <p:nvPr/>
        </p:nvSpPr>
        <p:spPr bwMode="auto">
          <a:xfrm>
            <a:off x="3419475" y="4786313"/>
            <a:ext cx="647700" cy="1098550"/>
          </a:xfrm>
          <a:prstGeom prst="rect">
            <a:avLst/>
          </a:prstGeom>
          <a:solidFill>
            <a:srgbClr val="FFFF00">
              <a:alpha val="79999"/>
            </a:srgbClr>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a:spAutoFit/>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6600" b="1">
                <a:solidFill>
                  <a:srgbClr val="000000"/>
                </a:solidFill>
                <a:latin typeface="宋体" panose="02010600030101010101" pitchFamily="2" charset="-122"/>
              </a:rPr>
              <a:t>n</a:t>
            </a:r>
            <a:endParaRPr lang="en-US" altLang="zh-CN" sz="6600" b="1">
              <a:solidFill>
                <a:srgbClr val="000000"/>
              </a:solidFill>
              <a:latin typeface="宋体" panose="02010600030101010101" pitchFamily="2" charset="-122"/>
            </a:endParaRPr>
          </a:p>
        </p:txBody>
      </p:sp>
      <p:sp>
        <p:nvSpPr>
          <p:cNvPr id="35875" name="Text Box 35"/>
          <p:cNvSpPr txBox="1">
            <a:spLocks noChangeArrowheads="1"/>
          </p:cNvSpPr>
          <p:nvPr/>
        </p:nvSpPr>
        <p:spPr bwMode="auto">
          <a:xfrm>
            <a:off x="5075238" y="4786313"/>
            <a:ext cx="936625" cy="1098550"/>
          </a:xfrm>
          <a:prstGeom prst="rect">
            <a:avLst/>
          </a:prstGeom>
          <a:solidFill>
            <a:srgbClr val="FFFF00">
              <a:alpha val="79999"/>
            </a:srgbClr>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a:spAutoFit/>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6600" b="1">
                <a:solidFill>
                  <a:srgbClr val="000000"/>
                </a:solidFill>
                <a:latin typeface="宋体" panose="02010600030101010101" pitchFamily="2" charset="-122"/>
              </a:rPr>
              <a:t>N</a:t>
            </a:r>
            <a:r>
              <a:rPr lang="en-US" altLang="zh-CN" sz="6600" b="1" baseline="-25000">
                <a:solidFill>
                  <a:srgbClr val="000000"/>
                </a:solidFill>
                <a:latin typeface="宋体" panose="02010600030101010101" pitchFamily="2" charset="-122"/>
              </a:rPr>
              <a:t>A</a:t>
            </a:r>
            <a:endParaRPr lang="en-US" altLang="zh-CN" sz="6600" b="1" baseline="-25000">
              <a:solidFill>
                <a:srgbClr val="000000"/>
              </a:solidFill>
              <a:latin typeface="宋体" panose="02010600030101010101" pitchFamily="2" charset="-122"/>
            </a:endParaRPr>
          </a:p>
        </p:txBody>
      </p:sp>
      <p:sp>
        <p:nvSpPr>
          <p:cNvPr id="35876" name="Rectangle 36"/>
          <p:cNvSpPr>
            <a:spLocks noChangeArrowheads="1"/>
          </p:cNvSpPr>
          <p:nvPr/>
        </p:nvSpPr>
        <p:spPr bwMode="auto">
          <a:xfrm>
            <a:off x="2774950" y="4581525"/>
            <a:ext cx="6445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7200" b="1">
                <a:solidFill>
                  <a:srgbClr val="0000FF"/>
                </a:solidFill>
                <a:latin typeface="宋体" panose="02010600030101010101" pitchFamily="2" charset="-122"/>
              </a:rPr>
              <a:t>=</a:t>
            </a:r>
            <a:endParaRPr lang="en-US" altLang="zh-CN" sz="7200" b="1">
              <a:solidFill>
                <a:srgbClr val="0000FF"/>
              </a:solidFill>
              <a:latin typeface="宋体" panose="02010600030101010101" pitchFamily="2" charset="-122"/>
            </a:endParaRPr>
          </a:p>
        </p:txBody>
      </p:sp>
      <p:sp>
        <p:nvSpPr>
          <p:cNvPr id="35877" name="Rectangle 37"/>
          <p:cNvSpPr>
            <a:spLocks noChangeArrowheads="1"/>
          </p:cNvSpPr>
          <p:nvPr/>
        </p:nvSpPr>
        <p:spPr bwMode="auto">
          <a:xfrm>
            <a:off x="4117975" y="4676775"/>
            <a:ext cx="11017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7200" b="1">
                <a:solidFill>
                  <a:srgbClr val="0000FF"/>
                </a:solidFill>
                <a:latin typeface="宋体" panose="02010600030101010101" pitchFamily="2" charset="-122"/>
              </a:rPr>
              <a:t>×</a:t>
            </a:r>
            <a:endParaRPr lang="en-US" altLang="zh-CN" sz="7200" b="1">
              <a:solidFill>
                <a:srgbClr val="0000FF"/>
              </a:solidFill>
              <a:latin typeface="宋体" panose="02010600030101010101" pitchFamily="2" charset="-122"/>
            </a:endParaRPr>
          </a:p>
        </p:txBody>
      </p:sp>
      <p:sp>
        <p:nvSpPr>
          <p:cNvPr id="35878" name="Line 38"/>
          <p:cNvSpPr>
            <a:spLocks noChangeShapeType="1"/>
          </p:cNvSpPr>
          <p:nvPr/>
        </p:nvSpPr>
        <p:spPr bwMode="auto">
          <a:xfrm>
            <a:off x="1474788" y="4281488"/>
            <a:ext cx="0" cy="1873250"/>
          </a:xfrm>
          <a:prstGeom prst="line">
            <a:avLst/>
          </a:prstGeom>
          <a:noFill/>
          <a:ln w="47625">
            <a:solidFill>
              <a:srgbClr val="6600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79" name="Line 39"/>
          <p:cNvSpPr>
            <a:spLocks noChangeShapeType="1"/>
          </p:cNvSpPr>
          <p:nvPr/>
        </p:nvSpPr>
        <p:spPr bwMode="auto">
          <a:xfrm>
            <a:off x="1474788" y="4292600"/>
            <a:ext cx="5329237" cy="0"/>
          </a:xfrm>
          <a:prstGeom prst="line">
            <a:avLst/>
          </a:prstGeom>
          <a:noFill/>
          <a:ln w="60325">
            <a:solidFill>
              <a:srgbClr val="6600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0" name="Line 40"/>
          <p:cNvSpPr>
            <a:spLocks noChangeShapeType="1"/>
          </p:cNvSpPr>
          <p:nvPr/>
        </p:nvSpPr>
        <p:spPr bwMode="auto">
          <a:xfrm>
            <a:off x="1474788" y="6154738"/>
            <a:ext cx="5329237" cy="0"/>
          </a:xfrm>
          <a:prstGeom prst="line">
            <a:avLst/>
          </a:prstGeom>
          <a:noFill/>
          <a:ln w="60325">
            <a:solidFill>
              <a:srgbClr val="6600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1" name="Line 41"/>
          <p:cNvSpPr>
            <a:spLocks noChangeShapeType="1"/>
          </p:cNvSpPr>
          <p:nvPr/>
        </p:nvSpPr>
        <p:spPr bwMode="auto">
          <a:xfrm>
            <a:off x="6804025" y="4281488"/>
            <a:ext cx="0" cy="1873250"/>
          </a:xfrm>
          <a:prstGeom prst="line">
            <a:avLst/>
          </a:prstGeom>
          <a:noFill/>
          <a:ln w="47625">
            <a:solidFill>
              <a:srgbClr val="6600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82" name="AutoShape 42"/>
          <p:cNvSpPr/>
          <p:nvPr/>
        </p:nvSpPr>
        <p:spPr bwMode="auto">
          <a:xfrm rot="5400000" flipH="1" flipV="1">
            <a:off x="3728244" y="1762919"/>
            <a:ext cx="388937" cy="3743325"/>
          </a:xfrm>
          <a:prstGeom prst="leftBrace">
            <a:avLst>
              <a:gd name="adj1" fmla="val 80204"/>
              <a:gd name="adj2" fmla="val 50000"/>
            </a:avLst>
          </a:prstGeom>
          <a:noFill/>
          <a:ln w="349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35869"/>
                                        </p:tgtEl>
                                        <p:attrNameLst>
                                          <p:attrName>style.visibility</p:attrName>
                                        </p:attrNameLst>
                                      </p:cBhvr>
                                      <p:to>
                                        <p:strVal val="visible"/>
                                      </p:to>
                                    </p:set>
                                    <p:animEffect transition="in" filter="slide(fromTop)">
                                      <p:cBhvr>
                                        <p:cTn id="27" dur="500"/>
                                        <p:tgtEl>
                                          <p:spTgt spid="35869"/>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35870"/>
                                        </p:tgtEl>
                                        <p:attrNameLst>
                                          <p:attrName>style.visibility</p:attrName>
                                        </p:attrNameLst>
                                      </p:cBhvr>
                                      <p:to>
                                        <p:strVal val="visible"/>
                                      </p:to>
                                    </p:set>
                                    <p:animEffect transition="in" filter="slide(fromTop)">
                                      <p:cBhvr>
                                        <p:cTn id="30" dur="500"/>
                                        <p:tgtEl>
                                          <p:spTgt spid="3587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35882"/>
                                        </p:tgtEl>
                                        <p:attrNameLst>
                                          <p:attrName>style.visibility</p:attrName>
                                        </p:attrNameLst>
                                      </p:cBhvr>
                                      <p:to>
                                        <p:strVal val="visible"/>
                                      </p:to>
                                    </p:set>
                                    <p:animEffect transition="in" filter="slide(fromTop)">
                                      <p:cBhvr>
                                        <p:cTn id="43" dur="500"/>
                                        <p:tgtEl>
                                          <p:spTgt spid="3588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862"/>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1"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5863"/>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2" name="chimes.wav"/>
                                        </p:tgtEl>
                                      </p:cMediaNode>
                                    </p:audio>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5873"/>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1" name="cashreg.wav"/>
                                        </p:tgtEl>
                                      </p:cMediaNode>
                                    </p:audio>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587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5874"/>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3" name="type.wav"/>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5877"/>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3" name="type.wav"/>
                                        </p:tgtEl>
                                      </p:cMediaNode>
                                    </p:audio>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5875"/>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3" name="type.wav"/>
                                        </p:tgtEl>
                                      </p:cMediaNode>
                                    </p:audio>
                                  </p:sub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35878"/>
                                        </p:tgtEl>
                                        <p:attrNameLst>
                                          <p:attrName>style.visibility</p:attrName>
                                        </p:attrNameLst>
                                      </p:cBhvr>
                                      <p:to>
                                        <p:strVal val="visible"/>
                                      </p:to>
                                    </p:set>
                                    <p:animEffect transition="in" filter="slide(fromBottom)">
                                      <p:cBhvr>
                                        <p:cTn id="76" dur="500"/>
                                        <p:tgtEl>
                                          <p:spTgt spid="35878"/>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35879"/>
                                        </p:tgtEl>
                                        <p:attrNameLst>
                                          <p:attrName>style.visibility</p:attrName>
                                        </p:attrNameLst>
                                      </p:cBhvr>
                                      <p:to>
                                        <p:strVal val="visible"/>
                                      </p:to>
                                    </p:set>
                                    <p:animEffect transition="in" filter="slide(fromLeft)">
                                      <p:cBhvr>
                                        <p:cTn id="79" dur="500"/>
                                        <p:tgtEl>
                                          <p:spTgt spid="35879"/>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35881"/>
                                        </p:tgtEl>
                                        <p:attrNameLst>
                                          <p:attrName>style.visibility</p:attrName>
                                        </p:attrNameLst>
                                      </p:cBhvr>
                                      <p:to>
                                        <p:strVal val="visible"/>
                                      </p:to>
                                    </p:set>
                                    <p:animEffect transition="in" filter="slide(fromTop)">
                                      <p:cBhvr>
                                        <p:cTn id="82" dur="500"/>
                                        <p:tgtEl>
                                          <p:spTgt spid="35881"/>
                                        </p:tgtEl>
                                      </p:cBhvr>
                                    </p:animEffect>
                                  </p:childTnLst>
                                </p:cTn>
                              </p:par>
                              <p:par>
                                <p:cTn id="83" presetID="12" presetClass="entr" presetSubtype="2" fill="hold" grpId="0" nodeType="withEffect">
                                  <p:stCondLst>
                                    <p:cond delay="0"/>
                                  </p:stCondLst>
                                  <p:childTnLst>
                                    <p:set>
                                      <p:cBhvr>
                                        <p:cTn id="84" dur="1" fill="hold">
                                          <p:stCondLst>
                                            <p:cond delay="0"/>
                                          </p:stCondLst>
                                        </p:cTn>
                                        <p:tgtEl>
                                          <p:spTgt spid="35880"/>
                                        </p:tgtEl>
                                        <p:attrNameLst>
                                          <p:attrName>style.visibility</p:attrName>
                                        </p:attrNameLst>
                                      </p:cBhvr>
                                      <p:to>
                                        <p:strVal val="visible"/>
                                      </p:to>
                                    </p:set>
                                    <p:animEffect transition="in" filter="slide(fromRight)">
                                      <p:cBhvr>
                                        <p:cTn id="85" dur="500"/>
                                        <p:tgtEl>
                                          <p:spTgt spid="35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2" grpId="0" animBg="1"/>
      <p:bldP spid="35863" grpId="0" animBg="1"/>
      <p:bldP spid="35864" grpId="0"/>
      <p:bldP spid="35865" grpId="0"/>
      <p:bldP spid="35866" grpId="0" animBg="1"/>
      <p:bldP spid="35867" grpId="0"/>
      <p:bldP spid="35868" grpId="0"/>
      <p:bldP spid="35869" grpId="0"/>
      <p:bldP spid="35870" grpId="0"/>
      <p:bldP spid="35871" grpId="0"/>
      <p:bldP spid="35872" grpId="0"/>
      <p:bldP spid="35873" grpId="0" animBg="1"/>
      <p:bldP spid="35874" grpId="0" animBg="1"/>
      <p:bldP spid="35876" grpId="0"/>
      <p:bldP spid="35877" grpId="0"/>
      <p:bldP spid="35878" grpId="0" animBg="1"/>
      <p:bldP spid="35879" grpId="0" animBg="1"/>
      <p:bldP spid="35880" grpId="0" animBg="1"/>
      <p:bldP spid="35881" grpId="0" animBg="1"/>
      <p:bldP spid="358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USER\AppData\Roaming\Tencent\Users\370735485\QQ\WinTemp\RichOle\[BHU(W%@){%6P(EET{6Q$H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9929" y="1048871"/>
            <a:ext cx="7242642" cy="277009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0"/>
          <p:cNvSpPr>
            <a:spLocks noChangeArrowheads="1"/>
          </p:cNvSpPr>
          <p:nvPr/>
        </p:nvSpPr>
        <p:spPr bwMode="auto">
          <a:xfrm>
            <a:off x="5857409" y="4221909"/>
            <a:ext cx="2735262" cy="2160587"/>
          </a:xfrm>
          <a:prstGeom prst="wedgeRectCallout">
            <a:avLst>
              <a:gd name="adj1" fmla="val -91380"/>
              <a:gd name="adj2" fmla="val -50736"/>
            </a:avLst>
          </a:prstGeom>
          <a:solidFill>
            <a:srgbClr val="FFFF66"/>
          </a:solidFill>
          <a:ln w="9525">
            <a:solidFill>
              <a:schemeClr val="tx1"/>
            </a:solidFill>
            <a:miter lim="800000"/>
          </a:ln>
        </p:spPr>
        <p:txBody>
          <a:bodyPr/>
          <a:lstStyle>
            <a:lvl1pPr algn="l">
              <a:defRPr>
                <a:solidFill>
                  <a:schemeClr val="tx1"/>
                </a:solidFill>
                <a:latin typeface="Arial" panose="020B0604020202020204" pitchFamily="34" charset="0"/>
                <a:ea typeface="宋体" panose="02010600030101010101" pitchFamily="2" charset="-122"/>
              </a:defRPr>
            </a:lvl1pPr>
            <a:lvl2pPr marL="742950" indent="-285750" algn="l">
              <a:defRPr>
                <a:solidFill>
                  <a:schemeClr val="tx1"/>
                </a:solidFill>
                <a:latin typeface="Arial" panose="020B0604020202020204" pitchFamily="34" charset="0"/>
                <a:ea typeface="宋体" panose="02010600030101010101" pitchFamily="2" charset="-122"/>
              </a:defRPr>
            </a:lvl2pPr>
            <a:lvl3pPr marL="1143000" indent="-228600" algn="l">
              <a:defRPr>
                <a:solidFill>
                  <a:schemeClr val="tx1"/>
                </a:solidFill>
                <a:latin typeface="Arial" panose="020B0604020202020204" pitchFamily="34" charset="0"/>
                <a:ea typeface="宋体" panose="02010600030101010101" pitchFamily="2" charset="-122"/>
              </a:defRPr>
            </a:lvl3pPr>
            <a:lvl4pPr marL="1600200" indent="-228600" algn="l">
              <a:defRPr>
                <a:solidFill>
                  <a:schemeClr val="tx1"/>
                </a:solidFill>
                <a:latin typeface="Arial" panose="020B0604020202020204" pitchFamily="34" charset="0"/>
                <a:ea typeface="宋体" panose="02010600030101010101" pitchFamily="2" charset="-122"/>
              </a:defRPr>
            </a:lvl4pPr>
            <a:lvl5pPr marL="2057400" indent="-228600" algn="l">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dirty="0">
                <a:solidFill>
                  <a:srgbClr val="FF0066"/>
                </a:solidFill>
                <a:latin typeface="Tahoma" panose="020B0604030504040204" pitchFamily="34" charset="0"/>
              </a:rPr>
              <a:t>两个变式 </a:t>
            </a:r>
            <a:r>
              <a:rPr kumimoji="1" lang="en-US" altLang="zh-CN" sz="3200" b="1" dirty="0">
                <a:solidFill>
                  <a:srgbClr val="FF0066"/>
                </a:solidFill>
                <a:latin typeface="Tahoma" panose="020B0604030504040204" pitchFamily="34" charset="0"/>
              </a:rPr>
              <a:t>(1)</a:t>
            </a:r>
            <a:r>
              <a:rPr kumimoji="1" lang="en-US" altLang="zh-CN" sz="3200" b="1" i="1" dirty="0">
                <a:solidFill>
                  <a:srgbClr val="FF0066"/>
                </a:solidFill>
                <a:latin typeface="Tahoma" panose="020B0604030504040204" pitchFamily="34" charset="0"/>
              </a:rPr>
              <a:t>N</a:t>
            </a:r>
            <a:r>
              <a:rPr kumimoji="1" lang="en-US" altLang="zh-CN" sz="3200" b="1" dirty="0">
                <a:solidFill>
                  <a:srgbClr val="FF0066"/>
                </a:solidFill>
                <a:latin typeface="Tahoma" panose="020B0604030504040204" pitchFamily="34" charset="0"/>
              </a:rPr>
              <a:t>=</a:t>
            </a:r>
            <a:r>
              <a:rPr kumimoji="1" lang="en-US" altLang="zh-CN" sz="3200" b="1" dirty="0" err="1">
                <a:solidFill>
                  <a:srgbClr val="FF0066"/>
                </a:solidFill>
                <a:latin typeface="Tahoma" panose="020B0604030504040204" pitchFamily="34" charset="0"/>
              </a:rPr>
              <a:t>n</a:t>
            </a:r>
            <a:r>
              <a:rPr kumimoji="1" lang="en-US" altLang="zh-CN" sz="3200" b="1" dirty="0" err="1">
                <a:solidFill>
                  <a:srgbClr val="FF0066"/>
                </a:solidFill>
                <a:latin typeface="Times New Roman" panose="02020603050405020304" pitchFamily="18" charset="0"/>
              </a:rPr>
              <a:t>•</a:t>
            </a:r>
            <a:r>
              <a:rPr kumimoji="1" lang="en-US" altLang="zh-CN" sz="3200" b="1" i="1" dirty="0" err="1">
                <a:solidFill>
                  <a:srgbClr val="FF0066"/>
                </a:solidFill>
                <a:latin typeface="Tahoma" panose="020B0604030504040204" pitchFamily="34" charset="0"/>
              </a:rPr>
              <a:t>N</a:t>
            </a:r>
            <a:r>
              <a:rPr kumimoji="1" lang="en-US" altLang="zh-CN" sz="3200" b="1" i="1" baseline="-25000" dirty="0" err="1">
                <a:solidFill>
                  <a:srgbClr val="FF0066"/>
                </a:solidFill>
                <a:latin typeface="Tahoma" panose="020B0604030504040204" pitchFamily="34" charset="0"/>
              </a:rPr>
              <a:t>A</a:t>
            </a:r>
            <a:endParaRPr kumimoji="1" lang="en-US" altLang="zh-CN" sz="3200" b="1" i="1" baseline="-25000" dirty="0">
              <a:solidFill>
                <a:srgbClr val="FF0066"/>
              </a:solidFill>
              <a:latin typeface="Tahoma" panose="020B0604030504040204" pitchFamily="34" charset="0"/>
            </a:endParaRPr>
          </a:p>
          <a:p>
            <a:endParaRPr kumimoji="1" lang="en-US" altLang="zh-CN" sz="3200" b="1" baseline="-25000" dirty="0">
              <a:solidFill>
                <a:srgbClr val="FF0066"/>
              </a:solidFill>
              <a:latin typeface="Tahoma" panose="020B0604030504040204" pitchFamily="34" charset="0"/>
            </a:endParaRPr>
          </a:p>
          <a:p>
            <a:r>
              <a:rPr kumimoji="1" lang="en-US" altLang="zh-CN" sz="3200" b="1" baseline="-25000" dirty="0">
                <a:solidFill>
                  <a:srgbClr val="FF0066"/>
                </a:solidFill>
                <a:latin typeface="Tahoma" panose="020B0604030504040204" pitchFamily="34" charset="0"/>
              </a:rPr>
              <a:t>  </a:t>
            </a:r>
            <a:r>
              <a:rPr kumimoji="1" lang="en-US" altLang="zh-CN" sz="3200" b="1" dirty="0">
                <a:solidFill>
                  <a:srgbClr val="FF0066"/>
                </a:solidFill>
                <a:latin typeface="Tahoma" panose="020B0604030504040204" pitchFamily="34" charset="0"/>
              </a:rPr>
              <a:t>(2)</a:t>
            </a:r>
            <a:r>
              <a:rPr kumimoji="1" lang="en-US" altLang="zh-CN" sz="3200" b="1" i="1" dirty="0">
                <a:solidFill>
                  <a:srgbClr val="FF0066"/>
                </a:solidFill>
                <a:latin typeface="Tahoma" panose="020B0604030504040204" pitchFamily="34" charset="0"/>
              </a:rPr>
              <a:t>N</a:t>
            </a:r>
            <a:r>
              <a:rPr kumimoji="1" lang="en-US" altLang="zh-CN" sz="3200" b="1" i="1" baseline="-25000" dirty="0">
                <a:solidFill>
                  <a:srgbClr val="FF0066"/>
                </a:solidFill>
                <a:latin typeface="Tahoma" panose="020B0604030504040204" pitchFamily="34" charset="0"/>
              </a:rPr>
              <a:t>A</a:t>
            </a:r>
            <a:r>
              <a:rPr kumimoji="1" lang="en-US" altLang="zh-CN" sz="3200" b="1" dirty="0">
                <a:solidFill>
                  <a:srgbClr val="FF0066"/>
                </a:solidFill>
                <a:latin typeface="Tahoma" panose="020B0604030504040204" pitchFamily="34" charset="0"/>
              </a:rPr>
              <a:t>=</a:t>
            </a:r>
            <a:r>
              <a:rPr kumimoji="1" lang="en-US" altLang="zh-CN" sz="3200" b="1" i="1" dirty="0">
                <a:solidFill>
                  <a:srgbClr val="FF0066"/>
                </a:solidFill>
                <a:latin typeface="Tahoma" panose="020B0604030504040204" pitchFamily="34" charset="0"/>
              </a:rPr>
              <a:t>N</a:t>
            </a:r>
            <a:r>
              <a:rPr kumimoji="1" lang="en-US" altLang="zh-CN" sz="3200" b="1" dirty="0">
                <a:solidFill>
                  <a:srgbClr val="FF0066"/>
                </a:solidFill>
                <a:latin typeface="Tahoma" panose="020B0604030504040204" pitchFamily="34" charset="0"/>
              </a:rPr>
              <a:t>/n</a:t>
            </a:r>
            <a:r>
              <a:rPr kumimoji="1" lang="en-US" altLang="zh-CN" sz="3200" b="1" dirty="0">
                <a:solidFill>
                  <a:schemeClr val="bg1"/>
                </a:solidFill>
                <a:latin typeface="Tahoma" panose="020B0604030504040204" pitchFamily="34" charset="0"/>
              </a:rPr>
              <a:t>                            </a:t>
            </a:r>
            <a:endParaRPr kumimoji="1" lang="en-US" altLang="zh-CN" sz="3200" b="1" dirty="0">
              <a:solidFill>
                <a:schemeClr val="bg1"/>
              </a:solidFill>
              <a:latin typeface="Tahoma" panose="020B0604030504040204" pitchFamily="34" charset="0"/>
            </a:endParaRPr>
          </a:p>
        </p:txBody>
      </p:sp>
      <p:sp>
        <p:nvSpPr>
          <p:cNvPr id="4" name="AutoShape 19"/>
          <p:cNvSpPr>
            <a:spLocks noChangeArrowheads="1"/>
          </p:cNvSpPr>
          <p:nvPr/>
        </p:nvSpPr>
        <p:spPr bwMode="auto">
          <a:xfrm>
            <a:off x="334776" y="4518213"/>
            <a:ext cx="3457575" cy="1250576"/>
          </a:xfrm>
          <a:prstGeom prst="wedgeRectCallout">
            <a:avLst>
              <a:gd name="adj1" fmla="val 43846"/>
              <a:gd name="adj2" fmla="val -92351"/>
            </a:avLst>
          </a:prstGeom>
          <a:solidFill>
            <a:schemeClr val="accent1">
              <a:lumMod val="60000"/>
              <a:lumOff val="40000"/>
            </a:schemeClr>
          </a:solidFill>
          <a:ln w="9525">
            <a:noFill/>
            <a:miter lim="800000"/>
          </a:ln>
          <a:effectLst/>
        </p:spPr>
        <p:txBody>
          <a:bodyPr/>
          <a:lstStyle/>
          <a:p>
            <a:pPr algn="ctr">
              <a:defRPr/>
            </a:pPr>
            <a:r>
              <a:rPr lang="zh-CN" altLang="en-US" sz="2800" b="1">
                <a:solidFill>
                  <a:srgbClr val="D60093"/>
                </a:solidFill>
                <a:latin typeface="Verdana" panose="020B0604030504040204" pitchFamily="34" charset="0"/>
              </a:rPr>
              <a:t>一个比例关系</a:t>
            </a:r>
            <a:endParaRPr lang="zh-CN" altLang="en-US" sz="2800" b="1">
              <a:solidFill>
                <a:srgbClr val="D60093"/>
              </a:solidFill>
              <a:latin typeface="Verdana" panose="020B0604030504040204" pitchFamily="34" charset="0"/>
            </a:endParaRPr>
          </a:p>
          <a:p>
            <a:pPr algn="ctr">
              <a:defRPr/>
            </a:pPr>
            <a:r>
              <a:rPr lang="en-US" altLang="zh-CN" sz="2800" b="1">
                <a:solidFill>
                  <a:srgbClr val="D60093"/>
                </a:solidFill>
                <a:latin typeface="Verdana" panose="020B0604030504040204" pitchFamily="34" charset="0"/>
              </a:rPr>
              <a:t>n</a:t>
            </a:r>
            <a:r>
              <a:rPr lang="en-US" altLang="zh-CN" sz="2800" b="1" baseline="-25000">
                <a:solidFill>
                  <a:srgbClr val="D60093"/>
                </a:solidFill>
                <a:latin typeface="Verdana" panose="020B0604030504040204" pitchFamily="34" charset="0"/>
              </a:rPr>
              <a:t>1</a:t>
            </a:r>
            <a:r>
              <a:rPr lang="en-US" altLang="zh-CN" sz="2800" b="1">
                <a:solidFill>
                  <a:srgbClr val="D60093"/>
                </a:solidFill>
                <a:latin typeface="Verdana" panose="020B0604030504040204" pitchFamily="34" charset="0"/>
              </a:rPr>
              <a:t>︰n</a:t>
            </a:r>
            <a:r>
              <a:rPr lang="en-US" altLang="zh-CN" sz="2800" b="1" baseline="-25000">
                <a:solidFill>
                  <a:srgbClr val="D60093"/>
                </a:solidFill>
                <a:latin typeface="Verdana" panose="020B0604030504040204" pitchFamily="34" charset="0"/>
              </a:rPr>
              <a:t>2</a:t>
            </a:r>
            <a:r>
              <a:rPr lang="en-US" altLang="zh-CN" sz="2800" b="1">
                <a:solidFill>
                  <a:srgbClr val="D60093"/>
                </a:solidFill>
                <a:latin typeface="Verdana" panose="020B0604030504040204" pitchFamily="34" charset="0"/>
              </a:rPr>
              <a:t>=N</a:t>
            </a:r>
            <a:r>
              <a:rPr lang="en-US" altLang="zh-CN" sz="2800" b="1" baseline="-25000">
                <a:solidFill>
                  <a:srgbClr val="D60093"/>
                </a:solidFill>
                <a:latin typeface="Verdana" panose="020B0604030504040204" pitchFamily="34" charset="0"/>
              </a:rPr>
              <a:t>1</a:t>
            </a:r>
            <a:r>
              <a:rPr lang="en-US" altLang="zh-CN" sz="2800" b="1">
                <a:solidFill>
                  <a:srgbClr val="D60093"/>
                </a:solidFill>
                <a:latin typeface="Verdana" panose="020B0604030504040204" pitchFamily="34" charset="0"/>
              </a:rPr>
              <a:t>︰N</a:t>
            </a:r>
            <a:r>
              <a:rPr lang="en-US" altLang="zh-CN" sz="2800" b="1" baseline="-25000">
                <a:solidFill>
                  <a:srgbClr val="D60093"/>
                </a:solidFill>
                <a:latin typeface="Verdana" panose="020B0604030504040204" pitchFamily="34" charset="0"/>
              </a:rPr>
              <a:t>2</a:t>
            </a:r>
            <a:endParaRPr lang="en-US" altLang="zh-CN" sz="2800" b="1" baseline="-25000">
              <a:solidFill>
                <a:srgbClr val="D60093"/>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7"/>
          <p:cNvSpPr txBox="1">
            <a:spLocks noChangeArrowheads="1"/>
          </p:cNvSpPr>
          <p:nvPr/>
        </p:nvSpPr>
        <p:spPr bwMode="auto">
          <a:xfrm>
            <a:off x="692150" y="1565275"/>
            <a:ext cx="235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微粒个数</a:t>
            </a:r>
            <a:endParaRPr lang="zh-CN" altLang="en-US" sz="2800" b="1"/>
          </a:p>
        </p:txBody>
      </p:sp>
      <p:sp>
        <p:nvSpPr>
          <p:cNvPr id="19464" name="Text Box 8"/>
          <p:cNvSpPr txBox="1">
            <a:spLocks noChangeArrowheads="1"/>
          </p:cNvSpPr>
          <p:nvPr/>
        </p:nvSpPr>
        <p:spPr bwMode="auto">
          <a:xfrm>
            <a:off x="2420938" y="15652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D60093"/>
                </a:solidFill>
              </a:rPr>
              <a:t>１个</a:t>
            </a:r>
            <a:endParaRPr lang="zh-CN" altLang="en-US" sz="2800" b="1" dirty="0">
              <a:solidFill>
                <a:srgbClr val="D60093"/>
              </a:solidFill>
            </a:endParaRPr>
          </a:p>
        </p:txBody>
      </p:sp>
      <p:sp>
        <p:nvSpPr>
          <p:cNvPr id="19465" name="Text Box 9"/>
          <p:cNvSpPr txBox="1">
            <a:spLocks noChangeArrowheads="1"/>
          </p:cNvSpPr>
          <p:nvPr/>
        </p:nvSpPr>
        <p:spPr bwMode="auto">
          <a:xfrm>
            <a:off x="4041775" y="1565275"/>
            <a:ext cx="121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D60093"/>
                </a:solidFill>
              </a:rPr>
              <a:t>１个</a:t>
            </a:r>
            <a:endParaRPr lang="zh-CN" altLang="en-US" sz="2800" b="1" dirty="0">
              <a:solidFill>
                <a:srgbClr val="D60093"/>
              </a:solidFill>
            </a:endParaRPr>
          </a:p>
        </p:txBody>
      </p:sp>
      <p:sp>
        <p:nvSpPr>
          <p:cNvPr id="19466" name="Text Box 10"/>
          <p:cNvSpPr txBox="1">
            <a:spLocks noChangeArrowheads="1"/>
          </p:cNvSpPr>
          <p:nvPr/>
        </p:nvSpPr>
        <p:spPr bwMode="auto">
          <a:xfrm>
            <a:off x="6361113" y="1565275"/>
            <a:ext cx="1487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１个</a:t>
            </a:r>
            <a:endParaRPr lang="zh-CN" altLang="en-US" sz="2800" b="1">
              <a:solidFill>
                <a:srgbClr val="D60093"/>
              </a:solidFill>
            </a:endParaRPr>
          </a:p>
        </p:txBody>
      </p:sp>
      <p:sp>
        <p:nvSpPr>
          <p:cNvPr id="14343" name="Text Box 11"/>
          <p:cNvSpPr txBox="1">
            <a:spLocks noChangeArrowheads="1"/>
          </p:cNvSpPr>
          <p:nvPr/>
        </p:nvSpPr>
        <p:spPr bwMode="auto">
          <a:xfrm>
            <a:off x="692150" y="2141538"/>
            <a:ext cx="227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物质的量</a:t>
            </a:r>
            <a:endParaRPr lang="zh-CN" altLang="en-US" sz="2800" b="1"/>
          </a:p>
        </p:txBody>
      </p:sp>
      <p:sp>
        <p:nvSpPr>
          <p:cNvPr id="19468" name="Text Box 12"/>
          <p:cNvSpPr txBox="1">
            <a:spLocks noChangeArrowheads="1"/>
          </p:cNvSpPr>
          <p:nvPr/>
        </p:nvSpPr>
        <p:spPr bwMode="auto">
          <a:xfrm>
            <a:off x="2347913" y="2141538"/>
            <a:ext cx="1728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１</a:t>
            </a:r>
            <a:r>
              <a:rPr lang="en-US" altLang="zh-CN" sz="2800" b="1">
                <a:solidFill>
                  <a:srgbClr val="D60093"/>
                </a:solidFill>
              </a:rPr>
              <a:t>mol</a:t>
            </a:r>
            <a:endParaRPr lang="en-US" altLang="zh-CN" sz="2800" b="1">
              <a:solidFill>
                <a:srgbClr val="D60093"/>
              </a:solidFill>
            </a:endParaRPr>
          </a:p>
        </p:txBody>
      </p:sp>
      <p:sp>
        <p:nvSpPr>
          <p:cNvPr id="19469" name="Text Box 13"/>
          <p:cNvSpPr txBox="1">
            <a:spLocks noChangeArrowheads="1"/>
          </p:cNvSpPr>
          <p:nvPr/>
        </p:nvSpPr>
        <p:spPr bwMode="auto">
          <a:xfrm>
            <a:off x="3787775" y="2141538"/>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１</a:t>
            </a:r>
            <a:r>
              <a:rPr lang="en-US" altLang="zh-CN" sz="2800" b="1">
                <a:solidFill>
                  <a:srgbClr val="D60093"/>
                </a:solidFill>
              </a:rPr>
              <a:t>mol</a:t>
            </a:r>
            <a:endParaRPr lang="en-US" altLang="zh-CN" sz="2800" b="1">
              <a:solidFill>
                <a:srgbClr val="D60093"/>
              </a:solidFill>
            </a:endParaRPr>
          </a:p>
        </p:txBody>
      </p:sp>
      <p:sp>
        <p:nvSpPr>
          <p:cNvPr id="19470" name="Text Box 14"/>
          <p:cNvSpPr txBox="1">
            <a:spLocks noChangeArrowheads="1"/>
          </p:cNvSpPr>
          <p:nvPr/>
        </p:nvSpPr>
        <p:spPr bwMode="auto">
          <a:xfrm>
            <a:off x="6237288" y="214153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１</a:t>
            </a:r>
            <a:r>
              <a:rPr lang="en-US" altLang="zh-CN" sz="2800" b="1">
                <a:solidFill>
                  <a:srgbClr val="D60093"/>
                </a:solidFill>
              </a:rPr>
              <a:t>mol</a:t>
            </a:r>
            <a:endParaRPr lang="en-US" altLang="zh-CN" sz="2800" b="1">
              <a:solidFill>
                <a:srgbClr val="D60093"/>
              </a:solidFill>
            </a:endParaRPr>
          </a:p>
        </p:txBody>
      </p:sp>
      <p:grpSp>
        <p:nvGrpSpPr>
          <p:cNvPr id="14347" name="Group 15"/>
          <p:cNvGrpSpPr/>
          <p:nvPr/>
        </p:nvGrpSpPr>
        <p:grpSpPr bwMode="auto">
          <a:xfrm>
            <a:off x="2247900" y="2428875"/>
            <a:ext cx="6292850" cy="796925"/>
            <a:chOff x="1202" y="2341"/>
            <a:chExt cx="3964" cy="502"/>
          </a:xfrm>
        </p:grpSpPr>
        <p:sp>
          <p:nvSpPr>
            <p:cNvPr id="14388" name="Text Box 16"/>
            <p:cNvSpPr txBox="1">
              <a:spLocks noChangeArrowheads="1"/>
            </p:cNvSpPr>
            <p:nvPr/>
          </p:nvSpPr>
          <p:spPr bwMode="auto">
            <a:xfrm>
              <a:off x="1202" y="2478"/>
              <a:ext cx="39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２Ｈ</a:t>
              </a:r>
              <a:r>
                <a:rPr lang="zh-CN" altLang="en-US" b="1" baseline="-25000"/>
                <a:t>２</a:t>
              </a:r>
              <a:r>
                <a:rPr lang="zh-CN" altLang="en-US" b="1"/>
                <a:t>　＋　Ｏ</a:t>
              </a:r>
              <a:r>
                <a:rPr lang="zh-CN" altLang="en-US" b="1" baseline="-25000"/>
                <a:t>２</a:t>
              </a:r>
              <a:r>
                <a:rPr lang="zh-CN" altLang="en-US" b="1"/>
                <a:t>　＝＝　２Ｈ</a:t>
              </a:r>
              <a:r>
                <a:rPr lang="zh-CN" altLang="en-US" b="1" baseline="-25000"/>
                <a:t>２</a:t>
              </a:r>
              <a:r>
                <a:rPr lang="zh-CN" altLang="en-US" b="1"/>
                <a:t>Ｏ</a:t>
              </a:r>
              <a:endParaRPr lang="zh-CN" altLang="en-US" b="1"/>
            </a:p>
          </p:txBody>
        </p:sp>
        <p:sp>
          <p:nvSpPr>
            <p:cNvPr id="14389" name="Text Box 17"/>
            <p:cNvSpPr txBox="1">
              <a:spLocks noChangeArrowheads="1"/>
            </p:cNvSpPr>
            <p:nvPr/>
          </p:nvSpPr>
          <p:spPr bwMode="auto">
            <a:xfrm>
              <a:off x="3515" y="234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t>△</a:t>
              </a:r>
              <a:endParaRPr lang="en-US" altLang="zh-CN" sz="2400" b="1"/>
            </a:p>
          </p:txBody>
        </p:sp>
      </p:grpSp>
      <p:sp>
        <p:nvSpPr>
          <p:cNvPr id="14348" name="Text Box 18"/>
          <p:cNvSpPr txBox="1">
            <a:spLocks noChangeArrowheads="1"/>
          </p:cNvSpPr>
          <p:nvPr/>
        </p:nvSpPr>
        <p:spPr bwMode="auto">
          <a:xfrm>
            <a:off x="692150" y="3221038"/>
            <a:ext cx="1974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微粒个数</a:t>
            </a:r>
            <a:endParaRPr lang="zh-CN" altLang="en-US" sz="2800" b="1"/>
          </a:p>
        </p:txBody>
      </p:sp>
      <p:sp>
        <p:nvSpPr>
          <p:cNvPr id="14349" name="Text Box 19"/>
          <p:cNvSpPr txBox="1">
            <a:spLocks noChangeArrowheads="1"/>
          </p:cNvSpPr>
          <p:nvPr/>
        </p:nvSpPr>
        <p:spPr bwMode="auto">
          <a:xfrm>
            <a:off x="692150" y="3797300"/>
            <a:ext cx="197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物质的量</a:t>
            </a:r>
            <a:endParaRPr lang="zh-CN" altLang="en-US" sz="2800" b="1"/>
          </a:p>
        </p:txBody>
      </p:sp>
      <p:sp>
        <p:nvSpPr>
          <p:cNvPr id="19476" name="Text Box 20"/>
          <p:cNvSpPr txBox="1">
            <a:spLocks noChangeArrowheads="1"/>
          </p:cNvSpPr>
          <p:nvPr/>
        </p:nvSpPr>
        <p:spPr bwMode="auto">
          <a:xfrm>
            <a:off x="2492375" y="3221038"/>
            <a:ext cx="154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２个</a:t>
            </a:r>
            <a:endParaRPr lang="zh-CN" altLang="en-US" sz="2800" b="1">
              <a:solidFill>
                <a:srgbClr val="D60093"/>
              </a:solidFill>
            </a:endParaRPr>
          </a:p>
        </p:txBody>
      </p:sp>
      <p:sp>
        <p:nvSpPr>
          <p:cNvPr id="19477" name="Text Box 21"/>
          <p:cNvSpPr txBox="1">
            <a:spLocks noChangeArrowheads="1"/>
          </p:cNvSpPr>
          <p:nvPr/>
        </p:nvSpPr>
        <p:spPr bwMode="auto">
          <a:xfrm>
            <a:off x="4508500" y="3221038"/>
            <a:ext cx="143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D60093"/>
                </a:solidFill>
              </a:rPr>
              <a:t>１个</a:t>
            </a:r>
            <a:endParaRPr lang="zh-CN" altLang="en-US" sz="2800" b="1" dirty="0">
              <a:solidFill>
                <a:srgbClr val="D60093"/>
              </a:solidFill>
            </a:endParaRPr>
          </a:p>
        </p:txBody>
      </p:sp>
      <p:sp>
        <p:nvSpPr>
          <p:cNvPr id="19478" name="Text Box 22"/>
          <p:cNvSpPr txBox="1">
            <a:spLocks noChangeArrowheads="1"/>
          </p:cNvSpPr>
          <p:nvPr/>
        </p:nvSpPr>
        <p:spPr bwMode="auto">
          <a:xfrm>
            <a:off x="6934200" y="3200400"/>
            <a:ext cx="120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２个</a:t>
            </a:r>
            <a:endParaRPr lang="zh-CN" altLang="en-US" sz="2800" b="1">
              <a:solidFill>
                <a:srgbClr val="D60093"/>
              </a:solidFill>
            </a:endParaRPr>
          </a:p>
        </p:txBody>
      </p:sp>
      <p:sp>
        <p:nvSpPr>
          <p:cNvPr id="19479" name="Text Box 23"/>
          <p:cNvSpPr txBox="1">
            <a:spLocks noChangeArrowheads="1"/>
          </p:cNvSpPr>
          <p:nvPr/>
        </p:nvSpPr>
        <p:spPr bwMode="auto">
          <a:xfrm>
            <a:off x="2420938" y="3797300"/>
            <a:ext cx="194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２</a:t>
            </a:r>
            <a:r>
              <a:rPr lang="en-US" altLang="zh-CN" sz="2800" b="1">
                <a:solidFill>
                  <a:srgbClr val="D60093"/>
                </a:solidFill>
              </a:rPr>
              <a:t>mol</a:t>
            </a:r>
            <a:endParaRPr lang="en-US" altLang="zh-CN" sz="2800" b="1">
              <a:solidFill>
                <a:srgbClr val="D60093"/>
              </a:solidFill>
            </a:endParaRPr>
          </a:p>
        </p:txBody>
      </p:sp>
      <p:sp>
        <p:nvSpPr>
          <p:cNvPr id="19480" name="Text Box 24"/>
          <p:cNvSpPr txBox="1">
            <a:spLocks noChangeArrowheads="1"/>
          </p:cNvSpPr>
          <p:nvPr/>
        </p:nvSpPr>
        <p:spPr bwMode="auto">
          <a:xfrm>
            <a:off x="4414838" y="3797300"/>
            <a:ext cx="2109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１</a:t>
            </a:r>
            <a:r>
              <a:rPr lang="en-US" altLang="zh-CN" sz="2800" b="1">
                <a:solidFill>
                  <a:srgbClr val="D60093"/>
                </a:solidFill>
              </a:rPr>
              <a:t>mol</a:t>
            </a:r>
            <a:endParaRPr lang="en-US" altLang="zh-CN" sz="2800" b="1">
              <a:solidFill>
                <a:srgbClr val="D60093"/>
              </a:solidFill>
            </a:endParaRPr>
          </a:p>
        </p:txBody>
      </p:sp>
      <p:sp>
        <p:nvSpPr>
          <p:cNvPr id="19481" name="Text Box 25"/>
          <p:cNvSpPr txBox="1">
            <a:spLocks noChangeArrowheads="1"/>
          </p:cNvSpPr>
          <p:nvPr/>
        </p:nvSpPr>
        <p:spPr bwMode="auto">
          <a:xfrm>
            <a:off x="6935788" y="3797300"/>
            <a:ext cx="1820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rPr>
              <a:t>２</a:t>
            </a:r>
            <a:r>
              <a:rPr lang="en-US" altLang="zh-CN" sz="2800" b="1">
                <a:solidFill>
                  <a:srgbClr val="D60093"/>
                </a:solidFill>
              </a:rPr>
              <a:t>mol</a:t>
            </a:r>
            <a:endParaRPr lang="en-US" altLang="zh-CN" sz="2800" b="1">
              <a:solidFill>
                <a:srgbClr val="D60093"/>
              </a:solidFill>
            </a:endParaRPr>
          </a:p>
        </p:txBody>
      </p:sp>
      <p:grpSp>
        <p:nvGrpSpPr>
          <p:cNvPr id="14356" name="Group 49"/>
          <p:cNvGrpSpPr/>
          <p:nvPr/>
        </p:nvGrpSpPr>
        <p:grpSpPr bwMode="auto">
          <a:xfrm>
            <a:off x="269875" y="533400"/>
            <a:ext cx="13598525" cy="1503363"/>
            <a:chOff x="50" y="288"/>
            <a:chExt cx="8566" cy="947"/>
          </a:xfrm>
        </p:grpSpPr>
        <p:grpSp>
          <p:nvGrpSpPr>
            <p:cNvPr id="14371" name="Group 29"/>
            <p:cNvGrpSpPr/>
            <p:nvPr/>
          </p:nvGrpSpPr>
          <p:grpSpPr bwMode="auto">
            <a:xfrm>
              <a:off x="50" y="399"/>
              <a:ext cx="8566" cy="836"/>
              <a:chOff x="146" y="471"/>
              <a:chExt cx="5614" cy="836"/>
            </a:xfrm>
          </p:grpSpPr>
          <p:grpSp>
            <p:nvGrpSpPr>
              <p:cNvPr id="14375" name="Group 30"/>
              <p:cNvGrpSpPr/>
              <p:nvPr/>
            </p:nvGrpSpPr>
            <p:grpSpPr bwMode="auto">
              <a:xfrm>
                <a:off x="146" y="471"/>
                <a:ext cx="5614" cy="836"/>
                <a:chOff x="146" y="231"/>
                <a:chExt cx="5614" cy="836"/>
              </a:xfrm>
            </p:grpSpPr>
            <p:grpSp>
              <p:nvGrpSpPr>
                <p:cNvPr id="14377" name="Group 31"/>
                <p:cNvGrpSpPr/>
                <p:nvPr/>
              </p:nvGrpSpPr>
              <p:grpSpPr bwMode="auto">
                <a:xfrm>
                  <a:off x="146" y="231"/>
                  <a:ext cx="5614" cy="836"/>
                  <a:chOff x="146" y="1911"/>
                  <a:chExt cx="5614" cy="836"/>
                </a:xfrm>
              </p:grpSpPr>
              <p:grpSp>
                <p:nvGrpSpPr>
                  <p:cNvPr id="14379" name="Group 32"/>
                  <p:cNvGrpSpPr/>
                  <p:nvPr/>
                </p:nvGrpSpPr>
                <p:grpSpPr bwMode="auto">
                  <a:xfrm>
                    <a:off x="146" y="1911"/>
                    <a:ext cx="1902" cy="836"/>
                    <a:chOff x="234" y="1767"/>
                    <a:chExt cx="4262" cy="836"/>
                  </a:xfrm>
                </p:grpSpPr>
                <p:sp>
                  <p:nvSpPr>
                    <p:cNvPr id="19489" name="AutoShape 33"/>
                    <p:cNvSpPr>
                      <a:spLocks noChangeArrowheads="1"/>
                    </p:cNvSpPr>
                    <p:nvPr/>
                  </p:nvSpPr>
                  <p:spPr bwMode="ltGray">
                    <a:xfrm>
                      <a:off x="1488" y="1845"/>
                      <a:ext cx="3008" cy="288"/>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pPr>
                        <a:defRPr/>
                      </a:pPr>
                      <a:endParaRPr lang="zh-CN" altLang="en-US">
                        <a:latin typeface="Arial" panose="020B0604020202020204" pitchFamily="34" charset="0"/>
                      </a:endParaRPr>
                    </a:p>
                  </p:txBody>
                </p:sp>
                <p:grpSp>
                  <p:nvGrpSpPr>
                    <p:cNvPr id="14382" name="Group 34"/>
                    <p:cNvGrpSpPr/>
                    <p:nvPr/>
                  </p:nvGrpSpPr>
                  <p:grpSpPr bwMode="auto">
                    <a:xfrm>
                      <a:off x="381" y="1767"/>
                      <a:ext cx="2163" cy="432"/>
                      <a:chOff x="846" y="1663"/>
                      <a:chExt cx="1264" cy="818"/>
                    </a:xfrm>
                  </p:grpSpPr>
                  <p:sp>
                    <p:nvSpPr>
                      <p:cNvPr id="14384" name="AutoShape 35"/>
                      <p:cNvSpPr>
                        <a:spLocks noChangeArrowheads="1"/>
                      </p:cNvSpPr>
                      <p:nvPr/>
                    </p:nvSpPr>
                    <p:spPr bwMode="gray">
                      <a:xfrm>
                        <a:off x="1873" y="1957"/>
                        <a:ext cx="237" cy="219"/>
                      </a:xfrm>
                      <a:prstGeom prst="rightArrow">
                        <a:avLst>
                          <a:gd name="adj1" fmla="val 50000"/>
                          <a:gd name="adj2" fmla="val 45091"/>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4385" name="Group 36"/>
                      <p:cNvGrpSpPr/>
                      <p:nvPr/>
                    </p:nvGrpSpPr>
                    <p:grpSpPr bwMode="auto">
                      <a:xfrm>
                        <a:off x="846" y="1663"/>
                        <a:ext cx="1027" cy="818"/>
                        <a:chOff x="851" y="1641"/>
                        <a:chExt cx="1027" cy="818"/>
                      </a:xfrm>
                    </p:grpSpPr>
                    <p:sp>
                      <p:nvSpPr>
                        <p:cNvPr id="19493" name="AutoShape 37"/>
                        <p:cNvSpPr>
                          <a:spLocks noChangeArrowheads="1"/>
                        </p:cNvSpPr>
                        <p:nvPr/>
                      </p:nvSpPr>
                      <p:spPr bwMode="gray">
                        <a:xfrm>
                          <a:off x="851" y="1641"/>
                          <a:ext cx="1027" cy="818"/>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latin typeface="Arial" panose="020B0604020202020204" pitchFamily="34" charset="0"/>
                          </a:endParaRPr>
                        </a:p>
                      </p:txBody>
                    </p:sp>
                    <p:sp>
                      <p:nvSpPr>
                        <p:cNvPr id="19494" name="Freeform 38"/>
                        <p:cNvSpPr/>
                        <p:nvPr/>
                      </p:nvSpPr>
                      <p:spPr bwMode="gray">
                        <a:xfrm>
                          <a:off x="999" y="1692"/>
                          <a:ext cx="511" cy="409"/>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a:defRPr/>
                          </a:pPr>
                          <a:endParaRPr lang="zh-CN" altLang="en-US">
                            <a:latin typeface="Arial" panose="020B0604020202020204" pitchFamily="34" charset="0"/>
                          </a:endParaRPr>
                        </a:p>
                      </p:txBody>
                    </p:sp>
                  </p:grpSp>
                </p:grpSp>
                <p:sp>
                  <p:nvSpPr>
                    <p:cNvPr id="14383" name="Text Box 39"/>
                    <p:cNvSpPr txBox="1">
                      <a:spLocks noChangeArrowheads="1"/>
                    </p:cNvSpPr>
                    <p:nvPr/>
                  </p:nvSpPr>
                  <p:spPr bwMode="white">
                    <a:xfrm>
                      <a:off x="234" y="1816"/>
                      <a:ext cx="2208"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dirty="0">
                          <a:solidFill>
                            <a:schemeClr val="bg1"/>
                          </a:solidFill>
                        </a:rPr>
                        <a:t>知识链接</a:t>
                      </a:r>
                      <a:endParaRPr kumimoji="1" lang="zh-CN" altLang="en-US" sz="2800" b="1" dirty="0">
                        <a:solidFill>
                          <a:schemeClr val="bg1"/>
                        </a:solidFill>
                      </a:endParaRPr>
                    </a:p>
                    <a:p>
                      <a:pPr algn="ctr" eaLnBrk="1" hangingPunct="1">
                        <a:spcBef>
                          <a:spcPct val="0"/>
                        </a:spcBef>
                        <a:buFontTx/>
                        <a:buNone/>
                      </a:pPr>
                      <a:endParaRPr kumimoji="1" lang="zh-CN" altLang="en-US" sz="2400" b="1" dirty="0">
                        <a:solidFill>
                          <a:schemeClr val="bg1"/>
                        </a:solidFill>
                      </a:endParaRPr>
                    </a:p>
                    <a:p>
                      <a:pPr eaLnBrk="1" hangingPunct="1">
                        <a:spcBef>
                          <a:spcPct val="0"/>
                        </a:spcBef>
                        <a:buFontTx/>
                        <a:buNone/>
                      </a:pPr>
                      <a:endParaRPr lang="en-US" altLang="zh-CN" sz="2400" b="1" dirty="0">
                        <a:solidFill>
                          <a:schemeClr val="bg1"/>
                        </a:solidFill>
                      </a:endParaRPr>
                    </a:p>
                  </p:txBody>
                </p:sp>
              </p:grpSp>
              <p:sp>
                <p:nvSpPr>
                  <p:cNvPr id="19496" name="Rectangle 40"/>
                  <p:cNvSpPr>
                    <a:spLocks noChangeArrowheads="1"/>
                  </p:cNvSpPr>
                  <p:nvPr/>
                </p:nvSpPr>
                <p:spPr bwMode="auto">
                  <a:xfrm>
                    <a:off x="1104" y="1968"/>
                    <a:ext cx="4656" cy="288"/>
                  </a:xfrm>
                  <a:prstGeom prst="rect">
                    <a:avLst/>
                  </a:prstGeom>
                  <a:noFill/>
                  <a:ln w="9525">
                    <a:noFill/>
                    <a:miter lim="800000"/>
                  </a:ln>
                  <a:effectLst/>
                </p:spPr>
                <p:txBody>
                  <a:bodyPr>
                    <a:spAutoFit/>
                  </a:bodyPr>
                  <a:lstStyle/>
                  <a:p>
                    <a:pPr>
                      <a:spcBef>
                        <a:spcPct val="50000"/>
                      </a:spcBef>
                      <a:defRPr/>
                    </a:pPr>
                    <a:endParaRPr lang="zh-CN" altLang="zh-CN" sz="2400" b="1">
                      <a:effectLst>
                        <a:outerShdw blurRad="38100" dist="38100" dir="2700000" algn="tl">
                          <a:srgbClr val="C0C0C0"/>
                        </a:outerShdw>
                      </a:effectLst>
                      <a:latin typeface="Arial" panose="020B0604020202020204" pitchFamily="34" charset="0"/>
                    </a:endParaRPr>
                  </a:p>
                </p:txBody>
              </p:sp>
            </p:grpSp>
            <p:sp>
              <p:nvSpPr>
                <p:cNvPr id="14378" name="Text Box 41"/>
                <p:cNvSpPr txBox="1">
                  <a:spLocks noChangeArrowheads="1"/>
                </p:cNvSpPr>
                <p:nvPr/>
              </p:nvSpPr>
              <p:spPr bwMode="auto">
                <a:xfrm>
                  <a:off x="1248" y="28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1"/>
                </a:p>
              </p:txBody>
            </p:sp>
          </p:grpSp>
          <p:sp>
            <p:nvSpPr>
              <p:cNvPr id="14376" name="Rectangle 42"/>
              <p:cNvSpPr>
                <a:spLocks noChangeArrowheads="1"/>
              </p:cNvSpPr>
              <p:nvPr/>
            </p:nvSpPr>
            <p:spPr bwMode="auto">
              <a:xfrm>
                <a:off x="1200" y="576"/>
                <a:ext cx="23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800" b="1"/>
              </a:p>
            </p:txBody>
          </p:sp>
        </p:grpSp>
        <p:grpSp>
          <p:nvGrpSpPr>
            <p:cNvPr id="14372" name="Group 4"/>
            <p:cNvGrpSpPr/>
            <p:nvPr/>
          </p:nvGrpSpPr>
          <p:grpSpPr bwMode="auto">
            <a:xfrm>
              <a:off x="1536" y="288"/>
              <a:ext cx="3281" cy="525"/>
              <a:chOff x="962" y="845"/>
              <a:chExt cx="3281" cy="525"/>
            </a:xfrm>
          </p:grpSpPr>
          <p:sp>
            <p:nvSpPr>
              <p:cNvPr id="14373" name="Text Box 5"/>
              <p:cNvSpPr txBox="1">
                <a:spLocks noChangeArrowheads="1"/>
              </p:cNvSpPr>
              <p:nvPr/>
            </p:nvSpPr>
            <p:spPr bwMode="auto">
              <a:xfrm>
                <a:off x="962" y="1005"/>
                <a:ext cx="328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ea typeface="黑体" panose="02010609060101010101" pitchFamily="49" charset="-122"/>
                  </a:rPr>
                  <a:t>Ｃ　＋　Ｏ</a:t>
                </a:r>
                <a:r>
                  <a:rPr lang="zh-CN" altLang="en-US" b="1" baseline="-25000" dirty="0">
                    <a:ea typeface="黑体" panose="02010609060101010101" pitchFamily="49" charset="-122"/>
                  </a:rPr>
                  <a:t>２</a:t>
                </a:r>
                <a:r>
                  <a:rPr lang="zh-CN" altLang="en-US" b="1" dirty="0">
                    <a:ea typeface="黑体" panose="02010609060101010101" pitchFamily="49" charset="-122"/>
                  </a:rPr>
                  <a:t>　＝＝　ＣＯ</a:t>
                </a:r>
                <a:r>
                  <a:rPr lang="zh-CN" altLang="en-US" b="1" baseline="-25000" dirty="0">
                    <a:ea typeface="黑体" panose="02010609060101010101" pitchFamily="49" charset="-122"/>
                  </a:rPr>
                  <a:t>２</a:t>
                </a:r>
                <a:endParaRPr lang="zh-CN" altLang="en-US" b="1" dirty="0">
                  <a:ea typeface="黑体" panose="02010609060101010101" pitchFamily="49" charset="-122"/>
                </a:endParaRPr>
              </a:p>
            </p:txBody>
          </p:sp>
          <p:sp>
            <p:nvSpPr>
              <p:cNvPr id="14374" name="Text Box 6"/>
              <p:cNvSpPr txBox="1">
                <a:spLocks noChangeArrowheads="1"/>
              </p:cNvSpPr>
              <p:nvPr/>
            </p:nvSpPr>
            <p:spPr bwMode="auto">
              <a:xfrm>
                <a:off x="2835" y="845"/>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t>△</a:t>
                </a:r>
                <a:endParaRPr lang="en-US" altLang="zh-CN" sz="2400" b="1"/>
              </a:p>
            </p:txBody>
          </p:sp>
        </p:grpSp>
      </p:grpSp>
      <p:grpSp>
        <p:nvGrpSpPr>
          <p:cNvPr id="12" name="Group 50"/>
          <p:cNvGrpSpPr/>
          <p:nvPr/>
        </p:nvGrpSpPr>
        <p:grpSpPr bwMode="auto">
          <a:xfrm>
            <a:off x="269875" y="4965896"/>
            <a:ext cx="14208125" cy="1742138"/>
            <a:chOff x="216" y="468"/>
            <a:chExt cx="5544" cy="994"/>
          </a:xfrm>
        </p:grpSpPr>
        <p:grpSp>
          <p:nvGrpSpPr>
            <p:cNvPr id="14358" name="Group 51"/>
            <p:cNvGrpSpPr/>
            <p:nvPr/>
          </p:nvGrpSpPr>
          <p:grpSpPr bwMode="auto">
            <a:xfrm>
              <a:off x="216" y="468"/>
              <a:ext cx="5544" cy="432"/>
              <a:chOff x="216" y="228"/>
              <a:chExt cx="5544" cy="432"/>
            </a:xfrm>
          </p:grpSpPr>
          <p:grpSp>
            <p:nvGrpSpPr>
              <p:cNvPr id="14360" name="Group 52"/>
              <p:cNvGrpSpPr/>
              <p:nvPr/>
            </p:nvGrpSpPr>
            <p:grpSpPr bwMode="auto">
              <a:xfrm>
                <a:off x="216" y="228"/>
                <a:ext cx="5544" cy="432"/>
                <a:chOff x="216" y="1908"/>
                <a:chExt cx="5544" cy="432"/>
              </a:xfrm>
            </p:grpSpPr>
            <p:grpSp>
              <p:nvGrpSpPr>
                <p:cNvPr id="14362" name="Group 53"/>
                <p:cNvGrpSpPr/>
                <p:nvPr/>
              </p:nvGrpSpPr>
              <p:grpSpPr bwMode="auto">
                <a:xfrm>
                  <a:off x="216" y="1908"/>
                  <a:ext cx="1831" cy="432"/>
                  <a:chOff x="391" y="1764"/>
                  <a:chExt cx="4106" cy="432"/>
                </a:xfrm>
              </p:grpSpPr>
              <p:sp>
                <p:nvSpPr>
                  <p:cNvPr id="19510" name="AutoShape 54"/>
                  <p:cNvSpPr>
                    <a:spLocks noChangeArrowheads="1"/>
                  </p:cNvSpPr>
                  <p:nvPr/>
                </p:nvSpPr>
                <p:spPr bwMode="ltGray">
                  <a:xfrm>
                    <a:off x="1597" y="1845"/>
                    <a:ext cx="2900" cy="288"/>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pPr>
                      <a:defRPr/>
                    </a:pPr>
                    <a:endParaRPr lang="zh-CN" altLang="en-US">
                      <a:latin typeface="Arial" panose="020B0604020202020204" pitchFamily="34" charset="0"/>
                    </a:endParaRPr>
                  </a:p>
                </p:txBody>
              </p:sp>
              <p:grpSp>
                <p:nvGrpSpPr>
                  <p:cNvPr id="14365" name="Group 55"/>
                  <p:cNvGrpSpPr/>
                  <p:nvPr/>
                </p:nvGrpSpPr>
                <p:grpSpPr bwMode="auto">
                  <a:xfrm>
                    <a:off x="391" y="1764"/>
                    <a:ext cx="2153" cy="432"/>
                    <a:chOff x="852" y="1657"/>
                    <a:chExt cx="1258" cy="818"/>
                  </a:xfrm>
                </p:grpSpPr>
                <p:sp>
                  <p:nvSpPr>
                    <p:cNvPr id="14367" name="AutoShape 56"/>
                    <p:cNvSpPr>
                      <a:spLocks noChangeArrowheads="1"/>
                    </p:cNvSpPr>
                    <p:nvPr/>
                  </p:nvSpPr>
                  <p:spPr bwMode="gray">
                    <a:xfrm>
                      <a:off x="1873" y="1957"/>
                      <a:ext cx="237" cy="219"/>
                    </a:xfrm>
                    <a:prstGeom prst="rightArrow">
                      <a:avLst>
                        <a:gd name="adj1" fmla="val 50000"/>
                        <a:gd name="adj2" fmla="val 45091"/>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4368" name="Group 57"/>
                    <p:cNvGrpSpPr/>
                    <p:nvPr/>
                  </p:nvGrpSpPr>
                  <p:grpSpPr bwMode="auto">
                    <a:xfrm>
                      <a:off x="852" y="1657"/>
                      <a:ext cx="1026" cy="818"/>
                      <a:chOff x="857" y="1635"/>
                      <a:chExt cx="1026" cy="818"/>
                    </a:xfrm>
                  </p:grpSpPr>
                  <p:sp>
                    <p:nvSpPr>
                      <p:cNvPr id="19514" name="AutoShape 58"/>
                      <p:cNvSpPr>
                        <a:spLocks noChangeArrowheads="1"/>
                      </p:cNvSpPr>
                      <p:nvPr/>
                    </p:nvSpPr>
                    <p:spPr bwMode="gray">
                      <a:xfrm>
                        <a:off x="857" y="1635"/>
                        <a:ext cx="1026" cy="818"/>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latin typeface="Arial" panose="020B0604020202020204" pitchFamily="34" charset="0"/>
                        </a:endParaRPr>
                      </a:p>
                    </p:txBody>
                  </p:sp>
                  <p:sp>
                    <p:nvSpPr>
                      <p:cNvPr id="19515" name="Freeform 59"/>
                      <p:cNvSpPr/>
                      <p:nvPr/>
                    </p:nvSpPr>
                    <p:spPr bwMode="gray">
                      <a:xfrm>
                        <a:off x="999" y="1693"/>
                        <a:ext cx="511" cy="409"/>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a:defRPr/>
                        </a:pPr>
                        <a:endParaRPr lang="zh-CN" altLang="en-US">
                          <a:latin typeface="Arial" panose="020B0604020202020204" pitchFamily="34" charset="0"/>
                        </a:endParaRPr>
                      </a:p>
                    </p:txBody>
                  </p:sp>
                </p:grpSp>
              </p:grpSp>
              <p:sp>
                <p:nvSpPr>
                  <p:cNvPr id="14366" name="Text Box 60"/>
                  <p:cNvSpPr txBox="1">
                    <a:spLocks noChangeArrowheads="1"/>
                  </p:cNvSpPr>
                  <p:nvPr/>
                </p:nvSpPr>
                <p:spPr bwMode="white">
                  <a:xfrm>
                    <a:off x="391" y="1821"/>
                    <a:ext cx="172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dirty="0" smtClean="0">
                        <a:solidFill>
                          <a:schemeClr val="bg1"/>
                        </a:solidFill>
                      </a:rPr>
                      <a:t>结论</a:t>
                    </a:r>
                    <a:endParaRPr kumimoji="1" lang="zh-CN" altLang="en-US" sz="2800" b="1" dirty="0">
                      <a:solidFill>
                        <a:schemeClr val="bg1"/>
                      </a:solidFill>
                    </a:endParaRPr>
                  </a:p>
                </p:txBody>
              </p:sp>
            </p:grpSp>
            <p:sp>
              <p:nvSpPr>
                <p:cNvPr id="19517" name="Rectangle 61"/>
                <p:cNvSpPr>
                  <a:spLocks noChangeArrowheads="1"/>
                </p:cNvSpPr>
                <p:nvPr/>
              </p:nvSpPr>
              <p:spPr bwMode="auto">
                <a:xfrm>
                  <a:off x="1104" y="1968"/>
                  <a:ext cx="4656" cy="280"/>
                </a:xfrm>
                <a:prstGeom prst="rect">
                  <a:avLst/>
                </a:prstGeom>
                <a:noFill/>
                <a:ln w="9525">
                  <a:noFill/>
                  <a:miter lim="800000"/>
                </a:ln>
                <a:effectLst/>
              </p:spPr>
              <p:txBody>
                <a:bodyPr>
                  <a:spAutoFit/>
                </a:bodyPr>
                <a:lstStyle/>
                <a:p>
                  <a:pPr>
                    <a:spcBef>
                      <a:spcPct val="50000"/>
                    </a:spcBef>
                    <a:defRPr/>
                  </a:pPr>
                  <a:endParaRPr lang="zh-CN" altLang="zh-CN" sz="2400" b="1">
                    <a:effectLst>
                      <a:outerShdw blurRad="38100" dist="38100" dir="2700000" algn="tl">
                        <a:srgbClr val="C0C0C0"/>
                      </a:outerShdw>
                    </a:effectLst>
                    <a:latin typeface="Arial" panose="020B0604020202020204" pitchFamily="34" charset="0"/>
                  </a:endParaRPr>
                </a:p>
              </p:txBody>
            </p:sp>
          </p:grpSp>
          <p:sp>
            <p:nvSpPr>
              <p:cNvPr id="14361" name="Text Box 62"/>
              <p:cNvSpPr txBox="1">
                <a:spLocks noChangeArrowheads="1"/>
              </p:cNvSpPr>
              <p:nvPr/>
            </p:nvSpPr>
            <p:spPr bwMode="auto">
              <a:xfrm>
                <a:off x="1248" y="288"/>
                <a:ext cx="15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1"/>
              </a:p>
            </p:txBody>
          </p:sp>
        </p:grpSp>
        <p:sp>
          <p:nvSpPr>
            <p:cNvPr id="19519" name="Rectangle 63"/>
            <p:cNvSpPr>
              <a:spLocks noChangeArrowheads="1"/>
            </p:cNvSpPr>
            <p:nvPr/>
          </p:nvSpPr>
          <p:spPr bwMode="auto">
            <a:xfrm>
              <a:off x="1200" y="576"/>
              <a:ext cx="2453" cy="886"/>
            </a:xfrm>
            <a:prstGeom prst="rect">
              <a:avLst/>
            </a:prstGeom>
            <a:noFill/>
            <a:ln w="9525">
              <a:noFill/>
              <a:miter lim="800000"/>
            </a:ln>
            <a:effectLst/>
          </p:spPr>
          <p:txBody>
            <a:bodyPr wrap="square">
              <a:spAutoFit/>
            </a:bodyPr>
            <a:lstStyle/>
            <a:p>
              <a:pPr>
                <a:defRPr/>
              </a:pPr>
              <a:r>
                <a:rPr lang="zh-CN" altLang="en-US" sz="3200" b="1" dirty="0">
                  <a:effectLst>
                    <a:outerShdw blurRad="38100" dist="38100" dir="2700000" algn="tl">
                      <a:srgbClr val="C0C0C0"/>
                    </a:outerShdw>
                  </a:effectLst>
                  <a:latin typeface="Arial" panose="020B0604020202020204" pitchFamily="34" charset="0"/>
                </a:rPr>
                <a:t>化学反应方程式中，系数之比即反应过中各物质的</a:t>
              </a:r>
              <a:r>
                <a:rPr lang="zh-CN" altLang="en-US" sz="3200" b="1" dirty="0">
                  <a:solidFill>
                    <a:srgbClr val="FF3399"/>
                  </a:solidFill>
                  <a:effectLst>
                    <a:outerShdw blurRad="38100" dist="38100" dir="2700000" algn="tl">
                      <a:srgbClr val="C0C0C0"/>
                    </a:outerShdw>
                  </a:effectLst>
                  <a:latin typeface="Arial" panose="020B0604020202020204" pitchFamily="34" charset="0"/>
                </a:rPr>
                <a:t>物质的量</a:t>
              </a:r>
              <a:r>
                <a:rPr lang="zh-CN" altLang="en-US" sz="3200" b="1" dirty="0">
                  <a:effectLst>
                    <a:outerShdw blurRad="38100" dist="38100" dir="2700000" algn="tl">
                      <a:srgbClr val="C0C0C0"/>
                    </a:outerShdw>
                  </a:effectLst>
                  <a:latin typeface="Arial" panose="020B0604020202020204" pitchFamily="34" charset="0"/>
                </a:rPr>
                <a:t>之比</a:t>
              </a:r>
              <a:endParaRPr lang="zh-CN" altLang="en-US" sz="3200" b="1" dirty="0">
                <a:effectLst>
                  <a:outerShdw blurRad="38100" dist="38100" dir="2700000" algn="tl">
                    <a:srgbClr val="C0C0C0"/>
                  </a:outerShdw>
                </a:effectLst>
                <a:latin typeface="Arial" panose="020B0604020202020204" pitchFamily="34" charset="0"/>
              </a:endParaRPr>
            </a:p>
            <a:p>
              <a:pPr>
                <a:defRPr/>
              </a:pPr>
              <a:endParaRPr kumimoji="1" lang="en-US" altLang="zh-CN" sz="2400" b="1"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blinds(horizontal)">
                                      <p:cBhvr>
                                        <p:cTn id="7" dur="500"/>
                                        <p:tgtEl>
                                          <p:spTgt spid="194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65"/>
                                        </p:tgtEl>
                                        <p:attrNameLst>
                                          <p:attrName>style.visibility</p:attrName>
                                        </p:attrNameLst>
                                      </p:cBhvr>
                                      <p:to>
                                        <p:strVal val="visible"/>
                                      </p:to>
                                    </p:set>
                                    <p:animEffect transition="in" filter="blinds(horizontal)">
                                      <p:cBhvr>
                                        <p:cTn id="10" dur="500"/>
                                        <p:tgtEl>
                                          <p:spTgt spid="194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466"/>
                                        </p:tgtEl>
                                        <p:attrNameLst>
                                          <p:attrName>style.visibility</p:attrName>
                                        </p:attrNameLst>
                                      </p:cBhvr>
                                      <p:to>
                                        <p:strVal val="visible"/>
                                      </p:to>
                                    </p:set>
                                    <p:animEffect transition="in" filter="blinds(horizontal)">
                                      <p:cBhvr>
                                        <p:cTn id="13" dur="500"/>
                                        <p:tgtEl>
                                          <p:spTgt spid="1946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468"/>
                                        </p:tgtEl>
                                        <p:attrNameLst>
                                          <p:attrName>style.visibility</p:attrName>
                                        </p:attrNameLst>
                                      </p:cBhvr>
                                      <p:to>
                                        <p:strVal val="visible"/>
                                      </p:to>
                                    </p:set>
                                    <p:animEffect transition="in" filter="blinds(horizontal)">
                                      <p:cBhvr>
                                        <p:cTn id="18" dur="500"/>
                                        <p:tgtEl>
                                          <p:spTgt spid="194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469"/>
                                        </p:tgtEl>
                                        <p:attrNameLst>
                                          <p:attrName>style.visibility</p:attrName>
                                        </p:attrNameLst>
                                      </p:cBhvr>
                                      <p:to>
                                        <p:strVal val="visible"/>
                                      </p:to>
                                    </p:set>
                                    <p:animEffect transition="in" filter="blinds(horizontal)">
                                      <p:cBhvr>
                                        <p:cTn id="21" dur="500"/>
                                        <p:tgtEl>
                                          <p:spTgt spid="1946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470"/>
                                        </p:tgtEl>
                                        <p:attrNameLst>
                                          <p:attrName>style.visibility</p:attrName>
                                        </p:attrNameLst>
                                      </p:cBhvr>
                                      <p:to>
                                        <p:strVal val="visible"/>
                                      </p:to>
                                    </p:set>
                                    <p:animEffect transition="in" filter="blinds(horizontal)">
                                      <p:cBhvr>
                                        <p:cTn id="24" dur="500"/>
                                        <p:tgtEl>
                                          <p:spTgt spid="1947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476"/>
                                        </p:tgtEl>
                                        <p:attrNameLst>
                                          <p:attrName>style.visibility</p:attrName>
                                        </p:attrNameLst>
                                      </p:cBhvr>
                                      <p:to>
                                        <p:strVal val="visible"/>
                                      </p:to>
                                    </p:set>
                                    <p:animEffect transition="in" filter="blinds(horizontal)">
                                      <p:cBhvr>
                                        <p:cTn id="29" dur="500"/>
                                        <p:tgtEl>
                                          <p:spTgt spid="1947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9477"/>
                                        </p:tgtEl>
                                        <p:attrNameLst>
                                          <p:attrName>style.visibility</p:attrName>
                                        </p:attrNameLst>
                                      </p:cBhvr>
                                      <p:to>
                                        <p:strVal val="visible"/>
                                      </p:to>
                                    </p:set>
                                    <p:animEffect transition="in" filter="blinds(horizontal)">
                                      <p:cBhvr>
                                        <p:cTn id="32" dur="500"/>
                                        <p:tgtEl>
                                          <p:spTgt spid="1947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478"/>
                                        </p:tgtEl>
                                        <p:attrNameLst>
                                          <p:attrName>style.visibility</p:attrName>
                                        </p:attrNameLst>
                                      </p:cBhvr>
                                      <p:to>
                                        <p:strVal val="visible"/>
                                      </p:to>
                                    </p:set>
                                    <p:animEffect transition="in" filter="blinds(horizontal)">
                                      <p:cBhvr>
                                        <p:cTn id="35" dur="500"/>
                                        <p:tgtEl>
                                          <p:spTgt spid="1947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479"/>
                                        </p:tgtEl>
                                        <p:attrNameLst>
                                          <p:attrName>style.visibility</p:attrName>
                                        </p:attrNameLst>
                                      </p:cBhvr>
                                      <p:to>
                                        <p:strVal val="visible"/>
                                      </p:to>
                                    </p:set>
                                    <p:animEffect transition="in" filter="blinds(horizontal)">
                                      <p:cBhvr>
                                        <p:cTn id="40" dur="500"/>
                                        <p:tgtEl>
                                          <p:spTgt spid="1947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480"/>
                                        </p:tgtEl>
                                        <p:attrNameLst>
                                          <p:attrName>style.visibility</p:attrName>
                                        </p:attrNameLst>
                                      </p:cBhvr>
                                      <p:to>
                                        <p:strVal val="visible"/>
                                      </p:to>
                                    </p:set>
                                    <p:animEffect transition="in" filter="blinds(horizontal)">
                                      <p:cBhvr>
                                        <p:cTn id="43" dur="500"/>
                                        <p:tgtEl>
                                          <p:spTgt spid="1948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481"/>
                                        </p:tgtEl>
                                        <p:attrNameLst>
                                          <p:attrName>style.visibility</p:attrName>
                                        </p:attrNameLst>
                                      </p:cBhvr>
                                      <p:to>
                                        <p:strVal val="visible"/>
                                      </p:to>
                                    </p:set>
                                    <p:animEffect transition="in" filter="blinds(horizontal)">
                                      <p:cBhvr>
                                        <p:cTn id="46" dur="500"/>
                                        <p:tgtEl>
                                          <p:spTgt spid="1948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outVertical)">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19466" grpId="0"/>
      <p:bldP spid="19468" grpId="0"/>
      <p:bldP spid="19469" grpId="0"/>
      <p:bldP spid="19470" grpId="0"/>
      <p:bldP spid="19476" grpId="0"/>
      <p:bldP spid="19477" grpId="0"/>
      <p:bldP spid="19478" grpId="0"/>
      <p:bldP spid="19479" grpId="0"/>
      <p:bldP spid="19480" grpId="0"/>
      <p:bldP spid="194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4" name="Text Box 34"/>
          <p:cNvSpPr txBox="1">
            <a:spLocks noChangeArrowheads="1"/>
          </p:cNvSpPr>
          <p:nvPr/>
        </p:nvSpPr>
        <p:spPr bwMode="auto">
          <a:xfrm>
            <a:off x="820458" y="1365810"/>
            <a:ext cx="6588125" cy="3109913"/>
          </a:xfrm>
          <a:prstGeom prst="rect">
            <a:avLst/>
          </a:prstGeom>
          <a:solidFill>
            <a:srgbClr val="000080"/>
          </a:solidFill>
          <a:ln w="28575">
            <a:solidFill>
              <a:srgbClr val="66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800" b="1" dirty="0">
                <a:solidFill>
                  <a:srgbClr val="FFFF00"/>
                </a:solidFill>
                <a:latin typeface="Times New Roman" panose="02020603050405020304" pitchFamily="18" charset="0"/>
                <a:ea typeface="宋体" panose="02010600030101010101" pitchFamily="2" charset="-122"/>
              </a:rPr>
              <a:t>  </a:t>
            </a:r>
            <a:r>
              <a:rPr kumimoji="1" lang="zh-CN" altLang="en-US" sz="2800" b="1" dirty="0">
                <a:solidFill>
                  <a:srgbClr val="FFFF00"/>
                </a:solidFill>
                <a:latin typeface="Times New Roman" panose="02020603050405020304" pitchFamily="18" charset="0"/>
                <a:ea typeface="宋体" panose="02010600030101010101" pitchFamily="2" charset="-122"/>
              </a:rPr>
              <a:t>迁移</a:t>
            </a:r>
            <a:r>
              <a:rPr kumimoji="1" lang="en-US" altLang="zh-CN" sz="2800" b="1" dirty="0">
                <a:solidFill>
                  <a:srgbClr val="FFFF00"/>
                </a:solidFill>
                <a:latin typeface="Times New Roman" panose="02020603050405020304" pitchFamily="18" charset="0"/>
                <a:ea typeface="宋体" panose="02010600030101010101" pitchFamily="2" charset="-122"/>
              </a:rPr>
              <a:t>.</a:t>
            </a:r>
            <a:r>
              <a:rPr kumimoji="1" lang="zh-CN" altLang="en-US" sz="2800" b="1" dirty="0">
                <a:solidFill>
                  <a:srgbClr val="FFFF00"/>
                </a:solidFill>
                <a:latin typeface="Times New Roman" panose="02020603050405020304" pitchFamily="18" charset="0"/>
                <a:ea typeface="宋体" panose="02010600030101010101" pitchFamily="2" charset="-122"/>
              </a:rPr>
              <a:t>应用        </a:t>
            </a:r>
            <a:endParaRPr kumimoji="1" lang="zh-CN" altLang="en-US" sz="2800" b="1" dirty="0">
              <a:solidFill>
                <a:srgbClr val="FFFF00"/>
              </a:solidFill>
              <a:latin typeface="Times New Roman" panose="02020603050405020304" pitchFamily="18" charset="0"/>
              <a:ea typeface="宋体" panose="02010600030101010101" pitchFamily="2" charset="-122"/>
            </a:endParaRPr>
          </a:p>
          <a:p>
            <a:pPr eaLnBrk="1" hangingPunct="1"/>
            <a:r>
              <a:rPr kumimoji="1" lang="en-US" altLang="zh-CN" sz="2800" b="1" dirty="0">
                <a:solidFill>
                  <a:srgbClr val="FFFF00"/>
                </a:solidFill>
                <a:latin typeface="Times New Roman" panose="02020603050405020304" pitchFamily="18" charset="0"/>
                <a:ea typeface="宋体" panose="02010600030101010101" pitchFamily="2" charset="-122"/>
              </a:rPr>
              <a:t>1mol H</a:t>
            </a:r>
            <a:r>
              <a:rPr kumimoji="1" lang="en-US" altLang="zh-CN" sz="2800" b="1" baseline="-25000" dirty="0">
                <a:solidFill>
                  <a:srgbClr val="FFFF00"/>
                </a:solidFill>
                <a:latin typeface="Times New Roman" panose="02020603050405020304" pitchFamily="18" charset="0"/>
                <a:ea typeface="宋体" panose="02010600030101010101" pitchFamily="2" charset="-122"/>
              </a:rPr>
              <a:t>2</a:t>
            </a:r>
            <a:r>
              <a:rPr kumimoji="1" lang="en-US" altLang="zh-CN" sz="2800" b="1" dirty="0">
                <a:solidFill>
                  <a:srgbClr val="FFFF00"/>
                </a:solidFill>
                <a:latin typeface="Times New Roman" panose="02020603050405020304" pitchFamily="18" charset="0"/>
                <a:ea typeface="宋体" panose="02010600030101010101" pitchFamily="2" charset="-122"/>
              </a:rPr>
              <a:t>O</a:t>
            </a:r>
            <a:r>
              <a:rPr kumimoji="1" lang="zh-CN" altLang="en-US" sz="2800" b="1" dirty="0">
                <a:solidFill>
                  <a:srgbClr val="FFFF00"/>
                </a:solidFill>
                <a:latin typeface="Times New Roman" panose="02020603050405020304" pitchFamily="18" charset="0"/>
                <a:ea typeface="宋体" panose="02010600030101010101" pitchFamily="2" charset="-122"/>
              </a:rPr>
              <a:t>含有水分子为</a:t>
            </a:r>
            <a:r>
              <a:rPr kumimoji="1" lang="zh-CN" altLang="en-US" sz="2800" b="1" u="sng" dirty="0">
                <a:solidFill>
                  <a:srgbClr val="FFFF00"/>
                </a:solidFill>
                <a:latin typeface="Times New Roman" panose="02020603050405020304" pitchFamily="18" charset="0"/>
                <a:ea typeface="宋体" panose="02010600030101010101" pitchFamily="2" charset="-122"/>
              </a:rPr>
              <a:t>　　　　   个</a:t>
            </a:r>
            <a:r>
              <a:rPr kumimoji="1" lang="zh-CN" altLang="en-US" sz="2800" b="1" dirty="0">
                <a:solidFill>
                  <a:srgbClr val="FFFF00"/>
                </a:solidFill>
                <a:latin typeface="Times New Roman" panose="02020603050405020304" pitchFamily="18" charset="0"/>
                <a:ea typeface="宋体" panose="02010600030101010101" pitchFamily="2" charset="-122"/>
              </a:rPr>
              <a:t>，</a:t>
            </a:r>
            <a:endParaRPr kumimoji="1" lang="zh-CN" altLang="en-US" sz="2800" b="1" dirty="0">
              <a:solidFill>
                <a:srgbClr val="FFFF00"/>
              </a:solidFill>
              <a:latin typeface="Times New Roman" panose="02020603050405020304" pitchFamily="18" charset="0"/>
              <a:ea typeface="宋体" panose="02010600030101010101" pitchFamily="2" charset="-122"/>
            </a:endParaRPr>
          </a:p>
          <a:p>
            <a:pPr eaLnBrk="1" hangingPunct="1"/>
            <a:endParaRPr kumimoji="1" lang="zh-CN" altLang="en-US" sz="2800" b="1" dirty="0">
              <a:solidFill>
                <a:srgbClr val="FFFF00"/>
              </a:solidFill>
              <a:latin typeface="Times New Roman" panose="02020603050405020304" pitchFamily="18" charset="0"/>
              <a:ea typeface="宋体" panose="02010600030101010101" pitchFamily="2" charset="-122"/>
            </a:endParaRPr>
          </a:p>
          <a:p>
            <a:pPr eaLnBrk="1" hangingPunct="1"/>
            <a:r>
              <a:rPr kumimoji="1" lang="en-US" altLang="zh-CN" sz="2800" b="1" dirty="0">
                <a:solidFill>
                  <a:srgbClr val="FFFF00"/>
                </a:solidFill>
                <a:latin typeface="Times New Roman" panose="02020603050405020304" pitchFamily="18" charset="0"/>
                <a:ea typeface="宋体" panose="02010600030101010101" pitchFamily="2" charset="-122"/>
              </a:rPr>
              <a:t>1mol H</a:t>
            </a:r>
            <a:r>
              <a:rPr kumimoji="1" lang="en-US" altLang="zh-CN" sz="2800" b="1" baseline="-25000" dirty="0">
                <a:solidFill>
                  <a:srgbClr val="FFFF00"/>
                </a:solidFill>
                <a:latin typeface="Times New Roman" panose="02020603050405020304" pitchFamily="18" charset="0"/>
                <a:ea typeface="宋体" panose="02010600030101010101" pitchFamily="2" charset="-122"/>
              </a:rPr>
              <a:t>2</a:t>
            </a:r>
            <a:r>
              <a:rPr kumimoji="1" lang="en-US" altLang="zh-CN" sz="2800" b="1" dirty="0">
                <a:solidFill>
                  <a:srgbClr val="FFFF00"/>
                </a:solidFill>
                <a:latin typeface="Times New Roman" panose="02020603050405020304" pitchFamily="18" charset="0"/>
                <a:ea typeface="宋体" panose="02010600030101010101" pitchFamily="2" charset="-122"/>
              </a:rPr>
              <a:t>O</a:t>
            </a:r>
            <a:r>
              <a:rPr kumimoji="1" lang="zh-CN" altLang="en-US" sz="2800" b="1" dirty="0">
                <a:solidFill>
                  <a:srgbClr val="FFFF00"/>
                </a:solidFill>
                <a:latin typeface="Times New Roman" panose="02020603050405020304" pitchFamily="18" charset="0"/>
                <a:ea typeface="宋体" panose="02010600030101010101" pitchFamily="2" charset="-122"/>
              </a:rPr>
              <a:t>含有</a:t>
            </a:r>
            <a:r>
              <a:rPr kumimoji="1" lang="en-US" altLang="zh-CN" sz="2800" b="1" dirty="0">
                <a:solidFill>
                  <a:srgbClr val="FFFF00"/>
                </a:solidFill>
                <a:latin typeface="Times New Roman" panose="02020603050405020304" pitchFamily="18" charset="0"/>
                <a:ea typeface="宋体" panose="02010600030101010101" pitchFamily="2" charset="-122"/>
              </a:rPr>
              <a:t>H</a:t>
            </a:r>
            <a:r>
              <a:rPr kumimoji="1" lang="zh-CN" altLang="en-US" sz="2800" b="1" dirty="0">
                <a:solidFill>
                  <a:srgbClr val="FFFF00"/>
                </a:solidFill>
                <a:latin typeface="Times New Roman" panose="02020603050405020304" pitchFamily="18" charset="0"/>
                <a:ea typeface="宋体" panose="02010600030101010101" pitchFamily="2" charset="-122"/>
              </a:rPr>
              <a:t>原子</a:t>
            </a:r>
            <a:r>
              <a:rPr kumimoji="1" lang="zh-CN" altLang="en-US" sz="2800" b="1" u="sng" dirty="0">
                <a:solidFill>
                  <a:srgbClr val="FFFF00"/>
                </a:solidFill>
                <a:latin typeface="Times New Roman" panose="02020603050405020304" pitchFamily="18" charset="0"/>
                <a:ea typeface="宋体" panose="02010600030101010101" pitchFamily="2" charset="-122"/>
              </a:rPr>
              <a:t>                        </a:t>
            </a:r>
            <a:r>
              <a:rPr kumimoji="1" lang="zh-CN" altLang="en-US" sz="2800" b="1" dirty="0">
                <a:solidFill>
                  <a:srgbClr val="FFFF00"/>
                </a:solidFill>
                <a:latin typeface="Times New Roman" panose="02020603050405020304" pitchFamily="18" charset="0"/>
                <a:ea typeface="宋体" panose="02010600030101010101" pitchFamily="2" charset="-122"/>
              </a:rPr>
              <a:t> </a:t>
            </a:r>
            <a:r>
              <a:rPr kumimoji="1" lang="en-US" altLang="zh-CN" sz="2800" b="1" dirty="0" err="1">
                <a:solidFill>
                  <a:srgbClr val="FFFF00"/>
                </a:solidFill>
                <a:latin typeface="Times New Roman" panose="02020603050405020304" pitchFamily="18" charset="0"/>
                <a:ea typeface="宋体" panose="02010600030101010101" pitchFamily="2" charset="-122"/>
              </a:rPr>
              <a:t>mol</a:t>
            </a:r>
            <a:r>
              <a:rPr kumimoji="1" lang="en-US" altLang="zh-CN" sz="2800" b="1" dirty="0">
                <a:solidFill>
                  <a:srgbClr val="FFFF00"/>
                </a:solidFill>
                <a:latin typeface="Times New Roman" panose="02020603050405020304" pitchFamily="18" charset="0"/>
                <a:ea typeface="宋体" panose="02010600030101010101" pitchFamily="2" charset="-122"/>
              </a:rPr>
              <a:t>,</a:t>
            </a:r>
            <a:endParaRPr kumimoji="1" lang="en-US" altLang="zh-CN" sz="2800" b="1" dirty="0">
              <a:solidFill>
                <a:srgbClr val="FFFF00"/>
              </a:solidFill>
              <a:latin typeface="Times New Roman" panose="02020603050405020304" pitchFamily="18" charset="0"/>
              <a:ea typeface="宋体" panose="02010600030101010101" pitchFamily="2" charset="-122"/>
            </a:endParaRPr>
          </a:p>
          <a:p>
            <a:pPr eaLnBrk="1" hangingPunct="1"/>
            <a:r>
              <a:rPr kumimoji="1" lang="en-US" altLang="zh-CN" sz="2800" b="1" dirty="0">
                <a:solidFill>
                  <a:srgbClr val="FFFF00"/>
                </a:solidFill>
                <a:latin typeface="Times New Roman" panose="02020603050405020304" pitchFamily="18" charset="0"/>
                <a:ea typeface="宋体" panose="02010600030101010101" pitchFamily="2" charset="-122"/>
              </a:rPr>
              <a:t>1mol H</a:t>
            </a:r>
            <a:r>
              <a:rPr kumimoji="1" lang="en-US" altLang="zh-CN" sz="2800" b="1" baseline="-25000" dirty="0">
                <a:solidFill>
                  <a:srgbClr val="FFFF00"/>
                </a:solidFill>
                <a:latin typeface="Times New Roman" panose="02020603050405020304" pitchFamily="18" charset="0"/>
                <a:ea typeface="宋体" panose="02010600030101010101" pitchFamily="2" charset="-122"/>
              </a:rPr>
              <a:t>2</a:t>
            </a:r>
            <a:r>
              <a:rPr kumimoji="1" lang="en-US" altLang="zh-CN" sz="2800" b="1" dirty="0">
                <a:solidFill>
                  <a:srgbClr val="FFFF00"/>
                </a:solidFill>
                <a:latin typeface="Times New Roman" panose="02020603050405020304" pitchFamily="18" charset="0"/>
                <a:ea typeface="宋体" panose="02010600030101010101" pitchFamily="2" charset="-122"/>
              </a:rPr>
              <a:t>O</a:t>
            </a:r>
            <a:r>
              <a:rPr kumimoji="1" lang="zh-CN" altLang="en-US" sz="2800" b="1" dirty="0">
                <a:solidFill>
                  <a:srgbClr val="FFFF00"/>
                </a:solidFill>
                <a:latin typeface="Times New Roman" panose="02020603050405020304" pitchFamily="18" charset="0"/>
                <a:ea typeface="宋体" panose="02010600030101010101" pitchFamily="2" charset="-122"/>
              </a:rPr>
              <a:t>含有</a:t>
            </a:r>
            <a:r>
              <a:rPr kumimoji="1" lang="en-US" altLang="zh-CN" sz="2800" b="1" dirty="0">
                <a:solidFill>
                  <a:srgbClr val="FFFF00"/>
                </a:solidFill>
                <a:latin typeface="Times New Roman" panose="02020603050405020304" pitchFamily="18" charset="0"/>
                <a:ea typeface="宋体" panose="02010600030101010101" pitchFamily="2" charset="-122"/>
              </a:rPr>
              <a:t>O</a:t>
            </a:r>
            <a:r>
              <a:rPr kumimoji="1" lang="zh-CN" altLang="en-US" sz="2800" b="1" dirty="0">
                <a:solidFill>
                  <a:srgbClr val="FFFF00"/>
                </a:solidFill>
                <a:latin typeface="Times New Roman" panose="02020603050405020304" pitchFamily="18" charset="0"/>
                <a:ea typeface="宋体" panose="02010600030101010101" pitchFamily="2" charset="-122"/>
              </a:rPr>
              <a:t>原子</a:t>
            </a:r>
            <a:r>
              <a:rPr kumimoji="1" lang="zh-CN" altLang="en-US" sz="2800" b="1" u="sng" dirty="0">
                <a:solidFill>
                  <a:srgbClr val="FFFF00"/>
                </a:solidFill>
                <a:latin typeface="Times New Roman" panose="02020603050405020304" pitchFamily="18" charset="0"/>
                <a:ea typeface="宋体" panose="02010600030101010101" pitchFamily="2" charset="-122"/>
              </a:rPr>
              <a:t>                         </a:t>
            </a:r>
            <a:r>
              <a:rPr kumimoji="1" lang="zh-CN" altLang="en-US" sz="2800" b="1" dirty="0">
                <a:solidFill>
                  <a:srgbClr val="FFFF00"/>
                </a:solidFill>
                <a:latin typeface="Times New Roman" panose="02020603050405020304" pitchFamily="18" charset="0"/>
                <a:ea typeface="宋体" panose="02010600030101010101" pitchFamily="2" charset="-122"/>
              </a:rPr>
              <a:t> </a:t>
            </a:r>
            <a:r>
              <a:rPr kumimoji="1" lang="en-US" altLang="zh-CN" sz="2800" b="1" dirty="0" err="1">
                <a:solidFill>
                  <a:srgbClr val="FFFF00"/>
                </a:solidFill>
                <a:latin typeface="Times New Roman" panose="02020603050405020304" pitchFamily="18" charset="0"/>
                <a:ea typeface="宋体" panose="02010600030101010101" pitchFamily="2" charset="-122"/>
              </a:rPr>
              <a:t>mol</a:t>
            </a:r>
            <a:r>
              <a:rPr kumimoji="1" lang="en-US" altLang="zh-CN" sz="2800" b="1" dirty="0">
                <a:solidFill>
                  <a:srgbClr val="FFFF00"/>
                </a:solidFill>
                <a:latin typeface="Times New Roman" panose="02020603050405020304" pitchFamily="18" charset="0"/>
                <a:ea typeface="宋体" panose="02010600030101010101" pitchFamily="2" charset="-122"/>
              </a:rPr>
              <a:t>,</a:t>
            </a:r>
            <a:endParaRPr kumimoji="1" lang="en-US" altLang="zh-CN" sz="2800" b="1" dirty="0">
              <a:solidFill>
                <a:srgbClr val="FFFF00"/>
              </a:solidFill>
              <a:latin typeface="Times New Roman" panose="02020603050405020304" pitchFamily="18" charset="0"/>
              <a:ea typeface="宋体" panose="02010600030101010101" pitchFamily="2" charset="-122"/>
            </a:endParaRPr>
          </a:p>
          <a:p>
            <a:pPr eaLnBrk="1" hangingPunct="1"/>
            <a:r>
              <a:rPr kumimoji="1" lang="en-US" altLang="zh-CN" sz="2800" b="1" dirty="0">
                <a:solidFill>
                  <a:srgbClr val="FFFF00"/>
                </a:solidFill>
                <a:latin typeface="Times New Roman" panose="02020603050405020304" pitchFamily="18" charset="0"/>
                <a:ea typeface="宋体" panose="02010600030101010101" pitchFamily="2" charset="-122"/>
              </a:rPr>
              <a:t>1mol H</a:t>
            </a:r>
            <a:r>
              <a:rPr kumimoji="1" lang="en-US" altLang="zh-CN" sz="2800" b="1" baseline="-25000" dirty="0">
                <a:solidFill>
                  <a:srgbClr val="FFFF00"/>
                </a:solidFill>
                <a:latin typeface="Times New Roman" panose="02020603050405020304" pitchFamily="18" charset="0"/>
                <a:ea typeface="宋体" panose="02010600030101010101" pitchFamily="2" charset="-122"/>
              </a:rPr>
              <a:t>2</a:t>
            </a:r>
            <a:r>
              <a:rPr kumimoji="1" lang="en-US" altLang="zh-CN" sz="2800" b="1" dirty="0">
                <a:solidFill>
                  <a:srgbClr val="FFFF00"/>
                </a:solidFill>
                <a:latin typeface="Times New Roman" panose="02020603050405020304" pitchFamily="18" charset="0"/>
                <a:ea typeface="宋体" panose="02010600030101010101" pitchFamily="2" charset="-122"/>
              </a:rPr>
              <a:t>O</a:t>
            </a:r>
            <a:r>
              <a:rPr kumimoji="1" lang="zh-CN" altLang="en-US" sz="2800" b="1" dirty="0">
                <a:solidFill>
                  <a:srgbClr val="FFFF00"/>
                </a:solidFill>
                <a:latin typeface="Times New Roman" panose="02020603050405020304" pitchFamily="18" charset="0"/>
                <a:ea typeface="宋体" panose="02010600030101010101" pitchFamily="2" charset="-122"/>
              </a:rPr>
              <a:t>含有质子</a:t>
            </a:r>
            <a:r>
              <a:rPr kumimoji="1" lang="zh-CN" altLang="en-US" sz="2800" b="1" u="sng" dirty="0">
                <a:solidFill>
                  <a:srgbClr val="FFFF00"/>
                </a:solidFill>
                <a:latin typeface="Times New Roman" panose="02020603050405020304" pitchFamily="18" charset="0"/>
                <a:ea typeface="宋体" panose="02010600030101010101" pitchFamily="2" charset="-122"/>
              </a:rPr>
              <a:t>　　　　　　　</a:t>
            </a:r>
            <a:r>
              <a:rPr kumimoji="1" lang="en-US" altLang="zh-CN" sz="2800" b="1" dirty="0" err="1">
                <a:solidFill>
                  <a:srgbClr val="FFFF00"/>
                </a:solidFill>
                <a:latin typeface="Times New Roman" panose="02020603050405020304" pitchFamily="18" charset="0"/>
                <a:ea typeface="宋体" panose="02010600030101010101" pitchFamily="2" charset="-122"/>
              </a:rPr>
              <a:t>mol</a:t>
            </a:r>
            <a:r>
              <a:rPr kumimoji="1" lang="en-US" altLang="zh-CN" sz="2800" b="1" dirty="0">
                <a:solidFill>
                  <a:srgbClr val="FFFF00"/>
                </a:solidFill>
                <a:latin typeface="Times New Roman" panose="02020603050405020304" pitchFamily="18" charset="0"/>
                <a:ea typeface="宋体" panose="02010600030101010101" pitchFamily="2" charset="-122"/>
              </a:rPr>
              <a:t>,</a:t>
            </a:r>
            <a:endParaRPr kumimoji="1" lang="en-US" altLang="zh-CN" sz="2800" b="1" dirty="0">
              <a:solidFill>
                <a:srgbClr val="FFFF00"/>
              </a:solidFill>
              <a:latin typeface="Times New Roman" panose="02020603050405020304" pitchFamily="18" charset="0"/>
              <a:ea typeface="宋体" panose="02010600030101010101" pitchFamily="2" charset="-122"/>
            </a:endParaRPr>
          </a:p>
          <a:p>
            <a:pPr eaLnBrk="1" hangingPunct="1"/>
            <a:r>
              <a:rPr kumimoji="1" lang="en-US" altLang="zh-CN" sz="2800" b="1" dirty="0">
                <a:solidFill>
                  <a:srgbClr val="FFFF00"/>
                </a:solidFill>
                <a:latin typeface="Times New Roman" panose="02020603050405020304" pitchFamily="18" charset="0"/>
                <a:ea typeface="宋体" panose="02010600030101010101" pitchFamily="2" charset="-122"/>
              </a:rPr>
              <a:t>1mol H</a:t>
            </a:r>
            <a:r>
              <a:rPr kumimoji="1" lang="en-US" altLang="zh-CN" sz="2800" b="1" baseline="-25000" dirty="0">
                <a:solidFill>
                  <a:srgbClr val="FFFF00"/>
                </a:solidFill>
                <a:latin typeface="Times New Roman" panose="02020603050405020304" pitchFamily="18" charset="0"/>
                <a:ea typeface="宋体" panose="02010600030101010101" pitchFamily="2" charset="-122"/>
              </a:rPr>
              <a:t>2</a:t>
            </a:r>
            <a:r>
              <a:rPr kumimoji="1" lang="en-US" altLang="zh-CN" sz="2800" b="1" dirty="0">
                <a:solidFill>
                  <a:srgbClr val="FFFF00"/>
                </a:solidFill>
                <a:latin typeface="Times New Roman" panose="02020603050405020304" pitchFamily="18" charset="0"/>
                <a:ea typeface="宋体" panose="02010600030101010101" pitchFamily="2" charset="-122"/>
              </a:rPr>
              <a:t>O</a:t>
            </a:r>
            <a:r>
              <a:rPr kumimoji="1" lang="zh-CN" altLang="en-US" sz="2800" b="1" dirty="0">
                <a:solidFill>
                  <a:srgbClr val="FFFF00"/>
                </a:solidFill>
                <a:latin typeface="Times New Roman" panose="02020603050405020304" pitchFamily="18" charset="0"/>
                <a:ea typeface="宋体" panose="02010600030101010101" pitchFamily="2" charset="-122"/>
              </a:rPr>
              <a:t>含有电子</a:t>
            </a:r>
            <a:r>
              <a:rPr kumimoji="1" lang="zh-CN" altLang="en-US" sz="2800" b="1" u="sng" dirty="0">
                <a:solidFill>
                  <a:srgbClr val="FFFF00"/>
                </a:solidFill>
                <a:latin typeface="Times New Roman" panose="02020603050405020304" pitchFamily="18" charset="0"/>
                <a:ea typeface="宋体" panose="02010600030101010101" pitchFamily="2" charset="-122"/>
              </a:rPr>
              <a:t>　　　　　　　</a:t>
            </a:r>
            <a:r>
              <a:rPr kumimoji="1" lang="zh-CN" altLang="en-US" sz="2800" b="1" dirty="0">
                <a:solidFill>
                  <a:srgbClr val="FFFF00"/>
                </a:solidFill>
                <a:latin typeface="Times New Roman" panose="02020603050405020304" pitchFamily="18" charset="0"/>
                <a:ea typeface="宋体" panose="02010600030101010101" pitchFamily="2" charset="-122"/>
              </a:rPr>
              <a:t>个．</a:t>
            </a:r>
            <a:endParaRPr kumimoji="1" lang="zh-CN" altLang="en-US" sz="2800" b="1" dirty="0">
              <a:solidFill>
                <a:srgbClr val="FFFF00"/>
              </a:solidFill>
              <a:latin typeface="Times New Roman" panose="02020603050405020304" pitchFamily="18" charset="0"/>
              <a:ea typeface="宋体" panose="02010600030101010101" pitchFamily="2" charset="-122"/>
            </a:endParaRPr>
          </a:p>
        </p:txBody>
      </p:sp>
      <p:sp>
        <p:nvSpPr>
          <p:cNvPr id="10275" name="Rectangle 35"/>
          <p:cNvSpPr>
            <a:spLocks noChangeArrowheads="1"/>
          </p:cNvSpPr>
          <p:nvPr/>
        </p:nvSpPr>
        <p:spPr bwMode="auto">
          <a:xfrm>
            <a:off x="391832" y="546754"/>
            <a:ext cx="187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800" b="1" dirty="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迁移</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dirty="0">
                <a:latin typeface="Times New Roman" panose="02020603050405020304" pitchFamily="18" charset="0"/>
                <a:ea typeface="宋体" panose="02010600030101010101" pitchFamily="2" charset="-122"/>
              </a:rPr>
              <a:t>应用 </a:t>
            </a:r>
            <a:endParaRPr kumimoji="1" lang="zh-CN" altLang="en-US" sz="2800" b="1" dirty="0">
              <a:latin typeface="Times New Roman" panose="02020603050405020304" pitchFamily="18" charset="0"/>
              <a:ea typeface="宋体" panose="02010600030101010101" pitchFamily="2" charset="-122"/>
            </a:endParaRPr>
          </a:p>
        </p:txBody>
      </p:sp>
      <p:sp>
        <p:nvSpPr>
          <p:cNvPr id="10276" name="Text Box 36"/>
          <p:cNvSpPr txBox="1">
            <a:spLocks noChangeArrowheads="1"/>
          </p:cNvSpPr>
          <p:nvPr/>
        </p:nvSpPr>
        <p:spPr bwMode="auto">
          <a:xfrm>
            <a:off x="4660900" y="1676587"/>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400" b="1" dirty="0">
                <a:solidFill>
                  <a:srgbClr val="FF3300"/>
                </a:solidFill>
                <a:latin typeface="Times New Roman" panose="02020603050405020304" pitchFamily="18" charset="0"/>
                <a:ea typeface="宋体" panose="02010600030101010101" pitchFamily="2" charset="-122"/>
              </a:rPr>
              <a:t>6.02 ×10</a:t>
            </a:r>
            <a:r>
              <a:rPr kumimoji="1" lang="en-US" altLang="zh-CN" sz="2400" b="1" baseline="30000" dirty="0">
                <a:solidFill>
                  <a:srgbClr val="FF3300"/>
                </a:solidFill>
                <a:latin typeface="Times New Roman" panose="02020603050405020304" pitchFamily="18" charset="0"/>
                <a:ea typeface="宋体" panose="02010600030101010101" pitchFamily="2" charset="-122"/>
              </a:rPr>
              <a:t>23</a:t>
            </a:r>
            <a:endParaRPr kumimoji="1" lang="en-US" altLang="zh-CN" sz="2400" b="1" baseline="30000" dirty="0">
              <a:solidFill>
                <a:srgbClr val="FF3300"/>
              </a:solidFill>
              <a:latin typeface="Times New Roman" panose="02020603050405020304" pitchFamily="18" charset="0"/>
              <a:ea typeface="宋体" panose="02010600030101010101" pitchFamily="2" charset="-122"/>
            </a:endParaRPr>
          </a:p>
        </p:txBody>
      </p:sp>
      <p:sp>
        <p:nvSpPr>
          <p:cNvPr id="10277" name="Text Box 37"/>
          <p:cNvSpPr txBox="1">
            <a:spLocks noChangeArrowheads="1"/>
          </p:cNvSpPr>
          <p:nvPr/>
        </p:nvSpPr>
        <p:spPr bwMode="auto">
          <a:xfrm>
            <a:off x="4804429" y="246356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solidFill>
                  <a:srgbClr val="FF3300"/>
                </a:solidFill>
                <a:latin typeface="Times New Roman" panose="02020603050405020304" pitchFamily="18" charset="0"/>
                <a:ea typeface="宋体" panose="02010600030101010101" pitchFamily="2" charset="-122"/>
              </a:rPr>
              <a:t>２</a:t>
            </a:r>
            <a:endParaRPr kumimoji="1" lang="zh-CN" altLang="en-US" sz="2400" b="1" baseline="30000" dirty="0">
              <a:solidFill>
                <a:srgbClr val="FF3300"/>
              </a:solidFill>
              <a:latin typeface="Times New Roman" panose="02020603050405020304" pitchFamily="18" charset="0"/>
              <a:ea typeface="宋体" panose="02010600030101010101" pitchFamily="2" charset="-122"/>
            </a:endParaRPr>
          </a:p>
        </p:txBody>
      </p:sp>
      <p:sp>
        <p:nvSpPr>
          <p:cNvPr id="10278" name="Text Box 38"/>
          <p:cNvSpPr txBox="1">
            <a:spLocks noChangeArrowheads="1"/>
          </p:cNvSpPr>
          <p:nvPr/>
        </p:nvSpPr>
        <p:spPr bwMode="auto">
          <a:xfrm>
            <a:off x="5003801" y="309301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solidFill>
                  <a:srgbClr val="FF3300"/>
                </a:solidFill>
                <a:latin typeface="Times New Roman" panose="02020603050405020304" pitchFamily="18" charset="0"/>
                <a:ea typeface="宋体" panose="02010600030101010101" pitchFamily="2" charset="-122"/>
              </a:rPr>
              <a:t>１</a:t>
            </a:r>
            <a:endParaRPr kumimoji="1" lang="zh-CN" altLang="en-US" sz="2400" b="1" baseline="30000" dirty="0">
              <a:solidFill>
                <a:srgbClr val="FF3300"/>
              </a:solidFill>
              <a:latin typeface="Times New Roman" panose="02020603050405020304" pitchFamily="18" charset="0"/>
              <a:ea typeface="宋体" panose="02010600030101010101" pitchFamily="2" charset="-122"/>
            </a:endParaRPr>
          </a:p>
        </p:txBody>
      </p:sp>
      <p:sp>
        <p:nvSpPr>
          <p:cNvPr id="10279" name="Text Box 39"/>
          <p:cNvSpPr txBox="1">
            <a:spLocks noChangeArrowheads="1"/>
          </p:cNvSpPr>
          <p:nvPr/>
        </p:nvSpPr>
        <p:spPr bwMode="auto">
          <a:xfrm>
            <a:off x="4894916" y="3484656"/>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solidFill>
                  <a:srgbClr val="FF3300"/>
                </a:solidFill>
                <a:latin typeface="Times New Roman" panose="02020603050405020304" pitchFamily="18" charset="0"/>
                <a:ea typeface="宋体" panose="02010600030101010101" pitchFamily="2" charset="-122"/>
              </a:rPr>
              <a:t>１０</a:t>
            </a:r>
            <a:endParaRPr kumimoji="1" lang="zh-CN" altLang="en-US" sz="2400" b="1" baseline="30000" dirty="0">
              <a:solidFill>
                <a:srgbClr val="FF3300"/>
              </a:solidFill>
              <a:latin typeface="Times New Roman" panose="02020603050405020304" pitchFamily="18" charset="0"/>
              <a:ea typeface="宋体" panose="02010600030101010101" pitchFamily="2" charset="-122"/>
            </a:endParaRPr>
          </a:p>
        </p:txBody>
      </p:sp>
      <p:sp>
        <p:nvSpPr>
          <p:cNvPr id="10280" name="Text Box 40"/>
          <p:cNvSpPr txBox="1">
            <a:spLocks noChangeArrowheads="1"/>
          </p:cNvSpPr>
          <p:nvPr/>
        </p:nvSpPr>
        <p:spPr bwMode="auto">
          <a:xfrm>
            <a:off x="4275931" y="3941856"/>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400" b="1" dirty="0">
                <a:solidFill>
                  <a:srgbClr val="FF3300"/>
                </a:solidFill>
                <a:latin typeface="Times New Roman" panose="02020603050405020304" pitchFamily="18" charset="0"/>
                <a:ea typeface="宋体" panose="02010600030101010101" pitchFamily="2" charset="-122"/>
              </a:rPr>
              <a:t>6.02 ×10</a:t>
            </a:r>
            <a:r>
              <a:rPr kumimoji="1" lang="en-US" altLang="zh-CN" sz="2400" b="1" baseline="30000" dirty="0">
                <a:solidFill>
                  <a:srgbClr val="FF3300"/>
                </a:solidFill>
                <a:latin typeface="Times New Roman" panose="02020603050405020304" pitchFamily="18" charset="0"/>
                <a:ea typeface="宋体" panose="02010600030101010101" pitchFamily="2" charset="-122"/>
              </a:rPr>
              <a:t>2</a:t>
            </a:r>
            <a:r>
              <a:rPr kumimoji="1" lang="zh-CN" altLang="en-US" sz="2400" b="1" baseline="30000" dirty="0">
                <a:solidFill>
                  <a:srgbClr val="FF3300"/>
                </a:solidFill>
                <a:latin typeface="Times New Roman" panose="02020603050405020304" pitchFamily="18" charset="0"/>
                <a:ea typeface="宋体" panose="02010600030101010101" pitchFamily="2" charset="-122"/>
              </a:rPr>
              <a:t>４</a:t>
            </a:r>
            <a:endParaRPr kumimoji="1" lang="zh-CN" altLang="en-US" sz="2400" dirty="0">
              <a:solidFill>
                <a:srgbClr val="FF3300"/>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5"/>
                                        </p:tgtEl>
                                        <p:attrNameLst>
                                          <p:attrName>style.visibility</p:attrName>
                                        </p:attrNameLst>
                                      </p:cBhvr>
                                      <p:to>
                                        <p:strVal val="visible"/>
                                      </p:to>
                                    </p:set>
                                    <p:animEffect transition="in" filter="wipe(left)">
                                      <p:cBhvr>
                                        <p:cTn id="7" dur="500"/>
                                        <p:tgtEl>
                                          <p:spTgt spid="1027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0274"/>
                                        </p:tgtEl>
                                        <p:attrNameLst>
                                          <p:attrName>style.visibility</p:attrName>
                                        </p:attrNameLst>
                                      </p:cBhvr>
                                      <p:to>
                                        <p:strVal val="visible"/>
                                      </p:to>
                                    </p:set>
                                    <p:animEffect transition="in" filter="diamond(out)">
                                      <p:cBhvr>
                                        <p:cTn id="12" dur="1000"/>
                                        <p:tgtEl>
                                          <p:spTgt spid="102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76"/>
                                        </p:tgtEl>
                                        <p:attrNameLst>
                                          <p:attrName>style.visibility</p:attrName>
                                        </p:attrNameLst>
                                      </p:cBhvr>
                                      <p:to>
                                        <p:strVal val="visible"/>
                                      </p:to>
                                    </p:set>
                                    <p:animEffect transition="in" filter="box(in)">
                                      <p:cBhvr>
                                        <p:cTn id="17" dur="500"/>
                                        <p:tgtEl>
                                          <p:spTgt spid="1027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77"/>
                                        </p:tgtEl>
                                        <p:attrNameLst>
                                          <p:attrName>style.visibility</p:attrName>
                                        </p:attrNameLst>
                                      </p:cBhvr>
                                      <p:to>
                                        <p:strVal val="visible"/>
                                      </p:to>
                                    </p:set>
                                    <p:animEffect transition="in" filter="box(in)">
                                      <p:cBhvr>
                                        <p:cTn id="22" dur="500"/>
                                        <p:tgtEl>
                                          <p:spTgt spid="1027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278"/>
                                        </p:tgtEl>
                                        <p:attrNameLst>
                                          <p:attrName>style.visibility</p:attrName>
                                        </p:attrNameLst>
                                      </p:cBhvr>
                                      <p:to>
                                        <p:strVal val="visible"/>
                                      </p:to>
                                    </p:set>
                                    <p:animEffect transition="in" filter="box(in)">
                                      <p:cBhvr>
                                        <p:cTn id="27" dur="500"/>
                                        <p:tgtEl>
                                          <p:spTgt spid="1027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279"/>
                                        </p:tgtEl>
                                        <p:attrNameLst>
                                          <p:attrName>style.visibility</p:attrName>
                                        </p:attrNameLst>
                                      </p:cBhvr>
                                      <p:to>
                                        <p:strVal val="visible"/>
                                      </p:to>
                                    </p:set>
                                    <p:animEffect transition="in" filter="box(in)">
                                      <p:cBhvr>
                                        <p:cTn id="32" dur="500"/>
                                        <p:tgtEl>
                                          <p:spTgt spid="10279"/>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32" fill="hold" grpId="0" nodeType="clickEffect">
                                  <p:stCondLst>
                                    <p:cond delay="0"/>
                                  </p:stCondLst>
                                  <p:childTnLst>
                                    <p:set>
                                      <p:cBhvr>
                                        <p:cTn id="36" dur="1" fill="hold">
                                          <p:stCondLst>
                                            <p:cond delay="0"/>
                                          </p:stCondLst>
                                        </p:cTn>
                                        <p:tgtEl>
                                          <p:spTgt spid="10280"/>
                                        </p:tgtEl>
                                        <p:attrNameLst>
                                          <p:attrName>style.visibility</p:attrName>
                                        </p:attrNameLst>
                                      </p:cBhvr>
                                      <p:to>
                                        <p:strVal val="visible"/>
                                      </p:to>
                                    </p:set>
                                    <p:animEffect transition="in" filter="diamond(out)">
                                      <p:cBhvr>
                                        <p:cTn id="37" dur="1000"/>
                                        <p:tgtEl>
                                          <p:spTgt spid="10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4" grpId="0" animBg="1"/>
      <p:bldP spid="10275" grpId="0"/>
      <p:bldP spid="10276" grpId="0"/>
      <p:bldP spid="10277" grpId="0"/>
      <p:bldP spid="10278" grpId="0"/>
      <p:bldP spid="10279" grpId="0"/>
      <p:bldP spid="1028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971550" y="620713"/>
            <a:ext cx="2160588" cy="519112"/>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solidFill>
                  <a:srgbClr val="FFFF00"/>
                </a:solidFill>
                <a:latin typeface="Times New Roman" panose="02020603050405020304" pitchFamily="18" charset="0"/>
                <a:ea typeface="宋体" panose="02010600030101010101" pitchFamily="2" charset="-122"/>
              </a:rPr>
              <a:t>[</a:t>
            </a:r>
            <a:r>
              <a:rPr kumimoji="1" lang="zh-CN" altLang="en-US" sz="2800" b="1">
                <a:solidFill>
                  <a:srgbClr val="FFFF00"/>
                </a:solidFill>
                <a:latin typeface="Times New Roman" panose="02020603050405020304" pitchFamily="18" charset="0"/>
                <a:ea typeface="宋体" panose="02010600030101010101" pitchFamily="2" charset="-122"/>
              </a:rPr>
              <a:t>交流</a:t>
            </a:r>
            <a:r>
              <a:rPr kumimoji="1" lang="en-US" altLang="zh-CN" sz="2800" b="1">
                <a:solidFill>
                  <a:srgbClr val="FFFF00"/>
                </a:solidFill>
                <a:latin typeface="Times New Roman" panose="02020603050405020304" pitchFamily="18" charset="0"/>
                <a:ea typeface="宋体" panose="02010600030101010101" pitchFamily="2" charset="-122"/>
              </a:rPr>
              <a:t>.</a:t>
            </a:r>
            <a:r>
              <a:rPr kumimoji="1" lang="zh-CN" altLang="en-US" sz="2800" b="1">
                <a:solidFill>
                  <a:srgbClr val="FFFF00"/>
                </a:solidFill>
                <a:latin typeface="Times New Roman" panose="02020603050405020304" pitchFamily="18" charset="0"/>
                <a:ea typeface="宋体" panose="02010600030101010101" pitchFamily="2" charset="-122"/>
              </a:rPr>
              <a:t>探讨</a:t>
            </a:r>
            <a:r>
              <a:rPr kumimoji="1" lang="en-US" altLang="zh-CN" sz="2800" b="1">
                <a:solidFill>
                  <a:srgbClr val="FFFF00"/>
                </a:solidFill>
                <a:latin typeface="Times New Roman" panose="02020603050405020304" pitchFamily="18" charset="0"/>
                <a:ea typeface="宋体" panose="02010600030101010101" pitchFamily="2" charset="-122"/>
              </a:rPr>
              <a:t>]</a:t>
            </a:r>
            <a:endParaRPr kumimoji="1" lang="en-US" altLang="zh-CN" sz="2800" b="1">
              <a:solidFill>
                <a:srgbClr val="FFFF00"/>
              </a:solidFill>
              <a:latin typeface="Times New Roman" panose="02020603050405020304" pitchFamily="18" charset="0"/>
              <a:ea typeface="宋体" panose="02010600030101010101" pitchFamily="2" charset="-122"/>
            </a:endParaRPr>
          </a:p>
        </p:txBody>
      </p:sp>
      <p:sp>
        <p:nvSpPr>
          <p:cNvPr id="9219" name="Text Box 6"/>
          <p:cNvSpPr txBox="1">
            <a:spLocks noChangeArrowheads="1"/>
          </p:cNvSpPr>
          <p:nvPr/>
        </p:nvSpPr>
        <p:spPr bwMode="auto">
          <a:xfrm>
            <a:off x="1128713" y="2954338"/>
            <a:ext cx="624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endParaRPr kumimoji="1" lang="zh-CN" altLang="zh-CN" sz="2800">
              <a:latin typeface="Times New Roman" panose="02020603050405020304" pitchFamily="18" charset="0"/>
              <a:ea typeface="宋体" panose="02010600030101010101" pitchFamily="2" charset="-122"/>
            </a:endParaRPr>
          </a:p>
        </p:txBody>
      </p:sp>
      <p:sp>
        <p:nvSpPr>
          <p:cNvPr id="12295" name="Text Box 7"/>
          <p:cNvSpPr txBox="1">
            <a:spLocks noChangeArrowheads="1"/>
          </p:cNvSpPr>
          <p:nvPr/>
        </p:nvSpPr>
        <p:spPr bwMode="auto">
          <a:xfrm>
            <a:off x="827088" y="1557338"/>
            <a:ext cx="673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solidFill>
                  <a:srgbClr val="000099"/>
                </a:solidFill>
                <a:latin typeface="楷体_GB2312" pitchFamily="49" charset="-122"/>
                <a:ea typeface="楷体_GB2312" pitchFamily="49" charset="-122"/>
              </a:rPr>
              <a:t>1</a:t>
            </a:r>
            <a:r>
              <a:rPr kumimoji="1" lang="zh-CN" altLang="en-US" sz="2800" b="1">
                <a:solidFill>
                  <a:srgbClr val="000099"/>
                </a:solidFill>
                <a:latin typeface="楷体_GB2312" pitchFamily="49" charset="-122"/>
                <a:ea typeface="楷体_GB2312" pitchFamily="49" charset="-122"/>
              </a:rPr>
              <a:t>、</a:t>
            </a:r>
            <a:r>
              <a:rPr kumimoji="1" lang="en-US" altLang="zh-CN" sz="2800" b="1">
                <a:solidFill>
                  <a:srgbClr val="000099"/>
                </a:solidFill>
                <a:latin typeface="楷体_GB2312" pitchFamily="49" charset="-122"/>
                <a:ea typeface="楷体_GB2312" pitchFamily="49" charset="-122"/>
              </a:rPr>
              <a:t>1mol</a:t>
            </a:r>
            <a:r>
              <a:rPr kumimoji="1" lang="en-US" altLang="zh-CN" sz="3200" b="1">
                <a:solidFill>
                  <a:srgbClr val="000099"/>
                </a:solidFill>
                <a:latin typeface="楷体_GB2312" pitchFamily="49" charset="-122"/>
                <a:ea typeface="楷体_GB2312" pitchFamily="49" charset="-122"/>
              </a:rPr>
              <a:t>C</a:t>
            </a:r>
            <a:r>
              <a:rPr kumimoji="1" lang="zh-CN" altLang="en-US" sz="2800" b="1">
                <a:solidFill>
                  <a:srgbClr val="000099"/>
                </a:solidFill>
                <a:latin typeface="楷体_GB2312" pitchFamily="49" charset="-122"/>
                <a:ea typeface="楷体_GB2312" pitchFamily="49" charset="-122"/>
              </a:rPr>
              <a:t>中约含有</a:t>
            </a:r>
            <a:r>
              <a:rPr kumimoji="1" lang="en-US" altLang="zh-CN" sz="2800" b="1">
                <a:solidFill>
                  <a:srgbClr val="000099"/>
                </a:solidFill>
                <a:latin typeface="楷体_GB2312" pitchFamily="49" charset="-122"/>
                <a:ea typeface="楷体_GB2312" pitchFamily="49" charset="-122"/>
              </a:rPr>
              <a:t>___________</a:t>
            </a:r>
            <a:r>
              <a:rPr kumimoji="1" lang="zh-CN" altLang="en-US" sz="2800" b="1">
                <a:solidFill>
                  <a:srgbClr val="000099"/>
                </a:solidFill>
                <a:latin typeface="楷体_GB2312" pitchFamily="49" charset="-122"/>
                <a:ea typeface="楷体_GB2312" pitchFamily="49" charset="-122"/>
              </a:rPr>
              <a:t>个碳原子</a:t>
            </a:r>
            <a:endParaRPr kumimoji="1" lang="zh-CN" altLang="en-US" sz="2800">
              <a:solidFill>
                <a:srgbClr val="000099"/>
              </a:solidFill>
              <a:latin typeface="Times New Roman" panose="02020603050405020304" pitchFamily="18" charset="0"/>
              <a:ea typeface="宋体" panose="02010600030101010101" pitchFamily="2" charset="-122"/>
            </a:endParaRPr>
          </a:p>
        </p:txBody>
      </p:sp>
      <p:sp>
        <p:nvSpPr>
          <p:cNvPr id="12296" name="Text Box 8"/>
          <p:cNvSpPr txBox="1">
            <a:spLocks noChangeArrowheads="1"/>
          </p:cNvSpPr>
          <p:nvPr/>
        </p:nvSpPr>
        <p:spPr bwMode="auto">
          <a:xfrm>
            <a:off x="827088" y="2565400"/>
            <a:ext cx="7529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solidFill>
                  <a:srgbClr val="000099"/>
                </a:solidFill>
                <a:latin typeface="Times New Roman" panose="02020603050405020304" pitchFamily="18" charset="0"/>
                <a:ea typeface="宋体" panose="02010600030101010101" pitchFamily="2" charset="-122"/>
              </a:rPr>
              <a:t>2</a:t>
            </a:r>
            <a:r>
              <a:rPr kumimoji="1" lang="zh-CN" altLang="en-US" sz="2800" b="1">
                <a:solidFill>
                  <a:srgbClr val="000099"/>
                </a:solidFill>
                <a:latin typeface="Times New Roman" panose="02020603050405020304" pitchFamily="18" charset="0"/>
                <a:ea typeface="宋体" panose="02010600030101010101" pitchFamily="2" charset="-122"/>
              </a:rPr>
              <a:t>、</a:t>
            </a:r>
            <a:r>
              <a:rPr kumimoji="1" lang="en-US" altLang="zh-CN" sz="2800" b="1">
                <a:solidFill>
                  <a:srgbClr val="000099"/>
                </a:solidFill>
                <a:latin typeface="Times New Roman" panose="02020603050405020304" pitchFamily="18" charset="0"/>
                <a:ea typeface="宋体" panose="02010600030101010101" pitchFamily="2" charset="-122"/>
              </a:rPr>
              <a:t>0.3 mol H</a:t>
            </a:r>
            <a:r>
              <a:rPr kumimoji="1" lang="en-US" altLang="zh-CN" sz="2000" b="1">
                <a:solidFill>
                  <a:srgbClr val="000099"/>
                </a:solidFill>
                <a:latin typeface="Times New Roman" panose="02020603050405020304" pitchFamily="18" charset="0"/>
                <a:ea typeface="宋体" panose="02010600030101010101" pitchFamily="2" charset="-122"/>
              </a:rPr>
              <a:t>2</a:t>
            </a:r>
            <a:r>
              <a:rPr kumimoji="1" lang="en-US" altLang="zh-CN" sz="2800" b="1">
                <a:solidFill>
                  <a:srgbClr val="000099"/>
                </a:solidFill>
                <a:latin typeface="Times New Roman" panose="02020603050405020304" pitchFamily="18" charset="0"/>
                <a:ea typeface="宋体" panose="02010600030101010101" pitchFamily="2" charset="-122"/>
              </a:rPr>
              <a:t>SO</a:t>
            </a:r>
            <a:r>
              <a:rPr kumimoji="1" lang="en-US" altLang="zh-CN" sz="2000" b="1">
                <a:solidFill>
                  <a:srgbClr val="000099"/>
                </a:solidFill>
                <a:latin typeface="Times New Roman" panose="02020603050405020304" pitchFamily="18" charset="0"/>
                <a:ea typeface="宋体" panose="02010600030101010101" pitchFamily="2" charset="-122"/>
              </a:rPr>
              <a:t>4</a:t>
            </a:r>
            <a:r>
              <a:rPr kumimoji="1" lang="zh-CN" altLang="en-US" sz="2800" b="1">
                <a:solidFill>
                  <a:srgbClr val="000099"/>
                </a:solidFill>
                <a:latin typeface="Times New Roman" panose="02020603050405020304" pitchFamily="18" charset="0"/>
                <a:ea typeface="宋体" panose="02010600030101010101" pitchFamily="2" charset="-122"/>
              </a:rPr>
              <a:t>含有 </a:t>
            </a:r>
            <a:r>
              <a:rPr kumimoji="1" lang="en-US" altLang="zh-CN" sz="2800" b="1">
                <a:solidFill>
                  <a:srgbClr val="000099"/>
                </a:solidFill>
                <a:latin typeface="Times New Roman" panose="02020603050405020304" pitchFamily="18" charset="0"/>
                <a:ea typeface="宋体" panose="02010600030101010101" pitchFamily="2" charset="-122"/>
              </a:rPr>
              <a:t>---------------</a:t>
            </a:r>
            <a:r>
              <a:rPr kumimoji="1" lang="zh-CN" altLang="en-US" sz="2800" b="1">
                <a:solidFill>
                  <a:srgbClr val="000099"/>
                </a:solidFill>
                <a:latin typeface="Times New Roman" panose="02020603050405020304" pitchFamily="18" charset="0"/>
                <a:ea typeface="宋体" panose="02010600030101010101" pitchFamily="2" charset="-122"/>
              </a:rPr>
              <a:t>个硫酸分子</a:t>
            </a:r>
            <a:endParaRPr kumimoji="1" lang="zh-CN" altLang="en-US" sz="2800">
              <a:solidFill>
                <a:srgbClr val="000099"/>
              </a:solidFill>
              <a:latin typeface="Times New Roman" panose="02020603050405020304" pitchFamily="18" charset="0"/>
              <a:ea typeface="宋体" panose="02010600030101010101" pitchFamily="2" charset="-122"/>
            </a:endParaRPr>
          </a:p>
        </p:txBody>
      </p:sp>
      <p:sp>
        <p:nvSpPr>
          <p:cNvPr id="12297" name="Text Box 9"/>
          <p:cNvSpPr txBox="1">
            <a:spLocks noChangeArrowheads="1"/>
          </p:cNvSpPr>
          <p:nvPr/>
        </p:nvSpPr>
        <p:spPr bwMode="auto">
          <a:xfrm>
            <a:off x="827088" y="3716338"/>
            <a:ext cx="69850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solidFill>
                  <a:srgbClr val="000099"/>
                </a:solidFill>
                <a:latin typeface="宋体" panose="02010600030101010101" pitchFamily="2" charset="-122"/>
                <a:ea typeface="宋体" panose="02010600030101010101" pitchFamily="2" charset="-122"/>
              </a:rPr>
              <a:t>3</a:t>
            </a:r>
            <a:r>
              <a:rPr kumimoji="1" lang="zh-CN" altLang="en-US" sz="2800" b="1">
                <a:solidFill>
                  <a:srgbClr val="000099"/>
                </a:solidFill>
                <a:latin typeface="宋体" panose="02010600030101010101" pitchFamily="2" charset="-122"/>
                <a:ea typeface="宋体" panose="02010600030101010101" pitchFamily="2" charset="-122"/>
              </a:rPr>
              <a:t>、</a:t>
            </a:r>
            <a:r>
              <a:rPr kumimoji="1" lang="en-US" altLang="zh-CN" sz="2800" b="1">
                <a:solidFill>
                  <a:srgbClr val="000099"/>
                </a:solidFill>
                <a:latin typeface="宋体" panose="02010600030101010101" pitchFamily="2" charset="-122"/>
                <a:ea typeface="宋体" panose="02010600030101010101" pitchFamily="2" charset="-122"/>
              </a:rPr>
              <a:t>1molNa</a:t>
            </a:r>
            <a:r>
              <a:rPr kumimoji="1" lang="en-US" altLang="zh-CN" sz="2800" b="1" baseline="-25000">
                <a:solidFill>
                  <a:srgbClr val="000099"/>
                </a:solidFill>
                <a:latin typeface="宋体" panose="02010600030101010101" pitchFamily="2" charset="-122"/>
                <a:ea typeface="宋体" panose="02010600030101010101" pitchFamily="2" charset="-122"/>
              </a:rPr>
              <a:t>2</a:t>
            </a:r>
            <a:r>
              <a:rPr kumimoji="1" lang="en-US" altLang="zh-CN" sz="2800" b="1">
                <a:solidFill>
                  <a:srgbClr val="000099"/>
                </a:solidFill>
                <a:latin typeface="宋体" panose="02010600030101010101" pitchFamily="2" charset="-122"/>
                <a:ea typeface="宋体" panose="02010600030101010101" pitchFamily="2" charset="-122"/>
              </a:rPr>
              <a:t>CO</a:t>
            </a:r>
            <a:r>
              <a:rPr kumimoji="1" lang="en-US" altLang="zh-CN" sz="2800" b="1" baseline="-25000">
                <a:solidFill>
                  <a:srgbClr val="000099"/>
                </a:solidFill>
                <a:latin typeface="宋体" panose="02010600030101010101" pitchFamily="2" charset="-122"/>
                <a:ea typeface="宋体" panose="02010600030101010101" pitchFamily="2" charset="-122"/>
              </a:rPr>
              <a:t>3</a:t>
            </a:r>
            <a:r>
              <a:rPr kumimoji="1" lang="zh-CN" altLang="en-US" sz="2800" b="1">
                <a:solidFill>
                  <a:srgbClr val="000099"/>
                </a:solidFill>
                <a:latin typeface="宋体" panose="02010600030101010101" pitchFamily="2" charset="-122"/>
                <a:ea typeface="宋体" panose="02010600030101010101" pitchFamily="2" charset="-122"/>
              </a:rPr>
              <a:t>中约含有</a:t>
            </a:r>
            <a:r>
              <a:rPr kumimoji="1" lang="en-US" altLang="zh-CN" sz="2800" b="1">
                <a:solidFill>
                  <a:srgbClr val="000099"/>
                </a:solidFill>
                <a:latin typeface="宋体" panose="02010600030101010101" pitchFamily="2" charset="-122"/>
                <a:ea typeface="宋体" panose="02010600030101010101" pitchFamily="2" charset="-122"/>
              </a:rPr>
              <a:t>_____molNa</a:t>
            </a:r>
            <a:r>
              <a:rPr kumimoji="1" lang="en-US" altLang="zh-CN" sz="2800" b="1" baseline="30000">
                <a:solidFill>
                  <a:srgbClr val="000099"/>
                </a:solidFill>
                <a:latin typeface="宋体" panose="02010600030101010101" pitchFamily="2" charset="-122"/>
                <a:ea typeface="宋体" panose="02010600030101010101" pitchFamily="2" charset="-122"/>
              </a:rPr>
              <a:t>+</a:t>
            </a:r>
            <a:r>
              <a:rPr kumimoji="1" lang="zh-CN" altLang="en-US" sz="2800" b="1">
                <a:solidFill>
                  <a:srgbClr val="000099"/>
                </a:solidFill>
                <a:latin typeface="宋体" panose="02010600030101010101" pitchFamily="2" charset="-122"/>
                <a:ea typeface="宋体" panose="02010600030101010101" pitchFamily="2" charset="-122"/>
              </a:rPr>
              <a:t>、</a:t>
            </a:r>
            <a:endParaRPr kumimoji="1" lang="zh-CN" altLang="en-US" sz="2800" b="1">
              <a:solidFill>
                <a:srgbClr val="000099"/>
              </a:solidFill>
              <a:latin typeface="宋体" panose="02010600030101010101" pitchFamily="2" charset="-122"/>
              <a:ea typeface="宋体" panose="02010600030101010101" pitchFamily="2" charset="-122"/>
            </a:endParaRPr>
          </a:p>
          <a:p>
            <a:pPr eaLnBrk="1" hangingPunct="1">
              <a:spcBef>
                <a:spcPct val="50000"/>
              </a:spcBef>
            </a:pPr>
            <a:r>
              <a:rPr kumimoji="1" lang="en-US" altLang="zh-CN" sz="2800" b="1">
                <a:solidFill>
                  <a:srgbClr val="000099"/>
                </a:solidFill>
                <a:latin typeface="宋体" panose="02010600030101010101" pitchFamily="2" charset="-122"/>
                <a:ea typeface="宋体" panose="02010600030101010101" pitchFamily="2" charset="-122"/>
              </a:rPr>
              <a:t>______molCO</a:t>
            </a:r>
            <a:r>
              <a:rPr kumimoji="1" lang="en-US" altLang="zh-CN" sz="2800" b="1" baseline="-25000">
                <a:solidFill>
                  <a:srgbClr val="000099"/>
                </a:solidFill>
                <a:latin typeface="宋体" panose="02010600030101010101" pitchFamily="2" charset="-122"/>
                <a:ea typeface="宋体" panose="02010600030101010101" pitchFamily="2" charset="-122"/>
              </a:rPr>
              <a:t>3</a:t>
            </a:r>
            <a:r>
              <a:rPr kumimoji="1" lang="en-US" altLang="zh-CN" sz="2800" b="1" baseline="30000">
                <a:solidFill>
                  <a:srgbClr val="000099"/>
                </a:solidFill>
                <a:latin typeface="宋体" panose="02010600030101010101" pitchFamily="2" charset="-122"/>
                <a:ea typeface="宋体" panose="02010600030101010101" pitchFamily="2" charset="-122"/>
              </a:rPr>
              <a:t>2-</a:t>
            </a:r>
            <a:r>
              <a:rPr kumimoji="1" lang="zh-CN" altLang="en-US" sz="2800" b="1">
                <a:solidFill>
                  <a:srgbClr val="000099"/>
                </a:solidFill>
                <a:latin typeface="宋体" panose="02010600030101010101" pitchFamily="2" charset="-122"/>
                <a:ea typeface="宋体" panose="02010600030101010101" pitchFamily="2" charset="-122"/>
              </a:rPr>
              <a:t>离子，共含有离子的个数为</a:t>
            </a:r>
            <a:endParaRPr kumimoji="1" lang="zh-CN" altLang="en-US" sz="2800" b="1">
              <a:solidFill>
                <a:srgbClr val="000099"/>
              </a:solidFill>
              <a:latin typeface="宋体" panose="02010600030101010101" pitchFamily="2" charset="-122"/>
              <a:ea typeface="宋体" panose="02010600030101010101" pitchFamily="2" charset="-122"/>
            </a:endParaRPr>
          </a:p>
          <a:p>
            <a:pPr eaLnBrk="1" hangingPunct="1">
              <a:spcBef>
                <a:spcPct val="50000"/>
              </a:spcBef>
            </a:pPr>
            <a:r>
              <a:rPr kumimoji="1" lang="en-US" altLang="zh-CN" sz="2800" b="1">
                <a:solidFill>
                  <a:srgbClr val="000099"/>
                </a:solidFill>
                <a:latin typeface="宋体" panose="02010600030101010101" pitchFamily="2" charset="-122"/>
                <a:ea typeface="宋体" panose="02010600030101010101" pitchFamily="2" charset="-122"/>
              </a:rPr>
              <a:t>______________</a:t>
            </a:r>
            <a:r>
              <a:rPr kumimoji="1" lang="zh-CN" altLang="en-US" sz="2800" b="1">
                <a:solidFill>
                  <a:srgbClr val="000099"/>
                </a:solidFill>
                <a:latin typeface="宋体" panose="02010600030101010101" pitchFamily="2" charset="-122"/>
                <a:ea typeface="宋体" panose="02010600030101010101" pitchFamily="2" charset="-122"/>
              </a:rPr>
              <a:t>个。</a:t>
            </a:r>
            <a:endParaRPr kumimoji="1" lang="zh-CN" altLang="en-US" sz="2800" b="1">
              <a:solidFill>
                <a:srgbClr val="000099"/>
              </a:solidFill>
              <a:latin typeface="宋体" panose="02010600030101010101" pitchFamily="2" charset="-122"/>
              <a:ea typeface="宋体" panose="02010600030101010101" pitchFamily="2" charset="-122"/>
            </a:endParaRPr>
          </a:p>
        </p:txBody>
      </p:sp>
      <p:sp>
        <p:nvSpPr>
          <p:cNvPr id="12298" name="Text Box 10"/>
          <p:cNvSpPr txBox="1">
            <a:spLocks noChangeArrowheads="1"/>
          </p:cNvSpPr>
          <p:nvPr/>
        </p:nvSpPr>
        <p:spPr bwMode="auto">
          <a:xfrm>
            <a:off x="3892550" y="1530350"/>
            <a:ext cx="1873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solidFill>
                  <a:srgbClr val="FF0000"/>
                </a:solidFill>
                <a:latin typeface="楷体_GB2312" pitchFamily="49" charset="-122"/>
                <a:ea typeface="楷体_GB2312" pitchFamily="49" charset="-122"/>
              </a:rPr>
              <a:t>6.02</a:t>
            </a:r>
            <a:r>
              <a:rPr kumimoji="1" lang="zh-CN" altLang="en-US" sz="2800" b="1">
                <a:solidFill>
                  <a:srgbClr val="FF0000"/>
                </a:solidFill>
                <a:latin typeface="楷体_GB2312" pitchFamily="49" charset="-122"/>
                <a:ea typeface="楷体_GB2312" pitchFamily="49" charset="-122"/>
              </a:rPr>
              <a:t>ㄨ</a:t>
            </a:r>
            <a:r>
              <a:rPr kumimoji="1" lang="en-US" altLang="zh-CN" sz="2800" b="1">
                <a:solidFill>
                  <a:srgbClr val="FF0000"/>
                </a:solidFill>
                <a:latin typeface="楷体_GB2312" pitchFamily="49" charset="-122"/>
                <a:ea typeface="楷体_GB2312" pitchFamily="49" charset="-122"/>
              </a:rPr>
              <a:t>10</a:t>
            </a:r>
            <a:r>
              <a:rPr kumimoji="1" lang="en-US" altLang="zh-CN" sz="2800" b="1" baseline="30000">
                <a:solidFill>
                  <a:srgbClr val="FF0000"/>
                </a:solidFill>
                <a:latin typeface="楷体_GB2312" pitchFamily="49" charset="-122"/>
                <a:ea typeface="楷体_GB2312" pitchFamily="49" charset="-122"/>
              </a:rPr>
              <a:t>23</a:t>
            </a:r>
            <a:endParaRPr kumimoji="1" lang="en-US" altLang="zh-CN" sz="2800" b="1" baseline="30000">
              <a:solidFill>
                <a:srgbClr val="FF0000"/>
              </a:solidFill>
              <a:latin typeface="楷体_GB2312" pitchFamily="49" charset="-122"/>
              <a:ea typeface="楷体_GB2312" pitchFamily="49" charset="-122"/>
            </a:endParaRPr>
          </a:p>
        </p:txBody>
      </p:sp>
      <p:sp>
        <p:nvSpPr>
          <p:cNvPr id="12299" name="Text Box 11"/>
          <p:cNvSpPr txBox="1">
            <a:spLocks noChangeArrowheads="1"/>
          </p:cNvSpPr>
          <p:nvPr/>
        </p:nvSpPr>
        <p:spPr bwMode="auto">
          <a:xfrm>
            <a:off x="4211638" y="2420938"/>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000" b="1">
                <a:solidFill>
                  <a:srgbClr val="FF0000"/>
                </a:solidFill>
                <a:latin typeface="楷体_GB2312" pitchFamily="49" charset="-122"/>
                <a:ea typeface="楷体_GB2312" pitchFamily="49" charset="-122"/>
              </a:rPr>
              <a:t> </a:t>
            </a:r>
            <a:r>
              <a:rPr kumimoji="1" lang="en-US" altLang="zh-CN" sz="2000" b="1">
                <a:solidFill>
                  <a:srgbClr val="FF0000"/>
                </a:solidFill>
                <a:latin typeface="Times New Roman" panose="02020603050405020304" pitchFamily="18" charset="0"/>
                <a:ea typeface="宋体" panose="02010600030101010101" pitchFamily="2" charset="-122"/>
              </a:rPr>
              <a:t>0.3×</a:t>
            </a:r>
            <a:r>
              <a:rPr kumimoji="1" lang="en-US" altLang="zh-CN" sz="2000" b="1">
                <a:solidFill>
                  <a:srgbClr val="FF0000"/>
                </a:solidFill>
                <a:latin typeface="楷体_GB2312" pitchFamily="49" charset="-122"/>
                <a:ea typeface="楷体_GB2312" pitchFamily="49" charset="-122"/>
              </a:rPr>
              <a:t> 6.02</a:t>
            </a:r>
            <a:r>
              <a:rPr kumimoji="1" lang="zh-CN" altLang="en-US" sz="2000" b="1">
                <a:solidFill>
                  <a:srgbClr val="FF0000"/>
                </a:solidFill>
                <a:latin typeface="楷体_GB2312" pitchFamily="49" charset="-122"/>
                <a:ea typeface="楷体_GB2312" pitchFamily="49" charset="-122"/>
              </a:rPr>
              <a:t>ㄨ</a:t>
            </a:r>
            <a:r>
              <a:rPr kumimoji="1" lang="en-US" altLang="zh-CN" sz="2000" b="1">
                <a:solidFill>
                  <a:srgbClr val="FF0000"/>
                </a:solidFill>
                <a:latin typeface="楷体_GB2312" pitchFamily="49" charset="-122"/>
                <a:ea typeface="楷体_GB2312" pitchFamily="49" charset="-122"/>
              </a:rPr>
              <a:t>10</a:t>
            </a:r>
            <a:r>
              <a:rPr kumimoji="1" lang="en-US" altLang="zh-CN" sz="2000" b="1" baseline="30000">
                <a:solidFill>
                  <a:srgbClr val="FF0000"/>
                </a:solidFill>
                <a:latin typeface="楷体_GB2312" pitchFamily="49" charset="-122"/>
                <a:ea typeface="楷体_GB2312" pitchFamily="49" charset="-122"/>
              </a:rPr>
              <a:t>23</a:t>
            </a:r>
            <a:endParaRPr kumimoji="1" lang="en-US" altLang="zh-CN" sz="2000" b="1" baseline="30000">
              <a:solidFill>
                <a:srgbClr val="FF0000"/>
              </a:solidFill>
              <a:latin typeface="楷体_GB2312" pitchFamily="49" charset="-122"/>
              <a:ea typeface="楷体_GB2312" pitchFamily="49" charset="-122"/>
            </a:endParaRPr>
          </a:p>
        </p:txBody>
      </p:sp>
      <p:sp>
        <p:nvSpPr>
          <p:cNvPr id="12300" name="Text Box 12"/>
          <p:cNvSpPr txBox="1">
            <a:spLocks noChangeArrowheads="1"/>
          </p:cNvSpPr>
          <p:nvPr/>
        </p:nvSpPr>
        <p:spPr bwMode="auto">
          <a:xfrm>
            <a:off x="4862513" y="364013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a:solidFill>
                  <a:srgbClr val="FF0000"/>
                </a:solidFill>
                <a:latin typeface="Times New Roman" panose="02020603050405020304" pitchFamily="18" charset="0"/>
                <a:ea typeface="宋体" panose="02010600030101010101" pitchFamily="2" charset="-122"/>
              </a:rPr>
              <a:t>2</a:t>
            </a:r>
            <a:endParaRPr kumimoji="1" lang="en-US" altLang="zh-CN" sz="2800">
              <a:solidFill>
                <a:srgbClr val="FF0000"/>
              </a:solidFill>
              <a:latin typeface="Times New Roman" panose="02020603050405020304" pitchFamily="18" charset="0"/>
              <a:ea typeface="宋体" panose="02010600030101010101" pitchFamily="2" charset="-122"/>
            </a:endParaRPr>
          </a:p>
        </p:txBody>
      </p:sp>
      <p:sp>
        <p:nvSpPr>
          <p:cNvPr id="12301" name="Text Box 13"/>
          <p:cNvSpPr txBox="1">
            <a:spLocks noChangeArrowheads="1"/>
          </p:cNvSpPr>
          <p:nvPr/>
        </p:nvSpPr>
        <p:spPr bwMode="auto">
          <a:xfrm>
            <a:off x="1444625" y="4267200"/>
            <a:ext cx="36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3200">
                <a:solidFill>
                  <a:srgbClr val="FF0000"/>
                </a:solidFill>
                <a:latin typeface="Times New Roman" panose="02020603050405020304" pitchFamily="18" charset="0"/>
                <a:ea typeface="宋体" panose="02010600030101010101" pitchFamily="2" charset="-122"/>
              </a:rPr>
              <a:t>1</a:t>
            </a:r>
            <a:endParaRPr kumimoji="1" lang="en-US" altLang="zh-CN" sz="3200">
              <a:solidFill>
                <a:srgbClr val="FF0000"/>
              </a:solidFill>
              <a:latin typeface="Times New Roman" panose="02020603050405020304" pitchFamily="18" charset="0"/>
              <a:ea typeface="宋体" panose="02010600030101010101" pitchFamily="2" charset="-122"/>
            </a:endParaRPr>
          </a:p>
        </p:txBody>
      </p:sp>
      <p:sp>
        <p:nvSpPr>
          <p:cNvPr id="12302" name="Text Box 14"/>
          <p:cNvSpPr txBox="1">
            <a:spLocks noChangeArrowheads="1"/>
          </p:cNvSpPr>
          <p:nvPr/>
        </p:nvSpPr>
        <p:spPr bwMode="auto">
          <a:xfrm>
            <a:off x="939800" y="4986338"/>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solidFill>
                  <a:srgbClr val="FF0000"/>
                </a:solidFill>
                <a:latin typeface="楷体_GB2312" pitchFamily="49" charset="-122"/>
                <a:ea typeface="楷体_GB2312" pitchFamily="49" charset="-122"/>
              </a:rPr>
              <a:t>3×6.02</a:t>
            </a:r>
            <a:r>
              <a:rPr kumimoji="1" lang="zh-CN" altLang="en-US" sz="2800" b="1">
                <a:solidFill>
                  <a:srgbClr val="FF0000"/>
                </a:solidFill>
                <a:latin typeface="楷体_GB2312" pitchFamily="49" charset="-122"/>
                <a:ea typeface="楷体_GB2312" pitchFamily="49" charset="-122"/>
              </a:rPr>
              <a:t>ㄨ</a:t>
            </a:r>
            <a:r>
              <a:rPr kumimoji="1" lang="en-US" altLang="zh-CN" sz="2800" b="1">
                <a:solidFill>
                  <a:srgbClr val="FF0000"/>
                </a:solidFill>
                <a:latin typeface="楷体_GB2312" pitchFamily="49" charset="-122"/>
                <a:ea typeface="楷体_GB2312" pitchFamily="49" charset="-122"/>
              </a:rPr>
              <a:t>10</a:t>
            </a:r>
            <a:r>
              <a:rPr kumimoji="1" lang="en-US" altLang="zh-CN" sz="2800" b="1" baseline="30000">
                <a:solidFill>
                  <a:srgbClr val="FF0000"/>
                </a:solidFill>
                <a:latin typeface="楷体_GB2312" pitchFamily="49" charset="-122"/>
                <a:ea typeface="楷体_GB2312" pitchFamily="49" charset="-122"/>
              </a:rPr>
              <a:t>23</a:t>
            </a:r>
            <a:endParaRPr kumimoji="1" lang="en-US" altLang="zh-CN" sz="2800" b="1" baseline="30000">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barn(inHorizontal)">
                                      <p:cBhvr>
                                        <p:cTn id="7" dur="500"/>
                                        <p:tgtEl>
                                          <p:spTgt spid="1229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barn(inHorizontal)">
                                      <p:cBhvr>
                                        <p:cTn id="12" dur="500"/>
                                        <p:tgtEl>
                                          <p:spTgt spid="1229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barn(inHorizontal)">
                                      <p:cBhvr>
                                        <p:cTn id="17" dur="500"/>
                                        <p:tgtEl>
                                          <p:spTgt spid="1229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8"/>
                                        </p:tgtEl>
                                        <p:attrNameLst>
                                          <p:attrName>style.visibility</p:attrName>
                                        </p:attrNameLst>
                                      </p:cBhvr>
                                      <p:to>
                                        <p:strVal val="visible"/>
                                      </p:to>
                                    </p:set>
                                    <p:animEffect transition="in" filter="dissolve">
                                      <p:cBhvr>
                                        <p:cTn id="22" dur="500"/>
                                        <p:tgtEl>
                                          <p:spTgt spid="1229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9"/>
                                        </p:tgtEl>
                                        <p:attrNameLst>
                                          <p:attrName>style.visibility</p:attrName>
                                        </p:attrNameLst>
                                      </p:cBhvr>
                                      <p:to>
                                        <p:strVal val="visible"/>
                                      </p:to>
                                    </p:set>
                                    <p:animEffect transition="in" filter="dissolve">
                                      <p:cBhvr>
                                        <p:cTn id="27" dur="500"/>
                                        <p:tgtEl>
                                          <p:spTgt spid="1229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dissolve">
                                      <p:cBhvr>
                                        <p:cTn id="32" dur="500"/>
                                        <p:tgtEl>
                                          <p:spTgt spid="1230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1"/>
                                        </p:tgtEl>
                                        <p:attrNameLst>
                                          <p:attrName>style.visibility</p:attrName>
                                        </p:attrNameLst>
                                      </p:cBhvr>
                                      <p:to>
                                        <p:strVal val="visible"/>
                                      </p:to>
                                    </p:set>
                                    <p:animEffect transition="in" filter="dissolve">
                                      <p:cBhvr>
                                        <p:cTn id="37" dur="500"/>
                                        <p:tgtEl>
                                          <p:spTgt spid="123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302"/>
                                        </p:tgtEl>
                                        <p:attrNameLst>
                                          <p:attrName>style.visibility</p:attrName>
                                        </p:attrNameLst>
                                      </p:cBhvr>
                                      <p:to>
                                        <p:strVal val="visible"/>
                                      </p:to>
                                    </p:set>
                                    <p:animEffect transition="in" filter="dissolve">
                                      <p:cBhvr>
                                        <p:cTn id="42" dur="500"/>
                                        <p:tgtEl>
                                          <p:spTgt spid="12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utoUpdateAnimBg="0"/>
      <p:bldP spid="12296" grpId="0" autoUpdateAnimBg="0"/>
      <p:bldP spid="12297" grpId="0" autoUpdateAnimBg="0"/>
      <p:bldP spid="12298" grpId="0" autoUpdateAnimBg="0"/>
      <p:bldP spid="12299" grpId="0" autoUpdateAnimBg="0"/>
      <p:bldP spid="12300" grpId="0" autoUpdateAnimBg="0"/>
      <p:bldP spid="12301" grpId="0" autoUpdateAnimBg="0"/>
      <p:bldP spid="1230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0195" y="414020"/>
            <a:ext cx="5973110" cy="1200329"/>
          </a:xfrm>
          <a:prstGeom prst="rect">
            <a:avLst/>
          </a:prstGeom>
          <a:noFill/>
        </p:spPr>
        <p:txBody>
          <a:bodyPr wrap="none" rtlCol="0" anchor="t">
            <a:spAutoFit/>
          </a:bodyPr>
          <a:lstStyle/>
          <a:p>
            <a:pPr marL="0" lvl="0" indent="0" algn="l" eaLnBrk="1" hangingPunct="1">
              <a:spcBef>
                <a:spcPct val="0"/>
              </a:spcBef>
              <a:buFont typeface="Wingdings" panose="05000000000000000000" pitchFamily="2" charset="2"/>
              <a:buNone/>
            </a:pPr>
            <a:r>
              <a:rPr lang="zh-CN" altLang="en-US" sz="2400" b="1" dirty="0" smtClean="0">
                <a:solidFill>
                  <a:schemeClr val="tx1"/>
                </a:solidFill>
                <a:latin typeface="宋体" panose="02010600030101010101" pitchFamily="2" charset="-122"/>
                <a:sym typeface="+mn-ea"/>
              </a:rPr>
              <a:t>规定</a:t>
            </a:r>
            <a:r>
              <a:rPr lang="en-US" altLang="zh-CN" sz="2400" b="1" dirty="0" smtClean="0">
                <a:solidFill>
                  <a:schemeClr val="tx1"/>
                </a:solidFill>
                <a:latin typeface="宋体" panose="02010600030101010101" pitchFamily="2" charset="-122"/>
                <a:sym typeface="+mn-ea"/>
              </a:rPr>
              <a:t>0.012 </a:t>
            </a:r>
            <a:r>
              <a:rPr lang="en-US" altLang="zh-CN" sz="2400" b="1" dirty="0">
                <a:solidFill>
                  <a:schemeClr val="tx1"/>
                </a:solidFill>
                <a:latin typeface="宋体" panose="02010600030101010101" pitchFamily="2" charset="-122"/>
                <a:sym typeface="+mn-ea"/>
              </a:rPr>
              <a:t>Kg </a:t>
            </a:r>
            <a:r>
              <a:rPr lang="en-US" altLang="zh-CN" sz="2400" b="1" baseline="30000" dirty="0">
                <a:solidFill>
                  <a:srgbClr val="C00000"/>
                </a:solidFill>
                <a:latin typeface="宋体" panose="02010600030101010101" pitchFamily="2" charset="-122"/>
                <a:sym typeface="+mn-ea"/>
              </a:rPr>
              <a:t>12</a:t>
            </a:r>
            <a:r>
              <a:rPr lang="en-US" altLang="zh-CN" sz="2400" b="1" dirty="0">
                <a:solidFill>
                  <a:srgbClr val="C00000"/>
                </a:solidFill>
                <a:latin typeface="宋体" panose="02010600030101010101" pitchFamily="2" charset="-122"/>
                <a:sym typeface="+mn-ea"/>
              </a:rPr>
              <a:t>C</a:t>
            </a:r>
            <a:r>
              <a:rPr lang="zh-CN" altLang="en-US" sz="2400" b="1" dirty="0">
                <a:solidFill>
                  <a:schemeClr val="tx1"/>
                </a:solidFill>
                <a:latin typeface="宋体" panose="02010600030101010101" pitchFamily="2" charset="-122"/>
                <a:sym typeface="+mn-ea"/>
              </a:rPr>
              <a:t>中所含的碳原子数是</a:t>
            </a:r>
            <a:r>
              <a:rPr lang="en-US" altLang="zh-CN" sz="2400" b="1" dirty="0" smtClean="0">
                <a:solidFill>
                  <a:schemeClr val="tx1"/>
                </a:solidFill>
                <a:latin typeface="宋体" panose="02010600030101010101" pitchFamily="2" charset="-122"/>
                <a:sym typeface="+mn-ea"/>
              </a:rPr>
              <a:t>1mol</a:t>
            </a:r>
            <a:endParaRPr lang="zh-CN" altLang="en-US" sz="2400" b="1" dirty="0">
              <a:solidFill>
                <a:schemeClr val="tx1"/>
              </a:solidFill>
              <a:latin typeface="宋体" panose="02010600030101010101" pitchFamily="2" charset="-122"/>
              <a:sym typeface="+mn-ea"/>
            </a:endParaRPr>
          </a:p>
          <a:p>
            <a:pPr marL="0" lvl="0" indent="0" algn="l" eaLnBrk="1" hangingPunct="1">
              <a:spcBef>
                <a:spcPct val="0"/>
              </a:spcBef>
              <a:buFont typeface="Wingdings" panose="05000000000000000000" pitchFamily="2" charset="2"/>
              <a:buNone/>
            </a:pPr>
            <a:endParaRPr lang="zh-CN" altLang="en-US" sz="2400" b="1" dirty="0">
              <a:solidFill>
                <a:schemeClr val="tx1"/>
              </a:solidFill>
              <a:latin typeface="宋体" panose="02010600030101010101" pitchFamily="2" charset="-122"/>
              <a:sym typeface="+mn-ea"/>
            </a:endParaRPr>
          </a:p>
          <a:p>
            <a:pPr marL="0" lvl="0" indent="0" algn="l" eaLnBrk="1" hangingPunct="1">
              <a:spcBef>
                <a:spcPct val="0"/>
              </a:spcBef>
              <a:buFont typeface="Wingdings" panose="05000000000000000000" pitchFamily="2" charset="2"/>
              <a:buNone/>
            </a:pPr>
            <a:r>
              <a:rPr lang="zh-CN" altLang="en-US" sz="2400" b="1" dirty="0">
                <a:solidFill>
                  <a:schemeClr val="tx1"/>
                </a:solidFill>
                <a:latin typeface="宋体" panose="02010600030101010101" pitchFamily="2" charset="-122"/>
                <a:sym typeface="+mn-ea"/>
              </a:rPr>
              <a:t>那么  对于</a:t>
            </a:r>
            <a:r>
              <a:rPr lang="en-US" altLang="zh-CN" sz="2400" b="1" baseline="30000" dirty="0">
                <a:solidFill>
                  <a:srgbClr val="C00000"/>
                </a:solidFill>
                <a:latin typeface="宋体" panose="02010600030101010101" pitchFamily="2" charset="-122"/>
                <a:sym typeface="+mn-ea"/>
              </a:rPr>
              <a:t>12</a:t>
            </a:r>
            <a:r>
              <a:rPr lang="en-US" altLang="zh-CN" sz="2400" b="1" dirty="0">
                <a:solidFill>
                  <a:srgbClr val="C00000"/>
                </a:solidFill>
                <a:latin typeface="宋体" panose="02010600030101010101" pitchFamily="2" charset="-122"/>
                <a:sym typeface="+mn-ea"/>
              </a:rPr>
              <a:t>C----1</a:t>
            </a:r>
            <a:r>
              <a:rPr lang="zh-CN" altLang="en-US" sz="2400" b="1" dirty="0">
                <a:solidFill>
                  <a:srgbClr val="C00000"/>
                </a:solidFill>
                <a:latin typeface="宋体" panose="02010600030101010101" pitchFamily="2" charset="-122"/>
                <a:sym typeface="+mn-ea"/>
              </a:rPr>
              <a:t>摩尔的质量为</a:t>
            </a:r>
            <a:r>
              <a:rPr lang="en-US" altLang="zh-CN" sz="2400" b="1" dirty="0">
                <a:solidFill>
                  <a:srgbClr val="C00000"/>
                </a:solidFill>
                <a:latin typeface="宋体" panose="02010600030101010101" pitchFamily="2" charset="-122"/>
                <a:sym typeface="+mn-ea"/>
              </a:rPr>
              <a:t>12g</a:t>
            </a:r>
            <a:r>
              <a:rPr lang="en-US" altLang="zh-CN" sz="2400" b="1" dirty="0">
                <a:solidFill>
                  <a:schemeClr val="tx1"/>
                </a:solidFill>
                <a:latin typeface="宋体" panose="02010600030101010101" pitchFamily="2" charset="-122"/>
                <a:sym typeface="+mn-ea"/>
              </a:rPr>
              <a:t>  </a:t>
            </a:r>
            <a:endParaRPr lang="en-US" altLang="zh-CN" sz="2400" b="1" dirty="0">
              <a:solidFill>
                <a:schemeClr val="tx1"/>
              </a:solidFill>
              <a:latin typeface="宋体" panose="02010600030101010101" pitchFamily="2" charset="-122"/>
              <a:sym typeface="+mn-ea"/>
            </a:endParaRPr>
          </a:p>
        </p:txBody>
      </p:sp>
      <p:graphicFrame>
        <p:nvGraphicFramePr>
          <p:cNvPr id="28047" name="Group 399"/>
          <p:cNvGraphicFramePr>
            <a:graphicFrameLocks noGrp="1"/>
          </p:cNvGraphicFramePr>
          <p:nvPr/>
        </p:nvGraphicFramePr>
        <p:xfrm>
          <a:off x="604838" y="1981200"/>
          <a:ext cx="7931150" cy="4059555"/>
        </p:xfrm>
        <a:graphic>
          <a:graphicData uri="http://schemas.openxmlformats.org/drawingml/2006/table">
            <a:tbl>
              <a:tblPr/>
              <a:tblGrid>
                <a:gridCol w="1308100"/>
                <a:gridCol w="1366837"/>
                <a:gridCol w="1871663"/>
                <a:gridCol w="1871662"/>
                <a:gridCol w="1512888"/>
              </a:tblGrid>
              <a:tr h="762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粒子符号</a:t>
                      </a:r>
                      <a:endParaRPr kumimoji="0" lang="zh-CN" alt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物质的式量</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每个粒子的质量（</a:t>
                      </a: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a:t>
                      </a:r>
                      <a:r>
                        <a:rPr kumimoji="0" lang="zh-CN" alt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a:t>
                      </a:r>
                      <a:endParaRPr kumimoji="0" lang="zh-CN" alt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摩物质含有的粒子数（个）</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摩物质质量（</a:t>
                      </a: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a:t>
                      </a: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12</a:t>
                      </a:r>
                      <a:endPar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1.993X10</a:t>
                      </a:r>
                      <a:r>
                        <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Fe</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       </a:t>
                      </a: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9.032X10</a:t>
                      </a:r>
                      <a:r>
                        <a:rPr kumimoji="0" lang="en-US" altLang="zh-CN" sz="22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2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18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H</a:t>
                      </a:r>
                      <a:r>
                        <a:rPr kumimoji="0" lang="en-US" altLang="zh-CN" sz="22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SO</a:t>
                      </a:r>
                      <a:r>
                        <a:rPr kumimoji="0" lang="en-US" altLang="zh-CN" sz="22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2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       </a:t>
                      </a: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1.628X10</a:t>
                      </a:r>
                      <a:r>
                        <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18</a:t>
                      </a:r>
                      <a:endPar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2.990X10</a:t>
                      </a:r>
                      <a:r>
                        <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2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a:t>
                      </a:r>
                      <a:r>
                        <a:rPr kumimoji="0" lang="en-US" altLang="zh-CN" sz="22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endParaRPr kumimoji="0" lang="en-US" altLang="zh-CN" sz="22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23</a:t>
                      </a:r>
                      <a:endPar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3.821X10</a:t>
                      </a:r>
                      <a:r>
                        <a:rPr kumimoji="0" lang="en-US" altLang="zh-CN" sz="22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2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OH</a:t>
                      </a:r>
                      <a:r>
                        <a:rPr kumimoji="0" lang="en-US" altLang="zh-CN" sz="22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a:t>
                      </a:r>
                      <a:endParaRPr kumimoji="0" lang="en-US" altLang="zh-CN" sz="22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17</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2.824X10</a:t>
                      </a:r>
                      <a:r>
                        <a:rPr kumimoji="0" lang="en-US" altLang="zh-CN" sz="22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200" b="1"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53"/>
          <p:cNvGrpSpPr/>
          <p:nvPr/>
        </p:nvGrpSpPr>
        <p:grpSpPr>
          <a:xfrm>
            <a:off x="5724525" y="2781300"/>
            <a:ext cx="1079500" cy="3265488"/>
            <a:chOff x="3606" y="1706"/>
            <a:chExt cx="680" cy="2057"/>
          </a:xfrm>
        </p:grpSpPr>
        <p:sp>
          <p:nvSpPr>
            <p:cNvPr id="20541" name="Text Box 54"/>
            <p:cNvSpPr txBox="1"/>
            <p:nvPr/>
          </p:nvSpPr>
          <p:spPr>
            <a:xfrm>
              <a:off x="3613" y="1706"/>
              <a:ext cx="67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N</a:t>
              </a:r>
              <a:r>
                <a:rPr lang="en-US" altLang="zh-CN" sz="2400" b="1" baseline="-25000" dirty="0">
                  <a:solidFill>
                    <a:srgbClr val="FE3514"/>
                  </a:solidFill>
                  <a:latin typeface="Tahoma" panose="020B0604030504040204" pitchFamily="34" charset="0"/>
                </a:rPr>
                <a:t>A</a:t>
              </a:r>
              <a:endParaRPr lang="en-US" altLang="zh-CN" sz="2400" b="1" dirty="0">
                <a:solidFill>
                  <a:srgbClr val="FE3514"/>
                </a:solidFill>
                <a:latin typeface="Tahoma" panose="020B0604030504040204" pitchFamily="34" charset="0"/>
              </a:endParaRPr>
            </a:p>
          </p:txBody>
        </p:sp>
        <p:sp>
          <p:nvSpPr>
            <p:cNvPr id="20542" name="Text Box 55"/>
            <p:cNvSpPr txBox="1"/>
            <p:nvPr/>
          </p:nvSpPr>
          <p:spPr>
            <a:xfrm>
              <a:off x="3613" y="2099"/>
              <a:ext cx="67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N</a:t>
              </a:r>
              <a:r>
                <a:rPr lang="en-US" altLang="zh-CN" sz="2400" b="1" baseline="-25000" dirty="0">
                  <a:solidFill>
                    <a:srgbClr val="FE3514"/>
                  </a:solidFill>
                  <a:latin typeface="Tahoma" panose="020B0604030504040204" pitchFamily="34" charset="0"/>
                </a:rPr>
                <a:t>A</a:t>
              </a:r>
              <a:endParaRPr lang="en-US" altLang="zh-CN" sz="2400" b="1" dirty="0">
                <a:solidFill>
                  <a:srgbClr val="FE3514"/>
                </a:solidFill>
                <a:latin typeface="Tahoma" panose="020B0604030504040204" pitchFamily="34" charset="0"/>
              </a:endParaRPr>
            </a:p>
          </p:txBody>
        </p:sp>
        <p:sp>
          <p:nvSpPr>
            <p:cNvPr id="20543" name="Text Box 56"/>
            <p:cNvSpPr txBox="1"/>
            <p:nvPr/>
          </p:nvSpPr>
          <p:spPr>
            <a:xfrm>
              <a:off x="3606" y="2464"/>
              <a:ext cx="67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N</a:t>
              </a:r>
              <a:r>
                <a:rPr lang="en-US" altLang="zh-CN" sz="2400" b="1" baseline="-25000" dirty="0">
                  <a:solidFill>
                    <a:srgbClr val="FE3514"/>
                  </a:solidFill>
                  <a:latin typeface="Tahoma" panose="020B0604030504040204" pitchFamily="34" charset="0"/>
                </a:rPr>
                <a:t>A</a:t>
              </a:r>
              <a:endParaRPr lang="en-US" altLang="zh-CN" sz="2400" b="1" dirty="0">
                <a:solidFill>
                  <a:srgbClr val="FE3514"/>
                </a:solidFill>
                <a:latin typeface="Tahoma" panose="020B0604030504040204" pitchFamily="34" charset="0"/>
              </a:endParaRPr>
            </a:p>
          </p:txBody>
        </p:sp>
        <p:sp>
          <p:nvSpPr>
            <p:cNvPr id="20544" name="Text Box 57"/>
            <p:cNvSpPr txBox="1"/>
            <p:nvPr/>
          </p:nvSpPr>
          <p:spPr>
            <a:xfrm>
              <a:off x="3606" y="2795"/>
              <a:ext cx="67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N</a:t>
              </a:r>
              <a:r>
                <a:rPr lang="en-US" altLang="zh-CN" sz="2400" b="1" baseline="-25000" dirty="0">
                  <a:solidFill>
                    <a:srgbClr val="FE3514"/>
                  </a:solidFill>
                  <a:latin typeface="Tahoma" panose="020B0604030504040204" pitchFamily="34" charset="0"/>
                </a:rPr>
                <a:t>A</a:t>
              </a:r>
              <a:endParaRPr lang="en-US" altLang="zh-CN" sz="2400" b="1" dirty="0">
                <a:solidFill>
                  <a:srgbClr val="FE3514"/>
                </a:solidFill>
                <a:latin typeface="Tahoma" panose="020B0604030504040204" pitchFamily="34" charset="0"/>
              </a:endParaRPr>
            </a:p>
          </p:txBody>
        </p:sp>
        <p:sp>
          <p:nvSpPr>
            <p:cNvPr id="20545" name="Text Box 58"/>
            <p:cNvSpPr txBox="1"/>
            <p:nvPr/>
          </p:nvSpPr>
          <p:spPr>
            <a:xfrm>
              <a:off x="3606" y="3113"/>
              <a:ext cx="67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N</a:t>
              </a:r>
              <a:r>
                <a:rPr lang="en-US" altLang="zh-CN" sz="2400" b="1" baseline="-25000" dirty="0">
                  <a:solidFill>
                    <a:srgbClr val="FE3514"/>
                  </a:solidFill>
                  <a:latin typeface="Tahoma" panose="020B0604030504040204" pitchFamily="34" charset="0"/>
                </a:rPr>
                <a:t>A</a:t>
              </a:r>
              <a:endParaRPr lang="en-US" altLang="zh-CN" sz="2400" b="1" dirty="0">
                <a:solidFill>
                  <a:srgbClr val="FE3514"/>
                </a:solidFill>
                <a:latin typeface="Tahoma" panose="020B0604030504040204" pitchFamily="34" charset="0"/>
              </a:endParaRPr>
            </a:p>
          </p:txBody>
        </p:sp>
        <p:sp>
          <p:nvSpPr>
            <p:cNvPr id="20546" name="Text Box 59"/>
            <p:cNvSpPr txBox="1"/>
            <p:nvPr/>
          </p:nvSpPr>
          <p:spPr>
            <a:xfrm>
              <a:off x="3606" y="3475"/>
              <a:ext cx="67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N</a:t>
              </a:r>
              <a:r>
                <a:rPr lang="en-US" altLang="zh-CN" sz="2400" b="1" baseline="-25000" dirty="0">
                  <a:solidFill>
                    <a:srgbClr val="FE3514"/>
                  </a:solidFill>
                  <a:latin typeface="Tahoma" panose="020B0604030504040204" pitchFamily="34" charset="0"/>
                </a:rPr>
                <a:t>A</a:t>
              </a:r>
              <a:endParaRPr lang="en-US" altLang="zh-CN" sz="2400" b="1" dirty="0">
                <a:solidFill>
                  <a:srgbClr val="FE3514"/>
                </a:solidFill>
                <a:latin typeface="Tahoma" panose="020B0604030504040204" pitchFamily="34" charset="0"/>
              </a:endParaRPr>
            </a:p>
          </p:txBody>
        </p:sp>
      </p:grpSp>
      <p:sp>
        <p:nvSpPr>
          <p:cNvPr id="27708" name="Text Box 60"/>
          <p:cNvSpPr txBox="1"/>
          <p:nvPr/>
        </p:nvSpPr>
        <p:spPr>
          <a:xfrm>
            <a:off x="7207885" y="2781300"/>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12</a:t>
            </a:r>
            <a:endParaRPr lang="en-US" altLang="zh-CN" sz="2400" b="1" dirty="0">
              <a:solidFill>
                <a:srgbClr val="FE3514"/>
              </a:solidFill>
              <a:latin typeface="Tahoma" panose="020B0604030504040204" pitchFamily="34" charset="0"/>
            </a:endParaRPr>
          </a:p>
        </p:txBody>
      </p:sp>
      <p:sp>
        <p:nvSpPr>
          <p:cNvPr id="27709" name="Text Box 61"/>
          <p:cNvSpPr txBox="1"/>
          <p:nvPr/>
        </p:nvSpPr>
        <p:spPr>
          <a:xfrm>
            <a:off x="7207885" y="3284538"/>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56</a:t>
            </a:r>
            <a:endParaRPr lang="en-US" altLang="zh-CN" sz="2400" b="1" dirty="0">
              <a:solidFill>
                <a:srgbClr val="FE3514"/>
              </a:solidFill>
              <a:latin typeface="Tahoma" panose="020B0604030504040204" pitchFamily="34" charset="0"/>
            </a:endParaRPr>
          </a:p>
        </p:txBody>
      </p:sp>
      <p:sp>
        <p:nvSpPr>
          <p:cNvPr id="27710" name="Text Box 62"/>
          <p:cNvSpPr txBox="1"/>
          <p:nvPr/>
        </p:nvSpPr>
        <p:spPr>
          <a:xfrm>
            <a:off x="7215823" y="3835400"/>
            <a:ext cx="1476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98</a:t>
            </a:r>
            <a:endParaRPr lang="en-US" altLang="zh-CN" sz="2400" b="1" dirty="0">
              <a:solidFill>
                <a:srgbClr val="FE3514"/>
              </a:solidFill>
              <a:latin typeface="Tahoma" panose="020B0604030504040204" pitchFamily="34" charset="0"/>
            </a:endParaRPr>
          </a:p>
        </p:txBody>
      </p:sp>
      <p:sp>
        <p:nvSpPr>
          <p:cNvPr id="27711" name="Text Box 63"/>
          <p:cNvSpPr txBox="1"/>
          <p:nvPr/>
        </p:nvSpPr>
        <p:spPr>
          <a:xfrm>
            <a:off x="7215823" y="4437063"/>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18</a:t>
            </a:r>
            <a:endParaRPr lang="en-US" altLang="zh-CN" sz="2400" b="1" dirty="0">
              <a:solidFill>
                <a:srgbClr val="FE3514"/>
              </a:solidFill>
              <a:latin typeface="Tahoma" panose="020B0604030504040204" pitchFamily="34" charset="0"/>
            </a:endParaRPr>
          </a:p>
        </p:txBody>
      </p:sp>
      <p:sp>
        <p:nvSpPr>
          <p:cNvPr id="27712" name="Text Box 64"/>
          <p:cNvSpPr txBox="1"/>
          <p:nvPr/>
        </p:nvSpPr>
        <p:spPr>
          <a:xfrm>
            <a:off x="7215823" y="4941888"/>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23</a:t>
            </a:r>
            <a:endParaRPr lang="en-US" altLang="zh-CN" sz="2400" b="1" dirty="0">
              <a:solidFill>
                <a:srgbClr val="FE3514"/>
              </a:solidFill>
              <a:latin typeface="Tahoma" panose="020B0604030504040204" pitchFamily="34" charset="0"/>
            </a:endParaRPr>
          </a:p>
        </p:txBody>
      </p:sp>
      <p:sp>
        <p:nvSpPr>
          <p:cNvPr id="27713" name="Text Box 65"/>
          <p:cNvSpPr txBox="1"/>
          <p:nvPr/>
        </p:nvSpPr>
        <p:spPr>
          <a:xfrm>
            <a:off x="7215823" y="5516563"/>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E3514"/>
                </a:solidFill>
                <a:latin typeface="Tahoma" panose="020B0604030504040204" pitchFamily="34" charset="0"/>
              </a:rPr>
              <a:t>17</a:t>
            </a:r>
            <a:endParaRPr lang="en-US" altLang="zh-CN" sz="2400" b="1" dirty="0">
              <a:solidFill>
                <a:srgbClr val="FE3514"/>
              </a:solidFill>
              <a:latin typeface="Tahoma" panose="020B0604030504040204" pitchFamily="34" charset="0"/>
            </a:endParaRPr>
          </a:p>
        </p:txBody>
      </p:sp>
      <p:sp>
        <p:nvSpPr>
          <p:cNvPr id="30" name="Text Box 4"/>
          <p:cNvSpPr txBox="1"/>
          <p:nvPr/>
        </p:nvSpPr>
        <p:spPr>
          <a:xfrm>
            <a:off x="168385" y="167521"/>
            <a:ext cx="8179009"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ahoma" panose="020B0604030504040204" pitchFamily="34" charset="0"/>
              </a:rPr>
              <a:t>1mol</a:t>
            </a:r>
            <a:r>
              <a:rPr lang="zh-CN" altLang="en-US" b="1" dirty="0">
                <a:latin typeface="Tahoma" panose="020B0604030504040204" pitchFamily="34" charset="0"/>
              </a:rPr>
              <a:t>任何微粒或物质的质量以克为单位时，在数值上等于该微粒的相对原子质量或相对分子质量。</a:t>
            </a:r>
            <a:endParaRPr lang="zh-CN" altLang="en-US" b="1" dirty="0">
              <a:latin typeface="Tahoma" panose="020B0604030504040204" pitchFamily="34" charset="0"/>
            </a:endParaRPr>
          </a:p>
        </p:txBody>
      </p:sp>
      <p:grpSp>
        <p:nvGrpSpPr>
          <p:cNvPr id="31" name="Group 43"/>
          <p:cNvGrpSpPr/>
          <p:nvPr/>
        </p:nvGrpSpPr>
        <p:grpSpPr>
          <a:xfrm>
            <a:off x="191770" y="167522"/>
            <a:ext cx="8389938" cy="2114550"/>
            <a:chOff x="1378" y="3072"/>
            <a:chExt cx="5285" cy="1332"/>
          </a:xfrm>
        </p:grpSpPr>
        <p:sp>
          <p:nvSpPr>
            <p:cNvPr id="32" name="AutoShape 41"/>
            <p:cNvSpPr/>
            <p:nvPr/>
          </p:nvSpPr>
          <p:spPr>
            <a:xfrm rot="10800000">
              <a:off x="1378" y="3072"/>
              <a:ext cx="3248" cy="384"/>
            </a:xfrm>
            <a:prstGeom prst="accentBorderCallout2">
              <a:avLst>
                <a:gd name="adj1" fmla="val 81245"/>
                <a:gd name="adj2" fmla="val -1699"/>
                <a:gd name="adj3" fmla="val 81245"/>
                <a:gd name="adj4" fmla="val -4347"/>
                <a:gd name="adj5" fmla="val -87505"/>
                <a:gd name="adj6" fmla="val -15468"/>
              </a:avLst>
            </a:prstGeom>
            <a:noFill/>
            <a:ln w="38100" cap="flat" cmpd="sng">
              <a:solidFill>
                <a:srgbClr val="800080"/>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1800" dirty="0"/>
            </a:p>
          </p:txBody>
        </p:sp>
        <p:sp>
          <p:nvSpPr>
            <p:cNvPr id="33" name="Rectangle 42"/>
            <p:cNvSpPr/>
            <p:nvPr/>
          </p:nvSpPr>
          <p:spPr>
            <a:xfrm>
              <a:off x="4578" y="3764"/>
              <a:ext cx="2085" cy="64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6000" b="1" dirty="0">
                  <a:solidFill>
                    <a:srgbClr val="D60093"/>
                  </a:solidFill>
                  <a:latin typeface="楷体" panose="02010609060101010101" charset="-122"/>
                  <a:ea typeface="楷体" panose="02010609060101010101" charset="-122"/>
                </a:rPr>
                <a:t>摩尔质量</a:t>
              </a:r>
              <a:endParaRPr lang="zh-CN" altLang="en-US" sz="6000" b="1" dirty="0">
                <a:solidFill>
                  <a:srgbClr val="D60093"/>
                </a:solidFill>
                <a:latin typeface="楷体" panose="02010609060101010101" charset="-122"/>
                <a:ea typeface="楷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047"/>
                                        </p:tgtEl>
                                        <p:attrNameLst>
                                          <p:attrName>style.visibility</p:attrName>
                                        </p:attrNameLst>
                                      </p:cBhvr>
                                      <p:to>
                                        <p:strVal val="visible"/>
                                      </p:to>
                                    </p:set>
                                    <p:anim calcmode="lin" valueType="num">
                                      <p:cBhvr additive="base">
                                        <p:cTn id="12" dur="500" fill="hold"/>
                                        <p:tgtEl>
                                          <p:spTgt spid="28047"/>
                                        </p:tgtEl>
                                        <p:attrNameLst>
                                          <p:attrName>ppt_x</p:attrName>
                                        </p:attrNameLst>
                                      </p:cBhvr>
                                      <p:tavLst>
                                        <p:tav tm="0">
                                          <p:val>
                                            <p:strVal val="#ppt_x"/>
                                          </p:val>
                                        </p:tav>
                                        <p:tav tm="100000">
                                          <p:val>
                                            <p:strVal val="#ppt_x"/>
                                          </p:val>
                                        </p:tav>
                                      </p:tavLst>
                                    </p:anim>
                                    <p:anim calcmode="lin" valueType="num">
                                      <p:cBhvr additive="base">
                                        <p:cTn id="13" dur="500" fill="hold"/>
                                        <p:tgtEl>
                                          <p:spTgt spid="280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7708"/>
                                        </p:tgtEl>
                                        <p:attrNameLst>
                                          <p:attrName>style.visibility</p:attrName>
                                        </p:attrNameLst>
                                      </p:cBhvr>
                                      <p:to>
                                        <p:strVal val="visible"/>
                                      </p:to>
                                    </p:set>
                                    <p:anim calcmode="lin" valueType="num">
                                      <p:cBhvr additive="base">
                                        <p:cTn id="24" dur="500" fill="hold"/>
                                        <p:tgtEl>
                                          <p:spTgt spid="27708"/>
                                        </p:tgtEl>
                                        <p:attrNameLst>
                                          <p:attrName>ppt_x</p:attrName>
                                        </p:attrNameLst>
                                      </p:cBhvr>
                                      <p:tavLst>
                                        <p:tav tm="0">
                                          <p:val>
                                            <p:strVal val="1+#ppt_w/2"/>
                                          </p:val>
                                        </p:tav>
                                        <p:tav tm="100000">
                                          <p:val>
                                            <p:strVal val="#ppt_x"/>
                                          </p:val>
                                        </p:tav>
                                      </p:tavLst>
                                    </p:anim>
                                    <p:anim calcmode="lin" valueType="num">
                                      <p:cBhvr additive="base">
                                        <p:cTn id="25" dur="500" fill="hold"/>
                                        <p:tgtEl>
                                          <p:spTgt spid="2770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7709"/>
                                        </p:tgtEl>
                                        <p:attrNameLst>
                                          <p:attrName>style.visibility</p:attrName>
                                        </p:attrNameLst>
                                      </p:cBhvr>
                                      <p:to>
                                        <p:strVal val="visible"/>
                                      </p:to>
                                    </p:set>
                                    <p:anim calcmode="lin" valueType="num">
                                      <p:cBhvr additive="base">
                                        <p:cTn id="30" dur="500" fill="hold"/>
                                        <p:tgtEl>
                                          <p:spTgt spid="27709"/>
                                        </p:tgtEl>
                                        <p:attrNameLst>
                                          <p:attrName>ppt_x</p:attrName>
                                        </p:attrNameLst>
                                      </p:cBhvr>
                                      <p:tavLst>
                                        <p:tav tm="0">
                                          <p:val>
                                            <p:strVal val="1+#ppt_w/2"/>
                                          </p:val>
                                        </p:tav>
                                        <p:tav tm="100000">
                                          <p:val>
                                            <p:strVal val="#ppt_x"/>
                                          </p:val>
                                        </p:tav>
                                      </p:tavLst>
                                    </p:anim>
                                    <p:anim calcmode="lin" valueType="num">
                                      <p:cBhvr additive="base">
                                        <p:cTn id="31" dur="500" fill="hold"/>
                                        <p:tgtEl>
                                          <p:spTgt spid="2770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7710"/>
                                        </p:tgtEl>
                                        <p:attrNameLst>
                                          <p:attrName>style.visibility</p:attrName>
                                        </p:attrNameLst>
                                      </p:cBhvr>
                                      <p:to>
                                        <p:strVal val="visible"/>
                                      </p:to>
                                    </p:set>
                                    <p:anim calcmode="lin" valueType="num">
                                      <p:cBhvr additive="base">
                                        <p:cTn id="36" dur="500" fill="hold"/>
                                        <p:tgtEl>
                                          <p:spTgt spid="27710"/>
                                        </p:tgtEl>
                                        <p:attrNameLst>
                                          <p:attrName>ppt_x</p:attrName>
                                        </p:attrNameLst>
                                      </p:cBhvr>
                                      <p:tavLst>
                                        <p:tav tm="0">
                                          <p:val>
                                            <p:strVal val="1+#ppt_w/2"/>
                                          </p:val>
                                        </p:tav>
                                        <p:tav tm="100000">
                                          <p:val>
                                            <p:strVal val="#ppt_x"/>
                                          </p:val>
                                        </p:tav>
                                      </p:tavLst>
                                    </p:anim>
                                    <p:anim calcmode="lin" valueType="num">
                                      <p:cBhvr additive="base">
                                        <p:cTn id="37" dur="500" fill="hold"/>
                                        <p:tgtEl>
                                          <p:spTgt spid="2771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7711"/>
                                        </p:tgtEl>
                                        <p:attrNameLst>
                                          <p:attrName>style.visibility</p:attrName>
                                        </p:attrNameLst>
                                      </p:cBhvr>
                                      <p:to>
                                        <p:strVal val="visible"/>
                                      </p:to>
                                    </p:set>
                                    <p:anim calcmode="lin" valueType="num">
                                      <p:cBhvr additive="base">
                                        <p:cTn id="42" dur="500" fill="hold"/>
                                        <p:tgtEl>
                                          <p:spTgt spid="27711"/>
                                        </p:tgtEl>
                                        <p:attrNameLst>
                                          <p:attrName>ppt_x</p:attrName>
                                        </p:attrNameLst>
                                      </p:cBhvr>
                                      <p:tavLst>
                                        <p:tav tm="0">
                                          <p:val>
                                            <p:strVal val="1+#ppt_w/2"/>
                                          </p:val>
                                        </p:tav>
                                        <p:tav tm="100000">
                                          <p:val>
                                            <p:strVal val="#ppt_x"/>
                                          </p:val>
                                        </p:tav>
                                      </p:tavLst>
                                    </p:anim>
                                    <p:anim calcmode="lin" valueType="num">
                                      <p:cBhvr additive="base">
                                        <p:cTn id="43" dur="500" fill="hold"/>
                                        <p:tgtEl>
                                          <p:spTgt spid="2771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7712"/>
                                        </p:tgtEl>
                                        <p:attrNameLst>
                                          <p:attrName>style.visibility</p:attrName>
                                        </p:attrNameLst>
                                      </p:cBhvr>
                                      <p:to>
                                        <p:strVal val="visible"/>
                                      </p:to>
                                    </p:set>
                                    <p:anim calcmode="lin" valueType="num">
                                      <p:cBhvr additive="base">
                                        <p:cTn id="48" dur="500" fill="hold"/>
                                        <p:tgtEl>
                                          <p:spTgt spid="27712"/>
                                        </p:tgtEl>
                                        <p:attrNameLst>
                                          <p:attrName>ppt_x</p:attrName>
                                        </p:attrNameLst>
                                      </p:cBhvr>
                                      <p:tavLst>
                                        <p:tav tm="0">
                                          <p:val>
                                            <p:strVal val="1+#ppt_w/2"/>
                                          </p:val>
                                        </p:tav>
                                        <p:tav tm="100000">
                                          <p:val>
                                            <p:strVal val="#ppt_x"/>
                                          </p:val>
                                        </p:tav>
                                      </p:tavLst>
                                    </p:anim>
                                    <p:anim calcmode="lin" valueType="num">
                                      <p:cBhvr additive="base">
                                        <p:cTn id="49" dur="500" fill="hold"/>
                                        <p:tgtEl>
                                          <p:spTgt spid="2771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7713"/>
                                        </p:tgtEl>
                                        <p:attrNameLst>
                                          <p:attrName>style.visibility</p:attrName>
                                        </p:attrNameLst>
                                      </p:cBhvr>
                                      <p:to>
                                        <p:strVal val="visible"/>
                                      </p:to>
                                    </p:set>
                                    <p:anim calcmode="lin" valueType="num">
                                      <p:cBhvr additive="base">
                                        <p:cTn id="54" dur="500" fill="hold"/>
                                        <p:tgtEl>
                                          <p:spTgt spid="27713"/>
                                        </p:tgtEl>
                                        <p:attrNameLst>
                                          <p:attrName>ppt_x</p:attrName>
                                        </p:attrNameLst>
                                      </p:cBhvr>
                                      <p:tavLst>
                                        <p:tav tm="0">
                                          <p:val>
                                            <p:strVal val="1+#ppt_w/2"/>
                                          </p:val>
                                        </p:tav>
                                        <p:tav tm="100000">
                                          <p:val>
                                            <p:strVal val="#ppt_x"/>
                                          </p:val>
                                        </p:tav>
                                      </p:tavLst>
                                    </p:anim>
                                    <p:anim calcmode="lin" valueType="num">
                                      <p:cBhvr additive="base">
                                        <p:cTn id="55" dur="500" fill="hold"/>
                                        <p:tgtEl>
                                          <p:spTgt spid="27713"/>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6"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arn(inHorizontal)">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p:bldP spid="27709" grpId="0"/>
      <p:bldP spid="27710" grpId="0"/>
      <p:bldP spid="27711" grpId="0"/>
      <p:bldP spid="27712" grpId="0"/>
      <p:bldP spid="27713" grpId="0"/>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539750" y="333375"/>
            <a:ext cx="2592388" cy="584775"/>
          </a:xfrm>
          <a:prstGeom prst="rect">
            <a:avLst/>
          </a:prstGeom>
          <a:noFill/>
          <a:ln>
            <a:noFill/>
          </a:ln>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3200" b="1" dirty="0">
                <a:latin typeface="Times New Roman" panose="02020603050405020304" pitchFamily="18" charset="0"/>
              </a:rPr>
              <a:t>三</a:t>
            </a:r>
            <a:r>
              <a:rPr kumimoji="1" lang="zh-CN" altLang="en-US" sz="3200" b="1" dirty="0" smtClean="0">
                <a:latin typeface="Times New Roman" panose="02020603050405020304" pitchFamily="18" charset="0"/>
              </a:rPr>
              <a:t>、</a:t>
            </a:r>
            <a:r>
              <a:rPr kumimoji="1" lang="zh-CN" altLang="en-US" sz="3200" b="1" dirty="0">
                <a:latin typeface="Times New Roman" panose="02020603050405020304" pitchFamily="18" charset="0"/>
              </a:rPr>
              <a:t>摩尔质量</a:t>
            </a:r>
            <a:endParaRPr kumimoji="1" lang="zh-CN" altLang="en-US" sz="3200" b="1" dirty="0">
              <a:latin typeface="Times New Roman" panose="02020603050405020304" pitchFamily="18" charset="0"/>
            </a:endParaRPr>
          </a:p>
        </p:txBody>
      </p:sp>
      <p:sp>
        <p:nvSpPr>
          <p:cNvPr id="10243" name="Text Box 6"/>
          <p:cNvSpPr txBox="1">
            <a:spLocks noChangeArrowheads="1"/>
          </p:cNvSpPr>
          <p:nvPr/>
        </p:nvSpPr>
        <p:spPr bwMode="auto">
          <a:xfrm>
            <a:off x="726048" y="1052513"/>
            <a:ext cx="18002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dirty="0">
                <a:latin typeface="Times New Roman" panose="02020603050405020304" pitchFamily="18" charset="0"/>
              </a:rPr>
              <a:t>1</a:t>
            </a:r>
            <a:r>
              <a:rPr kumimoji="1" lang="zh-CN" altLang="en-US" sz="2800" b="1" dirty="0">
                <a:latin typeface="Times New Roman" panose="02020603050405020304" pitchFamily="18" charset="0"/>
              </a:rPr>
              <a:t>、定义：</a:t>
            </a:r>
            <a:endParaRPr kumimoji="1" lang="zh-CN" altLang="en-US" sz="2800" b="1" dirty="0">
              <a:latin typeface="Times New Roman" panose="02020603050405020304" pitchFamily="18" charset="0"/>
            </a:endParaRPr>
          </a:p>
        </p:txBody>
      </p:sp>
      <p:sp>
        <p:nvSpPr>
          <p:cNvPr id="13319" name="Rectangle 7"/>
          <p:cNvSpPr>
            <a:spLocks noChangeArrowheads="1"/>
          </p:cNvSpPr>
          <p:nvPr/>
        </p:nvSpPr>
        <p:spPr bwMode="auto">
          <a:xfrm>
            <a:off x="3995738" y="1989138"/>
            <a:ext cx="936625"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a:solidFill>
                  <a:srgbClr val="0000FF"/>
                </a:solidFill>
                <a:latin typeface="方正姚体" panose="02010601030101010101" pitchFamily="2" charset="-122"/>
              </a:rPr>
              <a:t>单位</a:t>
            </a:r>
            <a:r>
              <a:rPr kumimoji="1" lang="en-US" altLang="zh-CN" sz="2400" b="1">
                <a:solidFill>
                  <a:srgbClr val="0000FF"/>
                </a:solidFill>
                <a:latin typeface="方正姚体" panose="02010601030101010101" pitchFamily="2" charset="-122"/>
              </a:rPr>
              <a:t>:</a:t>
            </a:r>
            <a:endParaRPr kumimoji="1" lang="en-US" altLang="zh-CN" sz="2400" b="1">
              <a:solidFill>
                <a:srgbClr val="0000FF"/>
              </a:solidFill>
              <a:latin typeface="方正姚体" panose="02010601030101010101" pitchFamily="2" charset="-122"/>
            </a:endParaRPr>
          </a:p>
        </p:txBody>
      </p:sp>
      <p:sp>
        <p:nvSpPr>
          <p:cNvPr id="13320" name="Rectangle 8"/>
          <p:cNvSpPr>
            <a:spLocks noChangeArrowheads="1"/>
          </p:cNvSpPr>
          <p:nvPr/>
        </p:nvSpPr>
        <p:spPr bwMode="auto">
          <a:xfrm>
            <a:off x="2467172" y="1052513"/>
            <a:ext cx="667682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800" b="1" dirty="0" smtClean="0">
                <a:latin typeface="Times New Roman" panose="02020603050405020304" pitchFamily="18" charset="0"/>
              </a:rPr>
              <a:t>单位“物质的量”的</a:t>
            </a:r>
            <a:r>
              <a:rPr kumimoji="1" lang="zh-CN" altLang="en-US" sz="2800" b="1" dirty="0">
                <a:latin typeface="Times New Roman" panose="02020603050405020304" pitchFamily="18" charset="0"/>
              </a:rPr>
              <a:t>物质所具有的质量。</a:t>
            </a:r>
            <a:endParaRPr kumimoji="1" lang="zh-CN" altLang="en-US" sz="2800" b="1" dirty="0">
              <a:latin typeface="Times New Roman" panose="02020603050405020304" pitchFamily="18" charset="0"/>
            </a:endParaRPr>
          </a:p>
        </p:txBody>
      </p:sp>
      <p:sp>
        <p:nvSpPr>
          <p:cNvPr id="13321" name="Rectangle 9"/>
          <p:cNvSpPr>
            <a:spLocks noChangeArrowheads="1"/>
          </p:cNvSpPr>
          <p:nvPr/>
        </p:nvSpPr>
        <p:spPr bwMode="auto">
          <a:xfrm>
            <a:off x="1979613" y="1897063"/>
            <a:ext cx="1800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a:solidFill>
                  <a:srgbClr val="0000FF"/>
                </a:solidFill>
                <a:latin typeface="方正姚体" panose="02010601030101010101" pitchFamily="2" charset="-122"/>
              </a:rPr>
              <a:t>用 </a:t>
            </a:r>
            <a:r>
              <a:rPr kumimoji="1" lang="en-US" altLang="zh-CN" sz="2400" b="1" i="1">
                <a:solidFill>
                  <a:srgbClr val="0000FF"/>
                </a:solidFill>
                <a:latin typeface="方正姚体" panose="02010601030101010101" pitchFamily="2" charset="-122"/>
              </a:rPr>
              <a:t>M</a:t>
            </a:r>
            <a:r>
              <a:rPr kumimoji="1" lang="en-US" altLang="zh-CN" sz="2400" b="1">
                <a:solidFill>
                  <a:srgbClr val="0000FF"/>
                </a:solidFill>
                <a:latin typeface="方正姚体" panose="02010601030101010101" pitchFamily="2" charset="-122"/>
              </a:rPr>
              <a:t> </a:t>
            </a:r>
            <a:r>
              <a:rPr kumimoji="1" lang="zh-CN" altLang="en-US" sz="2400" b="1">
                <a:solidFill>
                  <a:srgbClr val="0000FF"/>
                </a:solidFill>
                <a:latin typeface="方正姚体" panose="02010601030101010101" pitchFamily="2" charset="-122"/>
              </a:rPr>
              <a:t>表示</a:t>
            </a:r>
            <a:endParaRPr kumimoji="1" lang="zh-CN" altLang="en-US" sz="2400" b="1">
              <a:solidFill>
                <a:srgbClr val="0000FF"/>
              </a:solidFill>
              <a:latin typeface="方正姚体" panose="02010601030101010101" pitchFamily="2" charset="-122"/>
            </a:endParaRPr>
          </a:p>
        </p:txBody>
      </p:sp>
      <p:sp>
        <p:nvSpPr>
          <p:cNvPr id="13322" name="Text Box 10"/>
          <p:cNvSpPr txBox="1">
            <a:spLocks noChangeArrowheads="1"/>
          </p:cNvSpPr>
          <p:nvPr/>
        </p:nvSpPr>
        <p:spPr bwMode="auto">
          <a:xfrm>
            <a:off x="5292725" y="1866900"/>
            <a:ext cx="3241675" cy="4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2400" b="1">
                <a:solidFill>
                  <a:srgbClr val="0000FF"/>
                </a:solidFill>
                <a:latin typeface="方正姚体" panose="02010601030101010101" pitchFamily="2" charset="-122"/>
              </a:rPr>
              <a:t>克</a:t>
            </a:r>
            <a:r>
              <a:rPr kumimoji="1" lang="en-US" altLang="zh-CN" sz="2400" b="1">
                <a:solidFill>
                  <a:srgbClr val="0000FF"/>
                </a:solidFill>
                <a:latin typeface="方正姚体" panose="02010601030101010101" pitchFamily="2" charset="-122"/>
              </a:rPr>
              <a:t>/</a:t>
            </a:r>
            <a:r>
              <a:rPr kumimoji="1" lang="zh-CN" altLang="en-US" sz="2400" b="1">
                <a:solidFill>
                  <a:srgbClr val="0000FF"/>
                </a:solidFill>
                <a:latin typeface="方正姚体" panose="02010601030101010101" pitchFamily="2" charset="-122"/>
              </a:rPr>
              <a:t>摩</a:t>
            </a:r>
            <a:r>
              <a:rPr kumimoji="1" lang="en-US" altLang="zh-CN" sz="2400" b="1">
                <a:solidFill>
                  <a:srgbClr val="0000FF"/>
                </a:solidFill>
                <a:latin typeface="Times New Roman" panose="02020603050405020304" pitchFamily="18" charset="0"/>
                <a:ea typeface="宋体" panose="02010600030101010101" pitchFamily="2" charset="-122"/>
              </a:rPr>
              <a:t>g/mol  </a:t>
            </a:r>
            <a:r>
              <a:rPr kumimoji="1" lang="zh-CN" altLang="zh-CN" sz="2400" b="1">
                <a:solidFill>
                  <a:srgbClr val="0000FF"/>
                </a:solidFill>
                <a:latin typeface="Times New Roman" panose="02020603050405020304" pitchFamily="18" charset="0"/>
                <a:ea typeface="宋体" panose="02010600030101010101" pitchFamily="2" charset="-122"/>
              </a:rPr>
              <a:t>或</a:t>
            </a:r>
            <a:r>
              <a:rPr kumimoji="1" lang="zh-CN" altLang="en-US" sz="2400" b="1">
                <a:solidFill>
                  <a:srgbClr val="0000FF"/>
                </a:solidFill>
                <a:latin typeface="Times New Roman" panose="02020603050405020304" pitchFamily="18" charset="0"/>
                <a:ea typeface="宋体" panose="02010600030101010101" pitchFamily="2" charset="-122"/>
              </a:rPr>
              <a:t> </a:t>
            </a:r>
            <a:r>
              <a:rPr kumimoji="1" lang="en-US" altLang="zh-CN" sz="2400" b="1">
                <a:solidFill>
                  <a:srgbClr val="0000FF"/>
                </a:solidFill>
                <a:latin typeface="Times New Roman" panose="02020603050405020304" pitchFamily="18" charset="0"/>
                <a:ea typeface="宋体" panose="02010600030101010101" pitchFamily="2" charset="-122"/>
              </a:rPr>
              <a:t>g </a:t>
            </a:r>
            <a:r>
              <a:rPr kumimoji="1" lang="en-US" altLang="zh-CN" sz="3200" b="1">
                <a:solidFill>
                  <a:srgbClr val="0000FF"/>
                </a:solidFill>
                <a:latin typeface="Times New Roman" panose="02020603050405020304" pitchFamily="18" charset="0"/>
                <a:ea typeface="宋体" panose="02010600030101010101" pitchFamily="2" charset="-122"/>
              </a:rPr>
              <a:t>.</a:t>
            </a:r>
            <a:r>
              <a:rPr kumimoji="1" lang="en-US" altLang="zh-CN" sz="2400" b="1">
                <a:solidFill>
                  <a:srgbClr val="0000FF"/>
                </a:solidFill>
                <a:latin typeface="Times New Roman" panose="02020603050405020304" pitchFamily="18" charset="0"/>
                <a:ea typeface="宋体" panose="02010600030101010101" pitchFamily="2" charset="-122"/>
              </a:rPr>
              <a:t>mol</a:t>
            </a:r>
            <a:r>
              <a:rPr kumimoji="1" lang="zh-CN" altLang="en-US" sz="2400" b="1" baseline="30000">
                <a:solidFill>
                  <a:srgbClr val="0000FF"/>
                </a:solidFill>
                <a:latin typeface="Times New Roman" panose="02020603050405020304" pitchFamily="18" charset="0"/>
                <a:ea typeface="宋体" panose="02010600030101010101" pitchFamily="2" charset="-122"/>
              </a:rPr>
              <a:t>－</a:t>
            </a:r>
            <a:r>
              <a:rPr kumimoji="1" lang="en-US" altLang="zh-CN" sz="2400" b="1" baseline="30000">
                <a:solidFill>
                  <a:srgbClr val="0000FF"/>
                </a:solidFill>
                <a:latin typeface="Times New Roman" panose="02020603050405020304" pitchFamily="18" charset="0"/>
                <a:ea typeface="宋体" panose="02010600030101010101" pitchFamily="2" charset="-122"/>
              </a:rPr>
              <a:t>1</a:t>
            </a:r>
            <a:endParaRPr kumimoji="1" lang="en-US" altLang="zh-CN" sz="2400" b="1" baseline="30000">
              <a:solidFill>
                <a:srgbClr val="0000FF"/>
              </a:solidFill>
              <a:latin typeface="Times New Roman" panose="02020603050405020304" pitchFamily="18" charset="0"/>
              <a:ea typeface="宋体" panose="02010600030101010101" pitchFamily="2" charset="-122"/>
            </a:endParaRPr>
          </a:p>
        </p:txBody>
      </p:sp>
      <p:sp>
        <p:nvSpPr>
          <p:cNvPr id="13324" name="Rectangle 12"/>
          <p:cNvSpPr>
            <a:spLocks noChangeArrowheads="1"/>
          </p:cNvSpPr>
          <p:nvPr/>
        </p:nvSpPr>
        <p:spPr bwMode="auto">
          <a:xfrm>
            <a:off x="1258888" y="2565400"/>
            <a:ext cx="2216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3200" b="1" dirty="0">
                <a:solidFill>
                  <a:srgbClr val="FF3300"/>
                </a:solidFill>
                <a:latin typeface="Times New Roman" panose="02020603050405020304" pitchFamily="18" charset="0"/>
                <a:ea typeface="方正行楷简体" pitchFamily="2" charset="-122"/>
              </a:rPr>
              <a:t>在数值上：</a:t>
            </a:r>
            <a:endParaRPr kumimoji="1" lang="zh-CN" altLang="en-US" sz="3200" b="1" dirty="0">
              <a:solidFill>
                <a:srgbClr val="FF3300"/>
              </a:solidFill>
              <a:latin typeface="Times New Roman" panose="02020603050405020304" pitchFamily="18" charset="0"/>
              <a:ea typeface="方正行楷简体" pitchFamily="2" charset="-122"/>
            </a:endParaRPr>
          </a:p>
        </p:txBody>
      </p:sp>
      <p:sp>
        <p:nvSpPr>
          <p:cNvPr id="13325" name="Rectangle 13"/>
          <p:cNvSpPr>
            <a:spLocks noChangeArrowheads="1"/>
          </p:cNvSpPr>
          <p:nvPr/>
        </p:nvSpPr>
        <p:spPr bwMode="auto">
          <a:xfrm>
            <a:off x="1258888" y="3278188"/>
            <a:ext cx="7327900" cy="519112"/>
          </a:xfrm>
          <a:prstGeom prst="rect">
            <a:avLst/>
          </a:prstGeom>
          <a:noFill/>
          <a:ln>
            <a:noFill/>
          </a:ln>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800" b="1" dirty="0">
                <a:solidFill>
                  <a:srgbClr val="FF3300"/>
                </a:solidFill>
                <a:latin typeface="Times New Roman" panose="02020603050405020304" pitchFamily="18" charset="0"/>
              </a:rPr>
              <a:t>等于该物质的相对分子质量或相对原子质量。</a:t>
            </a:r>
            <a:endParaRPr kumimoji="1" lang="zh-CN" altLang="en-US" sz="2800" b="1" dirty="0">
              <a:solidFill>
                <a:srgbClr val="FF3300"/>
              </a:solidFill>
              <a:latin typeface="Times New Roman" panose="02020603050405020304" pitchFamily="18" charset="0"/>
            </a:endParaRPr>
          </a:p>
        </p:txBody>
      </p:sp>
      <p:sp>
        <p:nvSpPr>
          <p:cNvPr id="13340" name="Text Box 28"/>
          <p:cNvSpPr txBox="1">
            <a:spLocks noChangeArrowheads="1"/>
          </p:cNvSpPr>
          <p:nvPr/>
        </p:nvSpPr>
        <p:spPr bwMode="auto">
          <a:xfrm>
            <a:off x="1258888" y="4149725"/>
            <a:ext cx="590391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1</a:t>
            </a:r>
            <a:r>
              <a:rPr kumimoji="1" lang="zh-CN" altLang="en-US" sz="2800" b="1" dirty="0">
                <a:latin typeface="Times New Roman" panose="02020603050405020304" pitchFamily="18" charset="0"/>
              </a:rPr>
              <a:t>）氯气的摩尔质量是</a:t>
            </a:r>
            <a:r>
              <a:rPr kumimoji="1" lang="en-US" altLang="zh-CN" sz="2800" b="1" dirty="0">
                <a:latin typeface="Times New Roman" panose="02020603050405020304" pitchFamily="18" charset="0"/>
              </a:rPr>
              <a:t>71</a:t>
            </a:r>
            <a:r>
              <a:rPr kumimoji="1" lang="zh-CN" altLang="en-US" sz="2800" b="1" dirty="0">
                <a:latin typeface="Times New Roman" panose="02020603050405020304" pitchFamily="18" charset="0"/>
              </a:rPr>
              <a:t>克</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摩</a:t>
            </a:r>
            <a:endParaRPr kumimoji="1" lang="zh-CN" altLang="en-US" sz="2800" b="1" dirty="0">
              <a:latin typeface="Times New Roman" panose="02020603050405020304" pitchFamily="18" charset="0"/>
            </a:endParaRPr>
          </a:p>
        </p:txBody>
      </p:sp>
      <p:sp>
        <p:nvSpPr>
          <p:cNvPr id="13341" name="Text Box 29"/>
          <p:cNvSpPr txBox="1">
            <a:spLocks noChangeArrowheads="1"/>
          </p:cNvSpPr>
          <p:nvPr/>
        </p:nvSpPr>
        <p:spPr bwMode="auto">
          <a:xfrm>
            <a:off x="1258888" y="4799013"/>
            <a:ext cx="59055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2</a:t>
            </a:r>
            <a:r>
              <a:rPr kumimoji="1" lang="zh-CN" altLang="en-US" sz="2800" b="1" dirty="0">
                <a:latin typeface="Times New Roman" panose="02020603050405020304" pitchFamily="18" charset="0"/>
              </a:rPr>
              <a:t>）氢氧化钠的摩尔质量是</a:t>
            </a:r>
            <a:r>
              <a:rPr kumimoji="1" lang="en-US" altLang="zh-CN" sz="2800" b="1" dirty="0">
                <a:latin typeface="Times New Roman" panose="02020603050405020304" pitchFamily="18" charset="0"/>
              </a:rPr>
              <a:t>40</a:t>
            </a:r>
            <a:r>
              <a:rPr kumimoji="1" lang="zh-CN" altLang="en-US" sz="2800" b="1" dirty="0">
                <a:latin typeface="Times New Roman" panose="02020603050405020304" pitchFamily="18" charset="0"/>
              </a:rPr>
              <a:t>克</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摩</a:t>
            </a:r>
            <a:endParaRPr kumimoji="1" lang="zh-CN" altLang="en-US" sz="2800" b="1" dirty="0">
              <a:latin typeface="Times New Roman" panose="02020603050405020304" pitchFamily="18" charset="0"/>
            </a:endParaRPr>
          </a:p>
        </p:txBody>
      </p:sp>
      <p:sp>
        <p:nvSpPr>
          <p:cNvPr id="13346" name="Text Box 34"/>
          <p:cNvSpPr txBox="1">
            <a:spLocks noChangeArrowheads="1"/>
          </p:cNvSpPr>
          <p:nvPr/>
        </p:nvSpPr>
        <p:spPr bwMode="auto">
          <a:xfrm>
            <a:off x="1258888" y="5518150"/>
            <a:ext cx="590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3</a:t>
            </a:r>
            <a:r>
              <a:rPr kumimoji="1" lang="zh-CN" altLang="en-US" sz="2800" b="1" dirty="0">
                <a:latin typeface="Times New Roman" panose="02020603050405020304" pitchFamily="18" charset="0"/>
              </a:rPr>
              <a:t>）硫酸的摩尔质量是</a:t>
            </a:r>
            <a:r>
              <a:rPr kumimoji="1" lang="en-US" altLang="zh-CN" sz="2800" b="1" dirty="0">
                <a:latin typeface="Times New Roman" panose="02020603050405020304" pitchFamily="18" charset="0"/>
              </a:rPr>
              <a:t>98</a:t>
            </a:r>
            <a:r>
              <a:rPr kumimoji="1" lang="zh-CN" altLang="en-US" sz="2800" b="1" dirty="0">
                <a:latin typeface="Times New Roman" panose="02020603050405020304" pitchFamily="18" charset="0"/>
              </a:rPr>
              <a:t>克</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摩</a:t>
            </a:r>
            <a:endParaRPr kumimoji="1" lang="zh-CN" altLang="en-US" sz="28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blinds(vertical)">
                                      <p:cBhvr>
                                        <p:cTn id="7" dur="500"/>
                                        <p:tgtEl>
                                          <p:spTgt spid="133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dissolve">
                                      <p:cBhvr>
                                        <p:cTn id="12" dur="500"/>
                                        <p:tgtEl>
                                          <p:spTgt spid="133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3322"/>
                                        </p:tgtEl>
                                        <p:attrNameLst>
                                          <p:attrName>style.visibility</p:attrName>
                                        </p:attrNameLst>
                                      </p:cBhvr>
                                      <p:to>
                                        <p:strVal val="visible"/>
                                      </p:to>
                                    </p:set>
                                    <p:animEffect transition="in" filter="blinds(vertical)">
                                      <p:cBhvr>
                                        <p:cTn id="17" dur="500"/>
                                        <p:tgtEl>
                                          <p:spTgt spid="1332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0"/>
                                  </p:iterate>
                                  <p:childTnLst>
                                    <p:set>
                                      <p:cBhvr>
                                        <p:cTn id="21" dur="1" fill="hold">
                                          <p:stCondLst>
                                            <p:cond delay="0"/>
                                          </p:stCondLst>
                                        </p:cTn>
                                        <p:tgtEl>
                                          <p:spTgt spid="133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3325"/>
                                        </p:tgtEl>
                                        <p:attrNameLst>
                                          <p:attrName>style.visibility</p:attrName>
                                        </p:attrNameLst>
                                      </p:cBhvr>
                                      <p:to>
                                        <p:strVal val="visible"/>
                                      </p:to>
                                    </p:set>
                                    <p:animEffect transition="in" filter="blinds(vertical)">
                                      <p:cBhvr>
                                        <p:cTn id="26" dur="500"/>
                                        <p:tgtEl>
                                          <p:spTgt spid="13325"/>
                                        </p:tgtEl>
                                      </p:cBhvr>
                                    </p:animEffec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grpId="1"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13324"/>
                                        </p:tgtEl>
                                        <p:attrNameLst>
                                          <p:attrName>ppt_x</p:attrName>
                                          <p:attrName>ppt_y</p:attrName>
                                        </p:attrNameLst>
                                      </p:cBhvr>
                                    </p:animMotion>
                                    <p:animRot by="1500000">
                                      <p:cBhvr>
                                        <p:cTn id="31" dur="125" fill="hold">
                                          <p:stCondLst>
                                            <p:cond delay="0"/>
                                          </p:stCondLst>
                                        </p:cTn>
                                        <p:tgtEl>
                                          <p:spTgt spid="13324"/>
                                        </p:tgtEl>
                                        <p:attrNameLst>
                                          <p:attrName>r</p:attrName>
                                        </p:attrNameLst>
                                      </p:cBhvr>
                                    </p:animRot>
                                    <p:animRot by="-1500000">
                                      <p:cBhvr>
                                        <p:cTn id="32" dur="125" fill="hold">
                                          <p:stCondLst>
                                            <p:cond delay="125"/>
                                          </p:stCondLst>
                                        </p:cTn>
                                        <p:tgtEl>
                                          <p:spTgt spid="13324"/>
                                        </p:tgtEl>
                                        <p:attrNameLst>
                                          <p:attrName>r</p:attrName>
                                        </p:attrNameLst>
                                      </p:cBhvr>
                                    </p:animRot>
                                    <p:animRot by="-1500000">
                                      <p:cBhvr>
                                        <p:cTn id="33" dur="125" fill="hold">
                                          <p:stCondLst>
                                            <p:cond delay="250"/>
                                          </p:stCondLst>
                                        </p:cTn>
                                        <p:tgtEl>
                                          <p:spTgt spid="13324"/>
                                        </p:tgtEl>
                                        <p:attrNameLst>
                                          <p:attrName>r</p:attrName>
                                        </p:attrNameLst>
                                      </p:cBhvr>
                                    </p:animRot>
                                    <p:animRot by="1500000">
                                      <p:cBhvr>
                                        <p:cTn id="34" dur="125" fill="hold">
                                          <p:stCondLst>
                                            <p:cond delay="375"/>
                                          </p:stCondLst>
                                        </p:cTn>
                                        <p:tgtEl>
                                          <p:spTgt spid="13324"/>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340"/>
                                        </p:tgtEl>
                                        <p:attrNameLst>
                                          <p:attrName>style.visibility</p:attrName>
                                        </p:attrNameLst>
                                      </p:cBhvr>
                                      <p:to>
                                        <p:strVal val="visible"/>
                                      </p:to>
                                    </p:set>
                                    <p:animEffect transition="in" filter="wipe(left)">
                                      <p:cBhvr>
                                        <p:cTn id="39" dur="500"/>
                                        <p:tgtEl>
                                          <p:spTgt spid="1334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341"/>
                                        </p:tgtEl>
                                        <p:attrNameLst>
                                          <p:attrName>style.visibility</p:attrName>
                                        </p:attrNameLst>
                                      </p:cBhvr>
                                      <p:to>
                                        <p:strVal val="visible"/>
                                      </p:to>
                                    </p:set>
                                    <p:animEffect transition="in" filter="wipe(left)">
                                      <p:cBhvr>
                                        <p:cTn id="44" dur="500"/>
                                        <p:tgtEl>
                                          <p:spTgt spid="133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346"/>
                                        </p:tgtEl>
                                        <p:attrNameLst>
                                          <p:attrName>style.visibility</p:attrName>
                                        </p:attrNameLst>
                                      </p:cBhvr>
                                      <p:to>
                                        <p:strVal val="visible"/>
                                      </p:to>
                                    </p:set>
                                    <p:animEffect transition="in" filter="wipe(left)">
                                      <p:cBhvr>
                                        <p:cTn id="49" dur="500"/>
                                        <p:tgtEl>
                                          <p:spTgt spid="13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P spid="13321" grpId="0" autoUpdateAnimBg="0"/>
      <p:bldP spid="13322" grpId="0" autoUpdateAnimBg="0"/>
      <p:bldP spid="13324" grpId="0"/>
      <p:bldP spid="13324" grpId="1"/>
      <p:bldP spid="13325" grpId="0"/>
      <p:bldP spid="13340" grpId="0"/>
      <p:bldP spid="13341" grpId="0"/>
      <p:bldP spid="133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3" name="Group 5"/>
          <p:cNvGrpSpPr/>
          <p:nvPr/>
        </p:nvGrpSpPr>
        <p:grpSpPr bwMode="auto">
          <a:xfrm>
            <a:off x="2741613" y="948906"/>
            <a:ext cx="2878137" cy="1103312"/>
            <a:chOff x="1746" y="2115"/>
            <a:chExt cx="1813" cy="695"/>
          </a:xfrm>
        </p:grpSpPr>
        <p:sp>
          <p:nvSpPr>
            <p:cNvPr id="11282" name="Rectangle 6"/>
            <p:cNvSpPr>
              <a:spLocks noChangeArrowheads="1"/>
            </p:cNvSpPr>
            <p:nvPr/>
          </p:nvSpPr>
          <p:spPr bwMode="auto">
            <a:xfrm>
              <a:off x="2013" y="2522"/>
              <a:ext cx="142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物质的量 </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err="1">
                  <a:latin typeface="Times New Roman" panose="02020603050405020304" pitchFamily="18" charset="0"/>
                  <a:ea typeface="宋体" panose="02010600030101010101" pitchFamily="2" charset="-122"/>
                </a:rPr>
                <a:t>mol</a:t>
              </a:r>
              <a:r>
                <a:rPr kumimoji="1" lang="en-US" altLang="zh-CN" sz="2400" b="1" dirty="0">
                  <a:latin typeface="Times New Roman" panose="02020603050405020304" pitchFamily="18" charset="0"/>
                  <a:ea typeface="宋体" panose="02010600030101010101" pitchFamily="2" charset="-122"/>
                </a:rPr>
                <a:t>) </a:t>
              </a:r>
              <a:endParaRPr kumimoji="1" lang="en-US" altLang="zh-CN" sz="2400" b="1" dirty="0">
                <a:latin typeface="Times New Roman" panose="02020603050405020304" pitchFamily="18" charset="0"/>
                <a:ea typeface="宋体" panose="02010600030101010101" pitchFamily="2" charset="-122"/>
              </a:endParaRPr>
            </a:p>
          </p:txBody>
        </p:sp>
        <p:sp>
          <p:nvSpPr>
            <p:cNvPr id="11283" name="Rectangle 7"/>
            <p:cNvSpPr>
              <a:spLocks noChangeArrowheads="1"/>
            </p:cNvSpPr>
            <p:nvPr/>
          </p:nvSpPr>
          <p:spPr bwMode="auto">
            <a:xfrm>
              <a:off x="1973" y="2115"/>
              <a:ext cx="135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物质的质量 </a:t>
              </a:r>
              <a:r>
                <a:rPr kumimoji="1" lang="en-US" altLang="zh-CN" sz="2400" b="1" dirty="0">
                  <a:latin typeface="Times New Roman" panose="02020603050405020304" pitchFamily="18" charset="0"/>
                  <a:ea typeface="宋体" panose="02010600030101010101" pitchFamily="2" charset="-122"/>
                </a:rPr>
                <a:t>(g)</a:t>
              </a:r>
              <a:endParaRPr kumimoji="1" lang="en-US" altLang="zh-CN" sz="2400" b="1" dirty="0">
                <a:latin typeface="Times New Roman" panose="02020603050405020304" pitchFamily="18" charset="0"/>
                <a:ea typeface="宋体" panose="02010600030101010101" pitchFamily="2" charset="-122"/>
              </a:endParaRPr>
            </a:p>
          </p:txBody>
        </p:sp>
        <p:sp>
          <p:nvSpPr>
            <p:cNvPr id="11284" name="Line 8"/>
            <p:cNvSpPr>
              <a:spLocks noChangeShapeType="1"/>
            </p:cNvSpPr>
            <p:nvPr/>
          </p:nvSpPr>
          <p:spPr bwMode="auto">
            <a:xfrm>
              <a:off x="1927" y="2478"/>
              <a:ext cx="1632" cy="0"/>
            </a:xfrm>
            <a:prstGeom prst="line">
              <a:avLst/>
            </a:prstGeom>
            <a:noFill/>
            <a:ln w="381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Text Box 10"/>
            <p:cNvSpPr txBox="1">
              <a:spLocks noChangeArrowheads="1"/>
            </p:cNvSpPr>
            <p:nvPr/>
          </p:nvSpPr>
          <p:spPr bwMode="auto">
            <a:xfrm>
              <a:off x="1746" y="2296"/>
              <a:ext cx="2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grpSp>
      <p:grpSp>
        <p:nvGrpSpPr>
          <p:cNvPr id="37899" name="Group 11"/>
          <p:cNvGrpSpPr/>
          <p:nvPr/>
        </p:nvGrpSpPr>
        <p:grpSpPr bwMode="auto">
          <a:xfrm>
            <a:off x="6659563" y="908052"/>
            <a:ext cx="1727200" cy="1195388"/>
            <a:chOff x="1837" y="3294"/>
            <a:chExt cx="1088" cy="753"/>
          </a:xfrm>
        </p:grpSpPr>
        <p:grpSp>
          <p:nvGrpSpPr>
            <p:cNvPr id="11276" name="Group 12"/>
            <p:cNvGrpSpPr/>
            <p:nvPr/>
          </p:nvGrpSpPr>
          <p:grpSpPr bwMode="auto">
            <a:xfrm>
              <a:off x="1837" y="3294"/>
              <a:ext cx="1054" cy="753"/>
              <a:chOff x="1837" y="3294"/>
              <a:chExt cx="1054" cy="753"/>
            </a:xfrm>
          </p:grpSpPr>
          <p:sp>
            <p:nvSpPr>
              <p:cNvPr id="11278" name="Rectangle 13"/>
              <p:cNvSpPr>
                <a:spLocks noChangeArrowheads="1"/>
              </p:cNvSpPr>
              <p:nvPr/>
            </p:nvSpPr>
            <p:spPr bwMode="auto">
              <a:xfrm>
                <a:off x="1837" y="3521"/>
                <a:ext cx="425"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dirty="0" smtClean="0">
                    <a:latin typeface="Times New Roman" panose="02020603050405020304" pitchFamily="18" charset="0"/>
                    <a:ea typeface="宋体" panose="02010600030101010101" pitchFamily="2" charset="-122"/>
                  </a:rPr>
                  <a:t>M </a:t>
                </a:r>
                <a:endParaRPr kumimoji="1" lang="en-US" altLang="zh-CN" sz="3200" b="1" dirty="0">
                  <a:latin typeface="Times New Roman" panose="02020603050405020304" pitchFamily="18" charset="0"/>
                  <a:ea typeface="宋体" panose="02010600030101010101" pitchFamily="2" charset="-122"/>
                </a:endParaRPr>
              </a:p>
            </p:txBody>
          </p:sp>
          <p:sp>
            <p:nvSpPr>
              <p:cNvPr id="11279" name="Rectangle 14"/>
              <p:cNvSpPr>
                <a:spLocks noChangeArrowheads="1"/>
              </p:cNvSpPr>
              <p:nvPr/>
            </p:nvSpPr>
            <p:spPr bwMode="auto">
              <a:xfrm>
                <a:off x="2562" y="3294"/>
                <a:ext cx="329"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a:latin typeface="Times New Roman" panose="02020603050405020304" pitchFamily="18" charset="0"/>
                    <a:ea typeface="宋体" panose="02010600030101010101" pitchFamily="2" charset="-122"/>
                  </a:rPr>
                  <a:t>m</a:t>
                </a:r>
                <a:endParaRPr kumimoji="1" lang="en-US" altLang="zh-CN" sz="3200" b="1">
                  <a:latin typeface="Times New Roman" panose="02020603050405020304" pitchFamily="18" charset="0"/>
                  <a:ea typeface="宋体" panose="02010600030101010101" pitchFamily="2" charset="-122"/>
                </a:endParaRPr>
              </a:p>
            </p:txBody>
          </p:sp>
          <p:sp>
            <p:nvSpPr>
              <p:cNvPr id="11280" name="Rectangle 15"/>
              <p:cNvSpPr>
                <a:spLocks noChangeArrowheads="1"/>
              </p:cNvSpPr>
              <p:nvPr/>
            </p:nvSpPr>
            <p:spPr bwMode="auto">
              <a:xfrm>
                <a:off x="2610" y="3756"/>
                <a:ext cx="224"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n</a:t>
                </a:r>
                <a:endParaRPr kumimoji="1" lang="en-US" altLang="zh-CN" sz="2400" b="1" dirty="0">
                  <a:latin typeface="Times New Roman" panose="02020603050405020304" pitchFamily="18" charset="0"/>
                  <a:ea typeface="宋体" panose="02010600030101010101" pitchFamily="2" charset="-122"/>
                </a:endParaRPr>
              </a:p>
            </p:txBody>
          </p:sp>
          <p:sp>
            <p:nvSpPr>
              <p:cNvPr id="11281" name="Text Box 16"/>
              <p:cNvSpPr txBox="1">
                <a:spLocks noChangeArrowheads="1"/>
              </p:cNvSpPr>
              <p:nvPr/>
            </p:nvSpPr>
            <p:spPr bwMode="auto">
              <a:xfrm>
                <a:off x="2154" y="3566"/>
                <a:ext cx="363"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3200">
                    <a:latin typeface="Times New Roman" panose="02020603050405020304" pitchFamily="18" charset="0"/>
                    <a:ea typeface="宋体" panose="02010600030101010101" pitchFamily="2" charset="-122"/>
                  </a:rPr>
                  <a:t>=</a:t>
                </a:r>
                <a:endParaRPr kumimoji="1" lang="en-US" altLang="zh-CN" sz="3200">
                  <a:latin typeface="Times New Roman" panose="02020603050405020304" pitchFamily="18" charset="0"/>
                  <a:ea typeface="宋体" panose="02010600030101010101" pitchFamily="2" charset="-122"/>
                </a:endParaRPr>
              </a:p>
            </p:txBody>
          </p:sp>
        </p:grpSp>
        <p:sp>
          <p:nvSpPr>
            <p:cNvPr id="11277" name="Line 17"/>
            <p:cNvSpPr>
              <a:spLocks noChangeShapeType="1"/>
            </p:cNvSpPr>
            <p:nvPr/>
          </p:nvSpPr>
          <p:spPr bwMode="auto">
            <a:xfrm>
              <a:off x="2608" y="3702"/>
              <a:ext cx="317" cy="0"/>
            </a:xfrm>
            <a:prstGeom prst="line">
              <a:avLst/>
            </a:prstGeom>
            <a:noFill/>
            <a:ln w="571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268" name="Rectangle 21"/>
          <p:cNvSpPr>
            <a:spLocks noChangeArrowheads="1"/>
          </p:cNvSpPr>
          <p:nvPr/>
        </p:nvSpPr>
        <p:spPr bwMode="auto">
          <a:xfrm>
            <a:off x="539750" y="206375"/>
            <a:ext cx="80938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dirty="0"/>
              <a:t>2</a:t>
            </a:r>
            <a:r>
              <a:rPr kumimoji="1" lang="zh-CN" altLang="en-US" sz="3600" b="1" dirty="0">
                <a:latin typeface="+mn-ea"/>
                <a:ea typeface="+mn-ea"/>
              </a:rPr>
              <a:t>、</a:t>
            </a:r>
            <a:r>
              <a:rPr kumimoji="1" lang="zh-CN" altLang="en-US" sz="2800" b="1" dirty="0">
                <a:latin typeface="+mn-ea"/>
                <a:ea typeface="+mn-ea"/>
              </a:rPr>
              <a:t>摩尔质量、物质的量、物质的质量之间的关系</a:t>
            </a:r>
            <a:endParaRPr kumimoji="1" lang="zh-CN" altLang="en-US" sz="2800" b="1" dirty="0">
              <a:latin typeface="+mn-ea"/>
              <a:ea typeface="+mn-ea"/>
            </a:endParaRPr>
          </a:p>
        </p:txBody>
      </p:sp>
      <p:sp>
        <p:nvSpPr>
          <p:cNvPr id="11269" name="Text Box 34"/>
          <p:cNvSpPr txBox="1">
            <a:spLocks noChangeArrowheads="1"/>
          </p:cNvSpPr>
          <p:nvPr/>
        </p:nvSpPr>
        <p:spPr bwMode="auto">
          <a:xfrm>
            <a:off x="246344" y="3671381"/>
            <a:ext cx="22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dirty="0" smtClean="0">
                <a:latin typeface="+mn-ea"/>
                <a:ea typeface="+mn-ea"/>
              </a:rPr>
              <a:t>两个变式：</a:t>
            </a:r>
            <a:endParaRPr lang="zh-CN" altLang="zh-CN" sz="3200" b="1" dirty="0">
              <a:latin typeface="+mn-ea"/>
              <a:ea typeface="+mn-ea"/>
            </a:endParaRPr>
          </a:p>
        </p:txBody>
      </p:sp>
      <p:sp>
        <p:nvSpPr>
          <p:cNvPr id="23" name="Rectangle 9"/>
          <p:cNvSpPr>
            <a:spLocks noChangeArrowheads="1"/>
          </p:cNvSpPr>
          <p:nvPr/>
        </p:nvSpPr>
        <p:spPr bwMode="auto">
          <a:xfrm>
            <a:off x="243635" y="1268413"/>
            <a:ext cx="2538319"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摩尔质量 </a:t>
            </a:r>
            <a:r>
              <a:rPr kumimoji="1" lang="en-US" altLang="zh-CN" sz="2400" b="1" dirty="0">
                <a:latin typeface="Times New Roman" panose="02020603050405020304" pitchFamily="18" charset="0"/>
                <a:ea typeface="宋体" panose="02010600030101010101" pitchFamily="2" charset="-122"/>
              </a:rPr>
              <a:t>(g/</a:t>
            </a:r>
            <a:r>
              <a:rPr kumimoji="1" lang="en-US" altLang="zh-CN" sz="2400" b="1" dirty="0" err="1">
                <a:latin typeface="Times New Roman" panose="02020603050405020304" pitchFamily="18" charset="0"/>
                <a:ea typeface="宋体" panose="02010600030101010101" pitchFamily="2" charset="-122"/>
              </a:rPr>
              <a:t>mol</a:t>
            </a:r>
            <a:r>
              <a:rPr kumimoji="1" lang="en-US" altLang="zh-CN" sz="2400" b="1" dirty="0">
                <a:latin typeface="Times New Roman" panose="02020603050405020304" pitchFamily="18" charset="0"/>
                <a:ea typeface="宋体" panose="02010600030101010101" pitchFamily="2" charset="-122"/>
              </a:rPr>
              <a:t>)</a:t>
            </a:r>
            <a:endParaRPr kumimoji="1" lang="en-US" altLang="zh-CN" sz="2400" b="1" dirty="0">
              <a:latin typeface="Times New Roman" panose="02020603050405020304" pitchFamily="18" charset="0"/>
              <a:ea typeface="宋体" panose="02010600030101010101" pitchFamily="2" charset="-122"/>
            </a:endParaRPr>
          </a:p>
        </p:txBody>
      </p:sp>
      <p:grpSp>
        <p:nvGrpSpPr>
          <p:cNvPr id="24" name="Group 11"/>
          <p:cNvGrpSpPr/>
          <p:nvPr/>
        </p:nvGrpSpPr>
        <p:grpSpPr bwMode="auto">
          <a:xfrm>
            <a:off x="3694113" y="2475993"/>
            <a:ext cx="1779588" cy="1195388"/>
            <a:chOff x="1837" y="3294"/>
            <a:chExt cx="1121" cy="753"/>
          </a:xfrm>
        </p:grpSpPr>
        <p:grpSp>
          <p:nvGrpSpPr>
            <p:cNvPr id="25" name="Group 12"/>
            <p:cNvGrpSpPr/>
            <p:nvPr/>
          </p:nvGrpSpPr>
          <p:grpSpPr bwMode="auto">
            <a:xfrm>
              <a:off x="1837" y="3294"/>
              <a:ext cx="1121" cy="753"/>
              <a:chOff x="1837" y="3294"/>
              <a:chExt cx="1121" cy="753"/>
            </a:xfrm>
          </p:grpSpPr>
          <p:sp>
            <p:nvSpPr>
              <p:cNvPr id="27" name="Rectangle 13"/>
              <p:cNvSpPr>
                <a:spLocks noChangeArrowheads="1"/>
              </p:cNvSpPr>
              <p:nvPr/>
            </p:nvSpPr>
            <p:spPr bwMode="auto">
              <a:xfrm>
                <a:off x="1837" y="3521"/>
                <a:ext cx="324"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dirty="0" smtClean="0">
                    <a:latin typeface="Times New Roman" panose="02020603050405020304" pitchFamily="18" charset="0"/>
                    <a:ea typeface="宋体" panose="02010600030101010101" pitchFamily="2" charset="-122"/>
                  </a:rPr>
                  <a:t>n </a:t>
                </a:r>
                <a:endParaRPr kumimoji="1" lang="en-US" altLang="zh-CN" sz="3200" b="1" dirty="0">
                  <a:latin typeface="Times New Roman" panose="02020603050405020304" pitchFamily="18" charset="0"/>
                  <a:ea typeface="宋体" panose="02010600030101010101" pitchFamily="2" charset="-122"/>
                </a:endParaRPr>
              </a:p>
            </p:txBody>
          </p:sp>
          <p:sp>
            <p:nvSpPr>
              <p:cNvPr id="28" name="Rectangle 14"/>
              <p:cNvSpPr>
                <a:spLocks noChangeArrowheads="1"/>
              </p:cNvSpPr>
              <p:nvPr/>
            </p:nvSpPr>
            <p:spPr bwMode="auto">
              <a:xfrm>
                <a:off x="2562" y="3294"/>
                <a:ext cx="396"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dirty="0" smtClean="0">
                    <a:latin typeface="Times New Roman" panose="02020603050405020304" pitchFamily="18" charset="0"/>
                    <a:ea typeface="宋体" panose="02010600030101010101" pitchFamily="2" charset="-122"/>
                  </a:rPr>
                  <a:t> m</a:t>
                </a:r>
                <a:endParaRPr kumimoji="1" lang="en-US" altLang="zh-CN" sz="3200" b="1" dirty="0">
                  <a:latin typeface="Times New Roman" panose="02020603050405020304" pitchFamily="18" charset="0"/>
                  <a:ea typeface="宋体" panose="02010600030101010101" pitchFamily="2" charset="-122"/>
                </a:endParaRPr>
              </a:p>
            </p:txBody>
          </p:sp>
          <p:sp>
            <p:nvSpPr>
              <p:cNvPr id="29" name="Rectangle 15"/>
              <p:cNvSpPr>
                <a:spLocks noChangeArrowheads="1"/>
              </p:cNvSpPr>
              <p:nvPr/>
            </p:nvSpPr>
            <p:spPr bwMode="auto">
              <a:xfrm>
                <a:off x="2610" y="3756"/>
                <a:ext cx="299"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400" b="1" dirty="0" smtClean="0">
                    <a:latin typeface="Times New Roman" panose="02020603050405020304" pitchFamily="18" charset="0"/>
                    <a:ea typeface="宋体" panose="02010600030101010101" pitchFamily="2" charset="-122"/>
                  </a:rPr>
                  <a:t>M</a:t>
                </a:r>
                <a:endParaRPr kumimoji="1" lang="en-US" altLang="zh-CN" sz="2400" b="1" dirty="0">
                  <a:latin typeface="Times New Roman" panose="02020603050405020304" pitchFamily="18" charset="0"/>
                  <a:ea typeface="宋体" panose="02010600030101010101" pitchFamily="2" charset="-122"/>
                </a:endParaRPr>
              </a:p>
            </p:txBody>
          </p:sp>
          <p:sp>
            <p:nvSpPr>
              <p:cNvPr id="30" name="Text Box 16"/>
              <p:cNvSpPr txBox="1">
                <a:spLocks noChangeArrowheads="1"/>
              </p:cNvSpPr>
              <p:nvPr/>
            </p:nvSpPr>
            <p:spPr bwMode="auto">
              <a:xfrm>
                <a:off x="2154" y="3566"/>
                <a:ext cx="363"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3200" dirty="0">
                    <a:latin typeface="Times New Roman" panose="02020603050405020304" pitchFamily="18" charset="0"/>
                    <a:ea typeface="宋体" panose="02010600030101010101" pitchFamily="2" charset="-122"/>
                  </a:rPr>
                  <a:t>=</a:t>
                </a:r>
                <a:endParaRPr kumimoji="1" lang="en-US" altLang="zh-CN" sz="3200" dirty="0">
                  <a:latin typeface="Times New Roman" panose="02020603050405020304" pitchFamily="18" charset="0"/>
                  <a:ea typeface="宋体" panose="02010600030101010101" pitchFamily="2" charset="-122"/>
                </a:endParaRPr>
              </a:p>
            </p:txBody>
          </p:sp>
        </p:grpSp>
        <p:sp>
          <p:nvSpPr>
            <p:cNvPr id="26" name="Line 17"/>
            <p:cNvSpPr>
              <a:spLocks noChangeShapeType="1"/>
            </p:cNvSpPr>
            <p:nvPr/>
          </p:nvSpPr>
          <p:spPr bwMode="auto">
            <a:xfrm>
              <a:off x="2608" y="3702"/>
              <a:ext cx="317" cy="0"/>
            </a:xfrm>
            <a:prstGeom prst="line">
              <a:avLst/>
            </a:prstGeom>
            <a:noFill/>
            <a:ln w="571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 name="Text Box 16"/>
          <p:cNvSpPr txBox="1">
            <a:spLocks noChangeArrowheads="1"/>
          </p:cNvSpPr>
          <p:nvPr/>
        </p:nvSpPr>
        <p:spPr bwMode="auto">
          <a:xfrm>
            <a:off x="3715539" y="4440607"/>
            <a:ext cx="1904211"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3200" dirty="0" smtClean="0">
                <a:latin typeface="Times New Roman" panose="02020603050405020304" pitchFamily="18" charset="0"/>
                <a:ea typeface="宋体" panose="02010600030101010101" pitchFamily="2" charset="-122"/>
              </a:rPr>
              <a:t>m=</a:t>
            </a:r>
            <a:r>
              <a:rPr kumimoji="1" lang="en-US" altLang="zh-CN" sz="3200" dirty="0" err="1" smtClean="0">
                <a:latin typeface="Times New Roman" panose="02020603050405020304" pitchFamily="18" charset="0"/>
                <a:ea typeface="宋体" panose="02010600030101010101" pitchFamily="2" charset="-122"/>
              </a:rPr>
              <a:t>n×M</a:t>
            </a:r>
            <a:endParaRPr kumimoji="1" lang="en-US" altLang="zh-CN" sz="3200" dirty="0">
              <a:latin typeface="Times New Roman" panose="02020603050405020304" pitchFamily="18" charset="0"/>
              <a:ea typeface="宋体" panose="02010600030101010101" pitchFamily="2" charset="-122"/>
            </a:endParaRPr>
          </a:p>
        </p:txBody>
      </p:sp>
      <p:sp>
        <p:nvSpPr>
          <p:cNvPr id="2" name="左大括号 1"/>
          <p:cNvSpPr/>
          <p:nvPr/>
        </p:nvSpPr>
        <p:spPr>
          <a:xfrm>
            <a:off x="2781954" y="3256284"/>
            <a:ext cx="773439" cy="1523576"/>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left)">
                                      <p:cBhvr>
                                        <p:cTn id="7" dur="500"/>
                                        <p:tgtEl>
                                          <p:spTgt spid="3789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box(in)">
                                      <p:cBhvr>
                                        <p:cTn id="12" dur="500"/>
                                        <p:tgtEl>
                                          <p:spTgt spid="3789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37"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827088" y="1181100"/>
            <a:ext cx="7596187" cy="1160463"/>
          </a:xfrm>
          <a:prstGeom prst="rect">
            <a:avLst/>
          </a:prstGeom>
          <a:noFill/>
          <a:ln>
            <a:noFill/>
          </a:ln>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solidFill>
                  <a:srgbClr val="0000FF"/>
                </a:solidFill>
                <a:latin typeface="方正姚体" panose="02010601030101010101" pitchFamily="2" charset="-122"/>
              </a:rPr>
              <a:t>1</a:t>
            </a:r>
            <a:r>
              <a:rPr kumimoji="1" lang="zh-CN" altLang="en-US" sz="2800" b="1">
                <a:solidFill>
                  <a:srgbClr val="0000FF"/>
                </a:solidFill>
                <a:latin typeface="方正姚体" panose="02010601030101010101" pitchFamily="2" charset="-122"/>
              </a:rPr>
              <a:t>、</a:t>
            </a:r>
            <a:r>
              <a:rPr kumimoji="1" lang="en-US" altLang="zh-CN" sz="2800" b="1">
                <a:solidFill>
                  <a:srgbClr val="0000FF"/>
                </a:solidFill>
                <a:latin typeface="方正姚体" panose="02010601030101010101" pitchFamily="2" charset="-122"/>
              </a:rPr>
              <a:t>49 </a:t>
            </a:r>
            <a:r>
              <a:rPr kumimoji="1" lang="zh-CN" altLang="en-US" sz="2800" b="1">
                <a:solidFill>
                  <a:srgbClr val="0000FF"/>
                </a:solidFill>
                <a:latin typeface="方正姚体" panose="02010601030101010101" pitchFamily="2" charset="-122"/>
              </a:rPr>
              <a:t>克硫酸物质的量是多少</a:t>
            </a:r>
            <a:r>
              <a:rPr kumimoji="1" lang="en-US" altLang="zh-CN" sz="2800" b="1">
                <a:solidFill>
                  <a:srgbClr val="0000FF"/>
                </a:solidFill>
                <a:latin typeface="方正姚体" panose="02010601030101010101" pitchFamily="2" charset="-122"/>
              </a:rPr>
              <a:t>?</a:t>
            </a:r>
            <a:endParaRPr kumimoji="1" lang="en-US" altLang="zh-CN" sz="2800" b="1">
              <a:solidFill>
                <a:srgbClr val="0000FF"/>
              </a:solidFill>
              <a:latin typeface="方正姚体" panose="02010601030101010101" pitchFamily="2" charset="-122"/>
            </a:endParaRPr>
          </a:p>
          <a:p>
            <a:pPr eaLnBrk="1" hangingPunct="1">
              <a:spcBef>
                <a:spcPct val="50000"/>
              </a:spcBef>
            </a:pPr>
            <a:r>
              <a:rPr kumimoji="1" lang="en-US" altLang="zh-CN" sz="2800" b="1">
                <a:solidFill>
                  <a:srgbClr val="0000FF"/>
                </a:solidFill>
                <a:latin typeface="方正姚体" panose="02010601030101010101" pitchFamily="2" charset="-122"/>
              </a:rPr>
              <a:t>2</a:t>
            </a:r>
            <a:r>
              <a:rPr kumimoji="1" lang="zh-CN" altLang="en-US" sz="2800" b="1">
                <a:solidFill>
                  <a:srgbClr val="0000FF"/>
                </a:solidFill>
                <a:latin typeface="方正姚体" panose="02010601030101010101" pitchFamily="2" charset="-122"/>
              </a:rPr>
              <a:t>、</a:t>
            </a:r>
            <a:r>
              <a:rPr kumimoji="1" lang="en-US" altLang="zh-CN" sz="2800" b="1">
                <a:solidFill>
                  <a:srgbClr val="0000FF"/>
                </a:solidFill>
                <a:latin typeface="方正姚体" panose="02010601030101010101" pitchFamily="2" charset="-122"/>
              </a:rPr>
              <a:t>49</a:t>
            </a:r>
            <a:r>
              <a:rPr kumimoji="1" lang="zh-CN" altLang="en-US" sz="2800" b="1">
                <a:solidFill>
                  <a:srgbClr val="0000FF"/>
                </a:solidFill>
                <a:latin typeface="方正姚体" panose="02010601030101010101" pitchFamily="2" charset="-122"/>
              </a:rPr>
              <a:t>克硫酸里含有多少个硫酸分子？</a:t>
            </a:r>
            <a:endParaRPr kumimoji="1" lang="zh-CN" altLang="en-US" sz="2800" b="1">
              <a:solidFill>
                <a:srgbClr val="0000FF"/>
              </a:solidFill>
              <a:latin typeface="方正姚体" panose="02010601030101010101" pitchFamily="2" charset="-122"/>
            </a:endParaRPr>
          </a:p>
        </p:txBody>
      </p:sp>
      <p:sp>
        <p:nvSpPr>
          <p:cNvPr id="45061" name="Text Box 5"/>
          <p:cNvSpPr txBox="1">
            <a:spLocks noChangeArrowheads="1"/>
          </p:cNvSpPr>
          <p:nvPr/>
        </p:nvSpPr>
        <p:spPr bwMode="auto">
          <a:xfrm>
            <a:off x="1116013" y="4305300"/>
            <a:ext cx="2520950"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3000" dirty="0">
                <a:solidFill>
                  <a:srgbClr val="FF0000"/>
                </a:solidFill>
                <a:ea typeface="宋体" panose="02010600030101010101" pitchFamily="2" charset="-122"/>
              </a:rPr>
              <a:t>N =   </a:t>
            </a:r>
            <a:r>
              <a:rPr kumimoji="1" lang="en-US" altLang="zh-CN" sz="3000" dirty="0" err="1" smtClean="0">
                <a:solidFill>
                  <a:srgbClr val="FF0000"/>
                </a:solidFill>
                <a:ea typeface="宋体" panose="02010600030101010101" pitchFamily="2" charset="-122"/>
              </a:rPr>
              <a:t>n</a:t>
            </a:r>
            <a:r>
              <a:rPr kumimoji="1" lang="en-US" altLang="zh-CN" sz="3000" dirty="0" err="1">
                <a:solidFill>
                  <a:srgbClr val="FF0000"/>
                </a:solidFill>
                <a:ea typeface="宋体" panose="02010600030101010101" pitchFamily="2" charset="-122"/>
              </a:rPr>
              <a:t>×</a:t>
            </a:r>
            <a:r>
              <a:rPr kumimoji="1" lang="en-US" altLang="zh-CN" sz="3000" dirty="0" err="1" smtClean="0">
                <a:solidFill>
                  <a:srgbClr val="FF0000"/>
                </a:solidFill>
                <a:ea typeface="宋体" panose="02010600030101010101" pitchFamily="2" charset="-122"/>
              </a:rPr>
              <a:t>N</a:t>
            </a:r>
            <a:r>
              <a:rPr kumimoji="1" lang="en-US" altLang="zh-CN" sz="3000" baseline="-25000" dirty="0" err="1" smtClean="0">
                <a:solidFill>
                  <a:srgbClr val="FF0000"/>
                </a:solidFill>
                <a:ea typeface="宋体" panose="02010600030101010101" pitchFamily="2" charset="-122"/>
              </a:rPr>
              <a:t>A</a:t>
            </a:r>
            <a:endParaRPr kumimoji="1" lang="en-US" altLang="zh-CN" sz="3000" baseline="-25000" dirty="0">
              <a:solidFill>
                <a:srgbClr val="FF0000"/>
              </a:solidFill>
              <a:ea typeface="宋体" panose="02010600030101010101" pitchFamily="2" charset="-122"/>
            </a:endParaRPr>
          </a:p>
        </p:txBody>
      </p:sp>
      <p:sp>
        <p:nvSpPr>
          <p:cNvPr id="45062" name="Text Box 6"/>
          <p:cNvSpPr txBox="1">
            <a:spLocks noChangeArrowheads="1"/>
          </p:cNvSpPr>
          <p:nvPr/>
        </p:nvSpPr>
        <p:spPr bwMode="auto">
          <a:xfrm>
            <a:off x="1035050" y="2917825"/>
            <a:ext cx="1479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a:t>n = m/M</a:t>
            </a:r>
            <a:endParaRPr lang="en-US" altLang="zh-CN" sz="2800"/>
          </a:p>
        </p:txBody>
      </p:sp>
      <p:grpSp>
        <p:nvGrpSpPr>
          <p:cNvPr id="45063" name="Group 7"/>
          <p:cNvGrpSpPr/>
          <p:nvPr/>
        </p:nvGrpSpPr>
        <p:grpSpPr bwMode="auto">
          <a:xfrm>
            <a:off x="2555875" y="2549527"/>
            <a:ext cx="3806825" cy="1282701"/>
            <a:chOff x="1610" y="2659"/>
            <a:chExt cx="2398" cy="808"/>
          </a:xfrm>
        </p:grpSpPr>
        <p:grpSp>
          <p:nvGrpSpPr>
            <p:cNvPr id="12297" name="Group 8"/>
            <p:cNvGrpSpPr/>
            <p:nvPr/>
          </p:nvGrpSpPr>
          <p:grpSpPr bwMode="auto">
            <a:xfrm>
              <a:off x="1610" y="2659"/>
              <a:ext cx="1315" cy="808"/>
              <a:chOff x="1973" y="3360"/>
              <a:chExt cx="1315" cy="808"/>
            </a:xfrm>
          </p:grpSpPr>
          <p:sp>
            <p:nvSpPr>
              <p:cNvPr id="12299" name="Text Box 9"/>
              <p:cNvSpPr txBox="1">
                <a:spLocks noChangeArrowheads="1"/>
              </p:cNvSpPr>
              <p:nvPr/>
            </p:nvSpPr>
            <p:spPr bwMode="auto">
              <a:xfrm>
                <a:off x="2223" y="3838"/>
                <a:ext cx="92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dirty="0" smtClean="0"/>
                  <a:t>98g/</a:t>
                </a:r>
                <a:r>
                  <a:rPr lang="en-US" altLang="zh-CN" sz="2800" dirty="0" err="1" smtClean="0"/>
                  <a:t>mol</a:t>
                </a:r>
                <a:endParaRPr lang="en-US" altLang="zh-CN" sz="2800" dirty="0"/>
              </a:p>
            </p:txBody>
          </p:sp>
          <p:sp>
            <p:nvSpPr>
              <p:cNvPr id="12300" name="Rectangle 10"/>
              <p:cNvSpPr>
                <a:spLocks noChangeArrowheads="1"/>
              </p:cNvSpPr>
              <p:nvPr/>
            </p:nvSpPr>
            <p:spPr bwMode="auto">
              <a:xfrm>
                <a:off x="2352" y="3360"/>
                <a:ext cx="49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dirty="0" smtClean="0"/>
                  <a:t>49g</a:t>
                </a:r>
                <a:endParaRPr lang="en-US" altLang="zh-CN" sz="2800" dirty="0"/>
              </a:p>
            </p:txBody>
          </p:sp>
          <p:sp>
            <p:nvSpPr>
              <p:cNvPr id="12301" name="Line 11"/>
              <p:cNvSpPr>
                <a:spLocks noChangeShapeType="1"/>
              </p:cNvSpPr>
              <p:nvPr/>
            </p:nvSpPr>
            <p:spPr bwMode="auto">
              <a:xfrm>
                <a:off x="2200" y="3748"/>
                <a:ext cx="108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Text Box 12"/>
              <p:cNvSpPr txBox="1">
                <a:spLocks noChangeArrowheads="1"/>
              </p:cNvSpPr>
              <p:nvPr/>
            </p:nvSpPr>
            <p:spPr bwMode="auto">
              <a:xfrm>
                <a:off x="1973" y="3582"/>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a:t>=</a:t>
                </a:r>
                <a:endParaRPr lang="en-US" altLang="zh-CN" sz="2800"/>
              </a:p>
            </p:txBody>
          </p:sp>
        </p:grpSp>
        <p:sp>
          <p:nvSpPr>
            <p:cNvPr id="12298" name="Text Box 13"/>
            <p:cNvSpPr txBox="1">
              <a:spLocks noChangeArrowheads="1"/>
            </p:cNvSpPr>
            <p:nvPr/>
          </p:nvSpPr>
          <p:spPr bwMode="auto">
            <a:xfrm>
              <a:off x="3016" y="2886"/>
              <a:ext cx="9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dirty="0"/>
                <a:t>= </a:t>
              </a:r>
              <a:r>
                <a:rPr lang="en-US" altLang="zh-CN" sz="2800" dirty="0" smtClean="0"/>
                <a:t>0.5mol</a:t>
              </a:r>
              <a:endParaRPr lang="en-US" altLang="zh-CN" sz="2800" dirty="0"/>
            </a:p>
          </p:txBody>
        </p:sp>
      </p:grpSp>
      <p:sp>
        <p:nvSpPr>
          <p:cNvPr id="45070" name="Rectangle 14"/>
          <p:cNvSpPr>
            <a:spLocks noChangeArrowheads="1"/>
          </p:cNvSpPr>
          <p:nvPr/>
        </p:nvSpPr>
        <p:spPr bwMode="auto">
          <a:xfrm>
            <a:off x="827088" y="604838"/>
            <a:ext cx="1136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800" b="1">
                <a:solidFill>
                  <a:srgbClr val="0000FF"/>
                </a:solidFill>
                <a:latin typeface="方正姚体" panose="02010601030101010101" pitchFamily="2" charset="-122"/>
              </a:rPr>
              <a:t>[</a:t>
            </a:r>
            <a:r>
              <a:rPr kumimoji="1" lang="zh-CN" altLang="en-US" sz="2800" b="1">
                <a:solidFill>
                  <a:srgbClr val="0000FF"/>
                </a:solidFill>
                <a:latin typeface="方正姚体" panose="02010601030101010101" pitchFamily="2" charset="-122"/>
              </a:rPr>
              <a:t>练习</a:t>
            </a:r>
            <a:r>
              <a:rPr kumimoji="1" lang="en-US" altLang="zh-CN" sz="2800" b="1">
                <a:solidFill>
                  <a:srgbClr val="0000FF"/>
                </a:solidFill>
                <a:latin typeface="方正姚体" panose="02010601030101010101" pitchFamily="2" charset="-122"/>
              </a:rPr>
              <a:t>]</a:t>
            </a:r>
            <a:endParaRPr kumimoji="1" lang="en-US" altLang="zh-CN" sz="2800" b="1">
              <a:solidFill>
                <a:srgbClr val="0000FF"/>
              </a:solidFill>
              <a:latin typeface="方正姚体" panose="02010601030101010101" pitchFamily="2" charset="-122"/>
            </a:endParaRPr>
          </a:p>
        </p:txBody>
      </p:sp>
      <p:sp>
        <p:nvSpPr>
          <p:cNvPr id="45071" name="Text Box 15"/>
          <p:cNvSpPr txBox="1">
            <a:spLocks noChangeArrowheads="1"/>
          </p:cNvSpPr>
          <p:nvPr/>
        </p:nvSpPr>
        <p:spPr bwMode="auto">
          <a:xfrm>
            <a:off x="3419475" y="4305300"/>
            <a:ext cx="42049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dirty="0"/>
              <a:t>= </a:t>
            </a:r>
            <a:r>
              <a:rPr lang="en-US" altLang="zh-CN" sz="2800" dirty="0" smtClean="0"/>
              <a:t>0.5mol</a:t>
            </a:r>
            <a:r>
              <a:rPr kumimoji="1" lang="en-US" altLang="zh-CN" sz="2800" dirty="0" smtClean="0">
                <a:ea typeface="宋体" panose="02010600030101010101" pitchFamily="2" charset="-122"/>
              </a:rPr>
              <a:t> </a:t>
            </a:r>
            <a:r>
              <a:rPr kumimoji="1" lang="en-US" altLang="zh-CN" sz="2800" dirty="0">
                <a:ea typeface="宋体" panose="02010600030101010101" pitchFamily="2" charset="-122"/>
              </a:rPr>
              <a:t>×</a:t>
            </a:r>
            <a:r>
              <a:rPr kumimoji="1" lang="en-US" altLang="zh-CN" sz="2400" b="1" dirty="0" smtClean="0">
                <a:latin typeface="Times New Roman" panose="02020603050405020304" pitchFamily="18" charset="0"/>
                <a:ea typeface="宋体" panose="02010600030101010101" pitchFamily="2" charset="-122"/>
              </a:rPr>
              <a:t>6.02×10</a:t>
            </a:r>
            <a:r>
              <a:rPr kumimoji="1" lang="en-US" altLang="zh-CN" sz="2400" b="1" baseline="30000" dirty="0" smtClean="0">
                <a:latin typeface="Times New Roman" panose="02020603050405020304" pitchFamily="18" charset="0"/>
                <a:ea typeface="宋体" panose="02010600030101010101" pitchFamily="2" charset="-122"/>
              </a:rPr>
              <a:t>23</a:t>
            </a:r>
            <a:r>
              <a:rPr kumimoji="1" lang="en-US" altLang="zh-CN" sz="2400" b="1" dirty="0" smtClean="0">
                <a:latin typeface="Times New Roman" panose="02020603050405020304" pitchFamily="18" charset="0"/>
                <a:ea typeface="宋体" panose="02010600030101010101" pitchFamily="2" charset="-122"/>
              </a:rPr>
              <a:t> 1/</a:t>
            </a:r>
            <a:r>
              <a:rPr kumimoji="1" lang="en-US" altLang="zh-CN" sz="2400" b="1" dirty="0" err="1" smtClean="0">
                <a:latin typeface="Times New Roman" panose="02020603050405020304" pitchFamily="18" charset="0"/>
                <a:ea typeface="宋体" panose="02010600030101010101" pitchFamily="2" charset="-122"/>
              </a:rPr>
              <a:t>mol</a:t>
            </a:r>
            <a:endParaRPr kumimoji="1" lang="en-US" altLang="zh-CN" sz="2400" b="1" dirty="0">
              <a:latin typeface="Times New Roman" panose="02020603050405020304" pitchFamily="18" charset="0"/>
              <a:ea typeface="宋体" panose="02010600030101010101" pitchFamily="2" charset="-122"/>
            </a:endParaRPr>
          </a:p>
        </p:txBody>
      </p:sp>
      <p:sp>
        <p:nvSpPr>
          <p:cNvPr id="45072" name="Text Box 16"/>
          <p:cNvSpPr txBox="1">
            <a:spLocks noChangeArrowheads="1"/>
          </p:cNvSpPr>
          <p:nvPr/>
        </p:nvSpPr>
        <p:spPr bwMode="auto">
          <a:xfrm>
            <a:off x="3419475" y="5286375"/>
            <a:ext cx="1838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a:t>= </a:t>
            </a:r>
            <a:r>
              <a:rPr kumimoji="1" lang="en-US" altLang="zh-CN" sz="2400" b="1">
                <a:latin typeface="Times New Roman" panose="02020603050405020304" pitchFamily="18" charset="0"/>
                <a:ea typeface="宋体" panose="02010600030101010101" pitchFamily="2" charset="-122"/>
              </a:rPr>
              <a:t>3.01×10</a:t>
            </a:r>
            <a:r>
              <a:rPr kumimoji="1" lang="en-US" altLang="zh-CN" sz="2400" b="1" baseline="30000">
                <a:latin typeface="Times New Roman" panose="02020603050405020304" pitchFamily="18" charset="0"/>
                <a:ea typeface="宋体" panose="02010600030101010101" pitchFamily="2" charset="-122"/>
              </a:rPr>
              <a:t>23</a:t>
            </a:r>
            <a:endParaRPr kumimoji="1" lang="en-US" altLang="zh-CN" sz="2400" b="1">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70"/>
                                        </p:tgtEl>
                                        <p:attrNameLst>
                                          <p:attrName>style.visibility</p:attrName>
                                        </p:attrNameLst>
                                      </p:cBhvr>
                                      <p:to>
                                        <p:strVal val="visible"/>
                                      </p:to>
                                    </p:set>
                                    <p:animEffect transition="in" filter="wipe(left)">
                                      <p:cBhvr>
                                        <p:cTn id="7" dur="500"/>
                                        <p:tgtEl>
                                          <p:spTgt spid="450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dissolve">
                                      <p:cBhvr>
                                        <p:cTn id="12" dur="500"/>
                                        <p:tgtEl>
                                          <p:spTgt spid="45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wipe(left)">
                                      <p:cBhvr>
                                        <p:cTn id="17" dur="500"/>
                                        <p:tgtEl>
                                          <p:spTgt spid="450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063"/>
                                        </p:tgtEl>
                                        <p:attrNameLst>
                                          <p:attrName>style.visibility</p:attrName>
                                        </p:attrNameLst>
                                      </p:cBhvr>
                                      <p:to>
                                        <p:strVal val="visible"/>
                                      </p:to>
                                    </p:set>
                                    <p:animEffect transition="in" filter="wipe(left)">
                                      <p:cBhvr>
                                        <p:cTn id="22" dur="500"/>
                                        <p:tgtEl>
                                          <p:spTgt spid="45063"/>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ntr" presetSubtype="10" fill="hold" grpId="0" nodeType="clickEffect">
                                  <p:stCondLst>
                                    <p:cond delay="0"/>
                                  </p:stCondLst>
                                  <p:iterate type="lt">
                                    <p:tmPct val="100000"/>
                                  </p:iterate>
                                  <p:childTnLst>
                                    <p:set>
                                      <p:cBhvr>
                                        <p:cTn id="26" dur="1" fill="hold">
                                          <p:stCondLst>
                                            <p:cond delay="0"/>
                                          </p:stCondLst>
                                        </p:cTn>
                                        <p:tgtEl>
                                          <p:spTgt spid="45061"/>
                                        </p:tgtEl>
                                        <p:attrNameLst>
                                          <p:attrName>style.visibility</p:attrName>
                                        </p:attrNameLst>
                                      </p:cBhvr>
                                      <p:to>
                                        <p:strVal val="visible"/>
                                      </p:to>
                                    </p:set>
                                    <p:anim calcmode="lin" valueType="num">
                                      <p:cBhvr>
                                        <p:cTn id="27" dur="750" fill="hold"/>
                                        <p:tgtEl>
                                          <p:spTgt spid="45061"/>
                                        </p:tgtEl>
                                        <p:attrNameLst>
                                          <p:attrName>ppt_w</p:attrName>
                                        </p:attrNameLst>
                                      </p:cBhvr>
                                      <p:tavLst>
                                        <p:tav tm="0" fmla="#ppt_w*sin(2.5*pi*$)">
                                          <p:val>
                                            <p:fltVal val="0"/>
                                          </p:val>
                                        </p:tav>
                                        <p:tav tm="100000">
                                          <p:val>
                                            <p:fltVal val="1"/>
                                          </p:val>
                                        </p:tav>
                                      </p:tavLst>
                                    </p:anim>
                                    <p:anim calcmode="lin" valueType="num">
                                      <p:cBhvr>
                                        <p:cTn id="28" dur="750" fill="hold"/>
                                        <p:tgtEl>
                                          <p:spTgt spid="4506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5071"/>
                                        </p:tgtEl>
                                        <p:attrNameLst>
                                          <p:attrName>style.visibility</p:attrName>
                                        </p:attrNameLst>
                                      </p:cBhvr>
                                      <p:to>
                                        <p:strVal val="visible"/>
                                      </p:to>
                                    </p:set>
                                    <p:animEffect transition="in" filter="wipe(left)">
                                      <p:cBhvr>
                                        <p:cTn id="33" dur="500"/>
                                        <p:tgtEl>
                                          <p:spTgt spid="450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072"/>
                                        </p:tgtEl>
                                        <p:attrNameLst>
                                          <p:attrName>style.visibility</p:attrName>
                                        </p:attrNameLst>
                                      </p:cBhvr>
                                      <p:to>
                                        <p:strVal val="visible"/>
                                      </p:to>
                                    </p:set>
                                    <p:animEffect transition="in" filter="wipe(left)">
                                      <p:cBhvr>
                                        <p:cTn id="38" dur="500"/>
                                        <p:tgtEl>
                                          <p:spTgt spid="45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autoUpdateAnimBg="0"/>
      <p:bldP spid="45062" grpId="0"/>
      <p:bldP spid="45070" grpId="0"/>
      <p:bldP spid="45071" grpId="0"/>
      <p:bldP spid="450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1"/>
          <p:cNvGrpSpPr/>
          <p:nvPr/>
        </p:nvGrpSpPr>
        <p:grpSpPr>
          <a:xfrm>
            <a:off x="276548" y="1570037"/>
            <a:ext cx="9001923" cy="3124200"/>
            <a:chOff x="240" y="1632"/>
            <a:chExt cx="6000" cy="1968"/>
          </a:xfrm>
        </p:grpSpPr>
        <p:grpSp>
          <p:nvGrpSpPr>
            <p:cNvPr id="25615" name="Group 44"/>
            <p:cNvGrpSpPr/>
            <p:nvPr/>
          </p:nvGrpSpPr>
          <p:grpSpPr>
            <a:xfrm>
              <a:off x="240" y="1632"/>
              <a:ext cx="6000" cy="1968"/>
              <a:chOff x="384" y="1392"/>
              <a:chExt cx="5602" cy="721"/>
            </a:xfrm>
          </p:grpSpPr>
          <p:grpSp>
            <p:nvGrpSpPr>
              <p:cNvPr id="25628" name="Group 45"/>
              <p:cNvGrpSpPr/>
              <p:nvPr/>
            </p:nvGrpSpPr>
            <p:grpSpPr>
              <a:xfrm>
                <a:off x="582" y="1392"/>
                <a:ext cx="4656" cy="721"/>
                <a:chOff x="768" y="1191"/>
                <a:chExt cx="4191" cy="721"/>
              </a:xfrm>
            </p:grpSpPr>
            <p:sp>
              <p:nvSpPr>
                <p:cNvPr id="25630" name="AutoShape 46"/>
                <p:cNvSpPr/>
                <p:nvPr/>
              </p:nvSpPr>
              <p:spPr>
                <a:xfrm>
                  <a:off x="768" y="1191"/>
                  <a:ext cx="4191" cy="721"/>
                </a:xfrm>
                <a:prstGeom prst="roundRect">
                  <a:avLst>
                    <a:gd name="adj" fmla="val 11921"/>
                  </a:avLst>
                </a:prstGeom>
                <a:noFill/>
                <a:ln w="25400" cap="flat" cmpd="sng">
                  <a:solidFill>
                    <a:srgbClr val="FE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pic>
              <p:nvPicPr>
                <p:cNvPr id="25631" name="Picture 47" descr="Picture4"/>
                <p:cNvPicPr>
                  <a:picLocks noChangeAspect="1"/>
                </p:cNvPicPr>
                <p:nvPr/>
              </p:nvPicPr>
              <p:blipFill>
                <a:blip r:embed="rId1"/>
                <a:stretch>
                  <a:fillRect/>
                </a:stretch>
              </p:blipFill>
              <p:spPr>
                <a:xfrm>
                  <a:off x="804" y="1218"/>
                  <a:ext cx="425" cy="362"/>
                </a:xfrm>
                <a:prstGeom prst="rect">
                  <a:avLst/>
                </a:prstGeom>
                <a:noFill/>
                <a:ln w="9525">
                  <a:noFill/>
                </a:ln>
              </p:spPr>
            </p:pic>
            <p:sp>
              <p:nvSpPr>
                <p:cNvPr id="25632" name="Text Box 48"/>
                <p:cNvSpPr txBox="1"/>
                <p:nvPr/>
              </p:nvSpPr>
              <p:spPr>
                <a:xfrm>
                  <a:off x="1027" y="1432"/>
                  <a:ext cx="3792" cy="7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zh-CN" sz="1600" dirty="0">
                    <a:solidFill>
                      <a:srgbClr val="FEFFFF"/>
                    </a:solidFill>
                  </a:endParaRPr>
                </a:p>
              </p:txBody>
            </p:sp>
          </p:grpSp>
          <p:sp>
            <p:nvSpPr>
              <p:cNvPr id="25629" name="Rectangle 49"/>
              <p:cNvSpPr/>
              <p:nvPr/>
            </p:nvSpPr>
            <p:spPr>
              <a:xfrm>
                <a:off x="384" y="1536"/>
                <a:ext cx="5602" cy="133"/>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b="1" dirty="0">
                  <a:solidFill>
                    <a:srgbClr val="D60093"/>
                  </a:solidFill>
                  <a:latin typeface="Times New Roman" panose="02020603050405020304" pitchFamily="18" charset="0"/>
                </a:endParaRPr>
              </a:p>
            </p:txBody>
          </p:sp>
        </p:grpSp>
        <p:grpSp>
          <p:nvGrpSpPr>
            <p:cNvPr id="25616" name="Group 2"/>
            <p:cNvGrpSpPr/>
            <p:nvPr/>
          </p:nvGrpSpPr>
          <p:grpSpPr>
            <a:xfrm>
              <a:off x="336" y="2064"/>
              <a:ext cx="5095" cy="1172"/>
              <a:chOff x="304" y="806"/>
              <a:chExt cx="5095" cy="1172"/>
            </a:xfrm>
          </p:grpSpPr>
          <p:sp>
            <p:nvSpPr>
              <p:cNvPr id="34819" name="Text Box 3"/>
              <p:cNvSpPr txBox="1">
                <a:spLocks noChangeArrowheads="1"/>
              </p:cNvSpPr>
              <p:nvPr/>
            </p:nvSpPr>
            <p:spPr bwMode="auto">
              <a:xfrm>
                <a:off x="2160" y="1152"/>
                <a:ext cx="1400" cy="826"/>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物质的量</a:t>
                </a:r>
                <a:endPar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4820" name="Text Box 4"/>
              <p:cNvSpPr txBox="1">
                <a:spLocks noChangeArrowheads="1"/>
              </p:cNvSpPr>
              <p:nvPr/>
            </p:nvSpPr>
            <p:spPr bwMode="auto">
              <a:xfrm>
                <a:off x="304" y="1104"/>
                <a:ext cx="919" cy="826"/>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质量</a:t>
                </a:r>
                <a:endPar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m</a:t>
                </a: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4821" name="Text Box 5"/>
              <p:cNvSpPr txBox="1">
                <a:spLocks noChangeArrowheads="1"/>
              </p:cNvSpPr>
              <p:nvPr/>
            </p:nvSpPr>
            <p:spPr bwMode="auto">
              <a:xfrm>
                <a:off x="4320" y="1152"/>
                <a:ext cx="1079" cy="826"/>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粒子数</a:t>
                </a:r>
                <a:endParaRPr kumimoji="0" lang="zh-CN" altLang="en-US"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0" lang="en-US" altLang="zh-CN"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zh-CN" altLang="en-US"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zh-CN" altLang="en-US"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25620" name="Line 6"/>
              <p:cNvSpPr/>
              <p:nvPr/>
            </p:nvSpPr>
            <p:spPr>
              <a:xfrm>
                <a:off x="1152" y="1488"/>
                <a:ext cx="1008" cy="0"/>
              </a:xfrm>
              <a:prstGeom prst="line">
                <a:avLst/>
              </a:prstGeom>
              <a:ln w="28575" cap="flat" cmpd="sng">
                <a:solidFill>
                  <a:srgbClr val="800080"/>
                </a:solidFill>
                <a:prstDash val="solid"/>
                <a:headEnd type="none" w="med" len="med"/>
                <a:tailEnd type="triangle" w="med" len="med"/>
              </a:ln>
            </p:spPr>
          </p:sp>
          <p:sp>
            <p:nvSpPr>
              <p:cNvPr id="25621" name="Line 7"/>
              <p:cNvSpPr/>
              <p:nvPr/>
            </p:nvSpPr>
            <p:spPr>
              <a:xfrm>
                <a:off x="3520" y="1478"/>
                <a:ext cx="816" cy="0"/>
              </a:xfrm>
              <a:prstGeom prst="line">
                <a:avLst/>
              </a:prstGeom>
              <a:ln w="28575" cap="flat" cmpd="sng">
                <a:solidFill>
                  <a:srgbClr val="800080"/>
                </a:solidFill>
                <a:prstDash val="solid"/>
                <a:headEnd type="none" w="med" len="med"/>
                <a:tailEnd type="triangle" w="med" len="med"/>
              </a:ln>
            </p:spPr>
          </p:sp>
          <p:sp>
            <p:nvSpPr>
              <p:cNvPr id="25622" name="Line 8"/>
              <p:cNvSpPr/>
              <p:nvPr/>
            </p:nvSpPr>
            <p:spPr>
              <a:xfrm flipH="1">
                <a:off x="1152" y="1296"/>
                <a:ext cx="1008" cy="0"/>
              </a:xfrm>
              <a:prstGeom prst="line">
                <a:avLst/>
              </a:prstGeom>
              <a:ln w="28575" cap="flat" cmpd="sng">
                <a:solidFill>
                  <a:srgbClr val="800080"/>
                </a:solidFill>
                <a:prstDash val="solid"/>
                <a:headEnd type="none" w="med" len="med"/>
                <a:tailEnd type="triangle" w="med" len="med"/>
              </a:ln>
            </p:spPr>
          </p:sp>
          <p:sp>
            <p:nvSpPr>
              <p:cNvPr id="25623" name="Line 9"/>
              <p:cNvSpPr/>
              <p:nvPr/>
            </p:nvSpPr>
            <p:spPr>
              <a:xfrm flipH="1">
                <a:off x="3494" y="1296"/>
                <a:ext cx="864" cy="0"/>
              </a:xfrm>
              <a:prstGeom prst="line">
                <a:avLst/>
              </a:prstGeom>
              <a:ln w="28575" cap="flat" cmpd="sng">
                <a:solidFill>
                  <a:srgbClr val="800080"/>
                </a:solidFill>
                <a:prstDash val="solid"/>
                <a:headEnd type="none" w="med" len="med"/>
                <a:tailEnd type="triangle" w="med" len="med"/>
              </a:ln>
            </p:spPr>
          </p:sp>
          <p:sp>
            <p:nvSpPr>
              <p:cNvPr id="34826" name="Text Box 10"/>
              <p:cNvSpPr txBox="1">
                <a:spLocks noChangeArrowheads="1"/>
              </p:cNvSpPr>
              <p:nvPr/>
            </p:nvSpPr>
            <p:spPr bwMode="auto">
              <a:xfrm>
                <a:off x="1418" y="854"/>
                <a:ext cx="598" cy="44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M×</a:t>
                </a:r>
                <a:endPar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4827" name="Text Box 11"/>
              <p:cNvSpPr txBox="1">
                <a:spLocks noChangeArrowheads="1"/>
              </p:cNvSpPr>
              <p:nvPr/>
            </p:nvSpPr>
            <p:spPr bwMode="auto">
              <a:xfrm>
                <a:off x="1344" y="1478"/>
                <a:ext cx="598" cy="44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÷M</a:t>
                </a:r>
                <a:endPar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4828" name="Text Box 12"/>
              <p:cNvSpPr txBox="1">
                <a:spLocks noChangeArrowheads="1"/>
              </p:cNvSpPr>
              <p:nvPr/>
            </p:nvSpPr>
            <p:spPr bwMode="auto">
              <a:xfrm>
                <a:off x="3568" y="1478"/>
                <a:ext cx="707" cy="44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en-US" altLang="zh-CN" sz="40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a:t>
                </a:r>
                <a:endParaRPr kumimoji="0" lang="en-US" altLang="zh-CN" sz="40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4829" name="Text Box 13"/>
              <p:cNvSpPr txBox="1">
                <a:spLocks noChangeArrowheads="1"/>
              </p:cNvSpPr>
              <p:nvPr/>
            </p:nvSpPr>
            <p:spPr bwMode="auto">
              <a:xfrm>
                <a:off x="3568" y="806"/>
                <a:ext cx="707" cy="44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en-US" altLang="zh-CN" sz="40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a:t>
                </a:r>
                <a:r>
                  <a:rPr kumimoji="0" lang="en-US" altLang="zh-CN"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en-US" altLang="zh-CN" sz="4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grpSp>
      </p:grpSp>
      <p:grpSp>
        <p:nvGrpSpPr>
          <p:cNvPr id="25607" name="Group 33"/>
          <p:cNvGrpSpPr/>
          <p:nvPr/>
        </p:nvGrpSpPr>
        <p:grpSpPr>
          <a:xfrm>
            <a:off x="152357" y="270530"/>
            <a:ext cx="4886691" cy="674688"/>
            <a:chOff x="1008" y="528"/>
            <a:chExt cx="2681" cy="425"/>
          </a:xfrm>
        </p:grpSpPr>
        <p:sp>
          <p:nvSpPr>
            <p:cNvPr id="25613" name="AutoShape 35"/>
            <p:cNvSpPr/>
            <p:nvPr/>
          </p:nvSpPr>
          <p:spPr>
            <a:xfrm>
              <a:off x="1008" y="528"/>
              <a:ext cx="2681" cy="425"/>
            </a:xfrm>
            <a:prstGeom prst="roundRect">
              <a:avLst>
                <a:gd name="adj" fmla="val 11505"/>
              </a:avLst>
            </a:prstGeom>
            <a:noFill/>
            <a:ln w="6350">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5611" name="Text Box 40"/>
            <p:cNvSpPr txBox="1"/>
            <p:nvPr/>
          </p:nvSpPr>
          <p:spPr>
            <a:xfrm>
              <a:off x="1431" y="531"/>
              <a:ext cx="193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zh-CN" dirty="0"/>
            </a:p>
          </p:txBody>
        </p:sp>
      </p:grpSp>
      <p:sp>
        <p:nvSpPr>
          <p:cNvPr id="38" name="Rectangle 43"/>
          <p:cNvSpPr/>
          <p:nvPr/>
        </p:nvSpPr>
        <p:spPr>
          <a:xfrm>
            <a:off x="0" y="107576"/>
            <a:ext cx="8982635" cy="116955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smtClean="0"/>
              <a:t>四、质量</a:t>
            </a:r>
            <a:r>
              <a:rPr lang="zh-CN" altLang="en-US" sz="2800" b="1" dirty="0"/>
              <a:t>、物质的量、摩尔质量、阿伏伽德罗常数</a:t>
            </a:r>
            <a:r>
              <a:rPr lang="zh-CN" altLang="en-US" sz="2800" b="1" dirty="0" smtClean="0"/>
              <a:t>、</a:t>
            </a:r>
            <a:endParaRPr lang="en-US" altLang="zh-CN" sz="2800" b="1" dirty="0" smtClean="0"/>
          </a:p>
          <a:p>
            <a:pPr marL="0" lvl="0" indent="0" eaLnBrk="1" hangingPunct="1">
              <a:spcBef>
                <a:spcPct val="50000"/>
              </a:spcBef>
              <a:buNone/>
            </a:pPr>
            <a:r>
              <a:rPr lang="en-US" altLang="zh-CN" sz="2800" b="1" dirty="0"/>
              <a:t> </a:t>
            </a:r>
            <a:r>
              <a:rPr lang="en-US" altLang="zh-CN" sz="2800" b="1" dirty="0" smtClean="0"/>
              <a:t>        </a:t>
            </a:r>
            <a:r>
              <a:rPr lang="zh-CN" altLang="en-US" sz="2800" b="1" dirty="0" smtClean="0"/>
              <a:t>粒子数之间</a:t>
            </a:r>
            <a:r>
              <a:rPr lang="zh-CN" altLang="en-US" sz="2800" b="1" dirty="0"/>
              <a:t>的关系</a:t>
            </a:r>
            <a:endParaRPr lang="zh-CN" altLang="en-US" sz="2800" b="1" dirty="0"/>
          </a:p>
        </p:txBody>
      </p:sp>
      <p:sp>
        <p:nvSpPr>
          <p:cNvPr id="2" name="空心弧 1"/>
          <p:cNvSpPr/>
          <p:nvPr/>
        </p:nvSpPr>
        <p:spPr>
          <a:xfrm>
            <a:off x="2562395" y="4754329"/>
            <a:ext cx="3483141" cy="1275884"/>
          </a:xfrm>
          <a:prstGeom prst="blockArc">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420579" y="5257800"/>
            <a:ext cx="2028433" cy="1264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t>宏观</a:t>
            </a:r>
            <a:endParaRPr lang="zh-CN" altLang="en-US" sz="4800" b="1" dirty="0"/>
          </a:p>
        </p:txBody>
      </p:sp>
      <p:sp>
        <p:nvSpPr>
          <p:cNvPr id="41" name="椭圆 40"/>
          <p:cNvSpPr/>
          <p:nvPr/>
        </p:nvSpPr>
        <p:spPr>
          <a:xfrm>
            <a:off x="6045536" y="5154706"/>
            <a:ext cx="2028433" cy="1264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smtClean="0"/>
              <a:t>微观</a:t>
            </a:r>
            <a:endParaRPr lang="zh-CN" altLang="en-US" sz="4800" b="1" dirty="0"/>
          </a:p>
        </p:txBody>
      </p:sp>
      <p:sp>
        <p:nvSpPr>
          <p:cNvPr id="5" name="下箭头 4"/>
          <p:cNvSpPr/>
          <p:nvPr/>
        </p:nvSpPr>
        <p:spPr>
          <a:xfrm>
            <a:off x="1109976" y="4116387"/>
            <a:ext cx="582875" cy="10383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963851" y="4040980"/>
            <a:ext cx="582875" cy="10383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a:off x="3963960" y="4040980"/>
            <a:ext cx="582875" cy="716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心形 5"/>
          <p:cNvSpPr/>
          <p:nvPr/>
        </p:nvSpPr>
        <p:spPr>
          <a:xfrm>
            <a:off x="3516608" y="5425095"/>
            <a:ext cx="1522440" cy="1210235"/>
          </a:xfrm>
          <a:prstGeom prst="hear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0070C0"/>
                </a:solidFill>
              </a:rPr>
              <a:t>一座桥</a:t>
            </a:r>
            <a:endParaRPr lang="zh-CN" altLang="en-US" sz="20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circle(in)">
                                      <p:cBhvr>
                                        <p:cTn id="3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1" grpId="0" animBg="1"/>
      <p:bldP spid="5" grpId="0" animBg="1"/>
      <p:bldP spid="43" grpId="0" animBg="1"/>
      <p:bldP spid="44"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11939" y="2124632"/>
            <a:ext cx="6844553" cy="1048871"/>
          </a:xfrm>
          <a:prstGeom prst="roundRect">
            <a:avLst/>
          </a:prstGeom>
          <a:solidFill>
            <a:schemeClr val="accent1">
              <a:lumMod val="40000"/>
              <a:lumOff val="60000"/>
            </a:schemeClr>
          </a:solidFill>
          <a:effectLst>
            <a:innerShdw blurRad="63500" dist="50800" dir="13500000">
              <a:prstClr val="black">
                <a:alpha val="50000"/>
              </a:prstClr>
            </a:innerShdw>
          </a:effectLst>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latin typeface="黑体" panose="02010609060101010101" pitchFamily="49" charset="-122"/>
                <a:ea typeface="黑体" panose="02010609060101010101" pitchFamily="49" charset="-122"/>
              </a:rPr>
              <a:t>第二课时  气体摩尔体积</a:t>
            </a:r>
            <a:endParaRPr lang="zh-CN" altLang="en-US" sz="3200" b="1" dirty="0">
              <a:solidFill>
                <a:schemeClr val="tx1"/>
              </a:solidFill>
              <a:latin typeface="黑体" panose="02010609060101010101" pitchFamily="49" charset="-122"/>
              <a:ea typeface="黑体" panose="02010609060101010101" pitchFamily="49" charset="-122"/>
            </a:endParaRPr>
          </a:p>
        </p:txBody>
      </p:sp>
      <p:sp>
        <p:nvSpPr>
          <p:cNvPr id="3" name="圆角矩形 2"/>
          <p:cNvSpPr/>
          <p:nvPr/>
        </p:nvSpPr>
        <p:spPr>
          <a:xfrm>
            <a:off x="493057" y="425821"/>
            <a:ext cx="6844553" cy="1048871"/>
          </a:xfrm>
          <a:prstGeom prst="roundRect">
            <a:avLst/>
          </a:prstGeom>
          <a:solidFill>
            <a:schemeClr val="accent1">
              <a:lumMod val="20000"/>
              <a:lumOff val="80000"/>
            </a:schemeClr>
          </a:solidFill>
          <a:effectLst>
            <a:innerShdw blurRad="63500" dist="50800" dir="13500000">
              <a:prstClr val="black">
                <a:alpha val="50000"/>
              </a:prstClr>
            </a:innerShdw>
          </a:effectLst>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latin typeface="黑体" panose="02010609060101010101" pitchFamily="49" charset="-122"/>
                <a:ea typeface="黑体" panose="02010609060101010101" pitchFamily="49" charset="-122"/>
              </a:rPr>
              <a:t>第一课时  物质的量的单位</a:t>
            </a:r>
            <a:r>
              <a:rPr lang="en-US" altLang="zh-CN" sz="3200" b="1" dirty="0">
                <a:solidFill>
                  <a:schemeClr val="tx1"/>
                </a:solidFill>
                <a:latin typeface="黑体" panose="02010609060101010101" pitchFamily="49" charset="-122"/>
                <a:ea typeface="黑体" panose="02010609060101010101" pitchFamily="49" charset="-122"/>
              </a:rPr>
              <a:t>—</a:t>
            </a:r>
            <a:r>
              <a:rPr lang="zh-CN" altLang="en-US" sz="3200" b="1" dirty="0">
                <a:solidFill>
                  <a:schemeClr val="tx1"/>
                </a:solidFill>
                <a:latin typeface="黑体" panose="02010609060101010101" pitchFamily="49" charset="-122"/>
                <a:ea typeface="黑体" panose="02010609060101010101" pitchFamily="49" charset="-122"/>
              </a:rPr>
              <a:t>摩尔</a:t>
            </a:r>
            <a:endParaRPr lang="zh-CN" altLang="en-US" sz="3200" b="1" dirty="0">
              <a:solidFill>
                <a:schemeClr val="tx1"/>
              </a:solidFill>
              <a:latin typeface="黑体" panose="02010609060101010101" pitchFamily="49" charset="-122"/>
              <a:ea typeface="黑体" panose="02010609060101010101" pitchFamily="49" charset="-122"/>
            </a:endParaRPr>
          </a:p>
          <a:p>
            <a:pPr algn="ctr"/>
            <a:endParaRPr lang="zh-CN" altLang="en-US" dirty="0"/>
          </a:p>
        </p:txBody>
      </p:sp>
      <p:sp>
        <p:nvSpPr>
          <p:cNvPr id="4" name="圆角矩形 3"/>
          <p:cNvSpPr/>
          <p:nvPr/>
        </p:nvSpPr>
        <p:spPr>
          <a:xfrm>
            <a:off x="1801907" y="4132728"/>
            <a:ext cx="7342093" cy="1048871"/>
          </a:xfrm>
          <a:prstGeom prst="roundRect">
            <a:avLst/>
          </a:prstGeom>
          <a:solidFill>
            <a:schemeClr val="accent1">
              <a:lumMod val="60000"/>
              <a:lumOff val="40000"/>
            </a:schemeClr>
          </a:solidFill>
          <a:effectLst>
            <a:innerShdw blurRad="63500" dist="50800" dir="13500000">
              <a:prstClr val="black">
                <a:alpha val="50000"/>
              </a:prstClr>
            </a:innerShdw>
          </a:effectLst>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黑体" panose="02010609060101010101" pitchFamily="49" charset="-122"/>
                <a:ea typeface="黑体" panose="02010609060101010101" pitchFamily="49" charset="-122"/>
              </a:rPr>
              <a:t>第三课时 </a:t>
            </a:r>
            <a:r>
              <a:rPr lang="zh-CN" altLang="en-US" sz="2800" b="1" dirty="0" smtClean="0">
                <a:solidFill>
                  <a:schemeClr val="tx1"/>
                </a:solidFill>
                <a:latin typeface="黑体" panose="02010609060101010101" pitchFamily="49" charset="-122"/>
                <a:ea typeface="黑体" panose="02010609060101010101" pitchFamily="49" charset="-122"/>
              </a:rPr>
              <a:t>物质</a:t>
            </a:r>
            <a:r>
              <a:rPr lang="zh-CN" altLang="en-US" sz="2800" b="1" dirty="0">
                <a:solidFill>
                  <a:schemeClr val="tx1"/>
                </a:solidFill>
                <a:latin typeface="黑体" panose="02010609060101010101" pitchFamily="49" charset="-122"/>
                <a:ea typeface="黑体" panose="02010609060101010101" pitchFamily="49" charset="-122"/>
              </a:rPr>
              <a:t>的量在化学实验中的应用</a:t>
            </a:r>
            <a:endParaRPr lang="zh-CN" altLang="en-US" sz="2800" b="1"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63876" y="919955"/>
            <a:ext cx="8193088"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1pPr>
            <a:lvl2pPr marL="742950" indent="-28575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2pPr>
            <a:lvl3pPr marL="1143000" indent="-22860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3pPr>
            <a:lvl4pPr marL="1600200" indent="-22860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4pPr>
            <a:lvl5pPr marL="2057400" indent="-22860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5pPr>
            <a:lvl6pPr marL="25146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6pPr>
            <a:lvl7pPr marL="29718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7pPr>
            <a:lvl8pPr marL="34290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8pPr>
            <a:lvl9pPr marL="38862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000" b="1" dirty="0">
                <a:latin typeface="Batang" panose="02030600000101010101" pitchFamily="18" charset="-127"/>
                <a:ea typeface="宋体" panose="02010600030101010101" pitchFamily="2" charset="-122"/>
                <a:cs typeface="Times New Roman" panose="02020603050405020304" pitchFamily="18" charset="0"/>
              </a:rPr>
              <a:t>1</a:t>
            </a:r>
            <a:r>
              <a:rPr lang="zh-CN" altLang="en-US" sz="2000" b="1" dirty="0">
                <a:latin typeface="Batang" panose="02030600000101010101" pitchFamily="18" charset="-127"/>
                <a:ea typeface="宋体" panose="02010600030101010101" pitchFamily="2" charset="-122"/>
                <a:cs typeface="Times New Roman" panose="02020603050405020304" pitchFamily="18" charset="0"/>
              </a:rPr>
              <a:t>、下列对摩尔质量叙述正确的是</a:t>
            </a:r>
            <a:endParaRPr lang="zh-CN" altLang="en-US" sz="2000" b="1" dirty="0">
              <a:latin typeface="Batang" panose="02030600000101010101" pitchFamily="18" charset="-127"/>
              <a:ea typeface="宋体" panose="02010600030101010101" pitchFamily="2" charset="-122"/>
              <a:cs typeface="Times New Roman" panose="02020603050405020304" pitchFamily="18" charset="0"/>
            </a:endParaRPr>
          </a:p>
          <a:p>
            <a:pPr eaLnBrk="1" hangingPunct="1"/>
            <a:endParaRPr lang="zh-CN" altLang="en-US" b="1" dirty="0">
              <a:ea typeface="宋体" panose="02010600030101010101" pitchFamily="2" charset="-122"/>
              <a:cs typeface="Times New Roman" panose="02020603050405020304" pitchFamily="18" charset="0"/>
            </a:endParaRPr>
          </a:p>
          <a:p>
            <a:r>
              <a:rPr lang="zh-CN" altLang="en-US" sz="2000" b="1" dirty="0">
                <a:latin typeface="Batang" panose="02030600000101010101" pitchFamily="18" charset="-127"/>
                <a:ea typeface="Batang" panose="02030600000101010101" pitchFamily="18" charset="-127"/>
                <a:cs typeface="Times New Roman" panose="02020603050405020304" pitchFamily="18" charset="0"/>
              </a:rPr>
              <a:t>   </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A.</a:t>
            </a:r>
            <a:r>
              <a:rPr lang="zh-CN" altLang="en-US" sz="2000" b="1" dirty="0">
                <a:latin typeface="Batang" panose="02030600000101010101" pitchFamily="18" charset="-127"/>
                <a:ea typeface="宋体" panose="02010600030101010101" pitchFamily="2" charset="-122"/>
                <a:cs typeface="Times New Roman" panose="02020603050405020304" pitchFamily="18" charset="0"/>
              </a:rPr>
              <a:t>氢气的摩尔质量是</a:t>
            </a:r>
            <a:r>
              <a:rPr lang="en-US" altLang="zh-CN" sz="2000" b="1" dirty="0">
                <a:latin typeface="Batang" panose="02030600000101010101" pitchFamily="18" charset="-127"/>
                <a:ea typeface="Batang" panose="02030600000101010101" pitchFamily="18" charset="-127"/>
              </a:rPr>
              <a:t>2g        B.</a:t>
            </a:r>
            <a:r>
              <a:rPr lang="zh-CN" altLang="en-US" sz="2000" b="1" dirty="0">
                <a:latin typeface="Batang" panose="02030600000101010101" pitchFamily="18" charset="-127"/>
                <a:ea typeface="宋体" panose="02010600030101010101" pitchFamily="2" charset="-122"/>
              </a:rPr>
              <a:t>氢气的摩尔质量等于其相对分子质量</a:t>
            </a:r>
            <a:r>
              <a:rPr lang="zh-CN" altLang="en-US" sz="2000" b="1" dirty="0">
                <a:latin typeface="Batang" panose="02030600000101010101" pitchFamily="18" charset="-127"/>
                <a:ea typeface="Batang" panose="02030600000101010101" pitchFamily="18" charset="-127"/>
              </a:rPr>
              <a:t>  </a:t>
            </a:r>
            <a:endParaRPr lang="zh-CN" altLang="en-US" b="1" dirty="0">
              <a:ea typeface="宋体" panose="02010600030101010101" pitchFamily="2" charset="-122"/>
            </a:endParaRPr>
          </a:p>
          <a:p>
            <a:r>
              <a:rPr lang="zh-CN" altLang="en-US" sz="2000" b="1" dirty="0">
                <a:latin typeface="Batang" panose="02030600000101010101" pitchFamily="18" charset="-127"/>
                <a:ea typeface="Batang" panose="02030600000101010101" pitchFamily="18" charset="-127"/>
              </a:rPr>
              <a:t>   </a:t>
            </a:r>
            <a:r>
              <a:rPr lang="en-US" altLang="zh-CN" sz="2000" b="1" dirty="0">
                <a:latin typeface="Batang" panose="02030600000101010101" pitchFamily="18" charset="-127"/>
                <a:ea typeface="Batang" panose="02030600000101010101" pitchFamily="18" charset="-127"/>
              </a:rPr>
              <a:t>C.</a:t>
            </a:r>
            <a:r>
              <a:rPr lang="zh-CN" altLang="en-US" sz="2000" b="1" dirty="0">
                <a:latin typeface="Batang" panose="02030600000101010101" pitchFamily="18" charset="-127"/>
                <a:ea typeface="宋体" panose="02010600030101010101" pitchFamily="2" charset="-122"/>
              </a:rPr>
              <a:t>氢的摩尔质量是</a:t>
            </a:r>
            <a:r>
              <a:rPr lang="en-US" altLang="zh-CN" sz="2000" b="1" dirty="0">
                <a:latin typeface="Batang" panose="02030600000101010101" pitchFamily="18" charset="-127"/>
                <a:ea typeface="Batang" panose="02030600000101010101" pitchFamily="18" charset="-127"/>
              </a:rPr>
              <a:t>2g/</a:t>
            </a:r>
            <a:r>
              <a:rPr lang="en-US" altLang="zh-CN" sz="2000" b="1" dirty="0" err="1">
                <a:latin typeface="Batang" panose="02030600000101010101" pitchFamily="18" charset="-127"/>
                <a:ea typeface="Batang" panose="02030600000101010101" pitchFamily="18" charset="-127"/>
              </a:rPr>
              <a:t>mol</a:t>
            </a:r>
            <a:r>
              <a:rPr lang="en-US" altLang="zh-CN" sz="2000" b="1" dirty="0">
                <a:latin typeface="Batang" panose="02030600000101010101" pitchFamily="18" charset="-127"/>
                <a:ea typeface="Batang" panose="02030600000101010101" pitchFamily="18" charset="-127"/>
              </a:rPr>
              <a:t>     D.</a:t>
            </a:r>
            <a:r>
              <a:rPr lang="zh-CN" altLang="en-US" sz="2000" b="1" dirty="0">
                <a:latin typeface="Batang" panose="02030600000101010101" pitchFamily="18" charset="-127"/>
                <a:ea typeface="宋体" panose="02010600030101010101" pitchFamily="2" charset="-122"/>
              </a:rPr>
              <a:t>氢气的摩尔质量是</a:t>
            </a:r>
            <a:r>
              <a:rPr lang="en-US" altLang="zh-CN" sz="2000" b="1" dirty="0">
                <a:latin typeface="Batang" panose="02030600000101010101" pitchFamily="18" charset="-127"/>
                <a:ea typeface="Batang" panose="02030600000101010101" pitchFamily="18" charset="-127"/>
              </a:rPr>
              <a:t>2g/</a:t>
            </a:r>
            <a:r>
              <a:rPr lang="en-US" altLang="zh-CN" sz="2000" b="1" dirty="0" err="1">
                <a:latin typeface="Batang" panose="02030600000101010101" pitchFamily="18" charset="-127"/>
                <a:ea typeface="Batang" panose="02030600000101010101" pitchFamily="18" charset="-127"/>
              </a:rPr>
              <a:t>mol</a:t>
            </a:r>
            <a:endParaRPr lang="en-US" altLang="zh-CN" sz="2000" b="1" dirty="0">
              <a:latin typeface="Batang" panose="02030600000101010101" pitchFamily="18" charset="-127"/>
              <a:ea typeface="Batang" panose="02030600000101010101" pitchFamily="18" charset="-127"/>
            </a:endParaRPr>
          </a:p>
        </p:txBody>
      </p:sp>
      <p:sp>
        <p:nvSpPr>
          <p:cNvPr id="47107" name="Rectangle 3"/>
          <p:cNvSpPr>
            <a:spLocks noChangeArrowheads="1"/>
          </p:cNvSpPr>
          <p:nvPr/>
        </p:nvSpPr>
        <p:spPr bwMode="auto">
          <a:xfrm>
            <a:off x="539750" y="2577445"/>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1pPr>
            <a:lvl2pPr marL="742950" indent="-28575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2pPr>
            <a:lvl3pPr marL="1143000" indent="-22860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3pPr>
            <a:lvl4pPr marL="1600200" indent="-22860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4pPr>
            <a:lvl5pPr marL="2057400" indent="-228600" defTabSz="-635" eaLnBrk="0" hangingPunct="0">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5pPr>
            <a:lvl6pPr marL="25146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6pPr>
            <a:lvl7pPr marL="29718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7pPr>
            <a:lvl8pPr marL="34290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8pPr>
            <a:lvl9pPr marL="3886200" indent="-228600" defTabSz="-635" eaLnBrk="0" fontAlgn="base" hangingPunct="0">
              <a:spcBef>
                <a:spcPct val="0"/>
              </a:spcBef>
              <a:spcAft>
                <a:spcPct val="0"/>
              </a:spcAft>
              <a:tabLst>
                <a:tab pos="204470" algn="l"/>
                <a:tab pos="1393825" algn="l"/>
                <a:tab pos="2508250" algn="l"/>
                <a:tab pos="3706495" algn="l"/>
              </a:tabLs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000" b="1" dirty="0">
                <a:latin typeface="Batang" panose="02030600000101010101" pitchFamily="18" charset="-127"/>
                <a:ea typeface="宋体" panose="02010600030101010101" pitchFamily="2" charset="-122"/>
                <a:cs typeface="Times New Roman" panose="02020603050405020304" pitchFamily="18" charset="0"/>
              </a:rPr>
              <a:t>2</a:t>
            </a:r>
            <a:r>
              <a:rPr lang="zh-CN" altLang="en-US" sz="2000" b="1" dirty="0">
                <a:latin typeface="Batang" panose="02030600000101010101" pitchFamily="18" charset="-127"/>
                <a:ea typeface="宋体" panose="02010600030101010101" pitchFamily="2" charset="-122"/>
                <a:cs typeface="Times New Roman" panose="02020603050405020304" pitchFamily="18" charset="0"/>
              </a:rPr>
              <a:t>、下列说法正确的是</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   			    				</a:t>
            </a:r>
            <a:endParaRPr lang="zh-CN" altLang="en-US" b="1" dirty="0">
              <a:ea typeface="宋体" panose="02010600030101010101" pitchFamily="2" charset="-122"/>
            </a:endParaRPr>
          </a:p>
          <a:p>
            <a:r>
              <a:rPr lang="zh-CN" altLang="en-US" sz="2000" b="1" dirty="0">
                <a:latin typeface="Batang" panose="02030600000101010101" pitchFamily="18" charset="-127"/>
                <a:ea typeface="Batang" panose="02030600000101010101" pitchFamily="18" charset="-127"/>
              </a:rPr>
              <a:t>   </a:t>
            </a:r>
            <a:r>
              <a:rPr lang="en-US" altLang="zh-CN" sz="2000" b="1" dirty="0">
                <a:latin typeface="Batang" panose="02030600000101010101" pitchFamily="18" charset="-127"/>
                <a:ea typeface="Batang" panose="02030600000101010101" pitchFamily="18" charset="-127"/>
              </a:rPr>
              <a:t>A. </a:t>
            </a:r>
            <a:r>
              <a:rPr lang="zh-CN" altLang="en-US" sz="2000" b="1" dirty="0">
                <a:latin typeface="Batang" panose="02030600000101010101" pitchFamily="18" charset="-127"/>
                <a:ea typeface="宋体" panose="02010600030101010101" pitchFamily="2" charset="-122"/>
              </a:rPr>
              <a:t>摩尔表示物质的质量的单位</a:t>
            </a:r>
            <a:r>
              <a:rPr lang="zh-CN" altLang="en-US" sz="2000" b="1" dirty="0">
                <a:latin typeface="Batang" panose="02030600000101010101" pitchFamily="18" charset="-127"/>
                <a:ea typeface="Batang" panose="02030600000101010101" pitchFamily="18" charset="-127"/>
              </a:rPr>
              <a:t>          </a:t>
            </a:r>
            <a:r>
              <a:rPr lang="en-US" altLang="zh-CN" sz="2000" b="1" dirty="0">
                <a:latin typeface="Batang" panose="02030600000101010101" pitchFamily="18" charset="-127"/>
                <a:ea typeface="Batang" panose="02030600000101010101" pitchFamily="18" charset="-127"/>
              </a:rPr>
              <a:t>B. 10gHF</a:t>
            </a:r>
            <a:r>
              <a:rPr lang="zh-CN" altLang="en-US" sz="2000" b="1" dirty="0">
                <a:latin typeface="Batang" panose="02030600000101010101" pitchFamily="18" charset="-127"/>
                <a:ea typeface="宋体" panose="02010600030101010101" pitchFamily="2" charset="-122"/>
              </a:rPr>
              <a:t>含有</a:t>
            </a:r>
            <a:r>
              <a:rPr lang="en-US" altLang="zh-CN" sz="2000" b="1" dirty="0">
                <a:latin typeface="Batang" panose="02030600000101010101" pitchFamily="18" charset="-127"/>
                <a:ea typeface="Batang" panose="02030600000101010101" pitchFamily="18" charset="-127"/>
              </a:rPr>
              <a:t>0.5molHF</a:t>
            </a:r>
            <a:r>
              <a:rPr lang="zh-CN" altLang="en-US" sz="2000" b="1" dirty="0">
                <a:latin typeface="Batang" panose="02030600000101010101" pitchFamily="18" charset="-127"/>
                <a:ea typeface="宋体" panose="02010600030101010101" pitchFamily="2" charset="-122"/>
              </a:rPr>
              <a:t>分子</a:t>
            </a:r>
            <a:endParaRPr lang="zh-CN" altLang="en-US" b="1" dirty="0">
              <a:ea typeface="宋体" panose="02010600030101010101" pitchFamily="2" charset="-122"/>
            </a:endParaRPr>
          </a:p>
          <a:p>
            <a:r>
              <a:rPr lang="zh-CN" altLang="en-US" sz="2000" b="1" dirty="0">
                <a:latin typeface="Batang" panose="02030600000101010101" pitchFamily="18" charset="-127"/>
                <a:ea typeface="Batang" panose="02030600000101010101" pitchFamily="18" charset="-127"/>
              </a:rPr>
              <a:t>   </a:t>
            </a:r>
            <a:r>
              <a:rPr lang="en-US" altLang="zh-CN" sz="2000" b="1" dirty="0">
                <a:latin typeface="Batang" panose="02030600000101010101" pitchFamily="18" charset="-127"/>
                <a:ea typeface="Batang" panose="02030600000101010101" pitchFamily="18" charset="-127"/>
              </a:rPr>
              <a:t>C. </a:t>
            </a:r>
            <a:r>
              <a:rPr lang="zh-CN" altLang="en-US" sz="2000" b="1" dirty="0" smtClean="0">
                <a:latin typeface="Batang" panose="02030600000101010101" pitchFamily="18" charset="-127"/>
                <a:ea typeface="宋体" panose="02010600030101010101" pitchFamily="2" charset="-122"/>
              </a:rPr>
              <a:t>物质</a:t>
            </a:r>
            <a:r>
              <a:rPr lang="zh-CN" altLang="en-US" sz="2000" b="1" dirty="0">
                <a:latin typeface="Batang" panose="02030600000101010101" pitchFamily="18" charset="-127"/>
                <a:ea typeface="宋体" panose="02010600030101010101" pitchFamily="2" charset="-122"/>
              </a:rPr>
              <a:t>的摩尔质量等于其式量 </a:t>
            </a:r>
            <a:endParaRPr lang="zh-CN" altLang="en-US" b="1" dirty="0">
              <a:ea typeface="宋体" panose="02010600030101010101" pitchFamily="2" charset="-122"/>
            </a:endParaRPr>
          </a:p>
        </p:txBody>
      </p:sp>
      <p:sp>
        <p:nvSpPr>
          <p:cNvPr id="47108" name="Rectangle 4"/>
          <p:cNvSpPr>
            <a:spLocks noChangeArrowheads="1"/>
          </p:cNvSpPr>
          <p:nvPr/>
        </p:nvSpPr>
        <p:spPr bwMode="auto">
          <a:xfrm>
            <a:off x="539750" y="4076700"/>
            <a:ext cx="8280400"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r>
              <a:rPr lang="en-US" altLang="zh-CN" sz="2000" b="1" dirty="0">
                <a:latin typeface="Batang" panose="02030600000101010101" pitchFamily="18" charset="-127"/>
                <a:ea typeface="Batang" panose="02030600000101010101" pitchFamily="18" charset="-127"/>
                <a:cs typeface="Times New Roman" panose="02020603050405020304" pitchFamily="18" charset="0"/>
              </a:rPr>
              <a:t>3</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、设</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N</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A</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 </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表示阿伏加德罗常数，下列说法不正确的是</a:t>
            </a:r>
            <a:endParaRPr lang="zh-CN" altLang="en-US" sz="2000" b="1" dirty="0">
              <a:latin typeface="Batang" panose="02030600000101010101" pitchFamily="18" charset="-127"/>
              <a:ea typeface="Batang" panose="02030600000101010101" pitchFamily="18" charset="-127"/>
              <a:cs typeface="Times New Roman" panose="02020603050405020304" pitchFamily="18" charset="0"/>
            </a:endParaRPr>
          </a:p>
          <a:p>
            <a:endParaRPr lang="zh-CN" altLang="en-US" b="1" dirty="0">
              <a:ea typeface="Batang" panose="02030600000101010101" pitchFamily="18" charset="-127"/>
              <a:cs typeface="Times New Roman" panose="02020603050405020304" pitchFamily="18" charset="0"/>
            </a:endParaRPr>
          </a:p>
          <a:p>
            <a:r>
              <a:rPr lang="zh-CN" altLang="en-US" sz="2000" b="1" dirty="0">
                <a:latin typeface="Batang" panose="02030600000101010101" pitchFamily="18" charset="-127"/>
                <a:ea typeface="Batang" panose="02030600000101010101" pitchFamily="18" charset="-127"/>
                <a:cs typeface="Times New Roman" panose="02020603050405020304" pitchFamily="18" charset="0"/>
              </a:rPr>
              <a:t>   </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A.</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甲烷的摩尔质量与</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N</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A</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 </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个甲烷分子的质量在数值上相等</a:t>
            </a:r>
            <a:endParaRPr lang="zh-CN" altLang="en-US" b="1" dirty="0">
              <a:ea typeface="Batang" panose="02030600000101010101" pitchFamily="18" charset="-127"/>
              <a:cs typeface="Times New Roman" panose="02020603050405020304" pitchFamily="18" charset="0"/>
            </a:endParaRPr>
          </a:p>
          <a:p>
            <a:r>
              <a:rPr lang="zh-CN" altLang="en-US" sz="2000" b="1" dirty="0">
                <a:latin typeface="Batang" panose="02030600000101010101" pitchFamily="18" charset="-127"/>
                <a:ea typeface="Batang" panose="02030600000101010101" pitchFamily="18" charset="-127"/>
                <a:cs typeface="Times New Roman" panose="02020603050405020304" pitchFamily="18" charset="0"/>
              </a:rPr>
              <a:t>   </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B.N</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A</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个氧气分子和</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N</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A</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个氢气分子的质量比为</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16:1</a:t>
            </a:r>
            <a:endParaRPr lang="en-US" altLang="zh-CN" b="1" dirty="0">
              <a:ea typeface="Batang" panose="02030600000101010101" pitchFamily="18" charset="-127"/>
              <a:cs typeface="Times New Roman" panose="02020603050405020304" pitchFamily="18" charset="0"/>
            </a:endParaRPr>
          </a:p>
          <a:p>
            <a:r>
              <a:rPr lang="en-US" altLang="zh-CN" sz="2000" b="1" dirty="0">
                <a:latin typeface="Batang" panose="02030600000101010101" pitchFamily="18" charset="-127"/>
                <a:ea typeface="Batang" panose="02030600000101010101" pitchFamily="18" charset="-127"/>
                <a:cs typeface="Times New Roman" panose="02020603050405020304" pitchFamily="18" charset="0"/>
              </a:rPr>
              <a:t>   C.28g</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氮气所含的原子数目为</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N</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A</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 </a:t>
            </a:r>
            <a:endParaRPr lang="en-US" altLang="zh-CN" b="1" dirty="0">
              <a:ea typeface="Batang" panose="02030600000101010101" pitchFamily="18" charset="-127"/>
              <a:cs typeface="Times New Roman" panose="02020603050405020304" pitchFamily="18" charset="0"/>
            </a:endParaRPr>
          </a:p>
          <a:p>
            <a:r>
              <a:rPr lang="en-US" altLang="zh-CN" sz="2000" b="1" dirty="0">
                <a:latin typeface="Batang" panose="02030600000101010101" pitchFamily="18" charset="-127"/>
                <a:ea typeface="Batang" panose="02030600000101010101" pitchFamily="18" charset="-127"/>
                <a:cs typeface="Times New Roman" panose="02020603050405020304" pitchFamily="18" charset="0"/>
              </a:rPr>
              <a:t>   D.N</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A</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 </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个</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H</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2</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SO</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4</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分子中所含氧原子个数与</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4N</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A</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 </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个</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H</a:t>
            </a:r>
            <a:r>
              <a:rPr lang="en-US" altLang="zh-CN" sz="2000" b="1" baseline="-30000" dirty="0">
                <a:latin typeface="Batang" panose="02030600000101010101" pitchFamily="18" charset="-127"/>
                <a:ea typeface="Batang" panose="02030600000101010101" pitchFamily="18" charset="-127"/>
                <a:cs typeface="Times New Roman" panose="02020603050405020304" pitchFamily="18" charset="0"/>
              </a:rPr>
              <a:t>2</a:t>
            </a:r>
            <a:r>
              <a:rPr lang="en-US" altLang="zh-CN" sz="2000" b="1" dirty="0">
                <a:latin typeface="Batang" panose="02030600000101010101" pitchFamily="18" charset="-127"/>
                <a:ea typeface="Batang" panose="02030600000101010101" pitchFamily="18" charset="-127"/>
                <a:cs typeface="Times New Roman" panose="02020603050405020304" pitchFamily="18" charset="0"/>
              </a:rPr>
              <a:t>O</a:t>
            </a:r>
            <a:r>
              <a:rPr lang="zh-CN" altLang="en-US" sz="2000" b="1" dirty="0">
                <a:latin typeface="Batang" panose="02030600000101010101" pitchFamily="18" charset="-127"/>
                <a:ea typeface="Batang" panose="02030600000101010101" pitchFamily="18" charset="-127"/>
                <a:cs typeface="Times New Roman" panose="02020603050405020304" pitchFamily="18" charset="0"/>
              </a:rPr>
              <a:t>分子中所含氧原子个数相等</a:t>
            </a:r>
            <a:endParaRPr lang="zh-CN" altLang="en-US" sz="2000" b="1" dirty="0">
              <a:latin typeface="Batang" panose="02030600000101010101" pitchFamily="18" charset="-127"/>
              <a:ea typeface="Batang" panose="02030600000101010101" pitchFamily="18" charset="-127"/>
              <a:cs typeface="Times New Roman" panose="02020603050405020304" pitchFamily="18" charset="0"/>
            </a:endParaRPr>
          </a:p>
        </p:txBody>
      </p:sp>
      <p:sp>
        <p:nvSpPr>
          <p:cNvPr id="47109" name="Rectangle 5"/>
          <p:cNvSpPr>
            <a:spLocks noChangeArrowheads="1"/>
          </p:cNvSpPr>
          <p:nvPr/>
        </p:nvSpPr>
        <p:spPr bwMode="auto">
          <a:xfrm>
            <a:off x="7743031" y="549275"/>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dirty="0">
                <a:solidFill>
                  <a:srgbClr val="FF3300"/>
                </a:solidFill>
                <a:latin typeface="Batang" panose="02030600000101010101" pitchFamily="18" charset="-127"/>
                <a:ea typeface="Batang" panose="02030600000101010101" pitchFamily="18" charset="-127"/>
                <a:cs typeface="Times New Roman" panose="02020603050405020304" pitchFamily="18" charset="0"/>
              </a:rPr>
              <a:t>D</a:t>
            </a:r>
            <a:endParaRPr lang="en-US" altLang="zh-CN" sz="3200" b="1" dirty="0">
              <a:solidFill>
                <a:srgbClr val="FF3300"/>
              </a:solidFill>
              <a:latin typeface="Batang" panose="02030600000101010101" pitchFamily="18" charset="-127"/>
              <a:ea typeface="Batang" panose="02030600000101010101" pitchFamily="18" charset="-127"/>
              <a:cs typeface="Times New Roman" panose="02020603050405020304" pitchFamily="18" charset="0"/>
            </a:endParaRPr>
          </a:p>
        </p:txBody>
      </p:sp>
      <p:sp>
        <p:nvSpPr>
          <p:cNvPr id="47110" name="Rectangle 6"/>
          <p:cNvSpPr>
            <a:spLocks noChangeArrowheads="1"/>
          </p:cNvSpPr>
          <p:nvPr/>
        </p:nvSpPr>
        <p:spPr bwMode="auto">
          <a:xfrm>
            <a:off x="7987506" y="2276475"/>
            <a:ext cx="466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dirty="0">
                <a:solidFill>
                  <a:srgbClr val="FF3300"/>
                </a:solidFill>
                <a:latin typeface="Batang" panose="02030600000101010101" pitchFamily="18" charset="-127"/>
                <a:ea typeface="Batang" panose="02030600000101010101" pitchFamily="18" charset="-127"/>
                <a:cs typeface="Times New Roman" panose="02020603050405020304" pitchFamily="18" charset="0"/>
              </a:rPr>
              <a:t>B</a:t>
            </a:r>
            <a:endParaRPr lang="en-US" altLang="zh-CN" sz="3200" b="1" dirty="0">
              <a:solidFill>
                <a:srgbClr val="FF3300"/>
              </a:solidFill>
              <a:latin typeface="Batang" panose="02030600000101010101" pitchFamily="18" charset="-127"/>
              <a:ea typeface="Batang" panose="02030600000101010101" pitchFamily="18" charset="-127"/>
              <a:cs typeface="Times New Roman" panose="02020603050405020304" pitchFamily="18" charset="0"/>
            </a:endParaRPr>
          </a:p>
        </p:txBody>
      </p:sp>
      <p:sp>
        <p:nvSpPr>
          <p:cNvPr id="47111" name="Rectangle 7"/>
          <p:cNvSpPr>
            <a:spLocks noChangeArrowheads="1"/>
          </p:cNvSpPr>
          <p:nvPr/>
        </p:nvSpPr>
        <p:spPr bwMode="auto">
          <a:xfrm>
            <a:off x="8215265" y="4076700"/>
            <a:ext cx="466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dirty="0">
                <a:solidFill>
                  <a:srgbClr val="FF3300"/>
                </a:solidFill>
                <a:latin typeface="Batang" panose="02030600000101010101" pitchFamily="18" charset="-127"/>
                <a:ea typeface="Batang" panose="02030600000101010101" pitchFamily="18" charset="-127"/>
                <a:cs typeface="Times New Roman" panose="02020603050405020304" pitchFamily="18" charset="0"/>
              </a:rPr>
              <a:t>C</a:t>
            </a:r>
            <a:endParaRPr lang="en-US" altLang="zh-CN" sz="3200" b="1" dirty="0">
              <a:solidFill>
                <a:srgbClr val="FF3300"/>
              </a:solidFill>
              <a:latin typeface="Batang" panose="02030600000101010101" pitchFamily="18" charset="-127"/>
              <a:ea typeface="Batang" panose="02030600000101010101" pitchFamily="18" charset="-127"/>
              <a:cs typeface="Times New Roman" panose="02020603050405020304" pitchFamily="18" charset="0"/>
            </a:endParaRPr>
          </a:p>
        </p:txBody>
      </p:sp>
      <p:sp>
        <p:nvSpPr>
          <p:cNvPr id="2" name="TextBox 1"/>
          <p:cNvSpPr txBox="1"/>
          <p:nvPr/>
        </p:nvSpPr>
        <p:spPr>
          <a:xfrm>
            <a:off x="363071" y="147918"/>
            <a:ext cx="2299447" cy="584775"/>
          </a:xfrm>
          <a:prstGeom prst="rect">
            <a:avLst/>
          </a:prstGeom>
          <a:noFill/>
        </p:spPr>
        <p:txBody>
          <a:bodyPr wrap="square" rtlCol="0">
            <a:spAutoFit/>
          </a:bodyPr>
          <a:lstStyle/>
          <a:p>
            <a:r>
              <a:rPr lang="zh-CN" altLang="en-US" sz="3200" b="1" dirty="0" smtClean="0">
                <a:latin typeface="方正舒体" panose="02010601030101010101" pitchFamily="2" charset="-122"/>
                <a:ea typeface="方正舒体" panose="02010601030101010101" pitchFamily="2" charset="-122"/>
              </a:rPr>
              <a:t>练习</a:t>
            </a:r>
            <a:endParaRPr lang="zh-CN" altLang="en-US" sz="3200" b="1" dirty="0">
              <a:latin typeface="方正舒体" panose="02010601030101010101" pitchFamily="2" charset="-122"/>
              <a:ea typeface="方正舒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wipe(left)">
                                      <p:cBhvr>
                                        <p:cTn id="7" dur="500"/>
                                        <p:tgtEl>
                                          <p:spTgt spid="47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wipe(left)">
                                      <p:cBhvr>
                                        <p:cTn id="17" dur="500"/>
                                        <p:tgtEl>
                                          <p:spTgt spid="47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8"/>
                                        </p:tgtEl>
                                        <p:attrNameLst>
                                          <p:attrName>style.visibility</p:attrName>
                                        </p:attrNameLst>
                                      </p:cBhvr>
                                      <p:to>
                                        <p:strVal val="visible"/>
                                      </p:to>
                                    </p:set>
                                    <p:animEffect transition="in" filter="wipe(left)">
                                      <p:cBhvr>
                                        <p:cTn id="22" dur="500"/>
                                        <p:tgtEl>
                                          <p:spTgt spid="47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1"/>
                                        </p:tgtEl>
                                        <p:attrNameLst>
                                          <p:attrName>style.visibility</p:attrName>
                                        </p:attrNameLst>
                                      </p:cBhvr>
                                      <p:to>
                                        <p:strVal val="visible"/>
                                      </p:to>
                                    </p:set>
                                    <p:animEffect transition="in" filter="wipe(left)">
                                      <p:cBhvr>
                                        <p:cTn id="27"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p:bldP spid="47109" grpId="0"/>
      <p:bldP spid="47110" grpId="0"/>
      <p:bldP spid="471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358589" y="3386639"/>
            <a:ext cx="7620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dirty="0">
                <a:solidFill>
                  <a:srgbClr val="0000CC"/>
                </a:solidFill>
                <a:latin typeface="Times New Roman" panose="02020603050405020304" pitchFamily="18" charset="0"/>
              </a:rPr>
              <a:t> </a:t>
            </a:r>
            <a:r>
              <a:rPr kumimoji="1" lang="en-US" altLang="zh-CN" sz="2400" b="1" dirty="0" smtClean="0">
                <a:solidFill>
                  <a:srgbClr val="0000CC"/>
                </a:solidFill>
                <a:latin typeface="Times New Roman" panose="02020603050405020304" pitchFamily="18" charset="0"/>
              </a:rPr>
              <a:t>6</a:t>
            </a:r>
            <a:r>
              <a:rPr kumimoji="1" lang="zh-CN" altLang="en-US" sz="2400" b="1" dirty="0" smtClean="0">
                <a:solidFill>
                  <a:srgbClr val="0000CC"/>
                </a:solidFill>
                <a:latin typeface="Times New Roman" panose="02020603050405020304" pitchFamily="18" charset="0"/>
              </a:rPr>
              <a:t>、 </a:t>
            </a:r>
            <a:r>
              <a:rPr kumimoji="1" lang="en-US" altLang="zh-CN" sz="2400" b="1" dirty="0">
                <a:solidFill>
                  <a:srgbClr val="0000CC"/>
                </a:solidFill>
                <a:latin typeface="Times New Roman" panose="02020603050405020304" pitchFamily="18" charset="0"/>
              </a:rPr>
              <a:t>19.6 g</a:t>
            </a:r>
            <a:r>
              <a:rPr kumimoji="1" lang="zh-CN" altLang="en-US" sz="2400" b="1" dirty="0">
                <a:solidFill>
                  <a:srgbClr val="0000CC"/>
                </a:solidFill>
                <a:latin typeface="Times New Roman" panose="02020603050405020304" pitchFamily="18" charset="0"/>
              </a:rPr>
              <a:t>硫酸是</a:t>
            </a:r>
            <a:r>
              <a:rPr kumimoji="1" lang="zh-CN" altLang="en-US" sz="2400" b="1" u="sng" dirty="0">
                <a:solidFill>
                  <a:srgbClr val="0000CC"/>
                </a:solidFill>
                <a:latin typeface="Times New Roman" panose="02020603050405020304" pitchFamily="18" charset="0"/>
              </a:rPr>
              <a:t>      	   </a:t>
            </a:r>
            <a:r>
              <a:rPr kumimoji="1" lang="en-US" altLang="zh-CN" sz="2400" b="1" dirty="0">
                <a:solidFill>
                  <a:srgbClr val="0000CC"/>
                </a:solidFill>
                <a:latin typeface="Times New Roman" panose="02020603050405020304" pitchFamily="18" charset="0"/>
              </a:rPr>
              <a:t>molH</a:t>
            </a:r>
            <a:r>
              <a:rPr kumimoji="1" lang="en-US" altLang="zh-CN" sz="1400" b="1" dirty="0">
                <a:solidFill>
                  <a:srgbClr val="0000CC"/>
                </a:solidFill>
                <a:latin typeface="Times New Roman" panose="02020603050405020304" pitchFamily="18" charset="0"/>
              </a:rPr>
              <a:t>2</a:t>
            </a:r>
            <a:r>
              <a:rPr kumimoji="1" lang="en-US" altLang="zh-CN" sz="2400" b="1" dirty="0">
                <a:solidFill>
                  <a:srgbClr val="0000CC"/>
                </a:solidFill>
                <a:latin typeface="Times New Roman" panose="02020603050405020304" pitchFamily="18" charset="0"/>
              </a:rPr>
              <a:t>SO</a:t>
            </a:r>
            <a:r>
              <a:rPr kumimoji="1" lang="en-US" altLang="zh-CN" sz="1400" b="1" dirty="0">
                <a:solidFill>
                  <a:srgbClr val="0000CC"/>
                </a:solidFill>
                <a:latin typeface="Times New Roman" panose="02020603050405020304" pitchFamily="18" charset="0"/>
              </a:rPr>
              <a:t>4</a:t>
            </a:r>
            <a:r>
              <a:rPr kumimoji="1" lang="en-US" altLang="zh-CN" sz="2400" b="1" dirty="0">
                <a:solidFill>
                  <a:srgbClr val="0000CC"/>
                </a:solidFill>
                <a:latin typeface="Times New Roman" panose="02020603050405020304" pitchFamily="18" charset="0"/>
              </a:rPr>
              <a:t> ,</a:t>
            </a:r>
            <a:r>
              <a:rPr kumimoji="1" lang="zh-CN" altLang="en-US" sz="2400" b="1" dirty="0">
                <a:solidFill>
                  <a:srgbClr val="0000CC"/>
                </a:solidFill>
                <a:latin typeface="Times New Roman" panose="02020603050405020304" pitchFamily="18" charset="0"/>
              </a:rPr>
              <a:t>含有</a:t>
            </a:r>
            <a:r>
              <a:rPr kumimoji="1" lang="zh-CN" altLang="en-US" sz="2400" b="1" u="sng" dirty="0">
                <a:solidFill>
                  <a:srgbClr val="0000CC"/>
                </a:solidFill>
                <a:latin typeface="Times New Roman" panose="02020603050405020304" pitchFamily="18" charset="0"/>
              </a:rPr>
              <a:t>        	   </a:t>
            </a:r>
            <a:r>
              <a:rPr kumimoji="1" lang="zh-CN" altLang="en-US" sz="2400" b="1" dirty="0">
                <a:solidFill>
                  <a:srgbClr val="0000CC"/>
                </a:solidFill>
                <a:latin typeface="Times New Roman" panose="02020603050405020304" pitchFamily="18" charset="0"/>
              </a:rPr>
              <a:t>个硫酸分子，其中含有</a:t>
            </a:r>
            <a:r>
              <a:rPr kumimoji="1" lang="zh-CN" altLang="en-US" sz="2400" b="1" u="sng" dirty="0">
                <a:solidFill>
                  <a:srgbClr val="0000CC"/>
                </a:solidFill>
                <a:latin typeface="Times New Roman" panose="02020603050405020304" pitchFamily="18" charset="0"/>
              </a:rPr>
              <a:t>             </a:t>
            </a:r>
            <a:r>
              <a:rPr kumimoji="1" lang="en-US" altLang="zh-CN" sz="2400" b="1" dirty="0" err="1">
                <a:solidFill>
                  <a:srgbClr val="0000CC"/>
                </a:solidFill>
                <a:latin typeface="Times New Roman" panose="02020603050405020304" pitchFamily="18" charset="0"/>
              </a:rPr>
              <a:t>molH</a:t>
            </a:r>
            <a:r>
              <a:rPr kumimoji="1" lang="en-US" altLang="zh-CN" sz="2400" b="1" dirty="0">
                <a:solidFill>
                  <a:srgbClr val="0000CC"/>
                </a:solidFill>
                <a:latin typeface="Times New Roman" panose="02020603050405020304" pitchFamily="18" charset="0"/>
              </a:rPr>
              <a:t>,</a:t>
            </a:r>
            <a:r>
              <a:rPr kumimoji="1" lang="zh-CN" altLang="en-US" sz="2400" b="1" dirty="0">
                <a:solidFill>
                  <a:srgbClr val="0000CC"/>
                </a:solidFill>
                <a:latin typeface="Times New Roman" panose="02020603050405020304" pitchFamily="18" charset="0"/>
              </a:rPr>
              <a:t>计</a:t>
            </a:r>
            <a:r>
              <a:rPr kumimoji="1" lang="zh-CN" altLang="en-US" sz="2400" b="1" u="sng" dirty="0">
                <a:solidFill>
                  <a:srgbClr val="0000CC"/>
                </a:solidFill>
                <a:latin typeface="Times New Roman" panose="02020603050405020304" pitchFamily="18" charset="0"/>
              </a:rPr>
              <a:t>             </a:t>
            </a:r>
            <a:r>
              <a:rPr kumimoji="1" lang="zh-CN" altLang="en-US" sz="2400" b="1" dirty="0">
                <a:solidFill>
                  <a:srgbClr val="0000CC"/>
                </a:solidFill>
                <a:latin typeface="Times New Roman" panose="02020603050405020304" pitchFamily="18" charset="0"/>
              </a:rPr>
              <a:t>个氢原子，含有</a:t>
            </a:r>
            <a:r>
              <a:rPr kumimoji="1" lang="zh-CN" altLang="en-US" sz="2400" b="1" u="sng" dirty="0">
                <a:solidFill>
                  <a:srgbClr val="0000CC"/>
                </a:solidFill>
                <a:latin typeface="Times New Roman" panose="02020603050405020304" pitchFamily="18" charset="0"/>
              </a:rPr>
              <a:t>                 </a:t>
            </a:r>
            <a:r>
              <a:rPr kumimoji="1" lang="en-US" altLang="zh-CN" sz="2400" b="1" dirty="0" err="1">
                <a:solidFill>
                  <a:srgbClr val="0000CC"/>
                </a:solidFill>
                <a:latin typeface="Times New Roman" panose="02020603050405020304" pitchFamily="18" charset="0"/>
              </a:rPr>
              <a:t>molO</a:t>
            </a:r>
            <a:r>
              <a:rPr kumimoji="1" lang="en-US" altLang="zh-CN" sz="2400" b="1" dirty="0">
                <a:solidFill>
                  <a:srgbClr val="0000CC"/>
                </a:solidFill>
                <a:latin typeface="Times New Roman" panose="02020603050405020304" pitchFamily="18" charset="0"/>
              </a:rPr>
              <a:t> </a:t>
            </a:r>
            <a:r>
              <a:rPr kumimoji="1" lang="zh-CN" altLang="en-US" sz="2400" b="1" dirty="0">
                <a:solidFill>
                  <a:srgbClr val="0000CC"/>
                </a:solidFill>
                <a:latin typeface="Times New Roman" panose="02020603050405020304" pitchFamily="18" charset="0"/>
              </a:rPr>
              <a:t>，计</a:t>
            </a:r>
            <a:r>
              <a:rPr kumimoji="1" lang="zh-CN" altLang="en-US" sz="2400" b="1" u="sng" dirty="0">
                <a:solidFill>
                  <a:srgbClr val="0000CC"/>
                </a:solidFill>
                <a:latin typeface="Times New Roman" panose="02020603050405020304" pitchFamily="18" charset="0"/>
              </a:rPr>
              <a:t>               </a:t>
            </a:r>
            <a:r>
              <a:rPr kumimoji="1" lang="zh-CN" altLang="en-US" sz="2400" b="1" dirty="0">
                <a:solidFill>
                  <a:srgbClr val="0000CC"/>
                </a:solidFill>
                <a:latin typeface="Times New Roman" panose="02020603050405020304" pitchFamily="18" charset="0"/>
              </a:rPr>
              <a:t>个氧原子 </a:t>
            </a:r>
            <a:r>
              <a:rPr kumimoji="1" lang="zh-CN" altLang="en-US" sz="2400" b="1" dirty="0" smtClean="0">
                <a:solidFill>
                  <a:srgbClr val="0000CC"/>
                </a:solidFill>
                <a:latin typeface="Times New Roman" panose="02020603050405020304" pitchFamily="18" charset="0"/>
              </a:rPr>
              <a:t>。</a:t>
            </a:r>
            <a:endParaRPr kumimoji="1" lang="zh-CN" altLang="en-US" sz="2400" b="1" dirty="0">
              <a:solidFill>
                <a:srgbClr val="0000CC"/>
              </a:solidFill>
              <a:latin typeface="Times New Roman" panose="02020603050405020304" pitchFamily="18" charset="0"/>
            </a:endParaRPr>
          </a:p>
        </p:txBody>
      </p:sp>
      <p:sp>
        <p:nvSpPr>
          <p:cNvPr id="27652" name="Rectangle 4"/>
          <p:cNvSpPr>
            <a:spLocks noChangeArrowheads="1"/>
          </p:cNvSpPr>
          <p:nvPr/>
        </p:nvSpPr>
        <p:spPr bwMode="auto">
          <a:xfrm>
            <a:off x="358589" y="376518"/>
            <a:ext cx="6477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kumimoji="1" lang="en-US" altLang="zh-CN" sz="2400" b="1" dirty="0" smtClean="0">
                <a:solidFill>
                  <a:srgbClr val="0000CC"/>
                </a:solidFill>
              </a:rPr>
              <a:t>5</a:t>
            </a:r>
            <a:r>
              <a:rPr kumimoji="1" lang="zh-CN" altLang="en-US" sz="2400" b="1" dirty="0" smtClean="0">
                <a:solidFill>
                  <a:srgbClr val="0000CC"/>
                </a:solidFill>
              </a:rPr>
              <a:t>、</a:t>
            </a:r>
            <a:r>
              <a:rPr kumimoji="1" lang="zh-CN" altLang="en-US" sz="2400" b="1" dirty="0">
                <a:solidFill>
                  <a:srgbClr val="0000CC"/>
                </a:solidFill>
              </a:rPr>
              <a:t>请计算：</a:t>
            </a:r>
            <a:endParaRPr kumimoji="1" lang="zh-CN" altLang="en-US" sz="2400" b="1" dirty="0">
              <a:solidFill>
                <a:srgbClr val="0000CC"/>
              </a:solidFill>
            </a:endParaRPr>
          </a:p>
          <a:p>
            <a:pPr eaLnBrk="1" hangingPunct="1">
              <a:lnSpc>
                <a:spcPct val="125000"/>
              </a:lnSpc>
              <a:spcBef>
                <a:spcPct val="0"/>
              </a:spcBef>
              <a:buFontTx/>
              <a:buNone/>
            </a:pPr>
            <a:r>
              <a:rPr kumimoji="1" lang="zh-CN" altLang="en-US" sz="2400" b="1" dirty="0">
                <a:solidFill>
                  <a:srgbClr val="0000CC"/>
                </a:solidFill>
              </a:rPr>
              <a:t>  </a:t>
            </a:r>
            <a:r>
              <a:rPr kumimoji="1" lang="en-US" altLang="zh-CN" sz="2400" b="1" dirty="0">
                <a:solidFill>
                  <a:srgbClr val="0000CC"/>
                </a:solidFill>
              </a:rPr>
              <a:t>A</a:t>
            </a:r>
            <a:r>
              <a:rPr kumimoji="1" lang="zh-CN" altLang="en-US" sz="2400" b="1" dirty="0">
                <a:solidFill>
                  <a:srgbClr val="0000CC"/>
                </a:solidFill>
              </a:rPr>
              <a:t>、</a:t>
            </a:r>
            <a:r>
              <a:rPr kumimoji="1" lang="en-US" altLang="zh-CN" sz="2400" b="1" dirty="0">
                <a:solidFill>
                  <a:srgbClr val="0000CC"/>
                </a:solidFill>
              </a:rPr>
              <a:t>24.5</a:t>
            </a:r>
            <a:r>
              <a:rPr kumimoji="1" lang="zh-CN" altLang="en-US" sz="2400" b="1" dirty="0">
                <a:solidFill>
                  <a:srgbClr val="0000CC"/>
                </a:solidFill>
              </a:rPr>
              <a:t>克</a:t>
            </a:r>
            <a:r>
              <a:rPr kumimoji="1" lang="en-US" altLang="zh-CN" sz="2400" b="1" dirty="0">
                <a:solidFill>
                  <a:srgbClr val="0000CC"/>
                </a:solidFill>
              </a:rPr>
              <a:t>H</a:t>
            </a:r>
            <a:r>
              <a:rPr kumimoji="1" lang="en-US" altLang="zh-CN" sz="2400" b="1" baseline="-25000" dirty="0">
                <a:solidFill>
                  <a:srgbClr val="0000CC"/>
                </a:solidFill>
              </a:rPr>
              <a:t>2</a:t>
            </a:r>
            <a:r>
              <a:rPr kumimoji="1" lang="en-US" altLang="zh-CN" sz="2400" b="1" dirty="0">
                <a:solidFill>
                  <a:srgbClr val="0000CC"/>
                </a:solidFill>
              </a:rPr>
              <a:t>SO</a:t>
            </a:r>
            <a:r>
              <a:rPr kumimoji="1" lang="en-US" altLang="zh-CN" sz="2400" b="1" baseline="-25000" dirty="0">
                <a:solidFill>
                  <a:srgbClr val="0000CC"/>
                </a:solidFill>
              </a:rPr>
              <a:t>4</a:t>
            </a:r>
            <a:r>
              <a:rPr kumimoji="1" lang="zh-CN" altLang="en-US" sz="2400" b="1" dirty="0">
                <a:solidFill>
                  <a:srgbClr val="0000CC"/>
                </a:solidFill>
              </a:rPr>
              <a:t>的物质的量是</a:t>
            </a:r>
            <a:r>
              <a:rPr kumimoji="1" lang="zh-CN" altLang="en-US" sz="2400" b="1" u="sng" dirty="0">
                <a:solidFill>
                  <a:srgbClr val="0000CC"/>
                </a:solidFill>
              </a:rPr>
              <a:t>         	  </a:t>
            </a:r>
            <a:r>
              <a:rPr kumimoji="1" lang="zh-CN" altLang="en-US" sz="2400" b="1" dirty="0">
                <a:solidFill>
                  <a:srgbClr val="0000CC"/>
                </a:solidFill>
              </a:rPr>
              <a:t> </a:t>
            </a:r>
            <a:r>
              <a:rPr kumimoji="1" lang="zh-CN" altLang="en-US" sz="2400" b="1" dirty="0" smtClean="0">
                <a:solidFill>
                  <a:srgbClr val="0000CC"/>
                </a:solidFill>
              </a:rPr>
              <a:t>；</a:t>
            </a:r>
            <a:endParaRPr kumimoji="1" lang="zh-CN" altLang="en-US" sz="2400" b="1" dirty="0">
              <a:solidFill>
                <a:srgbClr val="0000CC"/>
              </a:solidFill>
            </a:endParaRPr>
          </a:p>
          <a:p>
            <a:pPr eaLnBrk="1" hangingPunct="1">
              <a:lnSpc>
                <a:spcPct val="125000"/>
              </a:lnSpc>
              <a:spcBef>
                <a:spcPct val="0"/>
              </a:spcBef>
              <a:buFontTx/>
              <a:buNone/>
            </a:pPr>
            <a:r>
              <a:rPr kumimoji="1" lang="zh-CN" altLang="en-US" sz="2400" b="1" dirty="0">
                <a:solidFill>
                  <a:srgbClr val="0000CC"/>
                </a:solidFill>
              </a:rPr>
              <a:t>  </a:t>
            </a:r>
            <a:r>
              <a:rPr kumimoji="1" lang="en-US" altLang="zh-CN" sz="2400" b="1" dirty="0">
                <a:solidFill>
                  <a:srgbClr val="0000CC"/>
                </a:solidFill>
              </a:rPr>
              <a:t>B</a:t>
            </a:r>
            <a:r>
              <a:rPr kumimoji="1" lang="zh-CN" altLang="en-US" sz="2400" b="1" dirty="0">
                <a:solidFill>
                  <a:srgbClr val="0000CC"/>
                </a:solidFill>
              </a:rPr>
              <a:t>、</a:t>
            </a:r>
            <a:r>
              <a:rPr kumimoji="1" lang="en-US" altLang="zh-CN" sz="2400" b="1" dirty="0">
                <a:solidFill>
                  <a:srgbClr val="0000CC"/>
                </a:solidFill>
              </a:rPr>
              <a:t>11</a:t>
            </a:r>
            <a:r>
              <a:rPr kumimoji="1" lang="zh-CN" altLang="en-US" sz="2400" b="1" dirty="0">
                <a:solidFill>
                  <a:srgbClr val="0000CC"/>
                </a:solidFill>
              </a:rPr>
              <a:t>克</a:t>
            </a:r>
            <a:r>
              <a:rPr kumimoji="1" lang="en-US" altLang="zh-CN" sz="2400" b="1" dirty="0">
                <a:solidFill>
                  <a:srgbClr val="0000CC"/>
                </a:solidFill>
              </a:rPr>
              <a:t>CO</a:t>
            </a:r>
            <a:r>
              <a:rPr kumimoji="1" lang="en-US" altLang="zh-CN" sz="2400" b="1" baseline="-25000" dirty="0">
                <a:solidFill>
                  <a:srgbClr val="0000CC"/>
                </a:solidFill>
              </a:rPr>
              <a:t>2</a:t>
            </a:r>
            <a:r>
              <a:rPr kumimoji="1" lang="zh-CN" altLang="en-US" sz="2400" b="1" dirty="0">
                <a:solidFill>
                  <a:srgbClr val="0000CC"/>
                </a:solidFill>
              </a:rPr>
              <a:t>的物质的量是</a:t>
            </a:r>
            <a:r>
              <a:rPr kumimoji="1" lang="zh-CN" altLang="en-US" sz="2400" b="1" u="sng" dirty="0">
                <a:solidFill>
                  <a:srgbClr val="0000CC"/>
                </a:solidFill>
              </a:rPr>
              <a:t>              	</a:t>
            </a:r>
            <a:r>
              <a:rPr kumimoji="1" lang="zh-CN" altLang="en-US" sz="2400" b="1" dirty="0">
                <a:solidFill>
                  <a:srgbClr val="0000CC"/>
                </a:solidFill>
              </a:rPr>
              <a:t> </a:t>
            </a:r>
            <a:r>
              <a:rPr kumimoji="1" lang="zh-CN" altLang="en-US" sz="2400" b="1" dirty="0" smtClean="0">
                <a:solidFill>
                  <a:srgbClr val="0000CC"/>
                </a:solidFill>
              </a:rPr>
              <a:t>；</a:t>
            </a:r>
            <a:endParaRPr kumimoji="1" lang="en-US" altLang="zh-CN" sz="2400" b="1" dirty="0" smtClean="0">
              <a:solidFill>
                <a:srgbClr val="0000CC"/>
              </a:solidFill>
            </a:endParaRPr>
          </a:p>
          <a:p>
            <a:pPr eaLnBrk="1" hangingPunct="1">
              <a:lnSpc>
                <a:spcPct val="125000"/>
              </a:lnSpc>
              <a:spcBef>
                <a:spcPct val="0"/>
              </a:spcBef>
              <a:buFontTx/>
              <a:buNone/>
            </a:pPr>
            <a:r>
              <a:rPr kumimoji="1" lang="zh-CN" altLang="en-US" sz="2400" b="1" dirty="0" smtClean="0">
                <a:solidFill>
                  <a:srgbClr val="0000CC"/>
                </a:solidFill>
              </a:rPr>
              <a:t>  </a:t>
            </a:r>
            <a:r>
              <a:rPr kumimoji="1" lang="en-US" altLang="zh-CN" sz="2400" b="1" dirty="0">
                <a:solidFill>
                  <a:srgbClr val="0000CC"/>
                </a:solidFill>
              </a:rPr>
              <a:t>C</a:t>
            </a:r>
            <a:r>
              <a:rPr kumimoji="1" lang="zh-CN" altLang="en-US" sz="2400" b="1" dirty="0">
                <a:solidFill>
                  <a:srgbClr val="0000CC"/>
                </a:solidFill>
              </a:rPr>
              <a:t>、</a:t>
            </a:r>
            <a:r>
              <a:rPr kumimoji="1" lang="en-US" altLang="zh-CN" sz="2400" b="1" dirty="0">
                <a:solidFill>
                  <a:srgbClr val="0000CC"/>
                </a:solidFill>
              </a:rPr>
              <a:t>2.5molNa</a:t>
            </a:r>
            <a:r>
              <a:rPr kumimoji="1" lang="en-US" altLang="zh-CN" sz="2400" b="1" baseline="-25000" dirty="0">
                <a:solidFill>
                  <a:srgbClr val="0000CC"/>
                </a:solidFill>
              </a:rPr>
              <a:t>2</a:t>
            </a:r>
            <a:r>
              <a:rPr kumimoji="1" lang="en-US" altLang="zh-CN" sz="2400" b="1" dirty="0">
                <a:solidFill>
                  <a:srgbClr val="0000CC"/>
                </a:solidFill>
              </a:rPr>
              <a:t>CO</a:t>
            </a:r>
            <a:r>
              <a:rPr kumimoji="1" lang="en-US" altLang="zh-CN" sz="2400" b="1" baseline="-25000" dirty="0">
                <a:solidFill>
                  <a:srgbClr val="0000CC"/>
                </a:solidFill>
              </a:rPr>
              <a:t>3</a:t>
            </a:r>
            <a:r>
              <a:rPr kumimoji="1" lang="zh-CN" altLang="en-US" sz="2400" b="1" dirty="0">
                <a:solidFill>
                  <a:srgbClr val="0000CC"/>
                </a:solidFill>
              </a:rPr>
              <a:t>的质量是</a:t>
            </a:r>
            <a:r>
              <a:rPr kumimoji="1" lang="zh-CN" altLang="en-US" sz="2400" b="1" u="sng" dirty="0">
                <a:solidFill>
                  <a:srgbClr val="0000CC"/>
                </a:solidFill>
              </a:rPr>
              <a:t>              	 </a:t>
            </a:r>
            <a:r>
              <a:rPr kumimoji="1" lang="zh-CN" altLang="en-US" sz="2400" b="1" dirty="0">
                <a:solidFill>
                  <a:srgbClr val="0000CC"/>
                </a:solidFill>
              </a:rPr>
              <a:t> </a:t>
            </a:r>
            <a:r>
              <a:rPr kumimoji="1" lang="zh-CN" altLang="en-US" sz="2400" b="1" dirty="0" smtClean="0">
                <a:solidFill>
                  <a:srgbClr val="0000CC"/>
                </a:solidFill>
              </a:rPr>
              <a:t>；</a:t>
            </a:r>
            <a:endParaRPr kumimoji="1" lang="zh-CN" altLang="en-US" sz="2400" b="1" dirty="0">
              <a:solidFill>
                <a:srgbClr val="0000CC"/>
              </a:solidFill>
            </a:endParaRPr>
          </a:p>
          <a:p>
            <a:pPr eaLnBrk="1" hangingPunct="1">
              <a:lnSpc>
                <a:spcPct val="125000"/>
              </a:lnSpc>
              <a:spcBef>
                <a:spcPct val="0"/>
              </a:spcBef>
              <a:buFontTx/>
              <a:buNone/>
            </a:pPr>
            <a:r>
              <a:rPr kumimoji="1" lang="zh-CN" altLang="en-US" sz="2400" b="1" dirty="0">
                <a:solidFill>
                  <a:srgbClr val="0000CC"/>
                </a:solidFill>
              </a:rPr>
              <a:t>  </a:t>
            </a:r>
            <a:r>
              <a:rPr kumimoji="1" lang="en-US" altLang="zh-CN" sz="2400" b="1" dirty="0">
                <a:solidFill>
                  <a:srgbClr val="0000CC"/>
                </a:solidFill>
              </a:rPr>
              <a:t>D</a:t>
            </a:r>
            <a:r>
              <a:rPr kumimoji="1" lang="zh-CN" altLang="en-US" sz="2400" b="1" dirty="0">
                <a:solidFill>
                  <a:srgbClr val="0000CC"/>
                </a:solidFill>
              </a:rPr>
              <a:t>、</a:t>
            </a:r>
            <a:r>
              <a:rPr kumimoji="1" lang="en-US" altLang="zh-CN" sz="2400" b="1" dirty="0">
                <a:solidFill>
                  <a:srgbClr val="0000CC"/>
                </a:solidFill>
              </a:rPr>
              <a:t>1.5molH</a:t>
            </a:r>
            <a:r>
              <a:rPr kumimoji="1" lang="en-US" altLang="zh-CN" sz="2400" b="1" baseline="-25000" dirty="0">
                <a:solidFill>
                  <a:srgbClr val="0000CC"/>
                </a:solidFill>
              </a:rPr>
              <a:t>2</a:t>
            </a:r>
            <a:r>
              <a:rPr kumimoji="1" lang="en-US" altLang="zh-CN" sz="2400" b="1" dirty="0">
                <a:solidFill>
                  <a:srgbClr val="0000CC"/>
                </a:solidFill>
              </a:rPr>
              <a:t>O</a:t>
            </a:r>
            <a:r>
              <a:rPr kumimoji="1" lang="zh-CN" altLang="en-US" sz="2400" b="1" dirty="0">
                <a:solidFill>
                  <a:srgbClr val="0000CC"/>
                </a:solidFill>
              </a:rPr>
              <a:t>的质量是</a:t>
            </a:r>
            <a:r>
              <a:rPr kumimoji="1" lang="zh-CN" altLang="en-US" sz="2400" b="1" u="sng" dirty="0">
                <a:solidFill>
                  <a:srgbClr val="0000CC"/>
                </a:solidFill>
              </a:rPr>
              <a:t>                	 </a:t>
            </a:r>
            <a:r>
              <a:rPr kumimoji="1" lang="zh-CN" altLang="en-US" sz="2400" b="1" dirty="0">
                <a:solidFill>
                  <a:srgbClr val="0000CC"/>
                </a:solidFill>
              </a:rPr>
              <a:t> </a:t>
            </a:r>
            <a:r>
              <a:rPr kumimoji="1" lang="zh-CN" altLang="en-US" sz="2400" b="1" dirty="0" smtClean="0">
                <a:solidFill>
                  <a:srgbClr val="0000CC"/>
                </a:solidFill>
              </a:rPr>
              <a:t>。</a:t>
            </a:r>
            <a:endParaRPr kumimoji="1" lang="zh-CN" altLang="en-US" sz="2400" b="1" dirty="0">
              <a:solidFill>
                <a:srgbClr val="0000CC"/>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8"/>
          <p:cNvGrpSpPr/>
          <p:nvPr/>
        </p:nvGrpSpPr>
        <p:grpSpPr>
          <a:xfrm>
            <a:off x="1066800" y="4943475"/>
            <a:ext cx="7123113" cy="1701800"/>
            <a:chOff x="480" y="2976"/>
            <a:chExt cx="4487" cy="1072"/>
          </a:xfrm>
        </p:grpSpPr>
        <p:grpSp>
          <p:nvGrpSpPr>
            <p:cNvPr id="28701" name="Group 46"/>
            <p:cNvGrpSpPr/>
            <p:nvPr/>
          </p:nvGrpSpPr>
          <p:grpSpPr>
            <a:xfrm>
              <a:off x="480" y="3072"/>
              <a:ext cx="3456" cy="976"/>
              <a:chOff x="432" y="2976"/>
              <a:chExt cx="3456" cy="976"/>
            </a:xfrm>
          </p:grpSpPr>
          <p:grpSp>
            <p:nvGrpSpPr>
              <p:cNvPr id="28706" name="Group 43"/>
              <p:cNvGrpSpPr/>
              <p:nvPr/>
            </p:nvGrpSpPr>
            <p:grpSpPr>
              <a:xfrm>
                <a:off x="3168" y="3360"/>
                <a:ext cx="720" cy="48"/>
                <a:chOff x="3312" y="3456"/>
                <a:chExt cx="742" cy="48"/>
              </a:xfrm>
            </p:grpSpPr>
            <p:sp>
              <p:nvSpPr>
                <p:cNvPr id="28715" name="Line 7"/>
                <p:cNvSpPr/>
                <p:nvPr/>
              </p:nvSpPr>
              <p:spPr>
                <a:xfrm>
                  <a:off x="3360" y="3456"/>
                  <a:ext cx="694" cy="0"/>
                </a:xfrm>
                <a:prstGeom prst="line">
                  <a:avLst/>
                </a:prstGeom>
                <a:ln w="28575" cap="flat" cmpd="sng">
                  <a:solidFill>
                    <a:srgbClr val="800080"/>
                  </a:solidFill>
                  <a:prstDash val="solid"/>
                  <a:headEnd type="none" w="med" len="med"/>
                  <a:tailEnd type="triangle" w="med" len="med"/>
                </a:ln>
              </p:spPr>
            </p:sp>
            <p:sp>
              <p:nvSpPr>
                <p:cNvPr id="28716" name="Line 9"/>
                <p:cNvSpPr/>
                <p:nvPr/>
              </p:nvSpPr>
              <p:spPr>
                <a:xfrm flipH="1">
                  <a:off x="3312" y="3504"/>
                  <a:ext cx="735" cy="0"/>
                </a:xfrm>
                <a:prstGeom prst="line">
                  <a:avLst/>
                </a:prstGeom>
                <a:ln w="28575" cap="flat" cmpd="sng">
                  <a:solidFill>
                    <a:srgbClr val="800080"/>
                  </a:solidFill>
                  <a:prstDash val="solid"/>
                  <a:headEnd type="none" w="med" len="med"/>
                  <a:tailEnd type="triangle" w="med" len="med"/>
                </a:ln>
              </p:spPr>
            </p:sp>
          </p:grpSp>
          <p:grpSp>
            <p:nvGrpSpPr>
              <p:cNvPr id="28707" name="Group 45"/>
              <p:cNvGrpSpPr/>
              <p:nvPr/>
            </p:nvGrpSpPr>
            <p:grpSpPr>
              <a:xfrm>
                <a:off x="432" y="2976"/>
                <a:ext cx="2832" cy="976"/>
                <a:chOff x="432" y="2976"/>
                <a:chExt cx="2832" cy="976"/>
              </a:xfrm>
            </p:grpSpPr>
            <p:sp>
              <p:nvSpPr>
                <p:cNvPr id="37891" name="Text Box 3"/>
                <p:cNvSpPr txBox="1">
                  <a:spLocks noChangeArrowheads="1"/>
                </p:cNvSpPr>
                <p:nvPr/>
              </p:nvSpPr>
              <p:spPr bwMode="auto">
                <a:xfrm>
                  <a:off x="2079" y="3156"/>
                  <a:ext cx="1185" cy="672"/>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物质的量</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7892" name="Text Box 4"/>
                <p:cNvSpPr txBox="1">
                  <a:spLocks noChangeArrowheads="1"/>
                </p:cNvSpPr>
                <p:nvPr/>
              </p:nvSpPr>
              <p:spPr bwMode="auto">
                <a:xfrm>
                  <a:off x="432" y="3203"/>
                  <a:ext cx="919" cy="749"/>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质量</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m</a:t>
                  </a: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grpSp>
              <p:nvGrpSpPr>
                <p:cNvPr id="28710" name="Group 42"/>
                <p:cNvGrpSpPr/>
                <p:nvPr/>
              </p:nvGrpSpPr>
              <p:grpSpPr>
                <a:xfrm>
                  <a:off x="1248" y="3360"/>
                  <a:ext cx="858" cy="48"/>
                  <a:chOff x="1344" y="3456"/>
                  <a:chExt cx="858" cy="48"/>
                </a:xfrm>
              </p:grpSpPr>
              <p:sp>
                <p:nvSpPr>
                  <p:cNvPr id="28713" name="Line 6"/>
                  <p:cNvSpPr/>
                  <p:nvPr/>
                </p:nvSpPr>
                <p:spPr>
                  <a:xfrm>
                    <a:off x="1344" y="3504"/>
                    <a:ext cx="858" cy="0"/>
                  </a:xfrm>
                  <a:prstGeom prst="line">
                    <a:avLst/>
                  </a:prstGeom>
                  <a:ln w="28575" cap="flat" cmpd="sng">
                    <a:solidFill>
                      <a:srgbClr val="800080"/>
                    </a:solidFill>
                    <a:prstDash val="solid"/>
                    <a:headEnd type="none" w="med" len="med"/>
                    <a:tailEnd type="triangle" w="med" len="med"/>
                  </a:ln>
                </p:spPr>
              </p:sp>
              <p:sp>
                <p:nvSpPr>
                  <p:cNvPr id="28714" name="Line 8"/>
                  <p:cNvSpPr/>
                  <p:nvPr/>
                </p:nvSpPr>
                <p:spPr>
                  <a:xfrm flipH="1">
                    <a:off x="1344" y="3456"/>
                    <a:ext cx="858" cy="0"/>
                  </a:xfrm>
                  <a:prstGeom prst="line">
                    <a:avLst/>
                  </a:prstGeom>
                  <a:ln w="28575" cap="flat" cmpd="sng">
                    <a:solidFill>
                      <a:srgbClr val="800080"/>
                    </a:solidFill>
                    <a:prstDash val="solid"/>
                    <a:headEnd type="none" w="med" len="med"/>
                    <a:tailEnd type="triangle" w="med" len="med"/>
                  </a:ln>
                </p:spPr>
              </p:sp>
            </p:grpSp>
            <p:sp>
              <p:nvSpPr>
                <p:cNvPr id="37898" name="Text Box 10"/>
                <p:cNvSpPr txBox="1">
                  <a:spLocks noChangeArrowheads="1"/>
                </p:cNvSpPr>
                <p:nvPr/>
              </p:nvSpPr>
              <p:spPr bwMode="auto">
                <a:xfrm>
                  <a:off x="1392" y="2976"/>
                  <a:ext cx="597" cy="44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M×</a:t>
                  </a:r>
                  <a:endPar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7899" name="Text Box 11"/>
                <p:cNvSpPr txBox="1">
                  <a:spLocks noChangeArrowheads="1"/>
                </p:cNvSpPr>
                <p:nvPr/>
              </p:nvSpPr>
              <p:spPr bwMode="auto">
                <a:xfrm>
                  <a:off x="1344" y="3312"/>
                  <a:ext cx="597" cy="44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÷M</a:t>
                  </a:r>
                  <a:endPar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grpSp>
        </p:grpSp>
        <p:grpSp>
          <p:nvGrpSpPr>
            <p:cNvPr id="28702" name="Group 47"/>
            <p:cNvGrpSpPr/>
            <p:nvPr/>
          </p:nvGrpSpPr>
          <p:grpSpPr>
            <a:xfrm>
              <a:off x="3168" y="2976"/>
              <a:ext cx="1799" cy="874"/>
              <a:chOff x="3072" y="2928"/>
              <a:chExt cx="1799" cy="874"/>
            </a:xfrm>
          </p:grpSpPr>
          <p:sp>
            <p:nvSpPr>
              <p:cNvPr id="37893" name="Text Box 5"/>
              <p:cNvSpPr txBox="1">
                <a:spLocks noChangeArrowheads="1"/>
              </p:cNvSpPr>
              <p:nvPr/>
            </p:nvSpPr>
            <p:spPr bwMode="auto">
              <a:xfrm>
                <a:off x="3984" y="3072"/>
                <a:ext cx="887" cy="672"/>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粒子数</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7900" name="Text Box 12"/>
              <p:cNvSpPr txBox="1">
                <a:spLocks noChangeArrowheads="1"/>
              </p:cNvSpPr>
              <p:nvPr/>
            </p:nvSpPr>
            <p:spPr bwMode="auto">
              <a:xfrm>
                <a:off x="3072" y="2928"/>
                <a:ext cx="707" cy="44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en-US" altLang="zh-CN" sz="4000" b="1" i="0" u="none" strike="noStrike" kern="1200" cap="none" spc="0" normalizeH="0" baseline="-2500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a:t>
                </a:r>
                <a:endParaRPr kumimoji="0" lang="en-US" altLang="zh-CN" sz="4000" b="1" i="0" u="none" strike="noStrike" kern="1200" cap="none" spc="0" normalizeH="0" baseline="-2500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7901" name="Text Box 13"/>
              <p:cNvSpPr txBox="1">
                <a:spLocks noChangeArrowheads="1"/>
              </p:cNvSpPr>
              <p:nvPr/>
            </p:nvSpPr>
            <p:spPr bwMode="auto">
              <a:xfrm>
                <a:off x="3120" y="3360"/>
                <a:ext cx="912" cy="442"/>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en-US" altLang="zh-CN" sz="4000" b="1" i="0" u="none" strike="noStrike" kern="1200" cap="none" spc="0" normalizeH="0" baseline="-2500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a:t>
                </a: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endPar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grpSp>
      </p:grpSp>
      <p:sp>
        <p:nvSpPr>
          <p:cNvPr id="28676" name="Text Box 16"/>
          <p:cNvSpPr txBox="1"/>
          <p:nvPr/>
        </p:nvSpPr>
        <p:spPr>
          <a:xfrm>
            <a:off x="457200" y="1524000"/>
            <a:ext cx="82819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D60093"/>
                </a:solidFill>
                <a:latin typeface="黑体" panose="02010609060101010101" pitchFamily="49" charset="-122"/>
                <a:ea typeface="黑体" panose="02010609060101010101" pitchFamily="49" charset="-122"/>
              </a:rPr>
              <a:t>一、物质的量（</a:t>
            </a:r>
            <a:r>
              <a:rPr lang="en-US" altLang="zh-CN" sz="2400" b="1" dirty="0">
                <a:solidFill>
                  <a:srgbClr val="D60093"/>
                </a:solidFill>
                <a:latin typeface="黑体" panose="02010609060101010101" pitchFamily="49" charset="-122"/>
                <a:ea typeface="黑体" panose="02010609060101010101" pitchFamily="49" charset="-122"/>
              </a:rPr>
              <a:t>n)</a:t>
            </a:r>
            <a:r>
              <a:rPr lang="zh-CN" altLang="en-US" sz="2400" b="1" dirty="0">
                <a:solidFill>
                  <a:srgbClr val="D60093"/>
                </a:solidFill>
                <a:latin typeface="黑体" panose="02010609060101010101" pitchFamily="49" charset="-122"/>
                <a:ea typeface="黑体" panose="02010609060101010101" pitchFamily="49" charset="-122"/>
              </a:rPr>
              <a:t>：</a:t>
            </a:r>
            <a:r>
              <a:rPr lang="zh-CN" altLang="en-US" sz="2400" b="1" dirty="0">
                <a:solidFill>
                  <a:srgbClr val="D60093"/>
                </a:solidFill>
                <a:latin typeface="Times New Roman" panose="02020603050405020304" pitchFamily="18" charset="0"/>
              </a:rPr>
              <a:t>表示含有一定数目粒子的集合体</a:t>
            </a:r>
            <a:endParaRPr lang="zh-CN" altLang="en-US" sz="2400" b="1" dirty="0">
              <a:solidFill>
                <a:srgbClr val="D60093"/>
              </a:solidFill>
              <a:latin typeface="Times New Roman" panose="02020603050405020304" pitchFamily="18" charset="0"/>
              <a:ea typeface="楷体_GB2312" pitchFamily="49" charset="-122"/>
            </a:endParaRPr>
          </a:p>
        </p:txBody>
      </p:sp>
      <p:grpSp>
        <p:nvGrpSpPr>
          <p:cNvPr id="9" name="Group 49"/>
          <p:cNvGrpSpPr/>
          <p:nvPr/>
        </p:nvGrpSpPr>
        <p:grpSpPr>
          <a:xfrm>
            <a:off x="1150938" y="1981200"/>
            <a:ext cx="7993062" cy="838200"/>
            <a:chOff x="480" y="1248"/>
            <a:chExt cx="5035" cy="528"/>
          </a:xfrm>
        </p:grpSpPr>
        <p:sp>
          <p:nvSpPr>
            <p:cNvPr id="28699" name="Rectangle 15"/>
            <p:cNvSpPr/>
            <p:nvPr/>
          </p:nvSpPr>
          <p:spPr>
            <a:xfrm>
              <a:off x="480" y="1248"/>
              <a:ext cx="4400" cy="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Font typeface="Wingdings" panose="05000000000000000000" pitchFamily="2" charset="2"/>
                <a:buNone/>
              </a:pPr>
              <a:r>
                <a:rPr lang="zh-CN" altLang="en-US" sz="2400" b="1" dirty="0">
                  <a:solidFill>
                    <a:schemeClr val="accent2"/>
                  </a:solidFill>
                  <a:ea typeface="楷体_GB2312" pitchFamily="49" charset="-122"/>
                </a:rPr>
                <a:t>是国际单位制七个基本物理量之一</a:t>
              </a:r>
              <a:endParaRPr lang="zh-CN" altLang="en-US" sz="2400" b="1" dirty="0">
                <a:solidFill>
                  <a:schemeClr val="accent2"/>
                </a:solidFill>
                <a:ea typeface="楷体_GB2312" pitchFamily="49" charset="-122"/>
              </a:endParaRPr>
            </a:p>
          </p:txBody>
        </p:sp>
        <p:sp>
          <p:nvSpPr>
            <p:cNvPr id="28700" name="Text Box 17"/>
            <p:cNvSpPr txBox="1"/>
            <p:nvPr/>
          </p:nvSpPr>
          <p:spPr>
            <a:xfrm>
              <a:off x="480" y="1488"/>
              <a:ext cx="503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None/>
              </a:pPr>
              <a:r>
                <a:rPr lang="zh-CN" altLang="en-US" sz="2400" b="1" dirty="0">
                  <a:solidFill>
                    <a:schemeClr val="accent2"/>
                  </a:solidFill>
                  <a:latin typeface="Times New Roman" panose="02020603050405020304" pitchFamily="18" charset="0"/>
                  <a:ea typeface="楷体_GB2312" pitchFamily="49" charset="-122"/>
                </a:rPr>
                <a:t>物质的量的单位是 摩尔、</a:t>
              </a:r>
              <a:r>
                <a:rPr lang="zh-CN" altLang="en-US" sz="2400" b="1" dirty="0">
                  <a:solidFill>
                    <a:schemeClr val="accent2"/>
                  </a:solidFill>
                  <a:latin typeface="楷体_GB2312" pitchFamily="49" charset="-122"/>
                  <a:ea typeface="楷体_GB2312" pitchFamily="49" charset="-122"/>
                </a:rPr>
                <a:t>简称摩，符号：</a:t>
              </a:r>
              <a:r>
                <a:rPr lang="en-US" altLang="zh-CN" sz="2400" b="1" dirty="0">
                  <a:solidFill>
                    <a:schemeClr val="accent2"/>
                  </a:solidFill>
                  <a:latin typeface="楷体_GB2312" pitchFamily="49" charset="-122"/>
                  <a:ea typeface="楷体_GB2312" pitchFamily="49" charset="-122"/>
                </a:rPr>
                <a:t>mol</a:t>
              </a:r>
              <a:endParaRPr lang="en-US" altLang="zh-CN" sz="2400" b="1" dirty="0">
                <a:solidFill>
                  <a:schemeClr val="accent2"/>
                </a:solidFill>
                <a:latin typeface="楷体_GB2312" pitchFamily="49" charset="-122"/>
                <a:ea typeface="楷体_GB2312" pitchFamily="49" charset="-122"/>
              </a:endParaRPr>
            </a:p>
          </p:txBody>
        </p:sp>
      </p:grpSp>
      <p:sp>
        <p:nvSpPr>
          <p:cNvPr id="28678" name="Rectangle 18"/>
          <p:cNvSpPr/>
          <p:nvPr/>
        </p:nvSpPr>
        <p:spPr>
          <a:xfrm>
            <a:off x="457200" y="2667000"/>
            <a:ext cx="7991475" cy="53022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Font typeface="Wingdings" panose="05000000000000000000" pitchFamily="2" charset="2"/>
              <a:buNone/>
            </a:pPr>
            <a:r>
              <a:rPr lang="zh-CN" altLang="en-US" sz="2400" b="1" dirty="0">
                <a:solidFill>
                  <a:srgbClr val="D60093"/>
                </a:solidFill>
                <a:latin typeface="Times New Roman" panose="02020603050405020304" pitchFamily="18" charset="0"/>
                <a:ea typeface="黑体" panose="02010609060101010101" pitchFamily="49" charset="-122"/>
              </a:rPr>
              <a:t>二、阿伏加德罗常数：</a:t>
            </a:r>
            <a:r>
              <a:rPr lang="en-US" altLang="zh-CN" sz="2400" b="1" dirty="0">
                <a:solidFill>
                  <a:srgbClr val="D60093"/>
                </a:solidFill>
                <a:latin typeface="Times New Roman" panose="02020603050405020304" pitchFamily="18" charset="0"/>
                <a:ea typeface="楷体_GB2312" pitchFamily="49" charset="-122"/>
              </a:rPr>
              <a:t>1 mol </a:t>
            </a:r>
            <a:r>
              <a:rPr lang="zh-CN" altLang="en-US" sz="2400" b="1" dirty="0">
                <a:solidFill>
                  <a:srgbClr val="D60093"/>
                </a:solidFill>
                <a:latin typeface="Times New Roman" panose="02020603050405020304" pitchFamily="18" charset="0"/>
                <a:ea typeface="楷体_GB2312" pitchFamily="49" charset="-122"/>
              </a:rPr>
              <a:t>任何粒子的粒子数。</a:t>
            </a:r>
            <a:endParaRPr lang="zh-CN" altLang="en-US" sz="2400" b="1" dirty="0">
              <a:solidFill>
                <a:srgbClr val="D60093"/>
              </a:solidFill>
              <a:latin typeface="Times New Roman" panose="02020603050405020304" pitchFamily="18" charset="0"/>
              <a:ea typeface="楷体_GB2312" pitchFamily="49" charset="-122"/>
            </a:endParaRPr>
          </a:p>
        </p:txBody>
      </p:sp>
      <p:grpSp>
        <p:nvGrpSpPr>
          <p:cNvPr id="10" name="Group 50"/>
          <p:cNvGrpSpPr/>
          <p:nvPr/>
        </p:nvGrpSpPr>
        <p:grpSpPr>
          <a:xfrm>
            <a:off x="1219200" y="3124200"/>
            <a:ext cx="7739063" cy="838200"/>
            <a:chOff x="432" y="1920"/>
            <a:chExt cx="4875" cy="528"/>
          </a:xfrm>
        </p:grpSpPr>
        <p:sp>
          <p:nvSpPr>
            <p:cNvPr id="28697" name="Rectangle 19"/>
            <p:cNvSpPr/>
            <p:nvPr/>
          </p:nvSpPr>
          <p:spPr>
            <a:xfrm>
              <a:off x="432" y="2160"/>
              <a:ext cx="455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fontAlgn="b" hangingPunct="1">
                <a:spcBef>
                  <a:spcPct val="0"/>
                </a:spcBef>
                <a:buNone/>
              </a:pPr>
              <a:r>
                <a:rPr lang="zh-CN" altLang="en-US" sz="2400" b="1" dirty="0">
                  <a:solidFill>
                    <a:srgbClr val="3333CC"/>
                  </a:solidFill>
                  <a:latin typeface="Times New Roman" panose="02020603050405020304" pitchFamily="18" charset="0"/>
                  <a:ea typeface="楷体_GB2312" pitchFamily="49" charset="-122"/>
                </a:rPr>
                <a:t>符号</a:t>
              </a:r>
              <a:r>
                <a:rPr lang="en-US" altLang="zh-CN" sz="2400" b="1" dirty="0">
                  <a:solidFill>
                    <a:srgbClr val="3333CC"/>
                  </a:solidFill>
                  <a:latin typeface="Times New Roman" panose="02020603050405020304" pitchFamily="18" charset="0"/>
                  <a:ea typeface="楷体_GB2312" pitchFamily="49" charset="-122"/>
                </a:rPr>
                <a:t>:   N</a:t>
              </a:r>
              <a:r>
                <a:rPr lang="en-US" altLang="zh-CN" sz="2400" b="1" baseline="-25000" dirty="0">
                  <a:solidFill>
                    <a:srgbClr val="3333CC"/>
                  </a:solidFill>
                  <a:latin typeface="Times New Roman" panose="02020603050405020304" pitchFamily="18" charset="0"/>
                  <a:ea typeface="楷体_GB2312" pitchFamily="49" charset="-122"/>
                </a:rPr>
                <a:t>A</a:t>
              </a:r>
              <a:r>
                <a:rPr lang="en-US" altLang="zh-CN" sz="2400" b="1" dirty="0">
                  <a:solidFill>
                    <a:srgbClr val="3333CC"/>
                  </a:solidFill>
                  <a:latin typeface="Times New Roman" panose="02020603050405020304" pitchFamily="18" charset="0"/>
                  <a:ea typeface="楷体_GB2312" pitchFamily="49" charset="-122"/>
                </a:rPr>
                <a:t>  </a:t>
              </a:r>
              <a:r>
                <a:rPr lang="zh-CN" altLang="en-US" sz="2400" b="1" dirty="0">
                  <a:solidFill>
                    <a:srgbClr val="3333CC"/>
                  </a:solidFill>
                  <a:latin typeface="Times New Roman" panose="02020603050405020304" pitchFamily="18" charset="0"/>
                  <a:ea typeface="楷体_GB2312" pitchFamily="49" charset="-122"/>
                </a:rPr>
                <a:t>单位</a:t>
              </a:r>
              <a:r>
                <a:rPr lang="en-US" altLang="zh-CN" sz="2400" b="1" dirty="0">
                  <a:solidFill>
                    <a:srgbClr val="3333CC"/>
                  </a:solidFill>
                  <a:latin typeface="Times New Roman" panose="02020603050405020304" pitchFamily="18" charset="0"/>
                  <a:ea typeface="楷体_GB2312" pitchFamily="49" charset="-122"/>
                </a:rPr>
                <a:t>: mol</a:t>
              </a:r>
              <a:r>
                <a:rPr lang="en-US" altLang="zh-CN" sz="2400" b="1" baseline="30000" dirty="0">
                  <a:solidFill>
                    <a:srgbClr val="3333CC"/>
                  </a:solidFill>
                  <a:latin typeface="Times New Roman" panose="02020603050405020304" pitchFamily="18" charset="0"/>
                  <a:ea typeface="楷体_GB2312" pitchFamily="49" charset="-122"/>
                </a:rPr>
                <a:t>-1</a:t>
              </a:r>
              <a:r>
                <a:rPr lang="zh-CN" altLang="en-US" sz="2400" b="1" baseline="30000" dirty="0">
                  <a:solidFill>
                    <a:srgbClr val="3333CC"/>
                  </a:solidFill>
                  <a:latin typeface="Times New Roman" panose="02020603050405020304" pitchFamily="18" charset="0"/>
                  <a:ea typeface="楷体_GB2312" pitchFamily="49" charset="-122"/>
                </a:rPr>
                <a:t>，</a:t>
              </a:r>
              <a:r>
                <a:rPr lang="zh-CN" altLang="en-US" sz="2400" b="1" dirty="0">
                  <a:solidFill>
                    <a:srgbClr val="3333CC"/>
                  </a:solidFill>
                  <a:latin typeface="Times New Roman" panose="02020603050405020304" pitchFamily="18" charset="0"/>
                  <a:ea typeface="楷体_GB2312" pitchFamily="49" charset="-122"/>
                </a:rPr>
                <a:t>数值：约为</a:t>
              </a:r>
              <a:r>
                <a:rPr lang="en-US" altLang="zh-CN" sz="2400" b="1" dirty="0">
                  <a:solidFill>
                    <a:srgbClr val="3333CC"/>
                  </a:solidFill>
                  <a:latin typeface="Times New Roman" panose="02020603050405020304" pitchFamily="18" charset="0"/>
                  <a:ea typeface="楷体_GB2312" pitchFamily="49" charset="-122"/>
                </a:rPr>
                <a:t>6.02×10</a:t>
              </a:r>
              <a:r>
                <a:rPr lang="en-US" altLang="zh-CN" sz="2400" b="1" baseline="30000" dirty="0">
                  <a:solidFill>
                    <a:srgbClr val="3333CC"/>
                  </a:solidFill>
                  <a:latin typeface="Times New Roman" panose="02020603050405020304" pitchFamily="18" charset="0"/>
                  <a:ea typeface="楷体_GB2312" pitchFamily="49" charset="-122"/>
                </a:rPr>
                <a:t>23</a:t>
              </a:r>
              <a:r>
                <a:rPr lang="en-US" altLang="zh-CN" sz="2400" b="1" dirty="0">
                  <a:solidFill>
                    <a:srgbClr val="3333CC"/>
                  </a:solidFill>
                  <a:latin typeface="Times New Roman" panose="02020603050405020304" pitchFamily="18" charset="0"/>
                  <a:ea typeface="楷体_GB2312" pitchFamily="49" charset="-122"/>
                </a:rPr>
                <a:t> </a:t>
              </a:r>
              <a:endParaRPr lang="en-US" altLang="zh-CN" sz="2400" b="1" baseline="30000" dirty="0">
                <a:solidFill>
                  <a:srgbClr val="3333CC"/>
                </a:solidFill>
                <a:latin typeface="Times New Roman" panose="02020603050405020304" pitchFamily="18" charset="0"/>
                <a:ea typeface="楷体_GB2312" pitchFamily="49" charset="-122"/>
              </a:endParaRPr>
            </a:p>
          </p:txBody>
        </p:sp>
        <p:sp>
          <p:nvSpPr>
            <p:cNvPr id="28698" name="Text Box 20"/>
            <p:cNvSpPr txBox="1"/>
            <p:nvPr/>
          </p:nvSpPr>
          <p:spPr>
            <a:xfrm>
              <a:off x="432" y="1920"/>
              <a:ext cx="487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科学上规定为： </a:t>
              </a:r>
              <a:r>
                <a:rPr lang="en-US" altLang="zh-CN" sz="2400" b="1" dirty="0">
                  <a:solidFill>
                    <a:srgbClr val="0000FF"/>
                  </a:solidFill>
                  <a:latin typeface="Times New Roman" panose="02020603050405020304" pitchFamily="18" charset="0"/>
                  <a:ea typeface="楷体_GB2312" pitchFamily="49" charset="-122"/>
                </a:rPr>
                <a:t>0.012 Kg  </a:t>
              </a:r>
              <a:r>
                <a:rPr lang="en-US" altLang="zh-CN" sz="2400" b="1" baseline="30000" dirty="0">
                  <a:solidFill>
                    <a:srgbClr val="0000FF"/>
                  </a:solidFill>
                  <a:latin typeface="Times New Roman" panose="02020603050405020304" pitchFamily="18" charset="0"/>
                  <a:ea typeface="楷体_GB2312" pitchFamily="49" charset="-122"/>
                </a:rPr>
                <a:t>12</a:t>
              </a:r>
              <a:r>
                <a:rPr lang="en-US" altLang="zh-CN" sz="2400" b="1" dirty="0">
                  <a:solidFill>
                    <a:srgbClr val="0000FF"/>
                  </a:solidFill>
                  <a:latin typeface="Times New Roman" panose="02020603050405020304" pitchFamily="18" charset="0"/>
                  <a:ea typeface="楷体_GB2312" pitchFamily="49" charset="-122"/>
                </a:rPr>
                <a:t>C </a:t>
              </a:r>
              <a:r>
                <a:rPr lang="zh-CN" altLang="en-US" sz="2400" b="1" dirty="0">
                  <a:solidFill>
                    <a:srgbClr val="0000FF"/>
                  </a:solidFill>
                  <a:latin typeface="Times New Roman" panose="02020603050405020304" pitchFamily="18" charset="0"/>
                  <a:ea typeface="楷体_GB2312" pitchFamily="49" charset="-122"/>
                </a:rPr>
                <a:t>中所含的碳原子数</a:t>
              </a:r>
              <a:endParaRPr lang="zh-CN" altLang="en-US" sz="2400" b="1" dirty="0">
                <a:solidFill>
                  <a:srgbClr val="0000FF"/>
                </a:solidFill>
                <a:latin typeface="Times New Roman" panose="02020603050405020304" pitchFamily="18" charset="0"/>
                <a:ea typeface="楷体_GB2312" pitchFamily="49" charset="-122"/>
              </a:endParaRPr>
            </a:p>
          </p:txBody>
        </p:sp>
      </p:grpSp>
      <p:sp>
        <p:nvSpPr>
          <p:cNvPr id="28680" name="Text Box 22"/>
          <p:cNvSpPr txBox="1"/>
          <p:nvPr/>
        </p:nvSpPr>
        <p:spPr>
          <a:xfrm>
            <a:off x="442913" y="3800475"/>
            <a:ext cx="8964612"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D60093"/>
                </a:solidFill>
                <a:latin typeface="Times New Roman" panose="02020603050405020304" pitchFamily="18" charset="0"/>
                <a:ea typeface="黑体" panose="02010609060101010101" pitchFamily="49" charset="-122"/>
              </a:rPr>
              <a:t>三、摩尔质量：</a:t>
            </a:r>
            <a:r>
              <a:rPr lang="zh-CN" altLang="en-US" sz="2000" b="1" dirty="0">
                <a:solidFill>
                  <a:srgbClr val="D60093"/>
                </a:solidFill>
                <a:latin typeface="Times New Roman" panose="02020603050405020304" pitchFamily="18" charset="0"/>
              </a:rPr>
              <a:t>单位物质的量的物质所具有的质量叫做摩尔质量</a:t>
            </a:r>
            <a:endParaRPr lang="zh-CN" altLang="en-US" sz="2000" b="1" dirty="0">
              <a:solidFill>
                <a:srgbClr val="D60093"/>
              </a:solidFill>
              <a:latin typeface="Times New Roman" panose="02020603050405020304" pitchFamily="18" charset="0"/>
            </a:endParaRPr>
          </a:p>
        </p:txBody>
      </p:sp>
      <p:grpSp>
        <p:nvGrpSpPr>
          <p:cNvPr id="28681" name="Group 23"/>
          <p:cNvGrpSpPr/>
          <p:nvPr/>
        </p:nvGrpSpPr>
        <p:grpSpPr>
          <a:xfrm>
            <a:off x="457200" y="304800"/>
            <a:ext cx="13639800" cy="1552575"/>
            <a:chOff x="288" y="252"/>
            <a:chExt cx="4848" cy="978"/>
          </a:xfrm>
        </p:grpSpPr>
        <p:grpSp>
          <p:nvGrpSpPr>
            <p:cNvPr id="28685" name="Group 24"/>
            <p:cNvGrpSpPr/>
            <p:nvPr/>
          </p:nvGrpSpPr>
          <p:grpSpPr>
            <a:xfrm>
              <a:off x="288" y="252"/>
              <a:ext cx="3017" cy="978"/>
              <a:chOff x="240" y="0"/>
              <a:chExt cx="3017" cy="978"/>
            </a:xfrm>
          </p:grpSpPr>
          <p:grpSp>
            <p:nvGrpSpPr>
              <p:cNvPr id="28687" name="Group 25"/>
              <p:cNvGrpSpPr/>
              <p:nvPr/>
            </p:nvGrpSpPr>
            <p:grpSpPr>
              <a:xfrm>
                <a:off x="240" y="0"/>
                <a:ext cx="3017" cy="978"/>
                <a:chOff x="672" y="285"/>
                <a:chExt cx="3017" cy="978"/>
              </a:xfrm>
            </p:grpSpPr>
            <p:grpSp>
              <p:nvGrpSpPr>
                <p:cNvPr id="28689" name="Group 26"/>
                <p:cNvGrpSpPr/>
                <p:nvPr/>
              </p:nvGrpSpPr>
              <p:grpSpPr>
                <a:xfrm>
                  <a:off x="1008" y="528"/>
                  <a:ext cx="2681" cy="425"/>
                  <a:chOff x="1008" y="528"/>
                  <a:chExt cx="2681" cy="425"/>
                </a:xfrm>
              </p:grpSpPr>
              <p:sp>
                <p:nvSpPr>
                  <p:cNvPr id="37915" name="AutoShape 27"/>
                  <p:cNvSpPr>
                    <a:spLocks noChangeArrowheads="1"/>
                  </p:cNvSpPr>
                  <p:nvPr/>
                </p:nvSpPr>
                <p:spPr bwMode="gray">
                  <a:xfrm>
                    <a:off x="1008" y="528"/>
                    <a:ext cx="2681" cy="4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6" name="AutoShape 28"/>
                  <p:cNvSpPr/>
                  <p:nvPr/>
                </p:nvSpPr>
                <p:spPr>
                  <a:xfrm>
                    <a:off x="1212" y="624"/>
                    <a:ext cx="185" cy="151"/>
                  </a:xfrm>
                  <a:prstGeom prst="rightArrow">
                    <a:avLst>
                      <a:gd name="adj1" fmla="val 50000"/>
                      <a:gd name="adj2" fmla="val 51048"/>
                    </a:avLst>
                  </a:prstGeom>
                  <a:solidFill>
                    <a:srgbClr val="FEFEFE"/>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28690" name="Group 29"/>
                <p:cNvGrpSpPr/>
                <p:nvPr/>
              </p:nvGrpSpPr>
              <p:grpSpPr>
                <a:xfrm>
                  <a:off x="672" y="285"/>
                  <a:ext cx="2692" cy="978"/>
                  <a:chOff x="681" y="282"/>
                  <a:chExt cx="2692" cy="978"/>
                </a:xfrm>
              </p:grpSpPr>
              <p:sp>
                <p:nvSpPr>
                  <p:cNvPr id="37918" name="AutoShape 30"/>
                  <p:cNvSpPr>
                    <a:spLocks noChangeArrowheads="1"/>
                  </p:cNvSpPr>
                  <p:nvPr/>
                </p:nvSpPr>
                <p:spPr bwMode="gray">
                  <a:xfrm>
                    <a:off x="681" y="432"/>
                    <a:ext cx="615" cy="566"/>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9" name="Freeform 31"/>
                  <p:cNvSpPr/>
                  <p:nvPr/>
                </p:nvSpPr>
                <p:spPr bwMode="gray">
                  <a:xfrm>
                    <a:off x="713" y="460"/>
                    <a:ext cx="398" cy="284"/>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3" name="Text Box 32"/>
                  <p:cNvSpPr txBox="1"/>
                  <p:nvPr/>
                </p:nvSpPr>
                <p:spPr>
                  <a:xfrm>
                    <a:off x="1440" y="528"/>
                    <a:ext cx="193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zh-CN" dirty="0"/>
                  </a:p>
                </p:txBody>
              </p:sp>
              <p:sp>
                <p:nvSpPr>
                  <p:cNvPr id="28694" name="Text Box 33"/>
                  <p:cNvSpPr txBox="1"/>
                  <p:nvPr/>
                </p:nvSpPr>
                <p:spPr>
                  <a:xfrm>
                    <a:off x="792" y="282"/>
                    <a:ext cx="624" cy="97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EFFFF"/>
                        </a:solidFill>
                      </a:rPr>
                      <a:t>     </a:t>
                    </a:r>
                    <a:endParaRPr lang="en-US" altLang="zh-CN" sz="2400" b="1" dirty="0">
                      <a:solidFill>
                        <a:srgbClr val="FEFFFF"/>
                      </a:solidFill>
                    </a:endParaRPr>
                  </a:p>
                  <a:p>
                    <a:pPr marL="0" lvl="0" indent="0" eaLnBrk="1" hangingPunct="1">
                      <a:spcBef>
                        <a:spcPct val="50000"/>
                      </a:spcBef>
                      <a:buNone/>
                    </a:pPr>
                    <a:r>
                      <a:rPr lang="zh-CN" altLang="en-US" sz="2400" b="1" dirty="0">
                        <a:solidFill>
                          <a:schemeClr val="bg1"/>
                        </a:solidFill>
                      </a:rPr>
                      <a:t>课堂小结</a:t>
                    </a:r>
                    <a:endParaRPr lang="zh-CN" altLang="en-US" sz="2400" b="1" dirty="0">
                      <a:solidFill>
                        <a:schemeClr val="bg1"/>
                      </a:solidFill>
                    </a:endParaRPr>
                  </a:p>
                  <a:p>
                    <a:pPr marL="0" lvl="0" indent="0" eaLnBrk="1" hangingPunct="1">
                      <a:spcBef>
                        <a:spcPct val="50000"/>
                      </a:spcBef>
                      <a:buNone/>
                    </a:pPr>
                    <a:r>
                      <a:rPr lang="zh-CN" altLang="en-US" sz="2400" b="1" dirty="0">
                        <a:solidFill>
                          <a:srgbClr val="FEFFFF"/>
                        </a:solidFill>
                        <a:ea typeface="黑体" panose="02010609060101010101" pitchFamily="49" charset="-122"/>
                      </a:rPr>
                      <a:t>、</a:t>
                    </a:r>
                    <a:endParaRPr lang="zh-CN" altLang="en-US" sz="2400" b="1" dirty="0">
                      <a:solidFill>
                        <a:srgbClr val="FEFFFF"/>
                      </a:solidFill>
                      <a:ea typeface="黑体" panose="02010609060101010101" pitchFamily="49" charset="-122"/>
                    </a:endParaRPr>
                  </a:p>
                </p:txBody>
              </p:sp>
            </p:grpSp>
          </p:grpSp>
          <p:sp>
            <p:nvSpPr>
              <p:cNvPr id="28688" name="Rectangle 34"/>
              <p:cNvSpPr/>
              <p:nvPr/>
            </p:nvSpPr>
            <p:spPr>
              <a:xfrm>
                <a:off x="960" y="323"/>
                <a:ext cx="65"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800" b="1" dirty="0"/>
              </a:p>
            </p:txBody>
          </p:sp>
        </p:grpSp>
        <p:sp>
          <p:nvSpPr>
            <p:cNvPr id="28686" name="Rectangle 35"/>
            <p:cNvSpPr/>
            <p:nvPr/>
          </p:nvSpPr>
          <p:spPr>
            <a:xfrm>
              <a:off x="1056" y="528"/>
              <a:ext cx="40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400" b="1" dirty="0"/>
            </a:p>
          </p:txBody>
        </p:sp>
      </p:grpSp>
      <p:grpSp>
        <p:nvGrpSpPr>
          <p:cNvPr id="16" name="Group 52"/>
          <p:cNvGrpSpPr/>
          <p:nvPr/>
        </p:nvGrpSpPr>
        <p:grpSpPr>
          <a:xfrm>
            <a:off x="1185863" y="4191000"/>
            <a:ext cx="6553200" cy="838200"/>
            <a:chOff x="480" y="2688"/>
            <a:chExt cx="4128" cy="528"/>
          </a:xfrm>
        </p:grpSpPr>
        <p:sp>
          <p:nvSpPr>
            <p:cNvPr id="28683" name="Rectangle 21"/>
            <p:cNvSpPr/>
            <p:nvPr/>
          </p:nvSpPr>
          <p:spPr>
            <a:xfrm>
              <a:off x="480" y="2688"/>
              <a:ext cx="4128" cy="518"/>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latin typeface="Times New Roman" panose="02020603050405020304" pitchFamily="18" charset="0"/>
                </a:rPr>
                <a:t>数值上等于物质的相对原子（分子）质量</a:t>
              </a:r>
              <a:endParaRPr lang="zh-CN" altLang="en-US" sz="2400" b="1" dirty="0">
                <a:solidFill>
                  <a:schemeClr val="accent2"/>
                </a:solidFill>
                <a:latin typeface="Times New Roman" panose="02020603050405020304" pitchFamily="18" charset="0"/>
              </a:endParaRPr>
            </a:p>
            <a:p>
              <a:pPr marL="0" lvl="0" indent="0" eaLnBrk="1" hangingPunct="1">
                <a:spcBef>
                  <a:spcPct val="0"/>
                </a:spcBef>
                <a:buNone/>
              </a:pPr>
              <a:endParaRPr lang="en-US" altLang="zh-CN" sz="2400" b="1" dirty="0">
                <a:latin typeface="Times New Roman" panose="02020603050405020304" pitchFamily="18" charset="0"/>
              </a:endParaRPr>
            </a:p>
          </p:txBody>
        </p:sp>
        <p:sp>
          <p:nvSpPr>
            <p:cNvPr id="28684" name="Rectangle 51"/>
            <p:cNvSpPr/>
            <p:nvPr/>
          </p:nvSpPr>
          <p:spPr>
            <a:xfrm>
              <a:off x="480" y="2928"/>
              <a:ext cx="359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accent2"/>
                  </a:solidFill>
                </a:rPr>
                <a:t>符号：</a:t>
              </a:r>
              <a:r>
                <a:rPr lang="en-US" altLang="zh-CN" sz="2400" b="1" dirty="0">
                  <a:solidFill>
                    <a:schemeClr val="accent2"/>
                  </a:solidFill>
                </a:rPr>
                <a:t>M       </a:t>
              </a:r>
              <a:r>
                <a:rPr lang="zh-CN" altLang="en-US" sz="2400" b="1" dirty="0">
                  <a:solidFill>
                    <a:schemeClr val="accent2"/>
                  </a:solidFill>
                </a:rPr>
                <a:t>常用单位：</a:t>
              </a:r>
              <a:r>
                <a:rPr lang="en-US" altLang="zh-CN" sz="2400" b="1" dirty="0">
                  <a:solidFill>
                    <a:schemeClr val="accent2"/>
                  </a:solidFill>
                </a:rPr>
                <a:t>g/mol </a:t>
              </a:r>
              <a:r>
                <a:rPr lang="zh-CN" altLang="en-US" sz="2400" b="1" dirty="0">
                  <a:solidFill>
                    <a:schemeClr val="accent2"/>
                  </a:solidFill>
                </a:rPr>
                <a:t>、</a:t>
              </a:r>
              <a:r>
                <a:rPr lang="en-US" altLang="zh-CN" sz="2400" b="1" dirty="0">
                  <a:solidFill>
                    <a:schemeClr val="accent2"/>
                  </a:solidFill>
                </a:rPr>
                <a:t>Kg/mol</a:t>
              </a:r>
              <a:endParaRPr lang="en-US" altLang="zh-CN" sz="2400" b="1" dirty="0">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92" decel="100000"/>
                                        <p:tgtEl>
                                          <p:spTgt spid="3"/>
                                        </p:tgtEl>
                                      </p:cBhvr>
                                    </p:animEffect>
                                    <p:animScale>
                                      <p:cBhvr>
                                        <p:cTn id="22" dur="192" decel="100000"/>
                                        <p:tgtEl>
                                          <p:spTgt spid="3"/>
                                        </p:tgtEl>
                                      </p:cBhvr>
                                      <p:from x="10000" y="10000"/>
                                      <p:to x="200000" y="450000"/>
                                    </p:animScale>
                                    <p:animScale>
                                      <p:cBhvr>
                                        <p:cTn id="23" dur="308" accel="100000" fill="hold">
                                          <p:stCondLst>
                                            <p:cond delay="192"/>
                                          </p:stCondLst>
                                        </p:cTn>
                                        <p:tgtEl>
                                          <p:spTgt spid="3"/>
                                        </p:tgtEl>
                                      </p:cBhvr>
                                      <p:from x="200000" y="450000"/>
                                      <p:to x="100000" y="100000"/>
                                    </p:animScale>
                                    <p:set>
                                      <p:cBhvr>
                                        <p:cTn id="24" dur="192" fill="hold"/>
                                        <p:tgtEl>
                                          <p:spTgt spid="3"/>
                                        </p:tgtEl>
                                        <p:attrNameLst>
                                          <p:attrName>ppt_x</p:attrName>
                                        </p:attrNameLst>
                                      </p:cBhvr>
                                      <p:to>
                                        <p:strVal val="(0.5)"/>
                                      </p:to>
                                    </p:set>
                                    <p:anim from="(0.5)" to="(#ppt_x)" calcmode="lin" valueType="num">
                                      <p:cBhvr>
                                        <p:cTn id="25" dur="308" accel="100000" fill="hold">
                                          <p:stCondLst>
                                            <p:cond delay="192"/>
                                          </p:stCondLst>
                                        </p:cTn>
                                        <p:tgtEl>
                                          <p:spTgt spid="3"/>
                                        </p:tgtEl>
                                        <p:attrNameLst>
                                          <p:attrName>ppt_x</p:attrName>
                                        </p:attrNameLst>
                                      </p:cBhvr>
                                    </p:anim>
                                    <p:set>
                                      <p:cBhvr>
                                        <p:cTn id="26" dur="192" fill="hold"/>
                                        <p:tgtEl>
                                          <p:spTgt spid="3"/>
                                        </p:tgtEl>
                                        <p:attrNameLst>
                                          <p:attrName>ppt_y</p:attrName>
                                        </p:attrNameLst>
                                      </p:cBhvr>
                                      <p:to>
                                        <p:strVal val="(#ppt_y+0.4)"/>
                                      </p:to>
                                    </p:set>
                                    <p:anim from="(#ppt_y+0.4)" to="(#ppt_y)" calcmode="lin" valueType="num">
                                      <p:cBhvr>
                                        <p:cTn id="27" dur="308" accel="100000" fill="hold">
                                          <p:stCondLst>
                                            <p:cond delay="192"/>
                                          </p:stCondLst>
                                        </p:cTn>
                                        <p:tgtEl>
                                          <p:spTgt spid="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91439" y="896447"/>
            <a:ext cx="8700247"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dirty="0">
                <a:solidFill>
                  <a:srgbClr val="0000FF"/>
                </a:solidFill>
                <a:latin typeface="华文行楷" panose="02010800040101010101" pitchFamily="2" charset="-122"/>
                <a:ea typeface="华文行楷" panose="02010800040101010101" pitchFamily="2" charset="-122"/>
              </a:rPr>
              <a:t>学习目标</a:t>
            </a:r>
            <a:r>
              <a:rPr lang="zh-CN" altLang="en-US" sz="3600" b="1" dirty="0" smtClean="0">
                <a:solidFill>
                  <a:srgbClr val="0000FF"/>
                </a:solidFill>
                <a:latin typeface="华文行楷" panose="02010800040101010101" pitchFamily="2" charset="-122"/>
                <a:ea typeface="华文行楷" panose="02010800040101010101" pitchFamily="2" charset="-122"/>
              </a:rPr>
              <a:t>：</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r>
              <a:rPr lang="en-US" altLang="zh-CN" sz="3600" b="1" dirty="0">
                <a:solidFill>
                  <a:srgbClr val="0000FF"/>
                </a:solidFill>
                <a:latin typeface="华文行楷" panose="02010800040101010101" pitchFamily="2" charset="-122"/>
                <a:ea typeface="华文行楷" panose="02010800040101010101" pitchFamily="2" charset="-122"/>
              </a:rPr>
              <a:t>1</a:t>
            </a:r>
            <a:r>
              <a:rPr lang="zh-CN" altLang="en-US" sz="3600" b="1" dirty="0" smtClean="0">
                <a:solidFill>
                  <a:srgbClr val="0000FF"/>
                </a:solidFill>
                <a:latin typeface="华文行楷" panose="02010800040101010101" pitchFamily="2" charset="-122"/>
                <a:ea typeface="华文行楷" panose="02010800040101010101" pitchFamily="2" charset="-122"/>
              </a:rPr>
              <a:t>、知道</a:t>
            </a:r>
            <a:r>
              <a:rPr lang="zh-CN" altLang="en-US" sz="3600" b="1" dirty="0">
                <a:solidFill>
                  <a:srgbClr val="0000FF"/>
                </a:solidFill>
                <a:latin typeface="华文行楷" panose="02010800040101010101" pitchFamily="2" charset="-122"/>
                <a:ea typeface="华文行楷" panose="02010800040101010101" pitchFamily="2" charset="-122"/>
              </a:rPr>
              <a:t>决定</a:t>
            </a:r>
            <a:r>
              <a:rPr lang="zh-CN" altLang="en-US" sz="3600" b="1" dirty="0" smtClean="0">
                <a:solidFill>
                  <a:srgbClr val="0000FF"/>
                </a:solidFill>
                <a:latin typeface="华文行楷" panose="02010800040101010101" pitchFamily="2" charset="-122"/>
                <a:ea typeface="华文行楷" panose="02010800040101010101" pitchFamily="2" charset="-122"/>
              </a:rPr>
              <a:t>气体体积的因素</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None/>
            </a:pPr>
            <a:r>
              <a:rPr lang="en-US" altLang="zh-CN" sz="3600" b="1" dirty="0" smtClean="0">
                <a:solidFill>
                  <a:srgbClr val="0000FF"/>
                </a:solidFill>
                <a:latin typeface="华文行楷" panose="02010800040101010101" pitchFamily="2" charset="-122"/>
                <a:ea typeface="华文行楷" panose="02010800040101010101" pitchFamily="2" charset="-122"/>
              </a:rPr>
              <a:t>2</a:t>
            </a:r>
            <a:r>
              <a:rPr lang="zh-CN" altLang="en-US" sz="3600" b="1" dirty="0" smtClean="0">
                <a:solidFill>
                  <a:srgbClr val="0000FF"/>
                </a:solidFill>
                <a:latin typeface="华文行楷" panose="02010800040101010101" pitchFamily="2" charset="-122"/>
                <a:ea typeface="华文行楷" panose="02010800040101010101" pitchFamily="2" charset="-122"/>
              </a:rPr>
              <a:t>、</a:t>
            </a:r>
            <a:r>
              <a:rPr lang="zh-CN" altLang="en-US" sz="3600" b="1" dirty="0">
                <a:solidFill>
                  <a:srgbClr val="0000FF"/>
                </a:solidFill>
                <a:latin typeface="华文行楷" panose="02010800040101010101" pitchFamily="2" charset="-122"/>
                <a:ea typeface="华文行楷" panose="02010800040101010101" pitchFamily="2" charset="-122"/>
              </a:rPr>
              <a:t>掌握</a:t>
            </a:r>
            <a:r>
              <a:rPr lang="zh-CN" altLang="en-US" sz="3600" b="1" dirty="0" smtClean="0">
                <a:solidFill>
                  <a:srgbClr val="0000FF"/>
                </a:solidFill>
                <a:latin typeface="华文行楷" panose="02010800040101010101" pitchFamily="2" charset="-122"/>
                <a:ea typeface="华文行楷" panose="02010800040101010101" pitchFamily="2" charset="-122"/>
              </a:rPr>
              <a:t>物理量</a:t>
            </a:r>
            <a:r>
              <a:rPr lang="en-US" altLang="zh-CN" sz="3600" b="1" dirty="0" smtClean="0">
                <a:solidFill>
                  <a:srgbClr val="0000FF"/>
                </a:solidFill>
                <a:latin typeface="华文行楷" panose="02010800040101010101" pitchFamily="2" charset="-122"/>
                <a:ea typeface="华文行楷" panose="02010800040101010101" pitchFamily="2" charset="-122"/>
              </a:rPr>
              <a:t>——</a:t>
            </a:r>
            <a:r>
              <a:rPr lang="zh-CN" altLang="en-US" sz="3600" b="1" dirty="0" smtClean="0">
                <a:solidFill>
                  <a:srgbClr val="0000FF"/>
                </a:solidFill>
                <a:latin typeface="华文行楷" panose="02010800040101010101" pitchFamily="2" charset="-122"/>
                <a:ea typeface="华文行楷" panose="02010800040101010101" pitchFamily="2" charset="-122"/>
              </a:rPr>
              <a:t>气体摩尔体积</a:t>
            </a:r>
            <a:r>
              <a:rPr lang="en-US" altLang="zh-CN" sz="3600" b="1" dirty="0" smtClean="0">
                <a:solidFill>
                  <a:srgbClr val="0000FF"/>
                </a:solidFill>
                <a:latin typeface="华文行楷" panose="02010800040101010101" pitchFamily="2" charset="-122"/>
                <a:ea typeface="华文行楷" panose="02010800040101010101" pitchFamily="2" charset="-122"/>
              </a:rPr>
              <a:t>-</a:t>
            </a:r>
            <a:r>
              <a:rPr lang="en-US" altLang="zh-CN" sz="3600" b="1" dirty="0" err="1" smtClean="0">
                <a:solidFill>
                  <a:srgbClr val="0000FF"/>
                </a:solidFill>
                <a:latin typeface="Dotum" panose="020B0600000101010101" pitchFamily="34" charset="-127"/>
                <a:ea typeface="Dotum" panose="020B0600000101010101" pitchFamily="34" charset="-127"/>
              </a:rPr>
              <a:t>V</a:t>
            </a:r>
            <a:r>
              <a:rPr lang="en-US" altLang="zh-CN" sz="3600" b="1" baseline="-25000" dirty="0" err="1" smtClean="0">
                <a:solidFill>
                  <a:srgbClr val="0000FF"/>
                </a:solidFill>
                <a:latin typeface="Dotum" panose="020B0600000101010101" pitchFamily="34" charset="-127"/>
                <a:ea typeface="Dotum" panose="020B0600000101010101" pitchFamily="34" charset="-127"/>
              </a:rPr>
              <a:t>m</a:t>
            </a:r>
            <a:endParaRPr lang="en-US" altLang="zh-CN" sz="3600" b="1" baseline="-25000" dirty="0" smtClean="0">
              <a:solidFill>
                <a:srgbClr val="0000FF"/>
              </a:solidFill>
              <a:latin typeface="Dotum" panose="020B0600000101010101" pitchFamily="34" charset="-127"/>
              <a:ea typeface="Dotum" panose="020B0600000101010101" pitchFamily="34" charset="-127"/>
            </a:endParaRPr>
          </a:p>
          <a:p>
            <a:pPr eaLnBrk="1" hangingPunct="1">
              <a:spcBef>
                <a:spcPct val="0"/>
              </a:spcBef>
              <a:buNone/>
            </a:pPr>
            <a:endParaRPr lang="en-US" altLang="zh-CN" sz="3600" b="1" dirty="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r>
              <a:rPr lang="en-US" altLang="zh-CN" sz="3600" b="1" dirty="0" smtClean="0">
                <a:solidFill>
                  <a:srgbClr val="0000FF"/>
                </a:solidFill>
                <a:latin typeface="华文行楷" panose="02010800040101010101" pitchFamily="2" charset="-122"/>
                <a:ea typeface="华文行楷" panose="02010800040101010101" pitchFamily="2" charset="-122"/>
              </a:rPr>
              <a:t>3</a:t>
            </a:r>
            <a:r>
              <a:rPr lang="zh-CN" altLang="en-US" sz="3600" b="1" dirty="0" smtClean="0">
                <a:solidFill>
                  <a:srgbClr val="0000FF"/>
                </a:solidFill>
                <a:latin typeface="华文行楷" panose="02010800040101010101" pitchFamily="2" charset="-122"/>
                <a:ea typeface="华文行楷" panose="02010800040101010101" pitchFamily="2" charset="-122"/>
              </a:rPr>
              <a:t>、理解和学会应用</a:t>
            </a:r>
            <a:r>
              <a:rPr lang="en-US" altLang="zh-CN" sz="3600" b="1" dirty="0" err="1" smtClean="0">
                <a:solidFill>
                  <a:srgbClr val="FF0000"/>
                </a:solidFill>
                <a:latin typeface="Dotum" panose="020B0600000101010101" pitchFamily="34" charset="-127"/>
                <a:ea typeface="Dotum" panose="020B0600000101010101" pitchFamily="34" charset="-127"/>
              </a:rPr>
              <a:t>V</a:t>
            </a:r>
            <a:r>
              <a:rPr lang="en-US" altLang="zh-CN" sz="3600" b="1" baseline="-25000" dirty="0" err="1" smtClean="0">
                <a:solidFill>
                  <a:srgbClr val="FF0000"/>
                </a:solidFill>
                <a:latin typeface="Dotum" panose="020B0600000101010101" pitchFamily="34" charset="-127"/>
                <a:ea typeface="Dotum" panose="020B0600000101010101" pitchFamily="34" charset="-127"/>
              </a:rPr>
              <a:t>m</a:t>
            </a:r>
            <a:r>
              <a:rPr lang="en-US" altLang="zh-CN" sz="3600" b="1" dirty="0" smtClean="0">
                <a:solidFill>
                  <a:srgbClr val="FF0000"/>
                </a:solidFill>
                <a:latin typeface="Dotum" panose="020B0600000101010101" pitchFamily="34" charset="-127"/>
                <a:ea typeface="Dotum" panose="020B0600000101010101" pitchFamily="34" charset="-127"/>
              </a:rPr>
              <a:t>=V/</a:t>
            </a:r>
            <a:r>
              <a:rPr lang="en-US" altLang="zh-CN" sz="3600" b="1" dirty="0" smtClean="0">
                <a:solidFill>
                  <a:srgbClr val="FF0000"/>
                </a:solidFill>
                <a:latin typeface="Times New Roman" panose="02020603050405020304" pitchFamily="18" charset="0"/>
                <a:ea typeface="楷体_GB2312" pitchFamily="49" charset="-122"/>
              </a:rPr>
              <a:t> n</a:t>
            </a:r>
            <a:r>
              <a:rPr lang="zh-CN" altLang="en-US" sz="3600" b="1" dirty="0" smtClean="0">
                <a:solidFill>
                  <a:srgbClr val="0000FF"/>
                </a:solidFill>
                <a:latin typeface="华文行楷" panose="02010800040101010101" pitchFamily="2" charset="-122"/>
                <a:ea typeface="华文行楷" panose="02010800040101010101" pitchFamily="2" charset="-122"/>
              </a:rPr>
              <a:t>及其变式</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smtClean="0">
              <a:solidFill>
                <a:srgbClr val="0000FF"/>
              </a:solidFill>
              <a:latin typeface="Dotum" panose="020B0600000101010101" pitchFamily="34" charset="-127"/>
              <a:ea typeface="Dotum" panose="020B0600000101010101" pitchFamily="34" charset="-127"/>
            </a:endParaRPr>
          </a:p>
          <a:p>
            <a:pPr eaLnBrk="1" hangingPunct="1">
              <a:spcBef>
                <a:spcPct val="0"/>
              </a:spcBef>
              <a:buFontTx/>
              <a:buNone/>
            </a:pPr>
            <a:r>
              <a:rPr lang="en-US" altLang="zh-CN" sz="3600" b="1" dirty="0" smtClean="0">
                <a:solidFill>
                  <a:srgbClr val="0000FF"/>
                </a:solidFill>
                <a:latin typeface="华文行楷" panose="02010800040101010101" pitchFamily="2" charset="-122"/>
                <a:ea typeface="华文行楷" panose="02010800040101010101" pitchFamily="2" charset="-122"/>
              </a:rPr>
              <a:t>4</a:t>
            </a:r>
            <a:r>
              <a:rPr lang="zh-CN" altLang="en-US" sz="3600" b="1" dirty="0" smtClean="0">
                <a:solidFill>
                  <a:srgbClr val="0000FF"/>
                </a:solidFill>
                <a:latin typeface="华文行楷" panose="02010800040101010101" pitchFamily="2" charset="-122"/>
                <a:ea typeface="华文行楷" panose="02010800040101010101" pitchFamily="2" charset="-122"/>
              </a:rPr>
              <a:t>、理解和学会应用</a:t>
            </a:r>
            <a:r>
              <a:rPr lang="en-US" altLang="zh-CN" sz="3600" b="1" dirty="0" err="1" smtClean="0">
                <a:solidFill>
                  <a:srgbClr val="FF0000"/>
                </a:solidFill>
                <a:latin typeface="Dotum" panose="020B0600000101010101" pitchFamily="34" charset="-127"/>
                <a:ea typeface="Dotum" panose="020B0600000101010101" pitchFamily="34" charset="-127"/>
              </a:rPr>
              <a:t>pV</a:t>
            </a:r>
            <a:r>
              <a:rPr lang="en-US" altLang="zh-CN" sz="3600" b="1" dirty="0" smtClean="0">
                <a:solidFill>
                  <a:srgbClr val="FF0000"/>
                </a:solidFill>
                <a:latin typeface="Dotum" panose="020B0600000101010101" pitchFamily="34" charset="-127"/>
                <a:ea typeface="Dotum" panose="020B0600000101010101" pitchFamily="34" charset="-127"/>
              </a:rPr>
              <a:t>=</a:t>
            </a:r>
            <a:r>
              <a:rPr lang="en-US" altLang="zh-CN" sz="3600" b="1" dirty="0" err="1" smtClean="0">
                <a:solidFill>
                  <a:srgbClr val="FF0000"/>
                </a:solidFill>
                <a:latin typeface="Dotum" panose="020B0600000101010101" pitchFamily="34" charset="-127"/>
                <a:ea typeface="Dotum" panose="020B0600000101010101" pitchFamily="34" charset="-127"/>
              </a:rPr>
              <a:t>nRT</a:t>
            </a:r>
            <a:endParaRPr lang="en-US" altLang="zh-CN" sz="3600" b="1" dirty="0">
              <a:solidFill>
                <a:srgbClr val="FF0000"/>
              </a:solidFill>
              <a:latin typeface="华文行楷" panose="02010800040101010101" pitchFamily="2" charset="-122"/>
              <a:ea typeface="华文行楷" panose="02010800040101010101" pitchFamily="2" charset="-122"/>
            </a:endParaRPr>
          </a:p>
        </p:txBody>
      </p:sp>
      <p:sp>
        <p:nvSpPr>
          <p:cNvPr id="2" name="TextBox 1"/>
          <p:cNvSpPr txBox="1"/>
          <p:nvPr/>
        </p:nvSpPr>
        <p:spPr>
          <a:xfrm>
            <a:off x="712692" y="110266"/>
            <a:ext cx="7457739" cy="646331"/>
          </a:xfrm>
          <a:prstGeom prst="rect">
            <a:avLst/>
          </a:prstGeom>
          <a:noFill/>
        </p:spPr>
        <p:txBody>
          <a:bodyPr wrap="square" rtlCol="0">
            <a:spAutoFit/>
          </a:bodyPr>
          <a:lstStyle/>
          <a:p>
            <a:pPr algn="ctr"/>
            <a:r>
              <a:rPr lang="zh-CN" altLang="en-US" sz="3600" b="1" dirty="0" smtClean="0">
                <a:solidFill>
                  <a:srgbClr val="FF3300"/>
                </a:solidFill>
                <a:latin typeface="黑体" panose="02010609060101010101" pitchFamily="49" charset="-122"/>
                <a:ea typeface="黑体" panose="02010609060101010101" pitchFamily="49" charset="-122"/>
              </a:rPr>
              <a:t>第二课时  气体摩尔体积</a:t>
            </a:r>
            <a:endParaRPr lang="zh-CN" altLang="en-US" sz="3600" b="1" dirty="0">
              <a:solidFill>
                <a:srgbClr val="FF0000"/>
              </a:solidFill>
              <a:latin typeface="黑体" panose="02010609060101010101" pitchFamily="49" charset="-122"/>
              <a:ea typeface="黑体" panose="02010609060101010101" pitchFamily="49" charset="-122"/>
            </a:endParaRPr>
          </a:p>
        </p:txBody>
      </p:sp>
      <p:sp>
        <p:nvSpPr>
          <p:cNvPr id="3" name="椭圆 2"/>
          <p:cNvSpPr/>
          <p:nvPr/>
        </p:nvSpPr>
        <p:spPr>
          <a:xfrm>
            <a:off x="3808207" y="3883511"/>
            <a:ext cx="2043953" cy="2226833"/>
          </a:xfrm>
          <a:prstGeom prst="ellipse">
            <a:avLst/>
          </a:prstGeom>
          <a:noFill/>
          <a:ln w="38100">
            <a:solidFill>
              <a:srgbClr val="D6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0" y="188913"/>
            <a:ext cx="9144000" cy="711200"/>
          </a:xfrm>
          <a:prstGeom prst="rect">
            <a:avLst/>
          </a:prstGeom>
          <a:solidFill>
            <a:srgbClr val="F8FDC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b="1">
                <a:latin typeface="Verdana" panose="020B0604030504040204" pitchFamily="34" charset="0"/>
              </a:rPr>
              <a:t>   </a:t>
            </a:r>
            <a:r>
              <a:rPr kumimoji="1" lang="zh-CN" altLang="en-US" sz="4000" b="1">
                <a:latin typeface="Verdana" panose="020B0604030504040204" pitchFamily="34" charset="0"/>
              </a:rPr>
              <a:t>科学探究  </a:t>
            </a:r>
            <a:r>
              <a:rPr kumimoji="1" lang="en-US" altLang="zh-CN" sz="4000" b="1">
                <a:latin typeface="Verdana" panose="020B0604030504040204" pitchFamily="34" charset="0"/>
              </a:rPr>
              <a:t>P</a:t>
            </a:r>
            <a:r>
              <a:rPr kumimoji="1" lang="en-US" altLang="zh-CN" sz="2800" b="1">
                <a:latin typeface="Verdana" panose="020B0604030504040204" pitchFamily="34" charset="0"/>
              </a:rPr>
              <a:t>13</a:t>
            </a:r>
            <a:endParaRPr kumimoji="1" lang="en-US" altLang="zh-CN" sz="2800" b="1">
              <a:latin typeface="Verdana" panose="020B0604030504040204" pitchFamily="34" charset="0"/>
            </a:endParaRPr>
          </a:p>
        </p:txBody>
      </p:sp>
      <p:graphicFrame>
        <p:nvGraphicFramePr>
          <p:cNvPr id="5123" name="Object 3"/>
          <p:cNvGraphicFramePr>
            <a:graphicFrameLocks noChangeAspect="1"/>
          </p:cNvGraphicFramePr>
          <p:nvPr/>
        </p:nvGraphicFramePr>
        <p:xfrm>
          <a:off x="5508625" y="1196975"/>
          <a:ext cx="3055938" cy="2505075"/>
        </p:xfrm>
        <a:graphic>
          <a:graphicData uri="http://schemas.openxmlformats.org/presentationml/2006/ole">
            <mc:AlternateContent xmlns:mc="http://schemas.openxmlformats.org/markup-compatibility/2006">
              <mc:Choice xmlns:v="urn:schemas-microsoft-com:vml" Requires="v">
                <p:oleObj spid="_x0000_s1031" name="Flash 文档" r:id="rId1" imgW="2324100" imgH="1905000" progId="Flash.Movie">
                  <p:embed/>
                </p:oleObj>
              </mc:Choice>
              <mc:Fallback>
                <p:oleObj name="Flash 文档" r:id="rId1" imgW="2324100" imgH="1905000" progId="Flash.Movie">
                  <p:embed/>
                  <p:pic>
                    <p:nvPicPr>
                      <p:cNvPr id="0" name="图片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1196975"/>
                        <a:ext cx="3055938"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4"/>
          <p:cNvSpPr txBox="1">
            <a:spLocks noChangeArrowheads="1"/>
          </p:cNvSpPr>
          <p:nvPr/>
        </p:nvSpPr>
        <p:spPr bwMode="auto">
          <a:xfrm>
            <a:off x="0" y="1484313"/>
            <a:ext cx="536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latin typeface="Times New Roman" panose="02020603050405020304" pitchFamily="18" charset="0"/>
              </a:rPr>
              <a:t> 2H</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O             2H</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 + O</a:t>
            </a:r>
            <a:r>
              <a:rPr kumimoji="1" lang="en-US" altLang="zh-CN" sz="3600" b="1" baseline="-25000">
                <a:latin typeface="Times New Roman" panose="02020603050405020304" pitchFamily="18" charset="0"/>
              </a:rPr>
              <a:t>2</a:t>
            </a:r>
            <a:endParaRPr kumimoji="1" lang="en-US" altLang="zh-CN" sz="3600" b="1" baseline="-25000">
              <a:latin typeface="Times New Roman" panose="02020603050405020304" pitchFamily="18" charset="0"/>
            </a:endParaRPr>
          </a:p>
        </p:txBody>
      </p:sp>
      <p:sp>
        <p:nvSpPr>
          <p:cNvPr id="5125" name="Line 5"/>
          <p:cNvSpPr>
            <a:spLocks noChangeShapeType="1"/>
          </p:cNvSpPr>
          <p:nvPr/>
        </p:nvSpPr>
        <p:spPr bwMode="auto">
          <a:xfrm>
            <a:off x="1619250" y="1773238"/>
            <a:ext cx="71913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 name="Line 6"/>
          <p:cNvSpPr>
            <a:spLocks noChangeShapeType="1"/>
          </p:cNvSpPr>
          <p:nvPr/>
        </p:nvSpPr>
        <p:spPr bwMode="auto">
          <a:xfrm>
            <a:off x="1619250" y="1844675"/>
            <a:ext cx="71913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7" name="Text Box 7"/>
          <p:cNvSpPr txBox="1">
            <a:spLocks noChangeArrowheads="1"/>
          </p:cNvSpPr>
          <p:nvPr/>
        </p:nvSpPr>
        <p:spPr bwMode="auto">
          <a:xfrm>
            <a:off x="1619250" y="1341438"/>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latin typeface="Times New Roman" panose="02020603050405020304" pitchFamily="18" charset="0"/>
              </a:rPr>
              <a:t>电解</a:t>
            </a:r>
            <a:endParaRPr kumimoji="1" lang="zh-CN" altLang="en-US" sz="2000" b="1">
              <a:latin typeface="Times New Roman" panose="02020603050405020304" pitchFamily="18" charset="0"/>
            </a:endParaRPr>
          </a:p>
        </p:txBody>
      </p:sp>
      <p:graphicFrame>
        <p:nvGraphicFramePr>
          <p:cNvPr id="5156" name="Group 36"/>
          <p:cNvGraphicFramePr>
            <a:graphicFrameLocks noGrp="1"/>
          </p:cNvGraphicFramePr>
          <p:nvPr/>
        </p:nvGraphicFramePr>
        <p:xfrm>
          <a:off x="468313" y="3789363"/>
          <a:ext cx="8135937" cy="2447926"/>
        </p:xfrm>
        <a:graphic>
          <a:graphicData uri="http://schemas.openxmlformats.org/drawingml/2006/table">
            <a:tbl>
              <a:tblPr/>
              <a:tblGrid>
                <a:gridCol w="935037"/>
                <a:gridCol w="1584325"/>
                <a:gridCol w="1655763"/>
                <a:gridCol w="3960812"/>
              </a:tblGrid>
              <a:tr h="792163">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质量</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物质的量</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3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和</a:t>
                      </a: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a:t>
                      </a:r>
                      <a:r>
                        <a:rPr kumimoji="0" lang="en-US" altLang="zh-CN" sz="3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的物质的量之比</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3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endParaRPr kumimoji="0" lang="en-US" altLang="zh-CN" sz="3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en-US" altLang="zh-CN" sz="3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92163">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a:t>
                      </a:r>
                      <a:r>
                        <a:rPr kumimoji="0" lang="en-US" altLang="zh-CN" sz="3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endParaRPr kumimoji="0" lang="en-US" altLang="zh-CN" sz="3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5149" name="Text Box 29"/>
          <p:cNvSpPr txBox="1">
            <a:spLocks noChangeArrowheads="1"/>
          </p:cNvSpPr>
          <p:nvPr/>
        </p:nvSpPr>
        <p:spPr bwMode="auto">
          <a:xfrm>
            <a:off x="1547813" y="4652963"/>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FF"/>
                </a:solidFill>
                <a:latin typeface="Times New Roman" panose="02020603050405020304" pitchFamily="18" charset="0"/>
              </a:rPr>
              <a:t>0.2</a:t>
            </a:r>
            <a:r>
              <a:rPr kumimoji="1" lang="zh-CN" altLang="en-US" sz="3600" b="1">
                <a:solidFill>
                  <a:srgbClr val="0000FF"/>
                </a:solidFill>
                <a:latin typeface="Times New Roman" panose="02020603050405020304" pitchFamily="18" charset="0"/>
              </a:rPr>
              <a:t>克</a:t>
            </a:r>
            <a:endParaRPr kumimoji="1" lang="zh-CN" altLang="en-US" sz="3600" b="1">
              <a:solidFill>
                <a:srgbClr val="0000FF"/>
              </a:solidFill>
              <a:latin typeface="Times New Roman" panose="02020603050405020304" pitchFamily="18" charset="0"/>
            </a:endParaRPr>
          </a:p>
        </p:txBody>
      </p:sp>
      <p:sp>
        <p:nvSpPr>
          <p:cNvPr id="5150" name="Text Box 30"/>
          <p:cNvSpPr txBox="1">
            <a:spLocks noChangeArrowheads="1"/>
          </p:cNvSpPr>
          <p:nvPr/>
        </p:nvSpPr>
        <p:spPr bwMode="auto">
          <a:xfrm>
            <a:off x="3059113" y="4724400"/>
            <a:ext cx="1512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FF"/>
                </a:solidFill>
                <a:latin typeface="Times New Roman" panose="02020603050405020304" pitchFamily="18" charset="0"/>
              </a:rPr>
              <a:t>0.1mol</a:t>
            </a:r>
            <a:endParaRPr kumimoji="1" lang="en-US" altLang="zh-CN" sz="3600" b="1">
              <a:solidFill>
                <a:srgbClr val="0000FF"/>
              </a:solidFill>
              <a:latin typeface="Times New Roman" panose="02020603050405020304" pitchFamily="18" charset="0"/>
            </a:endParaRPr>
          </a:p>
        </p:txBody>
      </p:sp>
      <p:sp>
        <p:nvSpPr>
          <p:cNvPr id="5151" name="Text Box 31"/>
          <p:cNvSpPr txBox="1">
            <a:spLocks noChangeArrowheads="1"/>
          </p:cNvSpPr>
          <p:nvPr/>
        </p:nvSpPr>
        <p:spPr bwMode="auto">
          <a:xfrm>
            <a:off x="1547813" y="5516563"/>
            <a:ext cx="1223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0000FF"/>
                </a:solidFill>
                <a:latin typeface="Times New Roman" panose="02020603050405020304" pitchFamily="18" charset="0"/>
              </a:rPr>
              <a:t>1.6</a:t>
            </a:r>
            <a:r>
              <a:rPr kumimoji="1" lang="zh-CN" altLang="en-US" sz="3200" b="1">
                <a:solidFill>
                  <a:srgbClr val="0000FF"/>
                </a:solidFill>
                <a:latin typeface="Times New Roman" panose="02020603050405020304" pitchFamily="18" charset="0"/>
              </a:rPr>
              <a:t>克</a:t>
            </a:r>
            <a:endParaRPr kumimoji="1" lang="zh-CN" altLang="en-US" sz="3200" b="1">
              <a:solidFill>
                <a:srgbClr val="0000FF"/>
              </a:solidFill>
              <a:latin typeface="Times New Roman" panose="02020603050405020304" pitchFamily="18" charset="0"/>
            </a:endParaRPr>
          </a:p>
        </p:txBody>
      </p:sp>
      <p:sp>
        <p:nvSpPr>
          <p:cNvPr id="5152" name="Text Box 32"/>
          <p:cNvSpPr txBox="1">
            <a:spLocks noChangeArrowheads="1"/>
          </p:cNvSpPr>
          <p:nvPr/>
        </p:nvSpPr>
        <p:spPr bwMode="auto">
          <a:xfrm>
            <a:off x="2916238" y="5516563"/>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0000FF"/>
                </a:solidFill>
                <a:latin typeface="Times New Roman" panose="02020603050405020304" pitchFamily="18" charset="0"/>
              </a:rPr>
              <a:t>0.05mol</a:t>
            </a:r>
            <a:endParaRPr kumimoji="1" lang="en-US" altLang="zh-CN" sz="3600" b="1">
              <a:solidFill>
                <a:srgbClr val="0000FF"/>
              </a:solidFill>
              <a:latin typeface="Times New Roman" panose="02020603050405020304" pitchFamily="18" charset="0"/>
            </a:endParaRPr>
          </a:p>
        </p:txBody>
      </p:sp>
      <p:sp>
        <p:nvSpPr>
          <p:cNvPr id="5153" name="Text Box 33"/>
          <p:cNvSpPr txBox="1">
            <a:spLocks noChangeArrowheads="1"/>
          </p:cNvSpPr>
          <p:nvPr/>
        </p:nvSpPr>
        <p:spPr bwMode="auto">
          <a:xfrm>
            <a:off x="5292725" y="6586538"/>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latin typeface="Times New Roman" panose="02020603050405020304" pitchFamily="18" charset="0"/>
            </a:endParaRPr>
          </a:p>
        </p:txBody>
      </p:sp>
      <p:sp>
        <p:nvSpPr>
          <p:cNvPr id="5154" name="Text Box 34"/>
          <p:cNvSpPr txBox="1">
            <a:spLocks noChangeArrowheads="1"/>
          </p:cNvSpPr>
          <p:nvPr/>
        </p:nvSpPr>
        <p:spPr bwMode="auto">
          <a:xfrm>
            <a:off x="5580063" y="5013325"/>
            <a:ext cx="1871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b="1">
                <a:solidFill>
                  <a:srgbClr val="0000FF"/>
                </a:solidFill>
                <a:latin typeface="Times New Roman" panose="02020603050405020304" pitchFamily="18" charset="0"/>
              </a:rPr>
              <a:t>2∕1</a:t>
            </a:r>
            <a:endParaRPr kumimoji="1" lang="en-US" altLang="zh-CN" sz="4000" b="1">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56"/>
                                        </p:tgtEl>
                                        <p:attrNameLst>
                                          <p:attrName>style.visibility</p:attrName>
                                        </p:attrNameLst>
                                      </p:cBhvr>
                                      <p:to>
                                        <p:strVal val="visible"/>
                                      </p:to>
                                    </p:set>
                                    <p:animEffect transition="in" filter="checkerboard(across)">
                                      <p:cBhvr>
                                        <p:cTn id="7" dur="500"/>
                                        <p:tgtEl>
                                          <p:spTgt spid="51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49"/>
                                        </p:tgtEl>
                                        <p:attrNameLst>
                                          <p:attrName>style.visibility</p:attrName>
                                        </p:attrNameLst>
                                      </p:cBhvr>
                                      <p:to>
                                        <p:strVal val="visible"/>
                                      </p:to>
                                    </p:set>
                                    <p:anim calcmode="lin" valueType="num">
                                      <p:cBhvr additive="base">
                                        <p:cTn id="12" dur="500" fill="hold"/>
                                        <p:tgtEl>
                                          <p:spTgt spid="5149"/>
                                        </p:tgtEl>
                                        <p:attrNameLst>
                                          <p:attrName>ppt_x</p:attrName>
                                        </p:attrNameLst>
                                      </p:cBhvr>
                                      <p:tavLst>
                                        <p:tav tm="0">
                                          <p:val>
                                            <p:strVal val="#ppt_x"/>
                                          </p:val>
                                        </p:tav>
                                        <p:tav tm="100000">
                                          <p:val>
                                            <p:strVal val="#ppt_x"/>
                                          </p:val>
                                        </p:tav>
                                      </p:tavLst>
                                    </p:anim>
                                    <p:anim calcmode="lin" valueType="num">
                                      <p:cBhvr additive="base">
                                        <p:cTn id="13" dur="500" fill="hold"/>
                                        <p:tgtEl>
                                          <p:spTgt spid="51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51"/>
                                        </p:tgtEl>
                                        <p:attrNameLst>
                                          <p:attrName>style.visibility</p:attrName>
                                        </p:attrNameLst>
                                      </p:cBhvr>
                                      <p:to>
                                        <p:strVal val="visible"/>
                                      </p:to>
                                    </p:set>
                                    <p:anim calcmode="lin" valueType="num">
                                      <p:cBhvr additive="base">
                                        <p:cTn id="18" dur="500" fill="hold"/>
                                        <p:tgtEl>
                                          <p:spTgt spid="5151"/>
                                        </p:tgtEl>
                                        <p:attrNameLst>
                                          <p:attrName>ppt_x</p:attrName>
                                        </p:attrNameLst>
                                      </p:cBhvr>
                                      <p:tavLst>
                                        <p:tav tm="0">
                                          <p:val>
                                            <p:strVal val="#ppt_x"/>
                                          </p:val>
                                        </p:tav>
                                        <p:tav tm="100000">
                                          <p:val>
                                            <p:strVal val="#ppt_x"/>
                                          </p:val>
                                        </p:tav>
                                      </p:tavLst>
                                    </p:anim>
                                    <p:anim calcmode="lin" valueType="num">
                                      <p:cBhvr additive="base">
                                        <p:cTn id="19" dur="500" fill="hold"/>
                                        <p:tgtEl>
                                          <p:spTgt spid="515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50"/>
                                        </p:tgtEl>
                                        <p:attrNameLst>
                                          <p:attrName>style.visibility</p:attrName>
                                        </p:attrNameLst>
                                      </p:cBhvr>
                                      <p:to>
                                        <p:strVal val="visible"/>
                                      </p:to>
                                    </p:set>
                                    <p:anim calcmode="lin" valueType="num">
                                      <p:cBhvr additive="base">
                                        <p:cTn id="24" dur="500" fill="hold"/>
                                        <p:tgtEl>
                                          <p:spTgt spid="5150"/>
                                        </p:tgtEl>
                                        <p:attrNameLst>
                                          <p:attrName>ppt_x</p:attrName>
                                        </p:attrNameLst>
                                      </p:cBhvr>
                                      <p:tavLst>
                                        <p:tav tm="0">
                                          <p:val>
                                            <p:strVal val="#ppt_x"/>
                                          </p:val>
                                        </p:tav>
                                        <p:tav tm="100000">
                                          <p:val>
                                            <p:strVal val="#ppt_x"/>
                                          </p:val>
                                        </p:tav>
                                      </p:tavLst>
                                    </p:anim>
                                    <p:anim calcmode="lin" valueType="num">
                                      <p:cBhvr additive="base">
                                        <p:cTn id="25" dur="500" fill="hold"/>
                                        <p:tgtEl>
                                          <p:spTgt spid="51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52"/>
                                        </p:tgtEl>
                                        <p:attrNameLst>
                                          <p:attrName>style.visibility</p:attrName>
                                        </p:attrNameLst>
                                      </p:cBhvr>
                                      <p:to>
                                        <p:strVal val="visible"/>
                                      </p:to>
                                    </p:set>
                                    <p:anim calcmode="lin" valueType="num">
                                      <p:cBhvr additive="base">
                                        <p:cTn id="30" dur="500" fill="hold"/>
                                        <p:tgtEl>
                                          <p:spTgt spid="5152"/>
                                        </p:tgtEl>
                                        <p:attrNameLst>
                                          <p:attrName>ppt_x</p:attrName>
                                        </p:attrNameLst>
                                      </p:cBhvr>
                                      <p:tavLst>
                                        <p:tav tm="0">
                                          <p:val>
                                            <p:strVal val="#ppt_x"/>
                                          </p:val>
                                        </p:tav>
                                        <p:tav tm="100000">
                                          <p:val>
                                            <p:strVal val="#ppt_x"/>
                                          </p:val>
                                        </p:tav>
                                      </p:tavLst>
                                    </p:anim>
                                    <p:anim calcmode="lin" valueType="num">
                                      <p:cBhvr additive="base">
                                        <p:cTn id="31" dur="500" fill="hold"/>
                                        <p:tgtEl>
                                          <p:spTgt spid="515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54"/>
                                        </p:tgtEl>
                                        <p:attrNameLst>
                                          <p:attrName>style.visibility</p:attrName>
                                        </p:attrNameLst>
                                      </p:cBhvr>
                                      <p:to>
                                        <p:strVal val="visible"/>
                                      </p:to>
                                    </p:set>
                                    <p:anim calcmode="lin" valueType="num">
                                      <p:cBhvr additive="base">
                                        <p:cTn id="36" dur="500" fill="hold"/>
                                        <p:tgtEl>
                                          <p:spTgt spid="5154"/>
                                        </p:tgtEl>
                                        <p:attrNameLst>
                                          <p:attrName>ppt_x</p:attrName>
                                        </p:attrNameLst>
                                      </p:cBhvr>
                                      <p:tavLst>
                                        <p:tav tm="0">
                                          <p:val>
                                            <p:strVal val="#ppt_x"/>
                                          </p:val>
                                        </p:tav>
                                        <p:tav tm="100000">
                                          <p:val>
                                            <p:strVal val="#ppt_x"/>
                                          </p:val>
                                        </p:tav>
                                      </p:tavLst>
                                    </p:anim>
                                    <p:anim calcmode="lin" valueType="num">
                                      <p:cBhvr additive="base">
                                        <p:cTn id="37" dur="500" fill="hold"/>
                                        <p:tgtEl>
                                          <p:spTgt spid="5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9" grpId="0"/>
      <p:bldP spid="5150" grpId="0"/>
      <p:bldP spid="5151" grpId="0"/>
      <p:bldP spid="5152" grpId="0"/>
      <p:bldP spid="51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Group 2"/>
          <p:cNvGraphicFramePr>
            <a:graphicFrameLocks noGrp="1"/>
          </p:cNvGraphicFramePr>
          <p:nvPr/>
        </p:nvGraphicFramePr>
        <p:xfrm>
          <a:off x="611188" y="1412875"/>
          <a:ext cx="7777162" cy="4392613"/>
        </p:xfrm>
        <a:graphic>
          <a:graphicData uri="http://schemas.openxmlformats.org/drawingml/2006/table">
            <a:tbl>
              <a:tblPr/>
              <a:tblGrid>
                <a:gridCol w="1223962"/>
                <a:gridCol w="1047750"/>
                <a:gridCol w="1398588"/>
                <a:gridCol w="2271712"/>
                <a:gridCol w="1835150"/>
              </a:tblGrid>
              <a:tr h="46672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物质</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状态</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质量</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密度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(g/cm</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体积</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Fe</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36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固</a:t>
                      </a:r>
                      <a:endParaRPr kumimoji="0" lang="zh-CN" altLang="en-US" sz="36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36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态</a:t>
                      </a:r>
                      <a:endParaRPr kumimoji="0" lang="zh-CN" altLang="en-US" sz="36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55.8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7.88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Al</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26.98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2.7</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Pb</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207.2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11.3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液</a:t>
                      </a:r>
                      <a:endParaRPr kumimoji="0" lang="zh-CN" altLang="en-US"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态</a:t>
                      </a:r>
                      <a:endParaRPr kumimoji="0" lang="zh-CN" altLang="en-US"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SO</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1.83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4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气</a:t>
                      </a:r>
                      <a:endParaRPr kumimoji="0" lang="zh-CN" altLang="en-US" sz="4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zh-CN" altLang="en-US" sz="4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态</a:t>
                      </a:r>
                      <a:endParaRPr kumimoji="0" lang="zh-CN" altLang="en-US" sz="4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0.0899 g/ L</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1.43 g/ L</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CO</a:t>
                      </a:r>
                      <a:r>
                        <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4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44.01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1.977 g/ L</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None/>
                      </a:pPr>
                      <a:endParaRPr kumimoji="0" lang="zh-CN" altLang="zh-CN" sz="1800" b="0"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38" name="Text Box 70"/>
          <p:cNvSpPr txBox="1">
            <a:spLocks noChangeArrowheads="1"/>
          </p:cNvSpPr>
          <p:nvPr/>
        </p:nvSpPr>
        <p:spPr bwMode="auto">
          <a:xfrm>
            <a:off x="6588125" y="1916113"/>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dirty="0">
                <a:solidFill>
                  <a:srgbClr val="FF0000"/>
                </a:solidFill>
                <a:latin typeface="Times New Roman" panose="02020603050405020304" pitchFamily="18" charset="0"/>
              </a:rPr>
              <a:t>7.15 </a:t>
            </a:r>
            <a:r>
              <a:rPr kumimoji="1" lang="en-US" altLang="zh-CN" sz="2800" b="1" dirty="0">
                <a:solidFill>
                  <a:srgbClr val="FF0000"/>
                </a:solidFill>
                <a:latin typeface="Times New Roman" panose="02020603050405020304" pitchFamily="18" charset="0"/>
              </a:rPr>
              <a:t>cm</a:t>
            </a:r>
            <a:r>
              <a:rPr kumimoji="1" lang="en-US" altLang="zh-CN" sz="2800" b="1" baseline="30000" dirty="0">
                <a:solidFill>
                  <a:srgbClr val="FF0000"/>
                </a:solidFill>
                <a:latin typeface="Times New Roman" panose="02020603050405020304" pitchFamily="18" charset="0"/>
              </a:rPr>
              <a:t>3</a:t>
            </a:r>
            <a:endParaRPr kumimoji="1" lang="en-US" altLang="zh-CN" sz="2800" b="1" baseline="30000" dirty="0">
              <a:solidFill>
                <a:srgbClr val="FF0000"/>
              </a:solidFill>
              <a:latin typeface="Times New Roman" panose="02020603050405020304" pitchFamily="18" charset="0"/>
            </a:endParaRPr>
          </a:p>
        </p:txBody>
      </p:sp>
      <p:sp>
        <p:nvSpPr>
          <p:cNvPr id="7239" name="Text Box 71"/>
          <p:cNvSpPr txBox="1">
            <a:spLocks noChangeArrowheads="1"/>
          </p:cNvSpPr>
          <p:nvPr/>
        </p:nvSpPr>
        <p:spPr bwMode="auto">
          <a:xfrm>
            <a:off x="6588125" y="2420938"/>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dirty="0">
                <a:solidFill>
                  <a:srgbClr val="FF0000"/>
                </a:solidFill>
                <a:latin typeface="Times New Roman" panose="02020603050405020304" pitchFamily="18" charset="0"/>
              </a:rPr>
              <a:t>9.99</a:t>
            </a:r>
            <a:r>
              <a:rPr kumimoji="1" lang="en-US" altLang="zh-CN" sz="2800" b="1" dirty="0">
                <a:solidFill>
                  <a:srgbClr val="FF0000"/>
                </a:solidFill>
                <a:latin typeface="Times New Roman" panose="02020603050405020304" pitchFamily="18" charset="0"/>
              </a:rPr>
              <a:t> cm</a:t>
            </a:r>
            <a:r>
              <a:rPr kumimoji="1" lang="en-US" altLang="zh-CN" sz="2800" b="1" baseline="30000" dirty="0">
                <a:solidFill>
                  <a:srgbClr val="FF0000"/>
                </a:solidFill>
                <a:latin typeface="Times New Roman" panose="02020603050405020304" pitchFamily="18" charset="0"/>
              </a:rPr>
              <a:t>3</a:t>
            </a:r>
            <a:endParaRPr kumimoji="1" lang="en-US" altLang="zh-CN" sz="2800" b="1" baseline="30000" dirty="0">
              <a:solidFill>
                <a:srgbClr val="FF0000"/>
              </a:solidFill>
              <a:latin typeface="Times New Roman" panose="02020603050405020304" pitchFamily="18" charset="0"/>
            </a:endParaRPr>
          </a:p>
        </p:txBody>
      </p:sp>
      <p:sp>
        <p:nvSpPr>
          <p:cNvPr id="7240" name="Text Box 72"/>
          <p:cNvSpPr txBox="1">
            <a:spLocks noChangeArrowheads="1"/>
          </p:cNvSpPr>
          <p:nvPr/>
        </p:nvSpPr>
        <p:spPr bwMode="auto">
          <a:xfrm>
            <a:off x="6588125" y="2852738"/>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dirty="0">
                <a:solidFill>
                  <a:srgbClr val="FF0000"/>
                </a:solidFill>
                <a:latin typeface="Times New Roman" panose="02020603050405020304" pitchFamily="18" charset="0"/>
              </a:rPr>
              <a:t>18.3</a:t>
            </a:r>
            <a:r>
              <a:rPr kumimoji="1" lang="en-US" altLang="zh-CN" sz="2800" b="1" dirty="0">
                <a:solidFill>
                  <a:srgbClr val="FF0000"/>
                </a:solidFill>
                <a:latin typeface="Times New Roman" panose="02020603050405020304" pitchFamily="18" charset="0"/>
              </a:rPr>
              <a:t> cm</a:t>
            </a:r>
            <a:r>
              <a:rPr kumimoji="1" lang="en-US" altLang="zh-CN" sz="2800" b="1" baseline="30000" dirty="0">
                <a:solidFill>
                  <a:srgbClr val="FF0000"/>
                </a:solidFill>
                <a:latin typeface="Times New Roman" panose="02020603050405020304" pitchFamily="18" charset="0"/>
              </a:rPr>
              <a:t>3</a:t>
            </a:r>
            <a:endParaRPr kumimoji="1" lang="en-US" altLang="zh-CN" sz="2800" b="1" baseline="30000" dirty="0">
              <a:solidFill>
                <a:srgbClr val="FF0000"/>
              </a:solidFill>
              <a:latin typeface="Times New Roman" panose="02020603050405020304" pitchFamily="18" charset="0"/>
            </a:endParaRPr>
          </a:p>
        </p:txBody>
      </p:sp>
      <p:sp>
        <p:nvSpPr>
          <p:cNvPr id="7241" name="Text Box 73"/>
          <p:cNvSpPr txBox="1">
            <a:spLocks noChangeArrowheads="1"/>
          </p:cNvSpPr>
          <p:nvPr/>
        </p:nvSpPr>
        <p:spPr bwMode="auto">
          <a:xfrm>
            <a:off x="6588125" y="3357563"/>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dirty="0">
                <a:solidFill>
                  <a:srgbClr val="FF33CC"/>
                </a:solidFill>
                <a:latin typeface="Times New Roman" panose="02020603050405020304" pitchFamily="18" charset="0"/>
              </a:rPr>
              <a:t>18.0</a:t>
            </a:r>
            <a:r>
              <a:rPr kumimoji="1" lang="en-US" altLang="zh-CN" sz="2800" b="1" dirty="0">
                <a:solidFill>
                  <a:srgbClr val="FF33CC"/>
                </a:solidFill>
                <a:latin typeface="Times New Roman" panose="02020603050405020304" pitchFamily="18" charset="0"/>
              </a:rPr>
              <a:t>cm</a:t>
            </a:r>
            <a:r>
              <a:rPr kumimoji="1" lang="en-US" altLang="zh-CN" sz="2800" b="1" baseline="30000" dirty="0">
                <a:solidFill>
                  <a:srgbClr val="FF33CC"/>
                </a:solidFill>
                <a:latin typeface="Times New Roman" panose="02020603050405020304" pitchFamily="18" charset="0"/>
              </a:rPr>
              <a:t>3</a:t>
            </a:r>
            <a:endParaRPr kumimoji="1" lang="en-US" altLang="zh-CN" sz="2800" b="1" baseline="30000" dirty="0">
              <a:solidFill>
                <a:srgbClr val="FF33CC"/>
              </a:solidFill>
              <a:latin typeface="Times New Roman" panose="02020603050405020304" pitchFamily="18" charset="0"/>
            </a:endParaRPr>
          </a:p>
        </p:txBody>
      </p:sp>
      <p:sp>
        <p:nvSpPr>
          <p:cNvPr id="7242" name="Text Box 74"/>
          <p:cNvSpPr txBox="1">
            <a:spLocks noChangeArrowheads="1"/>
          </p:cNvSpPr>
          <p:nvPr/>
        </p:nvSpPr>
        <p:spPr bwMode="auto">
          <a:xfrm>
            <a:off x="6588125" y="38608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FF33CC"/>
                </a:solidFill>
                <a:latin typeface="Times New Roman" panose="02020603050405020304" pitchFamily="18" charset="0"/>
              </a:rPr>
              <a:t>53.6</a:t>
            </a:r>
            <a:r>
              <a:rPr kumimoji="1" lang="en-US" altLang="zh-CN" sz="2800" b="1">
                <a:solidFill>
                  <a:srgbClr val="FF33CC"/>
                </a:solidFill>
                <a:latin typeface="Times New Roman" panose="02020603050405020304" pitchFamily="18" charset="0"/>
              </a:rPr>
              <a:t> cm</a:t>
            </a:r>
            <a:r>
              <a:rPr kumimoji="1" lang="en-US" altLang="zh-CN" sz="2800" b="1" baseline="30000">
                <a:solidFill>
                  <a:srgbClr val="FF33CC"/>
                </a:solidFill>
                <a:latin typeface="Times New Roman" panose="02020603050405020304" pitchFamily="18" charset="0"/>
              </a:rPr>
              <a:t>3</a:t>
            </a:r>
            <a:endParaRPr kumimoji="1" lang="en-US" altLang="zh-CN" sz="2800" b="1" baseline="30000">
              <a:solidFill>
                <a:srgbClr val="FF33CC"/>
              </a:solidFill>
              <a:latin typeface="Times New Roman" panose="02020603050405020304" pitchFamily="18" charset="0"/>
            </a:endParaRPr>
          </a:p>
        </p:txBody>
      </p:sp>
      <p:sp>
        <p:nvSpPr>
          <p:cNvPr id="7243" name="Text Box 75"/>
          <p:cNvSpPr txBox="1">
            <a:spLocks noChangeArrowheads="1"/>
          </p:cNvSpPr>
          <p:nvPr/>
        </p:nvSpPr>
        <p:spPr bwMode="auto">
          <a:xfrm>
            <a:off x="6732588" y="4365625"/>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FF"/>
                </a:solidFill>
                <a:latin typeface="Times New Roman" panose="02020603050405020304" pitchFamily="18" charset="0"/>
              </a:rPr>
              <a:t>22.4 L</a:t>
            </a:r>
            <a:endParaRPr lang="en-US" altLang="zh-CN" sz="2800" b="1">
              <a:solidFill>
                <a:srgbClr val="0000FF"/>
              </a:solidFill>
              <a:latin typeface="Times New Roman" panose="02020603050405020304" pitchFamily="18" charset="0"/>
            </a:endParaRPr>
          </a:p>
        </p:txBody>
      </p:sp>
      <p:sp>
        <p:nvSpPr>
          <p:cNvPr id="7244" name="Text Box 76"/>
          <p:cNvSpPr txBox="1">
            <a:spLocks noChangeArrowheads="1"/>
          </p:cNvSpPr>
          <p:nvPr/>
        </p:nvSpPr>
        <p:spPr bwMode="auto">
          <a:xfrm>
            <a:off x="6732588" y="4868863"/>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FF"/>
                </a:solidFill>
                <a:latin typeface="Times New Roman" panose="02020603050405020304" pitchFamily="18" charset="0"/>
              </a:rPr>
              <a:t>22.4 L</a:t>
            </a:r>
            <a:endParaRPr lang="en-US" altLang="zh-CN" sz="2800" b="1">
              <a:solidFill>
                <a:srgbClr val="0000FF"/>
              </a:solidFill>
              <a:latin typeface="Times New Roman" panose="02020603050405020304" pitchFamily="18" charset="0"/>
            </a:endParaRPr>
          </a:p>
        </p:txBody>
      </p:sp>
      <p:sp>
        <p:nvSpPr>
          <p:cNvPr id="7245" name="Text Box 77"/>
          <p:cNvSpPr txBox="1">
            <a:spLocks noChangeArrowheads="1"/>
          </p:cNvSpPr>
          <p:nvPr/>
        </p:nvSpPr>
        <p:spPr bwMode="auto">
          <a:xfrm>
            <a:off x="6732588" y="5373688"/>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FF"/>
                </a:solidFill>
                <a:latin typeface="Times New Roman" panose="02020603050405020304" pitchFamily="18" charset="0"/>
              </a:rPr>
              <a:t>22.3 L</a:t>
            </a:r>
            <a:endParaRPr lang="en-US" altLang="zh-CN" sz="2800" b="1">
              <a:solidFill>
                <a:srgbClr val="0000FF"/>
              </a:solidFill>
              <a:latin typeface="Times New Roman" panose="02020603050405020304" pitchFamily="18" charset="0"/>
            </a:endParaRPr>
          </a:p>
        </p:txBody>
      </p:sp>
      <p:sp>
        <p:nvSpPr>
          <p:cNvPr id="7246" name="Text Box 78"/>
          <p:cNvSpPr txBox="1">
            <a:spLocks noGrp="1" noChangeArrowheads="1"/>
          </p:cNvSpPr>
          <p:nvPr>
            <p:ph type="title"/>
          </p:nvPr>
        </p:nvSpPr>
        <p:spPr>
          <a:xfrm>
            <a:off x="323850" y="188913"/>
            <a:ext cx="2808288" cy="574675"/>
          </a:xfrm>
          <a:solidFill>
            <a:srgbClr val="CCFFFF"/>
          </a:solidFill>
        </p:spPr>
        <p:txBody>
          <a:bodyPr>
            <a:normAutofit fontScale="90000"/>
          </a:bodyPr>
          <a:lstStyle/>
          <a:p>
            <a:r>
              <a:rPr lang="zh-CN" altLang="en-US" sz="3600" b="1">
                <a:solidFill>
                  <a:srgbClr val="000000"/>
                </a:solidFill>
              </a:rPr>
              <a:t>科学探究</a:t>
            </a:r>
            <a:endParaRPr lang="zh-CN" altLang="en-US" sz="3600" b="1">
              <a:solidFill>
                <a:srgbClr val="000000"/>
              </a:solidFill>
              <a:hlinkClick r:id="rId1" action="ppaction://hlinksldjump"/>
            </a:endParaRPr>
          </a:p>
        </p:txBody>
      </p:sp>
      <p:sp>
        <p:nvSpPr>
          <p:cNvPr id="7247" name="Text Box 79"/>
          <p:cNvSpPr txBox="1">
            <a:spLocks noChangeArrowheads="1"/>
          </p:cNvSpPr>
          <p:nvPr/>
        </p:nvSpPr>
        <p:spPr bwMode="auto">
          <a:xfrm>
            <a:off x="395288" y="836613"/>
            <a:ext cx="7270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anose="02020603050405020304" pitchFamily="18" charset="0"/>
              </a:rPr>
              <a:t>以下是</a:t>
            </a:r>
            <a:r>
              <a:rPr kumimoji="1" lang="en-US" altLang="zh-CN" sz="2800" b="1">
                <a:solidFill>
                  <a:srgbClr val="0000FF"/>
                </a:solidFill>
                <a:latin typeface="Times New Roman" panose="02020603050405020304" pitchFamily="18" charset="0"/>
              </a:rPr>
              <a:t>1mol</a:t>
            </a:r>
            <a:r>
              <a:rPr kumimoji="1" lang="zh-CN" altLang="en-US" sz="2800" b="1">
                <a:latin typeface="Times New Roman" panose="02020603050405020304" pitchFamily="18" charset="0"/>
              </a:rPr>
              <a:t>物质在</a:t>
            </a:r>
            <a:r>
              <a:rPr kumimoji="1" lang="en-US" altLang="zh-CN" sz="2800" b="1">
                <a:solidFill>
                  <a:srgbClr val="0000FF"/>
                </a:solidFill>
                <a:latin typeface="Times New Roman" panose="02020603050405020304" pitchFamily="18" charset="0"/>
              </a:rPr>
              <a:t>0</a:t>
            </a:r>
            <a:r>
              <a:rPr kumimoji="1" lang="en-US" altLang="zh-CN" sz="2800" b="1" baseline="30000">
                <a:solidFill>
                  <a:srgbClr val="0000FF"/>
                </a:solidFill>
                <a:latin typeface="Times New Roman" panose="02020603050405020304" pitchFamily="18" charset="0"/>
              </a:rPr>
              <a:t>0</a:t>
            </a:r>
            <a:r>
              <a:rPr kumimoji="1" lang="en-US" altLang="zh-CN" sz="2800" b="1">
                <a:solidFill>
                  <a:srgbClr val="0000FF"/>
                </a:solidFill>
                <a:latin typeface="Times New Roman" panose="02020603050405020304" pitchFamily="18" charset="0"/>
              </a:rPr>
              <a:t>C</a:t>
            </a:r>
            <a:r>
              <a:rPr kumimoji="1" lang="zh-CN" altLang="en-US" sz="2800" b="1">
                <a:solidFill>
                  <a:srgbClr val="0000FF"/>
                </a:solidFill>
                <a:latin typeface="Times New Roman" panose="02020603050405020304" pitchFamily="18" charset="0"/>
              </a:rPr>
              <a:t>、</a:t>
            </a:r>
            <a:r>
              <a:rPr kumimoji="1" lang="en-US" altLang="zh-CN" sz="2800" b="1">
                <a:solidFill>
                  <a:srgbClr val="0000FF"/>
                </a:solidFill>
                <a:latin typeface="Times New Roman" panose="02020603050405020304" pitchFamily="18" charset="0"/>
              </a:rPr>
              <a:t>1.01×10</a:t>
            </a:r>
            <a:r>
              <a:rPr kumimoji="1" lang="en-US" altLang="zh-CN" sz="2800" b="1" baseline="30000">
                <a:solidFill>
                  <a:srgbClr val="0000FF"/>
                </a:solidFill>
                <a:latin typeface="Times New Roman" panose="02020603050405020304" pitchFamily="18" charset="0"/>
              </a:rPr>
              <a:t>5</a:t>
            </a:r>
            <a:r>
              <a:rPr kumimoji="1" lang="en-US" altLang="zh-CN" sz="2800" b="1">
                <a:solidFill>
                  <a:srgbClr val="0000FF"/>
                </a:solidFill>
                <a:latin typeface="Times New Roman" panose="02020603050405020304" pitchFamily="18" charset="0"/>
              </a:rPr>
              <a:t>Pa</a:t>
            </a:r>
            <a:r>
              <a:rPr kumimoji="1" lang="zh-CN" altLang="en-US" sz="2800" b="1">
                <a:solidFill>
                  <a:srgbClr val="0000FF"/>
                </a:solidFill>
                <a:latin typeface="Times New Roman" panose="02020603050405020304" pitchFamily="18" charset="0"/>
              </a:rPr>
              <a:t>下</a:t>
            </a:r>
            <a:r>
              <a:rPr kumimoji="1" lang="zh-CN" altLang="en-US" sz="2800" b="1">
                <a:latin typeface="Times New Roman" panose="02020603050405020304" pitchFamily="18" charset="0"/>
              </a:rPr>
              <a:t>的体积</a:t>
            </a:r>
            <a:endParaRPr kumimoji="1" lang="zh-CN" altLang="en-US" sz="2800" b="1">
              <a:latin typeface="Times New Roman" panose="02020603050405020304" pitchFamily="18" charset="0"/>
            </a:endParaRPr>
          </a:p>
        </p:txBody>
      </p:sp>
      <p:sp>
        <p:nvSpPr>
          <p:cNvPr id="7248" name="Text Box 80">
            <a:hlinkClick r:id="rId2" action="ppaction://hlinksldjump"/>
          </p:cNvPr>
          <p:cNvSpPr txBox="1">
            <a:spLocks noChangeArrowheads="1"/>
          </p:cNvSpPr>
          <p:nvPr/>
        </p:nvSpPr>
        <p:spPr bwMode="auto">
          <a:xfrm>
            <a:off x="395288" y="5988050"/>
            <a:ext cx="8137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a:effectLst>
                  <a:outerShdw blurRad="38100" dist="38100" dir="2700000" algn="tl">
                    <a:srgbClr val="000000"/>
                  </a:outerShdw>
                </a:effectLst>
                <a:latin typeface="华文新魏" panose="02010800040101010101" pitchFamily="2" charset="-122"/>
                <a:ea typeface="华文新魏" panose="02010800040101010101" pitchFamily="2" charset="-122"/>
              </a:rPr>
              <a:t>由</a:t>
            </a:r>
            <a:r>
              <a:rPr kumimoji="1" lang="zh-CN" altLang="en-US" sz="3600">
                <a:solidFill>
                  <a:srgbClr val="FF33CC"/>
                </a:solidFill>
                <a:effectLst>
                  <a:outerShdw blurRad="38100" dist="38100" dir="2700000" algn="tl">
                    <a:srgbClr val="000000"/>
                  </a:outerShdw>
                </a:effectLst>
                <a:latin typeface="华文新魏" panose="02010800040101010101" pitchFamily="2" charset="-122"/>
                <a:ea typeface="华文新魏" panose="02010800040101010101" pitchFamily="2" charset="-122"/>
              </a:rPr>
              <a:t>体积</a:t>
            </a:r>
            <a:r>
              <a:rPr kumimoji="1" lang="zh-CN" altLang="en-US" sz="3600">
                <a:effectLst>
                  <a:outerShdw blurRad="38100" dist="38100" dir="2700000" algn="tl">
                    <a:srgbClr val="000000"/>
                  </a:outerShdw>
                </a:effectLst>
                <a:latin typeface="华文新魏" panose="02010800040101010101" pitchFamily="2" charset="-122"/>
                <a:ea typeface="华文新魏" panose="02010800040101010101" pitchFamily="2" charset="-122"/>
              </a:rPr>
              <a:t>数据结合物质状态得出什么结论</a:t>
            </a:r>
            <a:r>
              <a:rPr kumimoji="1" lang="en-US" altLang="zh-CN" sz="3600">
                <a:effectLst>
                  <a:outerShdw blurRad="38100" dist="38100" dir="2700000" algn="tl">
                    <a:srgbClr val="000000"/>
                  </a:outerShdw>
                </a:effectLst>
                <a:latin typeface="华文新魏" panose="02010800040101010101" pitchFamily="2" charset="-122"/>
                <a:ea typeface="华文新魏" panose="02010800040101010101" pitchFamily="2" charset="-122"/>
              </a:rPr>
              <a:t>?</a:t>
            </a:r>
            <a:endParaRPr kumimoji="1" lang="en-US" altLang="zh-CN" sz="3600">
              <a:effectLst>
                <a:outerShdw blurRad="38100" dist="38100" dir="2700000" algn="tl">
                  <a:srgbClr val="000000"/>
                </a:outerShdw>
              </a:effectLst>
              <a:latin typeface="华文新魏" panose="02010800040101010101" pitchFamily="2" charset="-122"/>
              <a:ea typeface="华文新魏" panose="02010800040101010101" pitchFamily="2" charset="-122"/>
            </a:endParaRPr>
          </a:p>
        </p:txBody>
      </p:sp>
      <p:sp>
        <p:nvSpPr>
          <p:cNvPr id="2" name="流程图: 可选过程 1"/>
          <p:cNvSpPr/>
          <p:nvPr/>
        </p:nvSpPr>
        <p:spPr>
          <a:xfrm>
            <a:off x="395288" y="3335992"/>
            <a:ext cx="8021825" cy="2652058"/>
          </a:xfrm>
          <a:prstGeom prst="flowChartAlternateProcess">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ngle"/>
          </a:sp3d>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4400" b="1" dirty="0" smtClean="0">
                <a:solidFill>
                  <a:srgbClr val="FFFF00"/>
                </a:solidFill>
                <a:latin typeface="华文楷体" panose="02010600040101010101" pitchFamily="2" charset="-122"/>
                <a:ea typeface="华文楷体" panose="02010600040101010101" pitchFamily="2" charset="-122"/>
              </a:rPr>
              <a:t>在</a:t>
            </a:r>
            <a:r>
              <a:rPr lang="zh-CN" altLang="en-US" sz="4400" b="1" dirty="0">
                <a:solidFill>
                  <a:srgbClr val="FFFF00"/>
                </a:solidFill>
                <a:latin typeface="华文楷体" panose="02010600040101010101" pitchFamily="2" charset="-122"/>
                <a:ea typeface="华文楷体" panose="02010600040101010101" pitchFamily="2" charset="-122"/>
              </a:rPr>
              <a:t>标准状况下，</a:t>
            </a:r>
            <a:r>
              <a:rPr lang="en-US" altLang="zh-CN" sz="4400" b="1" dirty="0">
                <a:solidFill>
                  <a:srgbClr val="FFFF00"/>
                </a:solidFill>
                <a:latin typeface="华文楷体" panose="02010600040101010101" pitchFamily="2" charset="-122"/>
                <a:ea typeface="华文楷体" panose="02010600040101010101" pitchFamily="2" charset="-122"/>
              </a:rPr>
              <a:t>1mol</a:t>
            </a:r>
            <a:r>
              <a:rPr lang="zh-CN" altLang="en-US" sz="4400" b="1" dirty="0">
                <a:solidFill>
                  <a:srgbClr val="FFFF00"/>
                </a:solidFill>
                <a:latin typeface="华文楷体" panose="02010600040101010101" pitchFamily="2" charset="-122"/>
                <a:ea typeface="华文楷体" panose="02010600040101010101" pitchFamily="2" charset="-122"/>
              </a:rPr>
              <a:t>任何气体所占的体积</a:t>
            </a:r>
            <a:r>
              <a:rPr lang="zh-CN" altLang="en-US" sz="4400" b="1" u="sng" dirty="0">
                <a:solidFill>
                  <a:srgbClr val="FFFF00"/>
                </a:solidFill>
                <a:latin typeface="华文楷体" panose="02010600040101010101" pitchFamily="2" charset="-122"/>
                <a:ea typeface="华文楷体" panose="02010600040101010101" pitchFamily="2" charset="-122"/>
              </a:rPr>
              <a:t> </a:t>
            </a:r>
            <a:r>
              <a:rPr lang="zh-CN" altLang="en-US" sz="4400" b="1" dirty="0" smtClean="0">
                <a:solidFill>
                  <a:srgbClr val="FFFF00"/>
                </a:solidFill>
                <a:latin typeface="华文楷体" panose="02010600040101010101" pitchFamily="2" charset="-122"/>
                <a:ea typeface="华文楷体" panose="02010600040101010101" pitchFamily="2" charset="-122"/>
              </a:rPr>
              <a:t>都约为</a:t>
            </a:r>
            <a:r>
              <a:rPr lang="en-US" altLang="zh-CN" sz="4400" b="1" dirty="0" smtClean="0">
                <a:solidFill>
                  <a:srgbClr val="FFFF00"/>
                </a:solidFill>
                <a:latin typeface="华文楷体" panose="02010600040101010101" pitchFamily="2" charset="-122"/>
                <a:ea typeface="华文楷体" panose="02010600040101010101" pitchFamily="2" charset="-122"/>
              </a:rPr>
              <a:t>22.4</a:t>
            </a:r>
            <a:r>
              <a:rPr lang="zh-CN" altLang="en-US" sz="4400" b="1" dirty="0" smtClean="0">
                <a:solidFill>
                  <a:srgbClr val="FFFF00"/>
                </a:solidFill>
                <a:latin typeface="华文楷体" panose="02010600040101010101" pitchFamily="2" charset="-122"/>
                <a:ea typeface="华文楷体" panose="02010600040101010101" pitchFamily="2" charset="-122"/>
              </a:rPr>
              <a:t> </a:t>
            </a:r>
            <a:r>
              <a:rPr lang="en-US" altLang="zh-CN" sz="4400" b="1" dirty="0">
                <a:solidFill>
                  <a:srgbClr val="FFFF00"/>
                </a:solidFill>
                <a:latin typeface="华文楷体" panose="02010600040101010101" pitchFamily="2" charset="-122"/>
                <a:ea typeface="华文楷体" panose="02010600040101010101" pitchFamily="2" charset="-122"/>
              </a:rPr>
              <a:t>L</a:t>
            </a:r>
            <a:r>
              <a:rPr lang="zh-CN" altLang="en-US" sz="4400" b="1" dirty="0">
                <a:solidFill>
                  <a:srgbClr val="FFFF00"/>
                </a:solidFill>
                <a:latin typeface="华文楷体" panose="02010600040101010101" pitchFamily="2" charset="-122"/>
                <a:ea typeface="华文楷体" panose="02010600040101010101" pitchFamily="2" charset="-122"/>
              </a:rPr>
              <a:t>。</a:t>
            </a:r>
            <a:endParaRPr lang="zh-CN" altLang="en-US" sz="4400" b="1" dirty="0">
              <a:solidFill>
                <a:srgbClr val="FFFF00"/>
              </a:solidFill>
              <a:latin typeface="华文楷体" panose="02010600040101010101" pitchFamily="2" charset="-122"/>
              <a:ea typeface="华文楷体" panose="02010600040101010101" pitchFamily="2" charset="-122"/>
            </a:endParaRPr>
          </a:p>
          <a:p>
            <a:pPr algn="ctr"/>
            <a:endParaRPr lang="zh-CN" altLang="en-US" sz="4400"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42"/>
                                        </p:tgtEl>
                                        <p:attrNameLst>
                                          <p:attrName>style.visibility</p:attrName>
                                        </p:attrNameLst>
                                      </p:cBhvr>
                                      <p:to>
                                        <p:strVal val="visible"/>
                                      </p:to>
                                    </p:set>
                                    <p:anim calcmode="lin" valueType="num">
                                      <p:cBhvr additive="base">
                                        <p:cTn id="7" dur="500" fill="hold"/>
                                        <p:tgtEl>
                                          <p:spTgt spid="7242"/>
                                        </p:tgtEl>
                                        <p:attrNameLst>
                                          <p:attrName>ppt_x</p:attrName>
                                        </p:attrNameLst>
                                      </p:cBhvr>
                                      <p:tavLst>
                                        <p:tav tm="0">
                                          <p:val>
                                            <p:strVal val="#ppt_x"/>
                                          </p:val>
                                        </p:tav>
                                        <p:tav tm="100000">
                                          <p:val>
                                            <p:strVal val="#ppt_x"/>
                                          </p:val>
                                        </p:tav>
                                      </p:tavLst>
                                    </p:anim>
                                    <p:anim calcmode="lin" valueType="num">
                                      <p:cBhvr additive="base">
                                        <p:cTn id="8" dur="500" fill="hold"/>
                                        <p:tgtEl>
                                          <p:spTgt spid="7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43"/>
                                        </p:tgtEl>
                                        <p:attrNameLst>
                                          <p:attrName>style.visibility</p:attrName>
                                        </p:attrNameLst>
                                      </p:cBhvr>
                                      <p:to>
                                        <p:strVal val="visible"/>
                                      </p:to>
                                    </p:set>
                                    <p:anim calcmode="lin" valueType="num">
                                      <p:cBhvr additive="base">
                                        <p:cTn id="11" dur="500" fill="hold"/>
                                        <p:tgtEl>
                                          <p:spTgt spid="7243"/>
                                        </p:tgtEl>
                                        <p:attrNameLst>
                                          <p:attrName>ppt_x</p:attrName>
                                        </p:attrNameLst>
                                      </p:cBhvr>
                                      <p:tavLst>
                                        <p:tav tm="0">
                                          <p:val>
                                            <p:strVal val="#ppt_x"/>
                                          </p:val>
                                        </p:tav>
                                        <p:tav tm="100000">
                                          <p:val>
                                            <p:strVal val="#ppt_x"/>
                                          </p:val>
                                        </p:tav>
                                      </p:tavLst>
                                    </p:anim>
                                    <p:anim calcmode="lin" valueType="num">
                                      <p:cBhvr additive="base">
                                        <p:cTn id="12" dur="500" fill="hold"/>
                                        <p:tgtEl>
                                          <p:spTgt spid="72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44"/>
                                        </p:tgtEl>
                                        <p:attrNameLst>
                                          <p:attrName>style.visibility</p:attrName>
                                        </p:attrNameLst>
                                      </p:cBhvr>
                                      <p:to>
                                        <p:strVal val="visible"/>
                                      </p:to>
                                    </p:set>
                                    <p:anim calcmode="lin" valueType="num">
                                      <p:cBhvr additive="base">
                                        <p:cTn id="15" dur="500" fill="hold"/>
                                        <p:tgtEl>
                                          <p:spTgt spid="7244"/>
                                        </p:tgtEl>
                                        <p:attrNameLst>
                                          <p:attrName>ppt_x</p:attrName>
                                        </p:attrNameLst>
                                      </p:cBhvr>
                                      <p:tavLst>
                                        <p:tav tm="0">
                                          <p:val>
                                            <p:strVal val="#ppt_x"/>
                                          </p:val>
                                        </p:tav>
                                        <p:tav tm="100000">
                                          <p:val>
                                            <p:strVal val="#ppt_x"/>
                                          </p:val>
                                        </p:tav>
                                      </p:tavLst>
                                    </p:anim>
                                    <p:anim calcmode="lin" valueType="num">
                                      <p:cBhvr additive="base">
                                        <p:cTn id="16" dur="500" fill="hold"/>
                                        <p:tgtEl>
                                          <p:spTgt spid="724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45"/>
                                        </p:tgtEl>
                                        <p:attrNameLst>
                                          <p:attrName>style.visibility</p:attrName>
                                        </p:attrNameLst>
                                      </p:cBhvr>
                                      <p:to>
                                        <p:strVal val="visible"/>
                                      </p:to>
                                    </p:set>
                                    <p:anim calcmode="lin" valueType="num">
                                      <p:cBhvr additive="base">
                                        <p:cTn id="19" dur="500" fill="hold"/>
                                        <p:tgtEl>
                                          <p:spTgt spid="7245"/>
                                        </p:tgtEl>
                                        <p:attrNameLst>
                                          <p:attrName>ppt_x</p:attrName>
                                        </p:attrNameLst>
                                      </p:cBhvr>
                                      <p:tavLst>
                                        <p:tav tm="0">
                                          <p:val>
                                            <p:strVal val="#ppt_x"/>
                                          </p:val>
                                        </p:tav>
                                        <p:tav tm="100000">
                                          <p:val>
                                            <p:strVal val="#ppt_x"/>
                                          </p:val>
                                        </p:tav>
                                      </p:tavLst>
                                    </p:anim>
                                    <p:anim calcmode="lin" valueType="num">
                                      <p:cBhvr additive="base">
                                        <p:cTn id="20" dur="500" fill="hold"/>
                                        <p:tgtEl>
                                          <p:spTgt spid="72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41"/>
                                        </p:tgtEl>
                                        <p:attrNameLst>
                                          <p:attrName>style.visibility</p:attrName>
                                        </p:attrNameLst>
                                      </p:cBhvr>
                                      <p:to>
                                        <p:strVal val="visible"/>
                                      </p:to>
                                    </p:set>
                                    <p:anim calcmode="lin" valueType="num">
                                      <p:cBhvr additive="base">
                                        <p:cTn id="23" dur="500" fill="hold"/>
                                        <p:tgtEl>
                                          <p:spTgt spid="7241"/>
                                        </p:tgtEl>
                                        <p:attrNameLst>
                                          <p:attrName>ppt_x</p:attrName>
                                        </p:attrNameLst>
                                      </p:cBhvr>
                                      <p:tavLst>
                                        <p:tav tm="0">
                                          <p:val>
                                            <p:strVal val="#ppt_x"/>
                                          </p:val>
                                        </p:tav>
                                        <p:tav tm="100000">
                                          <p:val>
                                            <p:strVal val="#ppt_x"/>
                                          </p:val>
                                        </p:tav>
                                      </p:tavLst>
                                    </p:anim>
                                    <p:anim calcmode="lin" valueType="num">
                                      <p:cBhvr additive="base">
                                        <p:cTn id="24" dur="500" fill="hold"/>
                                        <p:tgtEl>
                                          <p:spTgt spid="724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40"/>
                                        </p:tgtEl>
                                        <p:attrNameLst>
                                          <p:attrName>style.visibility</p:attrName>
                                        </p:attrNameLst>
                                      </p:cBhvr>
                                      <p:to>
                                        <p:strVal val="visible"/>
                                      </p:to>
                                    </p:set>
                                    <p:anim calcmode="lin" valueType="num">
                                      <p:cBhvr additive="base">
                                        <p:cTn id="27" dur="500" fill="hold"/>
                                        <p:tgtEl>
                                          <p:spTgt spid="7240"/>
                                        </p:tgtEl>
                                        <p:attrNameLst>
                                          <p:attrName>ppt_x</p:attrName>
                                        </p:attrNameLst>
                                      </p:cBhvr>
                                      <p:tavLst>
                                        <p:tav tm="0">
                                          <p:val>
                                            <p:strVal val="#ppt_x"/>
                                          </p:val>
                                        </p:tav>
                                        <p:tav tm="100000">
                                          <p:val>
                                            <p:strVal val="#ppt_x"/>
                                          </p:val>
                                        </p:tav>
                                      </p:tavLst>
                                    </p:anim>
                                    <p:anim calcmode="lin" valueType="num">
                                      <p:cBhvr additive="base">
                                        <p:cTn id="28" dur="500" fill="hold"/>
                                        <p:tgtEl>
                                          <p:spTgt spid="72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39"/>
                                        </p:tgtEl>
                                        <p:attrNameLst>
                                          <p:attrName>style.visibility</p:attrName>
                                        </p:attrNameLst>
                                      </p:cBhvr>
                                      <p:to>
                                        <p:strVal val="visible"/>
                                      </p:to>
                                    </p:set>
                                    <p:anim calcmode="lin" valueType="num">
                                      <p:cBhvr additive="base">
                                        <p:cTn id="31" dur="500" fill="hold"/>
                                        <p:tgtEl>
                                          <p:spTgt spid="7239"/>
                                        </p:tgtEl>
                                        <p:attrNameLst>
                                          <p:attrName>ppt_x</p:attrName>
                                        </p:attrNameLst>
                                      </p:cBhvr>
                                      <p:tavLst>
                                        <p:tav tm="0">
                                          <p:val>
                                            <p:strVal val="#ppt_x"/>
                                          </p:val>
                                        </p:tav>
                                        <p:tav tm="100000">
                                          <p:val>
                                            <p:strVal val="#ppt_x"/>
                                          </p:val>
                                        </p:tav>
                                      </p:tavLst>
                                    </p:anim>
                                    <p:anim calcmode="lin" valueType="num">
                                      <p:cBhvr additive="base">
                                        <p:cTn id="32" dur="500" fill="hold"/>
                                        <p:tgtEl>
                                          <p:spTgt spid="72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38"/>
                                        </p:tgtEl>
                                        <p:attrNameLst>
                                          <p:attrName>style.visibility</p:attrName>
                                        </p:attrNameLst>
                                      </p:cBhvr>
                                      <p:to>
                                        <p:strVal val="visible"/>
                                      </p:to>
                                    </p:set>
                                    <p:anim calcmode="lin" valueType="num">
                                      <p:cBhvr additive="base">
                                        <p:cTn id="35" dur="500" fill="hold"/>
                                        <p:tgtEl>
                                          <p:spTgt spid="7238"/>
                                        </p:tgtEl>
                                        <p:attrNameLst>
                                          <p:attrName>ppt_x</p:attrName>
                                        </p:attrNameLst>
                                      </p:cBhvr>
                                      <p:tavLst>
                                        <p:tav tm="0">
                                          <p:val>
                                            <p:strVal val="#ppt_x"/>
                                          </p:val>
                                        </p:tav>
                                        <p:tav tm="100000">
                                          <p:val>
                                            <p:strVal val="#ppt_x"/>
                                          </p:val>
                                        </p:tav>
                                      </p:tavLst>
                                    </p:anim>
                                    <p:anim calcmode="lin" valueType="num">
                                      <p:cBhvr additive="base">
                                        <p:cTn id="36" dur="500" fill="hold"/>
                                        <p:tgtEl>
                                          <p:spTgt spid="723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down)">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8" grpId="0"/>
      <p:bldP spid="7239" grpId="0"/>
      <p:bldP spid="7240" grpId="0"/>
      <p:bldP spid="7241" grpId="0"/>
      <p:bldP spid="7242" grpId="0"/>
      <p:bldP spid="7243" grpId="0"/>
      <p:bldP spid="7244" grpId="0"/>
      <p:bldP spid="7245"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0682" y="389964"/>
            <a:ext cx="9063318" cy="1963271"/>
          </a:xfrm>
          <a:prstGeom prst="roundRect">
            <a:avLst/>
          </a:prstGeom>
          <a:solidFill>
            <a:srgbClr val="00B050"/>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rgbClr val="FFFF00"/>
                </a:solidFill>
              </a:rPr>
              <a:t>物质体积决定于什么？</a:t>
            </a:r>
            <a:endParaRPr lang="en-US" altLang="zh-CN" sz="4000" b="1" dirty="0" smtClean="0">
              <a:solidFill>
                <a:srgbClr val="FFFF00"/>
              </a:solidFill>
            </a:endParaRPr>
          </a:p>
          <a:p>
            <a:pPr algn="ctr"/>
            <a:r>
              <a:rPr lang="zh-CN" altLang="en-US" sz="4000" b="1" dirty="0">
                <a:solidFill>
                  <a:srgbClr val="FFFF00"/>
                </a:solidFill>
              </a:rPr>
              <a:t>为什么</a:t>
            </a:r>
            <a:r>
              <a:rPr lang="en-US" altLang="zh-CN" sz="4000" b="1" dirty="0" smtClean="0">
                <a:solidFill>
                  <a:srgbClr val="FFFF00"/>
                </a:solidFill>
              </a:rPr>
              <a:t>1mol</a:t>
            </a:r>
            <a:r>
              <a:rPr lang="zh-CN" altLang="en-US" sz="4000" b="1" dirty="0" smtClean="0">
                <a:solidFill>
                  <a:srgbClr val="FFFF00"/>
                </a:solidFill>
              </a:rPr>
              <a:t>气体体积在标况下相等呢？</a:t>
            </a:r>
            <a:endParaRPr lang="zh-CN" altLang="en-US" sz="4000" b="1" dirty="0">
              <a:solidFill>
                <a:srgbClr val="FFFF00"/>
              </a:solidFill>
            </a:endParaRPr>
          </a:p>
        </p:txBody>
      </p:sp>
      <p:sp>
        <p:nvSpPr>
          <p:cNvPr id="5" name="Text Box 8"/>
          <p:cNvSpPr txBox="1">
            <a:spLocks noChangeArrowheads="1"/>
          </p:cNvSpPr>
          <p:nvPr/>
        </p:nvSpPr>
        <p:spPr bwMode="auto">
          <a:xfrm>
            <a:off x="254187" y="2800640"/>
            <a:ext cx="576103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800" b="1" dirty="0" smtClean="0">
                <a:latin typeface="Tahoma" panose="020B0604030504040204" pitchFamily="34" charset="0"/>
              </a:rPr>
              <a:t>物体</a:t>
            </a:r>
            <a:r>
              <a:rPr lang="zh-CN" altLang="en-US" sz="2800" b="1" dirty="0">
                <a:latin typeface="Tahoma" panose="020B0604030504040204" pitchFamily="34" charset="0"/>
              </a:rPr>
              <a:t>体积的大小取决于</a:t>
            </a:r>
            <a:r>
              <a:rPr lang="zh-CN" altLang="en-US" sz="2800" b="1" dirty="0" smtClean="0">
                <a:latin typeface="Tahoma" panose="020B0604030504040204" pitchFamily="34" charset="0"/>
              </a:rPr>
              <a:t>：</a:t>
            </a:r>
            <a:endParaRPr lang="en-US" altLang="zh-CN" sz="2800" b="1" dirty="0" smtClean="0">
              <a:latin typeface="Tahoma" panose="020B0604030504040204" pitchFamily="34" charset="0"/>
            </a:endParaRPr>
          </a:p>
          <a:p>
            <a:pPr eaLnBrk="1" hangingPunct="1"/>
            <a:r>
              <a:rPr lang="zh-CN" altLang="en-US" sz="2800" b="1" dirty="0">
                <a:latin typeface="Tahoma" panose="020B0604030504040204" pitchFamily="34" charset="0"/>
              </a:rPr>
              <a:t>（</a:t>
            </a:r>
            <a:r>
              <a:rPr lang="en-US" altLang="zh-CN" sz="2800" b="1" dirty="0">
                <a:latin typeface="Tahoma" panose="020B0604030504040204" pitchFamily="34" charset="0"/>
              </a:rPr>
              <a:t>1</a:t>
            </a:r>
            <a:r>
              <a:rPr lang="zh-CN" altLang="en-US" sz="2800" b="1" dirty="0">
                <a:latin typeface="Tahoma" panose="020B0604030504040204" pitchFamily="34" charset="0"/>
              </a:rPr>
              <a:t>）粒子</a:t>
            </a:r>
            <a:r>
              <a:rPr lang="zh-CN" altLang="en-US" sz="2800" b="1" dirty="0" smtClean="0">
                <a:latin typeface="Tahoma" panose="020B0604030504040204" pitchFamily="34" charset="0"/>
              </a:rPr>
              <a:t>数目</a:t>
            </a:r>
            <a:endParaRPr lang="en-US" altLang="zh-CN" sz="2800" b="1" dirty="0" smtClean="0">
              <a:latin typeface="Tahoma" panose="020B0604030504040204" pitchFamily="34" charset="0"/>
            </a:endParaRPr>
          </a:p>
          <a:p>
            <a:pPr eaLnBrk="1" hangingPunct="1"/>
            <a:r>
              <a:rPr lang="zh-CN" altLang="en-US" sz="2800" b="1" dirty="0">
                <a:latin typeface="Tahoma" panose="020B0604030504040204" pitchFamily="34" charset="0"/>
              </a:rPr>
              <a:t>（</a:t>
            </a:r>
            <a:r>
              <a:rPr lang="en-US" altLang="zh-CN" sz="2800" b="1" dirty="0">
                <a:latin typeface="Tahoma" panose="020B0604030504040204" pitchFamily="34" charset="0"/>
              </a:rPr>
              <a:t>2</a:t>
            </a:r>
            <a:r>
              <a:rPr lang="zh-CN" altLang="en-US" sz="2800" b="1" dirty="0">
                <a:latin typeface="Tahoma" panose="020B0604030504040204" pitchFamily="34" charset="0"/>
              </a:rPr>
              <a:t>）粒子的</a:t>
            </a:r>
            <a:r>
              <a:rPr lang="zh-CN" altLang="en-US" sz="2800" b="1" dirty="0" smtClean="0">
                <a:latin typeface="Tahoma" panose="020B0604030504040204" pitchFamily="34" charset="0"/>
              </a:rPr>
              <a:t>大小</a:t>
            </a:r>
            <a:endParaRPr lang="en-US" altLang="zh-CN" sz="2800" b="1" dirty="0" smtClean="0">
              <a:latin typeface="Tahoma" panose="020B0604030504040204" pitchFamily="34" charset="0"/>
            </a:endParaRPr>
          </a:p>
          <a:p>
            <a:pPr eaLnBrk="1" hangingPunct="1"/>
            <a:r>
              <a:rPr lang="zh-CN" altLang="en-US" sz="2800" b="1" dirty="0">
                <a:latin typeface="Tahoma" panose="020B0604030504040204" pitchFamily="34" charset="0"/>
              </a:rPr>
              <a:t>（</a:t>
            </a:r>
            <a:r>
              <a:rPr lang="en-US" altLang="zh-CN" sz="2800" b="1" dirty="0">
                <a:latin typeface="Tahoma" panose="020B0604030504040204" pitchFamily="34" charset="0"/>
              </a:rPr>
              <a:t>3</a:t>
            </a:r>
            <a:r>
              <a:rPr lang="zh-CN" altLang="en-US" sz="2800" b="1" dirty="0">
                <a:latin typeface="Tahoma" panose="020B0604030504040204" pitchFamily="34" charset="0"/>
              </a:rPr>
              <a:t>）粒子之间的</a:t>
            </a:r>
            <a:r>
              <a:rPr lang="zh-CN" altLang="en-US" sz="2800" b="1" dirty="0" smtClean="0">
                <a:latin typeface="Tahoma" panose="020B0604030504040204" pitchFamily="34" charset="0"/>
              </a:rPr>
              <a:t>距离</a:t>
            </a:r>
            <a:endParaRPr lang="zh-CN" altLang="en-US" sz="2800" b="1" dirty="0">
              <a:latin typeface="Tahoma" panose="020B0604030504040204" pitchFamily="34" charset="0"/>
            </a:endParaRPr>
          </a:p>
        </p:txBody>
      </p:sp>
      <p:sp>
        <p:nvSpPr>
          <p:cNvPr id="6" name="Text Box 12"/>
          <p:cNvSpPr txBox="1">
            <a:spLocks noChangeArrowheads="1"/>
          </p:cNvSpPr>
          <p:nvPr/>
        </p:nvSpPr>
        <p:spPr bwMode="auto">
          <a:xfrm>
            <a:off x="517993" y="4852686"/>
            <a:ext cx="3059112" cy="11604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2800" b="1" dirty="0">
                <a:solidFill>
                  <a:srgbClr val="FF3300"/>
                </a:solidFill>
                <a:latin typeface="Times New Roman" panose="02020603050405020304" pitchFamily="18" charset="0"/>
                <a:ea typeface="方正彩云简体" pitchFamily="65" charset="-122"/>
              </a:rPr>
              <a:t>决定１</a:t>
            </a:r>
            <a:r>
              <a:rPr kumimoji="1" lang="en-US" altLang="zh-CN" sz="2800" b="1" dirty="0" err="1">
                <a:solidFill>
                  <a:srgbClr val="FF3300"/>
                </a:solidFill>
                <a:latin typeface="Times New Roman" panose="02020603050405020304" pitchFamily="18" charset="0"/>
                <a:ea typeface="方正彩云简体" pitchFamily="65" charset="-122"/>
              </a:rPr>
              <a:t>mol</a:t>
            </a:r>
            <a:r>
              <a:rPr kumimoji="1" lang="en-US" altLang="zh-CN" sz="2800" b="1" dirty="0">
                <a:solidFill>
                  <a:srgbClr val="FF3300"/>
                </a:solidFill>
                <a:latin typeface="Times New Roman" panose="02020603050405020304" pitchFamily="18" charset="0"/>
                <a:ea typeface="方正彩云简体" pitchFamily="65" charset="-122"/>
              </a:rPr>
              <a:t> </a:t>
            </a:r>
            <a:r>
              <a:rPr kumimoji="1" lang="zh-CN" altLang="en-US" sz="2800" b="1" dirty="0">
                <a:solidFill>
                  <a:srgbClr val="FF3300"/>
                </a:solidFill>
                <a:latin typeface="Times New Roman" panose="02020603050405020304" pitchFamily="18" charset="0"/>
                <a:ea typeface="方正彩云简体" pitchFamily="65" charset="-122"/>
              </a:rPr>
              <a:t>物质</a:t>
            </a:r>
            <a:endParaRPr kumimoji="1" lang="zh-CN" altLang="en-US" sz="2800" b="1" dirty="0">
              <a:solidFill>
                <a:srgbClr val="FF3300"/>
              </a:solidFill>
              <a:latin typeface="Times New Roman" panose="02020603050405020304" pitchFamily="18" charset="0"/>
              <a:ea typeface="方正彩云简体" pitchFamily="65" charset="-122"/>
            </a:endParaRPr>
          </a:p>
          <a:p>
            <a:pPr eaLnBrk="1" hangingPunct="1">
              <a:spcBef>
                <a:spcPct val="50000"/>
              </a:spcBef>
            </a:pPr>
            <a:r>
              <a:rPr kumimoji="1" lang="zh-CN" altLang="en-US" sz="2800" b="1" dirty="0">
                <a:solidFill>
                  <a:srgbClr val="FF3300"/>
                </a:solidFill>
                <a:latin typeface="Times New Roman" panose="02020603050405020304" pitchFamily="18" charset="0"/>
                <a:ea typeface="方正彩云简体" pitchFamily="65" charset="-122"/>
              </a:rPr>
              <a:t>体积大小的因素</a:t>
            </a:r>
            <a:endParaRPr kumimoji="1" lang="zh-CN" altLang="en-US" sz="2800" b="1" dirty="0">
              <a:solidFill>
                <a:srgbClr val="FF3300"/>
              </a:solidFill>
              <a:latin typeface="Times New Roman" panose="02020603050405020304" pitchFamily="18" charset="0"/>
              <a:ea typeface="方正彩云简体" pitchFamily="65" charset="-122"/>
            </a:endParaRPr>
          </a:p>
        </p:txBody>
      </p:sp>
      <p:sp>
        <p:nvSpPr>
          <p:cNvPr id="7" name="AutoShape 15"/>
          <p:cNvSpPr/>
          <p:nvPr/>
        </p:nvSpPr>
        <p:spPr bwMode="auto">
          <a:xfrm>
            <a:off x="3577105" y="4856654"/>
            <a:ext cx="504825" cy="1152525"/>
          </a:xfrm>
          <a:prstGeom prst="leftBrace">
            <a:avLst>
              <a:gd name="adj1" fmla="val 19025"/>
              <a:gd name="adj2" fmla="val 50000"/>
            </a:avLst>
          </a:prstGeom>
          <a:noFill/>
          <a:ln w="57150">
            <a:solidFill>
              <a:srgbClr val="00FF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endParaRPr lang="zh-CN" altLang="en-US"/>
          </a:p>
        </p:txBody>
      </p:sp>
      <p:sp>
        <p:nvSpPr>
          <p:cNvPr id="8" name="Rectangle 13"/>
          <p:cNvSpPr>
            <a:spLocks noChangeArrowheads="1"/>
          </p:cNvSpPr>
          <p:nvPr/>
        </p:nvSpPr>
        <p:spPr bwMode="auto">
          <a:xfrm>
            <a:off x="4253660" y="4628054"/>
            <a:ext cx="20224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微粒本身大小</a:t>
            </a:r>
            <a:endParaRPr kumimoji="1" lang="zh-CN" altLang="en-US" sz="2400" b="1" dirty="0">
              <a:latin typeface="Times New Roman" panose="02020603050405020304" pitchFamily="18" charset="0"/>
              <a:ea typeface="宋体" panose="02010600030101010101" pitchFamily="2" charset="-122"/>
            </a:endParaRPr>
          </a:p>
        </p:txBody>
      </p:sp>
      <p:sp>
        <p:nvSpPr>
          <p:cNvPr id="9" name="Rectangle 14"/>
          <p:cNvSpPr>
            <a:spLocks noChangeArrowheads="1"/>
          </p:cNvSpPr>
          <p:nvPr/>
        </p:nvSpPr>
        <p:spPr bwMode="auto">
          <a:xfrm>
            <a:off x="4406853" y="5780579"/>
            <a:ext cx="1716087" cy="4572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微粒间距离</a:t>
            </a:r>
            <a:endParaRPr kumimoji="1" lang="zh-CN" altLang="en-US" sz="2400" b="1" dirty="0">
              <a:latin typeface="Times New Roman" panose="02020603050405020304" pitchFamily="18" charset="0"/>
              <a:ea typeface="宋体" panose="02010600030101010101" pitchFamily="2" charset="-122"/>
            </a:endParaRPr>
          </a:p>
        </p:txBody>
      </p:sp>
      <p:sp>
        <p:nvSpPr>
          <p:cNvPr id="10" name="TextBox 9"/>
          <p:cNvSpPr txBox="1"/>
          <p:nvPr/>
        </p:nvSpPr>
        <p:spPr>
          <a:xfrm>
            <a:off x="6836428" y="4716513"/>
            <a:ext cx="2307571" cy="523220"/>
          </a:xfrm>
          <a:prstGeom prst="rect">
            <a:avLst/>
          </a:prstGeom>
          <a:noFill/>
        </p:spPr>
        <p:txBody>
          <a:bodyPr wrap="square" rtlCol="0">
            <a:spAutoFit/>
          </a:bodyPr>
          <a:lstStyle/>
          <a:p>
            <a:r>
              <a:rPr lang="zh-CN" altLang="en-US" sz="2800" b="1" dirty="0" smtClean="0"/>
              <a:t>固体、液体</a:t>
            </a:r>
            <a:endParaRPr lang="zh-CN" altLang="en-US" sz="2800" b="1" dirty="0"/>
          </a:p>
        </p:txBody>
      </p:sp>
      <p:sp>
        <p:nvSpPr>
          <p:cNvPr id="11" name="TextBox 10"/>
          <p:cNvSpPr txBox="1"/>
          <p:nvPr/>
        </p:nvSpPr>
        <p:spPr>
          <a:xfrm>
            <a:off x="6871447" y="5714559"/>
            <a:ext cx="1519518" cy="523220"/>
          </a:xfrm>
          <a:prstGeom prst="rect">
            <a:avLst/>
          </a:prstGeom>
          <a:noFill/>
        </p:spPr>
        <p:txBody>
          <a:bodyPr wrap="square" rtlCol="0">
            <a:spAutoFit/>
          </a:bodyPr>
          <a:lstStyle/>
          <a:p>
            <a:r>
              <a:rPr lang="zh-CN" altLang="en-US" sz="2800" b="1" dirty="0" smtClean="0"/>
              <a:t>气体</a:t>
            </a:r>
            <a:endParaRPr lang="zh-CN" altLang="en-US" sz="2800" b="1" dirty="0"/>
          </a:p>
        </p:txBody>
      </p:sp>
      <p:cxnSp>
        <p:nvCxnSpPr>
          <p:cNvPr id="13" name="直接箭头连接符 12"/>
          <p:cNvCxnSpPr>
            <a:stCxn id="11" idx="1"/>
          </p:cNvCxnSpPr>
          <p:nvPr/>
        </p:nvCxnSpPr>
        <p:spPr>
          <a:xfrm flipH="1">
            <a:off x="6276135" y="5976169"/>
            <a:ext cx="59531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22941" y="5432916"/>
            <a:ext cx="882978" cy="369332"/>
          </a:xfrm>
          <a:prstGeom prst="rect">
            <a:avLst/>
          </a:prstGeom>
          <a:noFill/>
        </p:spPr>
        <p:txBody>
          <a:bodyPr wrap="square" rtlCol="0">
            <a:spAutoFit/>
          </a:bodyPr>
          <a:lstStyle/>
          <a:p>
            <a:r>
              <a:rPr lang="zh-CN" altLang="en-US" b="1" dirty="0" smtClean="0"/>
              <a:t>决定于</a:t>
            </a:r>
            <a:endParaRPr lang="zh-CN" altLang="en-US" b="1" dirty="0"/>
          </a:p>
        </p:txBody>
      </p:sp>
      <p:cxnSp>
        <p:nvCxnSpPr>
          <p:cNvPr id="15" name="直接箭头连接符 14"/>
          <p:cNvCxnSpPr/>
          <p:nvPr/>
        </p:nvCxnSpPr>
        <p:spPr>
          <a:xfrm flipH="1">
            <a:off x="6241117" y="4978123"/>
            <a:ext cx="59531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32302" y="4431856"/>
            <a:ext cx="882978" cy="369332"/>
          </a:xfrm>
          <a:prstGeom prst="rect">
            <a:avLst/>
          </a:prstGeom>
          <a:noFill/>
        </p:spPr>
        <p:txBody>
          <a:bodyPr wrap="square" rtlCol="0">
            <a:spAutoFit/>
          </a:bodyPr>
          <a:lstStyle/>
          <a:p>
            <a:r>
              <a:rPr lang="zh-CN" altLang="en-US" b="1" dirty="0" smtClean="0"/>
              <a:t>决定于</a:t>
            </a:r>
            <a:endParaRPr lang="zh-CN" altLang="en-US" b="1" dirty="0"/>
          </a:p>
        </p:txBody>
      </p:sp>
      <p:sp>
        <p:nvSpPr>
          <p:cNvPr id="2" name="动作按钮: 信息 1">
            <a:hlinkClick r:id="" action="ppaction://hlinkshowjump?jump=nextslide" highlightClick="1"/>
          </p:cNvPr>
          <p:cNvSpPr/>
          <p:nvPr/>
        </p:nvSpPr>
        <p:spPr>
          <a:xfrm>
            <a:off x="8135471" y="5802248"/>
            <a:ext cx="739588" cy="435531"/>
          </a:xfrm>
          <a:prstGeom prst="actionButtonInformation">
            <a:avLst/>
          </a:prstGeom>
          <a:effectLst>
            <a:glow rad="228600">
              <a:schemeClr val="accent6">
                <a:satMod val="175000"/>
                <a:alpha val="40000"/>
              </a:schemeClr>
            </a:glow>
            <a:reflection blurRad="6350" stA="50000" endA="300" endPos="90000" dist="50800" dir="5400000" sy="-100000" algn="bl" rotWithShape="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3" name="心形 2">
            <a:hlinkClick r:id="rId1" action="ppaction://hlinksldjump"/>
          </p:cNvPr>
          <p:cNvSpPr/>
          <p:nvPr/>
        </p:nvSpPr>
        <p:spPr>
          <a:xfrm>
            <a:off x="8150635" y="5239733"/>
            <a:ext cx="621254" cy="377849"/>
          </a:xfrm>
          <a:prstGeom prst="heart">
            <a:avLst/>
          </a:prstGeom>
          <a:solidFill>
            <a:srgbClr val="F39EE8"/>
          </a:solidFill>
          <a:effectLst>
            <a:glow rad="228600">
              <a:schemeClr val="accent4">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ppt_x"/>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P spid="8" grpId="0"/>
      <p:bldP spid="9" grpId="0"/>
      <p:bldP spid="10" grpId="0"/>
      <p:bldP spid="11" grpId="0"/>
      <p:bldP spid="14" grpId="0"/>
      <p:bldP spid="16"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50825" y="692150"/>
            <a:ext cx="521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dirty="0">
                <a:latin typeface="Times New Roman" panose="02020603050405020304" pitchFamily="18" charset="0"/>
                <a:ea typeface="楷体_GB2312" pitchFamily="49" charset="-122"/>
              </a:rPr>
              <a:t>构成固体粒子间的距离很小</a:t>
            </a:r>
            <a:endParaRPr lang="zh-CN" altLang="en-US" sz="3200" b="1" dirty="0">
              <a:latin typeface="Times New Roman" panose="02020603050405020304" pitchFamily="18" charset="0"/>
              <a:ea typeface="楷体_GB2312" pitchFamily="49" charset="-122"/>
            </a:endParaRPr>
          </a:p>
        </p:txBody>
      </p:sp>
      <p:pic>
        <p:nvPicPr>
          <p:cNvPr id="15363" name="Al&amp;Al.avi">
            <a:hlinkClick r:id="" action="ppaction://media"/>
          </p:cNvPr>
          <p:cNvPicPr>
            <a:picLocks noGrp="1" noRot="1" noChangeAspect="1" noChangeArrowheads="1"/>
          </p:cNvPicPr>
          <p:nvPr>
            <p:ph sz="half" idx="1"/>
            <a:vide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539750" y="1557338"/>
            <a:ext cx="3806825" cy="275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5" name="Rectangle 5"/>
          <p:cNvSpPr>
            <a:spLocks noChangeArrowheads="1"/>
          </p:cNvSpPr>
          <p:nvPr/>
        </p:nvSpPr>
        <p:spPr bwMode="auto">
          <a:xfrm>
            <a:off x="3924300" y="5657850"/>
            <a:ext cx="508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algn="ctr" eaLnBrk="1" hangingPunct="1"/>
            <a:r>
              <a:rPr lang="zh-CN" altLang="en-US" sz="3200" b="1" dirty="0">
                <a:latin typeface="Times New Roman" panose="02020603050405020304" pitchFamily="18" charset="0"/>
                <a:ea typeface="楷体_GB2312" pitchFamily="49" charset="-122"/>
              </a:rPr>
              <a:t>构成液体粒子间的距离也小</a:t>
            </a:r>
            <a:endParaRPr lang="zh-CN" altLang="en-US" sz="3200" b="1" dirty="0">
              <a:latin typeface="Times New Roman" panose="02020603050405020304" pitchFamily="18" charset="0"/>
              <a:ea typeface="楷体_GB2312" pitchFamily="49"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3853" y="2882936"/>
            <a:ext cx="34766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t=p.avi">
            <a:hlinkClick r:id="" action="ppaction://media"/>
          </p:cNvPr>
          <p:cNvPicPr>
            <a:picLocks noGrp="1" noRot="1" noChangeAspect="1" noChangeArrowheads="1"/>
          </p:cNvPicPr>
          <p:nvPr>
            <p:ph/>
            <a:vide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1152525" y="720725"/>
            <a:ext cx="7200900" cy="5183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7" name="Text Box 3"/>
          <p:cNvSpPr txBox="1">
            <a:spLocks noChangeArrowheads="1"/>
          </p:cNvSpPr>
          <p:nvPr/>
        </p:nvSpPr>
        <p:spPr bwMode="auto">
          <a:xfrm>
            <a:off x="2817813" y="6021388"/>
            <a:ext cx="4418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algn="ctr" eaLnBrk="1" hangingPunct="1"/>
            <a:r>
              <a:rPr lang="zh-CN" altLang="en-US" sz="3200" b="1">
                <a:latin typeface="Times New Roman" panose="02020603050405020304" pitchFamily="18" charset="0"/>
                <a:ea typeface="楷体_GB2312" pitchFamily="49" charset="-122"/>
              </a:rPr>
              <a:t>气体分子间距离很大</a:t>
            </a:r>
            <a:endParaRPr lang="zh-CN" altLang="en-US" sz="3200" b="1">
              <a:latin typeface="Times New Roman" panose="02020603050405020304" pitchFamily="18" charset="0"/>
              <a:ea typeface="楷体_GB2312" pitchFamily="49" charset="-122"/>
            </a:endParaRPr>
          </a:p>
        </p:txBody>
      </p:sp>
      <p:sp>
        <p:nvSpPr>
          <p:cNvPr id="2" name="心形 1">
            <a:hlinkClick r:id="rId4" action="ppaction://hlinksldjump"/>
          </p:cNvPr>
          <p:cNvSpPr/>
          <p:nvPr/>
        </p:nvSpPr>
        <p:spPr>
          <a:xfrm>
            <a:off x="8111266" y="6021388"/>
            <a:ext cx="548640" cy="289718"/>
          </a:xfrm>
          <a:prstGeom prst="heart">
            <a:avLst/>
          </a:prstGeom>
          <a:solidFill>
            <a:srgbClr val="F39EE8"/>
          </a:solidFill>
          <a:effectLst>
            <a:glow rad="228600">
              <a:schemeClr val="accent4">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638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6386"/>
                                        </p:tgtEl>
                                      </p:cBhvr>
                                    </p:cmd>
                                  </p:childTnLst>
                                </p:cTn>
                              </p:par>
                            </p:childTnLst>
                          </p:cTn>
                        </p:par>
                      </p:childTnLst>
                    </p:cTn>
                  </p:par>
                </p:childTnLst>
              </p:cTn>
              <p:nextCondLst>
                <p:cond evt="onClick" delay="0">
                  <p:tgtEl>
                    <p:spTgt spid="16386"/>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23850" y="981075"/>
            <a:ext cx="85693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600" b="1" dirty="0" smtClean="0">
                <a:latin typeface="楷体_GB2312" pitchFamily="49" charset="-122"/>
                <a:ea typeface="楷体_GB2312" pitchFamily="49" charset="-122"/>
              </a:rPr>
              <a:t>气体</a:t>
            </a:r>
            <a:r>
              <a:rPr lang="zh-CN" altLang="en-US" sz="3600" b="1" dirty="0">
                <a:latin typeface="楷体_GB2312" pitchFamily="49" charset="-122"/>
                <a:ea typeface="楷体_GB2312" pitchFamily="49" charset="-122"/>
              </a:rPr>
              <a:t>的体积受温度、压强的影响很大</a:t>
            </a:r>
            <a:r>
              <a:rPr lang="en-US" altLang="zh-CN" sz="36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sp>
        <p:nvSpPr>
          <p:cNvPr id="5" name="Text Box 3"/>
          <p:cNvSpPr txBox="1">
            <a:spLocks noChangeArrowheads="1"/>
          </p:cNvSpPr>
          <p:nvPr/>
        </p:nvSpPr>
        <p:spPr bwMode="auto">
          <a:xfrm>
            <a:off x="468313" y="2133600"/>
            <a:ext cx="1943100" cy="636588"/>
          </a:xfrm>
          <a:prstGeom prst="rect">
            <a:avLst/>
          </a:prstGeom>
          <a:solidFill>
            <a:srgbClr val="000080"/>
          </a:solidFill>
          <a:ln w="571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a:solidFill>
                  <a:srgbClr val="FFFF66"/>
                </a:solidFill>
                <a:latin typeface="Tahoma" panose="020B0604030504040204" pitchFamily="34" charset="0"/>
              </a:rPr>
              <a:t>压强变大</a:t>
            </a:r>
            <a:endParaRPr lang="zh-CN" altLang="en-US" sz="3200" b="1">
              <a:solidFill>
                <a:srgbClr val="FFFF66"/>
              </a:solidFill>
              <a:latin typeface="Tahoma" panose="020B0604030504040204" pitchFamily="34" charset="0"/>
            </a:endParaRPr>
          </a:p>
        </p:txBody>
      </p:sp>
      <p:sp>
        <p:nvSpPr>
          <p:cNvPr id="6" name="Line 4"/>
          <p:cNvSpPr>
            <a:spLocks noChangeShapeType="1"/>
          </p:cNvSpPr>
          <p:nvPr/>
        </p:nvSpPr>
        <p:spPr bwMode="auto">
          <a:xfrm>
            <a:off x="2484438" y="2493963"/>
            <a:ext cx="1236662"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5"/>
          <p:cNvSpPr txBox="1">
            <a:spLocks noChangeArrowheads="1"/>
          </p:cNvSpPr>
          <p:nvPr/>
        </p:nvSpPr>
        <p:spPr bwMode="auto">
          <a:xfrm>
            <a:off x="3779838" y="2174875"/>
            <a:ext cx="1885950" cy="636588"/>
          </a:xfrm>
          <a:prstGeom prst="rect">
            <a:avLst/>
          </a:prstGeom>
          <a:solidFill>
            <a:srgbClr val="000080"/>
          </a:solidFill>
          <a:ln w="571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a:solidFill>
                  <a:srgbClr val="FFFF66"/>
                </a:solidFill>
                <a:latin typeface="Tahoma" panose="020B0604030504040204" pitchFamily="34" charset="0"/>
              </a:rPr>
              <a:t>间距变小</a:t>
            </a:r>
            <a:endParaRPr lang="zh-CN" altLang="en-US" sz="3200" b="1">
              <a:solidFill>
                <a:srgbClr val="FFFF66"/>
              </a:solidFill>
              <a:latin typeface="Tahoma" panose="020B0604030504040204" pitchFamily="34" charset="0"/>
            </a:endParaRPr>
          </a:p>
        </p:txBody>
      </p:sp>
      <p:sp>
        <p:nvSpPr>
          <p:cNvPr id="8" name="Line 6"/>
          <p:cNvSpPr>
            <a:spLocks noChangeShapeType="1"/>
          </p:cNvSpPr>
          <p:nvPr/>
        </p:nvSpPr>
        <p:spPr bwMode="auto">
          <a:xfrm>
            <a:off x="5724525" y="2493963"/>
            <a:ext cx="1068388"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Text Box 7"/>
          <p:cNvSpPr txBox="1">
            <a:spLocks noChangeArrowheads="1"/>
          </p:cNvSpPr>
          <p:nvPr/>
        </p:nvSpPr>
        <p:spPr bwMode="auto">
          <a:xfrm>
            <a:off x="6877050" y="2174875"/>
            <a:ext cx="2016125" cy="636588"/>
          </a:xfrm>
          <a:prstGeom prst="rect">
            <a:avLst/>
          </a:prstGeom>
          <a:solidFill>
            <a:srgbClr val="000080"/>
          </a:solidFill>
          <a:ln w="571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a:solidFill>
                  <a:srgbClr val="FFFF66"/>
                </a:solidFill>
                <a:latin typeface="Tahoma" panose="020B0604030504040204" pitchFamily="34" charset="0"/>
              </a:rPr>
              <a:t>体积变小</a:t>
            </a:r>
            <a:endParaRPr lang="zh-CN" altLang="en-US" sz="3200" b="1">
              <a:solidFill>
                <a:srgbClr val="FFFF66"/>
              </a:solidFill>
              <a:latin typeface="Tahoma" panose="020B0604030504040204" pitchFamily="34" charset="0"/>
            </a:endParaRPr>
          </a:p>
        </p:txBody>
      </p:sp>
      <p:sp>
        <p:nvSpPr>
          <p:cNvPr id="10" name="Text Box 8"/>
          <p:cNvSpPr txBox="1">
            <a:spLocks noChangeArrowheads="1"/>
          </p:cNvSpPr>
          <p:nvPr/>
        </p:nvSpPr>
        <p:spPr bwMode="auto">
          <a:xfrm>
            <a:off x="468313" y="3573463"/>
            <a:ext cx="1905000" cy="636587"/>
          </a:xfrm>
          <a:prstGeom prst="rect">
            <a:avLst/>
          </a:prstGeom>
          <a:solidFill>
            <a:srgbClr val="000080"/>
          </a:solidFill>
          <a:ln w="571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a:solidFill>
                  <a:srgbClr val="FFFF66"/>
                </a:solidFill>
                <a:latin typeface="Tahoma" panose="020B0604030504040204" pitchFamily="34" charset="0"/>
              </a:rPr>
              <a:t>温度变大</a:t>
            </a:r>
            <a:endParaRPr lang="zh-CN" altLang="en-US" sz="3200" b="1">
              <a:solidFill>
                <a:srgbClr val="FFFF66"/>
              </a:solidFill>
              <a:latin typeface="Tahoma" panose="020B0604030504040204" pitchFamily="34" charset="0"/>
            </a:endParaRPr>
          </a:p>
        </p:txBody>
      </p:sp>
      <p:sp>
        <p:nvSpPr>
          <p:cNvPr id="11" name="Line 9"/>
          <p:cNvSpPr>
            <a:spLocks noChangeShapeType="1"/>
          </p:cNvSpPr>
          <p:nvPr/>
        </p:nvSpPr>
        <p:spPr bwMode="auto">
          <a:xfrm>
            <a:off x="2411413" y="3921125"/>
            <a:ext cx="1295400"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0"/>
          <p:cNvSpPr txBox="1">
            <a:spLocks noChangeArrowheads="1"/>
          </p:cNvSpPr>
          <p:nvPr/>
        </p:nvSpPr>
        <p:spPr bwMode="auto">
          <a:xfrm>
            <a:off x="3779838" y="3602038"/>
            <a:ext cx="1903412" cy="636587"/>
          </a:xfrm>
          <a:prstGeom prst="rect">
            <a:avLst/>
          </a:prstGeom>
          <a:solidFill>
            <a:srgbClr val="000080"/>
          </a:solidFill>
          <a:ln w="571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a:solidFill>
                  <a:srgbClr val="FFFF66"/>
                </a:solidFill>
                <a:latin typeface="Tahoma" panose="020B0604030504040204" pitchFamily="34" charset="0"/>
              </a:rPr>
              <a:t>间距变大</a:t>
            </a:r>
            <a:endParaRPr lang="zh-CN" altLang="en-US" sz="3200" b="1">
              <a:solidFill>
                <a:srgbClr val="FFFF66"/>
              </a:solidFill>
              <a:latin typeface="Tahoma" panose="020B0604030504040204" pitchFamily="34" charset="0"/>
            </a:endParaRPr>
          </a:p>
        </p:txBody>
      </p:sp>
      <p:sp>
        <p:nvSpPr>
          <p:cNvPr id="13" name="Line 11"/>
          <p:cNvSpPr>
            <a:spLocks noChangeShapeType="1"/>
          </p:cNvSpPr>
          <p:nvPr/>
        </p:nvSpPr>
        <p:spPr bwMode="auto">
          <a:xfrm>
            <a:off x="5749925" y="3921125"/>
            <a:ext cx="838200"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Text Box 12"/>
          <p:cNvSpPr txBox="1">
            <a:spLocks noChangeArrowheads="1"/>
          </p:cNvSpPr>
          <p:nvPr/>
        </p:nvSpPr>
        <p:spPr bwMode="auto">
          <a:xfrm>
            <a:off x="6688138" y="3603625"/>
            <a:ext cx="2033587" cy="636588"/>
          </a:xfrm>
          <a:prstGeom prst="rect">
            <a:avLst/>
          </a:prstGeom>
          <a:solidFill>
            <a:srgbClr val="000080"/>
          </a:solidFill>
          <a:ln w="571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a:solidFill>
                  <a:srgbClr val="FFFF66"/>
                </a:solidFill>
                <a:latin typeface="Tahoma" panose="020B0604030504040204" pitchFamily="34" charset="0"/>
              </a:rPr>
              <a:t>体积变大</a:t>
            </a:r>
            <a:endParaRPr lang="zh-CN" altLang="en-US" sz="3200" b="1">
              <a:solidFill>
                <a:srgbClr val="FFFF66"/>
              </a:solidFill>
              <a:latin typeface="Tahoma" panose="020B0604030504040204" pitchFamily="34" charset="0"/>
            </a:endParaRPr>
          </a:p>
        </p:txBody>
      </p:sp>
      <p:sp>
        <p:nvSpPr>
          <p:cNvPr id="15" name="Text Box 13"/>
          <p:cNvSpPr txBox="1">
            <a:spLocks noChangeArrowheads="1"/>
          </p:cNvSpPr>
          <p:nvPr/>
        </p:nvSpPr>
        <p:spPr bwMode="auto">
          <a:xfrm>
            <a:off x="303213" y="5084763"/>
            <a:ext cx="8516937" cy="64135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600" b="1" dirty="0" smtClean="0">
                <a:solidFill>
                  <a:srgbClr val="FFFF00"/>
                </a:solidFill>
                <a:latin typeface="Tahoma" panose="020B0604030504040204" pitchFamily="34" charset="0"/>
                <a:ea typeface="楷体_GB2312" pitchFamily="49" charset="-122"/>
              </a:rPr>
              <a:t>所以，</a:t>
            </a:r>
            <a:r>
              <a:rPr lang="en-US" altLang="zh-CN" sz="3600" b="1" dirty="0" smtClean="0">
                <a:solidFill>
                  <a:srgbClr val="FFFF00"/>
                </a:solidFill>
                <a:latin typeface="Tahoma" panose="020B0604030504040204" pitchFamily="34" charset="0"/>
                <a:ea typeface="楷体_GB2312" pitchFamily="49" charset="-122"/>
              </a:rPr>
              <a:t>1mol</a:t>
            </a:r>
            <a:r>
              <a:rPr lang="zh-CN" altLang="en-US" sz="3600" b="1" dirty="0" smtClean="0">
                <a:solidFill>
                  <a:srgbClr val="FFFF00"/>
                </a:solidFill>
                <a:latin typeface="Tahoma" panose="020B0604030504040204" pitchFamily="34" charset="0"/>
                <a:ea typeface="楷体_GB2312" pitchFamily="49" charset="-122"/>
              </a:rPr>
              <a:t>气体体积</a:t>
            </a:r>
            <a:r>
              <a:rPr lang="zh-CN" altLang="en-US" sz="3600" b="1" dirty="0" smtClean="0">
                <a:solidFill>
                  <a:srgbClr val="FF0000"/>
                </a:solidFill>
                <a:latin typeface="Tahoma" panose="020B0604030504040204" pitchFamily="34" charset="0"/>
                <a:ea typeface="楷体_GB2312" pitchFamily="49" charset="-122"/>
              </a:rPr>
              <a:t>在标况下</a:t>
            </a:r>
            <a:r>
              <a:rPr lang="zh-CN" altLang="en-US" sz="3600" b="1" dirty="0" smtClean="0">
                <a:solidFill>
                  <a:srgbClr val="FFFF00"/>
                </a:solidFill>
                <a:latin typeface="Tahoma" panose="020B0604030504040204" pitchFamily="34" charset="0"/>
                <a:ea typeface="楷体_GB2312" pitchFamily="49" charset="-122"/>
              </a:rPr>
              <a:t>是相等的。</a:t>
            </a:r>
            <a:endParaRPr lang="zh-CN" altLang="en-US" sz="3600" b="1" dirty="0">
              <a:solidFill>
                <a:srgbClr val="FFFF00"/>
              </a:solidFill>
              <a:latin typeface="Tahoma" panose="020B0604030504040204" pitchFamily="34" charset="0"/>
              <a:ea typeface="楷体_GB2312" pitchFamily="49" charset="-122"/>
            </a:endParaRPr>
          </a:p>
        </p:txBody>
      </p:sp>
      <p:sp>
        <p:nvSpPr>
          <p:cNvPr id="2" name="TextBox 1"/>
          <p:cNvSpPr txBox="1"/>
          <p:nvPr/>
        </p:nvSpPr>
        <p:spPr>
          <a:xfrm>
            <a:off x="303213" y="172123"/>
            <a:ext cx="8418512" cy="523220"/>
          </a:xfrm>
          <a:prstGeom prst="rect">
            <a:avLst/>
          </a:prstGeom>
          <a:noFill/>
        </p:spPr>
        <p:txBody>
          <a:bodyPr wrap="square" rtlCol="0">
            <a:spAutoFit/>
          </a:bodyPr>
          <a:lstStyle/>
          <a:p>
            <a:r>
              <a:rPr lang="zh-CN" altLang="en-US" sz="2800" b="1" dirty="0" smtClean="0"/>
              <a:t>气体微粒间距离主要受外界条件</a:t>
            </a:r>
            <a:r>
              <a:rPr lang="en-US" altLang="zh-CN" sz="2800" b="1" dirty="0" smtClean="0"/>
              <a:t>---</a:t>
            </a:r>
            <a:r>
              <a:rPr lang="zh-CN" altLang="en-US" sz="2800" b="1" dirty="0" smtClean="0"/>
              <a:t>温度、压强影响</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500"/>
                                        <p:tgtEl>
                                          <p:spTgt spid="6"/>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vertical)">
                                      <p:cBhvr>
                                        <p:cTn id="20" dur="500"/>
                                        <p:tgtEl>
                                          <p:spTgt spid="8"/>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vertical)">
                                      <p:cBhvr>
                                        <p:cTn id="33" dur="500"/>
                                        <p:tgtEl>
                                          <p:spTgt spid="11"/>
                                        </p:tgtEl>
                                      </p:cBhvr>
                                    </p:animEffect>
                                  </p:childTnLst>
                                </p:cTn>
                              </p:par>
                              <p:par>
                                <p:cTn id="34" presetID="3" presetClass="entr" presetSubtype="5"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vertical)">
                                      <p:cBhvr>
                                        <p:cTn id="41" dur="500"/>
                                        <p:tgtEl>
                                          <p:spTgt spid="13"/>
                                        </p:tgtEl>
                                      </p:cBhvr>
                                    </p:animEffect>
                                  </p:childTnLst>
                                </p:cTn>
                              </p:par>
                              <p:par>
                                <p:cTn id="42" presetID="3" presetClass="entr" presetSubtype="5"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vertic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nimBg="1" autoUpdateAnimBg="0"/>
      <p:bldP spid="8" grpId="0" animBg="1"/>
      <p:bldP spid="9" grpId="0" animBg="1" autoUpdateAnimBg="0"/>
      <p:bldP spid="10" grpId="0" animBg="1" autoUpdateAnimBg="0"/>
      <p:bldP spid="11" grpId="0" animBg="1"/>
      <p:bldP spid="12" grpId="0" animBg="1" autoUpdateAnimBg="0"/>
      <p:bldP spid="13" grpId="0" animBg="1"/>
      <p:bldP spid="14" grpId="0" animBg="1" autoUpdateAnimBg="0"/>
      <p:bldP spid="1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01706" y="1000966"/>
            <a:ext cx="870024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dirty="0">
                <a:solidFill>
                  <a:srgbClr val="0000FF"/>
                </a:solidFill>
                <a:latin typeface="华文行楷" panose="02010800040101010101" pitchFamily="2" charset="-122"/>
                <a:ea typeface="华文行楷" panose="02010800040101010101" pitchFamily="2" charset="-122"/>
              </a:rPr>
              <a:t>学习目标</a:t>
            </a:r>
            <a:r>
              <a:rPr lang="zh-CN" altLang="en-US" sz="3600" b="1" dirty="0" smtClean="0">
                <a:solidFill>
                  <a:srgbClr val="0000FF"/>
                </a:solidFill>
                <a:latin typeface="华文行楷" panose="02010800040101010101" pitchFamily="2" charset="-122"/>
                <a:ea typeface="华文行楷" panose="02010800040101010101" pitchFamily="2" charset="-122"/>
              </a:rPr>
              <a:t>：</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r>
              <a:rPr lang="en-US" altLang="zh-CN" sz="3600" b="1" dirty="0">
                <a:solidFill>
                  <a:srgbClr val="0000FF"/>
                </a:solidFill>
                <a:latin typeface="华文行楷" panose="02010800040101010101" pitchFamily="2" charset="-122"/>
                <a:ea typeface="华文行楷" panose="02010800040101010101" pitchFamily="2" charset="-122"/>
              </a:rPr>
              <a:t>1</a:t>
            </a:r>
            <a:r>
              <a:rPr lang="zh-CN" altLang="en-US" sz="3600" b="1" dirty="0" smtClean="0">
                <a:solidFill>
                  <a:srgbClr val="0000FF"/>
                </a:solidFill>
                <a:latin typeface="华文行楷" panose="02010800040101010101" pitchFamily="2" charset="-122"/>
                <a:ea typeface="华文行楷" panose="02010800040101010101" pitchFamily="2" charset="-122"/>
              </a:rPr>
              <a:t>、明白“</a:t>
            </a:r>
            <a:r>
              <a:rPr lang="zh-CN" altLang="en-US" sz="3600" b="1" dirty="0" smtClean="0">
                <a:latin typeface="华文行楷" panose="02010800040101010101" pitchFamily="2" charset="-122"/>
                <a:ea typeface="华文行楷" panose="02010800040101010101" pitchFamily="2" charset="-122"/>
              </a:rPr>
              <a:t>物质的量</a:t>
            </a:r>
            <a:r>
              <a:rPr lang="en-US" altLang="zh-CN" sz="3600" b="1" dirty="0" smtClean="0">
                <a:latin typeface="华文行楷" panose="02010800040101010101" pitchFamily="2" charset="-122"/>
                <a:ea typeface="华文行楷" panose="02010800040101010101" pitchFamily="2" charset="-122"/>
              </a:rPr>
              <a:t>-</a:t>
            </a:r>
            <a:r>
              <a:rPr lang="en-US" altLang="zh-CN" sz="3600" b="1" dirty="0" smtClean="0">
                <a:latin typeface="+mj-lt"/>
                <a:ea typeface="华文行楷" panose="02010800040101010101" pitchFamily="2" charset="-122"/>
              </a:rPr>
              <a:t>n</a:t>
            </a:r>
            <a:r>
              <a:rPr lang="zh-CN" altLang="en-US" sz="3600" b="1" dirty="0" smtClean="0">
                <a:solidFill>
                  <a:srgbClr val="0000FF"/>
                </a:solidFill>
                <a:latin typeface="华文行楷" panose="02010800040101010101" pitchFamily="2" charset="-122"/>
                <a:ea typeface="华文行楷" panose="02010800040101010101" pitchFamily="2" charset="-122"/>
              </a:rPr>
              <a:t>”、“摩尔质量</a:t>
            </a:r>
            <a:r>
              <a:rPr lang="en-US" altLang="zh-CN" sz="3600" b="1" dirty="0" smtClean="0">
                <a:solidFill>
                  <a:srgbClr val="0000FF"/>
                </a:solidFill>
                <a:latin typeface="华文行楷" panose="02010800040101010101" pitchFamily="2" charset="-122"/>
                <a:ea typeface="华文行楷" panose="02010800040101010101" pitchFamily="2" charset="-122"/>
              </a:rPr>
              <a:t>-</a:t>
            </a:r>
            <a:r>
              <a:rPr lang="en-US" altLang="zh-CN" sz="3600" b="1" dirty="0" smtClean="0">
                <a:solidFill>
                  <a:srgbClr val="0000FF"/>
                </a:solidFill>
                <a:latin typeface="+mn-lt"/>
                <a:ea typeface="华文行楷" panose="02010800040101010101" pitchFamily="2" charset="-122"/>
              </a:rPr>
              <a:t>M</a:t>
            </a:r>
            <a:r>
              <a:rPr lang="zh-CN" altLang="en-US" sz="3600" b="1" dirty="0" smtClean="0">
                <a:solidFill>
                  <a:srgbClr val="0000FF"/>
                </a:solidFill>
                <a:latin typeface="华文行楷" panose="02010800040101010101" pitchFamily="2" charset="-122"/>
                <a:ea typeface="华文行楷" panose="02010800040101010101" pitchFamily="2" charset="-122"/>
              </a:rPr>
              <a:t>”和“阿伏</a:t>
            </a:r>
            <a:r>
              <a:rPr lang="zh-CN" altLang="en-US" sz="3600" b="1" dirty="0">
                <a:solidFill>
                  <a:srgbClr val="0000FF"/>
                </a:solidFill>
                <a:latin typeface="华文行楷" panose="02010800040101010101" pitchFamily="2" charset="-122"/>
                <a:ea typeface="华文行楷" panose="02010800040101010101" pitchFamily="2" charset="-122"/>
              </a:rPr>
              <a:t>加</a:t>
            </a:r>
            <a:r>
              <a:rPr lang="zh-CN" altLang="en-US" sz="3600" b="1" dirty="0" smtClean="0">
                <a:solidFill>
                  <a:srgbClr val="0000FF"/>
                </a:solidFill>
                <a:latin typeface="华文行楷" panose="02010800040101010101" pitchFamily="2" charset="-122"/>
                <a:ea typeface="华文行楷" panose="02010800040101010101" pitchFamily="2" charset="-122"/>
              </a:rPr>
              <a:t>德罗常数</a:t>
            </a:r>
            <a:r>
              <a:rPr lang="en-US" altLang="zh-CN" sz="3600" b="1" dirty="0" smtClean="0">
                <a:solidFill>
                  <a:srgbClr val="0000FF"/>
                </a:solidFill>
                <a:latin typeface="华文行楷" panose="02010800040101010101" pitchFamily="2" charset="-122"/>
                <a:ea typeface="华文行楷" panose="02010800040101010101" pitchFamily="2" charset="-122"/>
              </a:rPr>
              <a:t>-</a:t>
            </a:r>
            <a:r>
              <a:rPr lang="en-US" altLang="zh-CN" sz="3600" b="1" dirty="0">
                <a:solidFill>
                  <a:srgbClr val="D60093"/>
                </a:solidFill>
                <a:latin typeface="Times New Roman" panose="02020603050405020304" pitchFamily="18" charset="0"/>
                <a:ea typeface="楷体_GB2312" pitchFamily="49" charset="-122"/>
              </a:rPr>
              <a:t> </a:t>
            </a:r>
            <a:r>
              <a:rPr lang="en-US" altLang="zh-CN" sz="3600" b="1" dirty="0">
                <a:solidFill>
                  <a:srgbClr val="0000FF"/>
                </a:solidFill>
                <a:latin typeface="Times New Roman" panose="02020603050405020304" pitchFamily="18" charset="0"/>
                <a:ea typeface="楷体_GB2312" pitchFamily="49" charset="-122"/>
              </a:rPr>
              <a:t>N</a:t>
            </a:r>
            <a:r>
              <a:rPr lang="en-US" altLang="zh-CN" sz="3600" b="1" baseline="-25000" dirty="0">
                <a:solidFill>
                  <a:srgbClr val="0000FF"/>
                </a:solidFill>
                <a:latin typeface="Times New Roman" panose="02020603050405020304" pitchFamily="18" charset="0"/>
                <a:ea typeface="楷体_GB2312" pitchFamily="49" charset="-122"/>
              </a:rPr>
              <a:t>A</a:t>
            </a:r>
            <a:r>
              <a:rPr lang="zh-CN" altLang="en-US" sz="3600" b="1" dirty="0" smtClean="0">
                <a:solidFill>
                  <a:srgbClr val="0000FF"/>
                </a:solidFill>
                <a:latin typeface="华文行楷" panose="02010800040101010101" pitchFamily="2" charset="-122"/>
                <a:ea typeface="华文行楷" panose="02010800040101010101" pitchFamily="2" charset="-122"/>
              </a:rPr>
              <a:t>”的含义</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r>
              <a:rPr lang="en-US" altLang="zh-CN" sz="3600" b="1" dirty="0" smtClean="0">
                <a:solidFill>
                  <a:srgbClr val="0000FF"/>
                </a:solidFill>
                <a:latin typeface="华文行楷" panose="02010800040101010101" pitchFamily="2" charset="-122"/>
                <a:ea typeface="华文行楷" panose="02010800040101010101" pitchFamily="2" charset="-122"/>
              </a:rPr>
              <a:t>2</a:t>
            </a:r>
            <a:r>
              <a:rPr lang="zh-CN" altLang="en-US" sz="3600" b="1" dirty="0">
                <a:solidFill>
                  <a:srgbClr val="0000FF"/>
                </a:solidFill>
                <a:latin typeface="华文行楷" panose="02010800040101010101" pitchFamily="2" charset="-122"/>
                <a:ea typeface="华文行楷" panose="02010800040101010101" pitchFamily="2" charset="-122"/>
              </a:rPr>
              <a:t>、</a:t>
            </a:r>
            <a:r>
              <a:rPr lang="zh-CN" altLang="en-US" sz="3600" b="1" dirty="0" smtClean="0">
                <a:solidFill>
                  <a:srgbClr val="0000FF"/>
                </a:solidFill>
                <a:latin typeface="华文行楷" panose="02010800040101010101" pitchFamily="2" charset="-122"/>
                <a:ea typeface="华文行楷" panose="02010800040101010101" pitchFamily="2" charset="-122"/>
              </a:rPr>
              <a:t>理解和学会应用</a:t>
            </a:r>
            <a:r>
              <a:rPr lang="en-US" altLang="zh-CN" sz="3600" b="1" dirty="0" smtClean="0">
                <a:solidFill>
                  <a:srgbClr val="0000FF"/>
                </a:solidFill>
                <a:latin typeface="Dotum" panose="020B0600000101010101" pitchFamily="34" charset="-127"/>
                <a:ea typeface="Dotum" panose="020B0600000101010101" pitchFamily="34" charset="-127"/>
              </a:rPr>
              <a:t>n=N/</a:t>
            </a:r>
            <a:r>
              <a:rPr lang="en-US" altLang="zh-CN" sz="3600" b="1" dirty="0">
                <a:solidFill>
                  <a:srgbClr val="D60093"/>
                </a:solidFill>
                <a:latin typeface="Times New Roman" panose="02020603050405020304" pitchFamily="18" charset="0"/>
                <a:ea typeface="楷体_GB2312" pitchFamily="49" charset="-122"/>
              </a:rPr>
              <a:t> </a:t>
            </a:r>
            <a:r>
              <a:rPr lang="en-US" altLang="zh-CN" sz="3600" b="1" dirty="0">
                <a:solidFill>
                  <a:srgbClr val="0000FF"/>
                </a:solidFill>
                <a:latin typeface="Times New Roman" panose="02020603050405020304" pitchFamily="18" charset="0"/>
                <a:ea typeface="楷体_GB2312" pitchFamily="49" charset="-122"/>
              </a:rPr>
              <a:t>N</a:t>
            </a:r>
            <a:r>
              <a:rPr lang="en-US" altLang="zh-CN" sz="3600" b="1" baseline="-25000" dirty="0">
                <a:solidFill>
                  <a:srgbClr val="0000FF"/>
                </a:solidFill>
                <a:latin typeface="Times New Roman" panose="02020603050405020304" pitchFamily="18" charset="0"/>
                <a:ea typeface="楷体_GB2312" pitchFamily="49" charset="-122"/>
              </a:rPr>
              <a:t>A</a:t>
            </a:r>
            <a:r>
              <a:rPr lang="zh-CN" altLang="en-US" sz="3600" b="1" dirty="0" smtClean="0">
                <a:solidFill>
                  <a:srgbClr val="0000FF"/>
                </a:solidFill>
                <a:latin typeface="华文行楷" panose="02010800040101010101" pitchFamily="2" charset="-122"/>
                <a:ea typeface="华文行楷" panose="02010800040101010101" pitchFamily="2" charset="-122"/>
              </a:rPr>
              <a:t>及其</a:t>
            </a:r>
            <a:r>
              <a:rPr lang="zh-CN" altLang="en-US" sz="3600" b="1" dirty="0">
                <a:solidFill>
                  <a:srgbClr val="0000FF"/>
                </a:solidFill>
                <a:latin typeface="华文行楷" panose="02010800040101010101" pitchFamily="2" charset="-122"/>
                <a:ea typeface="华文行楷" panose="02010800040101010101" pitchFamily="2" charset="-122"/>
              </a:rPr>
              <a:t>变</a:t>
            </a:r>
            <a:r>
              <a:rPr lang="zh-CN" altLang="en-US" sz="3600" b="1" dirty="0" smtClean="0">
                <a:solidFill>
                  <a:srgbClr val="0000FF"/>
                </a:solidFill>
                <a:latin typeface="华文行楷" panose="02010800040101010101" pitchFamily="2" charset="-122"/>
                <a:ea typeface="华文行楷" panose="02010800040101010101" pitchFamily="2" charset="-122"/>
              </a:rPr>
              <a:t>式</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a:solidFill>
                <a:srgbClr val="0000FF"/>
              </a:solidFill>
              <a:latin typeface="Dotum" panose="020B0600000101010101" pitchFamily="34" charset="-127"/>
              <a:ea typeface="Dotum" panose="020B0600000101010101" pitchFamily="34" charset="-127"/>
            </a:endParaRPr>
          </a:p>
          <a:p>
            <a:pPr eaLnBrk="1" hangingPunct="1">
              <a:spcBef>
                <a:spcPct val="0"/>
              </a:spcBef>
              <a:buFontTx/>
              <a:buNone/>
            </a:pPr>
            <a:r>
              <a:rPr lang="en-US" altLang="zh-CN" sz="3600" b="1" dirty="0">
                <a:solidFill>
                  <a:srgbClr val="0000FF"/>
                </a:solidFill>
                <a:latin typeface="华文行楷" panose="02010800040101010101" pitchFamily="2" charset="-122"/>
                <a:ea typeface="华文行楷" panose="02010800040101010101" pitchFamily="2" charset="-122"/>
              </a:rPr>
              <a:t>3</a:t>
            </a:r>
            <a:r>
              <a:rPr lang="zh-CN" altLang="en-US" sz="3600" b="1" dirty="0" smtClean="0">
                <a:solidFill>
                  <a:srgbClr val="0000FF"/>
                </a:solidFill>
                <a:latin typeface="华文行楷" panose="02010800040101010101" pitchFamily="2" charset="-122"/>
                <a:ea typeface="华文行楷" panose="02010800040101010101" pitchFamily="2" charset="-122"/>
              </a:rPr>
              <a:t>、理解和学会应用</a:t>
            </a:r>
            <a:r>
              <a:rPr lang="en-US" altLang="zh-CN" sz="3600" b="1" dirty="0" smtClean="0">
                <a:solidFill>
                  <a:srgbClr val="0000FF"/>
                </a:solidFill>
                <a:latin typeface="Dotum" panose="020B0600000101010101" pitchFamily="34" charset="-127"/>
                <a:ea typeface="Dotum" panose="020B0600000101010101" pitchFamily="34" charset="-127"/>
              </a:rPr>
              <a:t>n=m/M</a:t>
            </a:r>
            <a:r>
              <a:rPr lang="zh-CN" altLang="en-US" sz="3600" b="1" dirty="0">
                <a:solidFill>
                  <a:srgbClr val="0000FF"/>
                </a:solidFill>
                <a:latin typeface="华文行楷" panose="02010800040101010101" pitchFamily="2" charset="-122"/>
                <a:ea typeface="华文行楷" panose="02010800040101010101" pitchFamily="2" charset="-122"/>
              </a:rPr>
              <a:t>及其变式</a:t>
            </a:r>
            <a:endParaRPr lang="en-US" altLang="zh-CN" sz="3600" b="1" dirty="0">
              <a:solidFill>
                <a:srgbClr val="0000FF"/>
              </a:solidFill>
              <a:latin typeface="华文行楷" panose="02010800040101010101" pitchFamily="2" charset="-122"/>
              <a:ea typeface="华文行楷" panose="02010800040101010101" pitchFamily="2" charset="-122"/>
            </a:endParaRPr>
          </a:p>
        </p:txBody>
      </p:sp>
      <p:sp>
        <p:nvSpPr>
          <p:cNvPr id="2" name="TextBox 1"/>
          <p:cNvSpPr txBox="1"/>
          <p:nvPr/>
        </p:nvSpPr>
        <p:spPr>
          <a:xfrm>
            <a:off x="712694" y="250116"/>
            <a:ext cx="7457739" cy="646331"/>
          </a:xfrm>
          <a:prstGeom prst="rect">
            <a:avLst/>
          </a:prstGeom>
          <a:noFill/>
        </p:spPr>
        <p:txBody>
          <a:bodyPr wrap="square" rtlCol="0">
            <a:spAutoFit/>
          </a:bodyPr>
          <a:lstStyle/>
          <a:p>
            <a:pPr algn="ctr"/>
            <a:r>
              <a:rPr lang="zh-CN" altLang="en-US" sz="3600" b="1" dirty="0" smtClean="0">
                <a:solidFill>
                  <a:srgbClr val="FF3300"/>
                </a:solidFill>
                <a:latin typeface="黑体" panose="02010609060101010101" pitchFamily="49" charset="-122"/>
                <a:ea typeface="黑体" panose="02010609060101010101" pitchFamily="49" charset="-122"/>
              </a:rPr>
              <a:t>第一课时  物质的量的单位</a:t>
            </a:r>
            <a:r>
              <a:rPr lang="en-US" altLang="zh-CN" sz="3600" b="1" dirty="0" smtClean="0">
                <a:solidFill>
                  <a:srgbClr val="FF3300"/>
                </a:solidFill>
                <a:latin typeface="黑体" panose="02010609060101010101" pitchFamily="49" charset="-122"/>
                <a:ea typeface="黑体" panose="02010609060101010101" pitchFamily="49" charset="-122"/>
              </a:rPr>
              <a:t>—</a:t>
            </a:r>
            <a:r>
              <a:rPr lang="zh-CN" altLang="en-US" sz="3600" b="1" dirty="0" smtClean="0">
                <a:solidFill>
                  <a:srgbClr val="FF3300"/>
                </a:solidFill>
                <a:latin typeface="黑体" panose="02010609060101010101" pitchFamily="49" charset="-122"/>
                <a:ea typeface="黑体" panose="02010609060101010101" pitchFamily="49" charset="-122"/>
              </a:rPr>
              <a:t>摩尔</a:t>
            </a:r>
            <a:endParaRPr lang="zh-CN" altLang="en-US" sz="36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247650"/>
            <a:ext cx="54991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600" b="1">
                <a:latin typeface="Times New Roman" panose="02020603050405020304" pitchFamily="18" charset="0"/>
                <a:ea typeface="华文新魏" panose="02010800040101010101" pitchFamily="2" charset="-122"/>
              </a:rPr>
              <a:t>三、气体摩尔体积</a:t>
            </a:r>
            <a:r>
              <a:rPr lang="zh-CN" altLang="en-US" sz="3600" b="1">
                <a:latin typeface="Times New Roman" panose="02020603050405020304" pitchFamily="18" charset="0"/>
              </a:rPr>
              <a:t>（</a:t>
            </a:r>
            <a:r>
              <a:rPr lang="en-US" altLang="zh-CN" sz="3600" b="1">
                <a:latin typeface="Times New Roman" panose="02020603050405020304" pitchFamily="18" charset="0"/>
              </a:rPr>
              <a:t>V</a:t>
            </a:r>
            <a:r>
              <a:rPr lang="en-US" altLang="zh-CN" sz="3600" b="1" baseline="-25000">
                <a:latin typeface="Times New Roman" panose="02020603050405020304" pitchFamily="18" charset="0"/>
              </a:rPr>
              <a:t>m</a:t>
            </a:r>
            <a:r>
              <a:rPr lang="zh-CN" altLang="en-US" sz="3600" b="1">
                <a:latin typeface="Times New Roman" panose="02020603050405020304" pitchFamily="18" charset="0"/>
              </a:rPr>
              <a:t>）</a:t>
            </a:r>
            <a:endParaRPr lang="zh-CN" altLang="en-US" sz="3600" b="1">
              <a:latin typeface="Times New Roman" panose="02020603050405020304" pitchFamily="18" charset="0"/>
            </a:endParaRPr>
          </a:p>
        </p:txBody>
      </p:sp>
      <p:sp>
        <p:nvSpPr>
          <p:cNvPr id="5" name="Text Box 3"/>
          <p:cNvSpPr txBox="1">
            <a:spLocks noChangeArrowheads="1"/>
          </p:cNvSpPr>
          <p:nvPr/>
        </p:nvSpPr>
        <p:spPr bwMode="auto">
          <a:xfrm>
            <a:off x="323850" y="436245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solidFill>
                  <a:srgbClr val="0000FF"/>
                </a:solidFill>
                <a:latin typeface="Times New Roman" panose="02020603050405020304" pitchFamily="18" charset="0"/>
                <a:ea typeface="楷体_GB2312" pitchFamily="49" charset="-122"/>
              </a:rPr>
              <a:t>对象：任何气体（纯净或混合气体）</a:t>
            </a:r>
            <a:endParaRPr lang="zh-CN" altLang="en-US" sz="3200" b="1">
              <a:solidFill>
                <a:srgbClr val="0000FF"/>
              </a:solidFill>
              <a:latin typeface="Tahoma" panose="020B0604030504040204" pitchFamily="34" charset="0"/>
              <a:ea typeface="楷体_GB2312" pitchFamily="49" charset="-122"/>
            </a:endParaRPr>
          </a:p>
        </p:txBody>
      </p:sp>
      <p:sp>
        <p:nvSpPr>
          <p:cNvPr id="6" name="Text Box 4"/>
          <p:cNvSpPr txBox="1">
            <a:spLocks noChangeArrowheads="1"/>
          </p:cNvSpPr>
          <p:nvPr/>
        </p:nvSpPr>
        <p:spPr bwMode="auto">
          <a:xfrm>
            <a:off x="331788" y="5657850"/>
            <a:ext cx="6400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a:solidFill>
                  <a:srgbClr val="0000FF"/>
                </a:solidFill>
                <a:latin typeface="Times New Roman" panose="02020603050405020304" pitchFamily="18" charset="0"/>
                <a:ea typeface="楷体_GB2312" pitchFamily="49" charset="-122"/>
              </a:rPr>
              <a:t>标准状况下：</a:t>
            </a:r>
            <a:r>
              <a:rPr lang="en-US" altLang="zh-CN" sz="3200" b="1">
                <a:solidFill>
                  <a:srgbClr val="0000FF"/>
                </a:solidFill>
                <a:latin typeface="Times New Roman" panose="02020603050405020304" pitchFamily="18" charset="0"/>
              </a:rPr>
              <a:t>V</a:t>
            </a:r>
            <a:r>
              <a:rPr lang="en-US" altLang="zh-CN" sz="3200" b="1" baseline="-25000">
                <a:solidFill>
                  <a:srgbClr val="0000FF"/>
                </a:solidFill>
                <a:latin typeface="Times New Roman" panose="02020603050405020304" pitchFamily="18" charset="0"/>
              </a:rPr>
              <a:t>m</a:t>
            </a:r>
            <a:r>
              <a:rPr lang="zh-CN" altLang="en-US" sz="3200" b="1">
                <a:solidFill>
                  <a:srgbClr val="0000FF"/>
                </a:solidFill>
                <a:latin typeface="Times New Roman" panose="02020603050405020304" pitchFamily="18" charset="0"/>
              </a:rPr>
              <a:t>约为</a:t>
            </a:r>
            <a:r>
              <a:rPr lang="en-US" altLang="zh-CN" sz="3200" b="1">
                <a:solidFill>
                  <a:srgbClr val="0000FF"/>
                </a:solidFill>
                <a:latin typeface="Times New Roman" panose="02020603050405020304" pitchFamily="18" charset="0"/>
              </a:rPr>
              <a:t>22.4</a:t>
            </a:r>
            <a:r>
              <a:rPr kumimoji="1" lang="en-US" altLang="zh-CN" sz="3200" b="1">
                <a:solidFill>
                  <a:srgbClr val="0000FF"/>
                </a:solidFill>
                <a:latin typeface="Times New Roman" panose="02020603050405020304" pitchFamily="18" charset="0"/>
                <a:ea typeface="宋体" panose="02010600030101010101" pitchFamily="2" charset="-122"/>
              </a:rPr>
              <a:t> L</a:t>
            </a:r>
            <a:r>
              <a:rPr kumimoji="1" lang="en-US" altLang="zh-CN" sz="3200" baseline="24000">
                <a:solidFill>
                  <a:srgbClr val="0000FF"/>
                </a:solidFill>
                <a:latin typeface="Times New Roman" panose="02020603050405020304" pitchFamily="18" charset="0"/>
                <a:ea typeface="宋体" panose="02010600030101010101" pitchFamily="2" charset="-122"/>
              </a:rPr>
              <a:t>.</a:t>
            </a:r>
            <a:r>
              <a:rPr kumimoji="1" lang="en-US" altLang="zh-CN" sz="3200" b="1" baseline="24000">
                <a:solidFill>
                  <a:srgbClr val="0000FF"/>
                </a:solidFill>
                <a:latin typeface="Times New Roman" panose="02020603050405020304" pitchFamily="18" charset="0"/>
                <a:ea typeface="宋体" panose="02010600030101010101" pitchFamily="2" charset="-122"/>
              </a:rPr>
              <a:t> </a:t>
            </a:r>
            <a:r>
              <a:rPr kumimoji="1" lang="en-US" altLang="zh-CN" sz="3200" b="1">
                <a:solidFill>
                  <a:srgbClr val="0000FF"/>
                </a:solidFill>
                <a:latin typeface="Times New Roman" panose="02020603050405020304" pitchFamily="18" charset="0"/>
                <a:ea typeface="宋体" panose="02010600030101010101" pitchFamily="2" charset="-122"/>
              </a:rPr>
              <a:t>mol </a:t>
            </a:r>
            <a:r>
              <a:rPr kumimoji="1" lang="en-US" altLang="zh-CN" sz="3200" b="1" baseline="30000">
                <a:solidFill>
                  <a:srgbClr val="0000FF"/>
                </a:solidFill>
                <a:latin typeface="Times New Roman" panose="02020603050405020304" pitchFamily="18" charset="0"/>
                <a:ea typeface="宋体" panose="02010600030101010101" pitchFamily="2" charset="-122"/>
              </a:rPr>
              <a:t>-1</a:t>
            </a:r>
            <a:r>
              <a:rPr kumimoji="1" lang="en-US" altLang="zh-CN" sz="3200" b="1">
                <a:solidFill>
                  <a:srgbClr val="0000FF"/>
                </a:solidFill>
                <a:latin typeface="Times New Roman" panose="02020603050405020304" pitchFamily="18" charset="0"/>
                <a:ea typeface="宋体" panose="02010600030101010101" pitchFamily="2" charset="-122"/>
              </a:rPr>
              <a:t> </a:t>
            </a:r>
            <a:endParaRPr lang="en-US" altLang="zh-CN" sz="3200" b="1">
              <a:solidFill>
                <a:srgbClr val="0000FF"/>
              </a:solidFill>
              <a:latin typeface="Times New Roman" panose="02020603050405020304" pitchFamily="18" charset="0"/>
            </a:endParaRPr>
          </a:p>
        </p:txBody>
      </p:sp>
      <p:sp>
        <p:nvSpPr>
          <p:cNvPr id="7" name="Text Box 5"/>
          <p:cNvSpPr txBox="1">
            <a:spLocks noChangeArrowheads="1"/>
          </p:cNvSpPr>
          <p:nvPr/>
        </p:nvSpPr>
        <p:spPr bwMode="auto">
          <a:xfrm>
            <a:off x="304800" y="5010150"/>
            <a:ext cx="8596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solidFill>
                  <a:srgbClr val="0000FF"/>
                </a:solidFill>
                <a:latin typeface="楷体_GB2312" pitchFamily="49" charset="-122"/>
                <a:ea typeface="楷体_GB2312" pitchFamily="49" charset="-122"/>
              </a:rPr>
              <a:t>标准状况： 温度</a:t>
            </a:r>
            <a:r>
              <a:rPr lang="en-US" altLang="zh-CN" sz="3200" b="1">
                <a:solidFill>
                  <a:srgbClr val="0000FF"/>
                </a:solidFill>
                <a:latin typeface="Times New Roman" panose="02020603050405020304" pitchFamily="18" charset="0"/>
              </a:rPr>
              <a:t>0</a:t>
            </a:r>
            <a:r>
              <a:rPr lang="en-US" altLang="zh-CN" sz="3200" b="1" baseline="30000">
                <a:solidFill>
                  <a:srgbClr val="0000FF"/>
                </a:solidFill>
                <a:latin typeface="Times New Roman" panose="02020603050405020304" pitchFamily="18" charset="0"/>
              </a:rPr>
              <a:t>o</a:t>
            </a:r>
            <a:r>
              <a:rPr lang="en-US" altLang="zh-CN" sz="3200" b="1">
                <a:solidFill>
                  <a:srgbClr val="0000FF"/>
                </a:solidFill>
                <a:latin typeface="Times New Roman" panose="02020603050405020304" pitchFamily="18" charset="0"/>
              </a:rPr>
              <a:t>C</a:t>
            </a:r>
            <a:r>
              <a:rPr lang="zh-CN" altLang="en-US" sz="3200" b="1">
                <a:solidFill>
                  <a:srgbClr val="0000FF"/>
                </a:solidFill>
                <a:latin typeface="Times New Roman" panose="02020603050405020304" pitchFamily="18" charset="0"/>
              </a:rPr>
              <a:t>、</a:t>
            </a:r>
            <a:r>
              <a:rPr lang="zh-CN" altLang="en-US" sz="3200" b="1">
                <a:solidFill>
                  <a:srgbClr val="0000FF"/>
                </a:solidFill>
                <a:latin typeface="Times New Roman" panose="02020603050405020304" pitchFamily="18" charset="0"/>
                <a:ea typeface="楷体_GB2312" pitchFamily="49" charset="-122"/>
              </a:rPr>
              <a:t>压强</a:t>
            </a:r>
            <a:r>
              <a:rPr lang="en-US" altLang="zh-CN" sz="3200" b="1">
                <a:solidFill>
                  <a:srgbClr val="0000FF"/>
                </a:solidFill>
                <a:latin typeface="Times New Roman" panose="02020603050405020304" pitchFamily="18" charset="0"/>
              </a:rPr>
              <a:t>1.01×10</a:t>
            </a:r>
            <a:r>
              <a:rPr lang="en-US" altLang="zh-CN" sz="3200" b="1" baseline="30000">
                <a:solidFill>
                  <a:srgbClr val="0000FF"/>
                </a:solidFill>
                <a:latin typeface="Times New Roman" panose="02020603050405020304" pitchFamily="18" charset="0"/>
              </a:rPr>
              <a:t>5</a:t>
            </a:r>
            <a:r>
              <a:rPr lang="en-US" altLang="zh-CN" sz="3200" b="1">
                <a:solidFill>
                  <a:srgbClr val="0000FF"/>
                </a:solidFill>
                <a:latin typeface="Times New Roman" panose="02020603050405020304" pitchFamily="18" charset="0"/>
              </a:rPr>
              <a:t>Pa</a:t>
            </a:r>
            <a:endParaRPr lang="en-US" altLang="zh-CN" sz="3200" b="1">
              <a:solidFill>
                <a:srgbClr val="0000FF"/>
              </a:solidFill>
              <a:latin typeface="Tahoma" panose="020B0604030504040204" pitchFamily="34" charset="0"/>
            </a:endParaRPr>
          </a:p>
        </p:txBody>
      </p:sp>
      <p:sp>
        <p:nvSpPr>
          <p:cNvPr id="8" name="Text Box 6"/>
          <p:cNvSpPr txBox="1">
            <a:spLocks noChangeArrowheads="1"/>
          </p:cNvSpPr>
          <p:nvPr/>
        </p:nvSpPr>
        <p:spPr bwMode="auto">
          <a:xfrm>
            <a:off x="252413" y="977900"/>
            <a:ext cx="7920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dirty="0">
                <a:solidFill>
                  <a:srgbClr val="0000FF"/>
                </a:solidFill>
                <a:latin typeface="Tahoma" panose="020B0604030504040204" pitchFamily="34" charset="0"/>
                <a:ea typeface="楷体_GB2312" pitchFamily="49" charset="-122"/>
              </a:rPr>
              <a:t>定义</a:t>
            </a:r>
            <a:r>
              <a:rPr lang="zh-CN" altLang="en-US" sz="3200" b="1" dirty="0" smtClean="0">
                <a:solidFill>
                  <a:srgbClr val="0000FF"/>
                </a:solidFill>
                <a:latin typeface="Tahoma" panose="020B0604030504040204" pitchFamily="34" charset="0"/>
                <a:ea typeface="楷体_GB2312" pitchFamily="49" charset="-122"/>
              </a:rPr>
              <a:t>：</a:t>
            </a:r>
            <a:r>
              <a:rPr lang="en-US" altLang="zh-CN" sz="3200" b="1" dirty="0" smtClean="0">
                <a:solidFill>
                  <a:srgbClr val="0000FF"/>
                </a:solidFill>
                <a:latin typeface="Tahoma" panose="020B0604030504040204" pitchFamily="34" charset="0"/>
                <a:ea typeface="楷体_GB2312" pitchFamily="49" charset="-122"/>
              </a:rPr>
              <a:t>1mol</a:t>
            </a:r>
            <a:r>
              <a:rPr lang="zh-CN" altLang="en-US" sz="3200" b="1" dirty="0" smtClean="0">
                <a:solidFill>
                  <a:srgbClr val="0000FF"/>
                </a:solidFill>
                <a:latin typeface="Tahoma" panose="020B0604030504040204" pitchFamily="34" charset="0"/>
                <a:ea typeface="楷体_GB2312" pitchFamily="49" charset="-122"/>
              </a:rPr>
              <a:t>气体</a:t>
            </a:r>
            <a:r>
              <a:rPr lang="zh-CN" altLang="en-US" sz="3200" b="1" dirty="0">
                <a:solidFill>
                  <a:srgbClr val="0000FF"/>
                </a:solidFill>
                <a:latin typeface="Tahoma" panose="020B0604030504040204" pitchFamily="34" charset="0"/>
                <a:ea typeface="楷体_GB2312" pitchFamily="49" charset="-122"/>
              </a:rPr>
              <a:t>所占的体积</a:t>
            </a:r>
            <a:r>
              <a:rPr lang="zh-CN" altLang="en-US" sz="2800" b="1" dirty="0">
                <a:solidFill>
                  <a:srgbClr val="0000FF"/>
                </a:solidFill>
                <a:latin typeface="Tahoma" panose="020B0604030504040204" pitchFamily="34" charset="0"/>
                <a:ea typeface="楷体_GB2312" pitchFamily="49" charset="-122"/>
              </a:rPr>
              <a:t>。</a:t>
            </a:r>
            <a:endParaRPr lang="zh-CN" altLang="en-US" sz="2800" b="1" dirty="0">
              <a:solidFill>
                <a:srgbClr val="0000FF"/>
              </a:solidFill>
              <a:latin typeface="Tahoma" panose="020B0604030504040204" pitchFamily="34" charset="0"/>
              <a:ea typeface="楷体_GB2312" pitchFamily="49" charset="-122"/>
            </a:endParaRPr>
          </a:p>
        </p:txBody>
      </p:sp>
      <p:sp>
        <p:nvSpPr>
          <p:cNvPr id="9" name="Text Box 7"/>
          <p:cNvSpPr txBox="1">
            <a:spLocks noChangeArrowheads="1"/>
          </p:cNvSpPr>
          <p:nvPr/>
        </p:nvSpPr>
        <p:spPr bwMode="auto">
          <a:xfrm>
            <a:off x="252413" y="1697038"/>
            <a:ext cx="34559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solidFill>
                  <a:srgbClr val="0000FF"/>
                </a:solidFill>
                <a:latin typeface="Tahoma" panose="020B0604030504040204" pitchFamily="34" charset="0"/>
                <a:ea typeface="楷体_GB2312" pitchFamily="49" charset="-122"/>
              </a:rPr>
              <a:t>单位：</a:t>
            </a:r>
            <a:r>
              <a:rPr kumimoji="1" lang="en-US" altLang="zh-CN" sz="2800" b="1">
                <a:solidFill>
                  <a:srgbClr val="0000FF"/>
                </a:solidFill>
                <a:latin typeface="Times New Roman" panose="02020603050405020304" pitchFamily="18" charset="0"/>
                <a:ea typeface="宋体" panose="02010600030101010101" pitchFamily="2" charset="-122"/>
              </a:rPr>
              <a:t> L</a:t>
            </a:r>
            <a:r>
              <a:rPr kumimoji="1" lang="en-US" altLang="zh-CN" sz="2800" baseline="24000">
                <a:solidFill>
                  <a:srgbClr val="0000FF"/>
                </a:solidFill>
                <a:latin typeface="Times New Roman" panose="02020603050405020304" pitchFamily="18" charset="0"/>
                <a:ea typeface="宋体" panose="02010600030101010101" pitchFamily="2" charset="-122"/>
              </a:rPr>
              <a:t>.</a:t>
            </a:r>
            <a:r>
              <a:rPr kumimoji="1" lang="en-US" altLang="zh-CN" sz="2800" b="1" baseline="24000">
                <a:solidFill>
                  <a:srgbClr val="0000FF"/>
                </a:solidFill>
                <a:latin typeface="Times New Roman" panose="02020603050405020304" pitchFamily="18" charset="0"/>
                <a:ea typeface="宋体" panose="02010600030101010101" pitchFamily="2" charset="-122"/>
              </a:rPr>
              <a:t> </a:t>
            </a:r>
            <a:r>
              <a:rPr kumimoji="1" lang="en-US" altLang="zh-CN" sz="2800" b="1">
                <a:solidFill>
                  <a:srgbClr val="0000FF"/>
                </a:solidFill>
                <a:latin typeface="Times New Roman" panose="02020603050405020304" pitchFamily="18" charset="0"/>
                <a:ea typeface="宋体" panose="02010600030101010101" pitchFamily="2" charset="-122"/>
              </a:rPr>
              <a:t>mol </a:t>
            </a:r>
            <a:r>
              <a:rPr kumimoji="1" lang="en-US" altLang="zh-CN" sz="2800" b="1" baseline="30000">
                <a:solidFill>
                  <a:srgbClr val="0000FF"/>
                </a:solidFill>
                <a:latin typeface="Times New Roman" panose="02020603050405020304" pitchFamily="18" charset="0"/>
                <a:ea typeface="宋体" panose="02010600030101010101" pitchFamily="2" charset="-122"/>
              </a:rPr>
              <a:t>-1</a:t>
            </a:r>
            <a:r>
              <a:rPr lang="zh-CN" altLang="en-US" sz="2800" b="1">
                <a:solidFill>
                  <a:srgbClr val="0000FF"/>
                </a:solidFill>
                <a:latin typeface="Tahoma" panose="020B0604030504040204" pitchFamily="34" charset="0"/>
              </a:rPr>
              <a:t> </a:t>
            </a:r>
            <a:endParaRPr lang="en-US" altLang="zh-CN" sz="2800" b="1">
              <a:solidFill>
                <a:srgbClr val="0000FF"/>
              </a:solidFill>
              <a:latin typeface="Times New Roman" panose="02020603050405020304" pitchFamily="18" charset="0"/>
            </a:endParaRPr>
          </a:p>
        </p:txBody>
      </p:sp>
      <p:grpSp>
        <p:nvGrpSpPr>
          <p:cNvPr id="10" name="Group 8"/>
          <p:cNvGrpSpPr/>
          <p:nvPr/>
        </p:nvGrpSpPr>
        <p:grpSpPr bwMode="auto">
          <a:xfrm>
            <a:off x="293688" y="2749550"/>
            <a:ext cx="3276600" cy="966788"/>
            <a:chOff x="0" y="0"/>
            <a:chExt cx="2064" cy="609"/>
          </a:xfrm>
        </p:grpSpPr>
        <p:sp>
          <p:nvSpPr>
            <p:cNvPr id="25612" name="Text Box 9"/>
            <p:cNvSpPr txBox="1">
              <a:spLocks noChangeArrowheads="1"/>
            </p:cNvSpPr>
            <p:nvPr/>
          </p:nvSpPr>
          <p:spPr bwMode="auto">
            <a:xfrm>
              <a:off x="1406" y="0"/>
              <a:ext cx="2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en-US" altLang="zh-CN" sz="2800" b="1">
                  <a:solidFill>
                    <a:srgbClr val="0000FF"/>
                  </a:solidFill>
                  <a:latin typeface="Times New Roman" panose="02020603050405020304" pitchFamily="18" charset="0"/>
                </a:rPr>
                <a:t>V</a:t>
              </a:r>
              <a:endParaRPr lang="en-US" altLang="zh-CN" sz="2800" b="1">
                <a:solidFill>
                  <a:srgbClr val="0000FF"/>
                </a:solidFill>
                <a:latin typeface="Times New Roman" panose="02020603050405020304" pitchFamily="18" charset="0"/>
              </a:endParaRPr>
            </a:p>
          </p:txBody>
        </p:sp>
        <p:sp>
          <p:nvSpPr>
            <p:cNvPr id="25613" name="Text Box 10"/>
            <p:cNvSpPr txBox="1">
              <a:spLocks noChangeArrowheads="1"/>
            </p:cNvSpPr>
            <p:nvPr/>
          </p:nvSpPr>
          <p:spPr bwMode="auto">
            <a:xfrm>
              <a:off x="1433" y="244"/>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en-US" altLang="zh-CN" sz="3200" b="1">
                  <a:solidFill>
                    <a:srgbClr val="0000FF"/>
                  </a:solidFill>
                  <a:latin typeface="Times New Roman" panose="02020603050405020304" pitchFamily="18" charset="0"/>
                </a:rPr>
                <a:t>n</a:t>
              </a:r>
              <a:endParaRPr lang="en-US" altLang="zh-CN" sz="3200" b="1">
                <a:solidFill>
                  <a:srgbClr val="0000FF"/>
                </a:solidFill>
                <a:latin typeface="Times New Roman" panose="02020603050405020304" pitchFamily="18" charset="0"/>
              </a:endParaRPr>
            </a:p>
          </p:txBody>
        </p:sp>
        <p:sp>
          <p:nvSpPr>
            <p:cNvPr id="25614" name="Text Box 11"/>
            <p:cNvSpPr txBox="1">
              <a:spLocks noChangeArrowheads="1"/>
            </p:cNvSpPr>
            <p:nvPr/>
          </p:nvSpPr>
          <p:spPr bwMode="auto">
            <a:xfrm>
              <a:off x="0" y="90"/>
              <a:ext cx="20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solidFill>
                    <a:srgbClr val="0000FF"/>
                  </a:solidFill>
                  <a:latin typeface="Tahoma" panose="020B0604030504040204" pitchFamily="34" charset="0"/>
                  <a:ea typeface="楷体_GB2312" pitchFamily="49" charset="-122"/>
                </a:rPr>
                <a:t>公式：</a:t>
              </a:r>
              <a:r>
                <a:rPr lang="en-US" altLang="zh-CN" sz="2800" b="1">
                  <a:solidFill>
                    <a:srgbClr val="0000FF"/>
                  </a:solidFill>
                  <a:latin typeface="Times New Roman" panose="02020603050405020304" pitchFamily="18" charset="0"/>
                </a:rPr>
                <a:t>V</a:t>
              </a:r>
              <a:r>
                <a:rPr lang="en-US" altLang="zh-CN" sz="2800" b="1" baseline="-25000">
                  <a:solidFill>
                    <a:srgbClr val="0000FF"/>
                  </a:solidFill>
                  <a:latin typeface="Times New Roman" panose="02020603050405020304" pitchFamily="18" charset="0"/>
                </a:rPr>
                <a:t>m</a:t>
              </a:r>
              <a:r>
                <a:rPr lang="en-US" altLang="zh-CN" sz="2800" b="1">
                  <a:solidFill>
                    <a:srgbClr val="0000FF"/>
                  </a:solidFill>
                  <a:latin typeface="Times New Roman" panose="02020603050405020304" pitchFamily="18" charset="0"/>
                </a:rPr>
                <a:t>= ——</a:t>
              </a:r>
              <a:endParaRPr lang="en-US" altLang="zh-CN" sz="2800" b="1">
                <a:solidFill>
                  <a:srgbClr val="0000FF"/>
                </a:solidFill>
                <a:latin typeface="Times New Roman" panose="02020603050405020304" pitchFamily="18" charset="0"/>
              </a:endParaRPr>
            </a:p>
          </p:txBody>
        </p:sp>
      </p:grpSp>
      <p:sp>
        <p:nvSpPr>
          <p:cNvPr id="14" name="Text Box 12"/>
          <p:cNvSpPr txBox="1">
            <a:spLocks noChangeArrowheads="1"/>
          </p:cNvSpPr>
          <p:nvPr/>
        </p:nvSpPr>
        <p:spPr bwMode="auto">
          <a:xfrm>
            <a:off x="4352925" y="2420938"/>
            <a:ext cx="223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algn="ctr" eaLnBrk="1" hangingPunct="1"/>
            <a:r>
              <a:rPr lang="en-US" altLang="zh-CN" sz="3600" b="1">
                <a:solidFill>
                  <a:srgbClr val="0000FF"/>
                </a:solidFill>
                <a:latin typeface="Times New Roman" panose="02020603050405020304" pitchFamily="18" charset="0"/>
              </a:rPr>
              <a:t>v</a:t>
            </a:r>
            <a:r>
              <a:rPr lang="en-US" altLang="zh-CN" sz="2800" b="1">
                <a:solidFill>
                  <a:srgbClr val="0000FF"/>
                </a:solidFill>
                <a:latin typeface="Times New Roman" panose="02020603050405020304" pitchFamily="18" charset="0"/>
              </a:rPr>
              <a:t>——</a:t>
            </a:r>
            <a:r>
              <a:rPr lang="zh-CN" altLang="en-US" sz="2800" b="1">
                <a:solidFill>
                  <a:srgbClr val="0000FF"/>
                </a:solidFill>
                <a:latin typeface="Times New Roman" panose="02020603050405020304" pitchFamily="18" charset="0"/>
              </a:rPr>
              <a:t>体积</a:t>
            </a:r>
            <a:endParaRPr lang="zh-CN" altLang="en-US" sz="2800" b="1">
              <a:solidFill>
                <a:srgbClr val="0000FF"/>
              </a:solidFill>
              <a:latin typeface="Times New Roman" panose="02020603050405020304" pitchFamily="18" charset="0"/>
            </a:endParaRPr>
          </a:p>
        </p:txBody>
      </p:sp>
      <p:sp>
        <p:nvSpPr>
          <p:cNvPr id="15" name="Text Box 13"/>
          <p:cNvSpPr txBox="1">
            <a:spLocks noChangeArrowheads="1"/>
          </p:cNvSpPr>
          <p:nvPr/>
        </p:nvSpPr>
        <p:spPr bwMode="auto">
          <a:xfrm>
            <a:off x="4067175" y="2997200"/>
            <a:ext cx="3459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algn="ctr" eaLnBrk="1" hangingPunct="1"/>
            <a:r>
              <a:rPr lang="en-US" altLang="zh-CN" sz="3200" b="1">
                <a:solidFill>
                  <a:srgbClr val="0000FF"/>
                </a:solidFill>
                <a:latin typeface="Times New Roman" panose="02020603050405020304" pitchFamily="18" charset="0"/>
              </a:rPr>
              <a:t>n</a:t>
            </a:r>
            <a:r>
              <a:rPr lang="en-US" altLang="zh-CN" sz="2800" b="1">
                <a:solidFill>
                  <a:srgbClr val="0000FF"/>
                </a:solidFill>
                <a:latin typeface="Times New Roman" panose="02020603050405020304" pitchFamily="18" charset="0"/>
              </a:rPr>
              <a:t>——</a:t>
            </a:r>
            <a:r>
              <a:rPr lang="zh-CN" altLang="en-US" sz="2800" b="1">
                <a:solidFill>
                  <a:srgbClr val="0000FF"/>
                </a:solidFill>
                <a:latin typeface="Times New Roman" panose="02020603050405020304" pitchFamily="18" charset="0"/>
              </a:rPr>
              <a:t>物质的量</a:t>
            </a:r>
            <a:endParaRPr lang="zh-CN" altLang="en-US" sz="2800" b="1">
              <a:solidFill>
                <a:srgbClr val="0000FF"/>
              </a:solidFill>
              <a:latin typeface="Times New Roman" panose="02020603050405020304" pitchFamily="18" charset="0"/>
            </a:endParaRPr>
          </a:p>
        </p:txBody>
      </p:sp>
      <p:sp>
        <p:nvSpPr>
          <p:cNvPr id="16" name="Text Box 14"/>
          <p:cNvSpPr txBox="1">
            <a:spLocks noChangeArrowheads="1"/>
          </p:cNvSpPr>
          <p:nvPr/>
        </p:nvSpPr>
        <p:spPr bwMode="auto">
          <a:xfrm>
            <a:off x="4284663" y="3630613"/>
            <a:ext cx="403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algn="ctr" eaLnBrk="1" hangingPunct="1"/>
            <a:r>
              <a:rPr lang="en-US" altLang="zh-CN" sz="2800" b="1">
                <a:solidFill>
                  <a:srgbClr val="0000FF"/>
                </a:solidFill>
                <a:latin typeface="Times New Roman" panose="02020603050405020304" pitchFamily="18" charset="0"/>
              </a:rPr>
              <a:t>V</a:t>
            </a:r>
            <a:r>
              <a:rPr lang="en-US" altLang="zh-CN" sz="2800" b="1" baseline="-25000">
                <a:solidFill>
                  <a:srgbClr val="0000FF"/>
                </a:solidFill>
                <a:latin typeface="Times New Roman" panose="02020603050405020304" pitchFamily="18" charset="0"/>
              </a:rPr>
              <a:t>m</a:t>
            </a:r>
            <a:r>
              <a:rPr lang="en-US" altLang="zh-CN" sz="2800" b="1">
                <a:solidFill>
                  <a:srgbClr val="0000FF"/>
                </a:solidFill>
                <a:latin typeface="Times New Roman" panose="02020603050405020304" pitchFamily="18" charset="0"/>
              </a:rPr>
              <a:t>——</a:t>
            </a:r>
            <a:r>
              <a:rPr lang="zh-CN" altLang="en-US" sz="2800" b="1">
                <a:solidFill>
                  <a:srgbClr val="0000FF"/>
                </a:solidFill>
                <a:latin typeface="Times New Roman" panose="02020603050405020304" pitchFamily="18" charset="0"/>
              </a:rPr>
              <a:t>气体摩尔体积</a:t>
            </a:r>
            <a:endParaRPr lang="zh-CN" altLang="en-US" sz="2800" b="1">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4" grpId="0" autoUpdateAnimBg="0"/>
      <p:bldP spid="15" grpId="0" autoUpdateAnimBg="0"/>
      <p:bldP spid="1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827088" y="2603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algn="ctr" eaLnBrk="1" hangingPunct="1"/>
            <a:r>
              <a:rPr lang="zh-CN" altLang="en-US" sz="3600" b="1">
                <a:latin typeface="Times New Roman" panose="02020603050405020304" pitchFamily="18" charset="0"/>
                <a:ea typeface="华文新魏" panose="02010800040101010101" pitchFamily="2" charset="-122"/>
              </a:rPr>
              <a:t>注意</a:t>
            </a:r>
            <a:r>
              <a:rPr lang="zh-CN" altLang="en-US" sz="3600">
                <a:latin typeface="Times New Roman" panose="02020603050405020304" pitchFamily="18" charset="0"/>
                <a:ea typeface="华文新魏" panose="02010800040101010101" pitchFamily="2" charset="-122"/>
              </a:rPr>
              <a:t>：</a:t>
            </a:r>
            <a:endParaRPr lang="zh-CN" altLang="en-US" sz="3600">
              <a:latin typeface="Times New Roman" panose="02020603050405020304" pitchFamily="18" charset="0"/>
              <a:ea typeface="华文新魏" panose="02010800040101010101" pitchFamily="2" charset="-122"/>
            </a:endParaRPr>
          </a:p>
        </p:txBody>
      </p:sp>
      <p:sp>
        <p:nvSpPr>
          <p:cNvPr id="5" name="Rectangle 3"/>
          <p:cNvSpPr>
            <a:spLocks noChangeArrowheads="1"/>
          </p:cNvSpPr>
          <p:nvPr/>
        </p:nvSpPr>
        <p:spPr bwMode="auto">
          <a:xfrm>
            <a:off x="179388" y="1052513"/>
            <a:ext cx="3889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400">
                <a:latin typeface="宋体" panose="02010600030101010101" pitchFamily="2" charset="-122"/>
                <a:ea typeface="宋体" panose="02010600030101010101" pitchFamily="2" charset="-122"/>
              </a:rPr>
              <a:t> </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、状态：气体</a:t>
            </a:r>
            <a:endParaRPr lang="zh-CN" altLang="en-US" sz="3600" b="1">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250825" y="2089150"/>
            <a:ext cx="88201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、状况：标准状况（</a:t>
            </a:r>
            <a:r>
              <a:rPr lang="en-US" altLang="zh-CN" sz="3600" b="1">
                <a:solidFill>
                  <a:srgbClr val="FF0000"/>
                </a:solidFill>
                <a:latin typeface="宋体" panose="02010600030101010101" pitchFamily="2" charset="-122"/>
                <a:ea typeface="宋体" panose="02010600030101010101" pitchFamily="2" charset="-122"/>
              </a:rPr>
              <a:t>0℃</a:t>
            </a:r>
            <a:r>
              <a:rPr lang="zh-CN" altLang="en-US" sz="3600" b="1">
                <a:solidFill>
                  <a:srgbClr val="FF0000"/>
                </a:solidFill>
                <a:latin typeface="宋体" panose="02010600030101010101" pitchFamily="2" charset="-122"/>
                <a:ea typeface="宋体" panose="02010600030101010101" pitchFamily="2" charset="-122"/>
              </a:rPr>
              <a:t>、</a:t>
            </a:r>
            <a:r>
              <a:rPr lang="en-US" altLang="zh-CN" sz="3600" b="1">
                <a:solidFill>
                  <a:srgbClr val="FF0000"/>
                </a:solidFill>
                <a:latin typeface="宋体" panose="02010600030101010101" pitchFamily="2" charset="-122"/>
                <a:ea typeface="宋体" panose="02010600030101010101" pitchFamily="2" charset="-122"/>
              </a:rPr>
              <a:t>1.01×10</a:t>
            </a:r>
            <a:r>
              <a:rPr lang="en-US" altLang="zh-CN" sz="3600" b="1" baseline="30000">
                <a:solidFill>
                  <a:srgbClr val="FF0000"/>
                </a:solidFill>
                <a:latin typeface="宋体" panose="02010600030101010101" pitchFamily="2" charset="-122"/>
                <a:ea typeface="宋体" panose="02010600030101010101" pitchFamily="2" charset="-122"/>
              </a:rPr>
              <a:t>5</a:t>
            </a:r>
            <a:r>
              <a:rPr lang="en-US" altLang="zh-CN" sz="3600" b="1">
                <a:solidFill>
                  <a:schemeClr val="tx2"/>
                </a:solidFill>
                <a:latin typeface="宋体" panose="02010600030101010101" pitchFamily="2" charset="-122"/>
                <a:ea typeface="宋体" panose="02010600030101010101" pitchFamily="2" charset="-122"/>
              </a:rPr>
              <a:t> </a:t>
            </a:r>
            <a:r>
              <a:rPr lang="en-US" altLang="zh-CN" sz="3600" b="1">
                <a:solidFill>
                  <a:srgbClr val="FF0000"/>
                </a:solidFill>
                <a:latin typeface="宋体" panose="02010600030101010101" pitchFamily="2" charset="-122"/>
                <a:ea typeface="宋体" panose="02010600030101010101" pitchFamily="2" charset="-122"/>
              </a:rPr>
              <a:t>Pa</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sp>
        <p:nvSpPr>
          <p:cNvPr id="7" name="Rectangle 5"/>
          <p:cNvSpPr>
            <a:spLocks noChangeArrowheads="1"/>
          </p:cNvSpPr>
          <p:nvPr/>
        </p:nvSpPr>
        <p:spPr bwMode="auto">
          <a:xfrm>
            <a:off x="250825" y="3319463"/>
            <a:ext cx="882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sz="3600" b="1" dirty="0">
                <a:latin typeface="宋体" panose="02010600030101010101" pitchFamily="2" charset="-122"/>
                <a:ea typeface="宋体" panose="02010600030101010101" pitchFamily="2" charset="-122"/>
              </a:rPr>
              <a:t>3</a:t>
            </a:r>
            <a:r>
              <a:rPr lang="zh-CN" altLang="en-US" sz="3600" b="1" dirty="0">
                <a:latin typeface="宋体" panose="02010600030101010101" pitchFamily="2" charset="-122"/>
                <a:ea typeface="宋体" panose="02010600030101010101" pitchFamily="2" charset="-122"/>
              </a:rPr>
              <a:t>、气体体积与微粒数目有关，与种类无关</a:t>
            </a:r>
            <a:endParaRPr lang="zh-CN" altLang="en-US" sz="3600" b="1" dirty="0">
              <a:latin typeface="宋体" panose="02010600030101010101" pitchFamily="2" charset="-122"/>
              <a:ea typeface="宋体" panose="02010600030101010101" pitchFamily="2" charset="-122"/>
            </a:endParaRPr>
          </a:p>
        </p:txBody>
      </p:sp>
      <p:sp>
        <p:nvSpPr>
          <p:cNvPr id="8" name="Text Box 6"/>
          <p:cNvSpPr txBox="1">
            <a:spLocks noChangeArrowheads="1"/>
          </p:cNvSpPr>
          <p:nvPr/>
        </p:nvSpPr>
        <p:spPr bwMode="auto">
          <a:xfrm>
            <a:off x="250825" y="4233863"/>
            <a:ext cx="813752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lnSpc>
                <a:spcPct val="115000"/>
              </a:lnSpc>
            </a:pPr>
            <a:r>
              <a:rPr lang="en-US" altLang="zh-CN" sz="3600" b="1">
                <a:latin typeface="宋体" panose="02010600030101010101" pitchFamily="2" charset="-122"/>
                <a:ea typeface="宋体" panose="02010600030101010101" pitchFamily="2" charset="-122"/>
              </a:rPr>
              <a:t>4</a:t>
            </a:r>
            <a:r>
              <a:rPr lang="zh-CN" altLang="en-US" sz="3600" b="1">
                <a:latin typeface="宋体" panose="02010600030101010101" pitchFamily="2" charset="-122"/>
                <a:ea typeface="宋体" panose="02010600030101010101" pitchFamily="2" charset="-122"/>
              </a:rPr>
              <a:t>、 </a:t>
            </a:r>
            <a:r>
              <a:rPr lang="zh-CN" altLang="en-US" sz="3600" b="1">
                <a:solidFill>
                  <a:srgbClr val="FF0000"/>
                </a:solidFill>
                <a:latin typeface="宋体" panose="02010600030101010101" pitchFamily="2" charset="-122"/>
                <a:ea typeface="宋体" panose="02010600030101010101" pitchFamily="2" charset="-122"/>
              </a:rPr>
              <a:t>标准状况</a:t>
            </a:r>
            <a:r>
              <a:rPr lang="zh-CN" altLang="en-US" sz="3600" b="1">
                <a:latin typeface="宋体" panose="02010600030101010101" pitchFamily="2" charset="-122"/>
                <a:ea typeface="宋体" panose="02010600030101010101" pitchFamily="2" charset="-122"/>
              </a:rPr>
              <a:t>下，</a:t>
            </a:r>
            <a:r>
              <a:rPr lang="en-US" altLang="zh-CN" sz="3600" b="1">
                <a:latin typeface="宋体" panose="02010600030101010101" pitchFamily="2" charset="-122"/>
                <a:ea typeface="宋体" panose="02010600030101010101" pitchFamily="2" charset="-122"/>
              </a:rPr>
              <a:t>1mol </a:t>
            </a:r>
            <a:r>
              <a:rPr lang="zh-CN" altLang="en-US" sz="3600" b="1">
                <a:latin typeface="宋体" panose="02010600030101010101" pitchFamily="2" charset="-122"/>
                <a:ea typeface="宋体" panose="02010600030101010101" pitchFamily="2" charset="-122"/>
              </a:rPr>
              <a:t>任何</a:t>
            </a:r>
            <a:r>
              <a:rPr lang="zh-CN" altLang="en-US" sz="3600" b="1">
                <a:solidFill>
                  <a:srgbClr val="FF0000"/>
                </a:solidFill>
                <a:latin typeface="宋体" panose="02010600030101010101" pitchFamily="2" charset="-122"/>
                <a:ea typeface="宋体" panose="02010600030101010101" pitchFamily="2" charset="-122"/>
              </a:rPr>
              <a:t>气体</a:t>
            </a:r>
            <a:r>
              <a:rPr lang="zh-CN" altLang="en-US" sz="3600" b="1">
                <a:latin typeface="宋体" panose="02010600030101010101" pitchFamily="2" charset="-122"/>
                <a:ea typeface="宋体" panose="02010600030101010101" pitchFamily="2" charset="-122"/>
              </a:rPr>
              <a:t>的体积都</a:t>
            </a:r>
            <a:r>
              <a:rPr lang="zh-CN" altLang="en-US" sz="3600" b="1">
                <a:solidFill>
                  <a:srgbClr val="FF0000"/>
                </a:solidFill>
                <a:latin typeface="宋体" panose="02010600030101010101" pitchFamily="2" charset="-122"/>
                <a:ea typeface="宋体" panose="02010600030101010101" pitchFamily="2" charset="-122"/>
              </a:rPr>
              <a:t>约</a:t>
            </a:r>
            <a:r>
              <a:rPr lang="zh-CN" altLang="en-US" sz="3600" b="1">
                <a:latin typeface="宋体" panose="02010600030101010101" pitchFamily="2" charset="-122"/>
                <a:ea typeface="宋体" panose="02010600030101010101" pitchFamily="2" charset="-122"/>
              </a:rPr>
              <a:t>是</a:t>
            </a:r>
            <a:r>
              <a:rPr lang="zh-CN" altLang="en-US" sz="3600" b="1">
                <a:solidFill>
                  <a:srgbClr val="FF0000"/>
                </a:solidFill>
                <a:latin typeface="宋体" panose="02010600030101010101" pitchFamily="2" charset="-122"/>
                <a:ea typeface="宋体" panose="02010600030101010101" pitchFamily="2" charset="-122"/>
              </a:rPr>
              <a:t>22</a:t>
            </a:r>
            <a:r>
              <a:rPr lang="en-US" altLang="zh-CN" sz="3600" b="1">
                <a:solidFill>
                  <a:srgbClr val="FF0000"/>
                </a:solidFill>
                <a:latin typeface="宋体" panose="02010600030101010101" pitchFamily="2" charset="-122"/>
                <a:ea typeface="宋体" panose="02010600030101010101" pitchFamily="2" charset="-122"/>
              </a:rPr>
              <a:t>.4L </a:t>
            </a:r>
            <a:r>
              <a:rPr lang="zh-CN" altLang="en-US" sz="3600" b="1">
                <a:latin typeface="宋体" panose="02010600030101010101" pitchFamily="2" charset="-122"/>
                <a:ea typeface="宋体" panose="02010600030101010101" pitchFamily="2" charset="-122"/>
              </a:rPr>
              <a:t>。</a:t>
            </a:r>
            <a:endParaRPr lang="zh-CN" altLang="en-US" sz="3600" b="1">
              <a:solidFill>
                <a:srgbClr val="0033CC"/>
              </a:solidFill>
              <a:latin typeface="宋体" panose="02010600030101010101" pitchFamily="2" charset="-122"/>
              <a:ea typeface="宋体" panose="02010600030101010101" pitchFamily="2" charset="-122"/>
            </a:endParaRPr>
          </a:p>
        </p:txBody>
      </p:sp>
      <p:sp>
        <p:nvSpPr>
          <p:cNvPr id="9" name="Line 7"/>
          <p:cNvSpPr>
            <a:spLocks noChangeShapeType="1"/>
          </p:cNvSpPr>
          <p:nvPr/>
        </p:nvSpPr>
        <p:spPr bwMode="auto">
          <a:xfrm>
            <a:off x="1116013" y="4881563"/>
            <a:ext cx="2016125"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5868988" y="4881563"/>
            <a:ext cx="1008062"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3851275" y="4881563"/>
            <a:ext cx="1079500"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1549400" y="5529263"/>
            <a:ext cx="172720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vertical)">
                                      <p:cBhvr>
                                        <p:cTn id="17" dur="500"/>
                                        <p:tgtEl>
                                          <p:spTgt spid="7"/>
                                        </p:tgtEl>
                                      </p:cBhvr>
                                    </p:animEffect>
                                  </p:childTnLst>
                                </p:cTn>
                              </p:par>
                              <p:par>
                                <p:cTn id="18" presetID="2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ppt_x</p:attrName>
                                        </p:attrNameLst>
                                      </p:cBhvr>
                                      <p:tavLst>
                                        <p:tav tm="0">
                                          <p:val>
                                            <p:strVal val="#ppt_x-.2"/>
                                          </p:val>
                                        </p:tav>
                                        <p:tav tm="100000">
                                          <p:val>
                                            <p:strVal val="#ppt_x"/>
                                          </p:val>
                                        </p:tav>
                                      </p:tavLst>
                                    </p:anim>
                                    <p:anim calcmode="lin" valueType="num">
                                      <p:cBhvr>
                                        <p:cTn id="21"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ChangeArrowheads="1"/>
          </p:cNvSpPr>
          <p:nvPr/>
        </p:nvSpPr>
        <p:spPr bwMode="auto">
          <a:xfrm>
            <a:off x="465138" y="668338"/>
            <a:ext cx="301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400" b="1">
                <a:latin typeface="方正姚体" panose="02010601030101010101" pitchFamily="2" charset="-122"/>
              </a:rPr>
              <a:t>判断正误</a:t>
            </a:r>
            <a:r>
              <a:rPr lang="en-US" altLang="zh-CN" sz="2400" b="1">
                <a:latin typeface="方正姚体" panose="02010601030101010101" pitchFamily="2" charset="-122"/>
              </a:rPr>
              <a:t>,</a:t>
            </a:r>
            <a:r>
              <a:rPr lang="zh-CN" altLang="en-US" sz="2400" b="1">
                <a:latin typeface="方正姚体" panose="02010601030101010101" pitchFamily="2" charset="-122"/>
              </a:rPr>
              <a:t>并说明理由</a:t>
            </a:r>
            <a:endParaRPr lang="zh-CN" altLang="en-US" sz="2400" b="1">
              <a:latin typeface="方正姚体" panose="02010601030101010101" pitchFamily="2" charset="-122"/>
            </a:endParaRPr>
          </a:p>
        </p:txBody>
      </p:sp>
      <p:sp>
        <p:nvSpPr>
          <p:cNvPr id="31747" name="Rectangle 7"/>
          <p:cNvSpPr>
            <a:spLocks noChangeArrowheads="1"/>
          </p:cNvSpPr>
          <p:nvPr/>
        </p:nvSpPr>
        <p:spPr bwMode="auto">
          <a:xfrm>
            <a:off x="465138" y="1268413"/>
            <a:ext cx="6481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a:latin typeface="方正姚体" panose="02010601030101010101" pitchFamily="2" charset="-122"/>
              </a:rPr>
              <a:t>1.</a:t>
            </a:r>
            <a:r>
              <a:rPr lang="zh-CN" altLang="en-US" sz="2400" b="1">
                <a:latin typeface="方正姚体" panose="02010601030101010101" pitchFamily="2" charset="-122"/>
              </a:rPr>
              <a:t>标况下，</a:t>
            </a:r>
            <a:r>
              <a:rPr lang="en-US" altLang="zh-CN" sz="2400" b="1">
                <a:latin typeface="方正姚体" panose="02010601030101010101" pitchFamily="2" charset="-122"/>
              </a:rPr>
              <a:t>1 mol</a:t>
            </a:r>
            <a:r>
              <a:rPr lang="zh-CN" altLang="en-US" sz="2400" b="1">
                <a:latin typeface="方正姚体" panose="02010601030101010101" pitchFamily="2" charset="-122"/>
              </a:rPr>
              <a:t>任何物质的体积都约为</a:t>
            </a:r>
            <a:r>
              <a:rPr lang="en-US" altLang="zh-CN" sz="2400" b="1">
                <a:latin typeface="方正姚体" panose="02010601030101010101" pitchFamily="2" charset="-122"/>
              </a:rPr>
              <a:t>22.4 L</a:t>
            </a:r>
            <a:r>
              <a:rPr lang="zh-CN" altLang="en-US" sz="2400" b="1">
                <a:latin typeface="方正姚体" panose="02010601030101010101" pitchFamily="2" charset="-122"/>
              </a:rPr>
              <a:t>。</a:t>
            </a:r>
            <a:endParaRPr lang="zh-CN" altLang="en-US" sz="2400" b="1">
              <a:latin typeface="方正姚体" panose="02010601030101010101" pitchFamily="2" charset="-122"/>
            </a:endParaRPr>
          </a:p>
        </p:txBody>
      </p:sp>
      <p:sp>
        <p:nvSpPr>
          <p:cNvPr id="31748" name="Rectangle 8"/>
          <p:cNvSpPr>
            <a:spLocks noChangeArrowheads="1"/>
          </p:cNvSpPr>
          <p:nvPr/>
        </p:nvSpPr>
        <p:spPr bwMode="auto">
          <a:xfrm>
            <a:off x="465138" y="2157413"/>
            <a:ext cx="433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r>
              <a:rPr lang="en-US" altLang="zh-CN" sz="2400" b="1">
                <a:latin typeface="方正姚体" panose="02010601030101010101" pitchFamily="2" charset="-122"/>
              </a:rPr>
              <a:t>2.1 mol</a:t>
            </a:r>
            <a:r>
              <a:rPr lang="zh-CN" altLang="en-US" sz="2400" b="1">
                <a:latin typeface="方正姚体" panose="02010601030101010101" pitchFamily="2" charset="-122"/>
              </a:rPr>
              <a:t>气体的体积约为</a:t>
            </a:r>
            <a:r>
              <a:rPr lang="en-US" altLang="zh-CN" sz="2400" b="1">
                <a:latin typeface="方正姚体" panose="02010601030101010101" pitchFamily="2" charset="-122"/>
              </a:rPr>
              <a:t>22.4 L</a:t>
            </a:r>
            <a:r>
              <a:rPr lang="zh-CN" altLang="en-US" sz="2400" b="1">
                <a:latin typeface="方正姚体" panose="02010601030101010101" pitchFamily="2" charset="-122"/>
              </a:rPr>
              <a:t>。</a:t>
            </a:r>
            <a:endParaRPr lang="zh-CN" altLang="en-US" sz="2400" b="1">
              <a:latin typeface="方正姚体" panose="02010601030101010101" pitchFamily="2" charset="-122"/>
            </a:endParaRPr>
          </a:p>
        </p:txBody>
      </p:sp>
      <p:sp>
        <p:nvSpPr>
          <p:cNvPr id="31749" name="Rectangle 9"/>
          <p:cNvSpPr>
            <a:spLocks noChangeArrowheads="1"/>
          </p:cNvSpPr>
          <p:nvPr/>
        </p:nvSpPr>
        <p:spPr bwMode="auto">
          <a:xfrm>
            <a:off x="465138" y="3044825"/>
            <a:ext cx="805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r>
              <a:rPr lang="en-US" altLang="zh-CN" sz="2400" b="1" dirty="0">
                <a:latin typeface="方正姚体" panose="02010601030101010101" pitchFamily="2" charset="-122"/>
              </a:rPr>
              <a:t>3.</a:t>
            </a:r>
            <a:r>
              <a:rPr lang="zh-CN" altLang="en-US" sz="2400" b="1" dirty="0">
                <a:latin typeface="方正姚体" panose="02010601030101010101" pitchFamily="2" charset="-122"/>
              </a:rPr>
              <a:t>标况下，</a:t>
            </a:r>
            <a:r>
              <a:rPr lang="en-US" altLang="zh-CN" sz="2400" b="1" dirty="0">
                <a:latin typeface="方正姚体" panose="02010601030101010101" pitchFamily="2" charset="-122"/>
              </a:rPr>
              <a:t>1 </a:t>
            </a:r>
            <a:r>
              <a:rPr lang="en-US" altLang="zh-CN" sz="2400" b="1" dirty="0" err="1">
                <a:latin typeface="方正姚体" panose="02010601030101010101" pitchFamily="2" charset="-122"/>
              </a:rPr>
              <a:t>mol</a:t>
            </a:r>
            <a:r>
              <a:rPr lang="en-US" altLang="zh-CN" sz="2400" b="1" dirty="0">
                <a:latin typeface="方正姚体" panose="02010601030101010101" pitchFamily="2" charset="-122"/>
              </a:rPr>
              <a:t> O</a:t>
            </a:r>
            <a:r>
              <a:rPr lang="en-US" altLang="zh-CN" sz="2400" b="1" baseline="-25000" dirty="0">
                <a:latin typeface="方正姚体" panose="02010601030101010101" pitchFamily="2" charset="-122"/>
              </a:rPr>
              <a:t>2</a:t>
            </a:r>
            <a:r>
              <a:rPr lang="zh-CN" altLang="en-US" sz="2400" b="1" dirty="0">
                <a:latin typeface="方正姚体" panose="02010601030101010101" pitchFamily="2" charset="-122"/>
              </a:rPr>
              <a:t>和</a:t>
            </a:r>
            <a:r>
              <a:rPr lang="en-US" altLang="zh-CN" sz="2400" b="1" dirty="0">
                <a:latin typeface="方正姚体" panose="02010601030101010101" pitchFamily="2" charset="-122"/>
              </a:rPr>
              <a:t>N</a:t>
            </a:r>
            <a:r>
              <a:rPr lang="en-US" altLang="zh-CN" sz="2400" b="1" baseline="-25000" dirty="0">
                <a:latin typeface="方正姚体" panose="02010601030101010101" pitchFamily="2" charset="-122"/>
              </a:rPr>
              <a:t>2</a:t>
            </a:r>
            <a:r>
              <a:rPr lang="zh-CN" altLang="en-US" sz="2400" b="1" dirty="0">
                <a:latin typeface="方正姚体" panose="02010601030101010101" pitchFamily="2" charset="-122"/>
              </a:rPr>
              <a:t>混合气</a:t>
            </a:r>
            <a:r>
              <a:rPr lang="en-US" altLang="zh-CN" sz="2400" b="1" dirty="0">
                <a:latin typeface="方正姚体" panose="02010601030101010101" pitchFamily="2" charset="-122"/>
              </a:rPr>
              <a:t>(</a:t>
            </a:r>
            <a:r>
              <a:rPr lang="zh-CN" altLang="en-US" sz="2400" b="1" dirty="0">
                <a:latin typeface="方正姚体" panose="02010601030101010101" pitchFamily="2" charset="-122"/>
              </a:rPr>
              <a:t>任意比</a:t>
            </a:r>
            <a:r>
              <a:rPr lang="en-US" altLang="zh-CN" sz="2400" b="1" dirty="0">
                <a:latin typeface="方正姚体" panose="02010601030101010101" pitchFamily="2" charset="-122"/>
              </a:rPr>
              <a:t>)</a:t>
            </a:r>
            <a:r>
              <a:rPr lang="zh-CN" altLang="en-US" sz="2400" b="1" dirty="0">
                <a:latin typeface="方正姚体" panose="02010601030101010101" pitchFamily="2" charset="-122"/>
              </a:rPr>
              <a:t>的体积约为</a:t>
            </a:r>
            <a:r>
              <a:rPr lang="en-US" altLang="zh-CN" sz="2400" b="1" dirty="0">
                <a:latin typeface="方正姚体" panose="02010601030101010101" pitchFamily="2" charset="-122"/>
              </a:rPr>
              <a:t>22.4 L</a:t>
            </a:r>
            <a:r>
              <a:rPr lang="zh-CN" altLang="en-US" sz="2400" b="1" dirty="0">
                <a:latin typeface="方正姚体" panose="02010601030101010101" pitchFamily="2" charset="-122"/>
              </a:rPr>
              <a:t>。</a:t>
            </a:r>
            <a:endParaRPr lang="zh-CN" altLang="en-US" sz="2400" b="1" dirty="0">
              <a:latin typeface="方正姚体" panose="02010601030101010101" pitchFamily="2" charset="-122"/>
            </a:endParaRPr>
          </a:p>
        </p:txBody>
      </p:sp>
      <p:sp>
        <p:nvSpPr>
          <p:cNvPr id="31750" name="Rectangle 10"/>
          <p:cNvSpPr>
            <a:spLocks noChangeArrowheads="1"/>
          </p:cNvSpPr>
          <p:nvPr/>
        </p:nvSpPr>
        <p:spPr bwMode="auto">
          <a:xfrm>
            <a:off x="465138" y="3933825"/>
            <a:ext cx="808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a:latin typeface="方正姚体" panose="02010601030101010101" pitchFamily="2" charset="-122"/>
              </a:rPr>
              <a:t>4.22.4 L</a:t>
            </a:r>
            <a:r>
              <a:rPr lang="zh-CN" altLang="en-US" sz="2400" b="1">
                <a:latin typeface="方正姚体" panose="02010601030101010101" pitchFamily="2" charset="-122"/>
              </a:rPr>
              <a:t>气体所含分子数一定大于</a:t>
            </a:r>
            <a:r>
              <a:rPr lang="en-US" altLang="zh-CN" sz="2400" b="1">
                <a:latin typeface="方正姚体" panose="02010601030101010101" pitchFamily="2" charset="-122"/>
              </a:rPr>
              <a:t>11.2 L</a:t>
            </a:r>
            <a:r>
              <a:rPr lang="zh-CN" altLang="en-US" sz="2400" b="1">
                <a:latin typeface="方正姚体" panose="02010601030101010101" pitchFamily="2" charset="-122"/>
              </a:rPr>
              <a:t>气体所含的分子数。</a:t>
            </a:r>
            <a:endParaRPr lang="zh-CN" altLang="en-US" sz="2400" b="1">
              <a:latin typeface="方正姚体" panose="02010601030101010101" pitchFamily="2" charset="-122"/>
            </a:endParaRPr>
          </a:p>
        </p:txBody>
      </p:sp>
      <p:sp>
        <p:nvSpPr>
          <p:cNvPr id="31751" name="Rectangle 11"/>
          <p:cNvSpPr>
            <a:spLocks noChangeArrowheads="1"/>
          </p:cNvSpPr>
          <p:nvPr/>
        </p:nvSpPr>
        <p:spPr bwMode="auto">
          <a:xfrm>
            <a:off x="465138" y="4821238"/>
            <a:ext cx="608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a:latin typeface="方正姚体" panose="02010601030101010101" pitchFamily="2" charset="-122"/>
              </a:rPr>
              <a:t>5.</a:t>
            </a:r>
            <a:r>
              <a:rPr lang="zh-CN" altLang="en-US" sz="2400" b="1">
                <a:latin typeface="方正姚体" panose="02010601030101010101" pitchFamily="2" charset="-122"/>
              </a:rPr>
              <a:t>任何条件下，气体的摩尔体积都是</a:t>
            </a:r>
            <a:r>
              <a:rPr lang="en-US" altLang="zh-CN" sz="2400" b="1">
                <a:latin typeface="方正姚体" panose="02010601030101010101" pitchFamily="2" charset="-122"/>
              </a:rPr>
              <a:t>22.4 L</a:t>
            </a:r>
            <a:r>
              <a:rPr lang="zh-CN" altLang="en-US" sz="2400" b="1">
                <a:latin typeface="方正姚体" panose="02010601030101010101" pitchFamily="2" charset="-122"/>
              </a:rPr>
              <a:t>。</a:t>
            </a:r>
            <a:endParaRPr lang="zh-CN" altLang="en-US" sz="2400" b="1">
              <a:latin typeface="方正姚体" panose="02010601030101010101" pitchFamily="2" charset="-122"/>
            </a:endParaRPr>
          </a:p>
        </p:txBody>
      </p:sp>
      <p:sp>
        <p:nvSpPr>
          <p:cNvPr id="31752" name="Rectangle 12"/>
          <p:cNvSpPr>
            <a:spLocks noChangeArrowheads="1"/>
          </p:cNvSpPr>
          <p:nvPr/>
        </p:nvSpPr>
        <p:spPr bwMode="auto">
          <a:xfrm>
            <a:off x="465138" y="5710238"/>
            <a:ext cx="670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a:latin typeface="方正姚体" panose="02010601030101010101" pitchFamily="2" charset="-122"/>
              </a:rPr>
              <a:t>6.</a:t>
            </a:r>
            <a:r>
              <a:rPr lang="zh-CN" altLang="en-US" sz="2400" b="1">
                <a:latin typeface="方正姚体" panose="02010601030101010101" pitchFamily="2" charset="-122"/>
              </a:rPr>
              <a:t>只有在标况下，气体的摩尔体积才能是</a:t>
            </a:r>
            <a:r>
              <a:rPr lang="en-US" altLang="zh-CN" sz="2400" b="1">
                <a:latin typeface="方正姚体" panose="02010601030101010101" pitchFamily="2" charset="-122"/>
              </a:rPr>
              <a:t>22.4 L</a:t>
            </a:r>
            <a:r>
              <a:rPr lang="zh-CN" altLang="en-US" sz="2400" b="1">
                <a:latin typeface="方正姚体" panose="02010601030101010101" pitchFamily="2" charset="-122"/>
              </a:rPr>
              <a:t>。</a:t>
            </a:r>
            <a:endParaRPr lang="zh-CN" altLang="en-US" sz="2400" b="1">
              <a:latin typeface="方正姚体" panose="02010601030101010101" pitchFamily="2" charset="-122"/>
            </a:endParaRPr>
          </a:p>
        </p:txBody>
      </p:sp>
      <p:sp>
        <p:nvSpPr>
          <p:cNvPr id="23566" name="Rectangle 14"/>
          <p:cNvSpPr>
            <a:spLocks noChangeArrowheads="1"/>
          </p:cNvSpPr>
          <p:nvPr/>
        </p:nvSpPr>
        <p:spPr bwMode="auto">
          <a:xfrm>
            <a:off x="6337300" y="1700213"/>
            <a:ext cx="227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000" b="1">
                <a:solidFill>
                  <a:srgbClr val="FF3300"/>
                </a:solidFill>
                <a:latin typeface="方正姚体" panose="02010601030101010101" pitchFamily="2" charset="-122"/>
              </a:rPr>
              <a:t>(×</a:t>
            </a:r>
            <a:r>
              <a:rPr lang="zh-CN" altLang="en-US" sz="2000" b="1">
                <a:solidFill>
                  <a:srgbClr val="FF3300"/>
                </a:solidFill>
                <a:latin typeface="方正姚体" panose="02010601030101010101" pitchFamily="2" charset="-122"/>
              </a:rPr>
              <a:t>，物质应是气体</a:t>
            </a:r>
            <a:r>
              <a:rPr lang="en-US" altLang="zh-CN" sz="2000" b="1">
                <a:solidFill>
                  <a:srgbClr val="FF3300"/>
                </a:solidFill>
                <a:latin typeface="方正姚体" panose="02010601030101010101" pitchFamily="2" charset="-122"/>
              </a:rPr>
              <a:t>)</a:t>
            </a:r>
            <a:endParaRPr lang="en-US" altLang="zh-CN" sz="2000" b="1">
              <a:solidFill>
                <a:srgbClr val="FF3300"/>
              </a:solidFill>
              <a:latin typeface="方正姚体" panose="02010601030101010101" pitchFamily="2" charset="-122"/>
            </a:endParaRPr>
          </a:p>
        </p:txBody>
      </p:sp>
      <p:sp>
        <p:nvSpPr>
          <p:cNvPr id="23567" name="Rectangle 15"/>
          <p:cNvSpPr>
            <a:spLocks noChangeArrowheads="1"/>
          </p:cNvSpPr>
          <p:nvPr/>
        </p:nvSpPr>
        <p:spPr bwMode="auto">
          <a:xfrm>
            <a:off x="5573713" y="2598738"/>
            <a:ext cx="3036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r>
              <a:rPr lang="en-US" altLang="zh-CN" sz="2000" b="1">
                <a:solidFill>
                  <a:srgbClr val="FF3300"/>
                </a:solidFill>
                <a:latin typeface="方正姚体" panose="02010601030101010101" pitchFamily="2" charset="-122"/>
              </a:rPr>
              <a:t>(×</a:t>
            </a:r>
            <a:r>
              <a:rPr lang="zh-CN" altLang="en-US" sz="2000" b="1">
                <a:solidFill>
                  <a:srgbClr val="FF3300"/>
                </a:solidFill>
                <a:latin typeface="方正姚体" panose="02010601030101010101" pitchFamily="2" charset="-122"/>
              </a:rPr>
              <a:t>，未指明条件</a:t>
            </a:r>
            <a:r>
              <a:rPr lang="en-US" altLang="zh-CN" sz="2000" b="1">
                <a:solidFill>
                  <a:srgbClr val="FF3300"/>
                </a:solidFill>
              </a:rPr>
              <a:t>——</a:t>
            </a:r>
            <a:r>
              <a:rPr lang="zh-CN" altLang="en-US" sz="2000" b="1">
                <a:solidFill>
                  <a:srgbClr val="FF3300"/>
                </a:solidFill>
                <a:latin typeface="方正姚体" panose="02010601030101010101" pitchFamily="2" charset="-122"/>
              </a:rPr>
              <a:t>标况</a:t>
            </a:r>
            <a:r>
              <a:rPr lang="en-US" altLang="zh-CN" sz="2000" b="1">
                <a:solidFill>
                  <a:srgbClr val="FF3300"/>
                </a:solidFill>
                <a:latin typeface="方正姚体" panose="02010601030101010101" pitchFamily="2" charset="-122"/>
              </a:rPr>
              <a:t>)</a:t>
            </a:r>
            <a:endParaRPr lang="en-US" altLang="zh-CN" sz="2000" b="1">
              <a:solidFill>
                <a:srgbClr val="FF3300"/>
              </a:solidFill>
              <a:latin typeface="方正姚体" panose="02010601030101010101" pitchFamily="2" charset="-122"/>
            </a:endParaRPr>
          </a:p>
        </p:txBody>
      </p:sp>
      <p:sp>
        <p:nvSpPr>
          <p:cNvPr id="23569" name="Rectangle 17"/>
          <p:cNvSpPr>
            <a:spLocks noChangeArrowheads="1"/>
          </p:cNvSpPr>
          <p:nvPr/>
        </p:nvSpPr>
        <p:spPr bwMode="auto">
          <a:xfrm>
            <a:off x="4932363" y="3497263"/>
            <a:ext cx="3678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r>
              <a:rPr lang="en-US" altLang="zh-CN" sz="2000" b="1">
                <a:solidFill>
                  <a:srgbClr val="FF3300"/>
                </a:solidFill>
                <a:latin typeface="方正姚体" panose="02010601030101010101" pitchFamily="2" charset="-122"/>
              </a:rPr>
              <a:t>(√</a:t>
            </a:r>
            <a:r>
              <a:rPr lang="zh-CN" altLang="en-US" sz="2000" b="1">
                <a:solidFill>
                  <a:srgbClr val="FF3300"/>
                </a:solidFill>
                <a:latin typeface="方正姚体" panose="02010601030101010101" pitchFamily="2" charset="-122"/>
              </a:rPr>
              <a:t>，气体体积与分子种类无关</a:t>
            </a:r>
            <a:r>
              <a:rPr lang="en-US" altLang="zh-CN" sz="2000" b="1">
                <a:solidFill>
                  <a:srgbClr val="FF3300"/>
                </a:solidFill>
                <a:latin typeface="方正姚体" panose="02010601030101010101" pitchFamily="2" charset="-122"/>
              </a:rPr>
              <a:t>)</a:t>
            </a:r>
            <a:endParaRPr lang="en-US" altLang="zh-CN" sz="2000" b="1">
              <a:solidFill>
                <a:srgbClr val="FF3300"/>
              </a:solidFill>
              <a:latin typeface="方正姚体" panose="02010601030101010101" pitchFamily="2" charset="-122"/>
            </a:endParaRPr>
          </a:p>
        </p:txBody>
      </p:sp>
      <p:sp>
        <p:nvSpPr>
          <p:cNvPr id="23570" name="Rectangle 18"/>
          <p:cNvSpPr>
            <a:spLocks noChangeArrowheads="1"/>
          </p:cNvSpPr>
          <p:nvPr/>
        </p:nvSpPr>
        <p:spPr bwMode="auto">
          <a:xfrm>
            <a:off x="3525838" y="4395788"/>
            <a:ext cx="5084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000" b="1">
                <a:solidFill>
                  <a:srgbClr val="FF3300"/>
                </a:solidFill>
                <a:latin typeface="方正姚体" panose="02010601030101010101" pitchFamily="2" charset="-122"/>
              </a:rPr>
              <a:t>(×</a:t>
            </a:r>
            <a:r>
              <a:rPr lang="zh-CN" altLang="en-US" sz="2000" b="1">
                <a:solidFill>
                  <a:srgbClr val="FF3300"/>
                </a:solidFill>
                <a:latin typeface="方正姚体" panose="02010601030101010101" pitchFamily="2" charset="-122"/>
              </a:rPr>
              <a:t>，未指明气体体积是否在相同条件下测定</a:t>
            </a:r>
            <a:r>
              <a:rPr lang="en-US" altLang="zh-CN" sz="2000" b="1">
                <a:solidFill>
                  <a:srgbClr val="FF3300"/>
                </a:solidFill>
                <a:latin typeface="方正姚体" panose="02010601030101010101" pitchFamily="2" charset="-122"/>
              </a:rPr>
              <a:t>)</a:t>
            </a:r>
            <a:endParaRPr lang="en-US" altLang="zh-CN" sz="2000" b="1">
              <a:solidFill>
                <a:srgbClr val="FF3300"/>
              </a:solidFill>
              <a:latin typeface="方正姚体" panose="02010601030101010101" pitchFamily="2" charset="-122"/>
            </a:endParaRPr>
          </a:p>
        </p:txBody>
      </p:sp>
      <p:sp>
        <p:nvSpPr>
          <p:cNvPr id="23571" name="Rectangle 19"/>
          <p:cNvSpPr>
            <a:spLocks noChangeArrowheads="1"/>
          </p:cNvSpPr>
          <p:nvPr/>
        </p:nvSpPr>
        <p:spPr bwMode="auto">
          <a:xfrm>
            <a:off x="6592888" y="5294313"/>
            <a:ext cx="2017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000" b="1">
                <a:solidFill>
                  <a:srgbClr val="FF3300"/>
                </a:solidFill>
                <a:latin typeface="方正姚体" panose="02010601030101010101" pitchFamily="2" charset="-122"/>
              </a:rPr>
              <a:t>(×</a:t>
            </a:r>
            <a:r>
              <a:rPr lang="zh-CN" altLang="en-US" sz="2000" b="1">
                <a:solidFill>
                  <a:srgbClr val="FF3300"/>
                </a:solidFill>
                <a:latin typeface="方正姚体" panose="02010601030101010101" pitchFamily="2" charset="-122"/>
              </a:rPr>
              <a:t>，只在标况下</a:t>
            </a:r>
            <a:r>
              <a:rPr lang="en-US" altLang="zh-CN" sz="2000" b="1">
                <a:solidFill>
                  <a:srgbClr val="FF3300"/>
                </a:solidFill>
                <a:latin typeface="方正姚体" panose="02010601030101010101" pitchFamily="2" charset="-122"/>
              </a:rPr>
              <a:t>)</a:t>
            </a:r>
            <a:endParaRPr lang="en-US" altLang="zh-CN" sz="2000" b="1">
              <a:solidFill>
                <a:srgbClr val="FF3300"/>
              </a:solidFill>
              <a:latin typeface="方正姚体" panose="02010601030101010101" pitchFamily="2" charset="-122"/>
            </a:endParaRPr>
          </a:p>
        </p:txBody>
      </p:sp>
      <p:sp>
        <p:nvSpPr>
          <p:cNvPr id="23572" name="Rectangle 20"/>
          <p:cNvSpPr>
            <a:spLocks noChangeArrowheads="1"/>
          </p:cNvSpPr>
          <p:nvPr/>
        </p:nvSpPr>
        <p:spPr bwMode="auto">
          <a:xfrm>
            <a:off x="7104063" y="6192838"/>
            <a:ext cx="1506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000" b="1">
                <a:solidFill>
                  <a:srgbClr val="FF3300"/>
                </a:solidFill>
                <a:latin typeface="方正姚体" panose="02010601030101010101" pitchFamily="2" charset="-122"/>
              </a:rPr>
              <a:t>(×</a:t>
            </a:r>
            <a:r>
              <a:rPr lang="zh-CN" altLang="en-US" sz="2000" b="1">
                <a:solidFill>
                  <a:srgbClr val="FF3300"/>
                </a:solidFill>
                <a:latin typeface="方正姚体" panose="02010601030101010101" pitchFamily="2" charset="-122"/>
              </a:rPr>
              <a:t>，不一定</a:t>
            </a:r>
            <a:r>
              <a:rPr lang="en-US" altLang="zh-CN" sz="2000" b="1">
                <a:solidFill>
                  <a:srgbClr val="FF3300"/>
                </a:solidFill>
                <a:latin typeface="方正姚体" panose="02010601030101010101" pitchFamily="2" charset="-122"/>
              </a:rPr>
              <a:t>)</a:t>
            </a:r>
            <a:endParaRPr lang="en-US" altLang="zh-CN" sz="2000" b="1">
              <a:solidFill>
                <a:srgbClr val="FF3300"/>
              </a:solidFill>
              <a:latin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66"/>
                                        </p:tgtEl>
                                        <p:attrNameLst>
                                          <p:attrName>style.visibility</p:attrName>
                                        </p:attrNameLst>
                                      </p:cBhvr>
                                      <p:to>
                                        <p:strVal val="visible"/>
                                      </p:to>
                                    </p:set>
                                    <p:animEffect transition="in" filter="wipe(left)">
                                      <p:cBhvr>
                                        <p:cTn id="7" dur="500"/>
                                        <p:tgtEl>
                                          <p:spTgt spid="235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67"/>
                                        </p:tgtEl>
                                        <p:attrNameLst>
                                          <p:attrName>style.visibility</p:attrName>
                                        </p:attrNameLst>
                                      </p:cBhvr>
                                      <p:to>
                                        <p:strVal val="visible"/>
                                      </p:to>
                                    </p:set>
                                    <p:animEffect transition="in" filter="wipe(left)">
                                      <p:cBhvr>
                                        <p:cTn id="12" dur="500"/>
                                        <p:tgtEl>
                                          <p:spTgt spid="235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69"/>
                                        </p:tgtEl>
                                        <p:attrNameLst>
                                          <p:attrName>style.visibility</p:attrName>
                                        </p:attrNameLst>
                                      </p:cBhvr>
                                      <p:to>
                                        <p:strVal val="visible"/>
                                      </p:to>
                                    </p:set>
                                    <p:animEffect transition="in" filter="wipe(left)">
                                      <p:cBhvr>
                                        <p:cTn id="17" dur="500"/>
                                        <p:tgtEl>
                                          <p:spTgt spid="2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70"/>
                                        </p:tgtEl>
                                        <p:attrNameLst>
                                          <p:attrName>style.visibility</p:attrName>
                                        </p:attrNameLst>
                                      </p:cBhvr>
                                      <p:to>
                                        <p:strVal val="visible"/>
                                      </p:to>
                                    </p:set>
                                    <p:animEffect transition="in" filter="wipe(left)">
                                      <p:cBhvr>
                                        <p:cTn id="22" dur="500"/>
                                        <p:tgtEl>
                                          <p:spTgt spid="235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71"/>
                                        </p:tgtEl>
                                        <p:attrNameLst>
                                          <p:attrName>style.visibility</p:attrName>
                                        </p:attrNameLst>
                                      </p:cBhvr>
                                      <p:to>
                                        <p:strVal val="visible"/>
                                      </p:to>
                                    </p:set>
                                    <p:animEffect transition="in" filter="wipe(left)">
                                      <p:cBhvr>
                                        <p:cTn id="27" dur="500"/>
                                        <p:tgtEl>
                                          <p:spTgt spid="235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72"/>
                                        </p:tgtEl>
                                        <p:attrNameLst>
                                          <p:attrName>style.visibility</p:attrName>
                                        </p:attrNameLst>
                                      </p:cBhvr>
                                      <p:to>
                                        <p:strVal val="visible"/>
                                      </p:to>
                                    </p:set>
                                    <p:animEffect transition="in" filter="wipe(left)">
                                      <p:cBhvr>
                                        <p:cTn id="32" dur="500"/>
                                        <p:tgtEl>
                                          <p:spTgt spid="23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p:bldP spid="23567" grpId="0"/>
      <p:bldP spid="23569" grpId="0"/>
      <p:bldP spid="23570" grpId="0"/>
      <p:bldP spid="23571" grpId="0"/>
      <p:bldP spid="2357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57200" y="914400"/>
            <a:ext cx="8686800" cy="158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zh-CN" sz="2800" b="1">
                <a:latin typeface="Times New Roman" panose="02020603050405020304" pitchFamily="18" charset="0"/>
                <a:ea typeface="宋体" panose="02010600030101010101" pitchFamily="2" charset="-122"/>
              </a:rPr>
              <a:t>       </a:t>
            </a: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Times New Roman" panose="02020603050405020304" pitchFamily="18" charset="0"/>
                <a:ea typeface="宋体" panose="02010600030101010101" pitchFamily="2" charset="-122"/>
              </a:rPr>
              <a:t>下列五种气体中，在标况下，等质量时所占体积最大的是  （                ）</a:t>
            </a:r>
            <a:endParaRPr kumimoji="1" lang="zh-CN" altLang="en-US" sz="2800" b="1">
              <a:latin typeface="Times New Roman" panose="02020603050405020304" pitchFamily="18" charset="0"/>
              <a:ea typeface="宋体" panose="02010600030101010101" pitchFamily="2" charset="-122"/>
            </a:endParaRPr>
          </a:p>
          <a:p>
            <a:pPr eaLnBrk="1" hangingPunct="1">
              <a:spcBef>
                <a:spcPct val="50000"/>
              </a:spcBef>
            </a:pP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A</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NO </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B</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HCl  </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C</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CO</a:t>
            </a:r>
            <a:r>
              <a:rPr kumimoji="1" lang="en-US" altLang="zh-CN" sz="2800" b="1" baseline="-25000">
                <a:latin typeface="Times New Roman" panose="02020603050405020304" pitchFamily="18" charset="0"/>
                <a:ea typeface="宋体" panose="02010600030101010101" pitchFamily="2" charset="-122"/>
              </a:rPr>
              <a:t>2</a:t>
            </a: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D</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Ne    (E) Cl</a:t>
            </a:r>
            <a:r>
              <a:rPr kumimoji="1" lang="en-US" altLang="zh-CN" sz="2800" b="1" baseline="-25000">
                <a:latin typeface="Times New Roman" panose="02020603050405020304" pitchFamily="18" charset="0"/>
                <a:ea typeface="宋体" panose="02010600030101010101" pitchFamily="2" charset="-122"/>
              </a:rPr>
              <a:t>2</a:t>
            </a:r>
            <a:endParaRPr kumimoji="1" lang="en-US" altLang="zh-CN" sz="2800" b="1">
              <a:latin typeface="Times New Roman" panose="02020603050405020304" pitchFamily="18" charset="0"/>
              <a:ea typeface="宋体" panose="02010600030101010101" pitchFamily="2" charset="-122"/>
            </a:endParaRPr>
          </a:p>
        </p:txBody>
      </p:sp>
      <p:sp>
        <p:nvSpPr>
          <p:cNvPr id="12291" name="Text Box 3"/>
          <p:cNvSpPr txBox="1">
            <a:spLocks noChangeArrowheads="1"/>
          </p:cNvSpPr>
          <p:nvPr/>
        </p:nvSpPr>
        <p:spPr bwMode="auto">
          <a:xfrm>
            <a:off x="395288" y="3500438"/>
            <a:ext cx="1524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3200" b="1">
                <a:solidFill>
                  <a:srgbClr val="0000FF"/>
                </a:solidFill>
                <a:latin typeface="Times New Roman" panose="02020603050405020304" pitchFamily="18" charset="0"/>
                <a:ea typeface="方正综艺简体" pitchFamily="2" charset="-122"/>
              </a:rPr>
              <a:t>分析：</a:t>
            </a:r>
            <a:endParaRPr kumimoji="1" lang="zh-CN" altLang="en-US" sz="2400" b="1">
              <a:solidFill>
                <a:srgbClr val="0000FF"/>
              </a:solidFill>
              <a:latin typeface="Times New Roman" panose="02020603050405020304" pitchFamily="18" charset="0"/>
              <a:ea typeface="宋体" panose="02010600030101010101" pitchFamily="2" charset="-122"/>
            </a:endParaRPr>
          </a:p>
        </p:txBody>
      </p:sp>
      <p:sp>
        <p:nvSpPr>
          <p:cNvPr id="12292" name="Text Box 4"/>
          <p:cNvSpPr txBox="1">
            <a:spLocks noChangeArrowheads="1"/>
          </p:cNvSpPr>
          <p:nvPr/>
        </p:nvSpPr>
        <p:spPr bwMode="auto">
          <a:xfrm>
            <a:off x="395288" y="4581525"/>
            <a:ext cx="8424862" cy="9461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2800" b="1">
                <a:latin typeface="Times New Roman" panose="02020603050405020304" pitchFamily="18" charset="0"/>
                <a:ea typeface="宋体" panose="02010600030101010101" pitchFamily="2" charset="-122"/>
              </a:rPr>
              <a:t>同温同压下，等质量的各种气体，相对分子质量最小的气体物质的量</a:t>
            </a:r>
            <a:r>
              <a:rPr kumimoji="1" lang="zh-CN" altLang="en-US" sz="2400" b="1">
                <a:latin typeface="Times New Roman" panose="02020603050405020304" pitchFamily="18" charset="0"/>
                <a:ea typeface="宋体" panose="02010600030101010101" pitchFamily="2" charset="-122"/>
              </a:rPr>
              <a:t>大，</a:t>
            </a:r>
            <a:r>
              <a:rPr kumimoji="1" lang="zh-CN" altLang="en-US" sz="2800" b="1">
                <a:latin typeface="Times New Roman" panose="02020603050405020304" pitchFamily="18" charset="0"/>
                <a:ea typeface="宋体" panose="02010600030101010101" pitchFamily="2" charset="-122"/>
              </a:rPr>
              <a:t>所占体积最大。</a:t>
            </a:r>
            <a:endParaRPr kumimoji="1" lang="zh-CN" altLang="en-US" sz="2800" b="1">
              <a:latin typeface="Times New Roman" panose="02020603050405020304" pitchFamily="18" charset="0"/>
              <a:ea typeface="宋体" panose="02010600030101010101" pitchFamily="2" charset="-122"/>
            </a:endParaRPr>
          </a:p>
        </p:txBody>
      </p:sp>
      <p:sp>
        <p:nvSpPr>
          <p:cNvPr id="12293" name="Text Box 5"/>
          <p:cNvSpPr txBox="1">
            <a:spLocks noChangeArrowheads="1"/>
          </p:cNvSpPr>
          <p:nvPr/>
        </p:nvSpPr>
        <p:spPr bwMode="auto">
          <a:xfrm>
            <a:off x="533400" y="2492375"/>
            <a:ext cx="861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M     </a:t>
            </a:r>
            <a:r>
              <a:rPr kumimoji="1" lang="en-US" altLang="zh-CN" sz="2800" b="1" i="1">
                <a:latin typeface="Times New Roman" panose="02020603050405020304" pitchFamily="18" charset="0"/>
                <a:ea typeface="宋体" panose="02010600030101010101" pitchFamily="2" charset="-122"/>
              </a:rPr>
              <a:t>30g/mol    36.5 g/mol    44 g/mol    20g/mol  71g/mol</a:t>
            </a:r>
            <a:endParaRPr kumimoji="1" lang="en-US" altLang="zh-CN" sz="2800" b="1" i="1">
              <a:latin typeface="Times New Roman" panose="02020603050405020304" pitchFamily="18" charset="0"/>
              <a:ea typeface="宋体" panose="02010600030101010101" pitchFamily="2" charset="-122"/>
            </a:endParaRPr>
          </a:p>
        </p:txBody>
      </p:sp>
      <p:sp>
        <p:nvSpPr>
          <p:cNvPr id="12294" name="Text Box 6"/>
          <p:cNvSpPr txBox="1">
            <a:spLocks noChangeArrowheads="1"/>
          </p:cNvSpPr>
          <p:nvPr/>
        </p:nvSpPr>
        <p:spPr bwMode="auto">
          <a:xfrm>
            <a:off x="3276600" y="1341438"/>
            <a:ext cx="1295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grpSp>
        <p:nvGrpSpPr>
          <p:cNvPr id="12295" name="Group 7"/>
          <p:cNvGrpSpPr/>
          <p:nvPr/>
        </p:nvGrpSpPr>
        <p:grpSpPr bwMode="auto">
          <a:xfrm>
            <a:off x="2195513" y="3357563"/>
            <a:ext cx="1554162" cy="1112837"/>
            <a:chOff x="1383" y="2205"/>
            <a:chExt cx="979" cy="701"/>
          </a:xfrm>
        </p:grpSpPr>
        <p:sp>
          <p:nvSpPr>
            <p:cNvPr id="27658" name="Text Box 8"/>
            <p:cNvSpPr txBox="1">
              <a:spLocks noChangeArrowheads="1"/>
            </p:cNvSpPr>
            <p:nvPr/>
          </p:nvSpPr>
          <p:spPr bwMode="auto">
            <a:xfrm>
              <a:off x="1383" y="2352"/>
              <a:ext cx="57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3200" b="1" i="1">
                  <a:solidFill>
                    <a:srgbClr val="0000FF"/>
                  </a:solidFill>
                  <a:latin typeface="Times New Roman" panose="02020603050405020304" pitchFamily="18" charset="0"/>
                  <a:ea typeface="宋体" panose="02010600030101010101" pitchFamily="2" charset="-122"/>
                </a:rPr>
                <a:t>n</a:t>
              </a:r>
              <a:r>
                <a:rPr kumimoji="1" lang="en-US" altLang="zh-CN" sz="3200">
                  <a:solidFill>
                    <a:srgbClr val="0000FF"/>
                  </a:solidFill>
                  <a:latin typeface="Times New Roman" panose="02020603050405020304" pitchFamily="18" charset="0"/>
                  <a:ea typeface="宋体" panose="02010600030101010101" pitchFamily="2" charset="-122"/>
                </a:rPr>
                <a:t> </a:t>
              </a:r>
              <a:r>
                <a:rPr kumimoji="1" lang="en-US" altLang="zh-CN" sz="3200" b="1">
                  <a:solidFill>
                    <a:srgbClr val="0000FF"/>
                  </a:solidFill>
                  <a:latin typeface="Times New Roman" panose="02020603050405020304" pitchFamily="18" charset="0"/>
                  <a:ea typeface="宋体" panose="02010600030101010101" pitchFamily="2" charset="-122"/>
                </a:rPr>
                <a:t>=</a:t>
              </a:r>
              <a:endParaRPr kumimoji="1" lang="en-US" altLang="zh-CN" sz="3200">
                <a:solidFill>
                  <a:srgbClr val="0000FF"/>
                </a:solidFill>
                <a:latin typeface="Times New Roman" panose="02020603050405020304" pitchFamily="18" charset="0"/>
                <a:ea typeface="宋体" panose="02010600030101010101" pitchFamily="2" charset="-122"/>
              </a:endParaRPr>
            </a:p>
          </p:txBody>
        </p:sp>
        <p:sp>
          <p:nvSpPr>
            <p:cNvPr id="27659" name="Rectangle 9"/>
            <p:cNvSpPr>
              <a:spLocks noChangeArrowheads="1"/>
            </p:cNvSpPr>
            <p:nvPr/>
          </p:nvSpPr>
          <p:spPr bwMode="auto">
            <a:xfrm>
              <a:off x="1930" y="2205"/>
              <a:ext cx="3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i="1">
                  <a:solidFill>
                    <a:srgbClr val="0000FF"/>
                  </a:solidFill>
                  <a:latin typeface="Times New Roman" panose="02020603050405020304" pitchFamily="18" charset="0"/>
                  <a:ea typeface="宋体" panose="02010600030101010101" pitchFamily="2" charset="-122"/>
                </a:rPr>
                <a:t>m</a:t>
              </a:r>
              <a:endParaRPr kumimoji="1" lang="en-US" altLang="zh-CN" sz="3200" b="1" i="1">
                <a:solidFill>
                  <a:srgbClr val="0000FF"/>
                </a:solidFill>
                <a:latin typeface="Times New Roman" panose="02020603050405020304" pitchFamily="18" charset="0"/>
                <a:ea typeface="宋体" panose="02010600030101010101" pitchFamily="2" charset="-122"/>
              </a:endParaRPr>
            </a:p>
          </p:txBody>
        </p:sp>
        <p:sp>
          <p:nvSpPr>
            <p:cNvPr id="27660" name="Rectangle 10"/>
            <p:cNvSpPr>
              <a:spLocks noChangeArrowheads="1"/>
            </p:cNvSpPr>
            <p:nvPr/>
          </p:nvSpPr>
          <p:spPr bwMode="auto">
            <a:xfrm>
              <a:off x="1930" y="2541"/>
              <a:ext cx="3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i="1">
                  <a:solidFill>
                    <a:srgbClr val="0000FF"/>
                  </a:solidFill>
                  <a:latin typeface="Times New Roman" panose="02020603050405020304" pitchFamily="18" charset="0"/>
                  <a:ea typeface="宋体" panose="02010600030101010101" pitchFamily="2" charset="-122"/>
                </a:rPr>
                <a:t>M</a:t>
              </a:r>
              <a:endParaRPr kumimoji="1" lang="en-US" altLang="zh-CN" sz="3200" b="1" i="1">
                <a:solidFill>
                  <a:srgbClr val="0000FF"/>
                </a:solidFill>
                <a:latin typeface="Times New Roman" panose="02020603050405020304" pitchFamily="18" charset="0"/>
                <a:ea typeface="宋体" panose="02010600030101010101" pitchFamily="2" charset="-122"/>
              </a:endParaRPr>
            </a:p>
          </p:txBody>
        </p:sp>
        <p:sp>
          <p:nvSpPr>
            <p:cNvPr id="27661" name="Line 11"/>
            <p:cNvSpPr>
              <a:spLocks noChangeShapeType="1"/>
            </p:cNvSpPr>
            <p:nvPr/>
          </p:nvSpPr>
          <p:spPr bwMode="auto">
            <a:xfrm>
              <a:off x="1882" y="2541"/>
              <a:ext cx="480" cy="0"/>
            </a:xfrm>
            <a:prstGeom prst="line">
              <a:avLst/>
            </a:prstGeom>
            <a:noFill/>
            <a:ln w="38100">
              <a:solidFill>
                <a:srgbClr val="00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656" name="Text Box 12"/>
          <p:cNvSpPr txBox="1">
            <a:spLocks noChangeArrowheads="1"/>
          </p:cNvSpPr>
          <p:nvPr/>
        </p:nvSpPr>
        <p:spPr bwMode="auto">
          <a:xfrm>
            <a:off x="492125" y="260350"/>
            <a:ext cx="2160588"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latin typeface="Times New Roman" panose="02020603050405020304" pitchFamily="18" charset="0"/>
                <a:ea typeface="宋体" panose="02010600030101010101" pitchFamily="2" charset="-122"/>
              </a:rPr>
              <a:t>[</a:t>
            </a:r>
            <a:r>
              <a:rPr kumimoji="1" lang="zh-CN" altLang="en-US" sz="2800" b="1">
                <a:latin typeface="Times New Roman" panose="02020603050405020304" pitchFamily="18" charset="0"/>
                <a:ea typeface="宋体" panose="02010600030101010101" pitchFamily="2" charset="-122"/>
              </a:rPr>
              <a:t>课堂练习</a:t>
            </a:r>
            <a:r>
              <a:rPr kumimoji="1" lang="en-US" altLang="zh-CN" sz="2800" b="1">
                <a:latin typeface="Times New Roman" panose="02020603050405020304" pitchFamily="18" charset="0"/>
                <a:ea typeface="宋体" panose="02010600030101010101" pitchFamily="2" charset="-122"/>
              </a:rPr>
              <a:t>]</a:t>
            </a:r>
            <a:endParaRPr kumimoji="1" lang="en-US" altLang="zh-CN" sz="2800" b="1">
              <a:latin typeface="Times New Roman" panose="02020603050405020304" pitchFamily="18" charset="0"/>
              <a:ea typeface="宋体" panose="02010600030101010101" pitchFamily="2" charset="-122"/>
            </a:endParaRPr>
          </a:p>
        </p:txBody>
      </p:sp>
      <p:sp>
        <p:nvSpPr>
          <p:cNvPr id="12301" name="Text Box 13"/>
          <p:cNvSpPr txBox="1">
            <a:spLocks noChangeArrowheads="1"/>
          </p:cNvSpPr>
          <p:nvPr/>
        </p:nvSpPr>
        <p:spPr bwMode="auto">
          <a:xfrm>
            <a:off x="5076825" y="3644900"/>
            <a:ext cx="4067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ea typeface="宋体" panose="02010600030101010101" pitchFamily="2" charset="-122"/>
              </a:rPr>
              <a:t>标况下 </a:t>
            </a:r>
            <a:r>
              <a:rPr kumimoji="1" lang="en-US" altLang="zh-CN" sz="2800" b="1">
                <a:solidFill>
                  <a:srgbClr val="0000FF"/>
                </a:solidFill>
                <a:latin typeface="Times New Roman" panose="02020603050405020304" pitchFamily="18" charset="0"/>
                <a:ea typeface="宋体" panose="02010600030101010101" pitchFamily="2" charset="-122"/>
              </a:rPr>
              <a:t>:    V= 22.4 </a:t>
            </a:r>
            <a:r>
              <a:rPr kumimoji="1" lang="en-US" altLang="zh-CN" sz="3200" b="1">
                <a:solidFill>
                  <a:srgbClr val="0000FF"/>
                </a:solidFill>
                <a:latin typeface="Times New Roman" panose="02020603050405020304" pitchFamily="18" charset="0"/>
                <a:ea typeface="宋体" panose="02010600030101010101" pitchFamily="2" charset="-122"/>
              </a:rPr>
              <a:t>n</a:t>
            </a:r>
            <a:endParaRPr kumimoji="1" lang="en-US" altLang="zh-CN" sz="3200" b="1">
              <a:solidFill>
                <a:srgbClr val="0000FF"/>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293"/>
                                        </p:tgtEl>
                                        <p:attrNameLst>
                                          <p:attrName>style.visibility</p:attrName>
                                        </p:attrNameLst>
                                      </p:cBhvr>
                                      <p:to>
                                        <p:strVal val="visible"/>
                                      </p:to>
                                    </p:set>
                                    <p:animEffect transition="in" filter="wipe(left)">
                                      <p:cBhvr>
                                        <p:cTn id="7" dur="75"/>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linds(vertical)">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wipe(left)">
                                      <p:cBhvr>
                                        <p:cTn id="17" dur="500"/>
                                        <p:tgtEl>
                                          <p:spTgt spid="122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01"/>
                                        </p:tgtEl>
                                        <p:attrNameLst>
                                          <p:attrName>style.visibility</p:attrName>
                                        </p:attrNameLst>
                                      </p:cBhvr>
                                      <p:to>
                                        <p:strVal val="visible"/>
                                      </p:to>
                                    </p:set>
                                    <p:animEffect transition="in" filter="wipe(left)">
                                      <p:cBhvr>
                                        <p:cTn id="22" dur="500"/>
                                        <p:tgtEl>
                                          <p:spTgt spid="12301"/>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 calcmode="lin" valueType="num">
                                      <p:cBhvr>
                                        <p:cTn id="27" dur="500" fill="hold"/>
                                        <p:tgtEl>
                                          <p:spTgt spid="12294"/>
                                        </p:tgtEl>
                                        <p:attrNameLst>
                                          <p:attrName>ppt_w</p:attrName>
                                        </p:attrNameLst>
                                      </p:cBhvr>
                                      <p:tavLst>
                                        <p:tav tm="0">
                                          <p:val>
                                            <p:strVal val="4*#ppt_w"/>
                                          </p:val>
                                        </p:tav>
                                        <p:tav tm="100000">
                                          <p:val>
                                            <p:strVal val="#ppt_w"/>
                                          </p:val>
                                        </p:tav>
                                      </p:tavLst>
                                    </p:anim>
                                    <p:anim calcmode="lin" valueType="num">
                                      <p:cBhvr>
                                        <p:cTn id="28" dur="500" fill="hold"/>
                                        <p:tgtEl>
                                          <p:spTgt spid="12294"/>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292"/>
                                        </p:tgtEl>
                                        <p:attrNameLst>
                                          <p:attrName>style.visibility</p:attrName>
                                        </p:attrNameLst>
                                      </p:cBhvr>
                                      <p:to>
                                        <p:strVal val="visible"/>
                                      </p:to>
                                    </p:set>
                                    <p:animEffect transition="in" filter="wipe(left)">
                                      <p:cBhvr>
                                        <p:cTn id="33"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p:bldP spid="12293" grpId="0" autoUpdateAnimBg="0"/>
      <p:bldP spid="12294" grpId="0" autoUpdateAnimBg="0"/>
      <p:bldP spid="123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250825" y="404813"/>
            <a:ext cx="4824413" cy="584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zh-CN" altLang="en-US" sz="3200" b="1"/>
              <a:t>四、阿伏加德罗定律</a:t>
            </a:r>
            <a:endParaRPr kumimoji="1" lang="zh-CN" altLang="en-US" sz="3600" b="1">
              <a:latin typeface="Times New Roman" panose="02020603050405020304" pitchFamily="18" charset="0"/>
              <a:ea typeface="方正魏碑简体" pitchFamily="2" charset="-122"/>
            </a:endParaRPr>
          </a:p>
        </p:txBody>
      </p:sp>
      <p:sp>
        <p:nvSpPr>
          <p:cNvPr id="10" name="Text Box 2"/>
          <p:cNvSpPr txBox="1">
            <a:spLocks noChangeArrowheads="1"/>
          </p:cNvSpPr>
          <p:nvPr/>
        </p:nvSpPr>
        <p:spPr bwMode="auto">
          <a:xfrm>
            <a:off x="1187450" y="2492375"/>
            <a:ext cx="2879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Times New Roman" panose="02020603050405020304" pitchFamily="18" charset="0"/>
              </a:rPr>
              <a:t>T</a:t>
            </a:r>
            <a:r>
              <a:rPr lang="zh-CN" altLang="en-US" sz="3200" b="1">
                <a:latin typeface="Times New Roman" panose="02020603050405020304" pitchFamily="18" charset="0"/>
              </a:rPr>
              <a:t>、</a:t>
            </a:r>
            <a:r>
              <a:rPr lang="en-US" altLang="zh-CN" sz="3200" b="1">
                <a:latin typeface="Times New Roman" panose="02020603050405020304" pitchFamily="18" charset="0"/>
              </a:rPr>
              <a:t>P</a:t>
            </a:r>
            <a:r>
              <a:rPr lang="zh-CN" altLang="en-US" sz="3200" b="1">
                <a:latin typeface="Times New Roman" panose="02020603050405020304" pitchFamily="18" charset="0"/>
              </a:rPr>
              <a:t>、</a:t>
            </a:r>
            <a:r>
              <a:rPr lang="en-US" altLang="zh-CN" sz="3200" b="1">
                <a:latin typeface="Times New Roman" panose="02020603050405020304" pitchFamily="18" charset="0"/>
              </a:rPr>
              <a:t>V</a:t>
            </a:r>
            <a:r>
              <a:rPr lang="zh-CN" altLang="en-US" sz="3200" b="1">
                <a:ea typeface="楷体_GB2312" pitchFamily="49" charset="-122"/>
              </a:rPr>
              <a:t>相同</a:t>
            </a:r>
            <a:endParaRPr lang="zh-CN" altLang="en-US" sz="3200" b="1">
              <a:ea typeface="楷体_GB2312" pitchFamily="49" charset="-122"/>
            </a:endParaRPr>
          </a:p>
        </p:txBody>
      </p:sp>
      <p:sp>
        <p:nvSpPr>
          <p:cNvPr id="11" name="AutoShape 3"/>
          <p:cNvSpPr>
            <a:spLocks noChangeArrowheads="1"/>
          </p:cNvSpPr>
          <p:nvPr/>
        </p:nvSpPr>
        <p:spPr bwMode="auto">
          <a:xfrm>
            <a:off x="3851275" y="2708275"/>
            <a:ext cx="792163" cy="144463"/>
          </a:xfrm>
          <a:prstGeom prst="rightArrow">
            <a:avLst>
              <a:gd name="adj1" fmla="val 50000"/>
              <a:gd name="adj2" fmla="val 137088"/>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algn="ctr" eaLnBrk="1" hangingPunct="1"/>
            <a:endParaRPr lang="zh-CN" altLang="en-US"/>
          </a:p>
        </p:txBody>
      </p:sp>
      <p:sp>
        <p:nvSpPr>
          <p:cNvPr id="12" name="Text Box 4"/>
          <p:cNvSpPr txBox="1">
            <a:spLocks noChangeArrowheads="1"/>
          </p:cNvSpPr>
          <p:nvPr/>
        </p:nvSpPr>
        <p:spPr bwMode="auto">
          <a:xfrm>
            <a:off x="4643438" y="2492375"/>
            <a:ext cx="158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Times New Roman" panose="02020603050405020304" pitchFamily="18" charset="0"/>
              </a:rPr>
              <a:t>N</a:t>
            </a:r>
            <a:r>
              <a:rPr lang="zh-CN" altLang="en-US" sz="3200" b="1">
                <a:ea typeface="楷体_GB2312" pitchFamily="49" charset="-122"/>
              </a:rPr>
              <a:t>相同</a:t>
            </a:r>
            <a:endParaRPr lang="zh-CN" altLang="en-US" sz="3200" b="1">
              <a:ea typeface="楷体_GB2312" pitchFamily="49" charset="-122"/>
            </a:endParaRPr>
          </a:p>
        </p:txBody>
      </p:sp>
      <p:sp>
        <p:nvSpPr>
          <p:cNvPr id="13" name="Text Box 5"/>
          <p:cNvSpPr txBox="1">
            <a:spLocks noChangeArrowheads="1"/>
          </p:cNvSpPr>
          <p:nvPr/>
        </p:nvSpPr>
        <p:spPr bwMode="auto">
          <a:xfrm>
            <a:off x="539750" y="3262313"/>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、注意：</a:t>
            </a:r>
            <a:endParaRPr lang="zh-CN" altLang="en-US" sz="3200" b="1">
              <a:latin typeface="楷体_GB2312" pitchFamily="49" charset="-122"/>
              <a:ea typeface="楷体_GB2312" pitchFamily="49" charset="-122"/>
            </a:endParaRPr>
          </a:p>
        </p:txBody>
      </p:sp>
      <p:sp>
        <p:nvSpPr>
          <p:cNvPr id="14" name="Text Box 6"/>
          <p:cNvSpPr txBox="1">
            <a:spLocks noChangeArrowheads="1"/>
          </p:cNvSpPr>
          <p:nvPr/>
        </p:nvSpPr>
        <p:spPr bwMode="auto">
          <a:xfrm>
            <a:off x="1116013" y="3841750"/>
            <a:ext cx="2519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t>1</a:t>
            </a:r>
            <a:r>
              <a:rPr lang="zh-CN" altLang="en-US" sz="3200" b="1"/>
              <a:t>）</a:t>
            </a:r>
            <a:r>
              <a:rPr lang="zh-CN" altLang="en-US" sz="3200" b="1">
                <a:ea typeface="楷体_GB2312" pitchFamily="49" charset="-122"/>
              </a:rPr>
              <a:t>适用对象</a:t>
            </a:r>
            <a:endParaRPr lang="zh-CN" altLang="en-US" sz="3200" b="1">
              <a:ea typeface="楷体_GB2312" pitchFamily="49" charset="-122"/>
            </a:endParaRPr>
          </a:p>
        </p:txBody>
      </p:sp>
      <p:sp>
        <p:nvSpPr>
          <p:cNvPr id="15" name="Text Box 7"/>
          <p:cNvSpPr txBox="1">
            <a:spLocks noChangeArrowheads="1"/>
          </p:cNvSpPr>
          <p:nvPr/>
        </p:nvSpPr>
        <p:spPr bwMode="auto">
          <a:xfrm>
            <a:off x="1187450" y="4578350"/>
            <a:ext cx="2371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t>2</a:t>
            </a:r>
            <a:r>
              <a:rPr lang="zh-CN" altLang="en-US" sz="2800" b="1"/>
              <a:t>）</a:t>
            </a:r>
            <a:r>
              <a:rPr lang="zh-CN" altLang="en-US" sz="3200" b="1">
                <a:ea typeface="楷体_GB2312" pitchFamily="49" charset="-122"/>
              </a:rPr>
              <a:t>适用条件</a:t>
            </a:r>
            <a:endParaRPr lang="zh-CN" altLang="en-US" sz="3200" b="1">
              <a:ea typeface="楷体_GB2312" pitchFamily="49" charset="-122"/>
            </a:endParaRPr>
          </a:p>
        </p:txBody>
      </p:sp>
      <p:sp>
        <p:nvSpPr>
          <p:cNvPr id="16" name="Text Box 8"/>
          <p:cNvSpPr txBox="1">
            <a:spLocks noChangeArrowheads="1"/>
          </p:cNvSpPr>
          <p:nvPr/>
        </p:nvSpPr>
        <p:spPr bwMode="auto">
          <a:xfrm>
            <a:off x="1187450" y="5370513"/>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t>3</a:t>
            </a:r>
            <a:r>
              <a:rPr lang="zh-CN" altLang="en-US" sz="2800" b="1"/>
              <a:t>）</a:t>
            </a:r>
            <a:r>
              <a:rPr lang="zh-CN" altLang="en-US" sz="3200" b="1">
                <a:latin typeface="楷体_GB2312" pitchFamily="49" charset="-122"/>
                <a:ea typeface="楷体_GB2312" pitchFamily="49" charset="-122"/>
              </a:rPr>
              <a:t>结  论</a:t>
            </a:r>
            <a:endParaRPr lang="zh-CN" altLang="en-US" sz="3200" b="1">
              <a:latin typeface="楷体_GB2312" pitchFamily="49" charset="-122"/>
              <a:ea typeface="楷体_GB2312" pitchFamily="49" charset="-122"/>
            </a:endParaRPr>
          </a:p>
        </p:txBody>
      </p:sp>
      <p:sp>
        <p:nvSpPr>
          <p:cNvPr id="18" name="Text Box 10"/>
          <p:cNvSpPr txBox="1">
            <a:spLocks noChangeArrowheads="1"/>
          </p:cNvSpPr>
          <p:nvPr/>
        </p:nvSpPr>
        <p:spPr bwMode="auto">
          <a:xfrm>
            <a:off x="3492500" y="3825875"/>
            <a:ext cx="5256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ea typeface="楷体_GB2312" pitchFamily="49" charset="-122"/>
              </a:rPr>
              <a:t>任何气体（包括混合气体）</a:t>
            </a:r>
            <a:endParaRPr lang="zh-CN" altLang="en-US" sz="3200" b="1">
              <a:ea typeface="楷体_GB2312" pitchFamily="49" charset="-122"/>
            </a:endParaRPr>
          </a:p>
        </p:txBody>
      </p:sp>
      <p:sp>
        <p:nvSpPr>
          <p:cNvPr id="19" name="Text Box 11"/>
          <p:cNvSpPr txBox="1">
            <a:spLocks noChangeArrowheads="1"/>
          </p:cNvSpPr>
          <p:nvPr/>
        </p:nvSpPr>
        <p:spPr bwMode="auto">
          <a:xfrm>
            <a:off x="3505200" y="4568825"/>
            <a:ext cx="171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ea typeface="楷体_GB2312" pitchFamily="49" charset="-122"/>
              </a:rPr>
              <a:t>三同</a:t>
            </a:r>
            <a:endParaRPr lang="zh-CN" altLang="en-US" sz="3200" b="1">
              <a:ea typeface="楷体_GB2312" pitchFamily="49" charset="-122"/>
            </a:endParaRPr>
          </a:p>
        </p:txBody>
      </p:sp>
      <p:sp>
        <p:nvSpPr>
          <p:cNvPr id="20" name="Text Box 12"/>
          <p:cNvSpPr txBox="1">
            <a:spLocks noChangeArrowheads="1"/>
          </p:cNvSpPr>
          <p:nvPr/>
        </p:nvSpPr>
        <p:spPr bwMode="auto">
          <a:xfrm>
            <a:off x="3203575" y="5367338"/>
            <a:ext cx="1976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ea typeface="楷体_GB2312" pitchFamily="49" charset="-122"/>
              </a:rPr>
              <a:t>一同</a:t>
            </a:r>
            <a:endParaRPr lang="zh-CN" altLang="en-US" sz="3200" b="1">
              <a:ea typeface="楷体_GB2312" pitchFamily="49" charset="-122"/>
            </a:endParaRPr>
          </a:p>
        </p:txBody>
      </p:sp>
      <p:sp>
        <p:nvSpPr>
          <p:cNvPr id="21" name="Rectangle 14"/>
          <p:cNvSpPr>
            <a:spLocks noChangeArrowheads="1"/>
          </p:cNvSpPr>
          <p:nvPr/>
        </p:nvSpPr>
        <p:spPr bwMode="auto">
          <a:xfrm>
            <a:off x="527050" y="1125538"/>
            <a:ext cx="8077200" cy="1104900"/>
          </a:xfrm>
          <a:prstGeom prst="rect">
            <a:avLst/>
          </a:prstGeom>
          <a:noFill/>
          <a:ln w="381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、定义：在相同的温度和压强下，相同体积的任何气体都含有相同数目的粒子。</a:t>
            </a:r>
            <a:endParaRPr lang="zh-CN" altLang="en-US" sz="3200" b="1">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subTnLst>
                                    <p:audio>
                                      <p:cMediaNode vol="0" mute="1">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subTnLst>
                                    <p:audio>
                                      <p:cMediaNode mute="1">
                                        <p:cTn display="0" masterRel="sameClick">
                                          <p:stCondLst>
                                            <p:cond evt="begin" delay="0">
                                              <p:tn val="17"/>
                                            </p:cond>
                                          </p:stCondLst>
                                          <p:endCondLst>
                                            <p:cond evt="onStopAudio" delay="0">
                                              <p:tgtEl>
                                                <p:sldTgt/>
                                              </p:tgtEl>
                                            </p:cond>
                                          </p:endCondLst>
                                        </p:cTn>
                                        <p:tgtEl>
                                          <p:sndTgt r:embed="rId1" name="camera.wav"/>
                                        </p:tgtEl>
                                      </p:cMediaNode>
                                    </p:audio>
                                  </p:sub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subTnLst>
                                    <p:audio>
                                      <p:cMediaNode mute="1">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subTnLst>
                                    <p:audio>
                                      <p:cMediaNode vol="0" mute="1">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autoUpdateAnimBg="0"/>
      <p:bldP spid="13" grpId="0" autoUpdateAnimBg="0"/>
      <p:bldP spid="14" grpId="0" autoUpdateAnimBg="0"/>
      <p:bldP spid="15" grpId="0" autoUpdateAnimBg="0"/>
      <p:bldP spid="16" grpId="0" autoUpdateAnimBg="0"/>
      <p:bldP spid="18" grpId="0" autoUpdateAnimBg="0"/>
      <p:bldP spid="19" grpId="0" autoUpdateAnimBg="0"/>
      <p:bldP spid="20" grpId="0" autoUpdateAnimBg="0"/>
      <p:bldP spid="2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50825" y="1052513"/>
            <a:ext cx="84963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20000"/>
              </a:spcBef>
            </a:pPr>
            <a:r>
              <a:rPr lang="zh-CN" altLang="en-US" sz="3600" b="1" dirty="0">
                <a:latin typeface="楷体_GB2312" pitchFamily="49" charset="-122"/>
                <a:ea typeface="楷体_GB2312" pitchFamily="49" charset="-122"/>
              </a:rPr>
              <a:t>标准状况下两个容积相等的贮气瓶，一个装有</a:t>
            </a:r>
            <a:r>
              <a:rPr lang="en-US" altLang="zh-CN" sz="3600" b="1" dirty="0">
                <a:latin typeface="Times New Roman" panose="02020603050405020304" pitchFamily="18" charset="0"/>
                <a:ea typeface="楷体_GB2312" pitchFamily="49" charset="-122"/>
              </a:rPr>
              <a:t>O</a:t>
            </a:r>
            <a:r>
              <a:rPr lang="en-US" altLang="zh-CN" sz="3600" b="1" baseline="-25000" dirty="0">
                <a:latin typeface="Times New Roman" panose="02020603050405020304" pitchFamily="18" charset="0"/>
                <a:ea typeface="楷体_GB2312" pitchFamily="49" charset="-122"/>
              </a:rPr>
              <a:t>2</a:t>
            </a:r>
            <a:r>
              <a:rPr lang="zh-CN" altLang="en-US" sz="3600" b="1" dirty="0">
                <a:latin typeface="楷体_GB2312" pitchFamily="49" charset="-122"/>
                <a:ea typeface="楷体_GB2312" pitchFamily="49" charset="-122"/>
              </a:rPr>
              <a:t>，另一个装有</a:t>
            </a:r>
            <a:r>
              <a:rPr lang="en-US" altLang="zh-CN" sz="3600" b="1" dirty="0">
                <a:latin typeface="Times New Roman" panose="02020603050405020304" pitchFamily="18" charset="0"/>
                <a:ea typeface="楷体_GB2312" pitchFamily="49" charset="-122"/>
              </a:rPr>
              <a:t>CH</a:t>
            </a:r>
            <a:r>
              <a:rPr lang="en-US" altLang="zh-CN" sz="3600" b="1" baseline="-30000" dirty="0">
                <a:latin typeface="Times New Roman" panose="02020603050405020304" pitchFamily="18" charset="0"/>
                <a:ea typeface="楷体_GB2312" pitchFamily="49" charset="-122"/>
              </a:rPr>
              <a:t>4 </a:t>
            </a:r>
            <a:r>
              <a:rPr lang="zh-CN" altLang="en-US" sz="3600" b="1" dirty="0">
                <a:latin typeface="楷体_GB2312" pitchFamily="49" charset="-122"/>
                <a:ea typeface="楷体_GB2312" pitchFamily="49" charset="-122"/>
              </a:rPr>
              <a:t>，两瓶气体具有相同的（    ）</a:t>
            </a:r>
            <a:endParaRPr lang="zh-CN" altLang="en-US" sz="3600" b="1" dirty="0">
              <a:latin typeface="楷体_GB2312" pitchFamily="49" charset="-122"/>
              <a:ea typeface="楷体_GB2312" pitchFamily="49" charset="-122"/>
            </a:endParaRPr>
          </a:p>
          <a:p>
            <a:pPr>
              <a:spcBef>
                <a:spcPct val="20000"/>
              </a:spcBef>
            </a:pPr>
            <a:r>
              <a:rPr lang="en-US" altLang="zh-CN" sz="3600" b="1" dirty="0">
                <a:latin typeface="楷体_GB2312" pitchFamily="49" charset="-122"/>
                <a:ea typeface="楷体_GB2312" pitchFamily="49" charset="-122"/>
              </a:rPr>
              <a:t>  </a:t>
            </a:r>
            <a:r>
              <a:rPr lang="en-US" altLang="zh-CN" sz="3600" b="1" dirty="0">
                <a:latin typeface="Times New Roman" panose="02020603050405020304" pitchFamily="18" charset="0"/>
                <a:ea typeface="楷体_GB2312" pitchFamily="49" charset="-122"/>
              </a:rPr>
              <a:t>A</a:t>
            </a:r>
            <a:r>
              <a:rPr lang="zh-CN" altLang="en-US" sz="3600" b="1" dirty="0">
                <a:latin typeface="楷体_GB2312" pitchFamily="49" charset="-122"/>
                <a:ea typeface="楷体_GB2312" pitchFamily="49" charset="-122"/>
              </a:rPr>
              <a:t>．质量　     </a:t>
            </a:r>
            <a:r>
              <a:rPr lang="en-US" altLang="zh-CN" sz="3600" b="1" dirty="0">
                <a:latin typeface="Times New Roman" panose="02020603050405020304" pitchFamily="18" charset="0"/>
                <a:ea typeface="楷体_GB2312" pitchFamily="49" charset="-122"/>
              </a:rPr>
              <a:t>B</a:t>
            </a:r>
            <a:r>
              <a:rPr lang="zh-CN" altLang="en-US" sz="3600" b="1" dirty="0">
                <a:latin typeface="楷体_GB2312" pitchFamily="49" charset="-122"/>
                <a:ea typeface="楷体_GB2312" pitchFamily="49" charset="-122"/>
              </a:rPr>
              <a:t>．原子总数	</a:t>
            </a:r>
            <a:endParaRPr lang="zh-CN" altLang="en-US" sz="3600" b="1" dirty="0">
              <a:latin typeface="楷体_GB2312" pitchFamily="49" charset="-122"/>
              <a:ea typeface="楷体_GB2312" pitchFamily="49" charset="-122"/>
            </a:endParaRPr>
          </a:p>
          <a:p>
            <a:pPr>
              <a:spcBef>
                <a:spcPct val="20000"/>
              </a:spcBef>
            </a:pPr>
            <a:r>
              <a:rPr lang="en-US" altLang="zh-CN" sz="3600" b="1" dirty="0">
                <a:latin typeface="楷体_GB2312" pitchFamily="49" charset="-122"/>
                <a:ea typeface="楷体_GB2312" pitchFamily="49" charset="-122"/>
              </a:rPr>
              <a:t>  </a:t>
            </a:r>
            <a:r>
              <a:rPr lang="en-US" altLang="zh-CN" sz="3600" b="1" dirty="0">
                <a:latin typeface="Times New Roman" panose="02020603050405020304" pitchFamily="18" charset="0"/>
                <a:ea typeface="楷体_GB2312" pitchFamily="49" charset="-122"/>
              </a:rPr>
              <a:t>C</a:t>
            </a:r>
            <a:r>
              <a:rPr lang="zh-CN" altLang="en-US" sz="3600" b="1" dirty="0">
                <a:latin typeface="楷体_GB2312" pitchFamily="49" charset="-122"/>
                <a:ea typeface="楷体_GB2312" pitchFamily="49" charset="-122"/>
              </a:rPr>
              <a:t>．密度       </a:t>
            </a:r>
            <a:r>
              <a:rPr lang="en-US" altLang="zh-CN" sz="3600" b="1" dirty="0">
                <a:latin typeface="Times New Roman" panose="02020603050405020304" pitchFamily="18" charset="0"/>
                <a:ea typeface="楷体_GB2312" pitchFamily="49" charset="-122"/>
              </a:rPr>
              <a:t>D</a:t>
            </a:r>
            <a:r>
              <a:rPr lang="zh-CN" altLang="en-US" sz="3600" b="1" dirty="0">
                <a:latin typeface="楷体_GB2312" pitchFamily="49" charset="-122"/>
                <a:ea typeface="楷体_GB2312" pitchFamily="49" charset="-122"/>
              </a:rPr>
              <a:t>．分子数</a:t>
            </a:r>
            <a:endParaRPr lang="zh-CN" altLang="en-US" sz="3600" b="1" dirty="0">
              <a:latin typeface="楷体_GB2312" pitchFamily="49" charset="-122"/>
              <a:ea typeface="楷体_GB2312" pitchFamily="49" charset="-122"/>
            </a:endParaRPr>
          </a:p>
        </p:txBody>
      </p:sp>
      <p:sp>
        <p:nvSpPr>
          <p:cNvPr id="29699" name="Text Box 12"/>
          <p:cNvSpPr txBox="1">
            <a:spLocks noChangeArrowheads="1"/>
          </p:cNvSpPr>
          <p:nvPr/>
        </p:nvSpPr>
        <p:spPr bwMode="auto">
          <a:xfrm>
            <a:off x="492125" y="260350"/>
            <a:ext cx="2160588"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latin typeface="Times New Roman" panose="02020603050405020304" pitchFamily="18" charset="0"/>
                <a:ea typeface="宋体" panose="02010600030101010101" pitchFamily="2" charset="-122"/>
              </a:rPr>
              <a:t>[</a:t>
            </a:r>
            <a:r>
              <a:rPr kumimoji="1" lang="zh-CN" altLang="en-US" sz="2800" b="1">
                <a:latin typeface="Times New Roman" panose="02020603050405020304" pitchFamily="18" charset="0"/>
                <a:ea typeface="宋体" panose="02010600030101010101" pitchFamily="2" charset="-122"/>
              </a:rPr>
              <a:t>课堂练习</a:t>
            </a:r>
            <a:r>
              <a:rPr kumimoji="1" lang="en-US" altLang="zh-CN" sz="2800" b="1">
                <a:latin typeface="Times New Roman" panose="02020603050405020304" pitchFamily="18" charset="0"/>
                <a:ea typeface="宋体" panose="02010600030101010101" pitchFamily="2" charset="-122"/>
              </a:rPr>
              <a:t>]</a:t>
            </a:r>
            <a:endParaRPr kumimoji="1" lang="en-US" altLang="zh-CN" sz="2800" b="1">
              <a:latin typeface="Times New Roman" panose="02020603050405020304" pitchFamily="18" charset="0"/>
              <a:ea typeface="宋体" panose="02010600030101010101" pitchFamily="2" charset="-122"/>
            </a:endParaRPr>
          </a:p>
        </p:txBody>
      </p:sp>
      <p:sp>
        <p:nvSpPr>
          <p:cNvPr id="2" name="TextBox 1"/>
          <p:cNvSpPr txBox="1"/>
          <p:nvPr/>
        </p:nvSpPr>
        <p:spPr>
          <a:xfrm>
            <a:off x="2281574" y="2043953"/>
            <a:ext cx="742278" cy="830997"/>
          </a:xfrm>
          <a:prstGeom prst="rect">
            <a:avLst/>
          </a:prstGeom>
          <a:noFill/>
        </p:spPr>
        <p:txBody>
          <a:bodyPr wrap="square" rtlCol="0">
            <a:spAutoFit/>
          </a:bodyPr>
          <a:lstStyle/>
          <a:p>
            <a:r>
              <a:rPr lang="en-US" altLang="zh-CN" sz="4800" dirty="0" smtClean="0">
                <a:solidFill>
                  <a:srgbClr val="FF0000"/>
                </a:solidFill>
              </a:rPr>
              <a:t>D</a:t>
            </a:r>
            <a:endParaRPr lang="zh-CN" altLang="en-US" sz="4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50825" y="404813"/>
            <a:ext cx="2736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4000" b="1">
                <a:latin typeface="楷体_GB2312" pitchFamily="49" charset="-122"/>
                <a:ea typeface="楷体_GB2312" pitchFamily="49" charset="-122"/>
              </a:rPr>
              <a:t>3</a:t>
            </a:r>
            <a:r>
              <a:rPr lang="zh-CN" altLang="en-US" sz="4000" b="1">
                <a:latin typeface="楷体_GB2312" pitchFamily="49" charset="-122"/>
                <a:ea typeface="楷体_GB2312" pitchFamily="49" charset="-122"/>
              </a:rPr>
              <a:t>、推论：</a:t>
            </a:r>
            <a:endParaRPr lang="zh-CN" altLang="en-US" sz="4000" b="1">
              <a:latin typeface="楷体_GB2312" pitchFamily="49" charset="-122"/>
              <a:ea typeface="楷体_GB2312" pitchFamily="49" charset="-122"/>
            </a:endParaRPr>
          </a:p>
        </p:txBody>
      </p:sp>
      <p:sp>
        <p:nvSpPr>
          <p:cNvPr id="34819" name="Text Box 3"/>
          <p:cNvSpPr txBox="1">
            <a:spLocks noChangeArrowheads="1"/>
          </p:cNvSpPr>
          <p:nvPr/>
        </p:nvSpPr>
        <p:spPr bwMode="auto">
          <a:xfrm>
            <a:off x="466725" y="1625600"/>
            <a:ext cx="295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t>1</a:t>
            </a:r>
            <a:r>
              <a:rPr lang="zh-CN" altLang="en-US" sz="3200" b="1"/>
              <a:t>）</a:t>
            </a:r>
            <a:r>
              <a:rPr lang="en-US" altLang="zh-CN" sz="3200" b="1">
                <a:latin typeface="Times New Roman" panose="02020603050405020304" pitchFamily="18" charset="0"/>
              </a:rPr>
              <a:t>T</a:t>
            </a:r>
            <a:r>
              <a:rPr lang="zh-CN" altLang="en-US" sz="3200" b="1"/>
              <a:t>、</a:t>
            </a:r>
            <a:r>
              <a:rPr lang="en-US" altLang="zh-CN" sz="3200" b="1">
                <a:latin typeface="Times New Roman" panose="02020603050405020304" pitchFamily="18" charset="0"/>
              </a:rPr>
              <a:t>P</a:t>
            </a:r>
            <a:r>
              <a:rPr lang="zh-CN" altLang="en-US" sz="3200" b="1"/>
              <a:t>相同</a:t>
            </a:r>
            <a:endParaRPr lang="zh-CN" altLang="en-US" sz="3200" b="1"/>
          </a:p>
        </p:txBody>
      </p:sp>
      <p:sp>
        <p:nvSpPr>
          <p:cNvPr id="34821" name="Text Box 5"/>
          <p:cNvSpPr txBox="1">
            <a:spLocks noChangeArrowheads="1"/>
          </p:cNvSpPr>
          <p:nvPr/>
        </p:nvSpPr>
        <p:spPr bwMode="auto">
          <a:xfrm>
            <a:off x="539750" y="4365625"/>
            <a:ext cx="280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t>3</a:t>
            </a:r>
            <a:r>
              <a:rPr lang="zh-CN" altLang="en-US" sz="3200" b="1"/>
              <a:t>）</a:t>
            </a:r>
            <a:r>
              <a:rPr lang="en-US" altLang="zh-CN" sz="3200" b="1">
                <a:latin typeface="Times New Roman" panose="02020603050405020304" pitchFamily="18" charset="0"/>
              </a:rPr>
              <a:t>T</a:t>
            </a:r>
            <a:r>
              <a:rPr lang="zh-CN" altLang="en-US" sz="3200" b="1">
                <a:latin typeface="Times New Roman" panose="02020603050405020304" pitchFamily="18" charset="0"/>
              </a:rPr>
              <a:t>、</a:t>
            </a:r>
            <a:r>
              <a:rPr lang="en-US" altLang="zh-CN" sz="3200" b="1">
                <a:latin typeface="Times New Roman" panose="02020603050405020304" pitchFamily="18" charset="0"/>
              </a:rPr>
              <a:t>V</a:t>
            </a:r>
            <a:r>
              <a:rPr lang="zh-CN" altLang="en-US" sz="3200" b="1"/>
              <a:t>相同</a:t>
            </a:r>
            <a:endParaRPr lang="zh-CN" altLang="en-US" sz="3200" b="1"/>
          </a:p>
        </p:txBody>
      </p:sp>
      <p:sp>
        <p:nvSpPr>
          <p:cNvPr id="34822" name="Text Box 6"/>
          <p:cNvSpPr txBox="1">
            <a:spLocks noChangeArrowheads="1"/>
          </p:cNvSpPr>
          <p:nvPr/>
        </p:nvSpPr>
        <p:spPr bwMode="auto">
          <a:xfrm>
            <a:off x="520700" y="3065463"/>
            <a:ext cx="2682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t>2</a:t>
            </a:r>
            <a:r>
              <a:rPr lang="zh-CN" altLang="en-US" sz="3200" b="1"/>
              <a:t>）</a:t>
            </a:r>
            <a:r>
              <a:rPr lang="en-US" altLang="zh-CN" sz="3200" b="1">
                <a:latin typeface="Times New Roman" panose="02020603050405020304" pitchFamily="18" charset="0"/>
              </a:rPr>
              <a:t>T</a:t>
            </a:r>
            <a:r>
              <a:rPr lang="zh-CN" altLang="en-US" sz="3200" b="1">
                <a:latin typeface="Times New Roman" panose="02020603050405020304" pitchFamily="18" charset="0"/>
              </a:rPr>
              <a:t>、</a:t>
            </a:r>
            <a:r>
              <a:rPr lang="en-US" altLang="zh-CN" sz="3200" b="1">
                <a:latin typeface="Times New Roman" panose="02020603050405020304" pitchFamily="18" charset="0"/>
              </a:rPr>
              <a:t>P</a:t>
            </a:r>
            <a:r>
              <a:rPr lang="zh-CN" altLang="en-US" sz="3200" b="1"/>
              <a:t>相同</a:t>
            </a:r>
            <a:endParaRPr lang="zh-CN" altLang="en-US" sz="3200" b="1"/>
          </a:p>
        </p:txBody>
      </p:sp>
      <p:grpSp>
        <p:nvGrpSpPr>
          <p:cNvPr id="34823" name="Group 7"/>
          <p:cNvGrpSpPr/>
          <p:nvPr/>
        </p:nvGrpSpPr>
        <p:grpSpPr bwMode="auto">
          <a:xfrm>
            <a:off x="3276600" y="1322388"/>
            <a:ext cx="2317750" cy="1103312"/>
            <a:chOff x="0" y="0"/>
            <a:chExt cx="1460" cy="695"/>
          </a:xfrm>
        </p:grpSpPr>
        <p:grpSp>
          <p:nvGrpSpPr>
            <p:cNvPr id="30762" name="Group 8"/>
            <p:cNvGrpSpPr/>
            <p:nvPr/>
          </p:nvGrpSpPr>
          <p:grpSpPr bwMode="auto">
            <a:xfrm>
              <a:off x="1088" y="38"/>
              <a:ext cx="372" cy="654"/>
              <a:chOff x="0" y="0"/>
              <a:chExt cx="372" cy="654"/>
            </a:xfrm>
          </p:grpSpPr>
          <p:sp>
            <p:nvSpPr>
              <p:cNvPr id="30774" name="Text Box 9"/>
              <p:cNvSpPr txBox="1">
                <a:spLocks noChangeArrowheads="1"/>
              </p:cNvSpPr>
              <p:nvPr/>
            </p:nvSpPr>
            <p:spPr bwMode="auto">
              <a:xfrm>
                <a:off x="0" y="0"/>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N</a:t>
                </a:r>
                <a:r>
                  <a:rPr lang="en-US" altLang="zh-CN" sz="28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30775" name="Text Box 10"/>
              <p:cNvSpPr txBox="1">
                <a:spLocks noChangeArrowheads="1"/>
              </p:cNvSpPr>
              <p:nvPr/>
            </p:nvSpPr>
            <p:spPr bwMode="auto">
              <a:xfrm>
                <a:off x="18" y="327"/>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N</a:t>
                </a:r>
                <a:r>
                  <a:rPr lang="en-US" altLang="zh-CN" sz="2800" b="1" baseline="-25000">
                    <a:latin typeface="Times New Roman" panose="02020603050405020304" pitchFamily="18" charset="0"/>
                  </a:rPr>
                  <a:t>2</a:t>
                </a:r>
                <a:endParaRPr lang="en-US" altLang="zh-CN" sz="2800" b="1" baseline="-25000">
                  <a:latin typeface="Times New Roman" panose="02020603050405020304" pitchFamily="18" charset="0"/>
                </a:endParaRPr>
              </a:p>
            </p:txBody>
          </p:sp>
          <p:sp>
            <p:nvSpPr>
              <p:cNvPr id="34827" name="Line 11"/>
              <p:cNvSpPr>
                <a:spLocks noChangeShapeType="1"/>
              </p:cNvSpPr>
              <p:nvPr/>
            </p:nvSpPr>
            <p:spPr bwMode="auto">
              <a:xfrm>
                <a:off x="0" y="350"/>
                <a:ext cx="318" cy="0"/>
              </a:xfrm>
              <a:prstGeom prst="line">
                <a:avLst/>
              </a:prstGeom>
              <a:noFill/>
              <a:ln w="28575" cmpd="sng">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ysClr val="windowText" lastClr="000000"/>
                    </a:solidFill>
                  </a:ln>
                </a:endParaRPr>
              </a:p>
            </p:txBody>
          </p:sp>
        </p:grpSp>
        <p:sp>
          <p:nvSpPr>
            <p:cNvPr id="30763" name="Text Box 12"/>
            <p:cNvSpPr txBox="1">
              <a:spLocks noChangeArrowheads="1"/>
            </p:cNvSpPr>
            <p:nvPr/>
          </p:nvSpPr>
          <p:spPr bwMode="auto">
            <a:xfrm>
              <a:off x="853" y="209"/>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a:t>
              </a:r>
              <a:endParaRPr lang="en-US" altLang="zh-CN" sz="2800" b="1" baseline="-25000">
                <a:latin typeface="Times New Roman" panose="02020603050405020304" pitchFamily="18" charset="0"/>
              </a:endParaRPr>
            </a:p>
          </p:txBody>
        </p:sp>
        <p:grpSp>
          <p:nvGrpSpPr>
            <p:cNvPr id="30764" name="Group 13"/>
            <p:cNvGrpSpPr/>
            <p:nvPr/>
          </p:nvGrpSpPr>
          <p:grpSpPr bwMode="auto">
            <a:xfrm>
              <a:off x="0" y="0"/>
              <a:ext cx="909" cy="695"/>
              <a:chOff x="0" y="0"/>
              <a:chExt cx="909" cy="695"/>
            </a:xfrm>
          </p:grpSpPr>
          <p:grpSp>
            <p:nvGrpSpPr>
              <p:cNvPr id="30765" name="Group 14"/>
              <p:cNvGrpSpPr/>
              <p:nvPr/>
            </p:nvGrpSpPr>
            <p:grpSpPr bwMode="auto">
              <a:xfrm>
                <a:off x="0" y="35"/>
                <a:ext cx="562" cy="654"/>
                <a:chOff x="0" y="0"/>
                <a:chExt cx="562" cy="654"/>
              </a:xfrm>
            </p:grpSpPr>
            <p:sp>
              <p:nvSpPr>
                <p:cNvPr id="30770" name="Text Box 15"/>
                <p:cNvSpPr txBox="1">
                  <a:spLocks noChangeArrowheads="1"/>
                </p:cNvSpPr>
                <p:nvPr/>
              </p:nvSpPr>
              <p:spPr bwMode="auto">
                <a:xfrm>
                  <a:off x="0" y="0"/>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V</a:t>
                  </a:r>
                  <a:r>
                    <a:rPr lang="en-US" altLang="zh-CN" sz="28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30771" name="Text Box 16"/>
                <p:cNvSpPr txBox="1">
                  <a:spLocks noChangeArrowheads="1"/>
                </p:cNvSpPr>
                <p:nvPr/>
              </p:nvSpPr>
              <p:spPr bwMode="auto">
                <a:xfrm>
                  <a:off x="18" y="327"/>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V</a:t>
                  </a:r>
                  <a:r>
                    <a:rPr lang="en-US" altLang="zh-CN" sz="2800" b="1" baseline="-25000">
                      <a:latin typeface="Times New Roman" panose="02020603050405020304" pitchFamily="18" charset="0"/>
                    </a:rPr>
                    <a:t>2</a:t>
                  </a:r>
                  <a:endParaRPr lang="en-US" altLang="zh-CN" sz="2800" b="1" baseline="-25000">
                    <a:latin typeface="Times New Roman" panose="02020603050405020304" pitchFamily="18" charset="0"/>
                  </a:endParaRPr>
                </a:p>
              </p:txBody>
            </p:sp>
            <p:sp>
              <p:nvSpPr>
                <p:cNvPr id="34833" name="Line 17"/>
                <p:cNvSpPr>
                  <a:spLocks noChangeShapeType="1"/>
                </p:cNvSpPr>
                <p:nvPr/>
              </p:nvSpPr>
              <p:spPr bwMode="auto">
                <a:xfrm>
                  <a:off x="0" y="355"/>
                  <a:ext cx="318" cy="0"/>
                </a:xfrm>
                <a:prstGeom prst="line">
                  <a:avLst/>
                </a:prstGeom>
                <a:noFill/>
                <a:ln w="28575" cmpd="sng">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ysClr val="windowText" lastClr="000000"/>
                      </a:solidFill>
                    </a:ln>
                  </a:endParaRPr>
                </a:p>
              </p:txBody>
            </p:sp>
            <p:sp>
              <p:nvSpPr>
                <p:cNvPr id="30773" name="Text Box 18"/>
                <p:cNvSpPr txBox="1">
                  <a:spLocks noChangeArrowheads="1"/>
                </p:cNvSpPr>
                <p:nvPr/>
              </p:nvSpPr>
              <p:spPr bwMode="auto">
                <a:xfrm>
                  <a:off x="318" y="181"/>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a:t>
                  </a:r>
                  <a:endParaRPr lang="en-US" altLang="zh-CN" sz="2800" b="1" baseline="-25000">
                    <a:latin typeface="Times New Roman" panose="02020603050405020304" pitchFamily="18" charset="0"/>
                  </a:endParaRPr>
                </a:p>
              </p:txBody>
            </p:sp>
          </p:grpSp>
          <p:grpSp>
            <p:nvGrpSpPr>
              <p:cNvPr id="30766" name="Group 19"/>
              <p:cNvGrpSpPr/>
              <p:nvPr/>
            </p:nvGrpSpPr>
            <p:grpSpPr bwMode="auto">
              <a:xfrm>
                <a:off x="545" y="0"/>
                <a:ext cx="364" cy="695"/>
                <a:chOff x="0" y="0"/>
                <a:chExt cx="364" cy="695"/>
              </a:xfrm>
            </p:grpSpPr>
            <p:sp>
              <p:nvSpPr>
                <p:cNvPr id="30767" name="Text Box 20"/>
                <p:cNvSpPr txBox="1">
                  <a:spLocks noChangeArrowheads="1"/>
                </p:cNvSpPr>
                <p:nvPr/>
              </p:nvSpPr>
              <p:spPr bwMode="auto">
                <a:xfrm>
                  <a:off x="0" y="0"/>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Times New Roman" panose="02020603050405020304" pitchFamily="18" charset="0"/>
                    </a:rPr>
                    <a:t>n</a:t>
                  </a:r>
                  <a:r>
                    <a:rPr lang="en-US" altLang="zh-CN" sz="3200" b="1" baseline="-25000">
                      <a:latin typeface="Times New Roman" panose="02020603050405020304" pitchFamily="18" charset="0"/>
                    </a:rPr>
                    <a:t>1</a:t>
                  </a:r>
                  <a:endParaRPr lang="en-US" altLang="zh-CN" sz="3200" b="1" baseline="-25000">
                    <a:latin typeface="Times New Roman" panose="02020603050405020304" pitchFamily="18" charset="0"/>
                  </a:endParaRPr>
                </a:p>
              </p:txBody>
            </p:sp>
            <p:sp>
              <p:nvSpPr>
                <p:cNvPr id="30768" name="Text Box 21"/>
                <p:cNvSpPr txBox="1">
                  <a:spLocks noChangeArrowheads="1"/>
                </p:cNvSpPr>
                <p:nvPr/>
              </p:nvSpPr>
              <p:spPr bwMode="auto">
                <a:xfrm>
                  <a:off x="18" y="327"/>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Times New Roman" panose="02020603050405020304" pitchFamily="18" charset="0"/>
                    </a:rPr>
                    <a:t>n</a:t>
                  </a:r>
                  <a:r>
                    <a:rPr lang="en-US" altLang="zh-CN" sz="3200" b="1" baseline="-25000">
                      <a:latin typeface="Times New Roman" panose="02020603050405020304" pitchFamily="18" charset="0"/>
                    </a:rPr>
                    <a:t>2</a:t>
                  </a:r>
                  <a:endParaRPr lang="en-US" altLang="zh-CN" sz="3200" b="1" baseline="-25000">
                    <a:latin typeface="Times New Roman" panose="02020603050405020304" pitchFamily="18" charset="0"/>
                  </a:endParaRPr>
                </a:p>
              </p:txBody>
            </p:sp>
            <p:sp>
              <p:nvSpPr>
                <p:cNvPr id="34838" name="Line 22"/>
                <p:cNvSpPr>
                  <a:spLocks noChangeShapeType="1"/>
                </p:cNvSpPr>
                <p:nvPr/>
              </p:nvSpPr>
              <p:spPr bwMode="auto">
                <a:xfrm>
                  <a:off x="0" y="388"/>
                  <a:ext cx="318" cy="0"/>
                </a:xfrm>
                <a:prstGeom prst="line">
                  <a:avLst/>
                </a:prstGeom>
                <a:noFill/>
                <a:ln w="28575" cmpd="sng">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ysClr val="windowText" lastClr="000000"/>
                      </a:solidFill>
                    </a:ln>
                  </a:endParaRPr>
                </a:p>
              </p:txBody>
            </p:sp>
          </p:grpSp>
        </p:grpSp>
      </p:grpSp>
      <p:grpSp>
        <p:nvGrpSpPr>
          <p:cNvPr id="34839" name="Group 23"/>
          <p:cNvGrpSpPr/>
          <p:nvPr/>
        </p:nvGrpSpPr>
        <p:grpSpPr bwMode="auto">
          <a:xfrm>
            <a:off x="3284538" y="2801938"/>
            <a:ext cx="1647825" cy="1058862"/>
            <a:chOff x="0" y="0"/>
            <a:chExt cx="1038" cy="667"/>
          </a:xfrm>
        </p:grpSpPr>
        <p:grpSp>
          <p:nvGrpSpPr>
            <p:cNvPr id="30753" name="Group 24"/>
            <p:cNvGrpSpPr/>
            <p:nvPr/>
          </p:nvGrpSpPr>
          <p:grpSpPr bwMode="auto">
            <a:xfrm>
              <a:off x="0" y="0"/>
              <a:ext cx="618" cy="666"/>
              <a:chOff x="0" y="0"/>
              <a:chExt cx="618" cy="666"/>
            </a:xfrm>
          </p:grpSpPr>
          <p:sp>
            <p:nvSpPr>
              <p:cNvPr id="30758" name="Text Box 25"/>
              <p:cNvSpPr txBox="1">
                <a:spLocks noChangeArrowheads="1"/>
              </p:cNvSpPr>
              <p:nvPr/>
            </p:nvSpPr>
            <p:spPr bwMode="auto">
              <a:xfrm>
                <a:off x="0" y="0"/>
                <a:ext cx="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Times New Roman" panose="02020603050405020304" pitchFamily="18" charset="0"/>
                  </a:rPr>
                  <a:t>ρ</a:t>
                </a:r>
                <a:r>
                  <a:rPr lang="en-US" altLang="zh-CN" sz="28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30759" name="Text Box 26"/>
              <p:cNvSpPr txBox="1">
                <a:spLocks noChangeArrowheads="1"/>
              </p:cNvSpPr>
              <p:nvPr/>
            </p:nvSpPr>
            <p:spPr bwMode="auto">
              <a:xfrm>
                <a:off x="0" y="298"/>
                <a:ext cx="35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l-GR" altLang="en-US" sz="3200" b="1">
                    <a:cs typeface="Arial" panose="020B0604020202020204" pitchFamily="34" charset="0"/>
                  </a:rPr>
                  <a:t>ρ</a:t>
                </a:r>
                <a:r>
                  <a:rPr lang="en-US" altLang="zh-CN" sz="2800" b="1" baseline="-25000">
                    <a:latin typeface="Times New Roman" panose="02020603050405020304" pitchFamily="18" charset="0"/>
                  </a:rPr>
                  <a:t>2</a:t>
                </a:r>
                <a:endParaRPr lang="en-US" altLang="zh-CN" sz="2800" b="1" baseline="-25000">
                  <a:latin typeface="Times New Roman" panose="02020603050405020304" pitchFamily="18" charset="0"/>
                </a:endParaRPr>
              </a:p>
            </p:txBody>
          </p:sp>
          <p:sp>
            <p:nvSpPr>
              <p:cNvPr id="30760" name="Line 27"/>
              <p:cNvSpPr>
                <a:spLocks noChangeShapeType="1"/>
              </p:cNvSpPr>
              <p:nvPr/>
            </p:nvSpPr>
            <p:spPr bwMode="auto">
              <a:xfrm>
                <a:off x="61" y="379"/>
                <a:ext cx="318"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1" name="Text Box 28"/>
              <p:cNvSpPr txBox="1">
                <a:spLocks noChangeArrowheads="1"/>
              </p:cNvSpPr>
              <p:nvPr/>
            </p:nvSpPr>
            <p:spPr bwMode="auto">
              <a:xfrm>
                <a:off x="371" y="225"/>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a:t>=</a:t>
                </a:r>
                <a:endParaRPr lang="en-US" altLang="zh-CN" sz="2800" baseline="-25000"/>
              </a:p>
            </p:txBody>
          </p:sp>
        </p:grpSp>
        <p:grpSp>
          <p:nvGrpSpPr>
            <p:cNvPr id="30754" name="Group 29"/>
            <p:cNvGrpSpPr/>
            <p:nvPr/>
          </p:nvGrpSpPr>
          <p:grpSpPr bwMode="auto">
            <a:xfrm>
              <a:off x="633" y="53"/>
              <a:ext cx="405" cy="614"/>
              <a:chOff x="0" y="0"/>
              <a:chExt cx="405" cy="614"/>
            </a:xfrm>
          </p:grpSpPr>
          <p:sp>
            <p:nvSpPr>
              <p:cNvPr id="30755" name="Text Box 30"/>
              <p:cNvSpPr txBox="1">
                <a:spLocks noChangeArrowheads="1"/>
              </p:cNvSpPr>
              <p:nvPr/>
            </p:nvSpPr>
            <p:spPr bwMode="auto">
              <a:xfrm>
                <a:off x="0" y="0"/>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M</a:t>
                </a:r>
                <a:r>
                  <a:rPr lang="en-US" altLang="zh-CN" sz="28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30756" name="Text Box 31"/>
              <p:cNvSpPr txBox="1">
                <a:spLocks noChangeArrowheads="1"/>
              </p:cNvSpPr>
              <p:nvPr/>
            </p:nvSpPr>
            <p:spPr bwMode="auto">
              <a:xfrm>
                <a:off x="2" y="287"/>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M</a:t>
                </a:r>
                <a:r>
                  <a:rPr lang="en-US" altLang="zh-CN" sz="2800" b="1" baseline="-25000">
                    <a:latin typeface="Times New Roman" panose="02020603050405020304" pitchFamily="18" charset="0"/>
                  </a:rPr>
                  <a:t>2</a:t>
                </a:r>
                <a:endParaRPr lang="en-US" altLang="zh-CN" sz="2800" b="1" baseline="-25000">
                  <a:latin typeface="Times New Roman" panose="02020603050405020304" pitchFamily="18" charset="0"/>
                </a:endParaRPr>
              </a:p>
            </p:txBody>
          </p:sp>
          <p:sp>
            <p:nvSpPr>
              <p:cNvPr id="30757" name="Line 32"/>
              <p:cNvSpPr>
                <a:spLocks noChangeShapeType="1"/>
              </p:cNvSpPr>
              <p:nvPr/>
            </p:nvSpPr>
            <p:spPr bwMode="auto">
              <a:xfrm>
                <a:off x="0" y="326"/>
                <a:ext cx="318"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4849" name="Text Box 33"/>
          <p:cNvSpPr txBox="1">
            <a:spLocks noChangeArrowheads="1"/>
          </p:cNvSpPr>
          <p:nvPr/>
        </p:nvSpPr>
        <p:spPr bwMode="auto">
          <a:xfrm>
            <a:off x="2965450" y="579438"/>
            <a:ext cx="6017185" cy="584775"/>
          </a:xfrm>
          <a:prstGeom prst="rect">
            <a:avLst/>
          </a:prstGeom>
          <a:effectLst>
            <a:outerShdw blurRad="152400" dist="317500" dir="5400000" sx="90000" sy="-19000" rotWithShape="0">
              <a:prstClr val="black">
                <a:alpha val="15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200" b="1" dirty="0">
                <a:latin typeface="宋体" panose="02010600030101010101" pitchFamily="2" charset="-122"/>
              </a:rPr>
              <a:t>　</a:t>
            </a:r>
            <a:r>
              <a:rPr lang="zh-CN" altLang="en-US" sz="3200" b="1" dirty="0" smtClean="0">
                <a:latin typeface="宋体" panose="02010600030101010101" pitchFamily="2" charset="-122"/>
              </a:rPr>
              <a:t>理想气体定律</a:t>
            </a:r>
            <a:r>
              <a:rPr lang="zh-CN" altLang="en-US" sz="3200" b="1" dirty="0" smtClean="0">
                <a:latin typeface="楷体_GB2312" pitchFamily="49" charset="-122"/>
                <a:ea typeface="楷体_GB2312" pitchFamily="49" charset="-122"/>
              </a:rPr>
              <a:t>   </a:t>
            </a:r>
            <a:r>
              <a:rPr lang="en-US" altLang="zh-CN" sz="3200" b="1" dirty="0">
                <a:latin typeface="Times New Roman" panose="02020603050405020304" pitchFamily="18" charset="0"/>
              </a:rPr>
              <a:t>P V = n R </a:t>
            </a:r>
            <a:r>
              <a:rPr lang="en-US" altLang="zh-CN" sz="3200" b="1" dirty="0" smtClean="0">
                <a:latin typeface="Times New Roman" panose="02020603050405020304" pitchFamily="18" charset="0"/>
              </a:rPr>
              <a:t>T</a:t>
            </a:r>
            <a:endParaRPr lang="en-US" altLang="zh-CN" sz="3200" b="1" dirty="0">
              <a:latin typeface="Times New Roman" panose="02020603050405020304" pitchFamily="18" charset="0"/>
            </a:endParaRPr>
          </a:p>
        </p:txBody>
      </p:sp>
      <p:grpSp>
        <p:nvGrpSpPr>
          <p:cNvPr id="34850" name="Group 34"/>
          <p:cNvGrpSpPr/>
          <p:nvPr/>
        </p:nvGrpSpPr>
        <p:grpSpPr bwMode="auto">
          <a:xfrm>
            <a:off x="3303588" y="4076700"/>
            <a:ext cx="2347912" cy="1114425"/>
            <a:chOff x="0" y="0"/>
            <a:chExt cx="1479" cy="702"/>
          </a:xfrm>
        </p:grpSpPr>
        <p:grpSp>
          <p:nvGrpSpPr>
            <p:cNvPr id="30736" name="Group 35"/>
            <p:cNvGrpSpPr/>
            <p:nvPr/>
          </p:nvGrpSpPr>
          <p:grpSpPr bwMode="auto">
            <a:xfrm>
              <a:off x="1107" y="43"/>
              <a:ext cx="372" cy="654"/>
              <a:chOff x="0" y="0"/>
              <a:chExt cx="372" cy="654"/>
            </a:xfrm>
          </p:grpSpPr>
          <p:sp>
            <p:nvSpPr>
              <p:cNvPr id="30750" name="Text Box 36"/>
              <p:cNvSpPr txBox="1">
                <a:spLocks noChangeArrowheads="1"/>
              </p:cNvSpPr>
              <p:nvPr/>
            </p:nvSpPr>
            <p:spPr bwMode="auto">
              <a:xfrm>
                <a:off x="0" y="0"/>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N</a:t>
                </a:r>
                <a:r>
                  <a:rPr lang="en-US" altLang="zh-CN" sz="28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30751" name="Text Box 37"/>
              <p:cNvSpPr txBox="1">
                <a:spLocks noChangeArrowheads="1"/>
              </p:cNvSpPr>
              <p:nvPr/>
            </p:nvSpPr>
            <p:spPr bwMode="auto">
              <a:xfrm>
                <a:off x="18" y="327"/>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N</a:t>
                </a:r>
                <a:r>
                  <a:rPr lang="en-US" altLang="zh-CN" sz="2800" b="1" baseline="-25000">
                    <a:latin typeface="Times New Roman" panose="02020603050405020304" pitchFamily="18" charset="0"/>
                  </a:rPr>
                  <a:t>2</a:t>
                </a:r>
                <a:endParaRPr lang="en-US" altLang="zh-CN" sz="2800" b="1" baseline="-25000">
                  <a:latin typeface="Times New Roman" panose="02020603050405020304" pitchFamily="18" charset="0"/>
                </a:endParaRPr>
              </a:p>
            </p:txBody>
          </p:sp>
          <p:sp>
            <p:nvSpPr>
              <p:cNvPr id="30752" name="Line 38"/>
              <p:cNvSpPr>
                <a:spLocks noChangeShapeType="1"/>
              </p:cNvSpPr>
              <p:nvPr/>
            </p:nvSpPr>
            <p:spPr bwMode="auto">
              <a:xfrm>
                <a:off x="0" y="350"/>
                <a:ext cx="318"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37" name="Group 39"/>
            <p:cNvGrpSpPr/>
            <p:nvPr/>
          </p:nvGrpSpPr>
          <p:grpSpPr bwMode="auto">
            <a:xfrm>
              <a:off x="0" y="0"/>
              <a:ext cx="1114" cy="702"/>
              <a:chOff x="0" y="0"/>
              <a:chExt cx="1114" cy="702"/>
            </a:xfrm>
          </p:grpSpPr>
          <p:grpSp>
            <p:nvGrpSpPr>
              <p:cNvPr id="30738" name="Group 40"/>
              <p:cNvGrpSpPr/>
              <p:nvPr/>
            </p:nvGrpSpPr>
            <p:grpSpPr bwMode="auto">
              <a:xfrm>
                <a:off x="0" y="0"/>
                <a:ext cx="932" cy="702"/>
                <a:chOff x="0" y="0"/>
                <a:chExt cx="932" cy="702"/>
              </a:xfrm>
            </p:grpSpPr>
            <p:grpSp>
              <p:nvGrpSpPr>
                <p:cNvPr id="30740" name="Group 41"/>
                <p:cNvGrpSpPr/>
                <p:nvPr/>
              </p:nvGrpSpPr>
              <p:grpSpPr bwMode="auto">
                <a:xfrm>
                  <a:off x="0" y="34"/>
                  <a:ext cx="570" cy="668"/>
                  <a:chOff x="0" y="0"/>
                  <a:chExt cx="570" cy="668"/>
                </a:xfrm>
              </p:grpSpPr>
              <p:grpSp>
                <p:nvGrpSpPr>
                  <p:cNvPr id="30745" name="Group 42"/>
                  <p:cNvGrpSpPr/>
                  <p:nvPr/>
                </p:nvGrpSpPr>
                <p:grpSpPr bwMode="auto">
                  <a:xfrm>
                    <a:off x="0" y="0"/>
                    <a:ext cx="337" cy="668"/>
                    <a:chOff x="0" y="0"/>
                    <a:chExt cx="337" cy="668"/>
                  </a:xfrm>
                </p:grpSpPr>
                <p:sp>
                  <p:nvSpPr>
                    <p:cNvPr id="30747" name="Text Box 43"/>
                    <p:cNvSpPr txBox="1">
                      <a:spLocks noChangeArrowheads="1"/>
                    </p:cNvSpPr>
                    <p:nvPr/>
                  </p:nvSpPr>
                  <p:spPr bwMode="auto">
                    <a:xfrm>
                      <a:off x="8" y="0"/>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P</a:t>
                      </a:r>
                      <a:r>
                        <a:rPr lang="en-US" altLang="zh-CN" sz="2800" b="1" baseline="-25000">
                          <a:latin typeface="Times New Roman" panose="02020603050405020304" pitchFamily="18" charset="0"/>
                        </a:rPr>
                        <a:t>1</a:t>
                      </a:r>
                      <a:endParaRPr lang="en-US" altLang="zh-CN" sz="2800" b="1" baseline="-25000">
                        <a:latin typeface="Times New Roman" panose="02020603050405020304" pitchFamily="18" charset="0"/>
                      </a:endParaRPr>
                    </a:p>
                  </p:txBody>
                </p:sp>
                <p:sp>
                  <p:nvSpPr>
                    <p:cNvPr id="30748" name="Text Box 44"/>
                    <p:cNvSpPr txBox="1">
                      <a:spLocks noChangeArrowheads="1"/>
                    </p:cNvSpPr>
                    <p:nvPr/>
                  </p:nvSpPr>
                  <p:spPr bwMode="auto">
                    <a:xfrm>
                      <a:off x="8" y="341"/>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P</a:t>
                      </a:r>
                      <a:r>
                        <a:rPr lang="en-US" altLang="zh-CN" sz="2800" b="1" baseline="-25000">
                          <a:latin typeface="Times New Roman" panose="02020603050405020304" pitchFamily="18" charset="0"/>
                        </a:rPr>
                        <a:t>2</a:t>
                      </a:r>
                      <a:endParaRPr lang="en-US" altLang="zh-CN" sz="2800" b="1" baseline="-25000">
                        <a:latin typeface="Times New Roman" panose="02020603050405020304" pitchFamily="18" charset="0"/>
                      </a:endParaRPr>
                    </a:p>
                  </p:txBody>
                </p:sp>
                <p:sp>
                  <p:nvSpPr>
                    <p:cNvPr id="30749" name="Line 45"/>
                    <p:cNvSpPr>
                      <a:spLocks noChangeShapeType="1"/>
                    </p:cNvSpPr>
                    <p:nvPr/>
                  </p:nvSpPr>
                  <p:spPr bwMode="auto">
                    <a:xfrm>
                      <a:off x="0" y="348"/>
                      <a:ext cx="318"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6" name="Text Box 46"/>
                  <p:cNvSpPr txBox="1">
                    <a:spLocks noChangeArrowheads="1"/>
                  </p:cNvSpPr>
                  <p:nvPr/>
                </p:nvSpPr>
                <p:spPr bwMode="auto">
                  <a:xfrm>
                    <a:off x="326" y="181"/>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a:t>
                    </a:r>
                    <a:endParaRPr lang="en-US" altLang="zh-CN" sz="2800" b="1" baseline="-25000">
                      <a:latin typeface="Times New Roman" panose="02020603050405020304" pitchFamily="18" charset="0"/>
                    </a:endParaRPr>
                  </a:p>
                </p:txBody>
              </p:sp>
            </p:grpSp>
            <p:grpSp>
              <p:nvGrpSpPr>
                <p:cNvPr id="30741" name="Group 47"/>
                <p:cNvGrpSpPr/>
                <p:nvPr/>
              </p:nvGrpSpPr>
              <p:grpSpPr bwMode="auto">
                <a:xfrm>
                  <a:off x="568" y="0"/>
                  <a:ext cx="364" cy="695"/>
                  <a:chOff x="0" y="0"/>
                  <a:chExt cx="364" cy="695"/>
                </a:xfrm>
              </p:grpSpPr>
              <p:sp>
                <p:nvSpPr>
                  <p:cNvPr id="30742" name="Text Box 48"/>
                  <p:cNvSpPr txBox="1">
                    <a:spLocks noChangeArrowheads="1"/>
                  </p:cNvSpPr>
                  <p:nvPr/>
                </p:nvSpPr>
                <p:spPr bwMode="auto">
                  <a:xfrm>
                    <a:off x="0" y="0"/>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Times New Roman" panose="02020603050405020304" pitchFamily="18" charset="0"/>
                      </a:rPr>
                      <a:t>n</a:t>
                    </a:r>
                    <a:r>
                      <a:rPr lang="en-US" altLang="zh-CN" sz="3200" b="1" baseline="-25000">
                        <a:latin typeface="Times New Roman" panose="02020603050405020304" pitchFamily="18" charset="0"/>
                      </a:rPr>
                      <a:t>1</a:t>
                    </a:r>
                    <a:endParaRPr lang="en-US" altLang="zh-CN" sz="3200" b="1" baseline="-25000">
                      <a:latin typeface="Times New Roman" panose="02020603050405020304" pitchFamily="18" charset="0"/>
                    </a:endParaRPr>
                  </a:p>
                </p:txBody>
              </p:sp>
              <p:sp>
                <p:nvSpPr>
                  <p:cNvPr id="30743" name="Text Box 49"/>
                  <p:cNvSpPr txBox="1">
                    <a:spLocks noChangeArrowheads="1"/>
                  </p:cNvSpPr>
                  <p:nvPr/>
                </p:nvSpPr>
                <p:spPr bwMode="auto">
                  <a:xfrm>
                    <a:off x="18" y="327"/>
                    <a:ext cx="34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latin typeface="Times New Roman" panose="02020603050405020304" pitchFamily="18" charset="0"/>
                      </a:rPr>
                      <a:t>n</a:t>
                    </a:r>
                    <a:r>
                      <a:rPr lang="en-US" altLang="zh-CN" sz="3200" b="1" baseline="-25000">
                        <a:latin typeface="Times New Roman" panose="02020603050405020304" pitchFamily="18" charset="0"/>
                      </a:rPr>
                      <a:t>2</a:t>
                    </a:r>
                    <a:endParaRPr lang="en-US" altLang="zh-CN" sz="3200" b="1" baseline="-25000">
                      <a:latin typeface="Times New Roman" panose="02020603050405020304" pitchFamily="18" charset="0"/>
                    </a:endParaRPr>
                  </a:p>
                </p:txBody>
              </p:sp>
              <p:sp>
                <p:nvSpPr>
                  <p:cNvPr id="30744" name="Line 50"/>
                  <p:cNvSpPr>
                    <a:spLocks noChangeShapeType="1"/>
                  </p:cNvSpPr>
                  <p:nvPr/>
                </p:nvSpPr>
                <p:spPr bwMode="auto">
                  <a:xfrm>
                    <a:off x="0" y="388"/>
                    <a:ext cx="318"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0739" name="Text Box 51"/>
              <p:cNvSpPr txBox="1">
                <a:spLocks noChangeArrowheads="1"/>
              </p:cNvSpPr>
              <p:nvPr/>
            </p:nvSpPr>
            <p:spPr bwMode="auto">
              <a:xfrm>
                <a:off x="870" y="209"/>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latin typeface="Times New Roman" panose="02020603050405020304" pitchFamily="18" charset="0"/>
                  </a:rPr>
                  <a:t>=</a:t>
                </a:r>
                <a:endParaRPr lang="en-US" altLang="zh-CN" sz="2800" b="1" baseline="-25000">
                  <a:latin typeface="Times New Roman" panose="02020603050405020304" pitchFamily="18" charset="0"/>
                </a:endParaRPr>
              </a:p>
            </p:txBody>
          </p:sp>
        </p:grpSp>
      </p:grpSp>
      <p:sp>
        <p:nvSpPr>
          <p:cNvPr id="34868" name="Text Box 52"/>
          <p:cNvSpPr txBox="1">
            <a:spLocks noChangeArrowheads="1"/>
          </p:cNvSpPr>
          <p:nvPr/>
        </p:nvSpPr>
        <p:spPr bwMode="auto">
          <a:xfrm>
            <a:off x="4787900" y="3141663"/>
            <a:ext cx="39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a:t>=</a:t>
            </a:r>
            <a:endParaRPr lang="en-US" altLang="zh-CN" sz="2800" baseline="-25000"/>
          </a:p>
        </p:txBody>
      </p:sp>
      <p:sp>
        <p:nvSpPr>
          <p:cNvPr id="34869" name="Text Box 53"/>
          <p:cNvSpPr txBox="1">
            <a:spLocks noChangeArrowheads="1"/>
          </p:cNvSpPr>
          <p:nvPr/>
        </p:nvSpPr>
        <p:spPr bwMode="auto">
          <a:xfrm>
            <a:off x="5067300" y="3141663"/>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t>D</a:t>
            </a:r>
            <a:endParaRPr lang="en-US" altLang="zh-CN" sz="2800" b="1" baseline="-25000"/>
          </a:p>
        </p:txBody>
      </p:sp>
      <p:sp>
        <p:nvSpPr>
          <p:cNvPr id="34870" name="Text Box 54"/>
          <p:cNvSpPr txBox="1">
            <a:spLocks noChangeArrowheads="1"/>
          </p:cNvSpPr>
          <p:nvPr/>
        </p:nvSpPr>
        <p:spPr bwMode="auto">
          <a:xfrm>
            <a:off x="5219700" y="3125788"/>
            <a:ext cx="23495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800" b="1"/>
              <a:t>（相对密度）</a:t>
            </a:r>
            <a:endParaRPr lang="en-US" altLang="zh-CN" sz="2800" b="1" baseline="-25000"/>
          </a:p>
        </p:txBody>
      </p:sp>
      <p:graphicFrame>
        <p:nvGraphicFramePr>
          <p:cNvPr id="55" name="Object 24"/>
          <p:cNvGraphicFramePr>
            <a:graphicFrameLocks noChangeAspect="1"/>
          </p:cNvGraphicFramePr>
          <p:nvPr/>
        </p:nvGraphicFramePr>
        <p:xfrm>
          <a:off x="3363913" y="5429250"/>
          <a:ext cx="1565275" cy="1174750"/>
        </p:xfrm>
        <a:graphic>
          <a:graphicData uri="http://schemas.openxmlformats.org/presentationml/2006/ole">
            <mc:AlternateContent xmlns:mc="http://schemas.openxmlformats.org/markup-compatibility/2006">
              <mc:Choice xmlns:v="urn:schemas-microsoft-com:vml" Requires="v">
                <p:oleObj spid="_x0000_s2056" name="公式" r:id="rId1" imgW="571500" imgH="431800" progId="Equation.3">
                  <p:embed/>
                </p:oleObj>
              </mc:Choice>
              <mc:Fallback>
                <p:oleObj name="公式" r:id="rId1" imgW="571500" imgH="431800" progId="Equation.3">
                  <p:embed/>
                  <p:pic>
                    <p:nvPicPr>
                      <p:cNvPr id="0" name="图片 20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913" y="5429250"/>
                        <a:ext cx="15652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 name="Rectangle 27"/>
          <p:cNvSpPr>
            <a:spLocks noChangeArrowheads="1"/>
          </p:cNvSpPr>
          <p:nvPr/>
        </p:nvSpPr>
        <p:spPr bwMode="auto">
          <a:xfrm>
            <a:off x="539750" y="5641975"/>
            <a:ext cx="22669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2800" b="1">
                <a:solidFill>
                  <a:srgbClr val="0000FF"/>
                </a:solidFill>
                <a:ea typeface="宋体" panose="02010600030101010101" pitchFamily="2" charset="-122"/>
              </a:rPr>
              <a:t>4</a:t>
            </a:r>
            <a:r>
              <a:rPr kumimoji="1" lang="zh-CN" altLang="en-US" sz="2800" b="1">
                <a:solidFill>
                  <a:srgbClr val="0000FF"/>
                </a:solidFill>
                <a:ea typeface="宋体" panose="02010600030101010101" pitchFamily="2" charset="-122"/>
              </a:rPr>
              <a:t>）</a:t>
            </a:r>
            <a:r>
              <a:rPr kumimoji="1" lang="en-US" altLang="zh-CN" sz="2800" b="1">
                <a:solidFill>
                  <a:srgbClr val="0000FF"/>
                </a:solidFill>
                <a:ea typeface="宋体" panose="02010600030101010101" pitchFamily="2" charset="-122"/>
              </a:rPr>
              <a:t>T</a:t>
            </a:r>
            <a:r>
              <a:rPr kumimoji="1" lang="zh-CN" altLang="en-US" sz="2800" b="1">
                <a:solidFill>
                  <a:srgbClr val="0000FF"/>
                </a:solidFill>
                <a:ea typeface="宋体" panose="02010600030101010101" pitchFamily="2" charset="-122"/>
              </a:rPr>
              <a:t>、</a:t>
            </a:r>
            <a:r>
              <a:rPr kumimoji="1" lang="en-US" altLang="zh-CN" sz="2800" b="1">
                <a:solidFill>
                  <a:srgbClr val="0000FF"/>
                </a:solidFill>
                <a:ea typeface="宋体" panose="02010600030101010101" pitchFamily="2" charset="-122"/>
              </a:rPr>
              <a:t>n</a:t>
            </a:r>
            <a:r>
              <a:rPr kumimoji="1" lang="zh-CN" altLang="en-US" sz="2800" b="1">
                <a:solidFill>
                  <a:srgbClr val="0000FF"/>
                </a:solidFill>
                <a:ea typeface="宋体" panose="02010600030101010101" pitchFamily="2" charset="-122"/>
              </a:rPr>
              <a:t>相同</a:t>
            </a:r>
            <a:endParaRPr kumimoji="1" lang="zh-CN" altLang="en-US" sz="2800" b="1">
              <a:solidFill>
                <a:srgbClr val="0000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49"/>
                                        </p:tgtEl>
                                        <p:attrNameLst>
                                          <p:attrName>style.visibility</p:attrName>
                                        </p:attrNameLst>
                                      </p:cBhvr>
                                      <p:to>
                                        <p:strVal val="visible"/>
                                      </p:to>
                                    </p:set>
                                    <p:animEffect transition="in" filter="blinds(horizontal)">
                                      <p:cBhvr>
                                        <p:cTn id="7" dur="500"/>
                                        <p:tgtEl>
                                          <p:spTgt spid="348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blinds(horizontal)">
                                      <p:cBhvr>
                                        <p:cTn id="12" dur="500"/>
                                        <p:tgtEl>
                                          <p:spTgt spid="34819"/>
                                        </p:tgtEl>
                                      </p:cBhvr>
                                    </p:animEffect>
                                  </p:childTnLst>
                                </p:cTn>
                              </p:par>
                              <p:par>
                                <p:cTn id="13" presetID="3" presetClass="entr" presetSubtype="10" fill="hold" nodeType="withEffect">
                                  <p:stCondLst>
                                    <p:cond delay="0"/>
                                  </p:stCondLst>
                                  <p:childTnLst>
                                    <p:set>
                                      <p:cBhvr>
                                        <p:cTn id="14" dur="1" fill="hold">
                                          <p:stCondLst>
                                            <p:cond delay="0"/>
                                          </p:stCondLst>
                                        </p:cTn>
                                        <p:tgtEl>
                                          <p:spTgt spid="34823"/>
                                        </p:tgtEl>
                                        <p:attrNameLst>
                                          <p:attrName>style.visibility</p:attrName>
                                        </p:attrNameLst>
                                      </p:cBhvr>
                                      <p:to>
                                        <p:strVal val="visible"/>
                                      </p:to>
                                    </p:set>
                                    <p:animEffect transition="in" filter="blinds(horizontal)">
                                      <p:cBhvr>
                                        <p:cTn id="15" dur="500"/>
                                        <p:tgtEl>
                                          <p:spTgt spid="348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822"/>
                                        </p:tgtEl>
                                        <p:attrNameLst>
                                          <p:attrName>style.visibility</p:attrName>
                                        </p:attrNameLst>
                                      </p:cBhvr>
                                      <p:to>
                                        <p:strVal val="visible"/>
                                      </p:to>
                                    </p:set>
                                    <p:animEffect transition="in" filter="blinds(horizontal)">
                                      <p:cBhvr>
                                        <p:cTn id="20" dur="500"/>
                                        <p:tgtEl>
                                          <p:spTgt spid="34822"/>
                                        </p:tgtEl>
                                      </p:cBhvr>
                                    </p:animEffect>
                                  </p:childTnLst>
                                </p:cTn>
                              </p:par>
                              <p:par>
                                <p:cTn id="21" presetID="3" presetClass="entr" presetSubtype="10" fill="hold" nodeType="withEffect">
                                  <p:stCondLst>
                                    <p:cond delay="0"/>
                                  </p:stCondLst>
                                  <p:childTnLst>
                                    <p:set>
                                      <p:cBhvr>
                                        <p:cTn id="22" dur="1" fill="hold">
                                          <p:stCondLst>
                                            <p:cond delay="0"/>
                                          </p:stCondLst>
                                        </p:cTn>
                                        <p:tgtEl>
                                          <p:spTgt spid="34839"/>
                                        </p:tgtEl>
                                        <p:attrNameLst>
                                          <p:attrName>style.visibility</p:attrName>
                                        </p:attrNameLst>
                                      </p:cBhvr>
                                      <p:to>
                                        <p:strVal val="visible"/>
                                      </p:to>
                                    </p:set>
                                    <p:animEffect transition="in" filter="blinds(horizontal)">
                                      <p:cBhvr>
                                        <p:cTn id="23" dur="500"/>
                                        <p:tgtEl>
                                          <p:spTgt spid="3483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4868"/>
                                        </p:tgtEl>
                                        <p:attrNameLst>
                                          <p:attrName>style.visibility</p:attrName>
                                        </p:attrNameLst>
                                      </p:cBhvr>
                                      <p:to>
                                        <p:strVal val="visible"/>
                                      </p:to>
                                    </p:set>
                                    <p:animEffect transition="in" filter="dissolve">
                                      <p:cBhvr>
                                        <p:cTn id="28" dur="500"/>
                                        <p:tgtEl>
                                          <p:spTgt spid="3486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4869"/>
                                        </p:tgtEl>
                                        <p:attrNameLst>
                                          <p:attrName>style.visibility</p:attrName>
                                        </p:attrNameLst>
                                      </p:cBhvr>
                                      <p:to>
                                        <p:strVal val="visible"/>
                                      </p:to>
                                    </p:set>
                                    <p:animEffect transition="in" filter="dissolve">
                                      <p:cBhvr>
                                        <p:cTn id="33" dur="500"/>
                                        <p:tgtEl>
                                          <p:spTgt spid="34869"/>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34870"/>
                                        </p:tgtEl>
                                        <p:attrNameLst>
                                          <p:attrName>style.visibility</p:attrName>
                                        </p:attrNameLst>
                                      </p:cBhvr>
                                      <p:to>
                                        <p:strVal val="visible"/>
                                      </p:to>
                                    </p:set>
                                    <p:anim calcmode="lin" valueType="num">
                                      <p:cBhvr>
                                        <p:cTn id="38" dur="1000" fill="hold"/>
                                        <p:tgtEl>
                                          <p:spTgt spid="34870"/>
                                        </p:tgtEl>
                                        <p:attrNameLst>
                                          <p:attrName>ppt_w</p:attrName>
                                        </p:attrNameLst>
                                      </p:cBhvr>
                                      <p:tavLst>
                                        <p:tav tm="0">
                                          <p:val>
                                            <p:strVal val="#ppt_w*0.70"/>
                                          </p:val>
                                        </p:tav>
                                        <p:tav tm="100000">
                                          <p:val>
                                            <p:strVal val="#ppt_w"/>
                                          </p:val>
                                        </p:tav>
                                      </p:tavLst>
                                    </p:anim>
                                    <p:anim calcmode="lin" valueType="num">
                                      <p:cBhvr>
                                        <p:cTn id="39" dur="1000" fill="hold"/>
                                        <p:tgtEl>
                                          <p:spTgt spid="34870"/>
                                        </p:tgtEl>
                                        <p:attrNameLst>
                                          <p:attrName>ppt_h</p:attrName>
                                        </p:attrNameLst>
                                      </p:cBhvr>
                                      <p:tavLst>
                                        <p:tav tm="0">
                                          <p:val>
                                            <p:strVal val="#ppt_h"/>
                                          </p:val>
                                        </p:tav>
                                        <p:tav tm="100000">
                                          <p:val>
                                            <p:strVal val="#ppt_h"/>
                                          </p:val>
                                        </p:tav>
                                      </p:tavLst>
                                    </p:anim>
                                    <p:animEffect transition="in" filter="fade">
                                      <p:cBhvr>
                                        <p:cTn id="40" dur="1000"/>
                                        <p:tgtEl>
                                          <p:spTgt spid="3487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4821"/>
                                        </p:tgtEl>
                                        <p:attrNameLst>
                                          <p:attrName>style.visibility</p:attrName>
                                        </p:attrNameLst>
                                      </p:cBhvr>
                                      <p:to>
                                        <p:strVal val="visible"/>
                                      </p:to>
                                    </p:set>
                                    <p:animEffect transition="in" filter="blinds(horizontal)">
                                      <p:cBhvr>
                                        <p:cTn id="45" dur="500"/>
                                        <p:tgtEl>
                                          <p:spTgt spid="34821"/>
                                        </p:tgtEl>
                                      </p:cBhvr>
                                    </p:animEffect>
                                  </p:childTnLst>
                                </p:cTn>
                              </p:par>
                              <p:par>
                                <p:cTn id="46" presetID="3" presetClass="entr" presetSubtype="10" fill="hold" nodeType="withEffect">
                                  <p:stCondLst>
                                    <p:cond delay="0"/>
                                  </p:stCondLst>
                                  <p:childTnLst>
                                    <p:set>
                                      <p:cBhvr>
                                        <p:cTn id="47" dur="1" fill="hold">
                                          <p:stCondLst>
                                            <p:cond delay="0"/>
                                          </p:stCondLst>
                                        </p:cTn>
                                        <p:tgtEl>
                                          <p:spTgt spid="34850"/>
                                        </p:tgtEl>
                                        <p:attrNameLst>
                                          <p:attrName>style.visibility</p:attrName>
                                        </p:attrNameLst>
                                      </p:cBhvr>
                                      <p:to>
                                        <p:strVal val="visible"/>
                                      </p:to>
                                    </p:set>
                                    <p:animEffect transition="in" filter="blinds(horizontal)">
                                      <p:cBhvr>
                                        <p:cTn id="48" dur="500"/>
                                        <p:tgtEl>
                                          <p:spTgt spid="348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left)">
                                      <p:cBhvr>
                                        <p:cTn id="53" dur="500"/>
                                        <p:tgtEl>
                                          <p:spTgt spid="56"/>
                                        </p:tgtEl>
                                      </p:cBhvr>
                                    </p:animEffect>
                                  </p:childTnLst>
                                </p:cTn>
                              </p:par>
                              <p:par>
                                <p:cTn id="54" presetID="22" presetClass="entr" presetSubtype="8" fill="hold"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ipe(left)">
                                      <p:cBhvr>
                                        <p:cTn id="5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1" grpId="0" autoUpdateAnimBg="0"/>
      <p:bldP spid="34822" grpId="0" autoUpdateAnimBg="0"/>
      <p:bldP spid="34849" grpId="0" animBg="1" autoUpdateAnimBg="0"/>
      <p:bldP spid="34868" grpId="0" autoUpdateAnimBg="0"/>
      <p:bldP spid="34869" grpId="0" autoUpdateAnimBg="0"/>
      <p:bldP spid="34870" grpId="0" autoUpdateAnimBg="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68313" y="908050"/>
            <a:ext cx="2951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t>填空：</a:t>
            </a:r>
            <a:endParaRPr lang="zh-CN" altLang="en-US" sz="3200" b="1"/>
          </a:p>
        </p:txBody>
      </p:sp>
      <p:sp>
        <p:nvSpPr>
          <p:cNvPr id="32771" name="Text Box 3"/>
          <p:cNvSpPr txBox="1">
            <a:spLocks noChangeArrowheads="1"/>
          </p:cNvSpPr>
          <p:nvPr/>
        </p:nvSpPr>
        <p:spPr bwMode="auto">
          <a:xfrm>
            <a:off x="395288" y="1835150"/>
            <a:ext cx="8497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800" b="1"/>
              <a:t>同温同压下，同体积的</a:t>
            </a:r>
            <a:r>
              <a:rPr lang="en-US" altLang="zh-CN" sz="2800" b="1">
                <a:latin typeface="Times New Roman" panose="02020603050405020304" pitchFamily="18" charset="0"/>
              </a:rPr>
              <a:t>H</a:t>
            </a:r>
            <a:r>
              <a:rPr lang="en-US" altLang="zh-CN" sz="2800" b="1" baseline="-25000">
                <a:latin typeface="Times New Roman" panose="02020603050405020304" pitchFamily="18" charset="0"/>
              </a:rPr>
              <a:t>2</a:t>
            </a:r>
            <a:r>
              <a:rPr lang="zh-CN" altLang="en-US" sz="2800" b="1"/>
              <a:t>和</a:t>
            </a:r>
            <a:r>
              <a:rPr lang="en-US" altLang="zh-CN" sz="2800" b="1">
                <a:latin typeface="Times New Roman" panose="02020603050405020304" pitchFamily="18" charset="0"/>
              </a:rPr>
              <a:t>O</a:t>
            </a:r>
            <a:r>
              <a:rPr lang="en-US" altLang="zh-CN" sz="2800" b="1" baseline="-25000">
                <a:latin typeface="Times New Roman" panose="02020603050405020304" pitchFamily="18" charset="0"/>
              </a:rPr>
              <a:t>2</a:t>
            </a:r>
            <a:r>
              <a:rPr lang="zh-CN" altLang="en-US" sz="2800" b="1"/>
              <a:t>的质量比 </a:t>
            </a:r>
            <a:r>
              <a:rPr lang="zh-CN" altLang="en-US" sz="2800" b="1" u="sng"/>
              <a:t>               </a:t>
            </a:r>
            <a:r>
              <a:rPr lang="zh-CN" altLang="en-US" sz="2800" b="1"/>
              <a:t> 。</a:t>
            </a:r>
            <a:endParaRPr lang="zh-CN" altLang="en-US" sz="2800" b="1"/>
          </a:p>
        </p:txBody>
      </p:sp>
      <p:sp>
        <p:nvSpPr>
          <p:cNvPr id="32772" name="Text Box 4"/>
          <p:cNvSpPr txBox="1">
            <a:spLocks noChangeArrowheads="1"/>
          </p:cNvSpPr>
          <p:nvPr/>
        </p:nvSpPr>
        <p:spPr bwMode="auto">
          <a:xfrm>
            <a:off x="395288" y="2636838"/>
            <a:ext cx="849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800" b="1"/>
              <a:t>同温同压下，同质量的</a:t>
            </a:r>
            <a:r>
              <a:rPr lang="en-US" altLang="zh-CN" sz="2800" b="1">
                <a:latin typeface="Times New Roman" panose="02020603050405020304" pitchFamily="18" charset="0"/>
              </a:rPr>
              <a:t>H</a:t>
            </a:r>
            <a:r>
              <a:rPr lang="en-US" altLang="zh-CN" sz="2800" b="1" baseline="-25000">
                <a:latin typeface="Times New Roman" panose="02020603050405020304" pitchFamily="18" charset="0"/>
              </a:rPr>
              <a:t>2</a:t>
            </a:r>
            <a:r>
              <a:rPr lang="zh-CN" altLang="en-US" sz="2800" b="1"/>
              <a:t>和</a:t>
            </a:r>
            <a:r>
              <a:rPr lang="en-US" altLang="zh-CN" sz="2800" b="1">
                <a:latin typeface="Times New Roman" panose="02020603050405020304" pitchFamily="18" charset="0"/>
              </a:rPr>
              <a:t>O</a:t>
            </a:r>
            <a:r>
              <a:rPr lang="en-US" altLang="zh-CN" sz="2800" b="1" baseline="-25000">
                <a:latin typeface="Times New Roman" panose="02020603050405020304" pitchFamily="18" charset="0"/>
              </a:rPr>
              <a:t>2</a:t>
            </a:r>
            <a:r>
              <a:rPr lang="zh-CN" altLang="en-US" sz="2800" b="1"/>
              <a:t>的体积比  </a:t>
            </a:r>
            <a:r>
              <a:rPr lang="zh-CN" altLang="en-US" sz="2800" b="1" u="sng"/>
              <a:t>              </a:t>
            </a:r>
            <a:r>
              <a:rPr lang="zh-CN" altLang="en-US" sz="2800" b="1"/>
              <a:t> 。</a:t>
            </a:r>
            <a:endParaRPr lang="zh-CN" altLang="en-US" sz="2800" b="1"/>
          </a:p>
        </p:txBody>
      </p:sp>
      <p:sp>
        <p:nvSpPr>
          <p:cNvPr id="32773" name="Text Box 5"/>
          <p:cNvSpPr txBox="1">
            <a:spLocks noChangeArrowheads="1"/>
          </p:cNvSpPr>
          <p:nvPr/>
        </p:nvSpPr>
        <p:spPr bwMode="auto">
          <a:xfrm>
            <a:off x="395288" y="3429000"/>
            <a:ext cx="748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800" b="1"/>
              <a:t>同温同压下，</a:t>
            </a:r>
            <a:r>
              <a:rPr lang="en-US" altLang="zh-CN" sz="2800" b="1">
                <a:latin typeface="Times New Roman" panose="02020603050405020304" pitchFamily="18" charset="0"/>
              </a:rPr>
              <a:t>H</a:t>
            </a:r>
            <a:r>
              <a:rPr lang="en-US" altLang="zh-CN" sz="2800" b="1" baseline="-25000">
                <a:latin typeface="Times New Roman" panose="02020603050405020304" pitchFamily="18" charset="0"/>
              </a:rPr>
              <a:t>2</a:t>
            </a:r>
            <a:r>
              <a:rPr lang="zh-CN" altLang="en-US" sz="2800" b="1"/>
              <a:t>和</a:t>
            </a:r>
            <a:r>
              <a:rPr lang="en-US" altLang="zh-CN" sz="2800" b="1">
                <a:latin typeface="Times New Roman" panose="02020603050405020304" pitchFamily="18" charset="0"/>
              </a:rPr>
              <a:t>O</a:t>
            </a:r>
            <a:r>
              <a:rPr lang="en-US" altLang="zh-CN" sz="2800" b="1" baseline="-25000">
                <a:latin typeface="Times New Roman" panose="02020603050405020304" pitchFamily="18" charset="0"/>
              </a:rPr>
              <a:t>2</a:t>
            </a:r>
            <a:r>
              <a:rPr lang="zh-CN" altLang="en-US" sz="2800" b="1"/>
              <a:t>的密度之比</a:t>
            </a:r>
            <a:r>
              <a:rPr lang="zh-CN" altLang="en-US" sz="2800" b="1" u="sng"/>
              <a:t>                </a:t>
            </a:r>
            <a:r>
              <a:rPr lang="zh-CN" altLang="en-US" sz="2800" b="1"/>
              <a:t> 。</a:t>
            </a:r>
            <a:endParaRPr lang="zh-CN" altLang="en-US" sz="2800" b="1"/>
          </a:p>
        </p:txBody>
      </p:sp>
      <p:sp>
        <p:nvSpPr>
          <p:cNvPr id="32774" name="Text Box 6"/>
          <p:cNvSpPr txBox="1">
            <a:spLocks noChangeArrowheads="1"/>
          </p:cNvSpPr>
          <p:nvPr/>
        </p:nvSpPr>
        <p:spPr bwMode="auto">
          <a:xfrm>
            <a:off x="395288" y="4292600"/>
            <a:ext cx="8929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2800" b="1"/>
              <a:t>同温同体积，同质量的</a:t>
            </a:r>
            <a:r>
              <a:rPr lang="en-US" altLang="zh-CN" sz="2800" b="1">
                <a:latin typeface="Times New Roman" panose="02020603050405020304" pitchFamily="18" charset="0"/>
              </a:rPr>
              <a:t>H</a:t>
            </a:r>
            <a:r>
              <a:rPr lang="en-US" altLang="zh-CN" sz="2800" b="1" baseline="-25000">
                <a:latin typeface="Times New Roman" panose="02020603050405020304" pitchFamily="18" charset="0"/>
              </a:rPr>
              <a:t>2</a:t>
            </a:r>
            <a:r>
              <a:rPr lang="zh-CN" altLang="en-US" sz="2800" b="1"/>
              <a:t>和</a:t>
            </a:r>
            <a:r>
              <a:rPr lang="en-US" altLang="zh-CN" sz="2800" b="1">
                <a:latin typeface="Times New Roman" panose="02020603050405020304" pitchFamily="18" charset="0"/>
              </a:rPr>
              <a:t>O</a:t>
            </a:r>
            <a:r>
              <a:rPr lang="en-US" altLang="zh-CN" sz="2800" b="1" baseline="-25000">
                <a:latin typeface="Times New Roman" panose="02020603050405020304" pitchFamily="18" charset="0"/>
              </a:rPr>
              <a:t>2</a:t>
            </a:r>
            <a:r>
              <a:rPr lang="zh-CN" altLang="en-US" sz="2800" b="1"/>
              <a:t>的压强之比 </a:t>
            </a:r>
            <a:r>
              <a:rPr lang="zh-CN" altLang="en-US" sz="2800" b="1" u="sng"/>
              <a:t>             </a:t>
            </a:r>
            <a:r>
              <a:rPr lang="zh-CN" altLang="en-US" sz="2800" b="1"/>
              <a:t>。</a:t>
            </a:r>
            <a:endParaRPr lang="zh-CN" altLang="en-US" sz="2800" b="1"/>
          </a:p>
        </p:txBody>
      </p:sp>
      <p:sp>
        <p:nvSpPr>
          <p:cNvPr id="36871" name="Text Box 7"/>
          <p:cNvSpPr txBox="1">
            <a:spLocks noChangeArrowheads="1"/>
          </p:cNvSpPr>
          <p:nvPr/>
        </p:nvSpPr>
        <p:spPr bwMode="auto">
          <a:xfrm>
            <a:off x="6948488" y="1825625"/>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solidFill>
                  <a:srgbClr val="0000FF"/>
                </a:solidFill>
                <a:latin typeface="Times New Roman" panose="02020603050405020304" pitchFamily="18" charset="0"/>
                <a:ea typeface="楷体_GB2312" pitchFamily="49" charset="-122"/>
              </a:rPr>
              <a:t>1</a:t>
            </a:r>
            <a:r>
              <a:rPr lang="zh-CN" altLang="en-US" sz="2800" b="1">
                <a:solidFill>
                  <a:srgbClr val="0000FF"/>
                </a:solidFill>
                <a:latin typeface="Times New Roman" panose="02020603050405020304" pitchFamily="18" charset="0"/>
                <a:ea typeface="楷体_GB2312" pitchFamily="49" charset="-122"/>
              </a:rPr>
              <a:t>：</a:t>
            </a:r>
            <a:r>
              <a:rPr lang="en-US" altLang="zh-CN" sz="2800" b="1">
                <a:solidFill>
                  <a:srgbClr val="0000FF"/>
                </a:solidFill>
                <a:latin typeface="Times New Roman" panose="02020603050405020304" pitchFamily="18" charset="0"/>
                <a:ea typeface="楷体_GB2312" pitchFamily="49" charset="-122"/>
              </a:rPr>
              <a:t>16</a:t>
            </a:r>
            <a:endParaRPr lang="en-US" altLang="zh-CN" sz="2800" b="1">
              <a:solidFill>
                <a:srgbClr val="0000FF"/>
              </a:solidFill>
              <a:latin typeface="Times New Roman" panose="02020603050405020304" pitchFamily="18" charset="0"/>
              <a:ea typeface="楷体_GB2312" pitchFamily="49" charset="-122"/>
            </a:endParaRPr>
          </a:p>
        </p:txBody>
      </p:sp>
      <p:sp>
        <p:nvSpPr>
          <p:cNvPr id="36872" name="Text Box 8"/>
          <p:cNvSpPr txBox="1">
            <a:spLocks noChangeArrowheads="1"/>
          </p:cNvSpPr>
          <p:nvPr/>
        </p:nvSpPr>
        <p:spPr bwMode="auto">
          <a:xfrm>
            <a:off x="6877050" y="2565400"/>
            <a:ext cx="1366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solidFill>
                  <a:srgbClr val="0000FF"/>
                </a:solidFill>
                <a:latin typeface="Times New Roman" panose="02020603050405020304" pitchFamily="18" charset="0"/>
                <a:cs typeface="Arial" panose="020B0604020202020204" pitchFamily="34" charset="0"/>
              </a:rPr>
              <a:t>16</a:t>
            </a:r>
            <a:r>
              <a:rPr lang="zh-CN" altLang="en-US" sz="2800" b="1">
                <a:solidFill>
                  <a:srgbClr val="0000FF"/>
                </a:solidFill>
                <a:latin typeface="Times New Roman" panose="02020603050405020304" pitchFamily="18" charset="0"/>
                <a:cs typeface="Arial" panose="020B0604020202020204" pitchFamily="34" charset="0"/>
              </a:rPr>
              <a:t>：</a:t>
            </a:r>
            <a:r>
              <a:rPr lang="en-US" altLang="zh-CN" sz="2800" b="1">
                <a:solidFill>
                  <a:srgbClr val="0000FF"/>
                </a:solidFill>
                <a:latin typeface="Times New Roman" panose="02020603050405020304" pitchFamily="18" charset="0"/>
                <a:cs typeface="Arial" panose="020B0604020202020204" pitchFamily="34" charset="0"/>
              </a:rPr>
              <a:t>1</a:t>
            </a:r>
            <a:endParaRPr lang="en-US" altLang="zh-CN" sz="2800" b="1">
              <a:solidFill>
                <a:srgbClr val="0000FF"/>
              </a:solidFill>
              <a:latin typeface="Times New Roman" panose="02020603050405020304" pitchFamily="18" charset="0"/>
              <a:cs typeface="Arial" panose="020B0604020202020204" pitchFamily="34" charset="0"/>
            </a:endParaRPr>
          </a:p>
        </p:txBody>
      </p:sp>
      <p:sp>
        <p:nvSpPr>
          <p:cNvPr id="36873" name="Text Box 9"/>
          <p:cNvSpPr txBox="1">
            <a:spLocks noChangeArrowheads="1"/>
          </p:cNvSpPr>
          <p:nvPr/>
        </p:nvSpPr>
        <p:spPr bwMode="auto">
          <a:xfrm>
            <a:off x="5867400" y="3357563"/>
            <a:ext cx="1368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solidFill>
                  <a:srgbClr val="0000FF"/>
                </a:solidFill>
                <a:latin typeface="Times New Roman" panose="02020603050405020304" pitchFamily="18" charset="0"/>
                <a:cs typeface="Arial" panose="020B0604020202020204" pitchFamily="34" charset="0"/>
              </a:rPr>
              <a:t>1</a:t>
            </a:r>
            <a:r>
              <a:rPr lang="zh-CN" altLang="en-US" sz="2800" b="1">
                <a:solidFill>
                  <a:srgbClr val="0000FF"/>
                </a:solidFill>
                <a:latin typeface="Times New Roman" panose="02020603050405020304" pitchFamily="18" charset="0"/>
                <a:cs typeface="Arial" panose="020B0604020202020204" pitchFamily="34" charset="0"/>
              </a:rPr>
              <a:t>：</a:t>
            </a:r>
            <a:r>
              <a:rPr lang="en-US" altLang="zh-CN" sz="2800" b="1">
                <a:solidFill>
                  <a:srgbClr val="0000FF"/>
                </a:solidFill>
                <a:latin typeface="Times New Roman" panose="02020603050405020304" pitchFamily="18" charset="0"/>
                <a:cs typeface="Arial" panose="020B0604020202020204" pitchFamily="34" charset="0"/>
              </a:rPr>
              <a:t>16</a:t>
            </a:r>
            <a:endParaRPr lang="en-US" altLang="zh-CN" sz="2800" b="1">
              <a:solidFill>
                <a:srgbClr val="0000FF"/>
              </a:solidFill>
              <a:latin typeface="Times New Roman" panose="02020603050405020304" pitchFamily="18" charset="0"/>
              <a:cs typeface="Arial" panose="020B0604020202020204" pitchFamily="34" charset="0"/>
            </a:endParaRPr>
          </a:p>
        </p:txBody>
      </p:sp>
      <p:sp>
        <p:nvSpPr>
          <p:cNvPr id="36874" name="Text Box 10"/>
          <p:cNvSpPr txBox="1">
            <a:spLocks noChangeArrowheads="1"/>
          </p:cNvSpPr>
          <p:nvPr/>
        </p:nvSpPr>
        <p:spPr bwMode="auto">
          <a:xfrm>
            <a:off x="7092950" y="4221163"/>
            <a:ext cx="1366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800" b="1">
                <a:solidFill>
                  <a:srgbClr val="0000FF"/>
                </a:solidFill>
                <a:latin typeface="Times New Roman" panose="02020603050405020304" pitchFamily="18" charset="0"/>
                <a:cs typeface="Arial" panose="020B0604020202020204" pitchFamily="34" charset="0"/>
              </a:rPr>
              <a:t>16</a:t>
            </a:r>
            <a:r>
              <a:rPr lang="zh-CN" altLang="en-US" sz="2800" b="1">
                <a:solidFill>
                  <a:srgbClr val="0000FF"/>
                </a:solidFill>
                <a:latin typeface="Times New Roman" panose="02020603050405020304" pitchFamily="18" charset="0"/>
                <a:cs typeface="Arial" panose="020B0604020202020204" pitchFamily="34" charset="0"/>
              </a:rPr>
              <a:t>：</a:t>
            </a:r>
            <a:r>
              <a:rPr lang="en-US" altLang="zh-CN" sz="2800" b="1">
                <a:solidFill>
                  <a:srgbClr val="0000FF"/>
                </a:solidFill>
                <a:latin typeface="Times New Roman" panose="02020603050405020304" pitchFamily="18" charset="0"/>
                <a:cs typeface="Arial" panose="020B0604020202020204" pitchFamily="34" charset="0"/>
              </a:rPr>
              <a:t>1</a:t>
            </a:r>
            <a:endParaRPr lang="en-US" altLang="zh-CN" sz="2800" b="1">
              <a:solidFill>
                <a:srgbClr val="0000FF"/>
              </a:solidFill>
              <a:latin typeface="Times New Roman" panose="02020603050405020304" pitchFamily="18" charset="0"/>
              <a:cs typeface="Arial" panose="020B0604020202020204" pitchFamily="34" charset="0"/>
            </a:endParaRPr>
          </a:p>
        </p:txBody>
      </p:sp>
      <p:sp>
        <p:nvSpPr>
          <p:cNvPr id="32779" name="Text Box 12"/>
          <p:cNvSpPr txBox="1">
            <a:spLocks noChangeArrowheads="1"/>
          </p:cNvSpPr>
          <p:nvPr/>
        </p:nvSpPr>
        <p:spPr bwMode="auto">
          <a:xfrm>
            <a:off x="492125" y="260350"/>
            <a:ext cx="2160588"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kumimoji="1" lang="en-US" altLang="zh-CN" sz="2800" b="1">
                <a:latin typeface="Times New Roman" panose="02020603050405020304" pitchFamily="18" charset="0"/>
                <a:ea typeface="宋体" panose="02010600030101010101" pitchFamily="2" charset="-122"/>
              </a:rPr>
              <a:t>[</a:t>
            </a:r>
            <a:r>
              <a:rPr kumimoji="1" lang="zh-CN" altLang="en-US" sz="2800" b="1">
                <a:latin typeface="Times New Roman" panose="02020603050405020304" pitchFamily="18" charset="0"/>
                <a:ea typeface="宋体" panose="02010600030101010101" pitchFamily="2" charset="-122"/>
              </a:rPr>
              <a:t>课堂练习</a:t>
            </a:r>
            <a:r>
              <a:rPr kumimoji="1" lang="en-US" altLang="zh-CN" sz="2800" b="1">
                <a:latin typeface="Times New Roman" panose="02020603050405020304" pitchFamily="18" charset="0"/>
                <a:ea typeface="宋体" panose="02010600030101010101" pitchFamily="2" charset="-122"/>
              </a:rPr>
              <a:t>]</a:t>
            </a:r>
            <a:endParaRPr kumimoji="1" lang="en-US" altLang="zh-CN" sz="2800" b="1">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vertic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872"/>
                                        </p:tgtEl>
                                        <p:attrNameLst>
                                          <p:attrName>style.visibility</p:attrName>
                                        </p:attrNameLst>
                                      </p:cBhvr>
                                      <p:to>
                                        <p:strVal val="visible"/>
                                      </p:to>
                                    </p:set>
                                    <p:animEffect transition="in" filter="blinds(vertical)">
                                      <p:cBhvr>
                                        <p:cTn id="12" dur="500"/>
                                        <p:tgtEl>
                                          <p:spTgt spid="368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6873"/>
                                        </p:tgtEl>
                                        <p:attrNameLst>
                                          <p:attrName>style.visibility</p:attrName>
                                        </p:attrNameLst>
                                      </p:cBhvr>
                                      <p:to>
                                        <p:strVal val="visible"/>
                                      </p:to>
                                    </p:set>
                                    <p:animEffect transition="in" filter="blinds(vertical)">
                                      <p:cBhvr>
                                        <p:cTn id="17" dur="500"/>
                                        <p:tgtEl>
                                          <p:spTgt spid="368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6874"/>
                                        </p:tgtEl>
                                        <p:attrNameLst>
                                          <p:attrName>style.visibility</p:attrName>
                                        </p:attrNameLst>
                                      </p:cBhvr>
                                      <p:to>
                                        <p:strVal val="visible"/>
                                      </p:to>
                                    </p:set>
                                    <p:animEffect transition="in" filter="blinds(vertical)">
                                      <p:cBhvr>
                                        <p:cTn id="22"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utoUpdateAnimBg="0"/>
      <p:bldP spid="36872" grpId="0" autoUpdateAnimBg="0"/>
      <p:bldP spid="36873" grpId="0" autoUpdateAnimBg="0"/>
      <p:bldP spid="3687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57200" y="685800"/>
            <a:ext cx="7924800" cy="544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62000" indent="-762000"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20000"/>
              </a:spcBef>
            </a:pPr>
            <a:r>
              <a:rPr lang="en-US" altLang="zh-CN" sz="3200" b="1">
                <a:latin typeface="Times New Roman" panose="02020603050405020304" pitchFamily="18" charset="0"/>
                <a:ea typeface="宋体" panose="02010600030101010101" pitchFamily="2" charset="-122"/>
              </a:rPr>
              <a:t>1</a:t>
            </a:r>
            <a:r>
              <a:rPr lang="zh-CN" altLang="en-US" sz="3200" b="1">
                <a:latin typeface="Times New Roman" panose="02020603050405020304" pitchFamily="18" charset="0"/>
                <a:ea typeface="宋体" panose="02010600030101010101" pitchFamily="2" charset="-122"/>
              </a:rPr>
              <a:t>、下列说法正确的是（        ）</a:t>
            </a:r>
            <a:endParaRPr lang="zh-CN" altLang="en-US" sz="3200" b="1">
              <a:latin typeface="Times New Roman" panose="02020603050405020304" pitchFamily="18" charset="0"/>
              <a:ea typeface="宋体" panose="02010600030101010101" pitchFamily="2" charset="-122"/>
            </a:endParaRPr>
          </a:p>
          <a:p>
            <a:pPr eaLnBrk="1" hangingPunct="1">
              <a:spcBef>
                <a:spcPct val="20000"/>
              </a:spcBef>
            </a:pP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A</a:t>
            </a:r>
            <a:r>
              <a:rPr lang="zh-CN" altLang="en-US" sz="3200" b="1">
                <a:latin typeface="Times New Roman" panose="02020603050405020304" pitchFamily="18" charset="0"/>
                <a:ea typeface="宋体" panose="02010600030101010101" pitchFamily="2" charset="-122"/>
              </a:rPr>
              <a:t>）在标准状况下，</a:t>
            </a:r>
            <a:r>
              <a:rPr lang="en-US" altLang="zh-CN" sz="3200" b="1">
                <a:latin typeface="Times New Roman" panose="02020603050405020304" pitchFamily="18" charset="0"/>
                <a:ea typeface="宋体" panose="02010600030101010101" pitchFamily="2" charset="-122"/>
              </a:rPr>
              <a:t>1mol</a:t>
            </a:r>
            <a:r>
              <a:rPr lang="zh-CN" altLang="en-US" sz="3200" b="1">
                <a:latin typeface="Times New Roman" panose="02020603050405020304" pitchFamily="18" charset="0"/>
                <a:ea typeface="宋体" panose="02010600030101010101" pitchFamily="2" charset="-122"/>
              </a:rPr>
              <a:t>水和</a:t>
            </a:r>
            <a:r>
              <a:rPr lang="en-US" altLang="zh-CN" sz="3200" b="1">
                <a:latin typeface="Times New Roman" panose="02020603050405020304" pitchFamily="18" charset="0"/>
                <a:ea typeface="宋体" panose="02010600030101010101" pitchFamily="2" charset="-122"/>
              </a:rPr>
              <a:t>1molH</a:t>
            </a:r>
            <a:r>
              <a:rPr lang="en-US" altLang="zh-CN" sz="3200" b="1" baseline="-25000">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的体积都约是</a:t>
            </a:r>
            <a:r>
              <a:rPr lang="en-US" altLang="zh-CN" sz="3200" b="1">
                <a:latin typeface="Times New Roman" panose="02020603050405020304" pitchFamily="18" charset="0"/>
                <a:ea typeface="宋体" panose="02010600030101010101" pitchFamily="2" charset="-122"/>
              </a:rPr>
              <a:t>22.4L</a:t>
            </a:r>
            <a:endParaRPr lang="en-US" altLang="zh-CN" sz="3200" b="1">
              <a:latin typeface="Times New Roman" panose="02020603050405020304" pitchFamily="18" charset="0"/>
              <a:ea typeface="宋体" panose="02010600030101010101" pitchFamily="2" charset="-122"/>
            </a:endParaRPr>
          </a:p>
          <a:p>
            <a:pPr eaLnBrk="1" hangingPunct="1">
              <a:spcBef>
                <a:spcPct val="20000"/>
              </a:spcBef>
            </a:pP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B</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2gH</a:t>
            </a:r>
            <a:r>
              <a:rPr lang="en-US" altLang="zh-CN" sz="3200" b="1" baseline="-25000">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和</a:t>
            </a:r>
            <a:r>
              <a:rPr lang="en-US" altLang="zh-CN" sz="3200" b="1">
                <a:latin typeface="Times New Roman" panose="02020603050405020304" pitchFamily="18" charset="0"/>
                <a:ea typeface="宋体" panose="02010600030101010101" pitchFamily="2" charset="-122"/>
              </a:rPr>
              <a:t>44gCO</a:t>
            </a:r>
            <a:r>
              <a:rPr lang="en-US" altLang="zh-CN" sz="3200" b="1" baseline="-25000">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的体积相等</a:t>
            </a:r>
            <a:endParaRPr lang="zh-CN" altLang="en-US" sz="3200" b="1">
              <a:latin typeface="Times New Roman" panose="02020603050405020304" pitchFamily="18" charset="0"/>
              <a:ea typeface="宋体" panose="02010600030101010101" pitchFamily="2" charset="-122"/>
            </a:endParaRPr>
          </a:p>
          <a:p>
            <a:pPr eaLnBrk="1" hangingPunct="1">
              <a:spcBef>
                <a:spcPct val="20000"/>
              </a:spcBef>
            </a:pP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C</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1mol</a:t>
            </a:r>
            <a:r>
              <a:rPr lang="zh-CN" altLang="en-US" sz="3200" b="1">
                <a:latin typeface="Times New Roman" panose="02020603050405020304" pitchFamily="18" charset="0"/>
                <a:ea typeface="宋体" panose="02010600030101010101" pitchFamily="2" charset="-122"/>
              </a:rPr>
              <a:t>某气体的体积为</a:t>
            </a:r>
            <a:r>
              <a:rPr lang="en-US" altLang="zh-CN" sz="3200" b="1">
                <a:latin typeface="Times New Roman" panose="02020603050405020304" pitchFamily="18" charset="0"/>
                <a:ea typeface="宋体" panose="02010600030101010101" pitchFamily="2" charset="-122"/>
              </a:rPr>
              <a:t>22.4L</a:t>
            </a:r>
            <a:r>
              <a:rPr lang="zh-CN" altLang="en-US" sz="3200" b="1">
                <a:latin typeface="Times New Roman" panose="02020603050405020304" pitchFamily="18" charset="0"/>
                <a:ea typeface="宋体" panose="02010600030101010101" pitchFamily="2" charset="-122"/>
              </a:rPr>
              <a:t>，则该气体一定处于标准状况</a:t>
            </a:r>
            <a:endParaRPr lang="zh-CN" altLang="en-US" sz="3200" b="1">
              <a:latin typeface="Times New Roman" panose="02020603050405020304" pitchFamily="18" charset="0"/>
              <a:ea typeface="宋体" panose="02010600030101010101" pitchFamily="2" charset="-122"/>
            </a:endParaRPr>
          </a:p>
          <a:p>
            <a:pPr eaLnBrk="1" hangingPunct="1">
              <a:spcBef>
                <a:spcPct val="20000"/>
              </a:spcBef>
            </a:pP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D</a:t>
            </a:r>
            <a:r>
              <a:rPr lang="zh-CN" altLang="en-US" sz="3200" b="1">
                <a:latin typeface="Times New Roman" panose="02020603050405020304" pitchFamily="18" charset="0"/>
                <a:ea typeface="宋体" panose="02010600030101010101" pitchFamily="2" charset="-122"/>
              </a:rPr>
              <a:t>）在标准状况下，</a:t>
            </a:r>
            <a:r>
              <a:rPr lang="en-US" altLang="zh-CN" sz="3200" b="1">
                <a:latin typeface="Times New Roman" panose="02020603050405020304" pitchFamily="18" charset="0"/>
                <a:ea typeface="宋体" panose="02010600030101010101" pitchFamily="2" charset="-122"/>
              </a:rPr>
              <a:t>1gH</a:t>
            </a:r>
            <a:r>
              <a:rPr lang="en-US" altLang="zh-CN" sz="3200" b="1" baseline="-25000">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和</a:t>
            </a:r>
            <a:r>
              <a:rPr lang="en-US" altLang="zh-CN" sz="3200" b="1">
                <a:latin typeface="Times New Roman" panose="02020603050405020304" pitchFamily="18" charset="0"/>
                <a:ea typeface="宋体" panose="02010600030101010101" pitchFamily="2" charset="-122"/>
              </a:rPr>
              <a:t>11.2LO</a:t>
            </a:r>
            <a:r>
              <a:rPr lang="en-US" altLang="zh-CN" sz="3200" b="1" baseline="-25000">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的物质的量相等</a:t>
            </a:r>
            <a:endParaRPr lang="zh-CN" altLang="en-US" sz="3200" b="1">
              <a:latin typeface="Times New Roman" panose="02020603050405020304" pitchFamily="18" charset="0"/>
              <a:ea typeface="宋体" panose="02010600030101010101" pitchFamily="2" charset="-122"/>
            </a:endParaRPr>
          </a:p>
          <a:p>
            <a:pPr eaLnBrk="1" hangingPunct="1">
              <a:spcBef>
                <a:spcPct val="20000"/>
              </a:spcBef>
            </a:pP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E</a:t>
            </a:r>
            <a:r>
              <a:rPr lang="zh-CN" altLang="en-US" sz="3200" b="1">
                <a:latin typeface="Times New Roman" panose="02020603050405020304" pitchFamily="18" charset="0"/>
                <a:ea typeface="宋体" panose="02010600030101010101" pitchFamily="2" charset="-122"/>
              </a:rPr>
              <a:t>）标准状况下，</a:t>
            </a:r>
            <a:r>
              <a:rPr lang="en-US" altLang="zh-CN" sz="3200" b="1">
                <a:latin typeface="Times New Roman" panose="02020603050405020304" pitchFamily="18" charset="0"/>
                <a:ea typeface="宋体" panose="02010600030101010101" pitchFamily="2" charset="-122"/>
              </a:rPr>
              <a:t>1molO</a:t>
            </a:r>
            <a:r>
              <a:rPr lang="en-US" altLang="zh-CN" sz="3200" b="1" baseline="-25000">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和</a:t>
            </a:r>
            <a:r>
              <a:rPr lang="en-US" altLang="zh-CN" sz="3200" b="1">
                <a:latin typeface="Times New Roman" panose="02020603050405020304" pitchFamily="18" charset="0"/>
                <a:ea typeface="宋体" panose="02010600030101010101" pitchFamily="2" charset="-122"/>
              </a:rPr>
              <a:t>N</a:t>
            </a:r>
            <a:r>
              <a:rPr lang="en-US" altLang="zh-CN" sz="3200" b="1" baseline="-25000">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混合气体的体积约为</a:t>
            </a:r>
            <a:r>
              <a:rPr lang="en-US" altLang="zh-CN" sz="3200" b="1">
                <a:latin typeface="Times New Roman" panose="02020603050405020304" pitchFamily="18" charset="0"/>
                <a:ea typeface="宋体" panose="02010600030101010101" pitchFamily="2" charset="-122"/>
              </a:rPr>
              <a:t>22.4L</a:t>
            </a:r>
            <a:endParaRPr lang="en-US" altLang="zh-CN" sz="3200" b="1">
              <a:latin typeface="Times New Roman" panose="02020603050405020304" pitchFamily="18" charset="0"/>
              <a:ea typeface="宋体" panose="02010600030101010101" pitchFamily="2" charset="-122"/>
            </a:endParaRPr>
          </a:p>
        </p:txBody>
      </p:sp>
      <p:sp>
        <p:nvSpPr>
          <p:cNvPr id="37891" name="Rectangle 3"/>
          <p:cNvSpPr>
            <a:spLocks noChangeArrowheads="1"/>
          </p:cNvSpPr>
          <p:nvPr/>
        </p:nvSpPr>
        <p:spPr bwMode="auto">
          <a:xfrm>
            <a:off x="4818063" y="692150"/>
            <a:ext cx="1049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en-US" altLang="zh-CN" sz="3200" b="1">
                <a:solidFill>
                  <a:srgbClr val="0000FF"/>
                </a:solidFill>
                <a:latin typeface="Times New Roman" panose="02020603050405020304" pitchFamily="18" charset="0"/>
              </a:rPr>
              <a:t> DE </a:t>
            </a:r>
            <a:endParaRPr lang="en-US" altLang="zh-CN" sz="3200" b="1">
              <a:solidFill>
                <a:srgbClr val="0000FF"/>
              </a:solidFill>
              <a:latin typeface="Times New Roman" panose="02020603050405020304" pitchFamily="18" charset="0"/>
            </a:endParaRPr>
          </a:p>
        </p:txBody>
      </p:sp>
      <p:sp>
        <p:nvSpPr>
          <p:cNvPr id="33796" name="Text Box 4"/>
          <p:cNvSpPr txBox="1">
            <a:spLocks noChangeArrowheads="1"/>
          </p:cNvSpPr>
          <p:nvPr/>
        </p:nvSpPr>
        <p:spPr bwMode="auto">
          <a:xfrm>
            <a:off x="609600" y="120650"/>
            <a:ext cx="289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zh-CN" altLang="en-US" sz="3600" b="1">
                <a:solidFill>
                  <a:srgbClr val="0000FF"/>
                </a:solidFill>
                <a:ea typeface="楷体_GB2312" pitchFamily="49" charset="-122"/>
              </a:rPr>
              <a:t>课堂练习：</a:t>
            </a:r>
            <a:endParaRPr lang="zh-CN" altLang="en-US" sz="3600" b="1">
              <a:solidFill>
                <a:srgbClr val="0000FF"/>
              </a:solidFill>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linds(vertical)">
                                      <p:cBhvr>
                                        <p:cTn id="7"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4825" y="549275"/>
            <a:ext cx="83883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lnSpc>
                <a:spcPct val="120000"/>
              </a:lnSpc>
            </a:pPr>
            <a:r>
              <a:rPr lang="en-US" altLang="zh-CN" sz="3200" b="1">
                <a:latin typeface="Times New Roman" panose="02020603050405020304" pitchFamily="18" charset="0"/>
              </a:rPr>
              <a:t>2</a:t>
            </a:r>
            <a:r>
              <a:rPr lang="zh-CN" altLang="en-US" sz="3200" b="1">
                <a:latin typeface="Times New Roman" panose="02020603050405020304" pitchFamily="18" charset="0"/>
              </a:rPr>
              <a:t>、同温同压下</a:t>
            </a:r>
            <a:r>
              <a:rPr lang="en-US" altLang="zh-CN" sz="3200" b="1">
                <a:latin typeface="Times New Roman" panose="02020603050405020304" pitchFamily="18" charset="0"/>
              </a:rPr>
              <a:t>,</a:t>
            </a:r>
            <a:r>
              <a:rPr lang="zh-CN" altLang="en-US" sz="3200" b="1">
                <a:latin typeface="Times New Roman" panose="02020603050405020304" pitchFamily="18" charset="0"/>
              </a:rPr>
              <a:t>质量相同的</a:t>
            </a:r>
            <a:r>
              <a:rPr lang="en-US" altLang="zh-CN" sz="3200" b="1">
                <a:latin typeface="Times New Roman" panose="02020603050405020304" pitchFamily="18" charset="0"/>
              </a:rPr>
              <a:t>N</a:t>
            </a:r>
            <a:r>
              <a:rPr lang="en-US" altLang="zh-CN" sz="3200" b="1" baseline="-25000">
                <a:latin typeface="Times New Roman" panose="02020603050405020304" pitchFamily="18" charset="0"/>
              </a:rPr>
              <a:t>2</a:t>
            </a:r>
            <a:r>
              <a:rPr lang="zh-CN" altLang="en-US" sz="3200" b="1">
                <a:latin typeface="Times New Roman" panose="02020603050405020304" pitchFamily="18" charset="0"/>
              </a:rPr>
              <a:t>、</a:t>
            </a:r>
            <a:r>
              <a:rPr lang="en-US" altLang="zh-CN" sz="3200" b="1">
                <a:latin typeface="Times New Roman" panose="02020603050405020304" pitchFamily="18" charset="0"/>
              </a:rPr>
              <a:t>CO</a:t>
            </a:r>
            <a:r>
              <a:rPr lang="en-US" altLang="zh-CN" sz="3200" b="1" baseline="-25000">
                <a:latin typeface="Times New Roman" panose="02020603050405020304" pitchFamily="18" charset="0"/>
              </a:rPr>
              <a:t>2</a:t>
            </a:r>
            <a:r>
              <a:rPr lang="zh-CN" altLang="en-US" sz="3200" b="1">
                <a:latin typeface="Times New Roman" panose="02020603050405020304" pitchFamily="18" charset="0"/>
              </a:rPr>
              <a:t>、</a:t>
            </a:r>
            <a:r>
              <a:rPr lang="en-US" altLang="zh-CN" sz="3200" b="1">
                <a:latin typeface="Times New Roman" panose="02020603050405020304" pitchFamily="18" charset="0"/>
              </a:rPr>
              <a:t>Cl</a:t>
            </a:r>
            <a:r>
              <a:rPr lang="en-US" altLang="zh-CN" sz="3200" b="1" baseline="-25000">
                <a:latin typeface="Times New Roman" panose="02020603050405020304" pitchFamily="18" charset="0"/>
              </a:rPr>
              <a:t>2</a:t>
            </a:r>
            <a:r>
              <a:rPr lang="zh-CN" altLang="en-US" sz="3200" b="1">
                <a:latin typeface="Times New Roman" panose="02020603050405020304" pitchFamily="18" charset="0"/>
              </a:rPr>
              <a:t>、      </a:t>
            </a:r>
            <a:r>
              <a:rPr lang="en-US" altLang="zh-CN" sz="3200" b="1">
                <a:latin typeface="Times New Roman" panose="02020603050405020304" pitchFamily="18" charset="0"/>
              </a:rPr>
              <a:t>CH</a:t>
            </a:r>
            <a:r>
              <a:rPr lang="en-US" altLang="zh-CN" sz="3200" b="1" baseline="-25000">
                <a:latin typeface="Times New Roman" panose="02020603050405020304" pitchFamily="18" charset="0"/>
              </a:rPr>
              <a:t>4</a:t>
            </a:r>
            <a:r>
              <a:rPr lang="zh-CN" altLang="en-US" sz="3200" b="1">
                <a:latin typeface="Times New Roman" panose="02020603050405020304" pitchFamily="18" charset="0"/>
              </a:rPr>
              <a:t>、</a:t>
            </a:r>
            <a:r>
              <a:rPr lang="en-US" altLang="zh-CN" sz="3200" b="1">
                <a:latin typeface="Times New Roman" panose="02020603050405020304" pitchFamily="18" charset="0"/>
              </a:rPr>
              <a:t>O </a:t>
            </a:r>
            <a:r>
              <a:rPr lang="en-US" altLang="zh-CN" sz="3200" b="1" baseline="-25000">
                <a:latin typeface="Times New Roman" panose="02020603050405020304" pitchFamily="18" charset="0"/>
              </a:rPr>
              <a:t>2</a:t>
            </a:r>
            <a:r>
              <a:rPr lang="zh-CN" altLang="en-US" sz="3200" b="1">
                <a:latin typeface="Times New Roman" panose="02020603050405020304" pitchFamily="18" charset="0"/>
              </a:rPr>
              <a:t>五种气体所占的体积由大到小 的顺序是</a:t>
            </a:r>
            <a:r>
              <a:rPr lang="zh-CN" altLang="en-US" sz="3200" b="1" u="sng">
                <a:latin typeface="Times New Roman" panose="02020603050405020304" pitchFamily="18" charset="0"/>
              </a:rPr>
              <a:t>                                                </a:t>
            </a:r>
            <a:r>
              <a:rPr lang="zh-CN" altLang="en-US" sz="3200" b="1">
                <a:latin typeface="Times New Roman" panose="02020603050405020304" pitchFamily="18" charset="0"/>
              </a:rPr>
              <a:t>。</a:t>
            </a:r>
            <a:r>
              <a:rPr lang="zh-CN" altLang="en-US" sz="3200" b="1" u="sng">
                <a:latin typeface="Times New Roman" panose="02020603050405020304" pitchFamily="18" charset="0"/>
              </a:rPr>
              <a:t>  </a:t>
            </a:r>
            <a:r>
              <a:rPr lang="zh-CN" altLang="en-US" sz="3200" b="1">
                <a:latin typeface="Times New Roman" panose="02020603050405020304" pitchFamily="18" charset="0"/>
              </a:rPr>
              <a:t> </a:t>
            </a:r>
            <a:endParaRPr lang="zh-CN" altLang="en-US" sz="3200" b="1">
              <a:latin typeface="Times New Roman" panose="02020603050405020304" pitchFamily="18" charset="0"/>
            </a:endParaRPr>
          </a:p>
        </p:txBody>
      </p:sp>
      <p:sp>
        <p:nvSpPr>
          <p:cNvPr id="38915" name="Text Box 3"/>
          <p:cNvSpPr txBox="1">
            <a:spLocks noChangeArrowheads="1"/>
          </p:cNvSpPr>
          <p:nvPr/>
        </p:nvSpPr>
        <p:spPr bwMode="auto">
          <a:xfrm>
            <a:off x="1547813" y="1697038"/>
            <a:ext cx="5616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3200" b="1">
                <a:solidFill>
                  <a:srgbClr val="0000FF"/>
                </a:solidFill>
                <a:latin typeface="Times New Roman" panose="02020603050405020304" pitchFamily="18" charset="0"/>
              </a:rPr>
              <a:t>CH</a:t>
            </a:r>
            <a:r>
              <a:rPr lang="en-US" altLang="zh-CN" sz="3200" b="1" baseline="-25000">
                <a:solidFill>
                  <a:srgbClr val="0000FF"/>
                </a:solidFill>
                <a:latin typeface="Times New Roman" panose="02020603050405020304" pitchFamily="18" charset="0"/>
              </a:rPr>
              <a:t>4</a:t>
            </a:r>
            <a:r>
              <a:rPr lang="zh-CN" altLang="en-US" sz="3200" b="1">
                <a:solidFill>
                  <a:srgbClr val="0000FF"/>
                </a:solidFill>
                <a:latin typeface="Times New Roman" panose="02020603050405020304" pitchFamily="18" charset="0"/>
              </a:rPr>
              <a:t>、</a:t>
            </a:r>
            <a:r>
              <a:rPr lang="en-US" altLang="zh-CN" sz="3200" b="1">
                <a:solidFill>
                  <a:srgbClr val="0000FF"/>
                </a:solidFill>
                <a:latin typeface="Times New Roman" panose="02020603050405020304" pitchFamily="18" charset="0"/>
              </a:rPr>
              <a:t>N</a:t>
            </a:r>
            <a:r>
              <a:rPr lang="en-US" altLang="zh-CN" sz="3200" b="1" baseline="-25000">
                <a:solidFill>
                  <a:srgbClr val="0000FF"/>
                </a:solidFill>
                <a:latin typeface="Times New Roman" panose="02020603050405020304" pitchFamily="18" charset="0"/>
              </a:rPr>
              <a:t>2</a:t>
            </a:r>
            <a:r>
              <a:rPr lang="zh-CN" altLang="en-US" sz="3200" b="1">
                <a:solidFill>
                  <a:srgbClr val="0000FF"/>
                </a:solidFill>
                <a:latin typeface="Times New Roman" panose="02020603050405020304" pitchFamily="18" charset="0"/>
              </a:rPr>
              <a:t>、</a:t>
            </a:r>
            <a:r>
              <a:rPr lang="en-US" altLang="zh-CN" sz="3200" b="1">
                <a:solidFill>
                  <a:srgbClr val="0000FF"/>
                </a:solidFill>
                <a:latin typeface="Times New Roman" panose="02020603050405020304" pitchFamily="18" charset="0"/>
              </a:rPr>
              <a:t>O</a:t>
            </a:r>
            <a:r>
              <a:rPr lang="en-US" altLang="zh-CN" sz="3200" b="1" baseline="-25000">
                <a:solidFill>
                  <a:srgbClr val="0000FF"/>
                </a:solidFill>
                <a:latin typeface="Times New Roman" panose="02020603050405020304" pitchFamily="18" charset="0"/>
              </a:rPr>
              <a:t>2</a:t>
            </a:r>
            <a:r>
              <a:rPr lang="zh-CN" altLang="en-US" sz="3200" b="1">
                <a:solidFill>
                  <a:srgbClr val="0000FF"/>
                </a:solidFill>
                <a:latin typeface="Times New Roman" panose="02020603050405020304" pitchFamily="18" charset="0"/>
              </a:rPr>
              <a:t>、</a:t>
            </a:r>
            <a:r>
              <a:rPr lang="en-US" altLang="zh-CN" sz="3200" b="1">
                <a:solidFill>
                  <a:srgbClr val="0000FF"/>
                </a:solidFill>
                <a:latin typeface="Times New Roman" panose="02020603050405020304" pitchFamily="18" charset="0"/>
              </a:rPr>
              <a:t>CO</a:t>
            </a:r>
            <a:r>
              <a:rPr lang="en-US" altLang="zh-CN" sz="3200" b="1" baseline="-25000">
                <a:solidFill>
                  <a:srgbClr val="0000FF"/>
                </a:solidFill>
                <a:latin typeface="Times New Roman" panose="02020603050405020304" pitchFamily="18" charset="0"/>
              </a:rPr>
              <a:t>2</a:t>
            </a:r>
            <a:r>
              <a:rPr lang="zh-CN" altLang="en-US" sz="3200" b="1">
                <a:solidFill>
                  <a:srgbClr val="0000FF"/>
                </a:solidFill>
                <a:latin typeface="Times New Roman" panose="02020603050405020304" pitchFamily="18" charset="0"/>
              </a:rPr>
              <a:t>、</a:t>
            </a:r>
            <a:r>
              <a:rPr lang="en-US" altLang="zh-CN" sz="3200" b="1">
                <a:solidFill>
                  <a:srgbClr val="0000FF"/>
                </a:solidFill>
                <a:latin typeface="Times New Roman" panose="02020603050405020304" pitchFamily="18" charset="0"/>
              </a:rPr>
              <a:t>Cl</a:t>
            </a:r>
            <a:r>
              <a:rPr lang="en-US" altLang="zh-CN" sz="3200" b="1" baseline="-25000">
                <a:solidFill>
                  <a:srgbClr val="0000FF"/>
                </a:solidFill>
                <a:latin typeface="Times New Roman" panose="02020603050405020304" pitchFamily="18" charset="0"/>
              </a:rPr>
              <a:t>2</a:t>
            </a:r>
            <a:endParaRPr lang="en-US" altLang="zh-CN" sz="3200" b="1">
              <a:solidFill>
                <a:srgbClr val="0000FF"/>
              </a:solidFill>
              <a:latin typeface="Times New Roman" panose="02020603050405020304" pitchFamily="18" charset="0"/>
            </a:endParaRPr>
          </a:p>
        </p:txBody>
      </p:sp>
      <p:sp>
        <p:nvSpPr>
          <p:cNvPr id="38916" name="Rectangle 4"/>
          <p:cNvSpPr>
            <a:spLocks noChangeArrowheads="1"/>
          </p:cNvSpPr>
          <p:nvPr/>
        </p:nvSpPr>
        <p:spPr bwMode="auto">
          <a:xfrm>
            <a:off x="430213" y="2997200"/>
            <a:ext cx="8534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lnSpc>
                <a:spcPct val="120000"/>
              </a:lnSpc>
            </a:pPr>
            <a:r>
              <a:rPr lang="en-US" altLang="zh-CN" sz="3200" b="1">
                <a:latin typeface="宋体" panose="02010600030101010101" pitchFamily="2" charset="-122"/>
              </a:rPr>
              <a:t>3</a:t>
            </a:r>
            <a:r>
              <a:rPr lang="zh-CN" altLang="en-US" sz="3200" b="1">
                <a:latin typeface="宋体" panose="02010600030101010101" pitchFamily="2" charset="-122"/>
              </a:rPr>
              <a:t>、同温同压下两个容积相等的贮气瓶，一个装有</a:t>
            </a:r>
            <a:r>
              <a:rPr lang="en-US" altLang="zh-CN" sz="3200" b="1">
                <a:latin typeface="Times New Roman" panose="02020603050405020304" pitchFamily="18" charset="0"/>
              </a:rPr>
              <a:t>C</a:t>
            </a:r>
            <a:r>
              <a:rPr lang="en-US" altLang="zh-CN" sz="3200" b="1" baseline="-30000">
                <a:latin typeface="Times New Roman" panose="02020603050405020304" pitchFamily="18" charset="0"/>
              </a:rPr>
              <a:t>2</a:t>
            </a:r>
            <a:r>
              <a:rPr lang="en-US" altLang="zh-CN" sz="3200" b="1">
                <a:latin typeface="Times New Roman" panose="02020603050405020304" pitchFamily="18" charset="0"/>
              </a:rPr>
              <a:t>H</a:t>
            </a:r>
            <a:r>
              <a:rPr lang="en-US" altLang="zh-CN" sz="3200" b="1" baseline="-30000">
                <a:latin typeface="Times New Roman" panose="02020603050405020304" pitchFamily="18" charset="0"/>
              </a:rPr>
              <a:t>4</a:t>
            </a:r>
            <a:r>
              <a:rPr lang="zh-CN" altLang="en-US" sz="3200" b="1">
                <a:latin typeface="宋体" panose="02010600030101010101" pitchFamily="2" charset="-122"/>
              </a:rPr>
              <a:t>，另一个装有</a:t>
            </a:r>
            <a:r>
              <a:rPr lang="en-US" altLang="zh-CN" sz="3200" b="1">
                <a:latin typeface="Times New Roman" panose="02020603050405020304" pitchFamily="18" charset="0"/>
              </a:rPr>
              <a:t>C</a:t>
            </a:r>
            <a:r>
              <a:rPr lang="en-US" altLang="zh-CN" sz="3200" b="1" baseline="-30000">
                <a:latin typeface="Times New Roman" panose="02020603050405020304" pitchFamily="18" charset="0"/>
              </a:rPr>
              <a:t>2</a:t>
            </a:r>
            <a:r>
              <a:rPr lang="en-US" altLang="zh-CN" sz="3200" b="1">
                <a:latin typeface="Times New Roman" panose="02020603050405020304" pitchFamily="18" charset="0"/>
              </a:rPr>
              <a:t>H</a:t>
            </a:r>
            <a:r>
              <a:rPr lang="en-US" altLang="zh-CN" sz="3200" b="1" baseline="-30000">
                <a:latin typeface="Times New Roman" panose="02020603050405020304" pitchFamily="18" charset="0"/>
              </a:rPr>
              <a:t>2</a:t>
            </a:r>
            <a:r>
              <a:rPr lang="zh-CN" altLang="en-US" sz="3200" b="1">
                <a:latin typeface="宋体" panose="02010600030101010101" pitchFamily="2" charset="-122"/>
              </a:rPr>
              <a:t>和</a:t>
            </a:r>
            <a:r>
              <a:rPr lang="en-US" altLang="zh-CN" sz="3200" b="1">
                <a:latin typeface="Times New Roman" panose="02020603050405020304" pitchFamily="18" charset="0"/>
              </a:rPr>
              <a:t>C</a:t>
            </a:r>
            <a:r>
              <a:rPr lang="en-US" altLang="zh-CN" sz="3200" b="1" baseline="-30000">
                <a:latin typeface="Times New Roman" panose="02020603050405020304" pitchFamily="18" charset="0"/>
              </a:rPr>
              <a:t>2</a:t>
            </a:r>
            <a:r>
              <a:rPr lang="en-US" altLang="zh-CN" sz="3200" b="1">
                <a:latin typeface="Times New Roman" panose="02020603050405020304" pitchFamily="18" charset="0"/>
              </a:rPr>
              <a:t>H</a:t>
            </a:r>
            <a:r>
              <a:rPr lang="en-US" altLang="zh-CN" sz="3200" b="1" baseline="-30000">
                <a:latin typeface="Times New Roman" panose="02020603050405020304" pitchFamily="18" charset="0"/>
              </a:rPr>
              <a:t>6</a:t>
            </a:r>
            <a:r>
              <a:rPr lang="zh-CN" altLang="en-US" sz="3200" b="1">
                <a:latin typeface="宋体" panose="02010600030101010101" pitchFamily="2" charset="-122"/>
              </a:rPr>
              <a:t>的混合气体，两瓶内的气体一定具有相同的（　　）</a:t>
            </a:r>
            <a:endParaRPr lang="zh-CN" altLang="en-US" sz="3200" b="1">
              <a:latin typeface="宋体" panose="02010600030101010101" pitchFamily="2" charset="-122"/>
            </a:endParaRPr>
          </a:p>
          <a:p>
            <a:pPr>
              <a:lnSpc>
                <a:spcPct val="120000"/>
              </a:lnSpc>
            </a:pPr>
            <a:r>
              <a:rPr lang="zh-CN" altLang="en-US" sz="3200" b="1">
                <a:latin typeface="宋体" panose="02010600030101010101" pitchFamily="2" charset="-122"/>
              </a:rPr>
              <a:t> </a:t>
            </a:r>
            <a:r>
              <a:rPr lang="en-US" altLang="zh-CN" sz="3200" b="1">
                <a:latin typeface="Times New Roman" panose="02020603050405020304" pitchFamily="18" charset="0"/>
              </a:rPr>
              <a:t>A . </a:t>
            </a:r>
            <a:r>
              <a:rPr lang="zh-CN" altLang="en-US" sz="3200" b="1">
                <a:latin typeface="宋体" panose="02010600030101010101" pitchFamily="2" charset="-122"/>
              </a:rPr>
              <a:t>质量			　</a:t>
            </a:r>
            <a:r>
              <a:rPr lang="en-US" altLang="zh-CN" sz="3200" b="1">
                <a:latin typeface="Times New Roman" panose="02020603050405020304" pitchFamily="18" charset="0"/>
              </a:rPr>
              <a:t>B . </a:t>
            </a:r>
            <a:r>
              <a:rPr lang="zh-CN" altLang="en-US" sz="3200" b="1">
                <a:latin typeface="宋体" panose="02010600030101010101" pitchFamily="2" charset="-122"/>
              </a:rPr>
              <a:t>原子总数</a:t>
            </a:r>
            <a:endParaRPr lang="zh-CN" altLang="en-US" sz="3200" b="1">
              <a:latin typeface="宋体" panose="02010600030101010101" pitchFamily="2" charset="-122"/>
            </a:endParaRPr>
          </a:p>
          <a:p>
            <a:pPr>
              <a:lnSpc>
                <a:spcPct val="120000"/>
              </a:lnSpc>
            </a:pPr>
            <a:r>
              <a:rPr lang="zh-CN" altLang="en-US" sz="3200" b="1">
                <a:latin typeface="宋体" panose="02010600030101010101" pitchFamily="2" charset="-122"/>
              </a:rPr>
              <a:t> </a:t>
            </a:r>
            <a:r>
              <a:rPr lang="en-US" altLang="zh-CN" sz="3200" b="1">
                <a:latin typeface="Times New Roman" panose="02020603050405020304" pitchFamily="18" charset="0"/>
              </a:rPr>
              <a:t>C . </a:t>
            </a:r>
            <a:r>
              <a:rPr lang="zh-CN" altLang="en-US" sz="3200" b="1">
                <a:latin typeface="宋体" panose="02010600030101010101" pitchFamily="2" charset="-122"/>
              </a:rPr>
              <a:t>碳原子数        </a:t>
            </a:r>
            <a:r>
              <a:rPr lang="en-US" altLang="zh-CN" sz="3200" b="1">
                <a:latin typeface="Times New Roman" panose="02020603050405020304" pitchFamily="18" charset="0"/>
              </a:rPr>
              <a:t>D . </a:t>
            </a:r>
            <a:r>
              <a:rPr lang="zh-CN" altLang="en-US" sz="3200" b="1">
                <a:latin typeface="宋体" panose="02010600030101010101" pitchFamily="2" charset="-122"/>
              </a:rPr>
              <a:t>密度</a:t>
            </a:r>
            <a:endParaRPr lang="zh-CN" altLang="en-US" sz="3200" b="1">
              <a:latin typeface="宋体" panose="02010600030101010101" pitchFamily="2" charset="-122"/>
            </a:endParaRPr>
          </a:p>
        </p:txBody>
      </p:sp>
      <p:sp>
        <p:nvSpPr>
          <p:cNvPr id="38917" name="Text Box 5"/>
          <p:cNvSpPr txBox="1">
            <a:spLocks noChangeArrowheads="1"/>
          </p:cNvSpPr>
          <p:nvPr/>
        </p:nvSpPr>
        <p:spPr bwMode="auto">
          <a:xfrm>
            <a:off x="6300788" y="4221163"/>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r>
              <a:rPr lang="en-US" altLang="zh-CN" sz="3600" b="1">
                <a:solidFill>
                  <a:srgbClr val="0000FF"/>
                </a:solidFill>
                <a:latin typeface="Times New Roman" panose="02020603050405020304" pitchFamily="18" charset="0"/>
              </a:rPr>
              <a:t>C</a:t>
            </a:r>
            <a:endParaRPr lang="en-US" altLang="zh-CN" sz="3600" b="1">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blinds(vertical)">
                                      <p:cBhvr>
                                        <p:cTn id="12" dur="5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blinds(horizontal)">
                                      <p:cBhvr>
                                        <p:cTn id="1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40"/>
          <p:cNvSpPr>
            <a:spLocks noChangeArrowheads="1"/>
          </p:cNvSpPr>
          <p:nvPr/>
        </p:nvSpPr>
        <p:spPr bwMode="gray">
          <a:xfrm>
            <a:off x="533400" y="1189037"/>
            <a:ext cx="8229600" cy="5181600"/>
          </a:xfrm>
          <a:prstGeom prst="roundRect">
            <a:avLst>
              <a:gd name="adj" fmla="val 16667"/>
            </a:avLst>
          </a:prstGeom>
          <a:gradFill rotWithShape="1">
            <a:gsLst>
              <a:gs pos="0">
                <a:srgbClr val="B2B2B2"/>
              </a:gs>
              <a:gs pos="50000">
                <a:srgbClr val="FFFFFF"/>
              </a:gs>
              <a:gs pos="100000">
                <a:srgbClr val="B2B2B2"/>
              </a:gs>
            </a:gsLst>
            <a:lin ang="5400000" scaled="1"/>
          </a:gradFill>
          <a:ln w="38100" algn="ctr">
            <a:solidFill>
              <a:srgbClr val="EAEAEA"/>
            </a:solidFill>
            <a:rou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0" name="Freeform 8"/>
          <p:cNvSpPr/>
          <p:nvPr/>
        </p:nvSpPr>
        <p:spPr bwMode="gray">
          <a:xfrm>
            <a:off x="609600" y="3048000"/>
            <a:ext cx="1092200" cy="2857500"/>
          </a:xfrm>
          <a:custGeom>
            <a:avLst/>
            <a:gdLst>
              <a:gd name="T0" fmla="*/ 2147483647 w 1243"/>
              <a:gd name="T1" fmla="*/ 2147483647 h 3407"/>
              <a:gd name="T2" fmla="*/ 2147483647 w 1243"/>
              <a:gd name="T3" fmla="*/ 2147483647 h 3407"/>
              <a:gd name="T4" fmla="*/ 2147483647 w 1243"/>
              <a:gd name="T5" fmla="*/ 2147483647 h 3407"/>
              <a:gd name="T6" fmla="*/ 2147483647 w 1243"/>
              <a:gd name="T7" fmla="*/ 2147483647 h 3407"/>
              <a:gd name="T8" fmla="*/ 2147483647 w 1243"/>
              <a:gd name="T9" fmla="*/ 2147483647 h 3407"/>
              <a:gd name="T10" fmla="*/ 2147483647 w 1243"/>
              <a:gd name="T11" fmla="*/ 2147483647 h 3407"/>
              <a:gd name="T12" fmla="*/ 2147483647 w 1243"/>
              <a:gd name="T13" fmla="*/ 2147483647 h 3407"/>
              <a:gd name="T14" fmla="*/ 2147483647 w 1243"/>
              <a:gd name="T15" fmla="*/ 2147483647 h 3407"/>
              <a:gd name="T16" fmla="*/ 2147483647 w 1243"/>
              <a:gd name="T17" fmla="*/ 2147483647 h 3407"/>
              <a:gd name="T18" fmla="*/ 2147483647 w 1243"/>
              <a:gd name="T19" fmla="*/ 2147483647 h 3407"/>
              <a:gd name="T20" fmla="*/ 2147483647 w 1243"/>
              <a:gd name="T21" fmla="*/ 2147483647 h 3407"/>
              <a:gd name="T22" fmla="*/ 2147483647 w 1243"/>
              <a:gd name="T23" fmla="*/ 2147483647 h 3407"/>
              <a:gd name="T24" fmla="*/ 2147483647 w 1243"/>
              <a:gd name="T25" fmla="*/ 2147483647 h 3407"/>
              <a:gd name="T26" fmla="*/ 2147483647 w 1243"/>
              <a:gd name="T27" fmla="*/ 2147483647 h 3407"/>
              <a:gd name="T28" fmla="*/ 2147483647 w 1243"/>
              <a:gd name="T29" fmla="*/ 2147483647 h 3407"/>
              <a:gd name="T30" fmla="*/ 2147483647 w 1243"/>
              <a:gd name="T31" fmla="*/ 2147483647 h 3407"/>
              <a:gd name="T32" fmla="*/ 2147483647 w 1243"/>
              <a:gd name="T33" fmla="*/ 2147483647 h 3407"/>
              <a:gd name="T34" fmla="*/ 2147483647 w 1243"/>
              <a:gd name="T35" fmla="*/ 2147483647 h 3407"/>
              <a:gd name="T36" fmla="*/ 2147483647 w 1243"/>
              <a:gd name="T37" fmla="*/ 2147483647 h 3407"/>
              <a:gd name="T38" fmla="*/ 2147483647 w 1243"/>
              <a:gd name="T39" fmla="*/ 2147483647 h 3407"/>
              <a:gd name="T40" fmla="*/ 2147483647 w 1243"/>
              <a:gd name="T41" fmla="*/ 2147483647 h 3407"/>
              <a:gd name="T42" fmla="*/ 2147483647 w 1243"/>
              <a:gd name="T43" fmla="*/ 2147483647 h 3407"/>
              <a:gd name="T44" fmla="*/ 2147483647 w 1243"/>
              <a:gd name="T45" fmla="*/ 2147483647 h 3407"/>
              <a:gd name="T46" fmla="*/ 2147483647 w 1243"/>
              <a:gd name="T47" fmla="*/ 2147483647 h 3407"/>
              <a:gd name="T48" fmla="*/ 2147483647 w 1243"/>
              <a:gd name="T49" fmla="*/ 2147483647 h 3407"/>
              <a:gd name="T50" fmla="*/ 2147483647 w 1243"/>
              <a:gd name="T51" fmla="*/ 2147483647 h 3407"/>
              <a:gd name="T52" fmla="*/ 2147483647 w 1243"/>
              <a:gd name="T53" fmla="*/ 2147483647 h 3407"/>
              <a:gd name="T54" fmla="*/ 2147483647 w 1243"/>
              <a:gd name="T55" fmla="*/ 2147483647 h 3407"/>
              <a:gd name="T56" fmla="*/ 2147483647 w 1243"/>
              <a:gd name="T57" fmla="*/ 2147483647 h 3407"/>
              <a:gd name="T58" fmla="*/ 2147483647 w 1243"/>
              <a:gd name="T59" fmla="*/ 2147483647 h 3407"/>
              <a:gd name="T60" fmla="*/ 2147483647 w 1243"/>
              <a:gd name="T61" fmla="*/ 2147483647 h 3407"/>
              <a:gd name="T62" fmla="*/ 2147483647 w 1243"/>
              <a:gd name="T63" fmla="*/ 2147483647 h 3407"/>
              <a:gd name="T64" fmla="*/ 2147483647 w 1243"/>
              <a:gd name="T65" fmla="*/ 2147483647 h 3407"/>
              <a:gd name="T66" fmla="*/ 2147483647 w 1243"/>
              <a:gd name="T67" fmla="*/ 2147483647 h 3407"/>
              <a:gd name="T68" fmla="*/ 2147483647 w 1243"/>
              <a:gd name="T69" fmla="*/ 2147483647 h 3407"/>
              <a:gd name="T70" fmla="*/ 2147483647 w 1243"/>
              <a:gd name="T71" fmla="*/ 2147483647 h 3407"/>
              <a:gd name="T72" fmla="*/ 2147483647 w 1243"/>
              <a:gd name="T73" fmla="*/ 2147483647 h 3407"/>
              <a:gd name="T74" fmla="*/ 2147483647 w 1243"/>
              <a:gd name="T75" fmla="*/ 2147483647 h 3407"/>
              <a:gd name="T76" fmla="*/ 2147483647 w 1243"/>
              <a:gd name="T77" fmla="*/ 2147483647 h 3407"/>
              <a:gd name="T78" fmla="*/ 2147483647 w 1243"/>
              <a:gd name="T79" fmla="*/ 2147483647 h 3407"/>
              <a:gd name="T80" fmla="*/ 2147483647 w 1243"/>
              <a:gd name="T81" fmla="*/ 2147483647 h 3407"/>
              <a:gd name="T82" fmla="*/ 2147483647 w 1243"/>
              <a:gd name="T83" fmla="*/ 2147483647 h 3407"/>
              <a:gd name="T84" fmla="*/ 2147483647 w 1243"/>
              <a:gd name="T85" fmla="*/ 2147483647 h 3407"/>
              <a:gd name="T86" fmla="*/ 2147483647 w 1243"/>
              <a:gd name="T87" fmla="*/ 2147483647 h 3407"/>
              <a:gd name="T88" fmla="*/ 2147483647 w 1243"/>
              <a:gd name="T89" fmla="*/ 2147483647 h 3407"/>
              <a:gd name="T90" fmla="*/ 2147483647 w 1243"/>
              <a:gd name="T91" fmla="*/ 2147483647 h 3407"/>
              <a:gd name="T92" fmla="*/ 2147483647 w 1243"/>
              <a:gd name="T93" fmla="*/ 2147483647 h 3407"/>
              <a:gd name="T94" fmla="*/ 2147483647 w 1243"/>
              <a:gd name="T95" fmla="*/ 2147483647 h 3407"/>
              <a:gd name="T96" fmla="*/ 2147483647 w 1243"/>
              <a:gd name="T97" fmla="*/ 2147483647 h 3407"/>
              <a:gd name="T98" fmla="*/ 2147483647 w 1243"/>
              <a:gd name="T99" fmla="*/ 2147483647 h 3407"/>
              <a:gd name="T100" fmla="*/ 2147483647 w 1243"/>
              <a:gd name="T101" fmla="*/ 2147483647 h 3407"/>
              <a:gd name="T102" fmla="*/ 2147483647 w 1243"/>
              <a:gd name="T103" fmla="*/ 2147483647 h 3407"/>
              <a:gd name="T104" fmla="*/ 2147483647 w 1243"/>
              <a:gd name="T105" fmla="*/ 2147483647 h 34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3"/>
              <a:gd name="T160" fmla="*/ 0 h 3407"/>
              <a:gd name="T161" fmla="*/ 1243 w 1243"/>
              <a:gd name="T162" fmla="*/ 3407 h 34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1">
            <a:gsLst>
              <a:gs pos="0">
                <a:srgbClr val="FFFFFF"/>
              </a:gs>
              <a:gs pos="100000">
                <a:srgbClr val="E0E0E0"/>
              </a:gs>
            </a:gsLst>
            <a:lin ang="5400000" scaled="1"/>
          </a:gradFill>
          <a:ln w="12700">
            <a:solidFill>
              <a:srgbClr val="969696"/>
            </a:solidFill>
            <a:round/>
          </a:ln>
        </p:spPr>
        <p:txBody>
          <a:bodyPr wrap="none" anchor="ctr"/>
          <a:lstStyle/>
          <a:p>
            <a:endParaRPr lang="zh-CN" altLang="en-US"/>
          </a:p>
        </p:txBody>
      </p:sp>
      <p:sp>
        <p:nvSpPr>
          <p:cNvPr id="6154" name="Rectangle 10"/>
          <p:cNvSpPr>
            <a:spLocks noChangeArrowheads="1"/>
          </p:cNvSpPr>
          <p:nvPr/>
        </p:nvSpPr>
        <p:spPr bwMode="auto">
          <a:xfrm>
            <a:off x="1828800" y="2819400"/>
            <a:ext cx="372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这些方法中，那种方法</a:t>
            </a:r>
            <a:r>
              <a:rPr lang="zh-CN" altLang="en-US" sz="1800" b="1">
                <a:solidFill>
                  <a:srgbClr val="D60093"/>
                </a:solidFill>
              </a:rPr>
              <a:t>最</a:t>
            </a:r>
            <a:r>
              <a:rPr lang="zh-CN" altLang="en-US" sz="2800" b="1">
                <a:solidFill>
                  <a:srgbClr val="D60093"/>
                </a:solidFill>
              </a:rPr>
              <a:t>科学</a:t>
            </a:r>
            <a:r>
              <a:rPr lang="zh-CN" altLang="en-US" sz="1800" b="1"/>
              <a:t>？</a:t>
            </a:r>
            <a:r>
              <a:rPr lang="zh-CN" altLang="en-US" sz="1800"/>
              <a:t> </a:t>
            </a:r>
            <a:endParaRPr lang="zh-CN" altLang="en-US" sz="1800"/>
          </a:p>
        </p:txBody>
      </p:sp>
      <p:sp>
        <p:nvSpPr>
          <p:cNvPr id="6155" name="Rectangle 11"/>
          <p:cNvSpPr>
            <a:spLocks noChangeArrowheads="1"/>
          </p:cNvSpPr>
          <p:nvPr/>
        </p:nvSpPr>
        <p:spPr bwMode="auto">
          <a:xfrm>
            <a:off x="1752600" y="3581400"/>
            <a:ext cx="391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t>谁能介绍几种</a:t>
            </a:r>
            <a:r>
              <a:rPr lang="zh-CN" altLang="en-US" sz="2000" b="1">
                <a:solidFill>
                  <a:srgbClr val="D60093"/>
                </a:solidFill>
              </a:rPr>
              <a:t>生活</a:t>
            </a:r>
            <a:r>
              <a:rPr lang="zh-CN" altLang="en-US" sz="2000" b="1"/>
              <a:t>中相似的例子</a:t>
            </a:r>
            <a:r>
              <a:rPr lang="en-US" altLang="zh-CN" sz="2000" b="1"/>
              <a:t>?</a:t>
            </a:r>
            <a:endParaRPr lang="en-US" altLang="zh-CN" sz="2000" b="1"/>
          </a:p>
        </p:txBody>
      </p:sp>
      <p:grpSp>
        <p:nvGrpSpPr>
          <p:cNvPr id="4103" name="Group 37"/>
          <p:cNvGrpSpPr/>
          <p:nvPr/>
        </p:nvGrpSpPr>
        <p:grpSpPr bwMode="auto">
          <a:xfrm>
            <a:off x="188259" y="199955"/>
            <a:ext cx="6804678" cy="685800"/>
            <a:chOff x="336" y="1776"/>
            <a:chExt cx="4160" cy="432"/>
          </a:xfrm>
        </p:grpSpPr>
        <p:sp>
          <p:nvSpPr>
            <p:cNvPr id="6171" name="AutoShape 27"/>
            <p:cNvSpPr>
              <a:spLocks noChangeArrowheads="1"/>
            </p:cNvSpPr>
            <p:nvPr/>
          </p:nvSpPr>
          <p:spPr bwMode="ltGray">
            <a:xfrm>
              <a:off x="1488" y="1845"/>
              <a:ext cx="3008" cy="288"/>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pPr>
                <a:defRPr/>
              </a:pPr>
              <a:endParaRPr lang="zh-CN" altLang="en-US">
                <a:latin typeface="Arial" panose="020B0604020202020204" pitchFamily="34" charset="0"/>
              </a:endParaRPr>
            </a:p>
          </p:txBody>
        </p:sp>
        <p:grpSp>
          <p:nvGrpSpPr>
            <p:cNvPr id="4107" name="Group 34"/>
            <p:cNvGrpSpPr/>
            <p:nvPr/>
          </p:nvGrpSpPr>
          <p:grpSpPr bwMode="auto">
            <a:xfrm>
              <a:off x="576" y="1776"/>
              <a:ext cx="1968" cy="432"/>
              <a:chOff x="960" y="1680"/>
              <a:chExt cx="1150" cy="818"/>
            </a:xfrm>
          </p:grpSpPr>
          <p:sp>
            <p:nvSpPr>
              <p:cNvPr id="4109" name="AutoShape 28"/>
              <p:cNvSpPr>
                <a:spLocks noChangeArrowheads="1"/>
              </p:cNvSpPr>
              <p:nvPr/>
            </p:nvSpPr>
            <p:spPr bwMode="gray">
              <a:xfrm>
                <a:off x="1873" y="1957"/>
                <a:ext cx="237" cy="219"/>
              </a:xfrm>
              <a:prstGeom prst="rightArrow">
                <a:avLst>
                  <a:gd name="adj1" fmla="val 50000"/>
                  <a:gd name="adj2" fmla="val 45091"/>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110" name="Group 33"/>
              <p:cNvGrpSpPr/>
              <p:nvPr/>
            </p:nvGrpSpPr>
            <p:grpSpPr bwMode="auto">
              <a:xfrm>
                <a:off x="960" y="1680"/>
                <a:ext cx="1026" cy="818"/>
                <a:chOff x="965" y="1658"/>
                <a:chExt cx="1026" cy="818"/>
              </a:xfrm>
            </p:grpSpPr>
            <p:sp>
              <p:nvSpPr>
                <p:cNvPr id="6173" name="AutoShape 29"/>
                <p:cNvSpPr>
                  <a:spLocks noChangeArrowheads="1"/>
                </p:cNvSpPr>
                <p:nvPr/>
              </p:nvSpPr>
              <p:spPr bwMode="gray">
                <a:xfrm>
                  <a:off x="965" y="1658"/>
                  <a:ext cx="1026" cy="818"/>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latin typeface="Arial" panose="020B0604020202020204" pitchFamily="34" charset="0"/>
                  </a:endParaRPr>
                </a:p>
              </p:txBody>
            </p:sp>
            <p:sp>
              <p:nvSpPr>
                <p:cNvPr id="6174" name="Freeform 30"/>
                <p:cNvSpPr/>
                <p:nvPr/>
              </p:nvSpPr>
              <p:spPr bwMode="gray">
                <a:xfrm>
                  <a:off x="999" y="1692"/>
                  <a:ext cx="511" cy="409"/>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a:defRPr/>
                  </a:pPr>
                  <a:endParaRPr lang="zh-CN" altLang="en-US">
                    <a:latin typeface="Arial" panose="020B0604020202020204" pitchFamily="34" charset="0"/>
                  </a:endParaRPr>
                </a:p>
              </p:txBody>
            </p:sp>
          </p:grpSp>
        </p:grpSp>
        <p:sp>
          <p:nvSpPr>
            <p:cNvPr id="4108" name="Text Box 32"/>
            <p:cNvSpPr txBox="1">
              <a:spLocks noChangeArrowheads="1"/>
            </p:cNvSpPr>
            <p:nvPr/>
          </p:nvSpPr>
          <p:spPr bwMode="white">
            <a:xfrm>
              <a:off x="336" y="1836"/>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dirty="0">
                  <a:solidFill>
                    <a:srgbClr val="FEFFFF"/>
                  </a:solidFill>
                </a:rPr>
                <a:t> </a:t>
              </a:r>
              <a:r>
                <a:rPr lang="zh-CN" altLang="en-US" sz="2400" b="1" dirty="0">
                  <a:solidFill>
                    <a:schemeClr val="bg1"/>
                  </a:solidFill>
                  <a:latin typeface="黑体" panose="02010609060101010101" pitchFamily="49" charset="-122"/>
                  <a:ea typeface="黑体" panose="02010609060101010101" pitchFamily="49" charset="-122"/>
                </a:rPr>
                <a:t>思考、讨论、回答</a:t>
              </a:r>
              <a:endParaRPr lang="zh-CN" altLang="en-US" sz="2400" b="1" dirty="0">
                <a:solidFill>
                  <a:schemeClr val="bg1"/>
                </a:solidFill>
                <a:latin typeface="黑体" panose="02010609060101010101" pitchFamily="49" charset="-122"/>
                <a:ea typeface="黑体" panose="02010609060101010101" pitchFamily="49" charset="-122"/>
              </a:endParaRPr>
            </a:p>
          </p:txBody>
        </p:sp>
      </p:grpSp>
      <p:sp>
        <p:nvSpPr>
          <p:cNvPr id="4104" name="Rectangle 7"/>
          <p:cNvSpPr>
            <a:spLocks noChangeArrowheads="1"/>
          </p:cNvSpPr>
          <p:nvPr/>
        </p:nvSpPr>
        <p:spPr bwMode="auto">
          <a:xfrm>
            <a:off x="1066800" y="1600200"/>
            <a:ext cx="67595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t>古时有一个勇敢的小伙子想娶国王美丽的公主，国王出题刁难，其中一个问题是：</a:t>
            </a:r>
            <a:r>
              <a:rPr lang="en-US" altLang="zh-CN" sz="2400" b="1" dirty="0"/>
              <a:t>100kg</a:t>
            </a:r>
            <a:r>
              <a:rPr lang="zh-CN" altLang="en-US" sz="2400" b="1" dirty="0"/>
              <a:t>小米是多少粒？同学们你们能不能帮帮他？</a:t>
            </a:r>
            <a:endParaRPr lang="zh-CN" altLang="en-US" sz="2400" b="1" dirty="0"/>
          </a:p>
        </p:txBody>
      </p:sp>
      <p:sp>
        <p:nvSpPr>
          <p:cNvPr id="6191" name="Rectangle 47"/>
          <p:cNvSpPr>
            <a:spLocks noChangeArrowheads="1"/>
          </p:cNvSpPr>
          <p:nvPr/>
        </p:nvSpPr>
        <p:spPr bwMode="auto">
          <a:xfrm>
            <a:off x="1143000" y="4876800"/>
            <a:ext cx="556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rPr>
              <a:t>方法：把微小物质扩大倍数形成一定数目的集体以方便生活、方便科学研究、方便相互交流  </a:t>
            </a:r>
            <a:endParaRPr lang="zh-CN" altLang="en-US" sz="1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4">
                                            <p:txEl>
                                              <p:pRg st="0" end="0"/>
                                            </p:txEl>
                                          </p:spTgt>
                                        </p:tgtEl>
                                        <p:attrNameLst>
                                          <p:attrName>style.visibility</p:attrName>
                                        </p:attrNameLst>
                                      </p:cBhvr>
                                      <p:to>
                                        <p:strVal val="visible"/>
                                      </p:to>
                                    </p:set>
                                    <p:anim calcmode="lin" valueType="num">
                                      <p:cBhvr additive="base">
                                        <p:cTn id="7" dur="500" fill="hold"/>
                                        <p:tgtEl>
                                          <p:spTgt spid="615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155"/>
                                        </p:tgtEl>
                                        <p:attrNameLst>
                                          <p:attrName>style.visibility</p:attrName>
                                        </p:attrNameLst>
                                      </p:cBhvr>
                                      <p:to>
                                        <p:strVal val="visible"/>
                                      </p:to>
                                    </p:set>
                                    <p:animEffect transition="in" filter="barn(inVertical)">
                                      <p:cBhvr>
                                        <p:cTn id="13" dur="500"/>
                                        <p:tgtEl>
                                          <p:spTgt spid="615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191"/>
                                        </p:tgtEl>
                                        <p:attrNameLst>
                                          <p:attrName>style.visibility</p:attrName>
                                        </p:attrNameLst>
                                      </p:cBhvr>
                                      <p:to>
                                        <p:strVal val="visible"/>
                                      </p:to>
                                    </p:set>
                                    <p:anim calcmode="lin" valueType="num">
                                      <p:cBhvr additive="base">
                                        <p:cTn id="18" dur="500" fill="hold"/>
                                        <p:tgtEl>
                                          <p:spTgt spid="6191"/>
                                        </p:tgtEl>
                                        <p:attrNameLst>
                                          <p:attrName>ppt_x</p:attrName>
                                        </p:attrNameLst>
                                      </p:cBhvr>
                                      <p:tavLst>
                                        <p:tav tm="0">
                                          <p:val>
                                            <p:strVal val="#ppt_x"/>
                                          </p:val>
                                        </p:tav>
                                        <p:tav tm="100000">
                                          <p:val>
                                            <p:strVal val="#ppt_x"/>
                                          </p:val>
                                        </p:tav>
                                      </p:tavLst>
                                    </p:anim>
                                    <p:anim calcmode="lin" valueType="num">
                                      <p:cBhvr additive="base">
                                        <p:cTn id="19" dur="500" fill="hold"/>
                                        <p:tgtEl>
                                          <p:spTgt spid="6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build="allAtOnce"/>
      <p:bldP spid="6155" grpId="0"/>
      <p:bldP spid="61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164388" y="2805113"/>
            <a:ext cx="1247775" cy="1200150"/>
          </a:xfrm>
          <a:prstGeom prst="rect">
            <a:avLst/>
          </a:prstGeom>
          <a:noFill/>
          <a:ln w="9525">
            <a:solidFill>
              <a:srgbClr val="FF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3600" b="1">
                <a:latin typeface="Times New Roman" panose="02020603050405020304" pitchFamily="18" charset="0"/>
                <a:ea typeface="宋体" panose="02010600030101010101" pitchFamily="2" charset="-122"/>
              </a:rPr>
              <a:t>物质</a:t>
            </a:r>
            <a:endParaRPr kumimoji="1" lang="zh-CN" altLang="en-US" sz="3600" b="1">
              <a:latin typeface="Times New Roman" panose="02020603050405020304" pitchFamily="18" charset="0"/>
              <a:ea typeface="宋体" panose="02010600030101010101" pitchFamily="2" charset="-122"/>
            </a:endParaRPr>
          </a:p>
          <a:p>
            <a:pPr eaLnBrk="1" hangingPunct="1"/>
            <a:r>
              <a:rPr kumimoji="1" lang="zh-CN" altLang="en-US" sz="3600" b="1">
                <a:latin typeface="Times New Roman" panose="02020603050405020304" pitchFamily="18" charset="0"/>
                <a:ea typeface="宋体" panose="02010600030101010101" pitchFamily="2" charset="-122"/>
              </a:rPr>
              <a:t>质量</a:t>
            </a:r>
            <a:endParaRPr kumimoji="1" lang="zh-CN" altLang="en-US" sz="3600" b="1">
              <a:latin typeface="Times New Roman" panose="02020603050405020304" pitchFamily="18" charset="0"/>
              <a:ea typeface="宋体" panose="02010600030101010101" pitchFamily="2" charset="-122"/>
            </a:endParaRPr>
          </a:p>
        </p:txBody>
      </p:sp>
      <p:sp>
        <p:nvSpPr>
          <p:cNvPr id="35843" name="Text Box 3"/>
          <p:cNvSpPr txBox="1">
            <a:spLocks noChangeArrowheads="1"/>
          </p:cNvSpPr>
          <p:nvPr/>
        </p:nvSpPr>
        <p:spPr bwMode="auto">
          <a:xfrm>
            <a:off x="3908425" y="2847975"/>
            <a:ext cx="1263650" cy="120015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3600" b="1">
                <a:solidFill>
                  <a:srgbClr val="FF3300"/>
                </a:solidFill>
                <a:latin typeface="Times New Roman" panose="02020603050405020304" pitchFamily="18" charset="0"/>
                <a:ea typeface="宋体" panose="02010600030101010101" pitchFamily="2" charset="-122"/>
              </a:rPr>
              <a:t>物质</a:t>
            </a:r>
            <a:endParaRPr kumimoji="1" lang="zh-CN" altLang="en-US" sz="3600" b="1">
              <a:solidFill>
                <a:srgbClr val="FF3300"/>
              </a:solidFill>
              <a:latin typeface="Times New Roman" panose="02020603050405020304" pitchFamily="18" charset="0"/>
              <a:ea typeface="宋体" panose="02010600030101010101" pitchFamily="2" charset="-122"/>
            </a:endParaRPr>
          </a:p>
          <a:p>
            <a:pPr eaLnBrk="1" hangingPunct="1"/>
            <a:r>
              <a:rPr kumimoji="1" lang="zh-CN" altLang="en-US" sz="3600" b="1">
                <a:solidFill>
                  <a:srgbClr val="FF3300"/>
                </a:solidFill>
                <a:latin typeface="Times New Roman" panose="02020603050405020304" pitchFamily="18" charset="0"/>
                <a:ea typeface="宋体" panose="02010600030101010101" pitchFamily="2" charset="-122"/>
              </a:rPr>
              <a:t>的量</a:t>
            </a:r>
            <a:endParaRPr kumimoji="1" lang="zh-CN" altLang="en-US" sz="3600" b="1">
              <a:solidFill>
                <a:srgbClr val="FF3300"/>
              </a:solidFill>
              <a:latin typeface="Times New Roman" panose="02020603050405020304" pitchFamily="18" charset="0"/>
              <a:ea typeface="宋体" panose="02010600030101010101" pitchFamily="2" charset="-122"/>
            </a:endParaRPr>
          </a:p>
        </p:txBody>
      </p:sp>
      <p:sp>
        <p:nvSpPr>
          <p:cNvPr id="35844" name="Text Box 4"/>
          <p:cNvSpPr txBox="1">
            <a:spLocks noChangeArrowheads="1"/>
          </p:cNvSpPr>
          <p:nvPr/>
        </p:nvSpPr>
        <p:spPr bwMode="auto">
          <a:xfrm>
            <a:off x="323850" y="2733675"/>
            <a:ext cx="1181100" cy="1200150"/>
          </a:xfrm>
          <a:prstGeom prst="rect">
            <a:avLst/>
          </a:prstGeom>
          <a:noFill/>
          <a:ln w="9525">
            <a:solidFill>
              <a:srgbClr val="FF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3600" b="1">
                <a:latin typeface="Times New Roman" panose="02020603050405020304" pitchFamily="18" charset="0"/>
                <a:ea typeface="宋体" panose="02010600030101010101" pitchFamily="2" charset="-122"/>
              </a:rPr>
              <a:t>微粒</a:t>
            </a:r>
            <a:endParaRPr kumimoji="1" lang="zh-CN" altLang="en-US" sz="3600" b="1">
              <a:latin typeface="Times New Roman" panose="02020603050405020304" pitchFamily="18" charset="0"/>
              <a:ea typeface="宋体" panose="02010600030101010101" pitchFamily="2" charset="-122"/>
            </a:endParaRPr>
          </a:p>
          <a:p>
            <a:pPr eaLnBrk="1" hangingPunct="1"/>
            <a:r>
              <a:rPr kumimoji="1" lang="zh-CN" altLang="en-US" sz="3600" b="1">
                <a:latin typeface="Times New Roman" panose="02020603050405020304" pitchFamily="18" charset="0"/>
                <a:ea typeface="宋体" panose="02010600030101010101" pitchFamily="2" charset="-122"/>
              </a:rPr>
              <a:t>个数</a:t>
            </a:r>
            <a:endParaRPr kumimoji="1" lang="zh-CN" altLang="en-US" sz="3600" b="1">
              <a:latin typeface="Times New Roman" panose="02020603050405020304" pitchFamily="18" charset="0"/>
              <a:ea typeface="宋体" panose="02010600030101010101" pitchFamily="2" charset="-122"/>
            </a:endParaRPr>
          </a:p>
        </p:txBody>
      </p:sp>
      <p:sp>
        <p:nvSpPr>
          <p:cNvPr id="35845" name="Line 5"/>
          <p:cNvSpPr>
            <a:spLocks noChangeShapeType="1"/>
          </p:cNvSpPr>
          <p:nvPr/>
        </p:nvSpPr>
        <p:spPr bwMode="auto">
          <a:xfrm>
            <a:off x="1851025" y="3232150"/>
            <a:ext cx="1905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4" name="Text Box 6"/>
          <p:cNvSpPr txBox="1">
            <a:spLocks noChangeArrowheads="1"/>
          </p:cNvSpPr>
          <p:nvPr/>
        </p:nvSpPr>
        <p:spPr bwMode="auto">
          <a:xfrm>
            <a:off x="5580063" y="2662238"/>
            <a:ext cx="10477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a:solidFill>
                  <a:srgbClr val="0000FF"/>
                </a:solidFill>
                <a:latin typeface="Times New Roman" panose="02020603050405020304" pitchFamily="18" charset="0"/>
                <a:ea typeface="宋体" panose="02010600030101010101" pitchFamily="2" charset="-122"/>
              </a:rPr>
              <a:t>÷M</a:t>
            </a:r>
            <a:endParaRPr kumimoji="1" lang="en-US" altLang="zh-CN" sz="3200" b="1">
              <a:solidFill>
                <a:srgbClr val="0000FF"/>
              </a:solidFill>
              <a:latin typeface="Times New Roman" panose="02020603050405020304" pitchFamily="18" charset="0"/>
              <a:ea typeface="宋体" panose="02010600030101010101" pitchFamily="2" charset="-122"/>
            </a:endParaRPr>
          </a:p>
        </p:txBody>
      </p:sp>
      <p:sp>
        <p:nvSpPr>
          <p:cNvPr id="35847" name="Line 7"/>
          <p:cNvSpPr>
            <a:spLocks noChangeShapeType="1"/>
          </p:cNvSpPr>
          <p:nvPr/>
        </p:nvSpPr>
        <p:spPr bwMode="auto">
          <a:xfrm flipH="1">
            <a:off x="1763713" y="3381375"/>
            <a:ext cx="197167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6" name="Text Box 8"/>
          <p:cNvSpPr txBox="1">
            <a:spLocks noChangeArrowheads="1"/>
          </p:cNvSpPr>
          <p:nvPr/>
        </p:nvSpPr>
        <p:spPr bwMode="auto">
          <a:xfrm>
            <a:off x="5580063" y="3525838"/>
            <a:ext cx="10477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a:solidFill>
                  <a:srgbClr val="FF3300"/>
                </a:solidFill>
                <a:latin typeface="Times New Roman" panose="02020603050405020304" pitchFamily="18" charset="0"/>
                <a:ea typeface="宋体" panose="02010600030101010101" pitchFamily="2" charset="-122"/>
              </a:rPr>
              <a:t>×M</a:t>
            </a:r>
            <a:endParaRPr kumimoji="1" lang="en-US" altLang="zh-CN" sz="3200" b="1">
              <a:solidFill>
                <a:srgbClr val="FF3300"/>
              </a:solidFill>
              <a:latin typeface="Times New Roman" panose="02020603050405020304" pitchFamily="18" charset="0"/>
              <a:ea typeface="宋体" panose="02010600030101010101" pitchFamily="2" charset="-122"/>
            </a:endParaRPr>
          </a:p>
        </p:txBody>
      </p:sp>
      <p:sp>
        <p:nvSpPr>
          <p:cNvPr id="35849" name="Line 9"/>
          <p:cNvSpPr>
            <a:spLocks noChangeShapeType="1"/>
          </p:cNvSpPr>
          <p:nvPr/>
        </p:nvSpPr>
        <p:spPr bwMode="auto">
          <a:xfrm>
            <a:off x="5264150" y="3454400"/>
            <a:ext cx="1828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8" name="Text Box 10"/>
          <p:cNvSpPr txBox="1">
            <a:spLocks noChangeArrowheads="1"/>
          </p:cNvSpPr>
          <p:nvPr/>
        </p:nvSpPr>
        <p:spPr bwMode="auto">
          <a:xfrm>
            <a:off x="2124075" y="3454400"/>
            <a:ext cx="115252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a:solidFill>
                  <a:srgbClr val="FF3300"/>
                </a:solidFill>
                <a:latin typeface="Times New Roman" panose="02020603050405020304" pitchFamily="18" charset="0"/>
                <a:ea typeface="宋体" panose="02010600030101010101" pitchFamily="2" charset="-122"/>
              </a:rPr>
              <a:t>×N</a:t>
            </a:r>
            <a:r>
              <a:rPr kumimoji="1" lang="en-US" altLang="zh-CN" sz="3200" b="1" baseline="-25000">
                <a:solidFill>
                  <a:srgbClr val="FF3300"/>
                </a:solidFill>
                <a:latin typeface="Times New Roman" panose="02020603050405020304" pitchFamily="18" charset="0"/>
                <a:ea typeface="宋体" panose="02010600030101010101" pitchFamily="2" charset="-122"/>
              </a:rPr>
              <a:t>A</a:t>
            </a:r>
            <a:endParaRPr kumimoji="1" lang="en-US" altLang="zh-CN" sz="3200" b="1">
              <a:solidFill>
                <a:srgbClr val="FF3300"/>
              </a:solidFill>
              <a:latin typeface="Times New Roman" panose="02020603050405020304" pitchFamily="18" charset="0"/>
              <a:ea typeface="宋体" panose="02010600030101010101" pitchFamily="2" charset="-122"/>
            </a:endParaRPr>
          </a:p>
        </p:txBody>
      </p:sp>
      <p:sp>
        <p:nvSpPr>
          <p:cNvPr id="35851" name="Line 11"/>
          <p:cNvSpPr>
            <a:spLocks noChangeShapeType="1"/>
          </p:cNvSpPr>
          <p:nvPr/>
        </p:nvSpPr>
        <p:spPr bwMode="auto">
          <a:xfrm flipH="1">
            <a:off x="5264150" y="3309938"/>
            <a:ext cx="1828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Text Box 12"/>
          <p:cNvSpPr txBox="1">
            <a:spLocks noChangeArrowheads="1"/>
          </p:cNvSpPr>
          <p:nvPr/>
        </p:nvSpPr>
        <p:spPr bwMode="auto">
          <a:xfrm>
            <a:off x="2051050" y="2589213"/>
            <a:ext cx="1152525"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a:solidFill>
                  <a:srgbClr val="0000FF"/>
                </a:solidFill>
                <a:latin typeface="Times New Roman" panose="02020603050405020304" pitchFamily="18" charset="0"/>
                <a:ea typeface="宋体" panose="02010600030101010101" pitchFamily="2" charset="-122"/>
              </a:rPr>
              <a:t>÷N</a:t>
            </a:r>
            <a:r>
              <a:rPr kumimoji="1" lang="en-US" altLang="zh-CN" sz="3200" b="1" baseline="-25000">
                <a:solidFill>
                  <a:srgbClr val="0000FF"/>
                </a:solidFill>
                <a:latin typeface="Times New Roman" panose="02020603050405020304" pitchFamily="18" charset="0"/>
                <a:ea typeface="宋体" panose="02010600030101010101" pitchFamily="2" charset="-122"/>
              </a:rPr>
              <a:t>A</a:t>
            </a:r>
            <a:endParaRPr kumimoji="1" lang="en-US" altLang="zh-CN" sz="3200" b="1">
              <a:solidFill>
                <a:srgbClr val="0000FF"/>
              </a:solidFill>
              <a:latin typeface="Times New Roman" panose="02020603050405020304" pitchFamily="18" charset="0"/>
              <a:ea typeface="宋体" panose="02010600030101010101" pitchFamily="2" charset="-122"/>
            </a:endParaRPr>
          </a:p>
        </p:txBody>
      </p:sp>
      <p:sp>
        <p:nvSpPr>
          <p:cNvPr id="35853" name="Line 13"/>
          <p:cNvSpPr>
            <a:spLocks noChangeShapeType="1"/>
          </p:cNvSpPr>
          <p:nvPr/>
        </p:nvSpPr>
        <p:spPr bwMode="auto">
          <a:xfrm>
            <a:off x="4500563" y="1725613"/>
            <a:ext cx="0" cy="10080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4643438" y="1654175"/>
            <a:ext cx="0" cy="10795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Rectangle 15"/>
          <p:cNvSpPr>
            <a:spLocks noChangeArrowheads="1"/>
          </p:cNvSpPr>
          <p:nvPr/>
        </p:nvSpPr>
        <p:spPr bwMode="auto">
          <a:xfrm>
            <a:off x="7164388" y="4030663"/>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600" b="1">
                <a:latin typeface="Times New Roman" panose="02020603050405020304" pitchFamily="18" charset="0"/>
                <a:ea typeface="宋体" panose="02010600030101010101" pitchFamily="2" charset="-122"/>
              </a:rPr>
              <a:t>m(g)</a:t>
            </a:r>
            <a:endParaRPr kumimoji="1" lang="en-US" altLang="zh-CN" sz="3600" b="1">
              <a:latin typeface="Times New Roman" panose="02020603050405020304" pitchFamily="18" charset="0"/>
              <a:ea typeface="宋体" panose="02010600030101010101" pitchFamily="2" charset="-122"/>
            </a:endParaRPr>
          </a:p>
        </p:txBody>
      </p:sp>
      <p:sp>
        <p:nvSpPr>
          <p:cNvPr id="35856" name="Rectangle 16"/>
          <p:cNvSpPr>
            <a:spLocks noChangeArrowheads="1"/>
          </p:cNvSpPr>
          <p:nvPr/>
        </p:nvSpPr>
        <p:spPr bwMode="auto">
          <a:xfrm>
            <a:off x="611188" y="3957638"/>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600" b="1">
                <a:latin typeface="Times New Roman" panose="02020603050405020304" pitchFamily="18" charset="0"/>
                <a:ea typeface="宋体" panose="02010600030101010101" pitchFamily="2" charset="-122"/>
              </a:rPr>
              <a:t>N</a:t>
            </a:r>
            <a:endParaRPr kumimoji="1" lang="en-US" altLang="zh-CN" sz="3600" b="1">
              <a:latin typeface="Times New Roman" panose="02020603050405020304" pitchFamily="18" charset="0"/>
              <a:ea typeface="宋体" panose="02010600030101010101" pitchFamily="2" charset="-122"/>
            </a:endParaRPr>
          </a:p>
        </p:txBody>
      </p:sp>
      <p:sp>
        <p:nvSpPr>
          <p:cNvPr id="35857" name="Text Box 17"/>
          <p:cNvSpPr txBox="1">
            <a:spLocks noChangeArrowheads="1"/>
          </p:cNvSpPr>
          <p:nvPr/>
        </p:nvSpPr>
        <p:spPr bwMode="auto">
          <a:xfrm>
            <a:off x="3984625" y="333375"/>
            <a:ext cx="1187450" cy="1200150"/>
          </a:xfrm>
          <a:prstGeom prst="rect">
            <a:avLst/>
          </a:prstGeom>
          <a:noFill/>
          <a:ln w="9525">
            <a:solidFill>
              <a:srgbClr val="FF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3600" b="1">
                <a:latin typeface="Times New Roman" panose="02020603050405020304" pitchFamily="18" charset="0"/>
                <a:ea typeface="宋体" panose="02010600030101010101" pitchFamily="2" charset="-122"/>
              </a:rPr>
              <a:t>气体</a:t>
            </a:r>
            <a:endParaRPr kumimoji="1" lang="zh-CN" altLang="en-US" sz="3600" b="1">
              <a:latin typeface="Times New Roman" panose="02020603050405020304" pitchFamily="18" charset="0"/>
              <a:ea typeface="宋体" panose="02010600030101010101" pitchFamily="2" charset="-122"/>
            </a:endParaRPr>
          </a:p>
          <a:p>
            <a:pPr eaLnBrk="1" hangingPunct="1"/>
            <a:r>
              <a:rPr kumimoji="1" lang="zh-CN" altLang="en-US" sz="3600" b="1">
                <a:latin typeface="Times New Roman" panose="02020603050405020304" pitchFamily="18" charset="0"/>
                <a:ea typeface="宋体" panose="02010600030101010101" pitchFamily="2" charset="-122"/>
              </a:rPr>
              <a:t>体积</a:t>
            </a:r>
            <a:endParaRPr kumimoji="1" lang="zh-CN" altLang="en-US" sz="3600" b="1">
              <a:latin typeface="Times New Roman" panose="02020603050405020304" pitchFamily="18" charset="0"/>
              <a:ea typeface="宋体" panose="02010600030101010101" pitchFamily="2" charset="-122"/>
            </a:endParaRPr>
          </a:p>
        </p:txBody>
      </p:sp>
      <p:sp>
        <p:nvSpPr>
          <p:cNvPr id="48146" name="Text Box 18"/>
          <p:cNvSpPr txBox="1">
            <a:spLocks noChangeArrowheads="1"/>
          </p:cNvSpPr>
          <p:nvPr/>
        </p:nvSpPr>
        <p:spPr bwMode="auto">
          <a:xfrm>
            <a:off x="4716463" y="1870075"/>
            <a:ext cx="23780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a:solidFill>
                  <a:srgbClr val="FF3300"/>
                </a:solidFill>
                <a:latin typeface="Times New Roman" panose="02020603050405020304" pitchFamily="18" charset="0"/>
                <a:ea typeface="宋体" panose="02010600030101010101" pitchFamily="2" charset="-122"/>
              </a:rPr>
              <a:t>×22.4L/mol</a:t>
            </a:r>
            <a:endParaRPr kumimoji="1" lang="en-US" altLang="zh-CN" sz="3200" b="1">
              <a:solidFill>
                <a:srgbClr val="FF3300"/>
              </a:solidFill>
              <a:latin typeface="Times New Roman" panose="02020603050405020304" pitchFamily="18" charset="0"/>
              <a:ea typeface="宋体" panose="02010600030101010101" pitchFamily="2" charset="-122"/>
            </a:endParaRPr>
          </a:p>
        </p:txBody>
      </p:sp>
      <p:sp>
        <p:nvSpPr>
          <p:cNvPr id="48147" name="Text Box 19"/>
          <p:cNvSpPr txBox="1">
            <a:spLocks noChangeArrowheads="1"/>
          </p:cNvSpPr>
          <p:nvPr/>
        </p:nvSpPr>
        <p:spPr bwMode="auto">
          <a:xfrm>
            <a:off x="2124075" y="1870075"/>
            <a:ext cx="23749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200" b="1">
                <a:solidFill>
                  <a:srgbClr val="0000FF"/>
                </a:solidFill>
                <a:latin typeface="Times New Roman" panose="02020603050405020304" pitchFamily="18" charset="0"/>
                <a:ea typeface="宋体" panose="02010600030101010101" pitchFamily="2" charset="-122"/>
              </a:rPr>
              <a:t>÷22.4L/mol</a:t>
            </a:r>
            <a:endParaRPr kumimoji="1" lang="en-US" altLang="zh-CN" sz="3200" b="1">
              <a:solidFill>
                <a:srgbClr val="0000FF"/>
              </a:solidFill>
              <a:latin typeface="Times New Roman" panose="02020603050405020304" pitchFamily="18" charset="0"/>
              <a:ea typeface="宋体" panose="02010600030101010101" pitchFamily="2" charset="-122"/>
            </a:endParaRPr>
          </a:p>
        </p:txBody>
      </p:sp>
      <p:sp>
        <p:nvSpPr>
          <p:cNvPr id="35860" name="Text Box 20"/>
          <p:cNvSpPr txBox="1">
            <a:spLocks noChangeArrowheads="1"/>
          </p:cNvSpPr>
          <p:nvPr/>
        </p:nvSpPr>
        <p:spPr bwMode="auto">
          <a:xfrm>
            <a:off x="5003800" y="36195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zh-CN" altLang="en-US" sz="2800" b="1">
                <a:latin typeface="Times New Roman" panose="02020603050405020304" pitchFamily="18" charset="0"/>
                <a:ea typeface="宋体" panose="02010600030101010101" pitchFamily="2" charset="-122"/>
              </a:rPr>
              <a:t>（标准状况）</a:t>
            </a:r>
            <a:endParaRPr kumimoji="1" lang="zh-CN" altLang="en-US" sz="2800" b="1">
              <a:latin typeface="Times New Roman" panose="02020603050405020304" pitchFamily="18" charset="0"/>
              <a:ea typeface="宋体" panose="02010600030101010101" pitchFamily="2" charset="-122"/>
            </a:endParaRPr>
          </a:p>
        </p:txBody>
      </p:sp>
      <p:sp>
        <p:nvSpPr>
          <p:cNvPr id="35861" name="Rectangle 21"/>
          <p:cNvSpPr>
            <a:spLocks noChangeArrowheads="1"/>
          </p:cNvSpPr>
          <p:nvPr/>
        </p:nvSpPr>
        <p:spPr bwMode="auto">
          <a:xfrm>
            <a:off x="5268913" y="795338"/>
            <a:ext cx="112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kumimoji="1" lang="en-US" altLang="zh-CN" sz="3600" b="1">
                <a:latin typeface="Times New Roman" panose="02020603050405020304" pitchFamily="18" charset="0"/>
                <a:ea typeface="宋体" panose="02010600030101010101" pitchFamily="2" charset="-122"/>
              </a:rPr>
              <a:t>V(L)</a:t>
            </a:r>
            <a:endParaRPr kumimoji="1" lang="en-US" altLang="zh-CN" sz="3600" b="1">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40"/>
                                        </p:tgtEl>
                                        <p:attrNameLst>
                                          <p:attrName>style.visibility</p:attrName>
                                        </p:attrNameLst>
                                      </p:cBhvr>
                                      <p:to>
                                        <p:strVal val="visible"/>
                                      </p:to>
                                    </p:set>
                                    <p:animEffect transition="in" filter="wipe(left)">
                                      <p:cBhvr>
                                        <p:cTn id="7" dur="500"/>
                                        <p:tgtEl>
                                          <p:spTgt spid="48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wipe(left)">
                                      <p:cBhvr>
                                        <p:cTn id="12" dur="500"/>
                                        <p:tgtEl>
                                          <p:spTgt spid="48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47"/>
                                        </p:tgtEl>
                                        <p:attrNameLst>
                                          <p:attrName>style.visibility</p:attrName>
                                        </p:attrNameLst>
                                      </p:cBhvr>
                                      <p:to>
                                        <p:strVal val="visible"/>
                                      </p:to>
                                    </p:set>
                                    <p:animEffect transition="in" filter="wipe(left)">
                                      <p:cBhvr>
                                        <p:cTn id="17" dur="500"/>
                                        <p:tgtEl>
                                          <p:spTgt spid="481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8"/>
                                        </p:tgtEl>
                                        <p:attrNameLst>
                                          <p:attrName>style.visibility</p:attrName>
                                        </p:attrNameLst>
                                      </p:cBhvr>
                                      <p:to>
                                        <p:strVal val="visible"/>
                                      </p:to>
                                    </p:set>
                                    <p:animEffect transition="in" filter="wipe(left)">
                                      <p:cBhvr>
                                        <p:cTn id="22" dur="500"/>
                                        <p:tgtEl>
                                          <p:spTgt spid="481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6"/>
                                        </p:tgtEl>
                                        <p:attrNameLst>
                                          <p:attrName>style.visibility</p:attrName>
                                        </p:attrNameLst>
                                      </p:cBhvr>
                                      <p:to>
                                        <p:strVal val="visible"/>
                                      </p:to>
                                    </p:set>
                                    <p:animEffect transition="in" filter="wipe(left)">
                                      <p:cBhvr>
                                        <p:cTn id="27" dur="500"/>
                                        <p:tgtEl>
                                          <p:spTgt spid="48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46"/>
                                        </p:tgtEl>
                                        <p:attrNameLst>
                                          <p:attrName>style.visibility</p:attrName>
                                        </p:attrNameLst>
                                      </p:cBhvr>
                                      <p:to>
                                        <p:strVal val="visible"/>
                                      </p:to>
                                    </p:set>
                                    <p:animEffect transition="in" filter="wipe(left)">
                                      <p:cBhvr>
                                        <p:cTn id="32" dur="500"/>
                                        <p:tgtEl>
                                          <p:spTgt spid="4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6" grpId="0"/>
      <p:bldP spid="48138" grpId="0"/>
      <p:bldP spid="48140" grpId="0"/>
      <p:bldP spid="48146" grpId="0"/>
      <p:bldP spid="481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23850" y="404813"/>
            <a:ext cx="7127875"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zh-CN" altLang="en-US" sz="3200" b="1">
                <a:latin typeface="Times New Roman" panose="02020603050405020304" pitchFamily="18" charset="0"/>
              </a:rPr>
              <a:t>   计算相对分子质量的几种常见方法</a:t>
            </a:r>
            <a:r>
              <a:rPr lang="zh-CN" altLang="en-US" sz="2400" b="1">
                <a:solidFill>
                  <a:schemeClr val="bg1"/>
                </a:solidFill>
                <a:latin typeface="Times New Roman" panose="02020603050405020304" pitchFamily="18" charset="0"/>
              </a:rPr>
              <a:t>    </a:t>
            </a:r>
            <a:endParaRPr lang="zh-CN" altLang="en-US" sz="2400" b="1">
              <a:solidFill>
                <a:schemeClr val="bg1"/>
              </a:solidFill>
              <a:latin typeface="Times New Roman" panose="02020603050405020304" pitchFamily="18" charset="0"/>
            </a:endParaRPr>
          </a:p>
        </p:txBody>
      </p:sp>
      <p:sp>
        <p:nvSpPr>
          <p:cNvPr id="40963" name="Text Box 3"/>
          <p:cNvSpPr txBox="1">
            <a:spLocks noChangeArrowheads="1"/>
          </p:cNvSpPr>
          <p:nvPr/>
        </p:nvSpPr>
        <p:spPr bwMode="auto">
          <a:xfrm>
            <a:off x="457200" y="1484313"/>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a:latin typeface="Times New Roman" panose="02020603050405020304" pitchFamily="18" charset="0"/>
              </a:rPr>
              <a:t>1</a:t>
            </a:r>
            <a:r>
              <a:rPr lang="zh-CN" altLang="en-US" sz="2400" b="1">
                <a:latin typeface="Times New Roman" panose="02020603050405020304" pitchFamily="18" charset="0"/>
              </a:rPr>
              <a:t>、密度法</a:t>
            </a:r>
            <a:endParaRPr lang="zh-CN" altLang="en-US" sz="2400" b="1">
              <a:latin typeface="Times New Roman" panose="02020603050405020304" pitchFamily="18" charset="0"/>
            </a:endParaRPr>
          </a:p>
        </p:txBody>
      </p:sp>
      <p:sp>
        <p:nvSpPr>
          <p:cNvPr id="40964" name="Text Box 4"/>
          <p:cNvSpPr txBox="1">
            <a:spLocks noChangeArrowheads="1"/>
          </p:cNvSpPr>
          <p:nvPr/>
        </p:nvSpPr>
        <p:spPr bwMode="auto">
          <a:xfrm>
            <a:off x="457200" y="2708275"/>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a:latin typeface="Times New Roman" panose="02020603050405020304" pitchFamily="18" charset="0"/>
              </a:rPr>
              <a:t>2</a:t>
            </a:r>
            <a:r>
              <a:rPr lang="zh-CN" altLang="en-US" sz="2400" b="1">
                <a:latin typeface="Times New Roman" panose="02020603050405020304" pitchFamily="18" charset="0"/>
              </a:rPr>
              <a:t>、相对密度法</a:t>
            </a:r>
            <a:endParaRPr lang="zh-CN" altLang="en-US" sz="2400" b="1">
              <a:latin typeface="Times New Roman" panose="02020603050405020304" pitchFamily="18" charset="0"/>
            </a:endParaRPr>
          </a:p>
        </p:txBody>
      </p:sp>
      <p:sp>
        <p:nvSpPr>
          <p:cNvPr id="40965" name="Text Box 5"/>
          <p:cNvSpPr txBox="1">
            <a:spLocks noChangeArrowheads="1"/>
          </p:cNvSpPr>
          <p:nvPr/>
        </p:nvSpPr>
        <p:spPr bwMode="auto">
          <a:xfrm>
            <a:off x="457200" y="3908425"/>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a:latin typeface="Times New Roman" panose="02020603050405020304" pitchFamily="18" charset="0"/>
              </a:rPr>
              <a:t>3</a:t>
            </a:r>
            <a:r>
              <a:rPr lang="zh-CN" altLang="en-US" sz="2400" b="1">
                <a:latin typeface="Times New Roman" panose="02020603050405020304" pitchFamily="18" charset="0"/>
              </a:rPr>
              <a:t>、根据摩尔质量的概念</a:t>
            </a:r>
            <a:endParaRPr lang="zh-CN" altLang="en-US" sz="2400" b="1">
              <a:latin typeface="Times New Roman" panose="02020603050405020304" pitchFamily="18" charset="0"/>
            </a:endParaRPr>
          </a:p>
        </p:txBody>
      </p:sp>
      <p:sp>
        <p:nvSpPr>
          <p:cNvPr id="40966" name="Text Box 6"/>
          <p:cNvSpPr txBox="1">
            <a:spLocks noChangeArrowheads="1"/>
          </p:cNvSpPr>
          <p:nvPr/>
        </p:nvSpPr>
        <p:spPr bwMode="auto">
          <a:xfrm>
            <a:off x="457200" y="4987925"/>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r>
              <a:rPr lang="en-US" altLang="zh-CN" sz="2400" b="1" dirty="0">
                <a:latin typeface="Times New Roman" panose="02020603050405020304" pitchFamily="18" charset="0"/>
              </a:rPr>
              <a:t>4</a:t>
            </a:r>
            <a:r>
              <a:rPr lang="zh-CN" altLang="en-US" sz="2400" b="1" dirty="0">
                <a:latin typeface="Times New Roman" panose="02020603050405020304" pitchFamily="18" charset="0"/>
              </a:rPr>
              <a:t>、根据物质中所含某元素（或原子团）的质量分数</a:t>
            </a:r>
            <a:endParaRPr lang="zh-CN" altLang="en-US" sz="2400" b="1" dirty="0">
              <a:latin typeface="Times New Roman" panose="02020603050405020304" pitchFamily="18" charset="0"/>
            </a:endParaRPr>
          </a:p>
        </p:txBody>
      </p:sp>
      <p:graphicFrame>
        <p:nvGraphicFramePr>
          <p:cNvPr id="40968" name="Object 8"/>
          <p:cNvGraphicFramePr>
            <a:graphicFrameLocks noChangeAspect="1"/>
          </p:cNvGraphicFramePr>
          <p:nvPr/>
        </p:nvGraphicFramePr>
        <p:xfrm>
          <a:off x="2590800" y="1484313"/>
          <a:ext cx="2057400" cy="481012"/>
        </p:xfrm>
        <a:graphic>
          <a:graphicData uri="http://schemas.openxmlformats.org/presentationml/2006/ole">
            <mc:AlternateContent xmlns:mc="http://schemas.openxmlformats.org/markup-compatibility/2006">
              <mc:Choice xmlns:v="urn:schemas-microsoft-com:vml" Requires="v">
                <p:oleObj spid="_x0000_s3086" name="公式" r:id="rId1" imgW="723900" imgH="203200" progId="Equation.3">
                  <p:embed/>
                </p:oleObj>
              </mc:Choice>
              <mc:Fallback>
                <p:oleObj name="公式" r:id="rId1" imgW="723900" imgH="203200" progId="Equation.3">
                  <p:embed/>
                  <p:pic>
                    <p:nvPicPr>
                      <p:cNvPr id="0" name="图片 30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84313"/>
                        <a:ext cx="2057400" cy="4810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Text Box 9"/>
          <p:cNvSpPr txBox="1">
            <a:spLocks noChangeArrowheads="1"/>
          </p:cNvSpPr>
          <p:nvPr/>
        </p:nvSpPr>
        <p:spPr bwMode="auto">
          <a:xfrm>
            <a:off x="3708400" y="141287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方正姚体" panose="02010601030101010101" pitchFamily="2" charset="-122"/>
              </a:defRPr>
            </a:lvl1pPr>
            <a:lvl2pPr marL="742950" indent="-285750" eaLnBrk="0" hangingPunct="0">
              <a:defRPr>
                <a:solidFill>
                  <a:schemeClr val="tx1"/>
                </a:solidFill>
                <a:latin typeface="Arial" panose="020B0604020202020204" pitchFamily="34" charset="0"/>
                <a:ea typeface="方正姚体" panose="02010601030101010101" pitchFamily="2" charset="-122"/>
              </a:defRPr>
            </a:lvl2pPr>
            <a:lvl3pPr marL="1143000" indent="-228600" eaLnBrk="0" hangingPunct="0">
              <a:defRPr>
                <a:solidFill>
                  <a:schemeClr val="tx1"/>
                </a:solidFill>
                <a:latin typeface="Arial" panose="020B0604020202020204" pitchFamily="34" charset="0"/>
                <a:ea typeface="方正姚体" panose="02010601030101010101" pitchFamily="2" charset="-122"/>
              </a:defRPr>
            </a:lvl3pPr>
            <a:lvl4pPr marL="1600200" indent="-228600" eaLnBrk="0" hangingPunct="0">
              <a:defRPr>
                <a:solidFill>
                  <a:schemeClr val="tx1"/>
                </a:solidFill>
                <a:latin typeface="Arial" panose="020B0604020202020204" pitchFamily="34" charset="0"/>
                <a:ea typeface="方正姚体" panose="02010601030101010101" pitchFamily="2" charset="-122"/>
              </a:defRPr>
            </a:lvl4pPr>
            <a:lvl5pPr marL="2057400" indent="-228600" eaLnBrk="0" hangingPunct="0">
              <a:defRPr>
                <a:solidFill>
                  <a:schemeClr val="tx1"/>
                </a:solidFill>
                <a:latin typeface="Arial" panose="020B0604020202020204" pitchFamily="34" charset="0"/>
                <a:ea typeface="方正姚体" panose="02010601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方正姚体" panose="02010601030101010101" pitchFamily="2" charset="-122"/>
              </a:defRPr>
            </a:lvl9pPr>
          </a:lstStyle>
          <a:p>
            <a:pPr eaLnBrk="1" hangingPunct="1">
              <a:spcBef>
                <a:spcPct val="50000"/>
              </a:spcBef>
            </a:pPr>
            <a:endParaRPr lang="zh-CN" altLang="en-US"/>
          </a:p>
        </p:txBody>
      </p:sp>
      <p:graphicFrame>
        <p:nvGraphicFramePr>
          <p:cNvPr id="40970" name="Object 10"/>
          <p:cNvGraphicFramePr>
            <a:graphicFrameLocks noChangeAspect="1"/>
          </p:cNvGraphicFramePr>
          <p:nvPr/>
        </p:nvGraphicFramePr>
        <p:xfrm>
          <a:off x="2971800" y="2492375"/>
          <a:ext cx="1752600" cy="857250"/>
        </p:xfrm>
        <a:graphic>
          <a:graphicData uri="http://schemas.openxmlformats.org/presentationml/2006/ole">
            <mc:AlternateContent xmlns:mc="http://schemas.openxmlformats.org/markup-compatibility/2006">
              <mc:Choice xmlns:v="urn:schemas-microsoft-com:vml" Requires="v">
                <p:oleObj spid="_x0000_s3087" name="" r:id="rId3" imgW="889000" imgH="431800" progId="Equation.3">
                  <p:embed/>
                </p:oleObj>
              </mc:Choice>
              <mc:Fallback>
                <p:oleObj name="" r:id="rId3" imgW="889000" imgH="431800" progId="Equation.3">
                  <p:embed/>
                  <p:pic>
                    <p:nvPicPr>
                      <p:cNvPr id="0" name="图片 30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492375"/>
                        <a:ext cx="1752600" cy="857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1" name="Object 11"/>
          <p:cNvGraphicFramePr>
            <a:graphicFrameLocks noChangeAspect="1"/>
          </p:cNvGraphicFramePr>
          <p:nvPr/>
        </p:nvGraphicFramePr>
        <p:xfrm>
          <a:off x="3832225" y="3765550"/>
          <a:ext cx="4206875" cy="887413"/>
        </p:xfrm>
        <a:graphic>
          <a:graphicData uri="http://schemas.openxmlformats.org/presentationml/2006/ole">
            <mc:AlternateContent xmlns:mc="http://schemas.openxmlformats.org/markup-compatibility/2006">
              <mc:Choice xmlns:v="urn:schemas-microsoft-com:vml" Requires="v">
                <p:oleObj spid="_x0000_s3088" name="Equation" r:id="rId5" imgW="1498600" imgH="393700" progId="Equation.DSMT4">
                  <p:embed/>
                </p:oleObj>
              </mc:Choice>
              <mc:Fallback>
                <p:oleObj name="Equation" r:id="rId5" imgW="1498600" imgH="393700" progId="Equation.DSMT4">
                  <p:embed/>
                  <p:pic>
                    <p:nvPicPr>
                      <p:cNvPr id="0" name="图片 30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225" y="3765550"/>
                        <a:ext cx="4206875" cy="88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40968"/>
                                        </p:tgtEl>
                                        <p:attrNameLst>
                                          <p:attrName>style.visibility</p:attrName>
                                        </p:attrNameLst>
                                      </p:cBhvr>
                                      <p:to>
                                        <p:strVal val="visible"/>
                                      </p:to>
                                    </p:set>
                                    <p:anim calcmode="lin" valueType="num">
                                      <p:cBhvr>
                                        <p:cTn id="15" dur="1000" fill="hold"/>
                                        <p:tgtEl>
                                          <p:spTgt spid="40968"/>
                                        </p:tgtEl>
                                        <p:attrNameLst>
                                          <p:attrName>ppt_w</p:attrName>
                                        </p:attrNameLst>
                                      </p:cBhvr>
                                      <p:tavLst>
                                        <p:tav tm="0">
                                          <p:val>
                                            <p:strVal val="#ppt_w*0.70"/>
                                          </p:val>
                                        </p:tav>
                                        <p:tav tm="100000">
                                          <p:val>
                                            <p:strVal val="#ppt_w"/>
                                          </p:val>
                                        </p:tav>
                                      </p:tavLst>
                                    </p:anim>
                                    <p:anim calcmode="lin" valueType="num">
                                      <p:cBhvr>
                                        <p:cTn id="16" dur="1000" fill="hold"/>
                                        <p:tgtEl>
                                          <p:spTgt spid="40968"/>
                                        </p:tgtEl>
                                        <p:attrNameLst>
                                          <p:attrName>ppt_h</p:attrName>
                                        </p:attrNameLst>
                                      </p:cBhvr>
                                      <p:tavLst>
                                        <p:tav tm="0">
                                          <p:val>
                                            <p:strVal val="#ppt_h"/>
                                          </p:val>
                                        </p:tav>
                                        <p:tav tm="100000">
                                          <p:val>
                                            <p:strVal val="#ppt_h"/>
                                          </p:val>
                                        </p:tav>
                                      </p:tavLst>
                                    </p:anim>
                                    <p:animEffect transition="in" filter="fade">
                                      <p:cBhvr>
                                        <p:cTn id="17" dur="1000"/>
                                        <p:tgtEl>
                                          <p:spTgt spid="4096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9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40970"/>
                                        </p:tgtEl>
                                        <p:attrNameLst>
                                          <p:attrName>style.visibility</p:attrName>
                                        </p:attrNameLst>
                                      </p:cBhvr>
                                      <p:to>
                                        <p:strVal val="visible"/>
                                      </p:to>
                                    </p:set>
                                    <p:anim calcmode="lin" valueType="num">
                                      <p:cBhvr>
                                        <p:cTn id="26" dur="1000" fill="hold"/>
                                        <p:tgtEl>
                                          <p:spTgt spid="40970"/>
                                        </p:tgtEl>
                                        <p:attrNameLst>
                                          <p:attrName>ppt_w</p:attrName>
                                        </p:attrNameLst>
                                      </p:cBhvr>
                                      <p:tavLst>
                                        <p:tav tm="0">
                                          <p:val>
                                            <p:strVal val="#ppt_w*0.70"/>
                                          </p:val>
                                        </p:tav>
                                        <p:tav tm="100000">
                                          <p:val>
                                            <p:strVal val="#ppt_w"/>
                                          </p:val>
                                        </p:tav>
                                      </p:tavLst>
                                    </p:anim>
                                    <p:anim calcmode="lin" valueType="num">
                                      <p:cBhvr>
                                        <p:cTn id="27" dur="1000" fill="hold"/>
                                        <p:tgtEl>
                                          <p:spTgt spid="40970"/>
                                        </p:tgtEl>
                                        <p:attrNameLst>
                                          <p:attrName>ppt_h</p:attrName>
                                        </p:attrNameLst>
                                      </p:cBhvr>
                                      <p:tavLst>
                                        <p:tav tm="0">
                                          <p:val>
                                            <p:strVal val="#ppt_h"/>
                                          </p:val>
                                        </p:tav>
                                        <p:tav tm="100000">
                                          <p:val>
                                            <p:strVal val="#ppt_h"/>
                                          </p:val>
                                        </p:tav>
                                      </p:tavLst>
                                    </p:anim>
                                    <p:animEffect transition="in" filter="fade">
                                      <p:cBhvr>
                                        <p:cTn id="28" dur="1000"/>
                                        <p:tgtEl>
                                          <p:spTgt spid="4097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9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nodeType="clickEffect">
                                  <p:stCondLst>
                                    <p:cond delay="0"/>
                                  </p:stCondLst>
                                  <p:childTnLst>
                                    <p:set>
                                      <p:cBhvr>
                                        <p:cTn id="36" dur="1" fill="hold">
                                          <p:stCondLst>
                                            <p:cond delay="0"/>
                                          </p:stCondLst>
                                        </p:cTn>
                                        <p:tgtEl>
                                          <p:spTgt spid="40971"/>
                                        </p:tgtEl>
                                        <p:attrNameLst>
                                          <p:attrName>style.visibility</p:attrName>
                                        </p:attrNameLst>
                                      </p:cBhvr>
                                      <p:to>
                                        <p:strVal val="visible"/>
                                      </p:to>
                                    </p:set>
                                    <p:anim calcmode="lin" valueType="num">
                                      <p:cBhvr>
                                        <p:cTn id="37" dur="1000" fill="hold"/>
                                        <p:tgtEl>
                                          <p:spTgt spid="40971"/>
                                        </p:tgtEl>
                                        <p:attrNameLst>
                                          <p:attrName>ppt_w</p:attrName>
                                        </p:attrNameLst>
                                      </p:cBhvr>
                                      <p:tavLst>
                                        <p:tav tm="0">
                                          <p:val>
                                            <p:strVal val="#ppt_w*0.70"/>
                                          </p:val>
                                        </p:tav>
                                        <p:tav tm="100000">
                                          <p:val>
                                            <p:strVal val="#ppt_w"/>
                                          </p:val>
                                        </p:tav>
                                      </p:tavLst>
                                    </p:anim>
                                    <p:anim calcmode="lin" valueType="num">
                                      <p:cBhvr>
                                        <p:cTn id="38" dur="1000" fill="hold"/>
                                        <p:tgtEl>
                                          <p:spTgt spid="40971"/>
                                        </p:tgtEl>
                                        <p:attrNameLst>
                                          <p:attrName>ppt_h</p:attrName>
                                        </p:attrNameLst>
                                      </p:cBhvr>
                                      <p:tavLst>
                                        <p:tav tm="0">
                                          <p:val>
                                            <p:strVal val="#ppt_h"/>
                                          </p:val>
                                        </p:tav>
                                        <p:tav tm="100000">
                                          <p:val>
                                            <p:strVal val="#ppt_h"/>
                                          </p:val>
                                        </p:tav>
                                      </p:tavLst>
                                    </p:anim>
                                    <p:animEffect transition="in" filter="fade">
                                      <p:cBhvr>
                                        <p:cTn id="39" dur="1000"/>
                                        <p:tgtEl>
                                          <p:spTgt spid="40971"/>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1" nodeType="clickEffect">
                                  <p:stCondLst>
                                    <p:cond delay="0"/>
                                  </p:stCondLst>
                                  <p:childTnLst>
                                    <p:set>
                                      <p:cBhvr>
                                        <p:cTn id="43" dur="1" fill="hold">
                                          <p:stCondLst>
                                            <p:cond delay="0"/>
                                          </p:stCondLst>
                                        </p:cTn>
                                        <p:tgtEl>
                                          <p:spTgt spid="40966"/>
                                        </p:tgtEl>
                                        <p:attrNameLst>
                                          <p:attrName>style.visibility</p:attrName>
                                        </p:attrNameLst>
                                      </p:cBhvr>
                                      <p:to>
                                        <p:strVal val="visible"/>
                                      </p:to>
                                    </p:set>
                                    <p:anim calcmode="lin" valueType="num">
                                      <p:cBhvr>
                                        <p:cTn id="44" dur="1000" fill="hold"/>
                                        <p:tgtEl>
                                          <p:spTgt spid="40966"/>
                                        </p:tgtEl>
                                        <p:attrNameLst>
                                          <p:attrName>ppt_w</p:attrName>
                                        </p:attrNameLst>
                                      </p:cBhvr>
                                      <p:tavLst>
                                        <p:tav tm="0">
                                          <p:val>
                                            <p:strVal val="#ppt_w*0.70"/>
                                          </p:val>
                                        </p:tav>
                                        <p:tav tm="100000">
                                          <p:val>
                                            <p:strVal val="#ppt_w"/>
                                          </p:val>
                                        </p:tav>
                                      </p:tavLst>
                                    </p:anim>
                                    <p:anim calcmode="lin" valueType="num">
                                      <p:cBhvr>
                                        <p:cTn id="45" dur="1000" fill="hold"/>
                                        <p:tgtEl>
                                          <p:spTgt spid="40966"/>
                                        </p:tgtEl>
                                        <p:attrNameLst>
                                          <p:attrName>ppt_h</p:attrName>
                                        </p:attrNameLst>
                                      </p:cBhvr>
                                      <p:tavLst>
                                        <p:tav tm="0">
                                          <p:val>
                                            <p:strVal val="#ppt_h"/>
                                          </p:val>
                                        </p:tav>
                                        <p:tav tm="100000">
                                          <p:val>
                                            <p:strVal val="#ppt_h"/>
                                          </p:val>
                                        </p:tav>
                                      </p:tavLst>
                                    </p:anim>
                                    <p:animEffect transition="in" filter="fade">
                                      <p:cBhvr>
                                        <p:cTn id="46" dur="1000"/>
                                        <p:tgtEl>
                                          <p:spTgt spid="4096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autoUpdateAnimBg="0"/>
      <p:bldP spid="40963" grpId="0" autoUpdateAnimBg="0"/>
      <p:bldP spid="40964" grpId="0" autoUpdateAnimBg="0"/>
      <p:bldP spid="40965" grpId="0" autoUpdateAnimBg="0"/>
      <p:bldP spid="40966" grpId="0" autoUpdateAnimBg="0"/>
      <p:bldP spid="40966" grpId="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33349" y="1401272"/>
            <a:ext cx="8700247" cy="458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dirty="0">
                <a:solidFill>
                  <a:srgbClr val="0000FF"/>
                </a:solidFill>
                <a:latin typeface="华文行楷" panose="02010800040101010101" pitchFamily="2" charset="-122"/>
                <a:ea typeface="华文行楷" panose="02010800040101010101" pitchFamily="2" charset="-122"/>
              </a:rPr>
              <a:t>学习目标</a:t>
            </a:r>
            <a:r>
              <a:rPr lang="zh-CN" altLang="en-US" sz="3600" b="1" dirty="0" smtClean="0">
                <a:solidFill>
                  <a:srgbClr val="0000FF"/>
                </a:solidFill>
                <a:latin typeface="华文行楷" panose="02010800040101010101" pitchFamily="2" charset="-122"/>
                <a:ea typeface="华文行楷" panose="02010800040101010101" pitchFamily="2" charset="-122"/>
              </a:rPr>
              <a:t>：</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None/>
            </a:pPr>
            <a:r>
              <a:rPr lang="en-US" altLang="zh-CN" sz="3600" b="1" dirty="0" smtClean="0">
                <a:solidFill>
                  <a:srgbClr val="0000FF"/>
                </a:solidFill>
                <a:latin typeface="华文行楷" panose="02010800040101010101" pitchFamily="2" charset="-122"/>
                <a:ea typeface="华文行楷" panose="02010800040101010101" pitchFamily="2" charset="-122"/>
              </a:rPr>
              <a:t>1</a:t>
            </a:r>
            <a:r>
              <a:rPr lang="zh-CN" altLang="en-US" sz="3600" b="1" dirty="0" smtClean="0">
                <a:solidFill>
                  <a:srgbClr val="0000FF"/>
                </a:solidFill>
                <a:latin typeface="华文行楷" panose="02010800040101010101" pitchFamily="2" charset="-122"/>
                <a:ea typeface="华文行楷" panose="02010800040101010101" pitchFamily="2" charset="-122"/>
              </a:rPr>
              <a:t>、</a:t>
            </a:r>
            <a:r>
              <a:rPr lang="zh-CN" altLang="en-US" sz="3600" b="1" dirty="0">
                <a:solidFill>
                  <a:srgbClr val="0000FF"/>
                </a:solidFill>
                <a:latin typeface="华文行楷" panose="02010800040101010101" pitchFamily="2" charset="-122"/>
                <a:ea typeface="华文行楷" panose="02010800040101010101" pitchFamily="2" charset="-122"/>
              </a:rPr>
              <a:t>掌握</a:t>
            </a:r>
            <a:r>
              <a:rPr lang="zh-CN" altLang="en-US" sz="3600" b="1" dirty="0" smtClean="0">
                <a:solidFill>
                  <a:srgbClr val="0000FF"/>
                </a:solidFill>
                <a:latin typeface="华文行楷" panose="02010800040101010101" pitchFamily="2" charset="-122"/>
                <a:ea typeface="华文行楷" panose="02010800040101010101" pitchFamily="2" charset="-122"/>
              </a:rPr>
              <a:t>物理量</a:t>
            </a:r>
            <a:r>
              <a:rPr lang="en-US" altLang="zh-CN" sz="3600" b="1" dirty="0" smtClean="0">
                <a:solidFill>
                  <a:srgbClr val="0000FF"/>
                </a:solidFill>
                <a:latin typeface="华文行楷" panose="02010800040101010101" pitchFamily="2" charset="-122"/>
                <a:ea typeface="华文行楷" panose="02010800040101010101" pitchFamily="2" charset="-122"/>
              </a:rPr>
              <a:t>—</a:t>
            </a:r>
            <a:r>
              <a:rPr lang="zh-CN" altLang="en-US" sz="3600" b="1" dirty="0" smtClean="0">
                <a:solidFill>
                  <a:srgbClr val="0000FF"/>
                </a:solidFill>
                <a:latin typeface="华文行楷" panose="02010800040101010101" pitchFamily="2" charset="-122"/>
                <a:ea typeface="华文行楷" panose="02010800040101010101" pitchFamily="2" charset="-122"/>
              </a:rPr>
              <a:t>物质的量浓度</a:t>
            </a:r>
            <a:r>
              <a:rPr lang="en-US" altLang="zh-CN" sz="3600" b="1" dirty="0" smtClean="0">
                <a:solidFill>
                  <a:srgbClr val="0000FF"/>
                </a:solidFill>
                <a:latin typeface="Courier New" panose="02070309020205020404" charset="0"/>
                <a:ea typeface="华文行楷" panose="02010800040101010101" pitchFamily="2" charset="-122"/>
              </a:rPr>
              <a:t>(</a:t>
            </a:r>
            <a:r>
              <a:rPr lang="en-US" altLang="zh-CN" sz="3600" b="1" dirty="0" err="1" smtClean="0">
                <a:solidFill>
                  <a:srgbClr val="0000FF"/>
                </a:solidFill>
                <a:latin typeface="Courier New" panose="02070309020205020404" charset="0"/>
                <a:ea typeface="Dotum" panose="020B0600000101010101" pitchFamily="34" charset="-127"/>
                <a:sym typeface="+mn-ea"/>
              </a:rPr>
              <a:t>c</a:t>
            </a:r>
            <a:r>
              <a:rPr lang="en-US" altLang="zh-CN" sz="3600" b="1" baseline="-25000" dirty="0" err="1" smtClean="0">
                <a:solidFill>
                  <a:srgbClr val="0000FF"/>
                </a:solidFill>
                <a:latin typeface="Courier New" panose="02070309020205020404" charset="0"/>
                <a:ea typeface="Dotum" panose="020B0600000101010101" pitchFamily="34" charset="-127"/>
                <a:sym typeface="+mn-ea"/>
              </a:rPr>
              <a:t>B</a:t>
            </a:r>
            <a:r>
              <a:rPr lang="en-US" altLang="zh-CN" sz="3600" b="1" dirty="0" smtClean="0">
                <a:solidFill>
                  <a:srgbClr val="0000FF"/>
                </a:solidFill>
                <a:latin typeface="Courier New" panose="02070309020205020404" charset="0"/>
                <a:ea typeface="华文行楷" panose="02010800040101010101" pitchFamily="2" charset="-122"/>
              </a:rPr>
              <a:t>)</a:t>
            </a:r>
            <a:endParaRPr lang="en-US" altLang="zh-CN" sz="3600" b="1" dirty="0" smtClean="0">
              <a:solidFill>
                <a:srgbClr val="0000FF"/>
              </a:solidFill>
              <a:latin typeface="Courier New" panose="02070309020205020404" charset="0"/>
              <a:ea typeface="华文行楷" panose="02010800040101010101" pitchFamily="2" charset="-122"/>
            </a:endParaRPr>
          </a:p>
          <a:p>
            <a:pPr eaLnBrk="1" hangingPunct="1">
              <a:spcBef>
                <a:spcPct val="0"/>
              </a:spcBef>
              <a:buNone/>
            </a:pPr>
            <a:endParaRPr lang="en-US" altLang="zh-CN" sz="3600" b="1" dirty="0" smtClean="0">
              <a:solidFill>
                <a:srgbClr val="0000FF"/>
              </a:solidFill>
              <a:latin typeface="Courier New" panose="02070309020205020404" charset="0"/>
              <a:ea typeface="华文行楷" panose="02010800040101010101" pitchFamily="2" charset="-122"/>
            </a:endParaRPr>
          </a:p>
          <a:p>
            <a:pPr algn="l" eaLnBrk="1" hangingPunct="1">
              <a:buNone/>
            </a:pPr>
            <a:r>
              <a:rPr lang="en-US" altLang="zh-CN" sz="3600" b="1" dirty="0" smtClean="0">
                <a:solidFill>
                  <a:srgbClr val="0000FF"/>
                </a:solidFill>
                <a:latin typeface="华文行楷" panose="02010800040101010101" pitchFamily="2" charset="-122"/>
                <a:ea typeface="华文行楷" panose="02010800040101010101" pitchFamily="2" charset="-122"/>
              </a:rPr>
              <a:t>2</a:t>
            </a:r>
            <a:r>
              <a:rPr lang="zh-CN" altLang="en-US" sz="3600" b="1" dirty="0" smtClean="0">
                <a:solidFill>
                  <a:srgbClr val="0000FF"/>
                </a:solidFill>
                <a:latin typeface="华文行楷" panose="02010800040101010101" pitchFamily="2" charset="-122"/>
                <a:ea typeface="华文行楷" panose="02010800040101010101" pitchFamily="2" charset="-122"/>
              </a:rPr>
              <a:t>、理解和学会应用</a:t>
            </a:r>
            <a:r>
              <a:rPr lang="en-US" altLang="zh-CN" sz="3600" b="1" dirty="0" err="1" smtClean="0">
                <a:solidFill>
                  <a:srgbClr val="FF0000"/>
                </a:solidFill>
                <a:latin typeface="Courier New" panose="02070309020205020404" charset="0"/>
                <a:ea typeface="Dotum" panose="020B0600000101010101" pitchFamily="34" charset="-127"/>
                <a:sym typeface="+mn-ea"/>
              </a:rPr>
              <a:t>c</a:t>
            </a:r>
            <a:r>
              <a:rPr lang="en-US" altLang="zh-CN" sz="3600" b="1" baseline="-25000" dirty="0" err="1" smtClean="0">
                <a:solidFill>
                  <a:srgbClr val="FF0000"/>
                </a:solidFill>
                <a:latin typeface="Courier New" panose="02070309020205020404" charset="0"/>
                <a:ea typeface="Dotum" panose="020B0600000101010101" pitchFamily="34" charset="-127"/>
                <a:sym typeface="+mn-ea"/>
              </a:rPr>
              <a:t>B</a:t>
            </a:r>
            <a:r>
              <a:rPr lang="en-US" altLang="zh-CN" sz="3600" b="1" dirty="0" smtClean="0">
                <a:solidFill>
                  <a:srgbClr val="FF0000"/>
                </a:solidFill>
                <a:latin typeface="Dotum" panose="020B0600000101010101" pitchFamily="34" charset="-127"/>
                <a:ea typeface="Dotum" panose="020B0600000101010101" pitchFamily="34" charset="-127"/>
              </a:rPr>
              <a:t>=</a:t>
            </a:r>
            <a:r>
              <a:rPr lang="en-US" altLang="zh-CN" sz="3600" b="1" dirty="0" err="1" smtClean="0">
                <a:solidFill>
                  <a:srgbClr val="FF0000"/>
                </a:solidFill>
                <a:latin typeface="Courier New" panose="02070309020205020404" charset="0"/>
                <a:ea typeface="Dotum" panose="020B0600000101010101" pitchFamily="34" charset="-127"/>
                <a:sym typeface="+mn-ea"/>
              </a:rPr>
              <a:t>n</a:t>
            </a:r>
            <a:r>
              <a:rPr lang="en-US" altLang="zh-CN" sz="3600" b="1" baseline="-25000" dirty="0" err="1" smtClean="0">
                <a:solidFill>
                  <a:srgbClr val="FF0000"/>
                </a:solidFill>
                <a:latin typeface="Courier New" panose="02070309020205020404" charset="0"/>
                <a:ea typeface="Dotum" panose="020B0600000101010101" pitchFamily="34" charset="-127"/>
                <a:sym typeface="+mn-ea"/>
              </a:rPr>
              <a:t>B</a:t>
            </a:r>
            <a:r>
              <a:rPr lang="en-US" altLang="zh-CN" sz="3600" b="1" dirty="0" smtClean="0">
                <a:solidFill>
                  <a:srgbClr val="FF0000"/>
                </a:solidFill>
                <a:latin typeface="Dotum" panose="020B0600000101010101" pitchFamily="34" charset="-127"/>
                <a:ea typeface="Dotum" panose="020B0600000101010101" pitchFamily="34" charset="-127"/>
              </a:rPr>
              <a:t>/</a:t>
            </a:r>
            <a:r>
              <a:rPr lang="en-US" altLang="zh-CN" sz="3600" b="1" dirty="0" smtClean="0">
                <a:solidFill>
                  <a:srgbClr val="FF0000"/>
                </a:solidFill>
                <a:latin typeface="Times New Roman" panose="02020603050405020304" pitchFamily="18" charset="0"/>
                <a:ea typeface="楷体_GB2312" pitchFamily="49" charset="-122"/>
              </a:rPr>
              <a:t> V</a:t>
            </a:r>
            <a:r>
              <a:rPr lang="zh-CN" altLang="en-US" sz="3600" b="1" dirty="0" smtClean="0">
                <a:solidFill>
                  <a:srgbClr val="0000FF"/>
                </a:solidFill>
                <a:latin typeface="华文行楷" panose="02010800040101010101" pitchFamily="2" charset="-122"/>
                <a:ea typeface="华文行楷" panose="02010800040101010101" pitchFamily="2" charset="-122"/>
              </a:rPr>
              <a:t>和稀释定理</a:t>
            </a:r>
            <a:endParaRPr lang="zh-CN" altLang="en-US"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None/>
            </a:pP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None/>
            </a:pPr>
            <a:r>
              <a:rPr lang="en-US" altLang="zh-CN" sz="3600" b="1" dirty="0" smtClean="0">
                <a:solidFill>
                  <a:srgbClr val="0000FF"/>
                </a:solidFill>
                <a:latin typeface="华文行楷" panose="02010800040101010101" pitchFamily="2" charset="-122"/>
                <a:ea typeface="华文行楷" panose="02010800040101010101" pitchFamily="2" charset="-122"/>
              </a:rPr>
              <a:t>3</a:t>
            </a:r>
            <a:r>
              <a:rPr lang="zh-CN" altLang="en-US" sz="3600" b="1" dirty="0" smtClean="0">
                <a:solidFill>
                  <a:srgbClr val="0000FF"/>
                </a:solidFill>
                <a:latin typeface="华文行楷" panose="02010800040101010101" pitchFamily="2" charset="-122"/>
                <a:ea typeface="华文行楷" panose="02010800040101010101" pitchFamily="2" charset="-122"/>
              </a:rPr>
              <a:t>、会用固体或浓溶液配制一定</a:t>
            </a:r>
            <a:r>
              <a:rPr lang="en-US" altLang="zh-CN" sz="3600" b="1" dirty="0" err="1" smtClean="0">
                <a:solidFill>
                  <a:srgbClr val="0000FF"/>
                </a:solidFill>
                <a:latin typeface="Courier New" panose="02070309020205020404" charset="0"/>
                <a:ea typeface="Dotum" panose="020B0600000101010101" pitchFamily="34" charset="-127"/>
                <a:sym typeface="+mn-ea"/>
              </a:rPr>
              <a:t>c</a:t>
            </a:r>
            <a:r>
              <a:rPr lang="en-US" altLang="zh-CN" sz="3600" b="1" baseline="-25000" dirty="0" err="1" smtClean="0">
                <a:solidFill>
                  <a:srgbClr val="0000FF"/>
                </a:solidFill>
                <a:latin typeface="Courier New" panose="02070309020205020404" charset="0"/>
                <a:ea typeface="Dotum" panose="020B0600000101010101" pitchFamily="34" charset="-127"/>
                <a:sym typeface="+mn-ea"/>
              </a:rPr>
              <a:t>B</a:t>
            </a:r>
            <a:r>
              <a:rPr lang="zh-CN" altLang="en-US" sz="3600" b="1" dirty="0" smtClean="0">
                <a:solidFill>
                  <a:srgbClr val="0000FF"/>
                </a:solidFill>
                <a:latin typeface="华文行楷" panose="02010800040101010101" pitchFamily="2" charset="-122"/>
                <a:ea typeface="华文行楷" panose="02010800040101010101" pitchFamily="2" charset="-122"/>
              </a:rPr>
              <a:t>的溶液</a:t>
            </a:r>
            <a:endParaRPr lang="zh-CN" altLang="en-US"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a:solidFill>
                <a:srgbClr val="FF0000"/>
              </a:solidFill>
              <a:latin typeface="华文行楷" panose="02010800040101010101" pitchFamily="2" charset="-122"/>
              <a:ea typeface="华文行楷" panose="02010800040101010101" pitchFamily="2" charset="-122"/>
            </a:endParaRPr>
          </a:p>
        </p:txBody>
      </p:sp>
      <p:sp>
        <p:nvSpPr>
          <p:cNvPr id="2" name="TextBox 1"/>
          <p:cNvSpPr txBox="1"/>
          <p:nvPr/>
        </p:nvSpPr>
        <p:spPr>
          <a:xfrm>
            <a:off x="17780" y="256540"/>
            <a:ext cx="9108440" cy="640080"/>
          </a:xfrm>
          <a:prstGeom prst="rect">
            <a:avLst/>
          </a:prstGeom>
          <a:noFill/>
        </p:spPr>
        <p:txBody>
          <a:bodyPr wrap="square" rtlCol="0">
            <a:spAutoFit/>
          </a:bodyPr>
          <a:lstStyle/>
          <a:p>
            <a:pPr algn="ctr"/>
            <a:r>
              <a:rPr lang="zh-CN" altLang="en-US" sz="3600" b="1" dirty="0" smtClean="0">
                <a:solidFill>
                  <a:srgbClr val="FF3300"/>
                </a:solidFill>
                <a:latin typeface="黑体" panose="02010609060101010101" pitchFamily="49" charset="-122"/>
                <a:ea typeface="黑体" panose="02010609060101010101" pitchFamily="49" charset="-122"/>
              </a:rPr>
              <a:t>第三课时  一定物质的量浓度的溶液的配制</a:t>
            </a:r>
            <a:endParaRPr lang="zh-CN" altLang="en-US" sz="3600" b="1" dirty="0">
              <a:solidFill>
                <a:srgbClr val="FF0000"/>
              </a:solidFill>
              <a:latin typeface="黑体" panose="02010609060101010101" pitchFamily="49" charset="-122"/>
              <a:ea typeface="黑体" panose="02010609060101010101" pitchFamily="49" charset="-122"/>
            </a:endParaRPr>
          </a:p>
        </p:txBody>
      </p:sp>
      <p:sp>
        <p:nvSpPr>
          <p:cNvPr id="3" name="椭圆 2"/>
          <p:cNvSpPr/>
          <p:nvPr/>
        </p:nvSpPr>
        <p:spPr>
          <a:xfrm>
            <a:off x="4576445" y="4808855"/>
            <a:ext cx="971550" cy="650875"/>
          </a:xfrm>
          <a:prstGeom prst="ellipse">
            <a:avLst/>
          </a:prstGeom>
          <a:noFill/>
          <a:ln w="38100">
            <a:solidFill>
              <a:srgbClr val="D6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6270625" y="2516505"/>
            <a:ext cx="971550" cy="650875"/>
          </a:xfrm>
          <a:prstGeom prst="ellipse">
            <a:avLst/>
          </a:prstGeom>
          <a:noFill/>
          <a:ln w="38100">
            <a:solidFill>
              <a:srgbClr val="D6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0"/>
          <p:cNvGrpSpPr/>
          <p:nvPr/>
        </p:nvGrpSpPr>
        <p:grpSpPr>
          <a:xfrm>
            <a:off x="4000500" y="4421188"/>
            <a:ext cx="4862513" cy="2293937"/>
            <a:chOff x="4000496" y="4421188"/>
            <a:chExt cx="4862517" cy="2293937"/>
          </a:xfrm>
        </p:grpSpPr>
        <p:pic>
          <p:nvPicPr>
            <p:cNvPr id="76809" name="Picture 3" descr="45"/>
            <p:cNvPicPr>
              <a:picLocks noChangeAspect="1"/>
            </p:cNvPicPr>
            <p:nvPr/>
          </p:nvPicPr>
          <p:blipFill>
            <a:blip r:embed="rId1"/>
            <a:stretch>
              <a:fillRect/>
            </a:stretch>
          </p:blipFill>
          <p:spPr>
            <a:xfrm>
              <a:off x="6143625" y="4421188"/>
              <a:ext cx="2719388" cy="2293937"/>
            </a:xfrm>
            <a:prstGeom prst="rect">
              <a:avLst/>
            </a:prstGeom>
            <a:noFill/>
            <a:ln w="9525">
              <a:noFill/>
            </a:ln>
          </p:spPr>
        </p:pic>
        <p:sp>
          <p:nvSpPr>
            <p:cNvPr id="76810" name="Line 13"/>
            <p:cNvSpPr/>
            <p:nvPr/>
          </p:nvSpPr>
          <p:spPr>
            <a:xfrm flipH="1" flipV="1">
              <a:off x="5643570" y="6037581"/>
              <a:ext cx="695318" cy="45719"/>
            </a:xfrm>
            <a:prstGeom prst="line">
              <a:avLst/>
            </a:prstGeom>
            <a:ln w="9525" cap="flat" cmpd="sng">
              <a:solidFill>
                <a:srgbClr val="FF0000"/>
              </a:solidFill>
              <a:prstDash val="solid"/>
              <a:headEnd type="none" w="med" len="med"/>
              <a:tailEnd type="triangle" w="med" len="med"/>
            </a:ln>
          </p:spPr>
        </p:sp>
        <p:sp>
          <p:nvSpPr>
            <p:cNvPr id="76811" name="Text Box 14"/>
            <p:cNvSpPr txBox="1"/>
            <p:nvPr/>
          </p:nvSpPr>
          <p:spPr>
            <a:xfrm>
              <a:off x="4000496" y="5715000"/>
              <a:ext cx="1639887" cy="711200"/>
            </a:xfrm>
            <a:prstGeom prst="rect">
              <a:avLst/>
            </a:prstGeom>
            <a:noFill/>
            <a:ln w="9525" cap="flat" cmpd="sng">
              <a:solidFill>
                <a:srgbClr val="FF00FF"/>
              </a:solidFill>
              <a:prstDash val="solid"/>
              <a:miter/>
              <a:headEnd type="none" w="med" len="med"/>
              <a:tailEnd type="none" w="med" len="med"/>
            </a:ln>
          </p:spPr>
          <p:txBody>
            <a:bodyPr>
              <a:spAutoFit/>
            </a:bodyPr>
            <a:p>
              <a:pPr lvl="0" algn="just" eaLnBrk="1" hangingPunct="1">
                <a:spcBef>
                  <a:spcPct val="50000"/>
                </a:spcBef>
              </a:pPr>
              <a:r>
                <a:rPr lang="en-US" altLang="zh-CN" sz="2000" b="1" dirty="0">
                  <a:solidFill>
                    <a:srgbClr val="FF0000"/>
                  </a:solidFill>
                  <a:latin typeface="宋体" panose="02010600030101010101" pitchFamily="2" charset="-122"/>
                  <a:ea typeface="方正姚体" panose="02010601030101010101" pitchFamily="2" charset="-122"/>
                </a:rPr>
                <a:t>1.5mol·L</a:t>
              </a:r>
              <a:r>
                <a:rPr lang="en-US" altLang="zh-CN" sz="2000" b="1" baseline="30000" dirty="0">
                  <a:solidFill>
                    <a:srgbClr val="FF0000"/>
                  </a:solidFill>
                  <a:latin typeface="宋体" panose="02010600030101010101" pitchFamily="2" charset="-122"/>
                  <a:ea typeface="方正姚体" panose="02010601030101010101" pitchFamily="2" charset="-122"/>
                </a:rPr>
                <a:t>-1</a:t>
              </a:r>
              <a:r>
                <a:rPr lang="en-US" altLang="zh-CN" sz="2000" b="1" dirty="0">
                  <a:solidFill>
                    <a:srgbClr val="FF0000"/>
                  </a:solidFill>
                  <a:latin typeface="宋体" panose="02010600030101010101" pitchFamily="2" charset="-122"/>
                  <a:ea typeface="方正姚体" panose="02010601030101010101" pitchFamily="2" charset="-122"/>
                </a:rPr>
                <a:t> BaCl</a:t>
              </a:r>
              <a:r>
                <a:rPr lang="en-US" altLang="zh-CN" sz="2000" b="1" baseline="-25000" dirty="0">
                  <a:solidFill>
                    <a:srgbClr val="FF0000"/>
                  </a:solidFill>
                  <a:latin typeface="宋体" panose="02010600030101010101" pitchFamily="2" charset="-122"/>
                  <a:ea typeface="方正姚体" panose="02010601030101010101" pitchFamily="2" charset="-122"/>
                </a:rPr>
                <a:t>2</a:t>
              </a:r>
              <a:r>
                <a:rPr lang="zh-CN" altLang="en-US" sz="2000" b="1" dirty="0">
                  <a:solidFill>
                    <a:srgbClr val="FF0000"/>
                  </a:solidFill>
                  <a:latin typeface="宋体" panose="02010600030101010101" pitchFamily="2" charset="-122"/>
                  <a:ea typeface="方正姚体" panose="02010601030101010101" pitchFamily="2" charset="-122"/>
                </a:rPr>
                <a:t>溶液</a:t>
              </a:r>
              <a:endParaRPr lang="zh-CN" altLang="en-US" sz="2000" b="1" dirty="0">
                <a:solidFill>
                  <a:srgbClr val="FF0000"/>
                </a:solidFill>
                <a:latin typeface="宋体" panose="02010600030101010101" pitchFamily="2" charset="-122"/>
                <a:ea typeface="方正姚体" panose="02010601030101010101" pitchFamily="2" charset="-122"/>
              </a:endParaRPr>
            </a:p>
          </p:txBody>
        </p:sp>
      </p:grpSp>
      <p:pic>
        <p:nvPicPr>
          <p:cNvPr id="14341" name="Picture 3"/>
          <p:cNvPicPr>
            <a:picLocks noChangeAspect="1"/>
          </p:cNvPicPr>
          <p:nvPr/>
        </p:nvPicPr>
        <p:blipFill>
          <a:blip r:embed="rId2"/>
          <a:stretch>
            <a:fillRect/>
          </a:stretch>
        </p:blipFill>
        <p:spPr>
          <a:xfrm>
            <a:off x="140653" y="153035"/>
            <a:ext cx="3724275" cy="4962525"/>
          </a:xfrm>
          <a:prstGeom prst="rect">
            <a:avLst/>
          </a:prstGeom>
          <a:noFill/>
          <a:ln w="9525">
            <a:noFill/>
          </a:ln>
        </p:spPr>
      </p:pic>
      <p:grpSp>
        <p:nvGrpSpPr>
          <p:cNvPr id="3" name="组合 10"/>
          <p:cNvGrpSpPr/>
          <p:nvPr/>
        </p:nvGrpSpPr>
        <p:grpSpPr>
          <a:xfrm>
            <a:off x="6189663" y="357188"/>
            <a:ext cx="2597150" cy="4000500"/>
            <a:chOff x="6618382" y="357166"/>
            <a:chExt cx="2311336" cy="3857652"/>
          </a:xfrm>
        </p:grpSpPr>
        <p:pic>
          <p:nvPicPr>
            <p:cNvPr id="76807" name="Picture 2"/>
            <p:cNvPicPr>
              <a:picLocks noChangeAspect="1"/>
            </p:cNvPicPr>
            <p:nvPr/>
          </p:nvPicPr>
          <p:blipFill>
            <a:blip r:embed="rId3"/>
            <a:stretch>
              <a:fillRect/>
            </a:stretch>
          </p:blipFill>
          <p:spPr>
            <a:xfrm>
              <a:off x="6618382" y="357166"/>
              <a:ext cx="2311336" cy="3857652"/>
            </a:xfrm>
            <a:prstGeom prst="rect">
              <a:avLst/>
            </a:prstGeom>
            <a:noFill/>
            <a:ln w="9525">
              <a:noFill/>
            </a:ln>
          </p:spPr>
        </p:pic>
        <p:sp>
          <p:nvSpPr>
            <p:cNvPr id="8" name="椭圆 7"/>
            <p:cNvSpPr/>
            <p:nvPr/>
          </p:nvSpPr>
          <p:spPr>
            <a:xfrm>
              <a:off x="6903767" y="3071299"/>
              <a:ext cx="642822"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 name="Text Box 19"/>
          <p:cNvSpPr txBox="1"/>
          <p:nvPr/>
        </p:nvSpPr>
        <p:spPr>
          <a:xfrm>
            <a:off x="4071938" y="1643063"/>
            <a:ext cx="1928812" cy="2862262"/>
          </a:xfrm>
          <a:prstGeom prst="rect">
            <a:avLst/>
          </a:prstGeom>
          <a:noFill/>
          <a:ln w="9525">
            <a:noFill/>
          </a:ln>
        </p:spPr>
        <p:txBody>
          <a:bodyPr>
            <a:spAutoFit/>
          </a:bodyPr>
          <a:p>
            <a:pPr lvl="0" eaLnBrk="1" hangingPunct="1">
              <a:lnSpc>
                <a:spcPct val="150000"/>
              </a:lnSpc>
              <a:spcBef>
                <a:spcPct val="50000"/>
              </a:spcBef>
            </a:pPr>
            <a:r>
              <a:rPr lang="zh-CN" altLang="en-US" sz="2400" b="1" dirty="0">
                <a:solidFill>
                  <a:srgbClr val="CC00FF"/>
                </a:solidFill>
                <a:latin typeface="宋体" panose="02010600030101010101" pitchFamily="2" charset="-122"/>
                <a:ea typeface="方正姚体" panose="02010601030101010101" pitchFamily="2" charset="-122"/>
              </a:rPr>
              <a:t>表示溶液浓度的方法有多种</a:t>
            </a:r>
            <a:r>
              <a:rPr lang="en-US" altLang="zh-CN" sz="2400" b="1" dirty="0">
                <a:solidFill>
                  <a:srgbClr val="CC00FF"/>
                </a:solidFill>
                <a:latin typeface="宋体" panose="02010600030101010101" pitchFamily="2" charset="-122"/>
                <a:ea typeface="方正姚体" panose="02010601030101010101" pitchFamily="2" charset="-122"/>
              </a:rPr>
              <a:t>,</a:t>
            </a:r>
            <a:r>
              <a:rPr lang="zh-CN" altLang="en-US" sz="2400" b="1" dirty="0">
                <a:solidFill>
                  <a:srgbClr val="CC00FF"/>
                </a:solidFill>
                <a:latin typeface="宋体" panose="02010600030101010101" pitchFamily="2" charset="-122"/>
                <a:ea typeface="方正姚体" panose="02010601030101010101" pitchFamily="2" charset="-122"/>
              </a:rPr>
              <a:t>它们分别表示什么意义？</a:t>
            </a:r>
            <a:endParaRPr lang="zh-CN" altLang="en-US" sz="2400" b="1" dirty="0">
              <a:solidFill>
                <a:srgbClr val="CC00FF"/>
              </a:solidFill>
              <a:latin typeface="宋体" panose="02010600030101010101" pitchFamily="2" charset="-122"/>
              <a:ea typeface="方正姚体" panose="02010601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357188" y="428625"/>
            <a:ext cx="8501063" cy="642938"/>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zh-CN" altLang="en-US" sz="3600" b="1" i="0" u="none" strike="noStrike" kern="0" cap="none" spc="0" normalizeH="0" baseline="0" noProof="0" dirty="0">
                <a:ln>
                  <a:noFill/>
                </a:ln>
                <a:solidFill>
                  <a:srgbClr val="0000FF"/>
                </a:solidFill>
                <a:effectLst/>
                <a:uLnTx/>
                <a:uFillTx/>
                <a:latin typeface="+mn-lt"/>
                <a:ea typeface="+mn-ea"/>
                <a:cs typeface="+mn-cs"/>
              </a:rPr>
              <a:t>第二节    物质的量在化学实验中的应用</a:t>
            </a:r>
            <a:endParaRPr kumimoji="0" lang="zh-CN" altLang="en-US" sz="3600" b="1" i="0" u="none" strike="noStrike" kern="0" cap="none" spc="0" normalizeH="0" baseline="0" noProof="0" dirty="0">
              <a:ln>
                <a:noFill/>
              </a:ln>
              <a:solidFill>
                <a:srgbClr val="0000FF"/>
              </a:solidFill>
              <a:effectLst/>
              <a:uLnTx/>
              <a:uFillTx/>
              <a:latin typeface="+mn-lt"/>
              <a:ea typeface="+mn-ea"/>
              <a:cs typeface="+mn-cs"/>
            </a:endParaRPr>
          </a:p>
        </p:txBody>
      </p:sp>
      <p:sp>
        <p:nvSpPr>
          <p:cNvPr id="77827" name="矩形 2"/>
          <p:cNvSpPr/>
          <p:nvPr/>
        </p:nvSpPr>
        <p:spPr>
          <a:xfrm>
            <a:off x="285750" y="1285875"/>
            <a:ext cx="3929063" cy="585788"/>
          </a:xfrm>
          <a:prstGeom prst="rect">
            <a:avLst/>
          </a:prstGeom>
          <a:noFill/>
          <a:ln w="9525">
            <a:noFill/>
          </a:ln>
        </p:spPr>
        <p:txBody>
          <a:bodyPr>
            <a:spAutoFit/>
          </a:bodyPr>
          <a:p>
            <a:pPr lvl="0" eaLnBrk="1" hangingPunct="1"/>
            <a:r>
              <a:rPr lang="zh-CN" altLang="en-US" sz="3200" b="1" dirty="0">
                <a:solidFill>
                  <a:srgbClr val="FF0000"/>
                </a:solidFill>
                <a:latin typeface="Times New Roman" panose="02020603050405020304" pitchFamily="18" charset="0"/>
                <a:ea typeface="方正姚体" panose="02010601030101010101" pitchFamily="2" charset="-122"/>
              </a:rPr>
              <a:t>一、物质的量浓度</a:t>
            </a:r>
            <a:endParaRPr lang="zh-CN" altLang="en-US" sz="3200" dirty="0">
              <a:solidFill>
                <a:srgbClr val="FF0000"/>
              </a:solidFill>
              <a:latin typeface="Calibri" panose="020F0502020204030204" charset="0"/>
              <a:ea typeface="方正姚体" panose="02010601030101010101" pitchFamily="2" charset="-122"/>
            </a:endParaRPr>
          </a:p>
        </p:txBody>
      </p:sp>
      <p:sp>
        <p:nvSpPr>
          <p:cNvPr id="77828" name="矩形 3"/>
          <p:cNvSpPr/>
          <p:nvPr/>
        </p:nvSpPr>
        <p:spPr>
          <a:xfrm>
            <a:off x="857250" y="2000250"/>
            <a:ext cx="7500938" cy="523875"/>
          </a:xfrm>
          <a:prstGeom prst="rect">
            <a:avLst/>
          </a:prstGeom>
          <a:noFill/>
          <a:ln w="9525">
            <a:noFill/>
          </a:ln>
        </p:spPr>
        <p:txBody>
          <a:bodyPr>
            <a:spAutoFit/>
          </a:bodyPr>
          <a:p>
            <a:pPr lvl="0" eaLnBrk="1" hangingPunct="1"/>
            <a:r>
              <a:rPr lang="zh-CN" altLang="en-US" sz="2800" b="1" dirty="0">
                <a:latin typeface="Times New Roman" panose="02020603050405020304" pitchFamily="18" charset="0"/>
                <a:ea typeface="方正姚体" panose="02010601030101010101" pitchFamily="2" charset="-122"/>
              </a:rPr>
              <a:t>定义：单位体积溶液里所含溶质</a:t>
            </a:r>
            <a:r>
              <a:rPr lang="en-US" altLang="zh-CN" sz="2800" b="1" dirty="0">
                <a:latin typeface="Times New Roman" panose="02020603050405020304" pitchFamily="18" charset="0"/>
                <a:ea typeface="方正姚体" panose="02010601030101010101" pitchFamily="2" charset="-122"/>
              </a:rPr>
              <a:t>B</a:t>
            </a:r>
            <a:r>
              <a:rPr lang="zh-CN" altLang="en-US" sz="2800" b="1" dirty="0">
                <a:latin typeface="Times New Roman" panose="02020603050405020304" pitchFamily="18" charset="0"/>
                <a:ea typeface="方正姚体" panose="02010601030101010101" pitchFamily="2" charset="-122"/>
              </a:rPr>
              <a:t>的物质的量</a:t>
            </a:r>
            <a:endParaRPr lang="zh-CN" altLang="en-US" sz="2800" dirty="0">
              <a:latin typeface="Calibri" panose="020F0502020204030204" charset="0"/>
              <a:ea typeface="方正姚体" panose="02010601030101010101" pitchFamily="2" charset="-122"/>
            </a:endParaRPr>
          </a:p>
        </p:txBody>
      </p:sp>
      <p:sp>
        <p:nvSpPr>
          <p:cNvPr id="77829" name="矩形 4"/>
          <p:cNvSpPr/>
          <p:nvPr/>
        </p:nvSpPr>
        <p:spPr>
          <a:xfrm>
            <a:off x="857250" y="2643188"/>
            <a:ext cx="4143375" cy="523875"/>
          </a:xfrm>
          <a:prstGeom prst="rect">
            <a:avLst/>
          </a:prstGeom>
          <a:noFill/>
          <a:ln w="9525">
            <a:noFill/>
          </a:ln>
        </p:spPr>
        <p:txBody>
          <a:bodyPr>
            <a:spAutoFit/>
          </a:bodyPr>
          <a:p>
            <a:pPr lvl="0" eaLnBrk="1" hangingPunct="1"/>
            <a:r>
              <a:rPr lang="zh-CN" altLang="en-US" sz="2800" b="1" dirty="0">
                <a:latin typeface="Times New Roman" panose="02020603050405020304" pitchFamily="18" charset="0"/>
                <a:ea typeface="方正姚体" panose="02010601030101010101" pitchFamily="2" charset="-122"/>
              </a:rPr>
              <a:t>单位：</a:t>
            </a:r>
            <a:r>
              <a:rPr lang="en-US" altLang="zh-CN" sz="2800" b="1" dirty="0">
                <a:latin typeface="Calibri" panose="020F0502020204030204" charset="0"/>
                <a:ea typeface="方正姚体" panose="02010601030101010101" pitchFamily="2" charset="-122"/>
              </a:rPr>
              <a:t> mol/L</a:t>
            </a:r>
            <a:r>
              <a:rPr lang="zh-CN" altLang="en-US" sz="2800" b="1" dirty="0">
                <a:latin typeface="Calibri" panose="020F0502020204030204" charset="0"/>
                <a:ea typeface="方正姚体" panose="02010601030101010101" pitchFamily="2" charset="-122"/>
              </a:rPr>
              <a:t>或</a:t>
            </a:r>
            <a:r>
              <a:rPr lang="en-US" altLang="zh-CN" sz="2800" b="1" dirty="0">
                <a:latin typeface="Calibri" panose="020F0502020204030204" charset="0"/>
                <a:ea typeface="方正姚体" panose="02010601030101010101" pitchFamily="2" charset="-122"/>
              </a:rPr>
              <a:t>mol.L</a:t>
            </a:r>
            <a:r>
              <a:rPr lang="en-US" altLang="zh-CN" sz="2800" b="1" baseline="30000" dirty="0">
                <a:latin typeface="Calibri" panose="020F0502020204030204" charset="0"/>
                <a:ea typeface="方正姚体" panose="02010601030101010101" pitchFamily="2" charset="-122"/>
              </a:rPr>
              <a:t>-1</a:t>
            </a:r>
            <a:endParaRPr lang="zh-CN" altLang="en-US" sz="2800" dirty="0">
              <a:latin typeface="Calibri" panose="020F0502020204030204" charset="0"/>
              <a:ea typeface="方正姚体" panose="02010601030101010101" pitchFamily="2" charset="-122"/>
            </a:endParaRPr>
          </a:p>
        </p:txBody>
      </p:sp>
      <p:sp>
        <p:nvSpPr>
          <p:cNvPr id="77830" name="矩形 5"/>
          <p:cNvSpPr/>
          <p:nvPr/>
        </p:nvSpPr>
        <p:spPr>
          <a:xfrm>
            <a:off x="857250" y="3357563"/>
            <a:ext cx="7500938" cy="523875"/>
          </a:xfrm>
          <a:prstGeom prst="rect">
            <a:avLst/>
          </a:prstGeom>
          <a:noFill/>
          <a:ln w="9525">
            <a:noFill/>
          </a:ln>
        </p:spPr>
        <p:txBody>
          <a:bodyPr>
            <a:spAutoFit/>
          </a:bodyPr>
          <a:p>
            <a:pPr lvl="0" eaLnBrk="1" hangingPunct="1"/>
            <a:r>
              <a:rPr lang="zh-CN" altLang="en-US" sz="2800" b="1" dirty="0">
                <a:latin typeface="Times New Roman" panose="02020603050405020304" pitchFamily="18" charset="0"/>
                <a:ea typeface="方正姚体" panose="02010601030101010101" pitchFamily="2" charset="-122"/>
              </a:rPr>
              <a:t>表达式：</a:t>
            </a:r>
            <a:endParaRPr lang="zh-CN" altLang="en-US" sz="2800" dirty="0">
              <a:latin typeface="Calibri" panose="020F0502020204030204" charset="0"/>
              <a:ea typeface="方正姚体" panose="02010601030101010101" pitchFamily="2" charset="-122"/>
            </a:endParaRPr>
          </a:p>
        </p:txBody>
      </p:sp>
      <p:sp>
        <p:nvSpPr>
          <p:cNvPr id="11" name="Rectangle 3"/>
          <p:cNvSpPr/>
          <p:nvPr/>
        </p:nvSpPr>
        <p:spPr>
          <a:xfrm>
            <a:off x="609600" y="4500563"/>
            <a:ext cx="7843838" cy="2012950"/>
          </a:xfrm>
          <a:prstGeom prst="rect">
            <a:avLst/>
          </a:prstGeom>
          <a:noFill/>
          <a:ln w="9525">
            <a:noFill/>
          </a:ln>
        </p:spPr>
        <p:txBody>
          <a:bodyPr>
            <a:spAutoFit/>
          </a:bodyPr>
          <a:p>
            <a:pPr lvl="0" eaLnBrk="1" hangingPunct="1">
              <a:lnSpc>
                <a:spcPct val="130000"/>
              </a:lnSpc>
              <a:buClr>
                <a:srgbClr val="CCFF33"/>
              </a:buClr>
              <a:buSzPct val="70000"/>
              <a:buFont typeface="Wingdings" panose="05000000000000000000" pitchFamily="2" charset="2"/>
              <a:buNone/>
            </a:pPr>
            <a:r>
              <a:rPr lang="zh-CN" altLang="en-US" sz="2400" b="1" dirty="0">
                <a:solidFill>
                  <a:srgbClr val="0000FF"/>
                </a:solidFill>
                <a:latin typeface="宋体" panose="02010600030101010101" pitchFamily="2" charset="-122"/>
                <a:ea typeface="方正姚体" panose="02010601030101010101" pitchFamily="2" charset="-122"/>
              </a:rPr>
              <a:t>注意：（</a:t>
            </a:r>
            <a:r>
              <a:rPr lang="en-US" altLang="zh-CN" sz="2400" b="1" dirty="0">
                <a:solidFill>
                  <a:srgbClr val="0000FF"/>
                </a:solidFill>
                <a:latin typeface="宋体" panose="02010600030101010101" pitchFamily="2" charset="-122"/>
                <a:ea typeface="方正姚体" panose="02010601030101010101" pitchFamily="2" charset="-122"/>
              </a:rPr>
              <a:t>1</a:t>
            </a:r>
            <a:r>
              <a:rPr lang="zh-CN" altLang="en-US" sz="2400" b="1" dirty="0">
                <a:solidFill>
                  <a:srgbClr val="0000FF"/>
                </a:solidFill>
                <a:latin typeface="宋体" panose="02010600030101010101" pitchFamily="2" charset="-122"/>
                <a:ea typeface="方正姚体" panose="02010601030101010101" pitchFamily="2" charset="-122"/>
              </a:rPr>
              <a:t>）体积是溶液的体积，不是溶剂的体积。</a:t>
            </a:r>
            <a:endParaRPr lang="zh-CN" altLang="en-US" sz="2400" b="1" dirty="0">
              <a:solidFill>
                <a:srgbClr val="0000FF"/>
              </a:solidFill>
              <a:latin typeface="宋体" panose="02010600030101010101" pitchFamily="2" charset="-122"/>
              <a:ea typeface="方正姚体" panose="02010601030101010101" pitchFamily="2" charset="-122"/>
            </a:endParaRPr>
          </a:p>
          <a:p>
            <a:pPr lvl="0" eaLnBrk="1" hangingPunct="1">
              <a:lnSpc>
                <a:spcPct val="130000"/>
              </a:lnSpc>
              <a:buClr>
                <a:srgbClr val="CCFF33"/>
              </a:buClr>
              <a:buSzPct val="70000"/>
              <a:buFont typeface="Wingdings" panose="05000000000000000000" pitchFamily="2" charset="2"/>
              <a:buNone/>
            </a:pPr>
            <a:r>
              <a:rPr lang="zh-CN" altLang="en-US" sz="2400" b="1" dirty="0">
                <a:solidFill>
                  <a:srgbClr val="0000FF"/>
                </a:solidFill>
                <a:latin typeface="宋体" panose="02010600030101010101" pitchFamily="2" charset="-122"/>
                <a:ea typeface="方正姚体" panose="02010601030101010101" pitchFamily="2" charset="-122"/>
              </a:rPr>
              <a:t>（</a:t>
            </a:r>
            <a:r>
              <a:rPr lang="en-US" altLang="zh-CN" sz="2400" b="1" dirty="0">
                <a:solidFill>
                  <a:srgbClr val="0000FF"/>
                </a:solidFill>
                <a:latin typeface="宋体" panose="02010600030101010101" pitchFamily="2" charset="-122"/>
                <a:ea typeface="方正姚体" panose="02010601030101010101" pitchFamily="2" charset="-122"/>
              </a:rPr>
              <a:t>2</a:t>
            </a:r>
            <a:r>
              <a:rPr lang="zh-CN" altLang="en-US" sz="2400" b="1" dirty="0">
                <a:solidFill>
                  <a:srgbClr val="0000FF"/>
                </a:solidFill>
                <a:latin typeface="宋体" panose="02010600030101010101" pitchFamily="2" charset="-122"/>
                <a:ea typeface="方正姚体" panose="02010601030101010101" pitchFamily="2" charset="-122"/>
              </a:rPr>
              <a:t>）溶质用物质的量表示，不是用质量表示。</a:t>
            </a:r>
            <a:endParaRPr lang="zh-CN" altLang="en-US" sz="2400" b="1" dirty="0">
              <a:solidFill>
                <a:srgbClr val="0000FF"/>
              </a:solidFill>
              <a:latin typeface="宋体" panose="02010600030101010101" pitchFamily="2" charset="-122"/>
              <a:ea typeface="方正姚体" panose="02010601030101010101" pitchFamily="2" charset="-122"/>
            </a:endParaRPr>
          </a:p>
          <a:p>
            <a:pPr lvl="0" eaLnBrk="1" hangingPunct="1">
              <a:lnSpc>
                <a:spcPct val="130000"/>
              </a:lnSpc>
              <a:buClr>
                <a:srgbClr val="CCFF33"/>
              </a:buClr>
              <a:buSzPct val="70000"/>
              <a:buFont typeface="Wingdings" panose="05000000000000000000" pitchFamily="2" charset="2"/>
              <a:buNone/>
            </a:pPr>
            <a:r>
              <a:rPr lang="zh-CN" altLang="en-US" sz="2400" b="1" dirty="0">
                <a:solidFill>
                  <a:srgbClr val="0000FF"/>
                </a:solidFill>
                <a:latin typeface="宋体" panose="02010600030101010101" pitchFamily="2" charset="-122"/>
                <a:ea typeface="方正姚体" panose="02010601030101010101" pitchFamily="2" charset="-122"/>
              </a:rPr>
              <a:t>（</a:t>
            </a:r>
            <a:r>
              <a:rPr lang="en-US" altLang="zh-CN" sz="2400" b="1" dirty="0">
                <a:solidFill>
                  <a:srgbClr val="0000FF"/>
                </a:solidFill>
                <a:latin typeface="宋体" panose="02010600030101010101" pitchFamily="2" charset="-122"/>
                <a:ea typeface="方正姚体" panose="02010601030101010101" pitchFamily="2" charset="-122"/>
              </a:rPr>
              <a:t>3</a:t>
            </a:r>
            <a:r>
              <a:rPr lang="zh-CN" altLang="en-US" sz="2400" b="1" dirty="0">
                <a:solidFill>
                  <a:srgbClr val="0000FF"/>
                </a:solidFill>
                <a:latin typeface="宋体" panose="02010600030101010101" pitchFamily="2" charset="-122"/>
                <a:ea typeface="方正姚体" panose="02010601030101010101" pitchFamily="2" charset="-122"/>
              </a:rPr>
              <a:t>）溶液的物质的量浓度是个定值，不受体积影响。从某浓度的溶液中取出任意体积，其浓度不变。</a:t>
            </a:r>
            <a:endParaRPr lang="zh-CN" altLang="en-US" sz="2400" b="1" dirty="0">
              <a:solidFill>
                <a:srgbClr val="0000FF"/>
              </a:solidFill>
              <a:latin typeface="宋体" panose="02010600030101010101" pitchFamily="2" charset="-122"/>
              <a:ea typeface="方正姚体" panose="02010601030101010101" pitchFamily="2" charset="-122"/>
            </a:endParaRPr>
          </a:p>
        </p:txBody>
      </p:sp>
      <p:sp>
        <p:nvSpPr>
          <p:cNvPr id="180" name=" 180"/>
          <p:cNvSpPr/>
          <p:nvPr/>
        </p:nvSpPr>
        <p:spPr>
          <a:xfrm>
            <a:off x="5945505" y="3434080"/>
            <a:ext cx="2913380" cy="1094105"/>
          </a:xfrm>
          <a:prstGeom prst="snip2DiagRect">
            <a:avLst>
              <a:gd name="adj1" fmla="val 25014"/>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600">
                <a:solidFill>
                  <a:srgbClr val="FFFFFF"/>
                </a:solidFill>
                <a:latin typeface="黑体" panose="02010609060101010101" pitchFamily="49" charset="-122"/>
                <a:ea typeface="黑体" panose="02010609060101010101" pitchFamily="49" charset="-122"/>
              </a:rPr>
              <a:t>B-</a:t>
            </a:r>
            <a:r>
              <a:rPr lang="zh-CN" altLang="en-US" sz="3600">
                <a:solidFill>
                  <a:srgbClr val="FFFFFF"/>
                </a:solidFill>
                <a:latin typeface="黑体" panose="02010609060101010101" pitchFamily="49" charset="-122"/>
                <a:ea typeface="黑体" panose="02010609060101010101" pitchFamily="49" charset="-122"/>
              </a:rPr>
              <a:t>溶质，</a:t>
            </a:r>
            <a:r>
              <a:rPr lang="en-US" altLang="zh-CN" sz="3600">
                <a:solidFill>
                  <a:srgbClr val="FFFFFF"/>
                </a:solidFill>
                <a:latin typeface="黑体" panose="02010609060101010101" pitchFamily="49" charset="-122"/>
                <a:ea typeface="黑体" panose="02010609060101010101" pitchFamily="49" charset="-122"/>
              </a:rPr>
              <a:t>aq-</a:t>
            </a:r>
            <a:r>
              <a:rPr lang="zh-CN" altLang="en-US" sz="3600">
                <a:solidFill>
                  <a:srgbClr val="FFFFFF"/>
                </a:solidFill>
                <a:latin typeface="黑体" panose="02010609060101010101" pitchFamily="49" charset="-122"/>
                <a:ea typeface="黑体" panose="02010609060101010101" pitchFamily="49" charset="-122"/>
              </a:rPr>
              <a:t>水溶液</a:t>
            </a:r>
            <a:endParaRPr lang="zh-CN" altLang="en-US" sz="3600">
              <a:solidFill>
                <a:srgbClr val="FFFFFF"/>
              </a:solidFill>
              <a:latin typeface="黑体" panose="02010609060101010101" pitchFamily="49" charset="-122"/>
              <a:ea typeface="黑体" panose="02010609060101010101" pitchFamily="49" charset="-122"/>
            </a:endParaRPr>
          </a:p>
        </p:txBody>
      </p:sp>
      <p:grpSp>
        <p:nvGrpSpPr>
          <p:cNvPr id="21515" name="Group 11"/>
          <p:cNvGrpSpPr/>
          <p:nvPr/>
        </p:nvGrpSpPr>
        <p:grpSpPr>
          <a:xfrm>
            <a:off x="2424430" y="3270250"/>
            <a:ext cx="2209800" cy="1230313"/>
            <a:chOff x="1008" y="1872"/>
            <a:chExt cx="1392" cy="775"/>
          </a:xfrm>
        </p:grpSpPr>
        <p:sp>
          <p:nvSpPr>
            <p:cNvPr id="38923" name="Text Box 12"/>
            <p:cNvSpPr txBox="1"/>
            <p:nvPr/>
          </p:nvSpPr>
          <p:spPr>
            <a:xfrm>
              <a:off x="1008" y="2064"/>
              <a:ext cx="672" cy="327"/>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C</a:t>
              </a:r>
              <a:r>
                <a:rPr lang="en-US" altLang="zh-CN" sz="2800" b="1" baseline="-25000" dirty="0">
                  <a:latin typeface="Times New Roman" panose="02020603050405020304" pitchFamily="18" charset="0"/>
                  <a:ea typeface="宋体" panose="02010600030101010101" pitchFamily="2" charset="-122"/>
                </a:rPr>
                <a:t>B</a:t>
              </a:r>
              <a:endParaRPr lang="en-US" altLang="zh-CN" sz="2800" b="1" dirty="0">
                <a:latin typeface="Times New Roman" panose="02020603050405020304" pitchFamily="18" charset="0"/>
                <a:ea typeface="宋体" panose="02010600030101010101" pitchFamily="2" charset="-122"/>
              </a:endParaRPr>
            </a:p>
          </p:txBody>
        </p:sp>
        <p:sp>
          <p:nvSpPr>
            <p:cNvPr id="38924" name="Text Box 13"/>
            <p:cNvSpPr txBox="1"/>
            <p:nvPr/>
          </p:nvSpPr>
          <p:spPr>
            <a:xfrm>
              <a:off x="1296" y="2080"/>
              <a:ext cx="244" cy="327"/>
            </a:xfrm>
            <a:prstGeom prst="rect">
              <a:avLst/>
            </a:prstGeom>
            <a:noFill/>
            <a:ln w="9525">
              <a:noFill/>
            </a:ln>
          </p:spPr>
          <p:txBody>
            <a:bodyPr wrap="none">
              <a:spAutoFit/>
            </a:bodyPr>
            <a:p>
              <a:pPr lvl="0" eaLnBrk="1" hangingPunct="1"/>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38925" name="Text Box 14"/>
            <p:cNvSpPr txBox="1"/>
            <p:nvPr/>
          </p:nvSpPr>
          <p:spPr>
            <a:xfrm>
              <a:off x="1680" y="1872"/>
              <a:ext cx="720" cy="327"/>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n</a:t>
              </a:r>
              <a:r>
                <a:rPr lang="en-US" altLang="zh-CN" sz="2800" b="1" baseline="-25000" dirty="0">
                  <a:latin typeface="Times New Roman" panose="02020603050405020304" pitchFamily="18" charset="0"/>
                  <a:ea typeface="宋体" panose="02010600030101010101" pitchFamily="2" charset="-122"/>
                </a:rPr>
                <a:t>B</a:t>
              </a:r>
              <a:endParaRPr lang="en-US" altLang="zh-CN" sz="2800" b="1" dirty="0">
                <a:latin typeface="Times New Roman" panose="02020603050405020304" pitchFamily="18" charset="0"/>
                <a:ea typeface="宋体" panose="02010600030101010101" pitchFamily="2" charset="-122"/>
              </a:endParaRPr>
            </a:p>
          </p:txBody>
        </p:sp>
        <p:sp>
          <p:nvSpPr>
            <p:cNvPr id="38926" name="Line 15"/>
            <p:cNvSpPr/>
            <p:nvPr/>
          </p:nvSpPr>
          <p:spPr>
            <a:xfrm>
              <a:off x="1680" y="2304"/>
              <a:ext cx="288" cy="0"/>
            </a:xfrm>
            <a:prstGeom prst="line">
              <a:avLst/>
            </a:prstGeom>
            <a:ln w="38100" cap="flat" cmpd="sng">
              <a:solidFill>
                <a:schemeClr val="tx1"/>
              </a:solidFill>
              <a:prstDash val="solid"/>
              <a:miter/>
              <a:headEnd type="none" w="med" len="med"/>
              <a:tailEnd type="none" w="med" len="med"/>
            </a:ln>
          </p:spPr>
        </p:sp>
        <p:sp>
          <p:nvSpPr>
            <p:cNvPr id="38927" name="Text Box 16"/>
            <p:cNvSpPr txBox="1"/>
            <p:nvPr/>
          </p:nvSpPr>
          <p:spPr>
            <a:xfrm>
              <a:off x="1680" y="2320"/>
              <a:ext cx="278" cy="327"/>
            </a:xfrm>
            <a:prstGeom prst="rect">
              <a:avLst/>
            </a:prstGeom>
            <a:noFill/>
            <a:ln w="9525">
              <a:noFill/>
            </a:ln>
          </p:spPr>
          <p:txBody>
            <a:bodyPr wrap="none">
              <a:spAutoFit/>
            </a:bodyPr>
            <a:p>
              <a:pPr lvl="0" eaLnBrk="1" hangingPunct="1"/>
              <a:r>
                <a:rPr lang="en-US" altLang="zh-CN" sz="2800" b="1" dirty="0">
                  <a:latin typeface="Times New Roman" panose="02020603050405020304" pitchFamily="18" charset="0"/>
                  <a:ea typeface="宋体" panose="02010600030101010101" pitchFamily="2" charset="-122"/>
                </a:rPr>
                <a:t>V</a:t>
              </a:r>
              <a:endParaRPr lang="en-US" altLang="zh-CN" sz="2800" b="1" dirty="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box(out)">
                                      <p:cBhvr>
                                        <p:cTn id="7" dur="500"/>
                                        <p:tgtEl>
                                          <p:spTgt spid="215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180"/>
                                        </p:tgtEl>
                                        <p:attrNameLst>
                                          <p:attrName>style.visibility</p:attrName>
                                        </p:attrNameLst>
                                      </p:cBhvr>
                                      <p:to>
                                        <p:strVal val="visible"/>
                                      </p:to>
                                    </p:set>
                                    <p:anim calcmode="lin" valueType="num">
                                      <p:cBhvr additive="base">
                                        <p:cTn id="12" dur="500"/>
                                        <p:tgtEl>
                                          <p:spTgt spid="180"/>
                                        </p:tgtEl>
                                        <p:attrNameLst>
                                          <p:attrName>ppt_y</p:attrName>
                                        </p:attrNameLst>
                                      </p:cBhvr>
                                      <p:tavLst>
                                        <p:tav tm="0">
                                          <p:val>
                                            <p:strVal val="#ppt_y+#ppt_h*1.125000"/>
                                          </p:val>
                                        </p:tav>
                                        <p:tav tm="100000">
                                          <p:val>
                                            <p:strVal val="#ppt_y"/>
                                          </p:val>
                                        </p:tav>
                                      </p:tavLst>
                                    </p:anim>
                                    <p:animEffect transition="in" filter="wipe(up)">
                                      <p:cBhvr>
                                        <p:cTn id="13" dur="500"/>
                                        <p:tgtEl>
                                          <p:spTgt spid="18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xEl>
                                              <p:charRg st="0" end="2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xEl>
                                              <p:charRg st="24" end="4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xEl>
                                              <p:charRg st="46" end="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1"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5"/>
          <p:cNvSpPr/>
          <p:nvPr/>
        </p:nvSpPr>
        <p:spPr>
          <a:xfrm>
            <a:off x="88900" y="836613"/>
            <a:ext cx="8893175" cy="2730500"/>
          </a:xfrm>
          <a:prstGeom prst="rect">
            <a:avLst/>
          </a:prstGeom>
          <a:solidFill>
            <a:schemeClr val="bg1"/>
          </a:solidFill>
          <a:ln w="9525">
            <a:noFill/>
          </a:ln>
        </p:spPr>
        <p:txBody>
          <a:bodyPr anchor="ctr">
            <a:spAutoFit/>
          </a:bodyPr>
          <a:p>
            <a:pPr lvl="0" indent="266700" defTabSz="0" eaLnBrk="0" hangingPunct="0">
              <a:lnSpc>
                <a:spcPct val="125000"/>
              </a:lnSpc>
              <a:tabLst>
                <a:tab pos="228600" algn="l"/>
              </a:tabLst>
            </a:pPr>
            <a:r>
              <a:rPr lang="en-US" altLang="zh-CN" sz="2800" b="1" dirty="0">
                <a:latin typeface="Times New Roman" panose="02020603050405020304" pitchFamily="18" charset="0"/>
                <a:ea typeface="隶书" panose="02010509060101010101" pitchFamily="49" charset="-122"/>
              </a:rPr>
              <a:t>1</a:t>
            </a:r>
            <a:r>
              <a:rPr lang="zh-CN" altLang="en-US" sz="2800" b="1" dirty="0">
                <a:latin typeface="Times New Roman" panose="02020603050405020304" pitchFamily="18" charset="0"/>
                <a:ea typeface="隶书" panose="02010509060101010101" pitchFamily="49" charset="-122"/>
              </a:rPr>
              <a:t>．下列溶液中物质的量浓度为１</a:t>
            </a:r>
            <a:r>
              <a:rPr lang="en-US" altLang="zh-CN" sz="2800" b="1" dirty="0">
                <a:latin typeface="Times New Roman" panose="02020603050405020304" pitchFamily="18" charset="0"/>
                <a:ea typeface="隶书" panose="02010509060101010101" pitchFamily="49" charset="-122"/>
              </a:rPr>
              <a:t>mol·L</a:t>
            </a:r>
            <a:r>
              <a:rPr lang="en-US" altLang="zh-CN" sz="2800" b="1" baseline="30000" dirty="0">
                <a:latin typeface="Times New Roman" panose="02020603050405020304" pitchFamily="18" charset="0"/>
                <a:ea typeface="隶书" panose="02010509060101010101" pitchFamily="49" charset="-122"/>
              </a:rPr>
              <a:t>-1</a:t>
            </a:r>
            <a:r>
              <a:rPr lang="zh-CN" altLang="en-US" sz="2800" b="1" dirty="0">
                <a:latin typeface="Times New Roman" panose="02020603050405020304" pitchFamily="18" charset="0"/>
                <a:ea typeface="隶书" panose="02010509060101010101" pitchFamily="49" charset="-122"/>
              </a:rPr>
              <a:t>的是</a:t>
            </a:r>
            <a:endParaRPr lang="zh-CN" altLang="en-US" sz="2800" b="1" dirty="0">
              <a:latin typeface="Times New Roman" panose="02020603050405020304" pitchFamily="18" charset="0"/>
              <a:ea typeface="隶书" panose="02010509060101010101" pitchFamily="49" charset="-122"/>
            </a:endParaRPr>
          </a:p>
          <a:p>
            <a:pPr lvl="0" indent="266700" defTabSz="0" eaLnBrk="0" hangingPunct="0">
              <a:lnSpc>
                <a:spcPct val="125000"/>
              </a:lnSpc>
              <a:tabLst>
                <a:tab pos="228600" algn="l"/>
              </a:tabLst>
            </a:pPr>
            <a:r>
              <a:rPr lang="en-US" altLang="zh-CN" sz="2800" b="1" dirty="0">
                <a:latin typeface="Times New Roman" panose="02020603050405020304" pitchFamily="18" charset="0"/>
                <a:ea typeface="隶书" panose="02010509060101010101" pitchFamily="49" charset="-122"/>
              </a:rPr>
              <a:t>        A</a:t>
            </a:r>
            <a:r>
              <a:rPr lang="zh-CN" altLang="en-US" sz="2800" b="1" dirty="0">
                <a:latin typeface="Times New Roman" panose="02020603050405020304" pitchFamily="18" charset="0"/>
                <a:ea typeface="隶书" panose="02010509060101010101" pitchFamily="49" charset="-122"/>
              </a:rPr>
              <a:t>．将</a:t>
            </a:r>
            <a:r>
              <a:rPr lang="en-US" altLang="zh-CN" sz="2800" b="1" dirty="0">
                <a:latin typeface="Times New Roman" panose="02020603050405020304" pitchFamily="18" charset="0"/>
                <a:ea typeface="隶书" panose="02010509060101010101" pitchFamily="49" charset="-122"/>
              </a:rPr>
              <a:t>40gNaOH</a:t>
            </a:r>
            <a:r>
              <a:rPr lang="zh-CN" altLang="en-US" sz="2800" b="1" dirty="0">
                <a:latin typeface="Times New Roman" panose="02020603050405020304" pitchFamily="18" charset="0"/>
                <a:ea typeface="隶书" panose="02010509060101010101" pitchFamily="49" charset="-122"/>
              </a:rPr>
              <a:t>固体溶于</a:t>
            </a:r>
            <a:r>
              <a:rPr lang="en-US" altLang="zh-CN" sz="2800" b="1" dirty="0">
                <a:latin typeface="Times New Roman" panose="02020603050405020304" pitchFamily="18" charset="0"/>
                <a:ea typeface="隶书" panose="02010509060101010101" pitchFamily="49" charset="-122"/>
              </a:rPr>
              <a:t>1L</a:t>
            </a:r>
            <a:r>
              <a:rPr lang="zh-CN" altLang="en-US" sz="2800" b="1" dirty="0">
                <a:latin typeface="Times New Roman" panose="02020603050405020304" pitchFamily="18" charset="0"/>
                <a:ea typeface="隶书" panose="02010509060101010101" pitchFamily="49" charset="-122"/>
              </a:rPr>
              <a:t>水中      </a:t>
            </a:r>
            <a:endParaRPr lang="zh-CN" altLang="en-US" sz="2800" b="1" dirty="0">
              <a:latin typeface="Times New Roman" panose="02020603050405020304" pitchFamily="18" charset="0"/>
              <a:ea typeface="隶书" panose="02010509060101010101" pitchFamily="49" charset="-122"/>
            </a:endParaRPr>
          </a:p>
          <a:p>
            <a:pPr lvl="0" indent="266700" defTabSz="0" eaLnBrk="0" hangingPunct="0">
              <a:lnSpc>
                <a:spcPct val="125000"/>
              </a:lnSpc>
              <a:tabLst>
                <a:tab pos="228600" algn="l"/>
              </a:tabLst>
            </a:pPr>
            <a:r>
              <a:rPr lang="en-US" altLang="zh-CN" sz="2800" b="1" dirty="0">
                <a:latin typeface="Times New Roman" panose="02020603050405020304" pitchFamily="18" charset="0"/>
                <a:ea typeface="隶书" panose="02010509060101010101" pitchFamily="49" charset="-122"/>
              </a:rPr>
              <a:t>        B</a:t>
            </a:r>
            <a:r>
              <a:rPr lang="zh-CN" altLang="en-US" sz="2800" b="1" dirty="0">
                <a:latin typeface="Times New Roman" panose="02020603050405020304" pitchFamily="18" charset="0"/>
                <a:ea typeface="隶书" panose="02010509060101010101" pitchFamily="49" charset="-122"/>
              </a:rPr>
              <a:t>．将</a:t>
            </a:r>
            <a:r>
              <a:rPr lang="en-US" altLang="zh-CN" sz="2800" b="1" dirty="0">
                <a:latin typeface="Times New Roman" panose="02020603050405020304" pitchFamily="18" charset="0"/>
                <a:ea typeface="隶书" panose="02010509060101010101" pitchFamily="49" charset="-122"/>
              </a:rPr>
              <a:t>22.4LHCl</a:t>
            </a:r>
            <a:r>
              <a:rPr lang="zh-CN" altLang="en-US" sz="2800" b="1" dirty="0">
                <a:latin typeface="Times New Roman" panose="02020603050405020304" pitchFamily="18" charset="0"/>
                <a:ea typeface="隶书" panose="02010509060101010101" pitchFamily="49" charset="-122"/>
              </a:rPr>
              <a:t>气体溶于水配成</a:t>
            </a:r>
            <a:r>
              <a:rPr lang="en-US" altLang="zh-CN" sz="2800" b="1" dirty="0">
                <a:latin typeface="Times New Roman" panose="02020603050405020304" pitchFamily="18" charset="0"/>
                <a:ea typeface="隶书" panose="02010509060101010101" pitchFamily="49" charset="-122"/>
              </a:rPr>
              <a:t>1L</a:t>
            </a:r>
            <a:r>
              <a:rPr lang="zh-CN" altLang="en-US" sz="2800" b="1" dirty="0">
                <a:latin typeface="Times New Roman" panose="02020603050405020304" pitchFamily="18" charset="0"/>
                <a:ea typeface="隶书" panose="02010509060101010101" pitchFamily="49" charset="-122"/>
              </a:rPr>
              <a:t>溶液</a:t>
            </a:r>
            <a:endParaRPr lang="zh-CN" altLang="en-US" sz="2800" b="1" dirty="0">
              <a:latin typeface="Times New Roman" panose="02020603050405020304" pitchFamily="18" charset="0"/>
              <a:ea typeface="隶书" panose="02010509060101010101" pitchFamily="49" charset="-122"/>
            </a:endParaRPr>
          </a:p>
          <a:p>
            <a:pPr lvl="0" indent="266700" defTabSz="0" eaLnBrk="0" hangingPunct="0">
              <a:lnSpc>
                <a:spcPct val="125000"/>
              </a:lnSpc>
              <a:tabLst>
                <a:tab pos="228600" algn="l"/>
              </a:tabLst>
            </a:pPr>
            <a:r>
              <a:rPr lang="en-US" altLang="zh-CN" sz="2800" b="1" dirty="0">
                <a:latin typeface="Times New Roman" panose="02020603050405020304" pitchFamily="18" charset="0"/>
                <a:ea typeface="隶书" panose="02010509060101010101" pitchFamily="49" charset="-122"/>
              </a:rPr>
              <a:t>        C</a:t>
            </a:r>
            <a:r>
              <a:rPr lang="zh-CN" altLang="en-US" sz="2800" b="1" dirty="0">
                <a:latin typeface="Times New Roman" panose="02020603050405020304" pitchFamily="18" charset="0"/>
                <a:ea typeface="隶书" panose="02010509060101010101" pitchFamily="49" charset="-122"/>
              </a:rPr>
              <a:t>．将</a:t>
            </a:r>
            <a:r>
              <a:rPr lang="en-US" altLang="zh-CN" sz="2800" b="1" dirty="0">
                <a:latin typeface="Times New Roman" panose="02020603050405020304" pitchFamily="18" charset="0"/>
                <a:ea typeface="隶书" panose="02010509060101010101" pitchFamily="49" charset="-122"/>
              </a:rPr>
              <a:t>1L10 mol·L</a:t>
            </a:r>
            <a:r>
              <a:rPr lang="en-US" altLang="zh-CN" sz="2800" b="1" baseline="30000" dirty="0">
                <a:latin typeface="Times New Roman" panose="02020603050405020304" pitchFamily="18" charset="0"/>
                <a:ea typeface="隶书" panose="02010509060101010101" pitchFamily="49" charset="-122"/>
              </a:rPr>
              <a:t>-1</a:t>
            </a:r>
            <a:r>
              <a:rPr lang="zh-CN" altLang="en-US" sz="2800" b="1" dirty="0">
                <a:latin typeface="Times New Roman" panose="02020603050405020304" pitchFamily="18" charset="0"/>
                <a:ea typeface="隶书" panose="02010509060101010101" pitchFamily="49" charset="-122"/>
              </a:rPr>
              <a:t>的浓盐酸与</a:t>
            </a:r>
            <a:r>
              <a:rPr lang="en-US" altLang="zh-CN" sz="2800" b="1" dirty="0">
                <a:latin typeface="Times New Roman" panose="02020603050405020304" pitchFamily="18" charset="0"/>
                <a:ea typeface="隶书" panose="02010509060101010101" pitchFamily="49" charset="-122"/>
              </a:rPr>
              <a:t>9L</a:t>
            </a:r>
            <a:r>
              <a:rPr lang="zh-CN" altLang="en-US" sz="2800" b="1" dirty="0">
                <a:latin typeface="Times New Roman" panose="02020603050405020304" pitchFamily="18" charset="0"/>
                <a:ea typeface="隶书" panose="02010509060101010101" pitchFamily="49" charset="-122"/>
              </a:rPr>
              <a:t>水混合       </a:t>
            </a:r>
            <a:endParaRPr lang="zh-CN" altLang="en-US" sz="2800" b="1" dirty="0">
              <a:latin typeface="Times New Roman" panose="02020603050405020304" pitchFamily="18" charset="0"/>
              <a:ea typeface="隶书" panose="02010509060101010101" pitchFamily="49" charset="-122"/>
            </a:endParaRPr>
          </a:p>
          <a:p>
            <a:pPr lvl="0" indent="266700" defTabSz="0" eaLnBrk="0" hangingPunct="0">
              <a:lnSpc>
                <a:spcPct val="125000"/>
              </a:lnSpc>
              <a:tabLst>
                <a:tab pos="228600" algn="l"/>
              </a:tabLst>
            </a:pPr>
            <a:r>
              <a:rPr lang="en-US" altLang="zh-CN" sz="2800" b="1" dirty="0">
                <a:latin typeface="Times New Roman" panose="02020603050405020304" pitchFamily="18" charset="0"/>
                <a:ea typeface="隶书" panose="02010509060101010101" pitchFamily="49" charset="-122"/>
              </a:rPr>
              <a:t>        D</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10gNaOH</a:t>
            </a:r>
            <a:r>
              <a:rPr lang="zh-CN" altLang="en-US" sz="2800" b="1" dirty="0">
                <a:latin typeface="Times New Roman" panose="02020603050405020304" pitchFamily="18" charset="0"/>
                <a:ea typeface="隶书" panose="02010509060101010101" pitchFamily="49" charset="-122"/>
              </a:rPr>
              <a:t>固体溶解在水中配成</a:t>
            </a:r>
            <a:r>
              <a:rPr lang="en-US" altLang="zh-CN" sz="2800" b="1" dirty="0">
                <a:latin typeface="Times New Roman" panose="02020603050405020304" pitchFamily="18" charset="0"/>
                <a:ea typeface="隶书" panose="02010509060101010101" pitchFamily="49" charset="-122"/>
              </a:rPr>
              <a:t>250mL</a:t>
            </a:r>
            <a:r>
              <a:rPr lang="zh-CN" altLang="en-US" sz="2800" b="1" dirty="0">
                <a:latin typeface="Times New Roman" panose="02020603050405020304" pitchFamily="18" charset="0"/>
                <a:ea typeface="隶书" panose="02010509060101010101" pitchFamily="49" charset="-122"/>
              </a:rPr>
              <a:t>溶液</a:t>
            </a:r>
            <a:endParaRPr lang="zh-CN" altLang="en-US" sz="2800" b="1" dirty="0">
              <a:latin typeface="Times New Roman" panose="02020603050405020304" pitchFamily="18" charset="0"/>
              <a:ea typeface="隶书" panose="02010509060101010101" pitchFamily="49" charset="-122"/>
            </a:endParaRPr>
          </a:p>
        </p:txBody>
      </p:sp>
      <p:sp>
        <p:nvSpPr>
          <p:cNvPr id="78851" name="Text Box 12"/>
          <p:cNvSpPr txBox="1"/>
          <p:nvPr/>
        </p:nvSpPr>
        <p:spPr>
          <a:xfrm>
            <a:off x="425450" y="168275"/>
            <a:ext cx="2160588" cy="519113"/>
          </a:xfrm>
          <a:prstGeom prst="rect">
            <a:avLst/>
          </a:prstGeom>
          <a:noFill/>
          <a:ln w="9525">
            <a:noFill/>
          </a:ln>
        </p:spPr>
        <p:txBody>
          <a:bodyPr>
            <a:spAutoFit/>
          </a:bodyPr>
          <a:p>
            <a:pPr lvl="0" eaLnBrk="1" hangingPunct="1">
              <a:spcBef>
                <a:spcPct val="50000"/>
              </a:spcBef>
            </a:pPr>
            <a:r>
              <a:rPr lang="en-US" altLang="zh-CN" sz="2800" b="1" dirty="0">
                <a:solidFill>
                  <a:srgbClr val="0000FF"/>
                </a:solidFill>
                <a:latin typeface="Times New Roman" panose="02020603050405020304" pitchFamily="18" charset="0"/>
                <a:ea typeface="宋体" panose="02010600030101010101" pitchFamily="2" charset="-122"/>
              </a:rPr>
              <a:t>[</a:t>
            </a:r>
            <a:r>
              <a:rPr lang="zh-CN" altLang="en-US" sz="2800" b="1" dirty="0">
                <a:solidFill>
                  <a:srgbClr val="0000FF"/>
                </a:solidFill>
                <a:latin typeface="Times New Roman" panose="02020603050405020304" pitchFamily="18" charset="0"/>
                <a:ea typeface="宋体" panose="02010600030101010101" pitchFamily="2" charset="-122"/>
              </a:rPr>
              <a:t>课堂练习</a:t>
            </a:r>
            <a:r>
              <a:rPr lang="en-US" altLang="zh-CN" sz="2800" b="1" dirty="0">
                <a:solidFill>
                  <a:srgbClr val="0000FF"/>
                </a:solidFill>
                <a:latin typeface="Times New Roman" panose="02020603050405020304" pitchFamily="18" charset="0"/>
                <a:ea typeface="宋体" panose="02010600030101010101" pitchFamily="2" charset="-122"/>
              </a:rPr>
              <a:t>]</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4" name="Text Box 2"/>
          <p:cNvSpPr txBox="1"/>
          <p:nvPr/>
        </p:nvSpPr>
        <p:spPr>
          <a:xfrm>
            <a:off x="88900" y="3933825"/>
            <a:ext cx="8892540" cy="2395220"/>
          </a:xfrm>
          <a:prstGeom prst="rect">
            <a:avLst/>
          </a:prstGeom>
          <a:solidFill>
            <a:schemeClr val="bg1"/>
          </a:solidFill>
          <a:ln w="12700">
            <a:noFill/>
          </a:ln>
        </p:spPr>
        <p:txBody>
          <a:bodyPr wrap="square">
            <a:spAutoFit/>
          </a:bodyPr>
          <a:p>
            <a:pPr lvl="0" eaLnBrk="1" hangingPunct="1">
              <a:lnSpc>
                <a:spcPct val="135000"/>
              </a:lnSpc>
              <a:spcBef>
                <a:spcPct val="50000"/>
              </a:spcBef>
            </a:pPr>
            <a:r>
              <a:rPr lang="en-US" altLang="zh-CN" sz="2800" b="1" dirty="0">
                <a:latin typeface="隶书" panose="02010509060101010101" pitchFamily="49" charset="-122"/>
                <a:ea typeface="隶书" panose="02010509060101010101" pitchFamily="49" charset="-122"/>
              </a:rPr>
              <a:t>2.</a:t>
            </a:r>
            <a:r>
              <a:rPr lang="zh-CN" altLang="en-US" sz="2800" b="1" dirty="0">
                <a:latin typeface="隶书" panose="02010509060101010101" pitchFamily="49" charset="-122"/>
                <a:ea typeface="隶书" panose="02010509060101010101" pitchFamily="49" charset="-122"/>
              </a:rPr>
              <a:t>将</a:t>
            </a:r>
            <a:r>
              <a:rPr lang="en-US" altLang="zh-CN" sz="2800" b="1" dirty="0">
                <a:latin typeface="隶书" panose="02010509060101010101" pitchFamily="49" charset="-122"/>
                <a:ea typeface="隶书" panose="02010509060101010101" pitchFamily="49" charset="-122"/>
              </a:rPr>
              <a:t>10</a:t>
            </a:r>
            <a:r>
              <a:rPr lang="zh-CN" altLang="en-US" sz="2800" b="1" dirty="0">
                <a:latin typeface="隶书" panose="02010509060101010101" pitchFamily="49" charset="-122"/>
                <a:ea typeface="隶书" panose="02010509060101010101" pitchFamily="49" charset="-122"/>
              </a:rPr>
              <a:t>克</a:t>
            </a:r>
            <a:r>
              <a:rPr lang="en-US" altLang="zh-CN" sz="2800" b="1" dirty="0">
                <a:latin typeface="隶书" panose="02010509060101010101" pitchFamily="49" charset="-122"/>
                <a:ea typeface="隶书" panose="02010509060101010101" pitchFamily="49" charset="-122"/>
              </a:rPr>
              <a:t>NaOH</a:t>
            </a:r>
            <a:r>
              <a:rPr lang="zh-CN" altLang="en-US" sz="2800" b="1" dirty="0">
                <a:latin typeface="隶书" panose="02010509060101010101" pitchFamily="49" charset="-122"/>
                <a:ea typeface="隶书" panose="02010509060101010101" pitchFamily="49" charset="-122"/>
              </a:rPr>
              <a:t>固体溶于水配成</a:t>
            </a:r>
            <a:r>
              <a:rPr lang="en-US" altLang="zh-CN" sz="2800" b="1" dirty="0">
                <a:solidFill>
                  <a:srgbClr val="0000FF"/>
                </a:solidFill>
                <a:latin typeface="隶书" panose="02010509060101010101" pitchFamily="49" charset="-122"/>
                <a:ea typeface="隶书" panose="02010509060101010101" pitchFamily="49" charset="-122"/>
              </a:rPr>
              <a:t>250 ml</a:t>
            </a:r>
            <a:r>
              <a:rPr lang="zh-CN" altLang="en-US" sz="2800" b="1" dirty="0">
                <a:latin typeface="隶书" panose="02010509060101010101" pitchFamily="49" charset="-122"/>
                <a:ea typeface="隶书" panose="02010509060101010101" pitchFamily="49" charset="-122"/>
              </a:rPr>
              <a:t>溶液，此溶液中</a:t>
            </a:r>
            <a:r>
              <a:rPr lang="en-US" altLang="zh-CN" sz="2800" b="1" dirty="0">
                <a:latin typeface="隶书" panose="02010509060101010101" pitchFamily="49" charset="-122"/>
                <a:ea typeface="隶书" panose="02010509060101010101" pitchFamily="49" charset="-122"/>
              </a:rPr>
              <a:t>NaOH</a:t>
            </a:r>
            <a:r>
              <a:rPr lang="zh-CN" altLang="en-US" sz="2800" b="1" dirty="0">
                <a:latin typeface="隶书" panose="02010509060101010101" pitchFamily="49" charset="-122"/>
                <a:ea typeface="隶书" panose="02010509060101010101" pitchFamily="49" charset="-122"/>
              </a:rPr>
              <a:t>的物质的量浓度为</a:t>
            </a:r>
            <a:r>
              <a:rPr lang="zh-CN" altLang="en-US" sz="2800" b="1" u="sng"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，取出</a:t>
            </a:r>
            <a:r>
              <a:rPr lang="en-US" altLang="zh-CN" sz="2800" b="1" dirty="0">
                <a:solidFill>
                  <a:srgbClr val="0000FF"/>
                </a:solidFill>
                <a:latin typeface="隶书" panose="02010509060101010101" pitchFamily="49" charset="-122"/>
                <a:ea typeface="隶书" panose="02010509060101010101" pitchFamily="49" charset="-122"/>
              </a:rPr>
              <a:t>100ml</a:t>
            </a:r>
            <a:r>
              <a:rPr lang="zh-CN" altLang="en-US" sz="2800" b="1" dirty="0">
                <a:latin typeface="隶书" panose="02010509060101010101" pitchFamily="49" charset="-122"/>
                <a:ea typeface="隶书" panose="02010509060101010101" pitchFamily="49" charset="-122"/>
              </a:rPr>
              <a:t>此溶液，其中含有</a:t>
            </a:r>
            <a:r>
              <a:rPr lang="en-US" altLang="zh-CN" sz="2800" b="1" dirty="0">
                <a:latin typeface="隶书" panose="02010509060101010101" pitchFamily="49" charset="-122"/>
                <a:ea typeface="隶书" panose="02010509060101010101" pitchFamily="49" charset="-122"/>
              </a:rPr>
              <a:t>NaOH </a:t>
            </a:r>
            <a:r>
              <a:rPr lang="en-US" altLang="zh-CN" sz="2800" b="1" u="sng" dirty="0">
                <a:latin typeface="隶书" panose="02010509060101010101" pitchFamily="49" charset="-122"/>
                <a:ea typeface="隶书" panose="02010509060101010101" pitchFamily="49" charset="-122"/>
              </a:rPr>
              <a:t>      </a:t>
            </a:r>
            <a:r>
              <a:rPr lang="en-US" altLang="zh-CN" sz="2800" b="1" dirty="0">
                <a:latin typeface="隶书" panose="02010509060101010101" pitchFamily="49" charset="-122"/>
                <a:ea typeface="隶书" panose="02010509060101010101" pitchFamily="49" charset="-122"/>
              </a:rPr>
              <a:t>g</a:t>
            </a:r>
            <a:r>
              <a:rPr lang="zh-CN" altLang="en-US" sz="2800" b="1" dirty="0">
                <a:latin typeface="隶书" panose="02010509060101010101" pitchFamily="49" charset="-122"/>
                <a:ea typeface="隶书" panose="02010509060101010101" pitchFamily="49" charset="-122"/>
              </a:rPr>
              <a:t>，将取出的溶液加水稀释到</a:t>
            </a:r>
            <a:r>
              <a:rPr lang="en-US" altLang="zh-CN" sz="2800" b="1" dirty="0">
                <a:solidFill>
                  <a:srgbClr val="0000FF"/>
                </a:solidFill>
                <a:latin typeface="隶书" panose="02010509060101010101" pitchFamily="49" charset="-122"/>
                <a:ea typeface="隶书" panose="02010509060101010101" pitchFamily="49" charset="-122"/>
              </a:rPr>
              <a:t>500</a:t>
            </a:r>
            <a:r>
              <a:rPr lang="en-US" altLang="zh-CN" sz="2800" b="1" dirty="0">
                <a:latin typeface="隶书" panose="02010509060101010101" pitchFamily="49" charset="-122"/>
                <a:ea typeface="隶书" panose="02010509060101010101" pitchFamily="49" charset="-122"/>
              </a:rPr>
              <a:t>ml</a:t>
            </a:r>
            <a:r>
              <a:rPr lang="zh-CN" altLang="en-US" sz="2800" b="1" dirty="0">
                <a:latin typeface="隶书" panose="02010509060101010101" pitchFamily="49" charset="-122"/>
                <a:ea typeface="隶书" panose="02010509060101010101" pitchFamily="49" charset="-122"/>
              </a:rPr>
              <a:t>，</a:t>
            </a:r>
            <a:r>
              <a:rPr lang="zh-CN" altLang="en-US" sz="2800" b="1" dirty="0">
                <a:solidFill>
                  <a:schemeClr val="accent6">
                    <a:lumMod val="75000"/>
                  </a:schemeClr>
                </a:solidFill>
                <a:latin typeface="隶书" panose="02010509060101010101" pitchFamily="49" charset="-122"/>
                <a:ea typeface="隶书" panose="02010509060101010101" pitchFamily="49" charset="-122"/>
              </a:rPr>
              <a:t>稀释</a:t>
            </a:r>
            <a:r>
              <a:rPr lang="zh-CN" altLang="en-US" sz="2800" b="1" dirty="0">
                <a:latin typeface="隶书" panose="02010509060101010101" pitchFamily="49" charset="-122"/>
                <a:ea typeface="隶书" panose="02010509060101010101" pitchFamily="49" charset="-122"/>
              </a:rPr>
              <a:t>后溶液中</a:t>
            </a:r>
            <a:r>
              <a:rPr lang="en-US" altLang="zh-CN" sz="2800" b="1" dirty="0">
                <a:latin typeface="隶书" panose="02010509060101010101" pitchFamily="49" charset="-122"/>
                <a:ea typeface="隶书" panose="02010509060101010101" pitchFamily="49" charset="-122"/>
              </a:rPr>
              <a:t>NaOH</a:t>
            </a:r>
            <a:r>
              <a:rPr lang="zh-CN" altLang="en-US" sz="2800" b="1" dirty="0">
                <a:latin typeface="隶书" panose="02010509060101010101" pitchFamily="49" charset="-122"/>
                <a:ea typeface="隶书" panose="02010509060101010101" pitchFamily="49" charset="-122"/>
              </a:rPr>
              <a:t>的物质的量浓度为</a:t>
            </a:r>
            <a:r>
              <a:rPr lang="zh-CN" altLang="en-US" sz="2800" b="1" u="sng"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a:t>
            </a:r>
            <a:endParaRPr lang="zh-CN" altLang="en-US" sz="2800" b="1" dirty="0">
              <a:latin typeface="隶书" panose="02010509060101010101" pitchFamily="49" charset="-122"/>
              <a:ea typeface="隶书" panose="02010509060101010101" pitchFamily="49" charset="-122"/>
            </a:endParaRPr>
          </a:p>
        </p:txBody>
      </p:sp>
      <p:sp>
        <p:nvSpPr>
          <p:cNvPr id="2" name="文本框 1"/>
          <p:cNvSpPr txBox="1"/>
          <p:nvPr/>
        </p:nvSpPr>
        <p:spPr>
          <a:xfrm>
            <a:off x="7716520" y="1040130"/>
            <a:ext cx="799465" cy="1014095"/>
          </a:xfrm>
          <a:prstGeom prst="rect">
            <a:avLst/>
          </a:prstGeom>
          <a:noFill/>
        </p:spPr>
        <p:txBody>
          <a:bodyPr wrap="square" rtlCol="0">
            <a:spAutoFit/>
          </a:bodyPr>
          <a:p>
            <a:r>
              <a:rPr lang="en-US" altLang="zh-CN" sz="6000">
                <a:solidFill>
                  <a:srgbClr val="FF0000"/>
                </a:solidFill>
              </a:rPr>
              <a:t>D</a:t>
            </a:r>
            <a:endParaRPr lang="en-US" altLang="zh-CN" sz="6000">
              <a:solidFill>
                <a:srgbClr val="FF0000"/>
              </a:solidFill>
            </a:endParaRPr>
          </a:p>
        </p:txBody>
      </p:sp>
      <p:sp>
        <p:nvSpPr>
          <p:cNvPr id="3" name="文本框 2"/>
          <p:cNvSpPr txBox="1"/>
          <p:nvPr/>
        </p:nvSpPr>
        <p:spPr>
          <a:xfrm>
            <a:off x="4129405" y="4553585"/>
            <a:ext cx="1567180" cy="583565"/>
          </a:xfrm>
          <a:prstGeom prst="rect">
            <a:avLst/>
          </a:prstGeom>
          <a:noFill/>
        </p:spPr>
        <p:txBody>
          <a:bodyPr wrap="square" rtlCol="0">
            <a:spAutoFit/>
          </a:bodyPr>
          <a:p>
            <a:r>
              <a:rPr lang="en-US" altLang="zh-CN" sz="3200" b="1">
                <a:solidFill>
                  <a:srgbClr val="FF0000"/>
                </a:solidFill>
              </a:rPr>
              <a:t>1</a:t>
            </a:r>
            <a:r>
              <a:rPr lang="en-US" altLang="zh-CN" sz="2800" b="1" dirty="0">
                <a:solidFill>
                  <a:srgbClr val="FF0000"/>
                </a:solidFill>
                <a:latin typeface="Times New Roman" panose="02020603050405020304" pitchFamily="18" charset="0"/>
                <a:ea typeface="隶书" panose="02010509060101010101" pitchFamily="49" charset="-122"/>
                <a:sym typeface="+mn-ea"/>
              </a:rPr>
              <a:t>mol·L</a:t>
            </a:r>
            <a:r>
              <a:rPr lang="en-US" altLang="zh-CN" sz="2800" b="1" baseline="30000" dirty="0">
                <a:solidFill>
                  <a:srgbClr val="FF0000"/>
                </a:solidFill>
                <a:latin typeface="Times New Roman" panose="02020603050405020304" pitchFamily="18" charset="0"/>
                <a:ea typeface="隶书" panose="02010509060101010101" pitchFamily="49" charset="-122"/>
                <a:sym typeface="+mn-ea"/>
              </a:rPr>
              <a:t>-1</a:t>
            </a:r>
            <a:endParaRPr lang="en-US" altLang="zh-CN" sz="2800" b="1" baseline="30000" dirty="0">
              <a:solidFill>
                <a:srgbClr val="FF0000"/>
              </a:solidFill>
              <a:latin typeface="Times New Roman" panose="02020603050405020304" pitchFamily="18" charset="0"/>
              <a:ea typeface="隶书" panose="02010509060101010101" pitchFamily="49" charset="-122"/>
              <a:sym typeface="+mn-ea"/>
            </a:endParaRPr>
          </a:p>
        </p:txBody>
      </p:sp>
      <p:sp>
        <p:nvSpPr>
          <p:cNvPr id="5" name="文本框 4"/>
          <p:cNvSpPr txBox="1"/>
          <p:nvPr/>
        </p:nvSpPr>
        <p:spPr>
          <a:xfrm>
            <a:off x="2859405" y="5075555"/>
            <a:ext cx="548005" cy="521970"/>
          </a:xfrm>
          <a:prstGeom prst="rect">
            <a:avLst/>
          </a:prstGeom>
          <a:noFill/>
        </p:spPr>
        <p:txBody>
          <a:bodyPr wrap="square" rtlCol="0">
            <a:spAutoFit/>
          </a:bodyPr>
          <a:p>
            <a:r>
              <a:rPr lang="en-US" altLang="zh-CN" sz="2800" b="1">
                <a:solidFill>
                  <a:srgbClr val="FF0000"/>
                </a:solidFill>
              </a:rPr>
              <a:t>4</a:t>
            </a:r>
            <a:endParaRPr lang="en-US" altLang="zh-CN" sz="2800" b="1">
              <a:solidFill>
                <a:srgbClr val="FF0000"/>
              </a:solidFill>
            </a:endParaRPr>
          </a:p>
        </p:txBody>
      </p:sp>
      <p:sp>
        <p:nvSpPr>
          <p:cNvPr id="6" name="文本框 5"/>
          <p:cNvSpPr txBox="1"/>
          <p:nvPr/>
        </p:nvSpPr>
        <p:spPr>
          <a:xfrm>
            <a:off x="7332980" y="5597525"/>
            <a:ext cx="1830070" cy="583565"/>
          </a:xfrm>
          <a:prstGeom prst="rect">
            <a:avLst/>
          </a:prstGeom>
          <a:noFill/>
        </p:spPr>
        <p:txBody>
          <a:bodyPr wrap="square" rtlCol="0">
            <a:spAutoFit/>
          </a:bodyPr>
          <a:p>
            <a:r>
              <a:rPr lang="en-US" altLang="zh-CN" sz="3200" b="1">
                <a:solidFill>
                  <a:srgbClr val="FF0000"/>
                </a:solidFill>
              </a:rPr>
              <a:t>0.2</a:t>
            </a:r>
            <a:r>
              <a:rPr lang="en-US" altLang="zh-CN" sz="2800" b="1" dirty="0">
                <a:solidFill>
                  <a:srgbClr val="FF0000"/>
                </a:solidFill>
                <a:latin typeface="Times New Roman" panose="02020603050405020304" pitchFamily="18" charset="0"/>
                <a:ea typeface="隶书" panose="02010509060101010101" pitchFamily="49" charset="-122"/>
                <a:sym typeface="+mn-ea"/>
              </a:rPr>
              <a:t>mol·L</a:t>
            </a:r>
            <a:r>
              <a:rPr lang="en-US" altLang="zh-CN" sz="2800" b="1" baseline="30000" dirty="0">
                <a:solidFill>
                  <a:srgbClr val="FF0000"/>
                </a:solidFill>
                <a:latin typeface="Times New Roman" panose="02020603050405020304" pitchFamily="18" charset="0"/>
                <a:ea typeface="隶书" panose="02010509060101010101" pitchFamily="49" charset="-122"/>
                <a:sym typeface="+mn-ea"/>
              </a:rPr>
              <a:t>-1</a:t>
            </a:r>
            <a:endParaRPr lang="en-US" altLang="zh-CN" sz="2800" b="1" baseline="30000" dirty="0">
              <a:solidFill>
                <a:srgbClr val="FF0000"/>
              </a:solidFill>
              <a:latin typeface="Times New Roman" panose="02020603050405020304" pitchFamily="18" charset="0"/>
              <a:ea typeface="隶书" panose="02010509060101010101" pitchFamily="49" charset="-122"/>
              <a:sym typeface="+mn-ea"/>
            </a:endParaRPr>
          </a:p>
        </p:txBody>
      </p:sp>
      <p:sp>
        <p:nvSpPr>
          <p:cNvPr id="8" name="矩形标注 7"/>
          <p:cNvSpPr/>
          <p:nvPr/>
        </p:nvSpPr>
        <p:spPr>
          <a:xfrm>
            <a:off x="488315" y="4429760"/>
            <a:ext cx="6184900" cy="1167765"/>
          </a:xfrm>
          <a:prstGeom prst="wedgeRectCallout">
            <a:avLst>
              <a:gd name="adj1" fmla="val -29507"/>
              <a:gd name="adj2" fmla="val 6794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457200" marR="0" lvl="1" indent="0" algn="l" defTabSz="914400" rtl="0" eaLnBrk="1" fontAlgn="base" latinLnBrk="0" hangingPunct="1">
              <a:lnSpc>
                <a:spcPct val="100000"/>
              </a:lnSpc>
              <a:spcBef>
                <a:spcPct val="50000"/>
              </a:spcBef>
              <a:spcAft>
                <a:spcPct val="0"/>
              </a:spcAft>
              <a:buClrTx/>
              <a:buSzTx/>
              <a:buFontTx/>
              <a:buNone/>
              <a:defRPr/>
            </a:pPr>
            <a:r>
              <a:rPr lang="zh-CN" altLang="en-US" sz="2800" b="1" noProof="0" dirty="0">
                <a:ln>
                  <a:noFill/>
                </a:ln>
                <a:solidFill>
                  <a:srgbClr val="0000FF"/>
                </a:solidFill>
                <a:effectLst/>
                <a:uLnTx/>
                <a:uFillTx/>
                <a:latin typeface="宋体" panose="02010600030101010101" pitchFamily="2" charset="-122"/>
                <a:sym typeface="+mn-ea"/>
              </a:rPr>
              <a:t>稀释定律：</a:t>
            </a:r>
            <a:endParaRPr lang="zh-CN" altLang="en-US" sz="2800" b="1" noProof="0" dirty="0">
              <a:ln>
                <a:noFill/>
              </a:ln>
              <a:solidFill>
                <a:srgbClr val="0000FF"/>
              </a:solidFill>
              <a:effectLst/>
              <a:uLnTx/>
              <a:uFillTx/>
              <a:latin typeface="宋体" panose="02010600030101010101" pitchFamily="2" charset="-122"/>
              <a:ea typeface="+mn-ea"/>
              <a:sym typeface="+mn-ea"/>
            </a:endParaRPr>
          </a:p>
          <a:p>
            <a:pPr marL="457200" marR="0" lvl="1" indent="0" algn="l" defTabSz="914400" rtl="0" eaLnBrk="1" fontAlgn="base" latinLnBrk="0" hangingPunct="1">
              <a:lnSpc>
                <a:spcPct val="100000"/>
              </a:lnSpc>
              <a:spcBef>
                <a:spcPct val="50000"/>
              </a:spcBef>
              <a:spcAft>
                <a:spcPct val="0"/>
              </a:spcAft>
              <a:buClrTx/>
              <a:buSzTx/>
              <a:buFontTx/>
              <a:buNone/>
              <a:defRPr/>
            </a:pPr>
            <a:r>
              <a:rPr lang="en-US" altLang="zh-CN" sz="2800" b="1" noProof="0" dirty="0">
                <a:ln>
                  <a:noFill/>
                </a:ln>
                <a:solidFill>
                  <a:schemeClr val="tx1"/>
                </a:solidFill>
                <a:effectLst/>
                <a:uLnTx/>
                <a:uFillTx/>
                <a:latin typeface="Arial" panose="020B0604020202020204" pitchFamily="34" charset="0"/>
                <a:sym typeface="+mn-ea"/>
              </a:rPr>
              <a:t>C</a:t>
            </a:r>
            <a:r>
              <a:rPr lang="en-US" altLang="zh-CN" sz="2800" b="1" baseline="-25000" noProof="0" dirty="0">
                <a:ln>
                  <a:noFill/>
                </a:ln>
                <a:solidFill>
                  <a:schemeClr val="tx1"/>
                </a:solidFill>
                <a:effectLst/>
                <a:uLnTx/>
                <a:uFillTx/>
                <a:latin typeface="Arial" panose="020B0604020202020204" pitchFamily="34" charset="0"/>
                <a:sym typeface="+mn-ea"/>
              </a:rPr>
              <a:t>(</a:t>
            </a:r>
            <a:r>
              <a:rPr lang="zh-CN" altLang="en-US" sz="2800" b="1" baseline="-25000" noProof="0" dirty="0">
                <a:ln>
                  <a:noFill/>
                </a:ln>
                <a:solidFill>
                  <a:schemeClr val="tx1"/>
                </a:solidFill>
                <a:effectLst/>
                <a:uLnTx/>
                <a:uFillTx/>
                <a:latin typeface="Arial" panose="020B0604020202020204" pitchFamily="34" charset="0"/>
                <a:sym typeface="+mn-ea"/>
              </a:rPr>
              <a:t>浓溶液）</a:t>
            </a:r>
            <a:r>
              <a:rPr lang="en-US" altLang="zh-CN" sz="2800" b="1" noProof="0" dirty="0">
                <a:ln>
                  <a:noFill/>
                </a:ln>
                <a:solidFill>
                  <a:schemeClr val="tx1"/>
                </a:solidFill>
                <a:effectLst/>
                <a:uLnTx/>
                <a:uFillTx/>
                <a:latin typeface="Arial" panose="020B0604020202020204" pitchFamily="34" charset="0"/>
                <a:sym typeface="+mn-ea"/>
              </a:rPr>
              <a:t>V</a:t>
            </a:r>
            <a:r>
              <a:rPr lang="en-US" altLang="zh-CN" sz="2800" b="1" baseline="-25000" noProof="0" dirty="0">
                <a:ln>
                  <a:noFill/>
                </a:ln>
                <a:solidFill>
                  <a:schemeClr val="tx1"/>
                </a:solidFill>
                <a:effectLst/>
                <a:uLnTx/>
                <a:uFillTx/>
                <a:latin typeface="Arial" panose="020B0604020202020204" pitchFamily="34" charset="0"/>
                <a:sym typeface="+mn-ea"/>
              </a:rPr>
              <a:t> (</a:t>
            </a:r>
            <a:r>
              <a:rPr lang="zh-CN" altLang="en-US" sz="2800" b="1" baseline="-25000" noProof="0" dirty="0">
                <a:ln>
                  <a:noFill/>
                </a:ln>
                <a:solidFill>
                  <a:schemeClr val="tx1"/>
                </a:solidFill>
                <a:effectLst/>
                <a:uLnTx/>
                <a:uFillTx/>
                <a:latin typeface="Arial" panose="020B0604020202020204" pitchFamily="34" charset="0"/>
                <a:sym typeface="+mn-ea"/>
              </a:rPr>
              <a:t>浓溶液） </a:t>
            </a:r>
            <a:r>
              <a:rPr lang="en-US" altLang="zh-CN" sz="2800" b="1" noProof="0" dirty="0">
                <a:ln>
                  <a:noFill/>
                </a:ln>
                <a:solidFill>
                  <a:schemeClr val="tx1"/>
                </a:solidFill>
                <a:effectLst/>
                <a:uLnTx/>
                <a:uFillTx/>
                <a:latin typeface="Arial" panose="020B0604020202020204" pitchFamily="34" charset="0"/>
                <a:sym typeface="+mn-ea"/>
              </a:rPr>
              <a:t>= C</a:t>
            </a:r>
            <a:r>
              <a:rPr lang="en-US" altLang="zh-CN" sz="2800" b="1" baseline="-25000" noProof="0" dirty="0">
                <a:ln>
                  <a:noFill/>
                </a:ln>
                <a:solidFill>
                  <a:schemeClr val="tx1"/>
                </a:solidFill>
                <a:effectLst/>
                <a:uLnTx/>
                <a:uFillTx/>
                <a:latin typeface="Arial" panose="020B0604020202020204" pitchFamily="34" charset="0"/>
                <a:sym typeface="+mn-ea"/>
              </a:rPr>
              <a:t> (</a:t>
            </a:r>
            <a:r>
              <a:rPr lang="zh-CN" altLang="en-US" sz="2800" b="1" baseline="-25000" noProof="0" dirty="0">
                <a:ln>
                  <a:noFill/>
                </a:ln>
                <a:solidFill>
                  <a:schemeClr val="tx1"/>
                </a:solidFill>
                <a:effectLst/>
                <a:uLnTx/>
                <a:uFillTx/>
                <a:latin typeface="Arial" panose="020B0604020202020204" pitchFamily="34" charset="0"/>
                <a:sym typeface="+mn-ea"/>
              </a:rPr>
              <a:t>稀溶液） </a:t>
            </a:r>
            <a:r>
              <a:rPr lang="en-US" altLang="zh-CN" sz="2800" b="1" noProof="0" dirty="0">
                <a:ln>
                  <a:noFill/>
                </a:ln>
                <a:solidFill>
                  <a:schemeClr val="tx1"/>
                </a:solidFill>
                <a:effectLst/>
                <a:uLnTx/>
                <a:uFillTx/>
                <a:latin typeface="Arial" panose="020B0604020202020204" pitchFamily="34" charset="0"/>
                <a:sym typeface="+mn-ea"/>
              </a:rPr>
              <a:t>V</a:t>
            </a:r>
            <a:r>
              <a:rPr lang="en-US" altLang="zh-CN" sz="2800" b="1" baseline="-25000" noProof="0" dirty="0">
                <a:ln>
                  <a:noFill/>
                </a:ln>
                <a:solidFill>
                  <a:schemeClr val="tx1"/>
                </a:solidFill>
                <a:effectLst/>
                <a:uLnTx/>
                <a:uFillTx/>
                <a:latin typeface="Arial" panose="020B0604020202020204" pitchFamily="34" charset="0"/>
                <a:sym typeface="+mn-ea"/>
              </a:rPr>
              <a:t> (</a:t>
            </a:r>
            <a:r>
              <a:rPr lang="zh-CN" altLang="en-US" sz="2800" b="1" baseline="-25000" noProof="0" dirty="0">
                <a:ln>
                  <a:noFill/>
                </a:ln>
                <a:solidFill>
                  <a:schemeClr val="tx1"/>
                </a:solidFill>
                <a:effectLst/>
                <a:uLnTx/>
                <a:uFillTx/>
                <a:latin typeface="Arial" panose="020B0604020202020204" pitchFamily="34" charset="0"/>
                <a:sym typeface="+mn-ea"/>
              </a:rPr>
              <a:t>稀溶液）</a:t>
            </a:r>
            <a:endParaRPr lang="zh-CN" altLang="en-US" sz="280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p:tgtEl>
                                          <p:spTgt spid="8"/>
                                        </p:tgtEl>
                                        <p:attrNameLst>
                                          <p:attrName>ppt_y</p:attrName>
                                        </p:attrNameLst>
                                      </p:cBhvr>
                                      <p:tavLst>
                                        <p:tav tm="0">
                                          <p:val>
                                            <p:strVal val="#ppt_y+#ppt_h*1.125000"/>
                                          </p:val>
                                        </p:tav>
                                        <p:tav tm="100000">
                                          <p:val>
                                            <p:strVal val="#ppt_y"/>
                                          </p:val>
                                        </p:tav>
                                      </p:tavLst>
                                    </p:anim>
                                    <p:animEffect transition="in" filter="wipe(up)">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6" grpId="0"/>
      <p:bldP spid="8" grpId="0" bldLvl="0" animBg="1"/>
      <p:bldP spid="3"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51201"/>
          <p:cNvSpPr txBox="1"/>
          <p:nvPr/>
        </p:nvSpPr>
        <p:spPr>
          <a:xfrm>
            <a:off x="0" y="3028950"/>
            <a:ext cx="9144000" cy="1220788"/>
          </a:xfrm>
          <a:prstGeom prst="rect">
            <a:avLst/>
          </a:prstGeom>
          <a:noFill/>
          <a:ln w="9525">
            <a:noFill/>
          </a:ln>
        </p:spPr>
        <p:txBody>
          <a:bodyPr>
            <a:spAutoFit/>
          </a:bodyPr>
          <a:p>
            <a:pPr lvl="0" eaLnBrk="1" hangingPunct="1">
              <a:spcBef>
                <a:spcPct val="50000"/>
              </a:spcBef>
            </a:pPr>
            <a:r>
              <a:rPr lang="zh-CN" altLang="en-US" sz="3200" b="1" dirty="0">
                <a:latin typeface="黑体" panose="02010609060101010101" pitchFamily="49" charset="-122"/>
                <a:ea typeface="黑体" panose="02010609060101010101" pitchFamily="49" charset="-122"/>
              </a:rPr>
              <a:t>物质的质量      物质的量       物质含粒子数</a:t>
            </a:r>
            <a:endParaRPr lang="zh-CN" altLang="en-US" sz="3200" b="1" dirty="0">
              <a:latin typeface="黑体" panose="02010609060101010101" pitchFamily="49" charset="-122"/>
              <a:ea typeface="黑体" panose="02010609060101010101" pitchFamily="49" charset="-122"/>
            </a:endParaRPr>
          </a:p>
          <a:p>
            <a:pPr lvl="0" eaLnBrk="1" hangingPunct="1">
              <a:spcBef>
                <a:spcPct val="50000"/>
              </a:spcBef>
            </a:pPr>
            <a:r>
              <a:rPr lang="zh-CN" altLang="en-US" sz="2800" b="1" dirty="0">
                <a:latin typeface="Times New Roman" panose="02020603050405020304" pitchFamily="18" charset="0"/>
                <a:ea typeface="宋体" panose="02010600030101010101" pitchFamily="2" charset="-122"/>
              </a:rPr>
              <a:t>   </a:t>
            </a: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i="1">
                <a:solidFill>
                  <a:srgbClr val="0000FF"/>
                </a:solidFill>
                <a:latin typeface="Times New Roman" panose="02020603050405020304" pitchFamily="18" charset="0"/>
                <a:ea typeface="宋体" panose="02010600030101010101" pitchFamily="2" charset="-122"/>
              </a:rPr>
              <a:t>m</a:t>
            </a:r>
            <a:r>
              <a:rPr lang="zh-CN" altLang="en-US" sz="2800" b="1">
                <a:solidFill>
                  <a:srgbClr val="0000FF"/>
                </a:solidFill>
                <a:latin typeface="Times New Roman" panose="02020603050405020304" pitchFamily="18" charset="0"/>
                <a:ea typeface="宋体" panose="02010600030101010101" pitchFamily="2" charset="-122"/>
              </a:rPr>
              <a:t>）                            （</a:t>
            </a:r>
            <a:r>
              <a:rPr lang="en-US" altLang="zh-CN" sz="2800" b="1" i="1">
                <a:solidFill>
                  <a:srgbClr val="0000FF"/>
                </a:solidFill>
                <a:latin typeface="Times New Roman" panose="02020603050405020304" pitchFamily="18" charset="0"/>
                <a:ea typeface="宋体" panose="02010600030101010101" pitchFamily="2" charset="-122"/>
              </a:rPr>
              <a:t>n</a:t>
            </a:r>
            <a:r>
              <a:rPr lang="zh-CN" altLang="en-US" sz="2800" b="1">
                <a:solidFill>
                  <a:srgbClr val="0000FF"/>
                </a:solidFill>
                <a:latin typeface="Times New Roman" panose="02020603050405020304" pitchFamily="18" charset="0"/>
                <a:ea typeface="宋体" panose="02010600030101010101" pitchFamily="2" charset="-122"/>
              </a:rPr>
              <a:t>）                           （</a:t>
            </a:r>
            <a:r>
              <a:rPr lang="en-US" altLang="zh-CN" sz="2800" b="1" i="1">
                <a:solidFill>
                  <a:srgbClr val="0000FF"/>
                </a:solidFill>
                <a:latin typeface="Times New Roman" panose="02020603050405020304" pitchFamily="18" charset="0"/>
                <a:ea typeface="宋体" panose="02010600030101010101" pitchFamily="2" charset="-122"/>
              </a:rPr>
              <a:t>N</a:t>
            </a:r>
            <a:r>
              <a:rPr lang="zh-CN" altLang="en-US" sz="2800" b="1">
                <a:solidFill>
                  <a:srgbClr val="0000FF"/>
                </a:solidFill>
                <a:latin typeface="Times New Roman" panose="02020603050405020304" pitchFamily="18" charset="0"/>
                <a:ea typeface="宋体" panose="02010600030101010101" pitchFamily="2" charset="-122"/>
              </a:rPr>
              <a:t>）</a:t>
            </a:r>
            <a:endParaRPr lang="zh-CN" altLang="en-US" sz="2800" b="1">
              <a:solidFill>
                <a:srgbClr val="0000FF"/>
              </a:solidFill>
              <a:latin typeface="Times New Roman" panose="02020603050405020304" pitchFamily="18" charset="0"/>
              <a:ea typeface="宋体" panose="02010600030101010101" pitchFamily="2" charset="-122"/>
            </a:endParaRPr>
          </a:p>
        </p:txBody>
      </p:sp>
      <p:sp>
        <p:nvSpPr>
          <p:cNvPr id="51203" name="直接连接符 51202"/>
          <p:cNvSpPr/>
          <p:nvPr/>
        </p:nvSpPr>
        <p:spPr>
          <a:xfrm>
            <a:off x="2141538" y="3182938"/>
            <a:ext cx="1201737" cy="0"/>
          </a:xfrm>
          <a:prstGeom prst="line">
            <a:avLst/>
          </a:prstGeom>
          <a:ln w="38100" cap="flat" cmpd="sng">
            <a:solidFill>
              <a:schemeClr val="tx1"/>
            </a:solidFill>
            <a:prstDash val="solid"/>
            <a:headEnd type="none" w="med" len="med"/>
            <a:tailEnd type="triangle" w="med" len="med"/>
          </a:ln>
        </p:spPr>
      </p:sp>
      <p:sp>
        <p:nvSpPr>
          <p:cNvPr id="51204" name="直接连接符 51203"/>
          <p:cNvSpPr/>
          <p:nvPr/>
        </p:nvSpPr>
        <p:spPr>
          <a:xfrm flipH="1">
            <a:off x="2120900" y="3335338"/>
            <a:ext cx="1201738" cy="0"/>
          </a:xfrm>
          <a:prstGeom prst="line">
            <a:avLst/>
          </a:prstGeom>
          <a:ln w="38100" cap="flat" cmpd="sng">
            <a:solidFill>
              <a:schemeClr val="tx1"/>
            </a:solidFill>
            <a:prstDash val="solid"/>
            <a:headEnd type="none" w="med" len="med"/>
            <a:tailEnd type="triangle" w="med" len="med"/>
          </a:ln>
        </p:spPr>
      </p:sp>
      <p:sp>
        <p:nvSpPr>
          <p:cNvPr id="51205" name="直接连接符 51204"/>
          <p:cNvSpPr/>
          <p:nvPr/>
        </p:nvSpPr>
        <p:spPr>
          <a:xfrm>
            <a:off x="5200650" y="3181350"/>
            <a:ext cx="1201738" cy="0"/>
          </a:xfrm>
          <a:prstGeom prst="line">
            <a:avLst/>
          </a:prstGeom>
          <a:ln w="38100" cap="flat" cmpd="sng">
            <a:solidFill>
              <a:schemeClr val="tx1"/>
            </a:solidFill>
            <a:prstDash val="solid"/>
            <a:headEnd type="none" w="med" len="med"/>
            <a:tailEnd type="triangle" w="med" len="med"/>
          </a:ln>
        </p:spPr>
      </p:sp>
      <p:sp>
        <p:nvSpPr>
          <p:cNvPr id="51206" name="直接连接符 51205"/>
          <p:cNvSpPr/>
          <p:nvPr/>
        </p:nvSpPr>
        <p:spPr>
          <a:xfrm flipH="1">
            <a:off x="5181600" y="3333750"/>
            <a:ext cx="1200150" cy="0"/>
          </a:xfrm>
          <a:prstGeom prst="line">
            <a:avLst/>
          </a:prstGeom>
          <a:ln w="38100" cap="flat" cmpd="sng">
            <a:solidFill>
              <a:schemeClr val="tx1"/>
            </a:solidFill>
            <a:prstDash val="solid"/>
            <a:headEnd type="none" w="med" len="med"/>
            <a:tailEnd type="triangle" w="med" len="med"/>
          </a:ln>
        </p:spPr>
      </p:sp>
      <p:sp>
        <p:nvSpPr>
          <p:cNvPr id="51207" name="文本框 51206"/>
          <p:cNvSpPr txBox="1"/>
          <p:nvPr/>
        </p:nvSpPr>
        <p:spPr>
          <a:xfrm>
            <a:off x="2284413" y="2744788"/>
            <a:ext cx="1439862" cy="457200"/>
          </a:xfrm>
          <a:prstGeom prst="rect">
            <a:avLst/>
          </a:prstGeom>
          <a:noFill/>
          <a:ln w="9525">
            <a:noFill/>
          </a:ln>
        </p:spPr>
        <p:txBody>
          <a:bodyPr>
            <a:spAutoFit/>
          </a:bodyPr>
          <a:p>
            <a:pPr lvl="0" eaLnBrk="1" hangingPunct="1">
              <a:spcBef>
                <a:spcPct val="50000"/>
              </a:spcBef>
            </a:pPr>
            <a:r>
              <a:rPr lang="en-US" altLang="zh-CN" b="1">
                <a:latin typeface="Times New Roman" panose="02020603050405020304" pitchFamily="18" charset="0"/>
                <a:ea typeface="宋体" panose="02010600030101010101" pitchFamily="2" charset="-122"/>
              </a:rPr>
              <a:t>÷</a:t>
            </a:r>
            <a:r>
              <a:rPr lang="en-US" altLang="zh-CN" b="1" i="1">
                <a:latin typeface="Times New Roman" panose="02020603050405020304" pitchFamily="18" charset="0"/>
                <a:ea typeface="宋体" panose="02010600030101010101" pitchFamily="2" charset="-122"/>
              </a:rPr>
              <a:t>M</a:t>
            </a:r>
            <a:endParaRPr lang="en-US" altLang="zh-CN" b="1">
              <a:latin typeface="Times New Roman" panose="02020603050405020304" pitchFamily="18" charset="0"/>
              <a:ea typeface="宋体" panose="02010600030101010101" pitchFamily="2" charset="-122"/>
            </a:endParaRPr>
          </a:p>
        </p:txBody>
      </p:sp>
      <p:sp>
        <p:nvSpPr>
          <p:cNvPr id="51208" name="文本框 51207"/>
          <p:cNvSpPr txBox="1"/>
          <p:nvPr/>
        </p:nvSpPr>
        <p:spPr>
          <a:xfrm>
            <a:off x="2268538" y="3357563"/>
            <a:ext cx="1311275" cy="457200"/>
          </a:xfrm>
          <a:prstGeom prst="rect">
            <a:avLst/>
          </a:prstGeom>
          <a:noFill/>
          <a:ln w="9525">
            <a:noFill/>
          </a:ln>
        </p:spPr>
        <p:txBody>
          <a:bodyPr>
            <a:spAutoFit/>
          </a:bodyPr>
          <a:p>
            <a:pPr lvl="0" eaLnBrk="1" hangingPunct="1"/>
            <a:r>
              <a:rPr lang="en-US" altLang="zh-CN" b="1">
                <a:latin typeface="Times New Roman" panose="02020603050405020304" pitchFamily="18" charset="0"/>
                <a:ea typeface="宋体" panose="02010600030101010101" pitchFamily="2" charset="-122"/>
              </a:rPr>
              <a:t>×</a:t>
            </a:r>
            <a:r>
              <a:rPr lang="en-US" altLang="zh-CN" b="1" i="1">
                <a:latin typeface="Times New Roman" panose="02020603050405020304" pitchFamily="18" charset="0"/>
                <a:ea typeface="宋体" panose="02010600030101010101" pitchFamily="2" charset="-122"/>
              </a:rPr>
              <a:t>M</a:t>
            </a:r>
            <a:endParaRPr lang="en-US" altLang="zh-CN" b="1" i="1">
              <a:latin typeface="Times New Roman" panose="02020603050405020304" pitchFamily="18" charset="0"/>
              <a:ea typeface="宋体" panose="02010600030101010101" pitchFamily="2" charset="-122"/>
            </a:endParaRPr>
          </a:p>
        </p:txBody>
      </p:sp>
      <p:sp>
        <p:nvSpPr>
          <p:cNvPr id="51209" name="文本框 51208"/>
          <p:cNvSpPr txBox="1"/>
          <p:nvPr/>
        </p:nvSpPr>
        <p:spPr>
          <a:xfrm>
            <a:off x="5213350" y="3414713"/>
            <a:ext cx="1528763" cy="457200"/>
          </a:xfrm>
          <a:prstGeom prst="rect">
            <a:avLst/>
          </a:prstGeom>
          <a:noFill/>
          <a:ln w="9525">
            <a:noFill/>
          </a:ln>
        </p:spPr>
        <p:txBody>
          <a:bodyPr anchor="t">
            <a:spAutoFit/>
          </a:bodyPr>
          <a:p>
            <a:pPr lvl="0" eaLnBrk="1" hangingPunct="1"/>
            <a:r>
              <a:rPr lang="en-US" altLang="zh-CN" b="1">
                <a:latin typeface="Times New Roman" panose="02020603050405020304" pitchFamily="18" charset="0"/>
                <a:ea typeface="宋体" panose="02010600030101010101" pitchFamily="2" charset="-122"/>
              </a:rPr>
              <a:t>÷</a:t>
            </a:r>
            <a:r>
              <a:rPr lang="en-US" altLang="zh-CN" b="1" i="1">
                <a:latin typeface="Times New Roman" panose="02020603050405020304" pitchFamily="18" charset="0"/>
                <a:ea typeface="宋体" panose="02010600030101010101" pitchFamily="2" charset="-122"/>
              </a:rPr>
              <a:t>N</a:t>
            </a:r>
            <a:r>
              <a:rPr lang="en-US" altLang="zh-CN" b="1" baseline="-25000">
                <a:latin typeface="Times New Roman" panose="02020603050405020304" pitchFamily="18" charset="0"/>
                <a:ea typeface="宋体" panose="02010600030101010101" pitchFamily="2" charset="-122"/>
              </a:rPr>
              <a:t>A</a:t>
            </a:r>
            <a:endParaRPr lang="en-US" altLang="zh-CN" b="1" baseline="-25000">
              <a:latin typeface="Times New Roman" panose="02020603050405020304" pitchFamily="18" charset="0"/>
              <a:ea typeface="宋体" panose="02010600030101010101" pitchFamily="2" charset="-122"/>
            </a:endParaRPr>
          </a:p>
        </p:txBody>
      </p:sp>
      <p:sp>
        <p:nvSpPr>
          <p:cNvPr id="51210" name="直接连接符 51209"/>
          <p:cNvSpPr/>
          <p:nvPr/>
        </p:nvSpPr>
        <p:spPr>
          <a:xfrm flipV="1">
            <a:off x="3962400" y="1717675"/>
            <a:ext cx="0" cy="1219200"/>
          </a:xfrm>
          <a:prstGeom prst="line">
            <a:avLst/>
          </a:prstGeom>
          <a:ln w="38100" cap="flat" cmpd="sng">
            <a:solidFill>
              <a:schemeClr val="tx1"/>
            </a:solidFill>
            <a:prstDash val="solid"/>
            <a:headEnd type="none" w="med" len="med"/>
            <a:tailEnd type="triangle" w="med" len="med"/>
          </a:ln>
        </p:spPr>
      </p:sp>
      <p:sp>
        <p:nvSpPr>
          <p:cNvPr id="51211" name="直接连接符 51210"/>
          <p:cNvSpPr/>
          <p:nvPr/>
        </p:nvSpPr>
        <p:spPr>
          <a:xfrm>
            <a:off x="4191000" y="1717675"/>
            <a:ext cx="0" cy="1219200"/>
          </a:xfrm>
          <a:prstGeom prst="line">
            <a:avLst/>
          </a:prstGeom>
          <a:ln w="38100" cap="flat" cmpd="sng">
            <a:solidFill>
              <a:schemeClr val="tx1"/>
            </a:solidFill>
            <a:prstDash val="solid"/>
            <a:headEnd type="none" w="med" len="med"/>
            <a:tailEnd type="triangle" w="med" len="med"/>
          </a:ln>
        </p:spPr>
      </p:sp>
      <p:sp>
        <p:nvSpPr>
          <p:cNvPr id="51212" name="文本框 51211"/>
          <p:cNvSpPr txBox="1"/>
          <p:nvPr/>
        </p:nvSpPr>
        <p:spPr>
          <a:xfrm>
            <a:off x="3200400" y="752475"/>
            <a:ext cx="3306763" cy="946150"/>
          </a:xfrm>
          <a:prstGeom prst="rect">
            <a:avLst/>
          </a:prstGeom>
          <a:noFill/>
          <a:ln w="9525">
            <a:noFill/>
          </a:ln>
        </p:spPr>
        <p:txBody>
          <a:bodyPr wrap="none" anchor="t">
            <a:spAutoFit/>
          </a:bodyPr>
          <a:p>
            <a:pPr lvl="0" eaLnBrk="1" hangingPunct="1"/>
            <a:r>
              <a:rPr lang="zh-CN" altLang="en-US" sz="2800" b="1" i="1">
                <a:latin typeface="Times New Roman" panose="02020603050405020304" pitchFamily="18" charset="0"/>
                <a:ea typeface="宋体" panose="02010600030101010101" pitchFamily="2" charset="-122"/>
              </a:rPr>
              <a:t>            </a:t>
            </a:r>
            <a:r>
              <a:rPr lang="zh-CN" altLang="en-US" sz="2800" b="1">
                <a:solidFill>
                  <a:srgbClr val="0000FF"/>
                </a:solidFill>
                <a:latin typeface="Times New Roman" panose="02020603050405020304" pitchFamily="18" charset="0"/>
                <a:ea typeface="宋体" panose="02010600030101010101" pitchFamily="2" charset="-122"/>
              </a:rPr>
              <a:t>（</a:t>
            </a:r>
            <a:r>
              <a:rPr lang="en-US" altLang="zh-CN" sz="2800" b="1" i="1">
                <a:solidFill>
                  <a:srgbClr val="0000FF"/>
                </a:solidFill>
                <a:latin typeface="Times New Roman" panose="02020603050405020304" pitchFamily="18" charset="0"/>
                <a:ea typeface="宋体" panose="02010600030101010101" pitchFamily="2" charset="-122"/>
              </a:rPr>
              <a:t>V</a:t>
            </a:r>
            <a:r>
              <a:rPr lang="zh-CN" altLang="en-US" sz="2800" b="1">
                <a:solidFill>
                  <a:srgbClr val="0000FF"/>
                </a:solidFill>
                <a:latin typeface="Times New Roman" panose="02020603050405020304" pitchFamily="18" charset="0"/>
                <a:ea typeface="宋体" panose="02010600030101010101" pitchFamily="2" charset="-122"/>
              </a:rPr>
              <a:t>）</a:t>
            </a:r>
            <a:endParaRPr lang="zh-CN" altLang="en-US" sz="2800" b="1">
              <a:solidFill>
                <a:srgbClr val="0000FF"/>
              </a:solidFill>
              <a:latin typeface="Times New Roman" panose="02020603050405020304" pitchFamily="18" charset="0"/>
              <a:ea typeface="宋体" panose="02010600030101010101" pitchFamily="2" charset="-122"/>
            </a:endParaRPr>
          </a:p>
          <a:p>
            <a:pPr lvl="0" eaLnBrk="1" hangingPunct="1"/>
            <a:r>
              <a:rPr lang="zh-CN" altLang="en-US" sz="2800" b="1" dirty="0">
                <a:latin typeface="Times New Roman" panose="02020603050405020304" pitchFamily="18" charset="0"/>
                <a:ea typeface="宋体" panose="02010600030101010101" pitchFamily="2" charset="-122"/>
              </a:rPr>
              <a:t>气体体积</a:t>
            </a:r>
            <a:r>
              <a:rPr lang="zh-CN" altLang="en-US"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T</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P)</a:t>
            </a:r>
            <a:endParaRPr lang="en-US" altLang="zh-CN" sz="2800" b="1">
              <a:latin typeface="Times New Roman" panose="02020603050405020304" pitchFamily="18" charset="0"/>
              <a:ea typeface="宋体" panose="02010600030101010101" pitchFamily="2" charset="-122"/>
            </a:endParaRPr>
          </a:p>
        </p:txBody>
      </p:sp>
      <p:sp>
        <p:nvSpPr>
          <p:cNvPr id="51213" name="文本框 51212"/>
          <p:cNvSpPr txBox="1"/>
          <p:nvPr/>
        </p:nvSpPr>
        <p:spPr>
          <a:xfrm>
            <a:off x="3200400" y="2174875"/>
            <a:ext cx="1447800" cy="457200"/>
          </a:xfrm>
          <a:prstGeom prst="rect">
            <a:avLst/>
          </a:prstGeom>
          <a:noFill/>
          <a:ln w="9525">
            <a:noFill/>
          </a:ln>
        </p:spPr>
        <p:txBody>
          <a:bodyPr>
            <a:spAutoFit/>
          </a:bodyPr>
          <a:p>
            <a:pPr lvl="0" eaLnBrk="1" hangingPunct="1">
              <a:spcBef>
                <a:spcPct val="50000"/>
              </a:spcBef>
            </a:pPr>
            <a:r>
              <a:rPr lang="en-US" altLang="zh-CN" b="1">
                <a:latin typeface="宋体" panose="02010600030101010101" pitchFamily="2" charset="-122"/>
                <a:ea typeface="宋体" panose="02010600030101010101" pitchFamily="2" charset="-122"/>
              </a:rPr>
              <a:t>×</a:t>
            </a:r>
            <a:r>
              <a:rPr lang="en-US" altLang="zh-CN" b="1" i="1" err="1">
                <a:latin typeface="宋体" panose="02010600030101010101" pitchFamily="2" charset="-122"/>
                <a:ea typeface="宋体" panose="02010600030101010101" pitchFamily="2" charset="-122"/>
              </a:rPr>
              <a:t>V</a:t>
            </a:r>
            <a:r>
              <a:rPr lang="en-US" altLang="zh-CN" b="1" baseline="-25000" err="1">
                <a:latin typeface="宋体" panose="02010600030101010101" pitchFamily="2" charset="-122"/>
                <a:ea typeface="宋体" panose="02010600030101010101" pitchFamily="2" charset="-122"/>
              </a:rPr>
              <a:t>m</a:t>
            </a:r>
            <a:endParaRPr lang="en-US" altLang="zh-CN">
              <a:latin typeface="Times New Roman" panose="02020603050405020304" pitchFamily="18" charset="0"/>
              <a:ea typeface="宋体" panose="02010600030101010101" pitchFamily="2" charset="-122"/>
            </a:endParaRPr>
          </a:p>
        </p:txBody>
      </p:sp>
      <p:sp>
        <p:nvSpPr>
          <p:cNvPr id="51214" name="文本框 51213"/>
          <p:cNvSpPr txBox="1"/>
          <p:nvPr/>
        </p:nvSpPr>
        <p:spPr>
          <a:xfrm>
            <a:off x="5289550" y="2667000"/>
            <a:ext cx="1568450" cy="457200"/>
          </a:xfrm>
          <a:prstGeom prst="rect">
            <a:avLst/>
          </a:prstGeom>
          <a:noFill/>
          <a:ln w="9525">
            <a:noFill/>
          </a:ln>
        </p:spPr>
        <p:txBody>
          <a:bodyPr>
            <a:spAutoFit/>
          </a:bodyPr>
          <a:p>
            <a:pPr lvl="0" eaLnBrk="1" hangingPunct="1">
              <a:spcBef>
                <a:spcPct val="50000"/>
              </a:spcBef>
            </a:pPr>
            <a:r>
              <a:rPr lang="en-US" altLang="zh-CN" b="1">
                <a:latin typeface="Times New Roman" panose="02020603050405020304" pitchFamily="18" charset="0"/>
                <a:ea typeface="宋体" panose="02010600030101010101" pitchFamily="2" charset="-122"/>
              </a:rPr>
              <a:t>×</a:t>
            </a:r>
            <a:r>
              <a:rPr lang="en-US" altLang="zh-CN" b="1" i="1">
                <a:latin typeface="Times New Roman" panose="02020603050405020304" pitchFamily="18" charset="0"/>
                <a:ea typeface="宋体" panose="02010600030101010101" pitchFamily="2" charset="-122"/>
              </a:rPr>
              <a:t>N</a:t>
            </a:r>
            <a:r>
              <a:rPr lang="en-US" altLang="zh-CN" b="1" baseline="-25000">
                <a:latin typeface="Times New Roman" panose="02020603050405020304" pitchFamily="18" charset="0"/>
                <a:ea typeface="宋体" panose="02010600030101010101" pitchFamily="2" charset="-122"/>
              </a:rPr>
              <a:t>A</a:t>
            </a:r>
            <a:endParaRPr lang="en-US" altLang="zh-CN" b="1">
              <a:latin typeface="Times New Roman" panose="02020603050405020304" pitchFamily="18" charset="0"/>
              <a:ea typeface="宋体" panose="02010600030101010101" pitchFamily="2" charset="-122"/>
            </a:endParaRPr>
          </a:p>
        </p:txBody>
      </p:sp>
      <p:sp>
        <p:nvSpPr>
          <p:cNvPr id="51215" name="文本框 51214"/>
          <p:cNvSpPr txBox="1"/>
          <p:nvPr/>
        </p:nvSpPr>
        <p:spPr>
          <a:xfrm>
            <a:off x="4267200" y="2174875"/>
            <a:ext cx="1447800" cy="457200"/>
          </a:xfrm>
          <a:prstGeom prst="rect">
            <a:avLst/>
          </a:prstGeom>
          <a:noFill/>
          <a:ln w="9525">
            <a:noFill/>
          </a:ln>
        </p:spPr>
        <p:txBody>
          <a:bodyPr>
            <a:spAutoFit/>
          </a:bodyPr>
          <a:p>
            <a:pPr lvl="0" eaLnBrk="1" hangingPunct="1">
              <a:spcBef>
                <a:spcPct val="50000"/>
              </a:spcBef>
            </a:pPr>
            <a:r>
              <a:rPr lang="en-US" altLang="zh-CN" b="1">
                <a:latin typeface="宋体" panose="02010600030101010101" pitchFamily="2" charset="-122"/>
                <a:ea typeface="宋体" panose="02010600030101010101" pitchFamily="2" charset="-122"/>
              </a:rPr>
              <a:t>÷</a:t>
            </a:r>
            <a:r>
              <a:rPr lang="en-US" altLang="zh-CN" b="1" i="1" err="1">
                <a:latin typeface="宋体" panose="02010600030101010101" pitchFamily="2" charset="-122"/>
                <a:ea typeface="宋体" panose="02010600030101010101" pitchFamily="2" charset="-122"/>
              </a:rPr>
              <a:t>V</a:t>
            </a:r>
            <a:r>
              <a:rPr lang="en-US" altLang="zh-CN" b="1" baseline="-25000" err="1">
                <a:latin typeface="宋体" panose="02010600030101010101" pitchFamily="2" charset="-122"/>
                <a:ea typeface="宋体" panose="02010600030101010101" pitchFamily="2" charset="-122"/>
              </a:rPr>
              <a:t>m</a:t>
            </a:r>
            <a:endParaRPr lang="en-US" altLang="zh-CN" b="1" baseline="-25000">
              <a:latin typeface="宋体" panose="02010600030101010101" pitchFamily="2" charset="-122"/>
              <a:ea typeface="宋体" panose="02010600030101010101" pitchFamily="2" charset="-122"/>
            </a:endParaRPr>
          </a:p>
        </p:txBody>
      </p:sp>
      <p:sp>
        <p:nvSpPr>
          <p:cNvPr id="51216" name="直接连接符 51215"/>
          <p:cNvSpPr/>
          <p:nvPr/>
        </p:nvSpPr>
        <p:spPr>
          <a:xfrm flipV="1">
            <a:off x="4140200" y="4149725"/>
            <a:ext cx="0" cy="1219200"/>
          </a:xfrm>
          <a:prstGeom prst="line">
            <a:avLst/>
          </a:prstGeom>
          <a:ln w="38100" cap="flat" cmpd="sng">
            <a:solidFill>
              <a:schemeClr val="tx1"/>
            </a:solidFill>
            <a:prstDash val="solid"/>
            <a:headEnd type="none" w="med" len="med"/>
            <a:tailEnd type="triangle" w="med" len="med"/>
          </a:ln>
        </p:spPr>
      </p:sp>
      <p:sp>
        <p:nvSpPr>
          <p:cNvPr id="51217" name="直接连接符 51216"/>
          <p:cNvSpPr/>
          <p:nvPr/>
        </p:nvSpPr>
        <p:spPr>
          <a:xfrm>
            <a:off x="4356100" y="4221163"/>
            <a:ext cx="0" cy="1219200"/>
          </a:xfrm>
          <a:prstGeom prst="line">
            <a:avLst/>
          </a:prstGeom>
          <a:ln w="38100" cap="flat" cmpd="sng">
            <a:solidFill>
              <a:schemeClr val="tx1"/>
            </a:solidFill>
            <a:prstDash val="solid"/>
            <a:headEnd type="none" w="med" len="med"/>
            <a:tailEnd type="triangle" w="med" len="med"/>
          </a:ln>
        </p:spPr>
      </p:sp>
      <p:sp>
        <p:nvSpPr>
          <p:cNvPr id="51218" name="文本框 51217"/>
          <p:cNvSpPr txBox="1"/>
          <p:nvPr/>
        </p:nvSpPr>
        <p:spPr>
          <a:xfrm>
            <a:off x="3124200" y="5302250"/>
            <a:ext cx="2327275" cy="946150"/>
          </a:xfrm>
          <a:prstGeom prst="rect">
            <a:avLst/>
          </a:prstGeom>
          <a:noFill/>
          <a:ln w="9525">
            <a:noFill/>
          </a:ln>
        </p:spPr>
        <p:txBody>
          <a:bodyPr wrap="none" anchor="t">
            <a:spAutoFit/>
          </a:bodyPr>
          <a:p>
            <a:pPr lvl="0" eaLnBrk="1" hangingPunct="1"/>
            <a:r>
              <a:rPr lang="zh-CN" altLang="en-US" sz="2800" b="1" dirty="0">
                <a:latin typeface="Times New Roman" panose="02020603050405020304" pitchFamily="18" charset="0"/>
                <a:ea typeface="宋体" panose="02010600030101010101" pitchFamily="2" charset="-122"/>
              </a:rPr>
              <a:t>物质的量浓度</a:t>
            </a:r>
            <a:endParaRPr lang="zh-CN" altLang="en-US" sz="2800" b="1" dirty="0">
              <a:latin typeface="Times New Roman" panose="02020603050405020304" pitchFamily="18" charset="0"/>
              <a:ea typeface="宋体" panose="02010600030101010101" pitchFamily="2" charset="-122"/>
            </a:endParaRPr>
          </a:p>
          <a:p>
            <a:pPr lvl="0" eaLnBrk="1" hangingPunct="1"/>
            <a:r>
              <a:rPr lang="zh-CN" altLang="en-US" sz="2800" b="1" dirty="0">
                <a:latin typeface="Times New Roman" panose="02020603050405020304" pitchFamily="18" charset="0"/>
                <a:ea typeface="宋体" panose="02010600030101010101" pitchFamily="2" charset="-122"/>
              </a:rPr>
              <a:t>        </a:t>
            </a: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i="1">
                <a:solidFill>
                  <a:srgbClr val="0000FF"/>
                </a:solidFill>
                <a:latin typeface="Times New Roman" panose="02020603050405020304" pitchFamily="18" charset="0"/>
                <a:ea typeface="宋体" panose="02010600030101010101" pitchFamily="2" charset="-122"/>
              </a:rPr>
              <a:t>c</a:t>
            </a:r>
            <a:r>
              <a:rPr lang="zh-CN" altLang="en-US" sz="2800" b="1">
                <a:solidFill>
                  <a:srgbClr val="0000FF"/>
                </a:solidFill>
                <a:latin typeface="Times New Roman" panose="02020603050405020304" pitchFamily="18" charset="0"/>
                <a:ea typeface="宋体" panose="02010600030101010101" pitchFamily="2" charset="-122"/>
              </a:rPr>
              <a:t>）</a:t>
            </a:r>
            <a:endParaRPr lang="zh-CN" altLang="en-US" sz="2800" b="1">
              <a:solidFill>
                <a:srgbClr val="0000FF"/>
              </a:solidFill>
              <a:latin typeface="Times New Roman" panose="02020603050405020304" pitchFamily="18" charset="0"/>
              <a:ea typeface="宋体" panose="02010600030101010101" pitchFamily="2" charset="-122"/>
            </a:endParaRPr>
          </a:p>
        </p:txBody>
      </p:sp>
      <p:sp>
        <p:nvSpPr>
          <p:cNvPr id="51223" name="文本框 51222"/>
          <p:cNvSpPr txBox="1"/>
          <p:nvPr/>
        </p:nvSpPr>
        <p:spPr>
          <a:xfrm>
            <a:off x="2438400" y="4460875"/>
            <a:ext cx="2016125" cy="457200"/>
          </a:xfrm>
          <a:prstGeom prst="rect">
            <a:avLst/>
          </a:prstGeom>
          <a:noFill/>
          <a:ln w="9525">
            <a:noFill/>
          </a:ln>
        </p:spPr>
        <p:txBody>
          <a:bodyPr>
            <a:spAutoFit/>
          </a:bodyPr>
          <a:p>
            <a:pPr lvl="0" eaLnBrk="1" hangingPunct="1">
              <a:spcBef>
                <a:spcPct val="50000"/>
              </a:spcBef>
            </a:pPr>
            <a:r>
              <a:rPr lang="en-US" altLang="zh-CN" b="1">
                <a:solidFill>
                  <a:srgbClr val="FF0000"/>
                </a:solidFill>
                <a:latin typeface="宋体" panose="02010600030101010101" pitchFamily="2" charset="-122"/>
                <a:ea typeface="宋体" panose="02010600030101010101" pitchFamily="2" charset="-122"/>
              </a:rPr>
              <a:t>×</a:t>
            </a:r>
            <a:r>
              <a:rPr lang="en-US" altLang="zh-CN" b="1" i="1">
                <a:solidFill>
                  <a:srgbClr val="FF0000"/>
                </a:solidFill>
                <a:latin typeface="宋体" panose="02010600030101010101" pitchFamily="2" charset="-122"/>
                <a:ea typeface="宋体" panose="02010600030101010101" pitchFamily="2" charset="-122"/>
              </a:rPr>
              <a:t>V </a:t>
            </a:r>
            <a:r>
              <a:rPr lang="zh-CN" altLang="en-US" b="1">
                <a:solidFill>
                  <a:srgbClr val="FF0000"/>
                </a:solidFill>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aq</a:t>
            </a:r>
            <a:r>
              <a:rPr lang="zh-CN" altLang="en-US" b="1">
                <a:solidFill>
                  <a:srgbClr val="FF0000"/>
                </a:solidFill>
                <a:latin typeface="宋体" panose="02010600030101010101" pitchFamily="2" charset="-122"/>
                <a:ea typeface="宋体" panose="02010600030101010101" pitchFamily="2" charset="-122"/>
              </a:rPr>
              <a:t>）</a:t>
            </a:r>
            <a:endParaRPr lang="zh-CN" altLang="en-US" b="1">
              <a:solidFill>
                <a:srgbClr val="FF0000"/>
              </a:solidFill>
              <a:latin typeface="宋体" panose="02010600030101010101" pitchFamily="2" charset="-122"/>
              <a:ea typeface="宋体" panose="02010600030101010101" pitchFamily="2" charset="-122"/>
            </a:endParaRPr>
          </a:p>
        </p:txBody>
      </p:sp>
      <p:sp>
        <p:nvSpPr>
          <p:cNvPr id="51224" name="文本框 51223"/>
          <p:cNvSpPr txBox="1"/>
          <p:nvPr/>
        </p:nvSpPr>
        <p:spPr>
          <a:xfrm>
            <a:off x="4427538" y="4437063"/>
            <a:ext cx="2016125" cy="457200"/>
          </a:xfrm>
          <a:prstGeom prst="rect">
            <a:avLst/>
          </a:prstGeom>
          <a:noFill/>
          <a:ln w="9525">
            <a:noFill/>
          </a:ln>
        </p:spPr>
        <p:txBody>
          <a:bodyPr>
            <a:spAutoFit/>
          </a:bodyPr>
          <a:p>
            <a:pPr lvl="0" eaLnBrk="1" hangingPunct="1">
              <a:spcBef>
                <a:spcPct val="50000"/>
              </a:spcBef>
            </a:pPr>
            <a:r>
              <a:rPr lang="en-US" altLang="zh-CN" b="1">
                <a:solidFill>
                  <a:srgbClr val="FF0000"/>
                </a:solidFill>
                <a:latin typeface="宋体" panose="02010600030101010101" pitchFamily="2" charset="-122"/>
                <a:ea typeface="宋体" panose="02010600030101010101" pitchFamily="2" charset="-122"/>
              </a:rPr>
              <a:t>÷</a:t>
            </a:r>
            <a:r>
              <a:rPr lang="en-US" altLang="zh-CN" b="1" i="1">
                <a:solidFill>
                  <a:srgbClr val="FF0000"/>
                </a:solidFill>
                <a:latin typeface="宋体" panose="02010600030101010101" pitchFamily="2" charset="-122"/>
                <a:ea typeface="宋体" panose="02010600030101010101" pitchFamily="2" charset="-122"/>
              </a:rPr>
              <a:t>V</a:t>
            </a:r>
            <a:r>
              <a:rPr lang="zh-CN" altLang="en-US" b="1">
                <a:solidFill>
                  <a:srgbClr val="FF0000"/>
                </a:solidFill>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aq</a:t>
            </a:r>
            <a:r>
              <a:rPr lang="zh-CN" altLang="en-US" b="1">
                <a:solidFill>
                  <a:srgbClr val="FF0000"/>
                </a:solidFill>
                <a:latin typeface="宋体" panose="02010600030101010101" pitchFamily="2" charset="-122"/>
                <a:ea typeface="宋体" panose="02010600030101010101" pitchFamily="2" charset="-122"/>
              </a:rPr>
              <a:t>）</a:t>
            </a:r>
            <a:endParaRPr lang="zh-CN" altLang="en-US" b="1" baseline="-250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dissolve">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7"/>
                                        </p:tgtEl>
                                        <p:attrNameLst>
                                          <p:attrName>style.visibility</p:attrName>
                                        </p:attrNameLst>
                                      </p:cBhvr>
                                      <p:to>
                                        <p:strVal val="visible"/>
                                      </p:to>
                                    </p:set>
                                    <p:animEffect transition="in" filter="dissolve">
                                      <p:cBhvr>
                                        <p:cTn id="12" dur="500"/>
                                        <p:tgtEl>
                                          <p:spTgt spid="512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dissolve">
                                      <p:cBhvr>
                                        <p:cTn id="17" dur="500"/>
                                        <p:tgtEl>
                                          <p:spTgt spid="512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dissolve">
                                      <p:cBhvr>
                                        <p:cTn id="22" dur="500"/>
                                        <p:tgtEl>
                                          <p:spTgt spid="5120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dissolve">
                                      <p:cBhvr>
                                        <p:cTn id="27" dur="500"/>
                                        <p:tgtEl>
                                          <p:spTgt spid="5120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14"/>
                                        </p:tgtEl>
                                        <p:attrNameLst>
                                          <p:attrName>style.visibility</p:attrName>
                                        </p:attrNameLst>
                                      </p:cBhvr>
                                      <p:to>
                                        <p:strVal val="visible"/>
                                      </p:to>
                                    </p:set>
                                    <p:animEffect transition="in" filter="dissolve">
                                      <p:cBhvr>
                                        <p:cTn id="32" dur="500"/>
                                        <p:tgtEl>
                                          <p:spTgt spid="512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1206"/>
                                        </p:tgtEl>
                                        <p:attrNameLst>
                                          <p:attrName>style.visibility</p:attrName>
                                        </p:attrNameLst>
                                      </p:cBhvr>
                                      <p:to>
                                        <p:strVal val="visible"/>
                                      </p:to>
                                    </p:set>
                                    <p:animEffect transition="in" filter="dissolve">
                                      <p:cBhvr>
                                        <p:cTn id="37" dur="500"/>
                                        <p:tgtEl>
                                          <p:spTgt spid="5120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209"/>
                                        </p:tgtEl>
                                        <p:attrNameLst>
                                          <p:attrName>style.visibility</p:attrName>
                                        </p:attrNameLst>
                                      </p:cBhvr>
                                      <p:to>
                                        <p:strVal val="visible"/>
                                      </p:to>
                                    </p:set>
                                    <p:animEffect transition="in" filter="dissolve">
                                      <p:cBhvr>
                                        <p:cTn id="42" dur="500"/>
                                        <p:tgtEl>
                                          <p:spTgt spid="5120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1210"/>
                                        </p:tgtEl>
                                        <p:attrNameLst>
                                          <p:attrName>style.visibility</p:attrName>
                                        </p:attrNameLst>
                                      </p:cBhvr>
                                      <p:to>
                                        <p:strVal val="visible"/>
                                      </p:to>
                                    </p:set>
                                    <p:animEffect transition="in" filter="dissolve">
                                      <p:cBhvr>
                                        <p:cTn id="47" dur="500"/>
                                        <p:tgtEl>
                                          <p:spTgt spid="5121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1213"/>
                                        </p:tgtEl>
                                        <p:attrNameLst>
                                          <p:attrName>style.visibility</p:attrName>
                                        </p:attrNameLst>
                                      </p:cBhvr>
                                      <p:to>
                                        <p:strVal val="visible"/>
                                      </p:to>
                                    </p:set>
                                    <p:animEffect transition="in" filter="dissolve">
                                      <p:cBhvr>
                                        <p:cTn id="52" dur="500"/>
                                        <p:tgtEl>
                                          <p:spTgt spid="5121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1211"/>
                                        </p:tgtEl>
                                        <p:attrNameLst>
                                          <p:attrName>style.visibility</p:attrName>
                                        </p:attrNameLst>
                                      </p:cBhvr>
                                      <p:to>
                                        <p:strVal val="visible"/>
                                      </p:to>
                                    </p:set>
                                    <p:animEffect transition="in" filter="dissolve">
                                      <p:cBhvr>
                                        <p:cTn id="57" dur="500"/>
                                        <p:tgtEl>
                                          <p:spTgt spid="5121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215"/>
                                        </p:tgtEl>
                                        <p:attrNameLst>
                                          <p:attrName>style.visibility</p:attrName>
                                        </p:attrNameLst>
                                      </p:cBhvr>
                                      <p:to>
                                        <p:strVal val="visible"/>
                                      </p:to>
                                    </p:set>
                                    <p:animEffect transition="in" filter="dissolve">
                                      <p:cBhvr>
                                        <p:cTn id="62" dur="500"/>
                                        <p:tgtEl>
                                          <p:spTgt spid="5121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1216"/>
                                        </p:tgtEl>
                                        <p:attrNameLst>
                                          <p:attrName>style.visibility</p:attrName>
                                        </p:attrNameLst>
                                      </p:cBhvr>
                                      <p:to>
                                        <p:strVal val="visible"/>
                                      </p:to>
                                    </p:set>
                                    <p:animEffect transition="in" filter="dissolve">
                                      <p:cBhvr>
                                        <p:cTn id="67" dur="500"/>
                                        <p:tgtEl>
                                          <p:spTgt spid="5121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223"/>
                                        </p:tgtEl>
                                        <p:attrNameLst>
                                          <p:attrName>style.visibility</p:attrName>
                                        </p:attrNameLst>
                                      </p:cBhvr>
                                      <p:to>
                                        <p:strVal val="visible"/>
                                      </p:to>
                                    </p:set>
                                    <p:animEffect transition="in" filter="dissolve">
                                      <p:cBhvr>
                                        <p:cTn id="72" dur="500"/>
                                        <p:tgtEl>
                                          <p:spTgt spid="5122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51217"/>
                                        </p:tgtEl>
                                        <p:attrNameLst>
                                          <p:attrName>style.visibility</p:attrName>
                                        </p:attrNameLst>
                                      </p:cBhvr>
                                      <p:to>
                                        <p:strVal val="visible"/>
                                      </p:to>
                                    </p:set>
                                    <p:animEffect transition="in" filter="dissolve">
                                      <p:cBhvr>
                                        <p:cTn id="77" dur="500"/>
                                        <p:tgtEl>
                                          <p:spTgt spid="5121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1224"/>
                                        </p:tgtEl>
                                        <p:attrNameLst>
                                          <p:attrName>style.visibility</p:attrName>
                                        </p:attrNameLst>
                                      </p:cBhvr>
                                      <p:to>
                                        <p:strVal val="visible"/>
                                      </p:to>
                                    </p:set>
                                    <p:animEffect transition="in" filter="dissolve">
                                      <p:cBhvr>
                                        <p:cTn id="82" dur="500"/>
                                        <p:tgtEl>
                                          <p:spTgt spid="5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51208" grpId="0"/>
      <p:bldP spid="51209" grpId="0"/>
      <p:bldP spid="51213" grpId="0"/>
      <p:bldP spid="51214" grpId="0"/>
      <p:bldP spid="51215" grpId="0"/>
      <p:bldP spid="51223" grpId="0"/>
      <p:bldP spid="512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4"/>
          <p:cNvSpPr txBox="1"/>
          <p:nvPr/>
        </p:nvSpPr>
        <p:spPr>
          <a:xfrm>
            <a:off x="250825" y="609600"/>
            <a:ext cx="8353425" cy="1066800"/>
          </a:xfrm>
          <a:prstGeom prst="rect">
            <a:avLst/>
          </a:prstGeom>
          <a:solidFill>
            <a:schemeClr val="bg1"/>
          </a:solidFill>
          <a:ln w="9525">
            <a:noFill/>
          </a:ln>
        </p:spPr>
        <p:txBody>
          <a:bodyPr>
            <a:spAutoFit/>
          </a:bodyPr>
          <a:p>
            <a:pPr lvl="0" eaLnBrk="1" hangingPunct="1">
              <a:spcBef>
                <a:spcPct val="50000"/>
              </a:spcBef>
            </a:pPr>
            <a:r>
              <a:rPr lang="zh-CN" altLang="en-US" sz="2800" b="1" dirty="0">
                <a:solidFill>
                  <a:srgbClr val="0000FF"/>
                </a:solidFill>
                <a:latin typeface="隶书" panose="02010509060101010101" pitchFamily="49" charset="-122"/>
                <a:ea typeface="隶书" panose="02010509060101010101" pitchFamily="49" charset="-122"/>
              </a:rPr>
              <a:t>如何配制</a:t>
            </a:r>
            <a:r>
              <a:rPr lang="en-US" altLang="zh-CN" sz="2800" b="1" dirty="0">
                <a:solidFill>
                  <a:srgbClr val="0000FF"/>
                </a:solidFill>
                <a:latin typeface="隶书" panose="02010509060101010101" pitchFamily="49" charset="-122"/>
                <a:ea typeface="隶书" panose="02010509060101010101" pitchFamily="49" charset="-122"/>
              </a:rPr>
              <a:t>50</a:t>
            </a:r>
            <a:r>
              <a:rPr lang="zh-CN" altLang="en-US" sz="2800" b="1" dirty="0">
                <a:solidFill>
                  <a:srgbClr val="0000FF"/>
                </a:solidFill>
                <a:latin typeface="隶书" panose="02010509060101010101" pitchFamily="49" charset="-122"/>
                <a:ea typeface="隶书" panose="02010509060101010101" pitchFamily="49" charset="-122"/>
              </a:rPr>
              <a:t>克的</a:t>
            </a:r>
            <a:r>
              <a:rPr lang="zh-CN" altLang="en-US" sz="2800" b="1" dirty="0">
                <a:solidFill>
                  <a:srgbClr val="FF0000"/>
                </a:solidFill>
                <a:latin typeface="隶书" panose="02010509060101010101" pitchFamily="49" charset="-122"/>
                <a:ea typeface="隶书" panose="02010509060101010101" pitchFamily="49" charset="-122"/>
              </a:rPr>
              <a:t>质量分数为</a:t>
            </a:r>
            <a:r>
              <a:rPr lang="en-US" altLang="zh-CN" sz="2800" b="1" dirty="0">
                <a:solidFill>
                  <a:srgbClr val="FF0000"/>
                </a:solidFill>
                <a:latin typeface="隶书" panose="02010509060101010101" pitchFamily="49" charset="-122"/>
                <a:ea typeface="隶书" panose="02010509060101010101" pitchFamily="49" charset="-122"/>
              </a:rPr>
              <a:t>5%</a:t>
            </a:r>
            <a:r>
              <a:rPr lang="zh-CN" altLang="en-US" sz="2800" b="1" dirty="0">
                <a:solidFill>
                  <a:srgbClr val="0000FF"/>
                </a:solidFill>
                <a:latin typeface="隶书" panose="02010509060101010101" pitchFamily="49" charset="-122"/>
                <a:ea typeface="隶书" panose="02010509060101010101" pitchFamily="49" charset="-122"/>
              </a:rPr>
              <a:t>的</a:t>
            </a:r>
            <a:r>
              <a:rPr lang="en-US" altLang="zh-CN" sz="2800" b="1" dirty="0">
                <a:solidFill>
                  <a:srgbClr val="0000FF"/>
                </a:solidFill>
                <a:latin typeface="隶书" panose="02010509060101010101" pitchFamily="49" charset="-122"/>
                <a:ea typeface="隶书" panose="02010509060101010101" pitchFamily="49" charset="-122"/>
              </a:rPr>
              <a:t>NaCl</a:t>
            </a:r>
            <a:r>
              <a:rPr lang="zh-CN" altLang="en-US" sz="2800" b="1" dirty="0">
                <a:solidFill>
                  <a:srgbClr val="0000FF"/>
                </a:solidFill>
                <a:latin typeface="隶书" panose="02010509060101010101" pitchFamily="49" charset="-122"/>
                <a:ea typeface="隶书" panose="02010509060101010101" pitchFamily="49" charset="-122"/>
              </a:rPr>
              <a:t>溶液</a:t>
            </a:r>
            <a:r>
              <a:rPr lang="en-US" altLang="zh-CN" sz="2800" b="1" dirty="0">
                <a:solidFill>
                  <a:srgbClr val="0000FF"/>
                </a:solidFill>
                <a:latin typeface="隶书" panose="02010509060101010101" pitchFamily="49" charset="-122"/>
                <a:ea typeface="隶书" panose="02010509060101010101" pitchFamily="49" charset="-122"/>
              </a:rPr>
              <a:t>?</a:t>
            </a:r>
            <a:r>
              <a:rPr lang="zh-CN" altLang="en-US" sz="2400" b="1" dirty="0">
                <a:solidFill>
                  <a:srgbClr val="0000FF"/>
                </a:solidFill>
                <a:latin typeface="隶书" panose="02010509060101010101" pitchFamily="49" charset="-122"/>
                <a:ea typeface="隶书" panose="02010509060101010101" pitchFamily="49" charset="-122"/>
              </a:rPr>
              <a:t>所需仪器？</a:t>
            </a:r>
            <a:endParaRPr lang="zh-CN" altLang="en-US" sz="2400" b="1" dirty="0">
              <a:solidFill>
                <a:srgbClr val="0000FF"/>
              </a:solidFill>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solidFill>
                  <a:srgbClr val="0000FF"/>
                </a:solidFill>
                <a:latin typeface="隶书" panose="02010509060101010101" pitchFamily="49" charset="-122"/>
                <a:ea typeface="隶书" panose="02010509060101010101" pitchFamily="49" charset="-122"/>
              </a:rPr>
              <a:t>配制步骤？</a:t>
            </a:r>
            <a:endParaRPr lang="zh-CN" altLang="en-US" sz="2800" b="1" dirty="0">
              <a:solidFill>
                <a:srgbClr val="0000FF"/>
              </a:solidFill>
              <a:latin typeface="隶书" panose="02010509060101010101" pitchFamily="49" charset="-122"/>
              <a:ea typeface="隶书" panose="02010509060101010101" pitchFamily="49" charset="-122"/>
            </a:endParaRPr>
          </a:p>
        </p:txBody>
      </p:sp>
      <p:sp>
        <p:nvSpPr>
          <p:cNvPr id="241670" name="Text Box 6"/>
          <p:cNvSpPr txBox="1"/>
          <p:nvPr/>
        </p:nvSpPr>
        <p:spPr>
          <a:xfrm>
            <a:off x="395288" y="2552700"/>
            <a:ext cx="7345362" cy="3232150"/>
          </a:xfrm>
          <a:prstGeom prst="rect">
            <a:avLst/>
          </a:prstGeom>
          <a:noFill/>
          <a:ln w="12700">
            <a:noFill/>
          </a:ln>
        </p:spPr>
        <p:txBody>
          <a:bodyPr>
            <a:spAutoFit/>
          </a:bodyPr>
          <a:p>
            <a:pPr lvl="0" eaLnBrk="1" hangingPunct="1">
              <a:spcBef>
                <a:spcPct val="50000"/>
              </a:spcBef>
            </a:pPr>
            <a:r>
              <a:rPr lang="en-US" altLang="zh-CN" sz="2400" b="1" dirty="0">
                <a:latin typeface="隶书" panose="02010509060101010101" pitchFamily="49" charset="-122"/>
                <a:ea typeface="隶书" panose="02010509060101010101" pitchFamily="49" charset="-122"/>
              </a:rPr>
              <a:t>2</a:t>
            </a:r>
            <a:r>
              <a:rPr lang="zh-CN" altLang="en-US" sz="2400" b="1" dirty="0">
                <a:latin typeface="隶书" panose="02010509060101010101" pitchFamily="49" charset="-122"/>
                <a:ea typeface="隶书" panose="02010509060101010101" pitchFamily="49" charset="-122"/>
              </a:rPr>
              <a:t>、配制步骤</a:t>
            </a:r>
            <a:endParaRPr lang="zh-CN" altLang="en-US"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① 计算           </a:t>
            </a:r>
            <a:endParaRPr lang="en-US" altLang="zh-CN"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② 称量</a:t>
            </a:r>
            <a:endParaRPr lang="en-US" altLang="zh-CN"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③ </a:t>
            </a:r>
            <a:r>
              <a:rPr lang="zh-CN" altLang="en-US" sz="2400" b="1" dirty="0">
                <a:solidFill>
                  <a:srgbClr val="FF0000"/>
                </a:solidFill>
                <a:latin typeface="隶书" panose="02010509060101010101" pitchFamily="49" charset="-122"/>
                <a:ea typeface="隶书" panose="02010509060101010101" pitchFamily="49" charset="-122"/>
              </a:rPr>
              <a:t>溶解或稀释</a:t>
            </a:r>
            <a:r>
              <a:rPr lang="en-US" altLang="zh-CN" sz="2400" b="1" dirty="0">
                <a:latin typeface="Times New Roman" panose="02020603050405020304" pitchFamily="18" charset="0"/>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在烧杯中进行，玻棒搅拌</a:t>
            </a:r>
            <a:endParaRPr lang="zh-CN" altLang="en-US"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④ 装瓶  </a:t>
            </a:r>
            <a:endParaRPr lang="en-US" altLang="zh-CN"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⑤ 贴标签</a:t>
            </a:r>
            <a:endParaRPr lang="zh-CN" altLang="en-US" sz="2400" b="1" dirty="0">
              <a:latin typeface="隶书" panose="02010509060101010101" pitchFamily="49" charset="-122"/>
              <a:ea typeface="隶书" panose="02010509060101010101" pitchFamily="49" charset="-122"/>
            </a:endParaRPr>
          </a:p>
        </p:txBody>
      </p:sp>
      <p:sp>
        <p:nvSpPr>
          <p:cNvPr id="241671" name="Text Box 7"/>
          <p:cNvSpPr txBox="1"/>
          <p:nvPr/>
        </p:nvSpPr>
        <p:spPr>
          <a:xfrm>
            <a:off x="395288" y="1833563"/>
            <a:ext cx="8280400" cy="579437"/>
          </a:xfrm>
          <a:prstGeom prst="rect">
            <a:avLst/>
          </a:prstGeom>
          <a:solidFill>
            <a:schemeClr val="bg1"/>
          </a:solidFill>
          <a:ln w="9525">
            <a:noFill/>
          </a:ln>
        </p:spPr>
        <p:txBody>
          <a:bodyPr>
            <a:spAutoFit/>
          </a:bodyPr>
          <a:p>
            <a:pPr lvl="0" eaLnBrk="1" hangingPunct="1">
              <a:spcBef>
                <a:spcPct val="50000"/>
              </a:spcBef>
            </a:pPr>
            <a:r>
              <a:rPr lang="en-US" altLang="zh-CN" sz="2400" b="1" dirty="0">
                <a:latin typeface="Times New Roman" panose="02020603050405020304" pitchFamily="18" charset="0"/>
                <a:ea typeface="隶书" panose="02010509060101010101" pitchFamily="49" charset="-122"/>
              </a:rPr>
              <a:t>1</a:t>
            </a:r>
            <a:r>
              <a:rPr lang="zh-CN" altLang="en-US" sz="3200" b="1" dirty="0">
                <a:latin typeface="Times New Roman" panose="02020603050405020304" pitchFamily="18" charset="0"/>
                <a:ea typeface="宋体" panose="02010600030101010101" pitchFamily="2" charset="-122"/>
              </a:rPr>
              <a:t>、</a:t>
            </a:r>
            <a:r>
              <a:rPr lang="zh-CN" altLang="en-US" sz="2400" b="1" dirty="0">
                <a:latin typeface="隶书" panose="02010509060101010101" pitchFamily="49" charset="-122"/>
                <a:ea typeface="隶书" panose="02010509060101010101" pitchFamily="49" charset="-122"/>
              </a:rPr>
              <a:t>仪器</a:t>
            </a:r>
            <a:r>
              <a:rPr lang="en-US" altLang="zh-CN" sz="2400" b="1" dirty="0">
                <a:latin typeface="隶书" panose="02010509060101010101" pitchFamily="49" charset="-122"/>
                <a:ea typeface="隶书" panose="02010509060101010101" pitchFamily="49" charset="-122"/>
              </a:rPr>
              <a:t>:</a:t>
            </a:r>
            <a:r>
              <a:rPr lang="zh-CN" altLang="en-US" sz="3200" b="1" dirty="0">
                <a:latin typeface="Times New Roman" panose="02020603050405020304" pitchFamily="18" charset="0"/>
                <a:ea typeface="宋体" panose="02010600030101010101" pitchFamily="2" charset="-122"/>
              </a:rPr>
              <a:t>    </a:t>
            </a:r>
            <a:r>
              <a:rPr lang="zh-CN" altLang="en-US" sz="2400" b="1" dirty="0">
                <a:solidFill>
                  <a:srgbClr val="FF0000"/>
                </a:solidFill>
                <a:latin typeface="隶书" panose="02010509060101010101" pitchFamily="49" charset="-122"/>
                <a:ea typeface="隶书" panose="02010509060101010101" pitchFamily="49" charset="-122"/>
              </a:rPr>
              <a:t>天平</a:t>
            </a:r>
            <a:r>
              <a:rPr lang="zh-CN" altLang="en-US" sz="2400" b="1" dirty="0">
                <a:latin typeface="隶书" panose="02010509060101010101" pitchFamily="49" charset="-122"/>
                <a:ea typeface="隶书" panose="02010509060101010101" pitchFamily="49" charset="-122"/>
              </a:rPr>
              <a:t> 　量筒   烧杯  玻璃棒  胶头滴管</a:t>
            </a:r>
            <a:endParaRPr lang="zh-CN" altLang="en-US" sz="2400" b="1" dirty="0">
              <a:latin typeface="隶书" panose="02010509060101010101" pitchFamily="49" charset="-122"/>
              <a:ea typeface="隶书" panose="02010509060101010101"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1671"/>
                                        </p:tgtEl>
                                        <p:attrNameLst>
                                          <p:attrName>style.visibility</p:attrName>
                                        </p:attrNameLst>
                                      </p:cBhvr>
                                      <p:to>
                                        <p:strVal val="visible"/>
                                      </p:to>
                                    </p:set>
                                    <p:animEffect transition="in" filter="dissolve">
                                      <p:cBhvr>
                                        <p:cTn id="7" dur="500"/>
                                        <p:tgtEl>
                                          <p:spTgt spid="2416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1670"/>
                                        </p:tgtEl>
                                        <p:attrNameLst>
                                          <p:attrName>style.visibility</p:attrName>
                                        </p:attrNameLst>
                                      </p:cBhvr>
                                      <p:to>
                                        <p:strVal val="visible"/>
                                      </p:to>
                                    </p:set>
                                    <p:animEffect transition="in" filter="dissolve">
                                      <p:cBhvr>
                                        <p:cTn id="12" dur="500"/>
                                        <p:tgtEl>
                                          <p:spTgt spid="241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0" grpId="0"/>
      <p:bldP spid="24167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8" name="Picture 12"/>
          <p:cNvPicPr>
            <a:picLocks noChangeAspect="1"/>
          </p:cNvPicPr>
          <p:nvPr/>
        </p:nvPicPr>
        <p:blipFill>
          <a:blip r:embed="rId1"/>
          <a:stretch>
            <a:fillRect/>
          </a:stretch>
        </p:blipFill>
        <p:spPr>
          <a:xfrm>
            <a:off x="7143750" y="785813"/>
            <a:ext cx="1790700" cy="3724275"/>
          </a:xfrm>
          <a:prstGeom prst="rect">
            <a:avLst/>
          </a:prstGeom>
          <a:noFill/>
          <a:ln w="9525">
            <a:noFill/>
          </a:ln>
        </p:spPr>
      </p:pic>
      <p:sp>
        <p:nvSpPr>
          <p:cNvPr id="80899" name="Text Box 4"/>
          <p:cNvSpPr txBox="1"/>
          <p:nvPr/>
        </p:nvSpPr>
        <p:spPr>
          <a:xfrm>
            <a:off x="422275" y="785813"/>
            <a:ext cx="1720850" cy="461962"/>
          </a:xfrm>
          <a:prstGeom prst="rect">
            <a:avLst/>
          </a:prstGeom>
          <a:noFill/>
          <a:ln w="9525">
            <a:noFill/>
          </a:ln>
        </p:spPr>
        <p:txBody>
          <a:bodyPr>
            <a:spAutoFit/>
          </a:bodyPr>
          <a:p>
            <a:pPr lvl="0" eaLnBrk="1" hangingPunct="1"/>
            <a:r>
              <a:rPr lang="en-US" altLang="zh-CN" sz="2400" b="1" dirty="0">
                <a:solidFill>
                  <a:srgbClr val="0000FF"/>
                </a:solidFill>
                <a:latin typeface="宋体" panose="02010600030101010101" pitchFamily="2" charset="-122"/>
                <a:ea typeface="方正姚体" panose="02010601030101010101" pitchFamily="2" charset="-122"/>
              </a:rPr>
              <a:t>1. </a:t>
            </a:r>
            <a:r>
              <a:rPr lang="zh-CN" altLang="en-US" sz="2400" b="1" dirty="0">
                <a:solidFill>
                  <a:srgbClr val="0000FF"/>
                </a:solidFill>
                <a:latin typeface="宋体" panose="02010600030101010101" pitchFamily="2" charset="-122"/>
                <a:ea typeface="方正姚体" panose="02010601030101010101" pitchFamily="2" charset="-122"/>
              </a:rPr>
              <a:t>构造：</a:t>
            </a:r>
            <a:endParaRPr lang="zh-CN" altLang="en-US" sz="2400" b="1" dirty="0">
              <a:solidFill>
                <a:srgbClr val="0000FF"/>
              </a:solidFill>
              <a:latin typeface="宋体" panose="02010600030101010101" pitchFamily="2" charset="-122"/>
              <a:ea typeface="方正姚体" panose="02010601030101010101" pitchFamily="2" charset="-122"/>
            </a:endParaRPr>
          </a:p>
        </p:txBody>
      </p:sp>
      <p:sp>
        <p:nvSpPr>
          <p:cNvPr id="80900" name="Text Box 5"/>
          <p:cNvSpPr txBox="1"/>
          <p:nvPr/>
        </p:nvSpPr>
        <p:spPr>
          <a:xfrm>
            <a:off x="422275" y="1279525"/>
            <a:ext cx="1720850" cy="461963"/>
          </a:xfrm>
          <a:prstGeom prst="rect">
            <a:avLst/>
          </a:prstGeom>
          <a:noFill/>
          <a:ln w="9525">
            <a:noFill/>
          </a:ln>
        </p:spPr>
        <p:txBody>
          <a:bodyPr>
            <a:spAutoFit/>
          </a:bodyPr>
          <a:p>
            <a:pPr lvl="0" eaLnBrk="1" hangingPunct="1"/>
            <a:r>
              <a:rPr lang="en-US" altLang="zh-CN" sz="2400" b="1" dirty="0">
                <a:solidFill>
                  <a:srgbClr val="0000FF"/>
                </a:solidFill>
                <a:latin typeface="宋体" panose="02010600030101010101" pitchFamily="2" charset="-122"/>
                <a:ea typeface="方正姚体" panose="02010601030101010101" pitchFamily="2" charset="-122"/>
              </a:rPr>
              <a:t>2. </a:t>
            </a:r>
            <a:r>
              <a:rPr lang="zh-CN" altLang="en-US" sz="2400" b="1" dirty="0">
                <a:solidFill>
                  <a:srgbClr val="0000FF"/>
                </a:solidFill>
                <a:latin typeface="宋体" panose="02010600030101010101" pitchFamily="2" charset="-122"/>
                <a:ea typeface="方正姚体" panose="02010601030101010101" pitchFamily="2" charset="-122"/>
              </a:rPr>
              <a:t>特点：</a:t>
            </a:r>
            <a:endParaRPr lang="zh-CN" altLang="en-US" sz="2400" b="1" dirty="0">
              <a:solidFill>
                <a:srgbClr val="0000FF"/>
              </a:solidFill>
              <a:latin typeface="宋体" panose="02010600030101010101" pitchFamily="2" charset="-122"/>
              <a:ea typeface="方正姚体" panose="02010601030101010101" pitchFamily="2" charset="-122"/>
            </a:endParaRPr>
          </a:p>
        </p:txBody>
      </p:sp>
      <p:sp>
        <p:nvSpPr>
          <p:cNvPr id="80901" name="Text Box 6"/>
          <p:cNvSpPr txBox="1"/>
          <p:nvPr/>
        </p:nvSpPr>
        <p:spPr>
          <a:xfrm>
            <a:off x="423863" y="2143125"/>
            <a:ext cx="1862137" cy="461963"/>
          </a:xfrm>
          <a:prstGeom prst="rect">
            <a:avLst/>
          </a:prstGeom>
          <a:noFill/>
          <a:ln w="9525">
            <a:noFill/>
          </a:ln>
        </p:spPr>
        <p:txBody>
          <a:bodyPr>
            <a:spAutoFit/>
          </a:bodyPr>
          <a:p>
            <a:pPr lvl="0" eaLnBrk="1" hangingPunct="1"/>
            <a:r>
              <a:rPr lang="en-US" altLang="zh-CN" sz="2400" b="1" dirty="0">
                <a:solidFill>
                  <a:srgbClr val="0000FF"/>
                </a:solidFill>
                <a:latin typeface="宋体" panose="02010600030101010101" pitchFamily="2" charset="-122"/>
                <a:ea typeface="方正姚体" panose="02010601030101010101" pitchFamily="2" charset="-122"/>
              </a:rPr>
              <a:t>3. </a:t>
            </a:r>
            <a:r>
              <a:rPr lang="zh-CN" altLang="en-US" sz="2400" b="1" dirty="0">
                <a:solidFill>
                  <a:srgbClr val="0000FF"/>
                </a:solidFill>
                <a:latin typeface="宋体" panose="02010600030101010101" pitchFamily="2" charset="-122"/>
                <a:ea typeface="方正姚体" panose="02010601030101010101" pitchFamily="2" charset="-122"/>
              </a:rPr>
              <a:t>规格：</a:t>
            </a:r>
            <a:endParaRPr lang="zh-CN" altLang="en-US" sz="2400" b="1" dirty="0">
              <a:solidFill>
                <a:srgbClr val="0000FF"/>
              </a:solidFill>
              <a:latin typeface="宋体" panose="02010600030101010101" pitchFamily="2" charset="-122"/>
              <a:ea typeface="方正姚体" panose="02010601030101010101" pitchFamily="2" charset="-122"/>
            </a:endParaRPr>
          </a:p>
        </p:txBody>
      </p:sp>
      <p:sp>
        <p:nvSpPr>
          <p:cNvPr id="6" name="Rectangle 10"/>
          <p:cNvSpPr/>
          <p:nvPr/>
        </p:nvSpPr>
        <p:spPr>
          <a:xfrm>
            <a:off x="1878013" y="800100"/>
            <a:ext cx="4826000" cy="461963"/>
          </a:xfrm>
          <a:prstGeom prst="rect">
            <a:avLst/>
          </a:prstGeom>
          <a:noFill/>
          <a:ln w="9525">
            <a:noFill/>
          </a:ln>
        </p:spPr>
        <p:txBody>
          <a:bodyPr wrap="none">
            <a:spAutoFit/>
          </a:bodyPr>
          <a:p>
            <a:pPr lvl="0" eaLnBrk="1" hangingPunct="1"/>
            <a:r>
              <a:rPr lang="zh-CN" altLang="en-US" sz="2400" b="1" dirty="0">
                <a:solidFill>
                  <a:schemeClr val="tx1"/>
                </a:solidFill>
                <a:latin typeface="宋体" panose="02010600030101010101" pitchFamily="2" charset="-122"/>
                <a:ea typeface="方正姚体" panose="02010601030101010101" pitchFamily="2" charset="-122"/>
              </a:rPr>
              <a:t>细颈、平底，瓶口配有磨口玻璃塞</a:t>
            </a:r>
            <a:endParaRPr lang="zh-CN" altLang="en-US" sz="2400" b="1" dirty="0">
              <a:solidFill>
                <a:schemeClr val="tx1"/>
              </a:solidFill>
              <a:latin typeface="宋体" panose="02010600030101010101" pitchFamily="2" charset="-122"/>
              <a:ea typeface="方正姚体" panose="02010601030101010101" pitchFamily="2" charset="-122"/>
            </a:endParaRPr>
          </a:p>
        </p:txBody>
      </p:sp>
      <p:sp>
        <p:nvSpPr>
          <p:cNvPr id="7" name="Rectangle 11"/>
          <p:cNvSpPr/>
          <p:nvPr/>
        </p:nvSpPr>
        <p:spPr>
          <a:xfrm>
            <a:off x="1893888" y="1287463"/>
            <a:ext cx="4678362" cy="830262"/>
          </a:xfrm>
          <a:prstGeom prst="rect">
            <a:avLst/>
          </a:prstGeom>
          <a:noFill/>
          <a:ln w="9525">
            <a:noFill/>
          </a:ln>
        </p:spPr>
        <p:txBody>
          <a:bodyPr>
            <a:spAutoFit/>
          </a:bodyPr>
          <a:p>
            <a:pPr lvl="0" eaLnBrk="1" hangingPunct="1"/>
            <a:r>
              <a:rPr lang="en-US" altLang="zh-CN" sz="2400" b="1" dirty="0">
                <a:latin typeface="宋体" panose="02010600030101010101" pitchFamily="2" charset="-122"/>
                <a:ea typeface="方正姚体" panose="02010601030101010101" pitchFamily="2" charset="-122"/>
              </a:rPr>
              <a:t>①</a:t>
            </a:r>
            <a:r>
              <a:rPr lang="zh-CN" altLang="en-US" sz="2400" b="1" dirty="0">
                <a:latin typeface="宋体" panose="02010600030101010101" pitchFamily="2" charset="-122"/>
                <a:ea typeface="方正姚体" panose="02010601030101010101" pitchFamily="2" charset="-122"/>
              </a:rPr>
              <a:t>容量瓶</a:t>
            </a:r>
            <a:r>
              <a:rPr lang="zh-CN" altLang="en-US" sz="2400" b="1" dirty="0">
                <a:solidFill>
                  <a:srgbClr val="FF0000"/>
                </a:solidFill>
                <a:latin typeface="宋体" panose="02010600030101010101" pitchFamily="2" charset="-122"/>
                <a:ea typeface="方正姚体" panose="02010601030101010101" pitchFamily="2" charset="-122"/>
              </a:rPr>
              <a:t>上标有温度和容积</a:t>
            </a:r>
            <a:endParaRPr lang="zh-CN" altLang="en-US" sz="2400" b="1" dirty="0">
              <a:solidFill>
                <a:srgbClr val="FF0000"/>
              </a:solidFill>
              <a:latin typeface="宋体" panose="02010600030101010101" pitchFamily="2" charset="-122"/>
              <a:ea typeface="方正姚体" panose="02010601030101010101" pitchFamily="2" charset="-122"/>
            </a:endParaRPr>
          </a:p>
          <a:p>
            <a:pPr lvl="0" eaLnBrk="1" hangingPunct="1"/>
            <a:r>
              <a:rPr lang="zh-CN" altLang="en-US" sz="2400" b="1" dirty="0">
                <a:latin typeface="宋体" panose="02010600030101010101" pitchFamily="2" charset="-122"/>
                <a:ea typeface="方正姚体" panose="02010601030101010101" pitchFamily="2" charset="-122"/>
              </a:rPr>
              <a:t>②容量瓶上</a:t>
            </a:r>
            <a:r>
              <a:rPr lang="zh-CN" altLang="en-US" sz="2400" b="1" dirty="0">
                <a:solidFill>
                  <a:srgbClr val="FF0000"/>
                </a:solidFill>
                <a:latin typeface="宋体" panose="02010600030101010101" pitchFamily="2" charset="-122"/>
                <a:ea typeface="方正姚体" panose="02010601030101010101" pitchFamily="2" charset="-122"/>
              </a:rPr>
              <a:t>有刻度线而无刻度</a:t>
            </a:r>
            <a:endParaRPr lang="zh-CN" altLang="en-US" sz="2400" b="1" dirty="0">
              <a:solidFill>
                <a:srgbClr val="FF0000"/>
              </a:solidFill>
              <a:latin typeface="宋体" panose="02010600030101010101" pitchFamily="2" charset="-122"/>
              <a:ea typeface="方正姚体" panose="02010601030101010101" pitchFamily="2" charset="-122"/>
            </a:endParaRPr>
          </a:p>
        </p:txBody>
      </p:sp>
      <p:sp>
        <p:nvSpPr>
          <p:cNvPr id="80904" name="Text Box 7"/>
          <p:cNvSpPr txBox="1"/>
          <p:nvPr/>
        </p:nvSpPr>
        <p:spPr>
          <a:xfrm>
            <a:off x="428625" y="2686050"/>
            <a:ext cx="3462338" cy="457200"/>
          </a:xfrm>
          <a:prstGeom prst="rect">
            <a:avLst/>
          </a:prstGeom>
          <a:noFill/>
          <a:ln w="9525">
            <a:noFill/>
          </a:ln>
        </p:spPr>
        <p:txBody>
          <a:bodyPr>
            <a:spAutoFit/>
          </a:bodyPr>
          <a:p>
            <a:pPr lvl="0" eaLnBrk="1" hangingPunct="1"/>
            <a:r>
              <a:rPr lang="en-US" altLang="zh-CN" sz="2400" b="1" dirty="0">
                <a:solidFill>
                  <a:srgbClr val="0000FF"/>
                </a:solidFill>
                <a:latin typeface="宋体" panose="02010600030101010101" pitchFamily="2" charset="-122"/>
                <a:ea typeface="方正姚体" panose="02010601030101010101" pitchFamily="2" charset="-122"/>
              </a:rPr>
              <a:t>4.</a:t>
            </a:r>
            <a:r>
              <a:rPr lang="zh-CN" altLang="en-US" sz="2400" b="1" dirty="0">
                <a:solidFill>
                  <a:srgbClr val="0000FF"/>
                </a:solidFill>
                <a:latin typeface="宋体" panose="02010600030101010101" pitchFamily="2" charset="-122"/>
                <a:ea typeface="方正姚体" panose="02010601030101010101" pitchFamily="2" charset="-122"/>
              </a:rPr>
              <a:t>使用注意事项：</a:t>
            </a:r>
            <a:endParaRPr lang="zh-CN" altLang="en-US" sz="2400" b="1" dirty="0">
              <a:solidFill>
                <a:srgbClr val="0000FF"/>
              </a:solidFill>
              <a:latin typeface="宋体" panose="02010600030101010101" pitchFamily="2" charset="-122"/>
              <a:ea typeface="方正姚体" panose="02010601030101010101" pitchFamily="2" charset="-122"/>
            </a:endParaRPr>
          </a:p>
        </p:txBody>
      </p:sp>
      <p:sp>
        <p:nvSpPr>
          <p:cNvPr id="10" name="Text Box 8"/>
          <p:cNvSpPr txBox="1"/>
          <p:nvPr/>
        </p:nvSpPr>
        <p:spPr>
          <a:xfrm>
            <a:off x="782638" y="3214688"/>
            <a:ext cx="5851525" cy="457200"/>
          </a:xfrm>
          <a:prstGeom prst="rect">
            <a:avLst/>
          </a:prstGeom>
          <a:noFill/>
          <a:ln w="9525">
            <a:noFill/>
          </a:ln>
        </p:spPr>
        <p:txBody>
          <a:bodyPr>
            <a:spAutoFit/>
          </a:bodyPr>
          <a:p>
            <a:pPr lvl="0" eaLnBrk="1" hangingPunct="1"/>
            <a:r>
              <a:rPr lang="en-US" altLang="zh-CN" sz="2400" b="1" dirty="0">
                <a:latin typeface="Times New Roman" panose="02020603050405020304" pitchFamily="18" charset="0"/>
                <a:ea typeface="方正姚体" panose="02010601030101010101" pitchFamily="2" charset="-122"/>
              </a:rPr>
              <a:t>②</a:t>
            </a:r>
            <a:r>
              <a:rPr lang="zh-CN" altLang="en-US" sz="2400" b="1" dirty="0">
                <a:solidFill>
                  <a:srgbClr val="FF0000"/>
                </a:solidFill>
                <a:latin typeface="Times New Roman" panose="02020603050405020304" pitchFamily="18" charset="0"/>
                <a:ea typeface="方正姚体" panose="02010601030101010101" pitchFamily="2" charset="-122"/>
              </a:rPr>
              <a:t>溶解或稀释的操作不能</a:t>
            </a:r>
            <a:r>
              <a:rPr lang="zh-CN" altLang="en-US" sz="2400" b="1" dirty="0">
                <a:latin typeface="Times New Roman" panose="02020603050405020304" pitchFamily="18" charset="0"/>
                <a:ea typeface="方正姚体" panose="02010601030101010101" pitchFamily="2" charset="-122"/>
              </a:rPr>
              <a:t>在容量瓶中进行</a:t>
            </a:r>
            <a:endParaRPr lang="zh-CN" altLang="en-US" sz="2400" b="1" dirty="0">
              <a:latin typeface="Times New Roman" panose="02020603050405020304" pitchFamily="18" charset="0"/>
              <a:ea typeface="方正姚体" panose="02010601030101010101" pitchFamily="2" charset="-122"/>
            </a:endParaRPr>
          </a:p>
        </p:txBody>
      </p:sp>
      <p:sp>
        <p:nvSpPr>
          <p:cNvPr id="11" name="Text Box 9"/>
          <p:cNvSpPr txBox="1"/>
          <p:nvPr/>
        </p:nvSpPr>
        <p:spPr>
          <a:xfrm>
            <a:off x="782638" y="3714750"/>
            <a:ext cx="6062662" cy="461963"/>
          </a:xfrm>
          <a:prstGeom prst="rect">
            <a:avLst/>
          </a:prstGeom>
          <a:noFill/>
          <a:ln w="9525">
            <a:noFill/>
          </a:ln>
        </p:spPr>
        <p:txBody>
          <a:bodyPr wrap="none">
            <a:spAutoFit/>
          </a:bodyPr>
          <a:p>
            <a:pPr lvl="0" eaLnBrk="1" hangingPunct="1"/>
            <a:r>
              <a:rPr lang="en-US" altLang="zh-CN" sz="2400" b="1" dirty="0">
                <a:latin typeface="Times New Roman" panose="02020603050405020304" pitchFamily="18" charset="0"/>
                <a:ea typeface="方正姚体" panose="02010601030101010101" pitchFamily="2" charset="-122"/>
              </a:rPr>
              <a:t>③</a:t>
            </a:r>
            <a:r>
              <a:rPr lang="zh-CN" altLang="en-US" sz="2400" b="1" dirty="0">
                <a:solidFill>
                  <a:srgbClr val="FF0000"/>
                </a:solidFill>
                <a:latin typeface="Times New Roman" panose="02020603050405020304" pitchFamily="18" charset="0"/>
                <a:ea typeface="方正姚体" panose="02010601030101010101" pitchFamily="2" charset="-122"/>
              </a:rPr>
              <a:t>不能长期存放溶液、加热或进行化学反应</a:t>
            </a:r>
            <a:endParaRPr lang="zh-CN" altLang="en-US" sz="2400" b="1" dirty="0">
              <a:solidFill>
                <a:srgbClr val="FF0000"/>
              </a:solidFill>
              <a:latin typeface="Times New Roman" panose="02020603050405020304" pitchFamily="18" charset="0"/>
              <a:ea typeface="方正姚体" panose="02010601030101010101" pitchFamily="2" charset="-122"/>
            </a:endParaRPr>
          </a:p>
        </p:txBody>
      </p:sp>
      <p:sp>
        <p:nvSpPr>
          <p:cNvPr id="12" name="Rectangle 13"/>
          <p:cNvSpPr/>
          <p:nvPr/>
        </p:nvSpPr>
        <p:spPr>
          <a:xfrm>
            <a:off x="3122613" y="2686050"/>
            <a:ext cx="3554412" cy="457200"/>
          </a:xfrm>
          <a:prstGeom prst="rect">
            <a:avLst/>
          </a:prstGeom>
          <a:noFill/>
          <a:ln w="9525">
            <a:noFill/>
          </a:ln>
        </p:spPr>
        <p:txBody>
          <a:bodyPr wrap="none">
            <a:spAutoFit/>
          </a:bodyPr>
          <a:p>
            <a:pPr lvl="0" eaLnBrk="1" hangingPunct="1"/>
            <a:r>
              <a:rPr lang="en-US" altLang="zh-CN" sz="2400" b="1" dirty="0">
                <a:latin typeface="Arial" panose="020B0604020202020204" pitchFamily="34" charset="0"/>
                <a:ea typeface="方正姚体" panose="02010601030101010101" pitchFamily="2" charset="-122"/>
              </a:rPr>
              <a:t>①</a:t>
            </a:r>
            <a:r>
              <a:rPr lang="zh-CN" altLang="en-US" sz="2400" b="1" dirty="0">
                <a:latin typeface="Arial" panose="020B0604020202020204" pitchFamily="34" charset="0"/>
                <a:ea typeface="方正姚体" panose="02010601030101010101" pitchFamily="2" charset="-122"/>
              </a:rPr>
              <a:t>使用前要检查</a:t>
            </a:r>
            <a:r>
              <a:rPr lang="zh-CN" altLang="en-US" sz="2400" b="1" dirty="0">
                <a:solidFill>
                  <a:srgbClr val="FF0000"/>
                </a:solidFill>
                <a:latin typeface="Arial" panose="020B0604020202020204" pitchFamily="34" charset="0"/>
                <a:ea typeface="方正姚体" panose="02010601030101010101" pitchFamily="2" charset="-122"/>
              </a:rPr>
              <a:t>是否漏水</a:t>
            </a:r>
            <a:endParaRPr lang="zh-CN" altLang="en-US" sz="2400" b="1" dirty="0">
              <a:solidFill>
                <a:srgbClr val="FF0000"/>
              </a:solidFill>
              <a:latin typeface="Arial" panose="020B0604020202020204" pitchFamily="34" charset="0"/>
              <a:ea typeface="方正姚体" panose="02010601030101010101" pitchFamily="2" charset="-122"/>
            </a:endParaRPr>
          </a:p>
        </p:txBody>
      </p:sp>
      <p:sp>
        <p:nvSpPr>
          <p:cNvPr id="13" name="Text Box 9"/>
          <p:cNvSpPr txBox="1"/>
          <p:nvPr/>
        </p:nvSpPr>
        <p:spPr>
          <a:xfrm>
            <a:off x="765175" y="4214813"/>
            <a:ext cx="5135563" cy="461962"/>
          </a:xfrm>
          <a:prstGeom prst="rect">
            <a:avLst/>
          </a:prstGeom>
          <a:noFill/>
          <a:ln w="9525">
            <a:noFill/>
          </a:ln>
        </p:spPr>
        <p:txBody>
          <a:bodyPr wrap="none">
            <a:spAutoFit/>
          </a:bodyPr>
          <a:p>
            <a:pPr lvl="0" eaLnBrk="1" hangingPunct="1"/>
            <a:r>
              <a:rPr lang="en-US" altLang="zh-CN" sz="2400" b="1" dirty="0">
                <a:latin typeface="Times New Roman" panose="02020603050405020304" pitchFamily="18" charset="0"/>
                <a:ea typeface="方正姚体" panose="02010601030101010101" pitchFamily="2" charset="-122"/>
              </a:rPr>
              <a:t>④</a:t>
            </a:r>
            <a:r>
              <a:rPr lang="zh-CN" altLang="en-US" sz="2400" b="1" dirty="0">
                <a:latin typeface="Times New Roman" panose="02020603050405020304" pitchFamily="18" charset="0"/>
                <a:ea typeface="方正姚体" panose="02010601030101010101" pitchFamily="2" charset="-122"/>
              </a:rPr>
              <a:t>选择容量瓶遵循“</a:t>
            </a:r>
            <a:r>
              <a:rPr lang="zh-CN" altLang="en-US" sz="2400" b="1" dirty="0">
                <a:solidFill>
                  <a:srgbClr val="FF0000"/>
                </a:solidFill>
                <a:latin typeface="Times New Roman" panose="02020603050405020304" pitchFamily="18" charset="0"/>
                <a:ea typeface="方正姚体" panose="02010601030101010101" pitchFamily="2" charset="-122"/>
              </a:rPr>
              <a:t>大而近”</a:t>
            </a:r>
            <a:r>
              <a:rPr lang="zh-CN" altLang="en-US" sz="2400" b="1" dirty="0">
                <a:latin typeface="Times New Roman" panose="02020603050405020304" pitchFamily="18" charset="0"/>
                <a:ea typeface="方正姚体" panose="02010601030101010101" pitchFamily="2" charset="-122"/>
              </a:rPr>
              <a:t>的原则</a:t>
            </a:r>
            <a:endParaRPr lang="zh-CN" altLang="en-US" sz="2400" b="1" dirty="0">
              <a:latin typeface="Times New Roman" panose="02020603050405020304" pitchFamily="18" charset="0"/>
              <a:ea typeface="方正姚体" panose="02010601030101010101" pitchFamily="2" charset="-122"/>
            </a:endParaRPr>
          </a:p>
        </p:txBody>
      </p:sp>
      <p:sp>
        <p:nvSpPr>
          <p:cNvPr id="14" name="Rectangle 2"/>
          <p:cNvSpPr txBox="1">
            <a:spLocks noChangeArrowheads="1"/>
          </p:cNvSpPr>
          <p:nvPr/>
        </p:nvSpPr>
        <p:spPr>
          <a:xfrm>
            <a:off x="428625" y="4714875"/>
            <a:ext cx="8229600" cy="1928813"/>
          </a:xfrm>
          <a:prstGeom prst="rect">
            <a:avLst/>
          </a:prstGeom>
          <a:solidFill>
            <a:schemeClr val="bg1"/>
          </a:solidFill>
        </p:spPr>
        <p:txBody>
          <a:bodyPr/>
          <a:p>
            <a:pPr lvl="0" algn="just"/>
            <a:r>
              <a:rPr lang="zh-CN" altLang="en-US" sz="2400" b="1" dirty="0">
                <a:solidFill>
                  <a:srgbClr val="000000"/>
                </a:solidFill>
                <a:latin typeface="Times New Roman" panose="02020603050405020304" pitchFamily="18" charset="0"/>
                <a:ea typeface="黑体" panose="02010609060101010101" pitchFamily="49" charset="-122"/>
              </a:rPr>
              <a:t>检漏：</a:t>
            </a:r>
            <a:r>
              <a:rPr lang="zh-CN" altLang="en-US" sz="2400" b="1" dirty="0">
                <a:solidFill>
                  <a:srgbClr val="000000"/>
                </a:solidFill>
                <a:latin typeface="仿宋_GB2312"/>
                <a:ea typeface="仿宋_GB2312"/>
              </a:rPr>
              <a:t>向容量瓶中加入水，盖上瓶塞，一手握住瓶颈并用食指按住瓶塞，另一只手托住瓶底，倒置观察是否漏水，若不漏，则将容量瓶正立后并将瓶塞旋转</a:t>
            </a:r>
            <a:r>
              <a:rPr lang="en-US" altLang="zh-CN" sz="2400" b="1" dirty="0">
                <a:solidFill>
                  <a:srgbClr val="000000"/>
                </a:solidFill>
                <a:latin typeface="仿宋_GB2312"/>
                <a:ea typeface="仿宋_GB2312"/>
              </a:rPr>
              <a:t>180°</a:t>
            </a:r>
            <a:r>
              <a:rPr lang="zh-CN" altLang="en-US" sz="2400" b="1" dirty="0">
                <a:solidFill>
                  <a:srgbClr val="000000"/>
                </a:solidFill>
                <a:latin typeface="仿宋_GB2312"/>
                <a:ea typeface="仿宋_GB2312"/>
              </a:rPr>
              <a:t>，再将容量瓶倒立，如不漏水，则可用。</a:t>
            </a:r>
            <a:endParaRPr lang="zh-CN" altLang="en-US" sz="2400" b="1" dirty="0">
              <a:solidFill>
                <a:srgbClr val="000000"/>
              </a:solidFill>
              <a:latin typeface="仿宋_GB2312"/>
              <a:ea typeface="仿宋_GB2312"/>
            </a:endParaRPr>
          </a:p>
        </p:txBody>
      </p:sp>
      <p:sp>
        <p:nvSpPr>
          <p:cNvPr id="80910" name="矩形 14"/>
          <p:cNvSpPr/>
          <p:nvPr/>
        </p:nvSpPr>
        <p:spPr>
          <a:xfrm>
            <a:off x="1987550" y="198438"/>
            <a:ext cx="4716463" cy="584200"/>
          </a:xfrm>
          <a:prstGeom prst="rect">
            <a:avLst/>
          </a:prstGeom>
          <a:noFill/>
          <a:ln w="9525">
            <a:noFill/>
          </a:ln>
        </p:spPr>
        <p:txBody>
          <a:bodyPr wrap="none">
            <a:spAutoFit/>
          </a:bodyPr>
          <a:p>
            <a:pPr lvl="0" eaLnBrk="1" hangingPunct="1"/>
            <a:r>
              <a:rPr lang="zh-CN" altLang="en-US" sz="3200" b="1" dirty="0">
                <a:solidFill>
                  <a:srgbClr val="0000FF"/>
                </a:solidFill>
                <a:latin typeface="宋体" panose="02010600030101010101" pitchFamily="2" charset="-122"/>
                <a:ea typeface="方正姚体" panose="02010601030101010101" pitchFamily="2" charset="-122"/>
              </a:rPr>
              <a:t>容积精确的仪器</a:t>
            </a:r>
            <a:r>
              <a:rPr lang="en-US" altLang="zh-CN" sz="3200" b="1" dirty="0">
                <a:solidFill>
                  <a:srgbClr val="0000FF"/>
                </a:solidFill>
                <a:latin typeface="宋体" panose="02010600030101010101" pitchFamily="2" charset="-122"/>
                <a:ea typeface="方正姚体" panose="02010601030101010101" pitchFamily="2" charset="-122"/>
              </a:rPr>
              <a:t>—</a:t>
            </a:r>
            <a:r>
              <a:rPr lang="zh-CN" altLang="en-US" sz="3200" b="1" dirty="0">
                <a:solidFill>
                  <a:srgbClr val="0000FF"/>
                </a:solidFill>
                <a:latin typeface="宋体" panose="02010600030101010101" pitchFamily="2" charset="-122"/>
                <a:ea typeface="方正姚体" panose="02010601030101010101" pitchFamily="2" charset="-122"/>
              </a:rPr>
              <a:t>容量瓶</a:t>
            </a:r>
            <a:endParaRPr lang="zh-CN" altLang="en-US" sz="2400" dirty="0">
              <a:solidFill>
                <a:srgbClr val="0000FF"/>
              </a:solidFill>
              <a:latin typeface="Arial" panose="020B0604020202020204" pitchFamily="34" charset="0"/>
              <a:ea typeface="方正姚体" panose="02010601030101010101" pitchFamily="2" charset="-122"/>
            </a:endParaRPr>
          </a:p>
        </p:txBody>
      </p:sp>
      <p:sp>
        <p:nvSpPr>
          <p:cNvPr id="18447" name="矩形 16"/>
          <p:cNvSpPr/>
          <p:nvPr/>
        </p:nvSpPr>
        <p:spPr>
          <a:xfrm>
            <a:off x="571500" y="6211888"/>
            <a:ext cx="8001000" cy="461962"/>
          </a:xfrm>
          <a:prstGeom prst="rect">
            <a:avLst/>
          </a:prstGeom>
          <a:noFill/>
          <a:ln w="9525">
            <a:noFill/>
          </a:ln>
        </p:spPr>
        <p:txBody>
          <a:bodyPr>
            <a:spAutoFit/>
          </a:bodyPr>
          <a:p>
            <a:pPr lvl="0" eaLnBrk="1" hangingPunct="1"/>
            <a:r>
              <a:rPr lang="zh-CN" altLang="en-US" sz="2400" b="1" dirty="0">
                <a:solidFill>
                  <a:srgbClr val="FF0000"/>
                </a:solidFill>
                <a:latin typeface="Arial" panose="020B0604020202020204" pitchFamily="34" charset="0"/>
                <a:ea typeface="方正姚体" panose="02010601030101010101" pitchFamily="2" charset="-122"/>
              </a:rPr>
              <a:t>注水→盖塞→倒立→观察→正立→旋</a:t>
            </a:r>
            <a:r>
              <a:rPr lang="en-US" altLang="zh-CN" sz="2400" b="1" dirty="0">
                <a:solidFill>
                  <a:srgbClr val="FF0000"/>
                </a:solidFill>
                <a:latin typeface="Arial" panose="020B0604020202020204" pitchFamily="34" charset="0"/>
                <a:ea typeface="方正姚体" panose="02010601030101010101" pitchFamily="2" charset="-122"/>
              </a:rPr>
              <a:t>180°→</a:t>
            </a:r>
            <a:r>
              <a:rPr lang="zh-CN" altLang="en-US" sz="2400" b="1" dirty="0">
                <a:solidFill>
                  <a:srgbClr val="FF0000"/>
                </a:solidFill>
                <a:latin typeface="Arial" panose="020B0604020202020204" pitchFamily="34" charset="0"/>
                <a:ea typeface="方正姚体" panose="02010601030101010101" pitchFamily="2" charset="-122"/>
              </a:rPr>
              <a:t>倒立→观察</a:t>
            </a:r>
            <a:endParaRPr lang="zh-CN" altLang="en-US" sz="2400" b="1" dirty="0">
              <a:solidFill>
                <a:srgbClr val="FF0000"/>
              </a:solidFill>
              <a:latin typeface="Arial" panose="020B0604020202020204" pitchFamily="34" charset="0"/>
              <a:ea typeface="方正姚体" panose="02010601030101010101" pitchFamily="2" charset="-122"/>
            </a:endParaRPr>
          </a:p>
        </p:txBody>
      </p:sp>
      <p:sp>
        <p:nvSpPr>
          <p:cNvPr id="18" name="Rectangle 11"/>
          <p:cNvSpPr/>
          <p:nvPr/>
        </p:nvSpPr>
        <p:spPr>
          <a:xfrm>
            <a:off x="1879600" y="2143125"/>
            <a:ext cx="5835650" cy="461963"/>
          </a:xfrm>
          <a:prstGeom prst="rect">
            <a:avLst/>
          </a:prstGeom>
          <a:noFill/>
          <a:ln w="15875">
            <a:noFill/>
          </a:ln>
        </p:spPr>
        <p:txBody>
          <a:bodyPr>
            <a:spAutoFit/>
          </a:bodyPr>
          <a:p>
            <a:pPr lvl="0" eaLnBrk="1" hangingPunct="1"/>
            <a:r>
              <a:rPr lang="en-US" altLang="zh-CN" sz="2400" b="1" dirty="0">
                <a:solidFill>
                  <a:schemeClr val="tx1"/>
                </a:solidFill>
                <a:latin typeface="Times New Roman" panose="02020603050405020304" pitchFamily="18" charset="0"/>
                <a:ea typeface="Times New Roman" panose="02020603050405020304" pitchFamily="18" charset="0"/>
              </a:rPr>
              <a:t>100 mL</a:t>
            </a:r>
            <a:r>
              <a:rPr lang="zh-CN" altLang="en-US" sz="2400" b="1" dirty="0">
                <a:solidFill>
                  <a:schemeClr val="tx1"/>
                </a:solidFill>
                <a:latin typeface="Times New Roman" panose="02020603050405020304" pitchFamily="18" charset="0"/>
                <a:ea typeface="Times New Roman" panose="02020603050405020304" pitchFamily="18" charset="0"/>
              </a:rPr>
              <a:t>、</a:t>
            </a:r>
            <a:r>
              <a:rPr lang="en-US" altLang="zh-CN" sz="2400" b="1" dirty="0">
                <a:solidFill>
                  <a:schemeClr val="tx1"/>
                </a:solidFill>
                <a:latin typeface="Times New Roman" panose="02020603050405020304" pitchFamily="18" charset="0"/>
                <a:ea typeface="Times New Roman" panose="02020603050405020304" pitchFamily="18" charset="0"/>
              </a:rPr>
              <a:t>250 mL</a:t>
            </a:r>
            <a:r>
              <a:rPr lang="zh-CN" altLang="en-US" sz="2400" b="1" dirty="0">
                <a:solidFill>
                  <a:schemeClr val="tx1"/>
                </a:solidFill>
                <a:latin typeface="Times New Roman" panose="02020603050405020304" pitchFamily="18" charset="0"/>
                <a:ea typeface="Times New Roman" panose="02020603050405020304" pitchFamily="18" charset="0"/>
              </a:rPr>
              <a:t>、</a:t>
            </a:r>
            <a:r>
              <a:rPr lang="en-US" altLang="zh-CN" sz="2400" b="1" dirty="0">
                <a:solidFill>
                  <a:schemeClr val="tx1"/>
                </a:solidFill>
                <a:latin typeface="Times New Roman" panose="02020603050405020304" pitchFamily="18" charset="0"/>
                <a:ea typeface="Times New Roman" panose="02020603050405020304" pitchFamily="18" charset="0"/>
              </a:rPr>
              <a:t>500 mL</a:t>
            </a:r>
            <a:r>
              <a:rPr lang="zh-CN" altLang="en-US" sz="2400" b="1" dirty="0">
                <a:solidFill>
                  <a:schemeClr val="tx1"/>
                </a:solidFill>
                <a:latin typeface="Times New Roman" panose="02020603050405020304" pitchFamily="18" charset="0"/>
                <a:ea typeface="Times New Roman" panose="02020603050405020304" pitchFamily="18" charset="0"/>
              </a:rPr>
              <a:t>、</a:t>
            </a:r>
            <a:r>
              <a:rPr lang="en-US" altLang="zh-CN" sz="2400" b="1" dirty="0">
                <a:solidFill>
                  <a:schemeClr val="tx1"/>
                </a:solidFill>
                <a:latin typeface="Times New Roman" panose="02020603050405020304" pitchFamily="18" charset="0"/>
                <a:ea typeface="Times New Roman" panose="02020603050405020304" pitchFamily="18" charset="0"/>
              </a:rPr>
              <a:t>1 000 mL</a:t>
            </a:r>
            <a:r>
              <a:rPr lang="zh-CN" altLang="en-US" sz="2400" b="1" dirty="0">
                <a:solidFill>
                  <a:schemeClr val="tx1"/>
                </a:solidFill>
                <a:latin typeface="Times New Roman" panose="02020603050405020304" pitchFamily="18" charset="0"/>
                <a:ea typeface="Times New Roman" panose="02020603050405020304" pitchFamily="18" charset="0"/>
              </a:rPr>
              <a:t>等</a:t>
            </a:r>
            <a:endParaRPr lang="zh-CN" altLang="en-US" sz="2400"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2" grpId="0"/>
      <p:bldP spid="13" grpId="0"/>
      <p:bldP spid="14" grpId="0" bldLvl="0" animBg="1"/>
      <p:bldP spid="18447" grpId="0"/>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2216" name="Picture 8" descr="l2"/>
          <p:cNvPicPr>
            <a:picLocks noChangeAspect="1"/>
          </p:cNvPicPr>
          <p:nvPr/>
        </p:nvPicPr>
        <p:blipFill>
          <a:blip r:embed="rId1">
            <a:lum contrast="30000"/>
          </a:blip>
          <a:srcRect b="8559"/>
          <a:stretch>
            <a:fillRect/>
          </a:stretch>
        </p:blipFill>
        <p:spPr>
          <a:xfrm>
            <a:off x="643255" y="1553528"/>
            <a:ext cx="7343775" cy="5157787"/>
          </a:xfrm>
          <a:prstGeom prst="rect">
            <a:avLst/>
          </a:prstGeom>
          <a:noFill/>
          <a:ln w="9525">
            <a:noFill/>
          </a:ln>
        </p:spPr>
      </p:pic>
      <p:sp>
        <p:nvSpPr>
          <p:cNvPr id="81923" name="Text Box 9"/>
          <p:cNvSpPr txBox="1"/>
          <p:nvPr/>
        </p:nvSpPr>
        <p:spPr>
          <a:xfrm>
            <a:off x="642938" y="928688"/>
            <a:ext cx="7343775" cy="461962"/>
          </a:xfrm>
          <a:prstGeom prst="rect">
            <a:avLst/>
          </a:prstGeom>
          <a:solidFill>
            <a:schemeClr val="bg1"/>
          </a:solidFill>
          <a:ln w="12700">
            <a:noFill/>
          </a:ln>
        </p:spPr>
        <p:txBody>
          <a:bodyPr>
            <a:spAutoFit/>
          </a:bodyPr>
          <a:p>
            <a:pPr lvl="0" eaLnBrk="1" hangingPunct="1">
              <a:spcBef>
                <a:spcPct val="50000"/>
              </a:spcBef>
            </a:pPr>
            <a:r>
              <a:rPr lang="zh-CN" altLang="en-US" sz="2400" b="1" dirty="0">
                <a:solidFill>
                  <a:srgbClr val="006600"/>
                </a:solidFill>
                <a:latin typeface="隶书" panose="02010509060101010101" pitchFamily="49" charset="-122"/>
                <a:ea typeface="隶书" panose="02010509060101010101" pitchFamily="49" charset="-122"/>
              </a:rPr>
              <a:t>课本实验</a:t>
            </a:r>
            <a:r>
              <a:rPr lang="en-US" altLang="zh-CN" sz="2400" b="1" dirty="0">
                <a:solidFill>
                  <a:srgbClr val="006600"/>
                </a:solidFill>
                <a:latin typeface="隶书" panose="02010509060101010101" pitchFamily="49" charset="-122"/>
                <a:ea typeface="隶书" panose="02010509060101010101" pitchFamily="49" charset="-122"/>
              </a:rPr>
              <a:t>1-5</a:t>
            </a:r>
            <a:r>
              <a:rPr lang="zh-CN" altLang="en-US" sz="2400" b="1" dirty="0">
                <a:solidFill>
                  <a:srgbClr val="006600"/>
                </a:solidFill>
                <a:latin typeface="隶书" panose="02010509060101010101" pitchFamily="49" charset="-122"/>
                <a:ea typeface="隶书" panose="02010509060101010101" pitchFamily="49" charset="-122"/>
              </a:rPr>
              <a:t>：配制</a:t>
            </a:r>
            <a:r>
              <a:rPr lang="en-US" altLang="zh-CN" sz="2400" b="1" dirty="0">
                <a:solidFill>
                  <a:srgbClr val="006600"/>
                </a:solidFill>
                <a:latin typeface="隶书" panose="02010509060101010101" pitchFamily="49" charset="-122"/>
                <a:ea typeface="隶书" panose="02010509060101010101" pitchFamily="49" charset="-122"/>
              </a:rPr>
              <a:t>100mL  0.50mol·L-1NaCl</a:t>
            </a:r>
            <a:r>
              <a:rPr lang="zh-CN" altLang="en-US" sz="2400" b="1" dirty="0">
                <a:solidFill>
                  <a:srgbClr val="006600"/>
                </a:solidFill>
                <a:latin typeface="隶书" panose="02010509060101010101" pitchFamily="49" charset="-122"/>
                <a:ea typeface="隶书" panose="02010509060101010101" pitchFamily="49" charset="-122"/>
              </a:rPr>
              <a:t>溶液</a:t>
            </a:r>
            <a:endParaRPr lang="zh-CN" altLang="en-US" sz="2400" b="1" dirty="0">
              <a:solidFill>
                <a:srgbClr val="006600"/>
              </a:solidFill>
              <a:latin typeface="隶书" panose="02010509060101010101" pitchFamily="49" charset="-122"/>
              <a:ea typeface="隶书" panose="02010509060101010101" pitchFamily="49" charset="-122"/>
            </a:endParaRPr>
          </a:p>
        </p:txBody>
      </p:sp>
      <p:sp>
        <p:nvSpPr>
          <p:cNvPr id="6" name="Rectangle 2"/>
          <p:cNvSpPr txBox="1">
            <a:spLocks noChangeArrowheads="1"/>
          </p:cNvSpPr>
          <p:nvPr/>
        </p:nvSpPr>
        <p:spPr>
          <a:xfrm>
            <a:off x="228600" y="100013"/>
            <a:ext cx="7129463" cy="685800"/>
          </a:xfrm>
          <a:prstGeom prst="rect">
            <a:avLst/>
          </a:prstGeom>
        </p:spPr>
        <p:txBody>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FF0000"/>
                </a:solidFill>
                <a:effectLst/>
                <a:uLnTx/>
                <a:uFillTx/>
                <a:latin typeface="+mn-ea"/>
                <a:ea typeface="+mn-ea"/>
                <a:cs typeface="+mj-cs"/>
              </a:rPr>
              <a:t>二、一定物质的量浓度的溶液的配制</a:t>
            </a:r>
            <a:endParaRPr kumimoji="0" lang="zh-CN" altLang="en-US" sz="3200" b="1" i="0" u="none" strike="noStrike" kern="0" cap="none" spc="0" normalizeH="0" baseline="0" noProof="0" dirty="0">
              <a:ln>
                <a:noFill/>
              </a:ln>
              <a:solidFill>
                <a:srgbClr val="FF0000"/>
              </a:solidFill>
              <a:effectLst/>
              <a:uLnTx/>
              <a:uFillTx/>
              <a:latin typeface="+mn-ea"/>
              <a:ea typeface="+mn-ea"/>
              <a:cs typeface="+mj-cs"/>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2216"/>
                                        </p:tgtEl>
                                        <p:attrNameLst>
                                          <p:attrName>style.visibility</p:attrName>
                                        </p:attrNameLst>
                                      </p:cBhvr>
                                      <p:to>
                                        <p:strVal val="visible"/>
                                      </p:to>
                                    </p:set>
                                    <p:anim calcmode="lin" valueType="num">
                                      <p:cBhvr additive="base">
                                        <p:cTn id="7" dur="500" fill="hold"/>
                                        <p:tgtEl>
                                          <p:spTgt spid="222216"/>
                                        </p:tgtEl>
                                        <p:attrNameLst>
                                          <p:attrName>ppt_x</p:attrName>
                                        </p:attrNameLst>
                                      </p:cBhvr>
                                      <p:tavLst>
                                        <p:tav tm="0">
                                          <p:val>
                                            <p:strVal val="0-#ppt_w/2"/>
                                          </p:val>
                                        </p:tav>
                                        <p:tav tm="100000">
                                          <p:val>
                                            <p:strVal val="#ppt_x"/>
                                          </p:val>
                                        </p:tav>
                                      </p:tavLst>
                                    </p:anim>
                                    <p:anim calcmode="lin" valueType="num">
                                      <p:cBhvr additive="base">
                                        <p:cTn id="8" dur="500" fill="hold"/>
                                        <p:tgtEl>
                                          <p:spTgt spid="222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8"/>
          <p:cNvSpPr>
            <a:spLocks noChangeArrowheads="1"/>
          </p:cNvSpPr>
          <p:nvPr/>
        </p:nvSpPr>
        <p:spPr bwMode="auto">
          <a:xfrm>
            <a:off x="990600" y="1773238"/>
            <a:ext cx="5480050" cy="519112"/>
          </a:xfrm>
          <a:prstGeom prst="rect">
            <a:avLst/>
          </a:prstGeom>
          <a:noFill/>
          <a:ln w="9525">
            <a:noFill/>
            <a:miter lim="800000"/>
          </a:ln>
          <a:effectLst/>
        </p:spPr>
        <p:txBody>
          <a:bodyPr wrap="none">
            <a:spAutoFit/>
          </a:bodyPr>
          <a:lstStyle/>
          <a:p>
            <a:pPr>
              <a:defRPr/>
            </a:pPr>
            <a:r>
              <a:rPr kumimoji="1" lang="en-US" altLang="zh-CN" sz="2800" b="1" dirty="0">
                <a:solidFill>
                  <a:srgbClr val="3333CC"/>
                </a:solidFill>
                <a:latin typeface="Arial" panose="020B0604020202020204" pitchFamily="34" charset="0"/>
              </a:rPr>
              <a:t>   </a:t>
            </a:r>
            <a:r>
              <a:rPr kumimoji="1" lang="zh-CN" altLang="en-US" sz="2800" b="1" dirty="0">
                <a:solidFill>
                  <a:srgbClr val="3333CC"/>
                </a:solidFill>
                <a:latin typeface="Arial" panose="020B0604020202020204" pitchFamily="34" charset="0"/>
              </a:rPr>
              <a:t>表示含有一定数目粒子的</a:t>
            </a:r>
            <a:r>
              <a:rPr kumimoji="1" lang="zh-CN" altLang="en-US" sz="2800" b="1" dirty="0">
                <a:solidFill>
                  <a:srgbClr val="D60093"/>
                </a:solidFill>
                <a:effectLst>
                  <a:outerShdw blurRad="38100" dist="38100" dir="2700000" algn="tl">
                    <a:srgbClr val="C0C0C0"/>
                  </a:outerShdw>
                </a:effectLst>
                <a:latin typeface="Arial" panose="020B0604020202020204" pitchFamily="34" charset="0"/>
              </a:rPr>
              <a:t>集合体</a:t>
            </a:r>
            <a:endParaRPr kumimoji="1" lang="zh-CN" altLang="en-US" sz="2800" b="1" dirty="0">
              <a:solidFill>
                <a:srgbClr val="D60093"/>
              </a:solidFill>
              <a:effectLst>
                <a:outerShdw blurRad="38100" dist="38100" dir="2700000" algn="tl">
                  <a:srgbClr val="C0C0C0"/>
                </a:outerShdw>
              </a:effectLst>
              <a:latin typeface="Arial" panose="020B0604020202020204" pitchFamily="34" charset="0"/>
            </a:endParaRPr>
          </a:p>
        </p:txBody>
      </p:sp>
      <p:grpSp>
        <p:nvGrpSpPr>
          <p:cNvPr id="6148" name="Group 133"/>
          <p:cNvGrpSpPr/>
          <p:nvPr/>
        </p:nvGrpSpPr>
        <p:grpSpPr bwMode="auto">
          <a:xfrm>
            <a:off x="259556" y="175186"/>
            <a:ext cx="4738688" cy="1060450"/>
            <a:chOff x="704" y="285"/>
            <a:chExt cx="2985" cy="668"/>
          </a:xfrm>
        </p:grpSpPr>
        <p:grpSp>
          <p:nvGrpSpPr>
            <p:cNvPr id="6218" name="Group 132"/>
            <p:cNvGrpSpPr/>
            <p:nvPr/>
          </p:nvGrpSpPr>
          <p:grpSpPr bwMode="auto">
            <a:xfrm>
              <a:off x="1008" y="528"/>
              <a:ext cx="2681" cy="425"/>
              <a:chOff x="1008" y="528"/>
              <a:chExt cx="2681" cy="425"/>
            </a:xfrm>
          </p:grpSpPr>
          <p:sp>
            <p:nvSpPr>
              <p:cNvPr id="6223" name="AutoShape 123"/>
              <p:cNvSpPr>
                <a:spLocks noChangeArrowheads="1"/>
              </p:cNvSpPr>
              <p:nvPr/>
            </p:nvSpPr>
            <p:spPr bwMode="gray">
              <a:xfrm>
                <a:off x="1008" y="528"/>
                <a:ext cx="2681" cy="425"/>
              </a:xfrm>
              <a:prstGeom prst="roundRect">
                <a:avLst>
                  <a:gd name="adj" fmla="val 11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prstDash val="sysDot"/>
                    <a:rou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24" name="AutoShape 124"/>
              <p:cNvSpPr>
                <a:spLocks noChangeArrowheads="1"/>
              </p:cNvSpPr>
              <p:nvPr/>
            </p:nvSpPr>
            <p:spPr bwMode="gray">
              <a:xfrm>
                <a:off x="1212" y="624"/>
                <a:ext cx="185" cy="151"/>
              </a:xfrm>
              <a:prstGeom prst="rightArrow">
                <a:avLst>
                  <a:gd name="adj1" fmla="val 50000"/>
                  <a:gd name="adj2" fmla="val 51049"/>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219" name="Group 130"/>
            <p:cNvGrpSpPr/>
            <p:nvPr/>
          </p:nvGrpSpPr>
          <p:grpSpPr bwMode="auto">
            <a:xfrm>
              <a:off x="704" y="285"/>
              <a:ext cx="2660" cy="611"/>
              <a:chOff x="713" y="282"/>
              <a:chExt cx="2660" cy="611"/>
            </a:xfrm>
          </p:grpSpPr>
          <p:sp>
            <p:nvSpPr>
              <p:cNvPr id="6220" name="Freeform 126"/>
              <p:cNvSpPr/>
              <p:nvPr/>
            </p:nvSpPr>
            <p:spPr bwMode="gray">
              <a:xfrm>
                <a:off x="713" y="460"/>
                <a:ext cx="398" cy="284"/>
              </a:xfrm>
              <a:custGeom>
                <a:avLst/>
                <a:gdLst>
                  <a:gd name="T0" fmla="*/ 35 w 596"/>
                  <a:gd name="T1" fmla="*/ 0 h 598"/>
                  <a:gd name="T2" fmla="*/ 0 w 596"/>
                  <a:gd name="T3" fmla="*/ 13 h 598"/>
                  <a:gd name="T4" fmla="*/ 0 w 596"/>
                  <a:gd name="T5" fmla="*/ 63 h 598"/>
                  <a:gd name="T6" fmla="*/ 48 w 596"/>
                  <a:gd name="T7" fmla="*/ 19 h 598"/>
                  <a:gd name="T8" fmla="*/ 175 w 596"/>
                  <a:gd name="T9" fmla="*/ 0 h 598"/>
                  <a:gd name="T10" fmla="*/ 35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round/>
                  </a14:hiddenLine>
                </a:ext>
              </a:extLst>
            </p:spPr>
            <p:txBody>
              <a:bodyPr/>
              <a:lstStyle/>
              <a:p>
                <a:endParaRPr lang="zh-CN" altLang="en-US"/>
              </a:p>
            </p:txBody>
          </p:sp>
          <p:sp>
            <p:nvSpPr>
              <p:cNvPr id="6221" name="Text Box 127"/>
              <p:cNvSpPr txBox="1">
                <a:spLocks noChangeArrowheads="1"/>
              </p:cNvSpPr>
              <p:nvPr/>
            </p:nvSpPr>
            <p:spPr bwMode="black">
              <a:xfrm>
                <a:off x="1440" y="528"/>
                <a:ext cx="19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dirty="0"/>
                  <a:t>物质的量</a:t>
                </a:r>
                <a:endParaRPr lang="zh-CN" altLang="en-US" dirty="0"/>
              </a:p>
            </p:txBody>
          </p:sp>
          <p:sp>
            <p:nvSpPr>
              <p:cNvPr id="6222" name="Text Box 128"/>
              <p:cNvSpPr txBox="1">
                <a:spLocks noChangeArrowheads="1"/>
              </p:cNvSpPr>
              <p:nvPr/>
            </p:nvSpPr>
            <p:spPr bwMode="white">
              <a:xfrm>
                <a:off x="792" y="282"/>
                <a:ext cx="624"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dirty="0">
                    <a:solidFill>
                      <a:srgbClr val="FEFFFF"/>
                    </a:solidFill>
                  </a:rPr>
                  <a:t>     </a:t>
                </a:r>
                <a:r>
                  <a:rPr lang="zh-CN" altLang="en-US" b="1" dirty="0">
                    <a:ea typeface="黑体" panose="02010609060101010101" pitchFamily="49" charset="-122"/>
                  </a:rPr>
                  <a:t>一、</a:t>
                </a:r>
                <a:endParaRPr lang="zh-CN" altLang="en-US" b="1" dirty="0">
                  <a:ea typeface="黑体" panose="02010609060101010101" pitchFamily="49" charset="-122"/>
                </a:endParaRPr>
              </a:p>
            </p:txBody>
          </p:sp>
        </p:grpSp>
      </p:grpSp>
      <p:grpSp>
        <p:nvGrpSpPr>
          <p:cNvPr id="6" name="Group 134"/>
          <p:cNvGrpSpPr/>
          <p:nvPr/>
        </p:nvGrpSpPr>
        <p:grpSpPr bwMode="auto">
          <a:xfrm>
            <a:off x="6096000" y="2514600"/>
            <a:ext cx="1800225" cy="1590675"/>
            <a:chOff x="192" y="528"/>
            <a:chExt cx="1200" cy="1123"/>
          </a:xfrm>
        </p:grpSpPr>
        <p:pic>
          <p:nvPicPr>
            <p:cNvPr id="6216" name="Picture 13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2" y="528"/>
              <a:ext cx="120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7" name="Text Box 136"/>
            <p:cNvSpPr txBox="1">
              <a:spLocks noChangeArrowheads="1"/>
            </p:cNvSpPr>
            <p:nvPr/>
          </p:nvSpPr>
          <p:spPr bwMode="auto">
            <a:xfrm>
              <a:off x="432" y="1392"/>
              <a:ext cx="9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solidFill>
                    <a:srgbClr val="D60093"/>
                  </a:solidFill>
                </a:rPr>
                <a:t>一箱啤酒</a:t>
              </a:r>
              <a:endParaRPr lang="zh-CN" altLang="en-US" sz="1800" b="1">
                <a:solidFill>
                  <a:srgbClr val="D60093"/>
                </a:solidFill>
              </a:endParaRPr>
            </a:p>
          </p:txBody>
        </p:sp>
      </p:grpSp>
      <p:grpSp>
        <p:nvGrpSpPr>
          <p:cNvPr id="7" name="Group 137"/>
          <p:cNvGrpSpPr/>
          <p:nvPr/>
        </p:nvGrpSpPr>
        <p:grpSpPr bwMode="auto">
          <a:xfrm>
            <a:off x="6096000" y="2514600"/>
            <a:ext cx="1800225" cy="1652588"/>
            <a:chOff x="2928" y="528"/>
            <a:chExt cx="1104" cy="1137"/>
          </a:xfrm>
        </p:grpSpPr>
        <p:pic>
          <p:nvPicPr>
            <p:cNvPr id="6214" name="Picture 138" descr="07515204059">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7707" b="10275"/>
            <a:stretch>
              <a:fillRect/>
            </a:stretch>
          </p:blipFill>
          <p:spPr bwMode="auto">
            <a:xfrm>
              <a:off x="2928" y="528"/>
              <a:ext cx="1104" cy="864"/>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6215" name="Text Box 139"/>
            <p:cNvSpPr txBox="1">
              <a:spLocks noChangeArrowheads="1"/>
            </p:cNvSpPr>
            <p:nvPr/>
          </p:nvSpPr>
          <p:spPr bwMode="auto">
            <a:xfrm>
              <a:off x="2976" y="1392"/>
              <a:ext cx="105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solidFill>
                    <a:srgbClr val="D60093"/>
                  </a:solidFill>
                </a:rPr>
                <a:t>一打铅笔</a:t>
              </a:r>
              <a:endParaRPr lang="zh-CN" altLang="en-US" sz="2000" b="1">
                <a:solidFill>
                  <a:srgbClr val="D60093"/>
                </a:solidFill>
              </a:endParaRPr>
            </a:p>
          </p:txBody>
        </p:sp>
      </p:grpSp>
      <p:grpSp>
        <p:nvGrpSpPr>
          <p:cNvPr id="8" name="Group 140"/>
          <p:cNvGrpSpPr/>
          <p:nvPr/>
        </p:nvGrpSpPr>
        <p:grpSpPr bwMode="auto">
          <a:xfrm>
            <a:off x="6096000" y="2514600"/>
            <a:ext cx="1800225" cy="1652588"/>
            <a:chOff x="4176" y="528"/>
            <a:chExt cx="1104" cy="1137"/>
          </a:xfrm>
        </p:grpSpPr>
        <p:pic>
          <p:nvPicPr>
            <p:cNvPr id="6212" name="Picture 141" descr="12831142851223966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528"/>
              <a:ext cx="1104" cy="864"/>
            </a:xfrm>
            <a:prstGeom prst="rect">
              <a:avLst/>
            </a:prstGeom>
            <a:solidFill>
              <a:schemeClr val="accent1"/>
            </a:solidFill>
            <a:ln w="38100">
              <a:solidFill>
                <a:srgbClr val="0000FF"/>
              </a:solidFill>
              <a:miter lim="800000"/>
              <a:headEnd/>
              <a:tailEnd/>
            </a:ln>
          </p:spPr>
        </p:pic>
        <p:sp>
          <p:nvSpPr>
            <p:cNvPr id="6213" name="Text Box 142"/>
            <p:cNvSpPr txBox="1">
              <a:spLocks noChangeArrowheads="1"/>
            </p:cNvSpPr>
            <p:nvPr/>
          </p:nvSpPr>
          <p:spPr bwMode="auto">
            <a:xfrm>
              <a:off x="4368" y="1392"/>
              <a:ext cx="7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solidFill>
                    <a:srgbClr val="D60093"/>
                  </a:solidFill>
                </a:rPr>
                <a:t>一双筷子</a:t>
              </a:r>
              <a:endParaRPr lang="zh-CN" altLang="en-US" sz="2000" b="1">
                <a:solidFill>
                  <a:srgbClr val="D60093"/>
                </a:solidFill>
              </a:endParaRPr>
            </a:p>
          </p:txBody>
        </p:sp>
      </p:grpSp>
      <p:grpSp>
        <p:nvGrpSpPr>
          <p:cNvPr id="9" name="Group 143"/>
          <p:cNvGrpSpPr/>
          <p:nvPr/>
        </p:nvGrpSpPr>
        <p:grpSpPr bwMode="auto">
          <a:xfrm>
            <a:off x="6096000" y="2514600"/>
            <a:ext cx="1800225" cy="1652588"/>
            <a:chOff x="1584" y="528"/>
            <a:chExt cx="1152" cy="1137"/>
          </a:xfrm>
        </p:grpSpPr>
        <p:pic>
          <p:nvPicPr>
            <p:cNvPr id="6210" name="Picture 144" descr="P10100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528"/>
              <a:ext cx="1152"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1" name="Rectangle 145"/>
            <p:cNvSpPr>
              <a:spLocks noChangeArrowheads="1"/>
            </p:cNvSpPr>
            <p:nvPr/>
          </p:nvSpPr>
          <p:spPr bwMode="auto">
            <a:xfrm>
              <a:off x="1824" y="1392"/>
              <a:ext cx="7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solidFill>
                    <a:srgbClr val="D60093"/>
                  </a:solidFill>
                </a:rPr>
                <a:t>一盒别针</a:t>
              </a:r>
              <a:endParaRPr lang="zh-CN" altLang="en-US" sz="2000" b="1">
                <a:solidFill>
                  <a:srgbClr val="D60093"/>
                </a:solidFill>
              </a:endParaRPr>
            </a:p>
          </p:txBody>
        </p:sp>
      </p:grpSp>
      <p:sp>
        <p:nvSpPr>
          <p:cNvPr id="11432" name="Rectangle 168"/>
          <p:cNvSpPr>
            <a:spLocks noChangeArrowheads="1"/>
          </p:cNvSpPr>
          <p:nvPr/>
        </p:nvSpPr>
        <p:spPr bwMode="auto">
          <a:xfrm>
            <a:off x="3674491" y="748274"/>
            <a:ext cx="414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solidFill>
                  <a:srgbClr val="D60093"/>
                </a:solidFill>
                <a:latin typeface="黑体" panose="02010609060101010101" pitchFamily="49" charset="-122"/>
                <a:ea typeface="黑体" panose="02010609060101010101" pitchFamily="49" charset="-122"/>
              </a:rPr>
              <a:t>单位是 摩尔、</a:t>
            </a:r>
            <a:r>
              <a:rPr lang="zh-CN" altLang="en-US" sz="2000" b="1" dirty="0">
                <a:solidFill>
                  <a:srgbClr val="D60093"/>
                </a:solidFill>
                <a:latin typeface="黑体" panose="02010609060101010101" pitchFamily="49" charset="-122"/>
                <a:ea typeface="黑体" panose="02010609060101010101" pitchFamily="49" charset="-122"/>
              </a:rPr>
              <a:t>简称摩，符号：</a:t>
            </a:r>
            <a:r>
              <a:rPr lang="en-US" altLang="zh-CN" sz="2000" b="1" dirty="0" err="1">
                <a:solidFill>
                  <a:srgbClr val="D60093"/>
                </a:solidFill>
                <a:latin typeface="黑体" panose="02010609060101010101" pitchFamily="49" charset="-122"/>
                <a:ea typeface="黑体" panose="02010609060101010101" pitchFamily="49" charset="-122"/>
              </a:rPr>
              <a:t>mol</a:t>
            </a:r>
            <a:r>
              <a:rPr lang="en-US" altLang="zh-CN" sz="2000" b="1" dirty="0">
                <a:solidFill>
                  <a:srgbClr val="D60093"/>
                </a:solidFill>
                <a:latin typeface="黑体" panose="02010609060101010101" pitchFamily="49" charset="-122"/>
                <a:ea typeface="黑体" panose="02010609060101010101" pitchFamily="49" charset="-122"/>
              </a:rPr>
              <a:t> </a:t>
            </a:r>
            <a:endParaRPr lang="en-US" altLang="zh-CN" sz="2000" b="1" dirty="0">
              <a:solidFill>
                <a:srgbClr val="D60093"/>
              </a:solidFill>
              <a:latin typeface="黑体" panose="02010609060101010101" pitchFamily="49" charset="-122"/>
              <a:ea typeface="黑体" panose="02010609060101010101" pitchFamily="49" charset="-122"/>
            </a:endParaRPr>
          </a:p>
        </p:txBody>
      </p:sp>
      <p:grpSp>
        <p:nvGrpSpPr>
          <p:cNvPr id="16" name="Group 211"/>
          <p:cNvGrpSpPr/>
          <p:nvPr/>
        </p:nvGrpSpPr>
        <p:grpSpPr bwMode="auto">
          <a:xfrm>
            <a:off x="1295400" y="4038600"/>
            <a:ext cx="4332288" cy="2608263"/>
            <a:chOff x="816" y="2544"/>
            <a:chExt cx="2729" cy="1643"/>
          </a:xfrm>
        </p:grpSpPr>
        <p:grpSp>
          <p:nvGrpSpPr>
            <p:cNvPr id="6174" name="Group 210"/>
            <p:cNvGrpSpPr/>
            <p:nvPr/>
          </p:nvGrpSpPr>
          <p:grpSpPr bwMode="auto">
            <a:xfrm>
              <a:off x="1776" y="2544"/>
              <a:ext cx="1769" cy="1643"/>
              <a:chOff x="1776" y="2544"/>
              <a:chExt cx="1769" cy="1643"/>
            </a:xfrm>
          </p:grpSpPr>
          <p:sp>
            <p:nvSpPr>
              <p:cNvPr id="6182" name="AutoShape 172"/>
              <p:cNvSpPr>
                <a:spLocks noChangeArrowheads="1"/>
              </p:cNvSpPr>
              <p:nvPr/>
            </p:nvSpPr>
            <p:spPr bwMode="gray">
              <a:xfrm>
                <a:off x="1776" y="2544"/>
                <a:ext cx="1769" cy="30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3" name="Rectangle 173"/>
              <p:cNvSpPr>
                <a:spLocks noChangeArrowheads="1"/>
              </p:cNvSpPr>
              <p:nvPr/>
            </p:nvSpPr>
            <p:spPr bwMode="auto">
              <a:xfrm>
                <a:off x="2016" y="2640"/>
                <a:ext cx="1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t>1</a:t>
                </a:r>
                <a:r>
                  <a:rPr lang="zh-CN" altLang="en-US" sz="1800" b="1">
                    <a:solidFill>
                      <a:srgbClr val="D60093"/>
                    </a:solidFill>
                  </a:rPr>
                  <a:t>打</a:t>
                </a:r>
                <a:r>
                  <a:rPr lang="zh-CN" altLang="en-US" sz="1800" b="1"/>
                  <a:t>               铅笔</a:t>
                </a:r>
                <a:endParaRPr lang="zh-CN" altLang="en-US" sz="1800" b="1"/>
              </a:p>
            </p:txBody>
          </p:sp>
          <p:sp>
            <p:nvSpPr>
              <p:cNvPr id="6184" name="AutoShape 177"/>
              <p:cNvSpPr>
                <a:spLocks noChangeArrowheads="1"/>
              </p:cNvSpPr>
              <p:nvPr/>
            </p:nvSpPr>
            <p:spPr bwMode="gray">
              <a:xfrm>
                <a:off x="1776" y="3648"/>
                <a:ext cx="1727" cy="30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5" name="Rectangle 178"/>
              <p:cNvSpPr>
                <a:spLocks noChangeArrowheads="1"/>
              </p:cNvSpPr>
              <p:nvPr/>
            </p:nvSpPr>
            <p:spPr bwMode="auto">
              <a:xfrm>
                <a:off x="2016" y="3696"/>
                <a:ext cx="1231"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t>1</a:t>
                </a:r>
                <a:r>
                  <a:rPr lang="zh-CN" altLang="en-US" sz="1800" b="1">
                    <a:solidFill>
                      <a:srgbClr val="D60093"/>
                    </a:solidFill>
                  </a:rPr>
                  <a:t>双   </a:t>
                </a:r>
                <a:r>
                  <a:rPr lang="zh-CN" altLang="en-US" sz="1800" b="1"/>
                  <a:t>            筷子</a:t>
                </a:r>
                <a:endParaRPr lang="zh-CN" altLang="en-US" sz="1800" b="1"/>
              </a:p>
              <a:p>
                <a:pPr eaLnBrk="1" hangingPunct="1">
                  <a:spcBef>
                    <a:spcPct val="50000"/>
                  </a:spcBef>
                  <a:buFontTx/>
                  <a:buNone/>
                </a:pPr>
                <a:endParaRPr lang="en-US" altLang="zh-CN" sz="1800"/>
              </a:p>
            </p:txBody>
          </p:sp>
          <p:sp>
            <p:nvSpPr>
              <p:cNvPr id="6186" name="AutoShape 181"/>
              <p:cNvSpPr>
                <a:spLocks noChangeArrowheads="1"/>
              </p:cNvSpPr>
              <p:nvPr/>
            </p:nvSpPr>
            <p:spPr bwMode="gray">
              <a:xfrm>
                <a:off x="1776" y="2928"/>
                <a:ext cx="1769" cy="30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7" name="Rectangle 182"/>
              <p:cNvSpPr>
                <a:spLocks noChangeArrowheads="1"/>
              </p:cNvSpPr>
              <p:nvPr/>
            </p:nvSpPr>
            <p:spPr bwMode="auto">
              <a:xfrm>
                <a:off x="2016" y="2976"/>
                <a:ext cx="1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t>1</a:t>
                </a:r>
                <a:r>
                  <a:rPr lang="zh-CN" altLang="en-US" sz="1800" b="1">
                    <a:solidFill>
                      <a:srgbClr val="D60093"/>
                    </a:solidFill>
                  </a:rPr>
                  <a:t>箱</a:t>
                </a:r>
                <a:r>
                  <a:rPr lang="zh-CN" altLang="en-US" sz="1800" b="1"/>
                  <a:t>               啤酒</a:t>
                </a:r>
                <a:endParaRPr lang="zh-CN" altLang="en-US" sz="1800" b="1"/>
              </a:p>
            </p:txBody>
          </p:sp>
          <p:sp>
            <p:nvSpPr>
              <p:cNvPr id="6188" name="AutoShape 185"/>
              <p:cNvSpPr>
                <a:spLocks noChangeArrowheads="1"/>
              </p:cNvSpPr>
              <p:nvPr/>
            </p:nvSpPr>
            <p:spPr bwMode="gray">
              <a:xfrm>
                <a:off x="1776" y="3312"/>
                <a:ext cx="1769" cy="30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9" name="Rectangle 186"/>
              <p:cNvSpPr>
                <a:spLocks noChangeArrowheads="1"/>
              </p:cNvSpPr>
              <p:nvPr/>
            </p:nvSpPr>
            <p:spPr bwMode="auto">
              <a:xfrm>
                <a:off x="2016" y="3312"/>
                <a:ext cx="13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dirty="0"/>
                  <a:t>1</a:t>
                </a:r>
                <a:r>
                  <a:rPr lang="zh-CN" altLang="en-US" sz="1800" b="1" dirty="0">
                    <a:solidFill>
                      <a:srgbClr val="D60093"/>
                    </a:solidFill>
                  </a:rPr>
                  <a:t>盒</a:t>
                </a:r>
                <a:r>
                  <a:rPr lang="zh-CN" altLang="en-US" sz="1800" b="1" dirty="0"/>
                  <a:t>               别针</a:t>
                </a:r>
                <a:endParaRPr lang="zh-CN" altLang="en-US" sz="1800" b="1" dirty="0"/>
              </a:p>
            </p:txBody>
          </p:sp>
        </p:grpSp>
        <p:grpSp>
          <p:nvGrpSpPr>
            <p:cNvPr id="6175" name="Group 191"/>
            <p:cNvGrpSpPr/>
            <p:nvPr/>
          </p:nvGrpSpPr>
          <p:grpSpPr bwMode="auto">
            <a:xfrm>
              <a:off x="816" y="2927"/>
              <a:ext cx="768" cy="767"/>
              <a:chOff x="480" y="2832"/>
              <a:chExt cx="768" cy="767"/>
            </a:xfrm>
          </p:grpSpPr>
          <p:pic>
            <p:nvPicPr>
              <p:cNvPr id="6180" name="Picture 188" descr="YG_circle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832"/>
                <a:ext cx="768"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1" name="Rectangle 190"/>
              <p:cNvSpPr>
                <a:spLocks noChangeArrowheads="1"/>
              </p:cNvSpPr>
              <p:nvPr/>
            </p:nvSpPr>
            <p:spPr bwMode="auto">
              <a:xfrm>
                <a:off x="624" y="3024"/>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t>宏观</a:t>
                </a:r>
                <a:endParaRPr lang="zh-CN" altLang="en-US" sz="2000" b="1"/>
              </a:p>
              <a:p>
                <a:pPr eaLnBrk="1" hangingPunct="1">
                  <a:spcBef>
                    <a:spcPct val="0"/>
                  </a:spcBef>
                  <a:buFontTx/>
                  <a:buNone/>
                </a:pPr>
                <a:r>
                  <a:rPr lang="zh-CN" altLang="en-US" sz="2000" b="1"/>
                  <a:t>物质</a:t>
                </a:r>
                <a:endParaRPr lang="zh-CN" altLang="en-US" sz="2000" b="1"/>
              </a:p>
            </p:txBody>
          </p:sp>
        </p:grpSp>
        <p:sp>
          <p:nvSpPr>
            <p:cNvPr id="6176" name="Line 192"/>
            <p:cNvSpPr>
              <a:spLocks noChangeShapeType="1"/>
            </p:cNvSpPr>
            <p:nvPr/>
          </p:nvSpPr>
          <p:spPr bwMode="auto">
            <a:xfrm flipV="1">
              <a:off x="1488" y="2735"/>
              <a:ext cx="336"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7" name="Line 194"/>
            <p:cNvSpPr>
              <a:spLocks noChangeShapeType="1"/>
            </p:cNvSpPr>
            <p:nvPr/>
          </p:nvSpPr>
          <p:spPr bwMode="auto">
            <a:xfrm flipV="1">
              <a:off x="1584" y="3071"/>
              <a:ext cx="240"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8" name="Line 195"/>
            <p:cNvSpPr>
              <a:spLocks noChangeShapeType="1"/>
            </p:cNvSpPr>
            <p:nvPr/>
          </p:nvSpPr>
          <p:spPr bwMode="auto">
            <a:xfrm>
              <a:off x="1584" y="3359"/>
              <a:ext cx="240"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9" name="Line 196"/>
            <p:cNvSpPr>
              <a:spLocks noChangeShapeType="1"/>
            </p:cNvSpPr>
            <p:nvPr/>
          </p:nvSpPr>
          <p:spPr bwMode="auto">
            <a:xfrm>
              <a:off x="1536" y="3551"/>
              <a:ext cx="288"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12"/>
          <p:cNvGrpSpPr/>
          <p:nvPr/>
        </p:nvGrpSpPr>
        <p:grpSpPr bwMode="auto">
          <a:xfrm>
            <a:off x="1295400" y="2819400"/>
            <a:ext cx="4343400" cy="1219200"/>
            <a:chOff x="816" y="1776"/>
            <a:chExt cx="2736" cy="768"/>
          </a:xfrm>
        </p:grpSpPr>
        <p:grpSp>
          <p:nvGrpSpPr>
            <p:cNvPr id="6168" name="Group 200"/>
            <p:cNvGrpSpPr/>
            <p:nvPr/>
          </p:nvGrpSpPr>
          <p:grpSpPr bwMode="auto">
            <a:xfrm>
              <a:off x="816" y="1776"/>
              <a:ext cx="768" cy="768"/>
              <a:chOff x="0" y="1824"/>
              <a:chExt cx="1186" cy="1184"/>
            </a:xfrm>
          </p:grpSpPr>
          <p:pic>
            <p:nvPicPr>
              <p:cNvPr id="6172" name="Picture 198" descr="YG_circle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24"/>
                <a:ext cx="1186"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3" name="Text Box 199"/>
              <p:cNvSpPr txBox="1">
                <a:spLocks noChangeArrowheads="1"/>
              </p:cNvSpPr>
              <p:nvPr/>
            </p:nvSpPr>
            <p:spPr bwMode="gray">
              <a:xfrm>
                <a:off x="105" y="2236"/>
                <a:ext cx="988"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r>
                  <a:rPr lang="zh-CN" altLang="en-US" sz="1800" b="1"/>
                  <a:t>微观  </a:t>
                </a:r>
                <a:endParaRPr lang="zh-CN" altLang="en-US" sz="1800" b="1"/>
              </a:p>
              <a:p>
                <a:pPr eaLnBrk="1" hangingPunct="1">
                  <a:spcBef>
                    <a:spcPct val="0"/>
                  </a:spcBef>
                  <a:buFontTx/>
                  <a:buNone/>
                </a:pPr>
                <a:r>
                  <a:rPr lang="zh-CN" altLang="en-US" sz="1800" b="1"/>
                  <a:t>   粒子</a:t>
                </a:r>
                <a:endParaRPr lang="zh-CN" altLang="en-US" sz="1800" b="1"/>
              </a:p>
            </p:txBody>
          </p:sp>
        </p:grpSp>
        <p:sp>
          <p:nvSpPr>
            <p:cNvPr id="6169" name="AutoShape 201"/>
            <p:cNvSpPr>
              <a:spLocks noChangeArrowheads="1"/>
            </p:cNvSpPr>
            <p:nvPr/>
          </p:nvSpPr>
          <p:spPr bwMode="gray">
            <a:xfrm>
              <a:off x="1776" y="1920"/>
              <a:ext cx="1776" cy="384"/>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0" name="Rectangle 202"/>
            <p:cNvSpPr>
              <a:spLocks noChangeArrowheads="1"/>
            </p:cNvSpPr>
            <p:nvPr/>
          </p:nvSpPr>
          <p:spPr bwMode="auto">
            <a:xfrm>
              <a:off x="1728" y="1968"/>
              <a:ext cx="17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      1</a:t>
              </a:r>
              <a:r>
                <a:rPr lang="en-US" altLang="zh-CN" sz="1800" b="1">
                  <a:solidFill>
                    <a:srgbClr val="D60093"/>
                  </a:solidFill>
                </a:rPr>
                <a:t>mol </a:t>
              </a:r>
              <a:r>
                <a:rPr lang="en-US" altLang="zh-CN" sz="1800" b="1"/>
                <a:t>      </a:t>
              </a:r>
              <a:r>
                <a:rPr lang="zh-CN" altLang="en-US" sz="1800" b="1"/>
                <a:t>分子、离子、</a:t>
              </a:r>
              <a:endParaRPr lang="zh-CN" altLang="en-US" sz="1800" b="1"/>
            </a:p>
            <a:p>
              <a:pPr eaLnBrk="1" hangingPunct="1">
                <a:spcBef>
                  <a:spcPct val="0"/>
                </a:spcBef>
                <a:buFontTx/>
                <a:buNone/>
              </a:pPr>
              <a:r>
                <a:rPr lang="zh-CN" altLang="en-US" sz="1800" b="1"/>
                <a:t>                     原子</a:t>
              </a:r>
              <a:r>
                <a:rPr lang="en-US" altLang="zh-CN" sz="1800" b="1"/>
                <a:t>…… </a:t>
              </a:r>
              <a:endParaRPr lang="en-US" altLang="zh-CN" sz="1800" b="1"/>
            </a:p>
          </p:txBody>
        </p:sp>
        <p:sp>
          <p:nvSpPr>
            <p:cNvPr id="6171" name="Line 208"/>
            <p:cNvSpPr>
              <a:spLocks noChangeShapeType="1"/>
            </p:cNvSpPr>
            <p:nvPr/>
          </p:nvSpPr>
          <p:spPr bwMode="auto">
            <a:xfrm>
              <a:off x="1584" y="2160"/>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481" name="Rectangle 217"/>
          <p:cNvSpPr>
            <a:spLocks noChangeArrowheads="1"/>
          </p:cNvSpPr>
          <p:nvPr/>
        </p:nvSpPr>
        <p:spPr bwMode="auto">
          <a:xfrm>
            <a:off x="5791200" y="4953000"/>
            <a:ext cx="2971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accent2"/>
                </a:solidFill>
              </a:rPr>
              <a:t>把微小物质扩大倍数形成一定数目的</a:t>
            </a:r>
            <a:r>
              <a:rPr lang="zh-CN" altLang="en-US" sz="1800" b="1" dirty="0">
                <a:solidFill>
                  <a:srgbClr val="D60093"/>
                </a:solidFill>
              </a:rPr>
              <a:t>集体</a:t>
            </a:r>
            <a:r>
              <a:rPr lang="zh-CN" altLang="en-US" sz="1800" b="1" dirty="0">
                <a:solidFill>
                  <a:schemeClr val="accent2"/>
                </a:solidFill>
              </a:rPr>
              <a:t>以便于方便生活、方便科学研究、方便相互交流</a:t>
            </a:r>
            <a:r>
              <a:rPr lang="zh-CN" altLang="en-US" sz="1800" dirty="0"/>
              <a:t>  </a:t>
            </a:r>
            <a:endParaRPr lang="zh-CN" altLang="en-US" sz="1800" dirty="0"/>
          </a:p>
        </p:txBody>
      </p:sp>
      <p:grpSp>
        <p:nvGrpSpPr>
          <p:cNvPr id="21" name="Group 220"/>
          <p:cNvGrpSpPr/>
          <p:nvPr/>
        </p:nvGrpSpPr>
        <p:grpSpPr bwMode="auto">
          <a:xfrm>
            <a:off x="3200400" y="4114800"/>
            <a:ext cx="4105275" cy="2217738"/>
            <a:chOff x="1974" y="2580"/>
            <a:chExt cx="2586" cy="1397"/>
          </a:xfrm>
        </p:grpSpPr>
        <p:sp>
          <p:nvSpPr>
            <p:cNvPr id="6166" name="AutoShape 218"/>
            <p:cNvSpPr/>
            <p:nvPr/>
          </p:nvSpPr>
          <p:spPr bwMode="auto">
            <a:xfrm rot="10800000">
              <a:off x="1974" y="2580"/>
              <a:ext cx="384" cy="1397"/>
            </a:xfrm>
            <a:prstGeom prst="accentBorderCallout1">
              <a:avLst>
                <a:gd name="adj1" fmla="val 94843"/>
                <a:gd name="adj2" fmla="val -12500"/>
                <a:gd name="adj3" fmla="val 42731"/>
                <a:gd name="adj4" fmla="val -490366"/>
              </a:avLst>
            </a:prstGeom>
            <a:noFill/>
            <a:ln w="38100">
              <a:solidFill>
                <a:srgbClr val="800080"/>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6167" name="Line 219"/>
            <p:cNvSpPr>
              <a:spLocks noChangeShapeType="1"/>
            </p:cNvSpPr>
            <p:nvPr/>
          </p:nvSpPr>
          <p:spPr bwMode="auto">
            <a:xfrm>
              <a:off x="4224" y="3492"/>
              <a:ext cx="336" cy="0"/>
            </a:xfrm>
            <a:prstGeom prst="line">
              <a:avLst/>
            </a:prstGeom>
            <a:noFill/>
            <a:ln w="3810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24"/>
          <p:cNvGrpSpPr/>
          <p:nvPr/>
        </p:nvGrpSpPr>
        <p:grpSpPr bwMode="auto">
          <a:xfrm>
            <a:off x="3048000" y="2286000"/>
            <a:ext cx="3276600" cy="1223963"/>
            <a:chOff x="1920" y="1440"/>
            <a:chExt cx="2064" cy="771"/>
          </a:xfrm>
        </p:grpSpPr>
        <p:sp>
          <p:nvSpPr>
            <p:cNvPr id="6164" name="AutoShape 222"/>
            <p:cNvSpPr/>
            <p:nvPr/>
          </p:nvSpPr>
          <p:spPr bwMode="auto">
            <a:xfrm>
              <a:off x="1920" y="1923"/>
              <a:ext cx="576" cy="288"/>
            </a:xfrm>
            <a:prstGeom prst="accentBorderCallout2">
              <a:avLst>
                <a:gd name="adj1" fmla="val 25000"/>
                <a:gd name="adj2" fmla="val 108333"/>
                <a:gd name="adj3" fmla="val 25000"/>
                <a:gd name="adj4" fmla="val 219444"/>
                <a:gd name="adj5" fmla="val -173611"/>
                <a:gd name="adj6" fmla="val 287329"/>
              </a:avLst>
            </a:prstGeom>
            <a:noFill/>
            <a:ln w="38100">
              <a:solidFill>
                <a:srgbClr val="80008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6165" name="Line 223"/>
            <p:cNvSpPr>
              <a:spLocks noChangeShapeType="1"/>
            </p:cNvSpPr>
            <p:nvPr/>
          </p:nvSpPr>
          <p:spPr bwMode="auto">
            <a:xfrm flipV="1">
              <a:off x="3408" y="1440"/>
              <a:ext cx="576" cy="0"/>
            </a:xfrm>
            <a:prstGeom prst="line">
              <a:avLst/>
            </a:prstGeom>
            <a:noFill/>
            <a:ln w="3810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流程图: 可选过程 1"/>
          <p:cNvSpPr/>
          <p:nvPr/>
        </p:nvSpPr>
        <p:spPr>
          <a:xfrm>
            <a:off x="891381" y="5257800"/>
            <a:ext cx="5433219" cy="8858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物质的量并不是粒子数（举例：一打铅笔是</a:t>
            </a:r>
            <a:r>
              <a:rPr lang="en-US" altLang="zh-CN" dirty="0" smtClean="0"/>
              <a:t>12</a:t>
            </a:r>
            <a:r>
              <a:rPr lang="zh-CN" altLang="en-US" dirty="0" smtClean="0"/>
              <a:t>支，</a:t>
            </a:r>
            <a:r>
              <a:rPr lang="en-US" altLang="zh-CN" dirty="0" smtClean="0"/>
              <a:t>1</a:t>
            </a:r>
            <a:r>
              <a:rPr lang="zh-CN" altLang="en-US" dirty="0" smtClean="0"/>
              <a:t>对应</a:t>
            </a:r>
            <a:r>
              <a:rPr lang="en-US" altLang="zh-CN" dirty="0" smtClean="0"/>
              <a:t>1mol,12</a:t>
            </a:r>
            <a:r>
              <a:rPr lang="zh-CN" altLang="en-US" dirty="0" smtClean="0"/>
              <a:t>对应例子个数）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432"/>
                                        </p:tgtEl>
                                        <p:attrNameLst>
                                          <p:attrName>style.visibility</p:attrName>
                                        </p:attrNameLst>
                                      </p:cBhvr>
                                      <p:to>
                                        <p:strVal val="visible"/>
                                      </p:to>
                                    </p:set>
                                    <p:anim calcmode="lin" valueType="num">
                                      <p:cBhvr additive="base">
                                        <p:cTn id="7" dur="500" fill="hold"/>
                                        <p:tgtEl>
                                          <p:spTgt spid="11432"/>
                                        </p:tgtEl>
                                        <p:attrNameLst>
                                          <p:attrName>ppt_x</p:attrName>
                                        </p:attrNameLst>
                                      </p:cBhvr>
                                      <p:tavLst>
                                        <p:tav tm="0">
                                          <p:val>
                                            <p:strVal val="1+#ppt_w/2"/>
                                          </p:val>
                                        </p:tav>
                                        <p:tav tm="100000">
                                          <p:val>
                                            <p:strVal val="#ppt_x"/>
                                          </p:val>
                                        </p:tav>
                                      </p:tavLst>
                                    </p:anim>
                                    <p:anim calcmode="lin" valueType="num">
                                      <p:cBhvr additive="base">
                                        <p:cTn id="8" dur="500" fill="hold"/>
                                        <p:tgtEl>
                                          <p:spTgt spid="114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barn(inHorizontal)">
                                      <p:cBhvr>
                                        <p:cTn id="13" dur="500"/>
                                        <p:tgtEl>
                                          <p:spTgt spid="11272"/>
                                        </p:tgtEl>
                                      </p:cBhvr>
                                    </p:animEffect>
                                  </p:childTnLst>
                                </p:cTn>
                              </p:par>
                              <p:par>
                                <p:cTn id="14" presetID="17" presetClass="entr" presetSubtype="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ppt_x</p:attrName>
                                        </p:attrNameLst>
                                      </p:cBhvr>
                                      <p:tavLst>
                                        <p:tav tm="0">
                                          <p:val>
                                            <p:strVal val="#ppt_x+#ppt_w/2"/>
                                          </p:val>
                                        </p:tav>
                                        <p:tav tm="100000">
                                          <p:val>
                                            <p:strVal val="#ppt_x"/>
                                          </p:val>
                                        </p:tav>
                                      </p:tavLst>
                                    </p:anim>
                                    <p:anim calcmode="lin" valueType="num">
                                      <p:cBhvr>
                                        <p:cTn id="17" dur="1000" fill="hold"/>
                                        <p:tgtEl>
                                          <p:spTgt spid="8"/>
                                        </p:tgtEl>
                                        <p:attrNameLst>
                                          <p:attrName>ppt_y</p:attrName>
                                        </p:attrNameLst>
                                      </p:cBhvr>
                                      <p:tavLst>
                                        <p:tav tm="0">
                                          <p:val>
                                            <p:strVal val="#ppt_y"/>
                                          </p:val>
                                        </p:tav>
                                        <p:tav tm="100000">
                                          <p:val>
                                            <p:strVal val="#ppt_y"/>
                                          </p:val>
                                        </p:tav>
                                      </p:tavLst>
                                    </p:anim>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xit" presetSubtype="1" fill="hold" nodeType="afterEffect">
                                  <p:stCondLst>
                                    <p:cond delay="0"/>
                                  </p:stCondLst>
                                  <p:childTnLst>
                                    <p:anim calcmode="lin" valueType="num">
                                      <p:cBhvr>
                                        <p:cTn id="22" dur="1000"/>
                                        <p:tgtEl>
                                          <p:spTgt spid="8"/>
                                        </p:tgtEl>
                                        <p:attrNameLst>
                                          <p:attrName>ppt_x</p:attrName>
                                        </p:attrNameLst>
                                      </p:cBhvr>
                                      <p:tavLst>
                                        <p:tav tm="0">
                                          <p:val>
                                            <p:strVal val="ppt_x"/>
                                          </p:val>
                                        </p:tav>
                                        <p:tav tm="100000">
                                          <p:val>
                                            <p:strVal val="ppt_x"/>
                                          </p:val>
                                        </p:tav>
                                      </p:tavLst>
                                    </p:anim>
                                    <p:anim calcmode="lin" valueType="num">
                                      <p:cBhvr>
                                        <p:cTn id="23" dur="1000"/>
                                        <p:tgtEl>
                                          <p:spTgt spid="8"/>
                                        </p:tgtEl>
                                        <p:attrNameLst>
                                          <p:attrName>ppt_y</p:attrName>
                                        </p:attrNameLst>
                                      </p:cBhvr>
                                      <p:tavLst>
                                        <p:tav tm="0">
                                          <p:val>
                                            <p:strVal val="ppt_y"/>
                                          </p:val>
                                        </p:tav>
                                        <p:tav tm="100000">
                                          <p:val>
                                            <p:strVal val="ppt_y-ppt_h/2"/>
                                          </p:val>
                                        </p:tav>
                                      </p:tavLst>
                                    </p:anim>
                                    <p:anim calcmode="lin" valueType="num">
                                      <p:cBhvr>
                                        <p:cTn id="24" dur="1000"/>
                                        <p:tgtEl>
                                          <p:spTgt spid="8"/>
                                        </p:tgtEl>
                                        <p:attrNameLst>
                                          <p:attrName>ppt_w</p:attrName>
                                        </p:attrNameLst>
                                      </p:cBhvr>
                                      <p:tavLst>
                                        <p:tav tm="0">
                                          <p:val>
                                            <p:strVal val="ppt_w"/>
                                          </p:val>
                                        </p:tav>
                                        <p:tav tm="100000">
                                          <p:val>
                                            <p:strVal val="ppt_w"/>
                                          </p:val>
                                        </p:tav>
                                      </p:tavLst>
                                    </p:anim>
                                    <p:anim calcmode="lin" valueType="num">
                                      <p:cBhvr>
                                        <p:cTn id="25" dur="1000"/>
                                        <p:tgtEl>
                                          <p:spTgt spid="8"/>
                                        </p:tgtEl>
                                        <p:attrNameLst>
                                          <p:attrName>ppt_h</p:attrName>
                                        </p:attrNameLst>
                                      </p:cBhvr>
                                      <p:tavLst>
                                        <p:tav tm="0">
                                          <p:val>
                                            <p:strVal val="ppt_h"/>
                                          </p:val>
                                        </p:tav>
                                        <p:tav tm="100000">
                                          <p:val>
                                            <p:fltVal val="0"/>
                                          </p:val>
                                        </p:tav>
                                      </p:tavLst>
                                    </p:anim>
                                    <p:set>
                                      <p:cBhvr>
                                        <p:cTn id="26" dur="1" fill="hold">
                                          <p:stCondLst>
                                            <p:cond delay="999"/>
                                          </p:stCondLst>
                                        </p:cTn>
                                        <p:tgtEl>
                                          <p:spTgt spid="8"/>
                                        </p:tgtEl>
                                        <p:attrNameLst>
                                          <p:attrName>style.visibility</p:attrName>
                                        </p:attrNameLst>
                                      </p:cBhvr>
                                      <p:to>
                                        <p:strVal val="hidden"/>
                                      </p:to>
                                    </p:set>
                                  </p:childTnLst>
                                </p:cTn>
                              </p:par>
                              <p:par>
                                <p:cTn id="27" presetID="17"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ppt_h/2"/>
                                          </p:val>
                                        </p:tav>
                                        <p:tav tm="100000">
                                          <p:val>
                                            <p:strVal val="#ppt_y"/>
                                          </p:val>
                                        </p:tav>
                                      </p:tavLst>
                                    </p:anim>
                                    <p:anim calcmode="lin" valueType="num">
                                      <p:cBhvr>
                                        <p:cTn id="31" dur="1000" fill="hold"/>
                                        <p:tgtEl>
                                          <p:spTgt spid="6"/>
                                        </p:tgtEl>
                                        <p:attrNameLst>
                                          <p:attrName>ppt_w</p:attrName>
                                        </p:attrNameLst>
                                      </p:cBhvr>
                                      <p:tavLst>
                                        <p:tav tm="0">
                                          <p:val>
                                            <p:strVal val="#ppt_w"/>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childTnLst>
                                </p:cTn>
                              </p:par>
                            </p:childTnLst>
                          </p:cTn>
                        </p:par>
                        <p:par>
                          <p:cTn id="33" fill="hold">
                            <p:stCondLst>
                              <p:cond delay="1500"/>
                            </p:stCondLst>
                            <p:childTnLst>
                              <p:par>
                                <p:cTn id="34" presetID="17" presetClass="exit" presetSubtype="2" fill="hold" nodeType="afterEffect">
                                  <p:stCondLst>
                                    <p:cond delay="0"/>
                                  </p:stCondLst>
                                  <p:childTnLst>
                                    <p:anim calcmode="lin" valueType="num">
                                      <p:cBhvr>
                                        <p:cTn id="35" dur="1000"/>
                                        <p:tgtEl>
                                          <p:spTgt spid="6"/>
                                        </p:tgtEl>
                                        <p:attrNameLst>
                                          <p:attrName>ppt_x</p:attrName>
                                        </p:attrNameLst>
                                      </p:cBhvr>
                                      <p:tavLst>
                                        <p:tav tm="0">
                                          <p:val>
                                            <p:strVal val="ppt_x"/>
                                          </p:val>
                                        </p:tav>
                                        <p:tav tm="100000">
                                          <p:val>
                                            <p:strVal val="ppt_x+ppt_w/2"/>
                                          </p:val>
                                        </p:tav>
                                      </p:tavLst>
                                    </p:anim>
                                    <p:anim calcmode="lin" valueType="num">
                                      <p:cBhvr>
                                        <p:cTn id="36" dur="1000"/>
                                        <p:tgtEl>
                                          <p:spTgt spid="6"/>
                                        </p:tgtEl>
                                        <p:attrNameLst>
                                          <p:attrName>ppt_y</p:attrName>
                                        </p:attrNameLst>
                                      </p:cBhvr>
                                      <p:tavLst>
                                        <p:tav tm="0">
                                          <p:val>
                                            <p:strVal val="ppt_y"/>
                                          </p:val>
                                        </p:tav>
                                        <p:tav tm="100000">
                                          <p:val>
                                            <p:strVal val="ppt_y"/>
                                          </p:val>
                                        </p:tav>
                                      </p:tavLst>
                                    </p:anim>
                                    <p:anim calcmode="lin" valueType="num">
                                      <p:cBhvr>
                                        <p:cTn id="37" dur="1000"/>
                                        <p:tgtEl>
                                          <p:spTgt spid="6"/>
                                        </p:tgtEl>
                                        <p:attrNameLst>
                                          <p:attrName>ppt_w</p:attrName>
                                        </p:attrNameLst>
                                      </p:cBhvr>
                                      <p:tavLst>
                                        <p:tav tm="0">
                                          <p:val>
                                            <p:strVal val="ppt_w"/>
                                          </p:val>
                                        </p:tav>
                                        <p:tav tm="100000">
                                          <p:val>
                                            <p:fltVal val="0"/>
                                          </p:val>
                                        </p:tav>
                                      </p:tavLst>
                                    </p:anim>
                                    <p:anim calcmode="lin" valueType="num">
                                      <p:cBhvr>
                                        <p:cTn id="38" dur="1000"/>
                                        <p:tgtEl>
                                          <p:spTgt spid="6"/>
                                        </p:tgtEl>
                                        <p:attrNameLst>
                                          <p:attrName>ppt_h</p:attrName>
                                        </p:attrNameLst>
                                      </p:cBhvr>
                                      <p:tavLst>
                                        <p:tav tm="0">
                                          <p:val>
                                            <p:strVal val="ppt_h"/>
                                          </p:val>
                                        </p:tav>
                                        <p:tav tm="100000">
                                          <p:val>
                                            <p:strVal val="ppt_h"/>
                                          </p:val>
                                        </p:tav>
                                      </p:tavLst>
                                    </p:anim>
                                    <p:set>
                                      <p:cBhvr>
                                        <p:cTn id="39" dur="1" fill="hold">
                                          <p:stCondLst>
                                            <p:cond delay="999"/>
                                          </p:stCondLst>
                                        </p:cTn>
                                        <p:tgtEl>
                                          <p:spTgt spid="6"/>
                                        </p:tgtEl>
                                        <p:attrNameLst>
                                          <p:attrName>style.visibility</p:attrName>
                                        </p:attrNameLst>
                                      </p:cBhvr>
                                      <p:to>
                                        <p:strVal val="hidden"/>
                                      </p:to>
                                    </p:set>
                                  </p:childTnLst>
                                </p:cTn>
                              </p:par>
                              <p:par>
                                <p:cTn id="40" presetID="17" presetClass="entr" presetSubtype="8"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ppt_x</p:attrName>
                                        </p:attrNameLst>
                                      </p:cBhvr>
                                      <p:tavLst>
                                        <p:tav tm="0">
                                          <p:val>
                                            <p:strVal val="#ppt_x-#ppt_w/2"/>
                                          </p:val>
                                        </p:tav>
                                        <p:tav tm="100000">
                                          <p:val>
                                            <p:strVal val="#ppt_x"/>
                                          </p:val>
                                        </p:tav>
                                      </p:tavLst>
                                    </p:anim>
                                    <p:anim calcmode="lin" valueType="num">
                                      <p:cBhvr>
                                        <p:cTn id="43" dur="1000" fill="hold"/>
                                        <p:tgtEl>
                                          <p:spTgt spid="9"/>
                                        </p:tgtEl>
                                        <p:attrNameLst>
                                          <p:attrName>ppt_y</p:attrName>
                                        </p:attrNameLst>
                                      </p:cBhvr>
                                      <p:tavLst>
                                        <p:tav tm="0">
                                          <p:val>
                                            <p:strVal val="#ppt_y"/>
                                          </p:val>
                                        </p:tav>
                                        <p:tav tm="100000">
                                          <p:val>
                                            <p:strVal val="#ppt_y"/>
                                          </p:val>
                                        </p:tav>
                                      </p:tavLst>
                                    </p:anim>
                                    <p:anim calcmode="lin" valueType="num">
                                      <p:cBhvr>
                                        <p:cTn id="44" dur="1000" fill="hold"/>
                                        <p:tgtEl>
                                          <p:spTgt spid="9"/>
                                        </p:tgtEl>
                                        <p:attrNameLst>
                                          <p:attrName>ppt_w</p:attrName>
                                        </p:attrNameLst>
                                      </p:cBhvr>
                                      <p:tavLst>
                                        <p:tav tm="0">
                                          <p:val>
                                            <p:fltVal val="0"/>
                                          </p:val>
                                        </p:tav>
                                        <p:tav tm="100000">
                                          <p:val>
                                            <p:strVal val="#ppt_w"/>
                                          </p:val>
                                        </p:tav>
                                      </p:tavLst>
                                    </p:anim>
                                    <p:anim calcmode="lin" valueType="num">
                                      <p:cBhvr>
                                        <p:cTn id="45" dur="1000" fill="hold"/>
                                        <p:tgtEl>
                                          <p:spTgt spid="9"/>
                                        </p:tgtEl>
                                        <p:attrNameLst>
                                          <p:attrName>ppt_h</p:attrName>
                                        </p:attrNameLst>
                                      </p:cBhvr>
                                      <p:tavLst>
                                        <p:tav tm="0">
                                          <p:val>
                                            <p:strVal val="#ppt_h"/>
                                          </p:val>
                                        </p:tav>
                                        <p:tav tm="100000">
                                          <p:val>
                                            <p:strVal val="#ppt_h"/>
                                          </p:val>
                                        </p:tav>
                                      </p:tavLst>
                                    </p:anim>
                                  </p:childTnLst>
                                </p:cTn>
                              </p:par>
                            </p:childTnLst>
                          </p:cTn>
                        </p:par>
                        <p:par>
                          <p:cTn id="46" fill="hold">
                            <p:stCondLst>
                              <p:cond delay="2500"/>
                            </p:stCondLst>
                            <p:childTnLst>
                              <p:par>
                                <p:cTn id="47" presetID="17" presetClass="exit" presetSubtype="4" fill="hold" nodeType="afterEffect">
                                  <p:stCondLst>
                                    <p:cond delay="0"/>
                                  </p:stCondLst>
                                  <p:childTnLst>
                                    <p:anim calcmode="lin" valueType="num">
                                      <p:cBhvr>
                                        <p:cTn id="48" dur="1000"/>
                                        <p:tgtEl>
                                          <p:spTgt spid="9"/>
                                        </p:tgtEl>
                                        <p:attrNameLst>
                                          <p:attrName>ppt_x</p:attrName>
                                        </p:attrNameLst>
                                      </p:cBhvr>
                                      <p:tavLst>
                                        <p:tav tm="0">
                                          <p:val>
                                            <p:strVal val="ppt_x"/>
                                          </p:val>
                                        </p:tav>
                                        <p:tav tm="100000">
                                          <p:val>
                                            <p:strVal val="ppt_x"/>
                                          </p:val>
                                        </p:tav>
                                      </p:tavLst>
                                    </p:anim>
                                    <p:anim calcmode="lin" valueType="num">
                                      <p:cBhvr>
                                        <p:cTn id="49" dur="1000"/>
                                        <p:tgtEl>
                                          <p:spTgt spid="9"/>
                                        </p:tgtEl>
                                        <p:attrNameLst>
                                          <p:attrName>ppt_y</p:attrName>
                                        </p:attrNameLst>
                                      </p:cBhvr>
                                      <p:tavLst>
                                        <p:tav tm="0">
                                          <p:val>
                                            <p:strVal val="ppt_y"/>
                                          </p:val>
                                        </p:tav>
                                        <p:tav tm="100000">
                                          <p:val>
                                            <p:strVal val="ppt_y+ppt_h/2"/>
                                          </p:val>
                                        </p:tav>
                                      </p:tavLst>
                                    </p:anim>
                                    <p:anim calcmode="lin" valueType="num">
                                      <p:cBhvr>
                                        <p:cTn id="50" dur="1000"/>
                                        <p:tgtEl>
                                          <p:spTgt spid="9"/>
                                        </p:tgtEl>
                                        <p:attrNameLst>
                                          <p:attrName>ppt_w</p:attrName>
                                        </p:attrNameLst>
                                      </p:cBhvr>
                                      <p:tavLst>
                                        <p:tav tm="0">
                                          <p:val>
                                            <p:strVal val="ppt_w"/>
                                          </p:val>
                                        </p:tav>
                                        <p:tav tm="100000">
                                          <p:val>
                                            <p:strVal val="ppt_w"/>
                                          </p:val>
                                        </p:tav>
                                      </p:tavLst>
                                    </p:anim>
                                    <p:anim calcmode="lin" valueType="num">
                                      <p:cBhvr>
                                        <p:cTn id="51" dur="1000"/>
                                        <p:tgtEl>
                                          <p:spTgt spid="9"/>
                                        </p:tgtEl>
                                        <p:attrNameLst>
                                          <p:attrName>ppt_h</p:attrName>
                                        </p:attrNameLst>
                                      </p:cBhvr>
                                      <p:tavLst>
                                        <p:tav tm="0">
                                          <p:val>
                                            <p:strVal val="ppt_h"/>
                                          </p:val>
                                        </p:tav>
                                        <p:tav tm="100000">
                                          <p:val>
                                            <p:fltVal val="0"/>
                                          </p:val>
                                        </p:tav>
                                      </p:tavLst>
                                    </p:anim>
                                    <p:set>
                                      <p:cBhvr>
                                        <p:cTn id="52" dur="1" fill="hold">
                                          <p:stCondLst>
                                            <p:cond delay="999"/>
                                          </p:stCondLst>
                                        </p:cTn>
                                        <p:tgtEl>
                                          <p:spTgt spid="9"/>
                                        </p:tgtEl>
                                        <p:attrNameLst>
                                          <p:attrName>style.visibility</p:attrName>
                                        </p:attrNameLst>
                                      </p:cBhvr>
                                      <p:to>
                                        <p:strVal val="hidden"/>
                                      </p:to>
                                    </p:set>
                                  </p:childTnLst>
                                </p:cTn>
                              </p:par>
                              <p:par>
                                <p:cTn id="53" presetID="17" presetClass="entr" presetSubtype="1"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ppt_h/2"/>
                                          </p:val>
                                        </p:tav>
                                        <p:tav tm="100000">
                                          <p:val>
                                            <p:strVal val="#ppt_y"/>
                                          </p:val>
                                        </p:tav>
                                      </p:tavLst>
                                    </p:anim>
                                    <p:anim calcmode="lin" valueType="num">
                                      <p:cBhvr>
                                        <p:cTn id="57" dur="1000" fill="hold"/>
                                        <p:tgtEl>
                                          <p:spTgt spid="7"/>
                                        </p:tgtEl>
                                        <p:attrNameLst>
                                          <p:attrName>ppt_w</p:attrName>
                                        </p:attrNameLst>
                                      </p:cBhvr>
                                      <p:tavLst>
                                        <p:tav tm="0">
                                          <p:val>
                                            <p:strVal val="#ppt_w"/>
                                          </p:val>
                                        </p:tav>
                                        <p:tav tm="100000">
                                          <p:val>
                                            <p:strVal val="#ppt_w"/>
                                          </p:val>
                                        </p:tav>
                                      </p:tavLst>
                                    </p:anim>
                                    <p:anim calcmode="lin" valueType="num">
                                      <p:cBhvr>
                                        <p:cTn id="58" dur="1000" fill="hold"/>
                                        <p:tgtEl>
                                          <p:spTgt spid="7"/>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strips(downLeft)">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6" fill="hold" grpId="0" nodeType="clickEffect">
                                  <p:stCondLst>
                                    <p:cond delay="0"/>
                                  </p:stCondLst>
                                  <p:childTnLst>
                                    <p:set>
                                      <p:cBhvr>
                                        <p:cTn id="67" dur="1" fill="hold">
                                          <p:stCondLst>
                                            <p:cond delay="0"/>
                                          </p:stCondLst>
                                        </p:cTn>
                                        <p:tgtEl>
                                          <p:spTgt spid="11481"/>
                                        </p:tgtEl>
                                        <p:attrNameLst>
                                          <p:attrName>style.visibility</p:attrName>
                                        </p:attrNameLst>
                                      </p:cBhvr>
                                      <p:to>
                                        <p:strVal val="visible"/>
                                      </p:to>
                                    </p:set>
                                    <p:animEffect transition="in" filter="barn(inHorizontal)">
                                      <p:cBhvr>
                                        <p:cTn id="68" dur="500"/>
                                        <p:tgtEl>
                                          <p:spTgt spid="11481"/>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strips(downRight)">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1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p:cTn id="78" dur="500" fill="hold"/>
                                        <p:tgtEl>
                                          <p:spTgt spid="19"/>
                                        </p:tgtEl>
                                        <p:attrNameLst>
                                          <p:attrName>ppt_w</p:attrName>
                                        </p:attrNameLst>
                                      </p:cBhvr>
                                      <p:tavLst>
                                        <p:tav tm="0">
                                          <p:val>
                                            <p:fltVal val="0"/>
                                          </p:val>
                                        </p:tav>
                                        <p:tav tm="100000">
                                          <p:val>
                                            <p:strVal val="#ppt_w"/>
                                          </p:val>
                                        </p:tav>
                                      </p:tavLst>
                                    </p:anim>
                                    <p:anim calcmode="lin" valueType="num">
                                      <p:cBhvr>
                                        <p:cTn id="79"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500" fill="hold"/>
                                        <p:tgtEl>
                                          <p:spTgt spid="22"/>
                                        </p:tgtEl>
                                        <p:attrNameLst>
                                          <p:attrName>ppt_w</p:attrName>
                                        </p:attrNameLst>
                                      </p:cBhvr>
                                      <p:tavLst>
                                        <p:tav tm="0">
                                          <p:val>
                                            <p:fltVal val="0"/>
                                          </p:val>
                                        </p:tav>
                                        <p:tav tm="100000">
                                          <p:val>
                                            <p:strVal val="#ppt_w"/>
                                          </p:val>
                                        </p:tav>
                                      </p:tavLst>
                                    </p:anim>
                                    <p:anim calcmode="lin" valueType="num">
                                      <p:cBhvr>
                                        <p:cTn id="85"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432" grpId="0"/>
      <p:bldP spid="11481" grpId="0"/>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2"/>
          <p:cNvSpPr txBox="1"/>
          <p:nvPr/>
        </p:nvSpPr>
        <p:spPr>
          <a:xfrm>
            <a:off x="179388" y="188913"/>
            <a:ext cx="8153400" cy="1311275"/>
          </a:xfrm>
          <a:prstGeom prst="rect">
            <a:avLst/>
          </a:prstGeom>
          <a:solidFill>
            <a:schemeClr val="bg1"/>
          </a:solidFill>
          <a:ln w="9525">
            <a:noFill/>
          </a:ln>
        </p:spPr>
        <p:txBody>
          <a:bodyPr>
            <a:spAutoFit/>
          </a:bodyPr>
          <a:p>
            <a:pPr lvl="0" eaLnBrk="1" hangingPunct="1">
              <a:spcBef>
                <a:spcPct val="50000"/>
              </a:spcBef>
            </a:pPr>
            <a:r>
              <a:rPr lang="en-US" altLang="zh-CN" sz="2400" b="1" dirty="0">
                <a:solidFill>
                  <a:srgbClr val="FF0000"/>
                </a:solidFill>
                <a:latin typeface="Times New Roman" panose="02020603050405020304" pitchFamily="18" charset="0"/>
                <a:ea typeface="隶书" panose="02010509060101010101" pitchFamily="49" charset="-122"/>
              </a:rPr>
              <a:t>1</a:t>
            </a:r>
            <a:r>
              <a:rPr lang="zh-CN" altLang="en-US" sz="3200" b="1" dirty="0">
                <a:solidFill>
                  <a:srgbClr val="FF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隶书" panose="02010509060101010101" pitchFamily="49" charset="-122"/>
                <a:ea typeface="隶书" panose="02010509060101010101" pitchFamily="49" charset="-122"/>
              </a:rPr>
              <a:t>配制一定物质的量浓度的溶液所需仪器</a:t>
            </a:r>
            <a:endParaRPr lang="zh-CN" altLang="en-US" sz="3200" b="1" dirty="0">
              <a:solidFill>
                <a:srgbClr val="FF0000"/>
              </a:solidFill>
              <a:latin typeface="Times New Roman" panose="02020603050405020304" pitchFamily="18" charset="0"/>
              <a:ea typeface="宋体" panose="02010600030101010101" pitchFamily="2" charset="-122"/>
            </a:endParaRPr>
          </a:p>
          <a:p>
            <a:pPr lvl="0" eaLnBrk="1" hangingPunct="1">
              <a:spcBef>
                <a:spcPct val="50000"/>
              </a:spcBef>
            </a:pPr>
            <a:r>
              <a:rPr lang="zh-CN" altLang="en-US" sz="3200" b="1" dirty="0">
                <a:latin typeface="Times New Roman" panose="02020603050405020304" pitchFamily="18" charset="0"/>
                <a:ea typeface="宋体" panose="02010600030101010101" pitchFamily="2" charset="-122"/>
              </a:rPr>
              <a:t> </a:t>
            </a:r>
            <a:r>
              <a:rPr lang="zh-CN" altLang="en-US" sz="2400" b="1" dirty="0">
                <a:solidFill>
                  <a:srgbClr val="FF0000"/>
                </a:solidFill>
                <a:latin typeface="隶书" panose="02010509060101010101" pitchFamily="49" charset="-122"/>
                <a:ea typeface="隶书" panose="02010509060101010101" pitchFamily="49" charset="-122"/>
              </a:rPr>
              <a:t>天平</a:t>
            </a:r>
            <a:r>
              <a:rPr lang="zh-CN" altLang="en-US" sz="2400" b="1" dirty="0">
                <a:latin typeface="隶书" panose="02010509060101010101" pitchFamily="49" charset="-122"/>
                <a:ea typeface="隶书" panose="02010509060101010101" pitchFamily="49" charset="-122"/>
              </a:rPr>
              <a:t>   量筒   烧杯   玻璃棒   胶头滴管  </a:t>
            </a:r>
            <a:r>
              <a:rPr lang="en-US" altLang="zh-CN" sz="2400" b="1" dirty="0">
                <a:solidFill>
                  <a:srgbClr val="FF0000"/>
                </a:solidFill>
                <a:latin typeface="隶书" panose="02010509060101010101" pitchFamily="49" charset="-122"/>
                <a:ea typeface="隶书" panose="02010509060101010101" pitchFamily="49" charset="-122"/>
              </a:rPr>
              <a:t>xxxml</a:t>
            </a:r>
            <a:r>
              <a:rPr lang="zh-CN" altLang="en-US" sz="2400" b="1" dirty="0">
                <a:solidFill>
                  <a:srgbClr val="FF0000"/>
                </a:solidFill>
                <a:latin typeface="隶书" panose="02010509060101010101" pitchFamily="49" charset="-122"/>
                <a:ea typeface="隶书" panose="02010509060101010101" pitchFamily="49" charset="-122"/>
              </a:rPr>
              <a:t>容量瓶</a:t>
            </a:r>
            <a:endParaRPr lang="zh-CN" altLang="en-US" sz="2400" b="1" dirty="0">
              <a:solidFill>
                <a:srgbClr val="FF0000"/>
              </a:solidFill>
              <a:latin typeface="隶书" panose="02010509060101010101" pitchFamily="49" charset="-122"/>
              <a:ea typeface="隶书" panose="02010509060101010101" pitchFamily="49" charset="-122"/>
            </a:endParaRPr>
          </a:p>
        </p:txBody>
      </p:sp>
      <p:sp>
        <p:nvSpPr>
          <p:cNvPr id="82947" name="Text Box 3"/>
          <p:cNvSpPr txBox="1"/>
          <p:nvPr/>
        </p:nvSpPr>
        <p:spPr>
          <a:xfrm>
            <a:off x="179388" y="1628775"/>
            <a:ext cx="8991600" cy="3786188"/>
          </a:xfrm>
          <a:prstGeom prst="rect">
            <a:avLst/>
          </a:prstGeom>
          <a:noFill/>
          <a:ln w="12700">
            <a:noFill/>
          </a:ln>
        </p:spPr>
        <p:txBody>
          <a:bodyPr>
            <a:spAutoFit/>
          </a:bodyPr>
          <a:p>
            <a:pPr lvl="0" eaLnBrk="1" hangingPunct="1">
              <a:spcBef>
                <a:spcPct val="50000"/>
              </a:spcBef>
            </a:pPr>
            <a:r>
              <a:rPr lang="en-US" altLang="zh-CN" sz="2400" b="1" dirty="0">
                <a:solidFill>
                  <a:srgbClr val="FF0000"/>
                </a:solidFill>
                <a:latin typeface="隶书" panose="02010509060101010101" pitchFamily="49" charset="-122"/>
                <a:ea typeface="隶书" panose="02010509060101010101" pitchFamily="49" charset="-122"/>
              </a:rPr>
              <a:t>2</a:t>
            </a:r>
            <a:r>
              <a:rPr lang="zh-CN" altLang="en-US" sz="2400" b="1" dirty="0">
                <a:solidFill>
                  <a:srgbClr val="FF0000"/>
                </a:solidFill>
                <a:latin typeface="隶书" panose="02010509060101010101" pitchFamily="49" charset="-122"/>
                <a:ea typeface="隶书" panose="02010509060101010101" pitchFamily="49" charset="-122"/>
              </a:rPr>
              <a:t>、配制步骤及注意事项</a:t>
            </a:r>
            <a:endParaRPr lang="zh-CN" altLang="en-US" sz="2400" b="1" dirty="0">
              <a:solidFill>
                <a:srgbClr val="FF0000"/>
              </a:solidFill>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① 计算          ② 称量</a:t>
            </a:r>
            <a:r>
              <a:rPr lang="en-US" altLang="zh-CN" sz="2400" b="1" dirty="0">
                <a:latin typeface="Times New Roman" panose="02020603050405020304" pitchFamily="18" charset="0"/>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固体称取 液体量取</a:t>
            </a:r>
            <a:endParaRPr lang="zh-CN" altLang="en-US"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③ 溶解或稀释</a:t>
            </a:r>
            <a:r>
              <a:rPr lang="en-US" altLang="zh-CN" sz="2400" b="1" dirty="0">
                <a:latin typeface="Times New Roman" panose="02020603050405020304" pitchFamily="18" charset="0"/>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在</a:t>
            </a:r>
            <a:r>
              <a:rPr lang="zh-CN" altLang="en-US" sz="2400" b="1" dirty="0">
                <a:solidFill>
                  <a:srgbClr val="FF0000"/>
                </a:solidFill>
                <a:latin typeface="隶书" panose="02010509060101010101" pitchFamily="49" charset="-122"/>
                <a:ea typeface="隶书" panose="02010509060101010101" pitchFamily="49" charset="-122"/>
              </a:rPr>
              <a:t>烧杯中进行，玻棒搅拌</a:t>
            </a:r>
            <a:endParaRPr lang="zh-CN" altLang="en-US" sz="2400" b="1" dirty="0">
              <a:solidFill>
                <a:srgbClr val="FF0000"/>
              </a:solidFill>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④ 转移</a:t>
            </a:r>
            <a:r>
              <a:rPr lang="en-US" altLang="zh-CN" sz="2400" b="1" dirty="0">
                <a:latin typeface="Times New Roman" panose="02020603050405020304" pitchFamily="18" charset="0"/>
                <a:ea typeface="隶书" panose="02010509060101010101" pitchFamily="49" charset="-122"/>
              </a:rPr>
              <a:t>——</a:t>
            </a:r>
            <a:r>
              <a:rPr lang="zh-CN" altLang="en-US" sz="2400" b="1" dirty="0">
                <a:solidFill>
                  <a:srgbClr val="FF0000"/>
                </a:solidFill>
                <a:latin typeface="隶书" panose="02010509060101010101" pitchFamily="49" charset="-122"/>
                <a:ea typeface="隶书" panose="02010509060101010101" pitchFamily="49" charset="-122"/>
              </a:rPr>
              <a:t>冷至室温再转移   玻棒引流  </a:t>
            </a:r>
            <a:endParaRPr lang="zh-CN" altLang="en-US" sz="2400" b="1" dirty="0">
              <a:solidFill>
                <a:srgbClr val="FF0000"/>
              </a:solidFill>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⑤ 洗涤振荡</a:t>
            </a:r>
            <a:r>
              <a:rPr lang="en-US" altLang="zh-CN" sz="2400" b="1" dirty="0">
                <a:latin typeface="Times New Roman" panose="02020603050405020304" pitchFamily="18" charset="0"/>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洗涤玻棒和烧杯</a:t>
            </a:r>
            <a:r>
              <a:rPr lang="en-US" altLang="zh-CN" sz="2400" b="1" dirty="0">
                <a:solidFill>
                  <a:srgbClr val="FF0000"/>
                </a:solidFill>
                <a:latin typeface="隶书" panose="02010509060101010101" pitchFamily="49" charset="-122"/>
                <a:ea typeface="隶书" panose="02010509060101010101" pitchFamily="49" charset="-122"/>
              </a:rPr>
              <a:t>2-3</a:t>
            </a:r>
            <a:r>
              <a:rPr lang="zh-CN" altLang="en-US" sz="2400" b="1" dirty="0">
                <a:solidFill>
                  <a:srgbClr val="FF0000"/>
                </a:solidFill>
                <a:latin typeface="隶书" panose="02010509060101010101" pitchFamily="49" charset="-122"/>
                <a:ea typeface="隶书" panose="02010509060101010101" pitchFamily="49" charset="-122"/>
              </a:rPr>
              <a:t>次</a:t>
            </a:r>
            <a:r>
              <a:rPr lang="zh-CN" altLang="en-US" sz="2400" b="1" dirty="0">
                <a:latin typeface="隶书" panose="02010509060101010101" pitchFamily="49" charset="-122"/>
                <a:ea typeface="隶书" panose="02010509060101010101" pitchFamily="49" charset="-122"/>
              </a:rPr>
              <a:t>，将洗液转移至容量瓶</a:t>
            </a:r>
            <a:endParaRPr lang="zh-CN" altLang="en-US"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⑥ 定容</a:t>
            </a:r>
            <a:r>
              <a:rPr lang="en-US" altLang="zh-CN" sz="2400" b="1" dirty="0">
                <a:latin typeface="Times New Roman" panose="02020603050405020304" pitchFamily="18" charset="0"/>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加水至刻度线下</a:t>
            </a:r>
            <a:r>
              <a:rPr lang="en-US" altLang="zh-CN" sz="2400" b="1" dirty="0">
                <a:solidFill>
                  <a:srgbClr val="FF0000"/>
                </a:solidFill>
                <a:latin typeface="隶书" panose="02010509060101010101" pitchFamily="49" charset="-122"/>
                <a:ea typeface="隶书" panose="02010509060101010101" pitchFamily="49" charset="-122"/>
              </a:rPr>
              <a:t>1cm</a:t>
            </a:r>
            <a:r>
              <a:rPr lang="zh-CN" altLang="en-US" sz="2400" b="1" dirty="0">
                <a:solidFill>
                  <a:srgbClr val="FF0000"/>
                </a:solidFill>
                <a:latin typeface="Times New Roman" panose="02020603050405020304" pitchFamily="18" charset="0"/>
                <a:ea typeface="隶书" panose="02010509060101010101" pitchFamily="49" charset="-122"/>
              </a:rPr>
              <a:t>～</a:t>
            </a:r>
            <a:r>
              <a:rPr lang="en-US" altLang="zh-CN" sz="2400" b="1" dirty="0">
                <a:solidFill>
                  <a:srgbClr val="FF0000"/>
                </a:solidFill>
                <a:latin typeface="隶书" panose="02010509060101010101" pitchFamily="49" charset="-122"/>
                <a:ea typeface="隶书" panose="02010509060101010101" pitchFamily="49" charset="-122"/>
              </a:rPr>
              <a:t>2cm</a:t>
            </a:r>
            <a:r>
              <a:rPr lang="zh-CN" altLang="en-US" sz="2400" b="1" dirty="0">
                <a:latin typeface="隶书" panose="02010509060101010101" pitchFamily="49" charset="-122"/>
                <a:ea typeface="隶书" panose="02010509060101010101" pitchFamily="49" charset="-122"/>
              </a:rPr>
              <a:t>处 改用胶头滴管定容</a:t>
            </a:r>
            <a:endParaRPr lang="zh-CN" altLang="en-US" sz="2400" b="1" dirty="0">
              <a:latin typeface="隶书" panose="02010509060101010101" pitchFamily="49" charset="-122"/>
              <a:ea typeface="隶书" panose="02010509060101010101" pitchFamily="49" charset="-122"/>
            </a:endParaRPr>
          </a:p>
          <a:p>
            <a:pPr lvl="0" eaLnBrk="1" hangingPunct="1">
              <a:spcBef>
                <a:spcPct val="50000"/>
              </a:spcBef>
            </a:pPr>
            <a:r>
              <a:rPr lang="zh-CN" altLang="en-US" sz="2400" b="1" dirty="0">
                <a:latin typeface="隶书" panose="02010509060101010101" pitchFamily="49" charset="-122"/>
                <a:ea typeface="隶书" panose="02010509060101010101" pitchFamily="49" charset="-122"/>
              </a:rPr>
              <a:t>⑦ 盖好瓶塞，倒转 摇匀；  ⑧</a:t>
            </a:r>
            <a:r>
              <a:rPr lang="zh-CN" altLang="en-US" sz="2400" b="1" dirty="0">
                <a:solidFill>
                  <a:srgbClr val="FF0000"/>
                </a:solidFill>
                <a:latin typeface="隶书" panose="02010509060101010101" pitchFamily="49" charset="-122"/>
                <a:ea typeface="隶书" panose="02010509060101010101" pitchFamily="49" charset="-122"/>
              </a:rPr>
              <a:t>装瓶  贴标签。</a:t>
            </a:r>
            <a:endParaRPr lang="zh-CN" altLang="en-US" sz="2400" b="1" dirty="0">
              <a:solidFill>
                <a:srgbClr val="FF0000"/>
              </a:solidFill>
              <a:latin typeface="隶书" panose="02010509060101010101" pitchFamily="49" charset="-122"/>
              <a:ea typeface="隶书" panose="02010509060101010101" pitchFamily="49" charset="-122"/>
            </a:endParaRPr>
          </a:p>
        </p:txBody>
      </p:sp>
      <p:sp>
        <p:nvSpPr>
          <p:cNvPr id="82948" name="Rectangle 4"/>
          <p:cNvSpPr/>
          <p:nvPr/>
        </p:nvSpPr>
        <p:spPr>
          <a:xfrm>
            <a:off x="26988" y="5551488"/>
            <a:ext cx="8577262" cy="954087"/>
          </a:xfrm>
          <a:prstGeom prst="rect">
            <a:avLst/>
          </a:prstGeom>
          <a:solidFill>
            <a:schemeClr val="bg1"/>
          </a:solidFill>
          <a:ln w="9525">
            <a:noFill/>
          </a:ln>
        </p:spPr>
        <p:txBody>
          <a:bodyPr>
            <a:spAutoFit/>
          </a:bodyPr>
          <a:p>
            <a:pPr lvl="0" eaLnBrk="0" hangingPunct="0"/>
            <a:r>
              <a:rPr lang="zh-CN" altLang="en-US" sz="2800" b="1" dirty="0">
                <a:solidFill>
                  <a:srgbClr val="FF6600"/>
                </a:solidFill>
                <a:latin typeface="隶书" panose="02010509060101010101" pitchFamily="49" charset="-122"/>
                <a:ea typeface="隶书" panose="02010509060101010101" pitchFamily="49" charset="-122"/>
              </a:rPr>
              <a:t>  </a:t>
            </a:r>
            <a:r>
              <a:rPr lang="zh-CN" altLang="en-US" sz="2800" b="1" dirty="0">
                <a:solidFill>
                  <a:srgbClr val="0000FF"/>
                </a:solidFill>
                <a:latin typeface="隶书" panose="02010509060101010101" pitchFamily="49" charset="-122"/>
                <a:ea typeface="隶书" panose="02010509060101010101" pitchFamily="49" charset="-122"/>
              </a:rPr>
              <a:t>任务一：</a:t>
            </a:r>
            <a:r>
              <a:rPr lang="zh-CN" altLang="en-US" sz="2800" b="1" dirty="0">
                <a:solidFill>
                  <a:srgbClr val="FF6600"/>
                </a:solidFill>
                <a:latin typeface="隶书" panose="02010509060101010101" pitchFamily="49" charset="-122"/>
                <a:ea typeface="隶书" panose="02010509060101010101" pitchFamily="49" charset="-122"/>
              </a:rPr>
              <a:t> 配制</a:t>
            </a:r>
            <a:r>
              <a:rPr lang="en-US" altLang="zh-CN" sz="2800" b="1" dirty="0">
                <a:solidFill>
                  <a:srgbClr val="FF6600"/>
                </a:solidFill>
                <a:latin typeface="隶书" panose="02010509060101010101" pitchFamily="49" charset="-122"/>
                <a:ea typeface="隶书" panose="02010509060101010101" pitchFamily="49" charset="-122"/>
              </a:rPr>
              <a:t>0.50mol/L</a:t>
            </a:r>
            <a:r>
              <a:rPr lang="en-US" altLang="zh-CN" sz="2800" dirty="0">
                <a:latin typeface="Times New Roman" panose="02020603050405020304" pitchFamily="18" charset="0"/>
                <a:ea typeface="隶书" panose="02010509060101010101" pitchFamily="49" charset="-122"/>
              </a:rPr>
              <a:t>NaCl</a:t>
            </a:r>
            <a:r>
              <a:rPr lang="zh-CN" altLang="en-US" sz="2800" dirty="0">
                <a:latin typeface="Times New Roman" panose="02020603050405020304" pitchFamily="18" charset="0"/>
                <a:ea typeface="隶书" panose="02010509060101010101" pitchFamily="49" charset="-122"/>
              </a:rPr>
              <a:t>溶液</a:t>
            </a:r>
            <a:r>
              <a:rPr lang="en-US" altLang="zh-CN" sz="2800" b="1" dirty="0">
                <a:latin typeface="隶书" panose="02010509060101010101" pitchFamily="49" charset="-122"/>
                <a:ea typeface="隶书" panose="02010509060101010101" pitchFamily="49" charset="-122"/>
              </a:rPr>
              <a:t>100ml</a:t>
            </a:r>
            <a:r>
              <a:rPr lang="zh-CN" altLang="en-US"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a:p>
            <a:pPr lvl="0" eaLnBrk="0" hangingPunct="0"/>
            <a:r>
              <a:rPr lang="zh-CN" altLang="en-US" sz="2800" b="1" dirty="0">
                <a:solidFill>
                  <a:srgbClr val="FF6600"/>
                </a:solidFill>
                <a:latin typeface="隶书" panose="02010509060101010101" pitchFamily="49" charset="-122"/>
                <a:ea typeface="隶书" panose="02010509060101010101" pitchFamily="49" charset="-122"/>
              </a:rPr>
              <a:t>  </a:t>
            </a:r>
            <a:r>
              <a:rPr lang="zh-CN" altLang="en-US" sz="2800" b="1" dirty="0">
                <a:solidFill>
                  <a:srgbClr val="0000FF"/>
                </a:solidFill>
                <a:latin typeface="隶书" panose="02010509060101010101" pitchFamily="49" charset="-122"/>
                <a:ea typeface="隶书" panose="02010509060101010101" pitchFamily="49" charset="-122"/>
              </a:rPr>
              <a:t>任务二：</a:t>
            </a:r>
            <a:r>
              <a:rPr lang="zh-CN" altLang="en-US" sz="2800" b="1" dirty="0">
                <a:solidFill>
                  <a:srgbClr val="FF6600"/>
                </a:solidFill>
                <a:latin typeface="隶书" panose="02010509060101010101" pitchFamily="49" charset="-122"/>
                <a:ea typeface="隶书" panose="02010509060101010101" pitchFamily="49" charset="-122"/>
              </a:rPr>
              <a:t> 配制</a:t>
            </a:r>
            <a:r>
              <a:rPr lang="en-US" altLang="zh-CN" sz="2800" b="1" dirty="0">
                <a:solidFill>
                  <a:srgbClr val="FF6600"/>
                </a:solidFill>
                <a:latin typeface="隶书" panose="02010509060101010101" pitchFamily="49" charset="-122"/>
                <a:ea typeface="隶书" panose="02010509060101010101" pitchFamily="49" charset="-122"/>
              </a:rPr>
              <a:t>0.05mol/L</a:t>
            </a:r>
            <a:r>
              <a:rPr lang="en-US" altLang="zh-CN" sz="2800" dirty="0">
                <a:latin typeface="Times New Roman" panose="02020603050405020304" pitchFamily="18" charset="0"/>
                <a:ea typeface="隶书" panose="02010509060101010101" pitchFamily="49" charset="-122"/>
              </a:rPr>
              <a:t>NaCl</a:t>
            </a:r>
            <a:r>
              <a:rPr lang="zh-CN" altLang="en-US" sz="2800" dirty="0">
                <a:latin typeface="Times New Roman" panose="02020603050405020304" pitchFamily="18" charset="0"/>
                <a:ea typeface="隶书" panose="02010509060101010101" pitchFamily="49" charset="-122"/>
              </a:rPr>
              <a:t>溶液</a:t>
            </a:r>
            <a:r>
              <a:rPr lang="en-US" altLang="zh-CN" sz="2800" b="1" dirty="0">
                <a:latin typeface="隶书" panose="02010509060101010101" pitchFamily="49" charset="-122"/>
                <a:ea typeface="隶书" panose="02010509060101010101" pitchFamily="49" charset="-122"/>
              </a:rPr>
              <a:t>100ml</a:t>
            </a:r>
            <a:r>
              <a:rPr lang="zh-CN" altLang="en-US"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spTree>
  </p:cSld>
  <p:clrMapOvr>
    <a:masterClrMapping/>
  </p:clrMapOvr>
  <p:transition>
    <p:strips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框 86017"/>
          <p:cNvSpPr txBox="1"/>
          <p:nvPr/>
        </p:nvSpPr>
        <p:spPr>
          <a:xfrm>
            <a:off x="155575" y="194628"/>
            <a:ext cx="8305800" cy="3596640"/>
          </a:xfrm>
          <a:prstGeom prst="rect">
            <a:avLst/>
          </a:prstGeom>
          <a:noFill/>
          <a:ln w="9525">
            <a:noFill/>
          </a:ln>
        </p:spPr>
        <p:txBody>
          <a:bodyPr>
            <a:spAutoFit/>
          </a:bodyPr>
          <a:p>
            <a:pPr lvl="0" eaLnBrk="1" hangingPunct="1">
              <a:spcBef>
                <a:spcPct val="50000"/>
              </a:spcBef>
            </a:pPr>
            <a:r>
              <a:rPr lang="zh-CN" altLang="en-US" sz="2800" b="1" dirty="0">
                <a:solidFill>
                  <a:srgbClr val="FF6600"/>
                </a:solidFill>
                <a:latin typeface="隶书" panose="02010509060101010101" pitchFamily="49" charset="-122"/>
                <a:ea typeface="隶书" panose="02010509060101010101" pitchFamily="49" charset="-122"/>
              </a:rPr>
              <a:t>练习1 .</a:t>
            </a:r>
            <a:r>
              <a:rPr lang="zh-CN" altLang="en-US" sz="2800" b="1" dirty="0">
                <a:latin typeface="Times New Roman" panose="02020603050405020304" pitchFamily="18" charset="0"/>
                <a:ea typeface="宋体" panose="02010600030101010101" pitchFamily="2" charset="-122"/>
              </a:rPr>
              <a:t>用</a:t>
            </a:r>
            <a:r>
              <a:rPr lang="en-US" altLang="zh-CN" sz="2800" b="1">
                <a:latin typeface="Times New Roman" panose="02020603050405020304" pitchFamily="18" charset="0"/>
                <a:ea typeface="宋体" panose="02010600030101010101" pitchFamily="2" charset="-122"/>
              </a:rPr>
              <a:t>18 mol/L</a:t>
            </a:r>
            <a:r>
              <a:rPr lang="zh-CN" altLang="en-US" sz="2800" b="1" dirty="0">
                <a:latin typeface="Times New Roman" panose="02020603050405020304" pitchFamily="18" charset="0"/>
                <a:ea typeface="宋体" panose="02010600030101010101" pitchFamily="2" charset="-122"/>
              </a:rPr>
              <a:t>浓硫酸配制 </a:t>
            </a:r>
            <a:r>
              <a:rPr lang="en-US" altLang="zh-CN" sz="2800" b="1">
                <a:latin typeface="Times New Roman" panose="02020603050405020304" pitchFamily="18" charset="0"/>
                <a:ea typeface="宋体" panose="02010600030101010101" pitchFamily="2" charset="-122"/>
              </a:rPr>
              <a:t>100 </a:t>
            </a:r>
            <a:r>
              <a:rPr lang="en-US" altLang="zh-CN" sz="2800" b="1" err="1">
                <a:latin typeface="Times New Roman" panose="02020603050405020304" pitchFamily="18" charset="0"/>
                <a:ea typeface="宋体" panose="02010600030101010101" pitchFamily="2" charset="-122"/>
              </a:rPr>
              <a:t>mL</a:t>
            </a:r>
            <a:r>
              <a:rPr lang="en-US" altLang="zh-CN" sz="2800" b="1">
                <a:latin typeface="Times New Roman" panose="02020603050405020304" pitchFamily="18" charset="0"/>
                <a:ea typeface="宋体" panose="02010600030101010101" pitchFamily="2" charset="-122"/>
              </a:rPr>
              <a:t> 1.0mol/L </a:t>
            </a:r>
            <a:r>
              <a:rPr lang="zh-CN" altLang="en-US" sz="2800" b="1" dirty="0">
                <a:latin typeface="Times New Roman" panose="02020603050405020304" pitchFamily="18" charset="0"/>
                <a:ea typeface="宋体" panose="02010600030101010101" pitchFamily="2" charset="-122"/>
              </a:rPr>
              <a:t>硫酸，选用哪些实验仪器？</a:t>
            </a:r>
            <a:endParaRPr lang="zh-CN" altLang="en-US" sz="2800" b="1" dirty="0">
              <a:latin typeface="Times New Roman" panose="02020603050405020304" pitchFamily="18" charset="0"/>
              <a:ea typeface="宋体" panose="02010600030101010101" pitchFamily="2" charset="-122"/>
            </a:endParaRPr>
          </a:p>
          <a:p>
            <a:pPr lvl="0" eaLnBrk="1" hangingPunct="1">
              <a:spcBef>
                <a:spcPct val="50000"/>
              </a:spcBef>
            </a:pPr>
            <a:r>
              <a:rPr lang="zh-CN" altLang="en-US" sz="32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a:t>
            </a:r>
            <a:r>
              <a:rPr lang="en-US" altLang="zh-CN" sz="2800" b="1">
                <a:latin typeface="Times New Roman" panose="02020603050405020304" pitchFamily="18" charset="0"/>
                <a:ea typeface="宋体" panose="02010600030101010101" pitchFamily="2" charset="-122"/>
                <a:sym typeface="Wingdings" panose="05000000000000000000" pitchFamily="2" charset="2"/>
              </a:rPr>
              <a:t>A</a:t>
            </a:r>
            <a:r>
              <a:rPr lang="zh-CN" altLang="en-US" sz="2800" b="1">
                <a:latin typeface="Times New Roman" panose="02020603050405020304" pitchFamily="18" charset="0"/>
                <a:ea typeface="宋体" panose="02010600030101010101" pitchFamily="2" charset="-122"/>
                <a:sym typeface="Wingdings" panose="05000000000000000000" pitchFamily="2" charset="2"/>
              </a:rPr>
              <a:t>）</a:t>
            </a:r>
            <a:r>
              <a:rPr lang="en-US" altLang="zh-CN" sz="2800" b="1">
                <a:latin typeface="Times New Roman" panose="02020603050405020304" pitchFamily="18" charset="0"/>
                <a:ea typeface="宋体" panose="02010600030101010101" pitchFamily="2" charset="-122"/>
                <a:sym typeface="Wingdings" panose="05000000000000000000" pitchFamily="2" charset="2"/>
              </a:rPr>
              <a:t>100 </a:t>
            </a:r>
            <a:r>
              <a:rPr lang="en-US" altLang="zh-CN" sz="2800" b="1" err="1">
                <a:latin typeface="Times New Roman" panose="02020603050405020304" pitchFamily="18" charset="0"/>
                <a:ea typeface="宋体" panose="02010600030101010101" pitchFamily="2" charset="-122"/>
                <a:sym typeface="Wingdings" panose="05000000000000000000" pitchFamily="2" charset="2"/>
              </a:rPr>
              <a:t>mL</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量筒   （</a:t>
            </a:r>
            <a:r>
              <a:rPr lang="en-US" altLang="zh-CN" sz="2800" b="1">
                <a:latin typeface="Times New Roman" panose="02020603050405020304" pitchFamily="18" charset="0"/>
                <a:ea typeface="宋体" panose="02010600030101010101" pitchFamily="2" charset="-122"/>
                <a:sym typeface="Wingdings" panose="05000000000000000000" pitchFamily="2" charset="2"/>
              </a:rPr>
              <a:t>B</a:t>
            </a:r>
            <a:r>
              <a:rPr lang="zh-CN" altLang="en-US" sz="2800" b="1">
                <a:latin typeface="Times New Roman" panose="02020603050405020304" pitchFamily="18" charset="0"/>
                <a:ea typeface="宋体" panose="02010600030101010101" pitchFamily="2" charset="-122"/>
                <a:sym typeface="Wingdings" panose="05000000000000000000" pitchFamily="2" charset="2"/>
              </a:rPr>
              <a:t>）</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托盘天平</a:t>
            </a:r>
            <a:endParaRPr lang="zh-CN" altLang="en-US" sz="2800" b="1" dirty="0">
              <a:latin typeface="Times New Roman" panose="02020603050405020304" pitchFamily="18" charset="0"/>
              <a:ea typeface="宋体" panose="02010600030101010101" pitchFamily="2" charset="-122"/>
              <a:sym typeface="Wingdings" panose="05000000000000000000" pitchFamily="2" charset="2"/>
            </a:endParaRPr>
          </a:p>
          <a:p>
            <a:pPr lvl="0" eaLnBrk="1" hangingPunct="1">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玻璃棒            （</a:t>
            </a: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50 </a:t>
            </a:r>
            <a:r>
              <a:rPr lang="en-US" altLang="zh-CN" sz="2800" b="1" err="1">
                <a:latin typeface="Times New Roman" panose="02020603050405020304" pitchFamily="18" charset="0"/>
                <a:ea typeface="宋体" panose="02010600030101010101" pitchFamily="2" charset="-122"/>
              </a:rPr>
              <a:t>mL</a:t>
            </a:r>
            <a:r>
              <a:rPr lang="zh-CN" altLang="en-US" sz="2800" b="1" dirty="0">
                <a:latin typeface="Times New Roman" panose="02020603050405020304" pitchFamily="18" charset="0"/>
                <a:ea typeface="宋体" panose="02010600030101010101" pitchFamily="2" charset="-122"/>
              </a:rPr>
              <a:t>容量瓶</a:t>
            </a:r>
            <a:endParaRPr lang="zh-CN" altLang="en-US" sz="2800" b="1" dirty="0">
              <a:latin typeface="Times New Roman" panose="02020603050405020304" pitchFamily="18" charset="0"/>
              <a:ea typeface="宋体" panose="02010600030101010101" pitchFamily="2" charset="-122"/>
            </a:endParaRPr>
          </a:p>
          <a:p>
            <a:pPr lvl="0" eaLnBrk="1" hangingPunct="1">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E</a:t>
            </a: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Wingdings" panose="05000000000000000000" pitchFamily="2" charset="2"/>
              </a:rPr>
              <a:t>10 </a:t>
            </a:r>
            <a:r>
              <a:rPr lang="en-US" altLang="zh-CN" sz="2800" b="1" err="1">
                <a:latin typeface="Times New Roman" panose="02020603050405020304" pitchFamily="18" charset="0"/>
                <a:ea typeface="宋体" panose="02010600030101010101" pitchFamily="2" charset="-122"/>
                <a:sym typeface="Wingdings" panose="05000000000000000000" pitchFamily="2" charset="2"/>
              </a:rPr>
              <a:t>mL</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量筒    （</a:t>
            </a:r>
            <a:r>
              <a:rPr lang="en-US" altLang="zh-CN" sz="2800" b="1">
                <a:latin typeface="Times New Roman" panose="02020603050405020304" pitchFamily="18" charset="0"/>
                <a:ea typeface="宋体" panose="02010600030101010101" pitchFamily="2" charset="-122"/>
                <a:sym typeface="Wingdings" panose="05000000000000000000" pitchFamily="2" charset="2"/>
              </a:rPr>
              <a:t>F</a:t>
            </a:r>
            <a:r>
              <a:rPr lang="zh-CN" altLang="en-US" sz="2800" b="1">
                <a:latin typeface="Times New Roman" panose="02020603050405020304" pitchFamily="18" charset="0"/>
                <a:ea typeface="宋体" panose="02010600030101010101" pitchFamily="2" charset="-122"/>
                <a:sym typeface="Wingdings" panose="05000000000000000000" pitchFamily="2" charset="2"/>
              </a:rPr>
              <a:t>）</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胶头滴管</a:t>
            </a:r>
            <a:endParaRPr lang="zh-CN" altLang="en-US" sz="2800" b="1" dirty="0">
              <a:latin typeface="Times New Roman" panose="02020603050405020304" pitchFamily="18" charset="0"/>
              <a:ea typeface="宋体" panose="02010600030101010101" pitchFamily="2" charset="-122"/>
              <a:sym typeface="Wingdings" panose="05000000000000000000" pitchFamily="2" charset="2"/>
            </a:endParaRPr>
          </a:p>
          <a:p>
            <a:pPr lvl="0" eaLnBrk="1" hangingPunct="1">
              <a:spcBef>
                <a:spcPct val="50000"/>
              </a:spcBef>
            </a:pPr>
            <a:r>
              <a:rPr lang="zh-CN" altLang="en-US" sz="2800" b="1" dirty="0">
                <a:latin typeface="Times New Roman" panose="02020603050405020304" pitchFamily="18" charset="0"/>
                <a:ea typeface="宋体" panose="02010600030101010101" pitchFamily="2" charset="-122"/>
                <a:sym typeface="Wingdings" panose="05000000000000000000" pitchFamily="2" charset="2"/>
              </a:rPr>
              <a:t>        （</a:t>
            </a:r>
            <a:r>
              <a:rPr lang="en-US" altLang="zh-CN" sz="2800" b="1">
                <a:latin typeface="Times New Roman" panose="02020603050405020304" pitchFamily="18" charset="0"/>
                <a:ea typeface="宋体" panose="02010600030101010101" pitchFamily="2" charset="-122"/>
                <a:sym typeface="Wingdings" panose="05000000000000000000" pitchFamily="2" charset="2"/>
              </a:rPr>
              <a:t>G</a:t>
            </a:r>
            <a:r>
              <a:rPr lang="zh-CN" altLang="en-US" sz="2800" b="1">
                <a:latin typeface="Times New Roman" panose="02020603050405020304" pitchFamily="18" charset="0"/>
                <a:ea typeface="宋体" panose="02010600030101010101" pitchFamily="2" charset="-122"/>
                <a:sym typeface="Wingdings" panose="05000000000000000000" pitchFamily="2" charset="2"/>
              </a:rPr>
              <a:t>）</a:t>
            </a:r>
            <a:r>
              <a:rPr lang="en-US" altLang="zh-CN" sz="2800" b="1">
                <a:latin typeface="Times New Roman" panose="02020603050405020304" pitchFamily="18" charset="0"/>
                <a:ea typeface="宋体" panose="02010600030101010101" pitchFamily="2" charset="-122"/>
                <a:sym typeface="Wingdings" panose="05000000000000000000" pitchFamily="2" charset="2"/>
              </a:rPr>
              <a:t>50 ml </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烧杯</a:t>
            </a:r>
            <a:r>
              <a:rPr lang="zh-CN" altLang="en-US" sz="2800" b="1">
                <a:latin typeface="Times New Roman" panose="02020603050405020304" pitchFamily="18" charset="0"/>
                <a:ea typeface="宋体" panose="02010600030101010101" pitchFamily="2" charset="-122"/>
                <a:sym typeface="Wingdings" panose="05000000000000000000" pitchFamily="2" charset="2"/>
              </a:rPr>
              <a:t>     </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a:t>
            </a:r>
            <a:r>
              <a:rPr lang="en-US" altLang="zh-CN" sz="2800" b="1">
                <a:latin typeface="Times New Roman" panose="02020603050405020304" pitchFamily="18" charset="0"/>
                <a:ea typeface="宋体" panose="02010600030101010101" pitchFamily="2" charset="-122"/>
                <a:sym typeface="Wingdings" panose="05000000000000000000" pitchFamily="2" charset="2"/>
              </a:rPr>
              <a:t>H</a:t>
            </a:r>
            <a:r>
              <a:rPr lang="zh-CN" altLang="en-US" sz="2800" b="1">
                <a:latin typeface="Times New Roman" panose="02020603050405020304" pitchFamily="18" charset="0"/>
                <a:ea typeface="宋体" panose="02010600030101010101" pitchFamily="2" charset="-122"/>
                <a:sym typeface="Wingdings" panose="05000000000000000000" pitchFamily="2" charset="2"/>
              </a:rPr>
              <a:t>） </a:t>
            </a:r>
            <a:r>
              <a:rPr lang="en-US" altLang="zh-CN" sz="2800" b="1">
                <a:latin typeface="Times New Roman" panose="02020603050405020304" pitchFamily="18" charset="0"/>
                <a:ea typeface="宋体" panose="02010600030101010101" pitchFamily="2" charset="-122"/>
                <a:sym typeface="Wingdings" panose="05000000000000000000" pitchFamily="2" charset="2"/>
              </a:rPr>
              <a:t>10</a:t>
            </a:r>
            <a:r>
              <a:rPr lang="en-US" altLang="zh-CN" sz="2800" b="1">
                <a:latin typeface="Times New Roman" panose="02020603050405020304" pitchFamily="18" charset="0"/>
                <a:ea typeface="宋体" panose="02010600030101010101" pitchFamily="2" charset="-122"/>
              </a:rPr>
              <a:t>0 </a:t>
            </a:r>
            <a:r>
              <a:rPr lang="en-US" altLang="zh-CN" sz="2800" b="1" err="1">
                <a:latin typeface="Times New Roman" panose="02020603050405020304" pitchFamily="18" charset="0"/>
                <a:ea typeface="宋体" panose="02010600030101010101" pitchFamily="2" charset="-122"/>
              </a:rPr>
              <a:t>mL</a:t>
            </a:r>
            <a:r>
              <a:rPr lang="zh-CN" altLang="en-US" sz="2800" b="1" dirty="0">
                <a:latin typeface="Times New Roman" panose="02020603050405020304" pitchFamily="18" charset="0"/>
                <a:ea typeface="宋体" panose="02010600030101010101" pitchFamily="2" charset="-122"/>
              </a:rPr>
              <a:t>容量瓶</a:t>
            </a:r>
            <a:endParaRPr lang="zh-CN" altLang="en-US" sz="2800" b="1" dirty="0">
              <a:latin typeface="Times New Roman" panose="02020603050405020304" pitchFamily="18" charset="0"/>
              <a:ea typeface="宋体" panose="02010600030101010101" pitchFamily="2" charset="-122"/>
            </a:endParaRPr>
          </a:p>
        </p:txBody>
      </p:sp>
      <p:sp>
        <p:nvSpPr>
          <p:cNvPr id="86027" name="文本框 86026"/>
          <p:cNvSpPr txBox="1"/>
          <p:nvPr/>
        </p:nvSpPr>
        <p:spPr>
          <a:xfrm>
            <a:off x="4491038" y="3178175"/>
            <a:ext cx="792162" cy="701675"/>
          </a:xfrm>
          <a:prstGeom prst="rect">
            <a:avLst/>
          </a:prstGeom>
          <a:noFill/>
          <a:ln w="9525">
            <a:noFill/>
          </a:ln>
        </p:spPr>
        <p:txBody>
          <a:bodyPr>
            <a:spAutoFit/>
          </a:bodyPr>
          <a:p>
            <a:pPr lvl="0" eaLnBrk="1" hangingPunct="1">
              <a:spcBef>
                <a:spcPct val="50000"/>
              </a:spcBef>
              <a:buClr>
                <a:srgbClr val="000000"/>
              </a:buClr>
            </a:pPr>
            <a:r>
              <a:rPr lang="zh-CN" altLang="en-US" sz="4000" b="1" i="1">
                <a:solidFill>
                  <a:srgbClr val="FF0000"/>
                </a:solidFill>
                <a:latin typeface="Arial" panose="020B0604020202020204" pitchFamily="34" charset="0"/>
                <a:ea typeface="Arial" panose="020B0604020202020204" pitchFamily="34" charset="0"/>
              </a:rPr>
              <a:t>√</a:t>
            </a:r>
            <a:endParaRPr lang="zh-CN" altLang="en-US" sz="4000" b="1" i="1">
              <a:solidFill>
                <a:srgbClr val="FF0000"/>
              </a:solidFill>
              <a:latin typeface="Arial" panose="020B0604020202020204" pitchFamily="34" charset="0"/>
              <a:ea typeface="Arial" panose="020B0604020202020204" pitchFamily="34" charset="0"/>
            </a:endParaRPr>
          </a:p>
        </p:txBody>
      </p:sp>
      <p:sp>
        <p:nvSpPr>
          <p:cNvPr id="86028" name="文本框 86027"/>
          <p:cNvSpPr txBox="1"/>
          <p:nvPr/>
        </p:nvSpPr>
        <p:spPr>
          <a:xfrm>
            <a:off x="1371600" y="3177858"/>
            <a:ext cx="792163" cy="701675"/>
          </a:xfrm>
          <a:prstGeom prst="rect">
            <a:avLst/>
          </a:prstGeom>
          <a:noFill/>
          <a:ln w="9525">
            <a:noFill/>
          </a:ln>
        </p:spPr>
        <p:txBody>
          <a:bodyPr>
            <a:spAutoFit/>
          </a:bodyPr>
          <a:p>
            <a:pPr lvl="0" eaLnBrk="1" hangingPunct="1">
              <a:spcBef>
                <a:spcPct val="50000"/>
              </a:spcBef>
              <a:buClr>
                <a:srgbClr val="000000"/>
              </a:buClr>
            </a:pPr>
            <a:r>
              <a:rPr lang="zh-CN" altLang="en-US" sz="4000" b="1" i="1">
                <a:solidFill>
                  <a:srgbClr val="FF0000"/>
                </a:solidFill>
                <a:latin typeface="Arial" panose="020B0604020202020204" pitchFamily="34" charset="0"/>
                <a:ea typeface="Arial" panose="020B0604020202020204" pitchFamily="34" charset="0"/>
              </a:rPr>
              <a:t>√</a:t>
            </a:r>
            <a:endParaRPr lang="zh-CN" altLang="en-US" sz="4000" b="1" i="1">
              <a:solidFill>
                <a:srgbClr val="FF0000"/>
              </a:solidFill>
              <a:latin typeface="Arial" panose="020B0604020202020204" pitchFamily="34" charset="0"/>
              <a:ea typeface="Arial" panose="020B0604020202020204" pitchFamily="34" charset="0"/>
            </a:endParaRPr>
          </a:p>
        </p:txBody>
      </p:sp>
      <p:sp>
        <p:nvSpPr>
          <p:cNvPr id="86029" name="文本框 86028"/>
          <p:cNvSpPr txBox="1"/>
          <p:nvPr/>
        </p:nvSpPr>
        <p:spPr>
          <a:xfrm>
            <a:off x="4553903" y="2580640"/>
            <a:ext cx="792162" cy="701675"/>
          </a:xfrm>
          <a:prstGeom prst="rect">
            <a:avLst/>
          </a:prstGeom>
          <a:noFill/>
          <a:ln w="9525">
            <a:noFill/>
          </a:ln>
        </p:spPr>
        <p:txBody>
          <a:bodyPr>
            <a:spAutoFit/>
          </a:bodyPr>
          <a:p>
            <a:pPr lvl="0" eaLnBrk="1" hangingPunct="1">
              <a:spcBef>
                <a:spcPct val="50000"/>
              </a:spcBef>
              <a:buClr>
                <a:srgbClr val="000000"/>
              </a:buClr>
            </a:pPr>
            <a:r>
              <a:rPr lang="zh-CN" altLang="en-US" sz="4000" b="1" i="1">
                <a:solidFill>
                  <a:srgbClr val="FF0000"/>
                </a:solidFill>
                <a:latin typeface="Arial" panose="020B0604020202020204" pitchFamily="34" charset="0"/>
                <a:ea typeface="Arial" panose="020B0604020202020204" pitchFamily="34" charset="0"/>
              </a:rPr>
              <a:t>√</a:t>
            </a:r>
            <a:endParaRPr lang="zh-CN" altLang="en-US" sz="4000" b="1" i="1">
              <a:solidFill>
                <a:srgbClr val="FF0000"/>
              </a:solidFill>
              <a:latin typeface="Arial" panose="020B0604020202020204" pitchFamily="34" charset="0"/>
              <a:ea typeface="Arial" panose="020B0604020202020204" pitchFamily="34" charset="0"/>
            </a:endParaRPr>
          </a:p>
        </p:txBody>
      </p:sp>
      <p:sp>
        <p:nvSpPr>
          <p:cNvPr id="86030" name="文本框 86029"/>
          <p:cNvSpPr txBox="1"/>
          <p:nvPr/>
        </p:nvSpPr>
        <p:spPr>
          <a:xfrm>
            <a:off x="1371600" y="2677478"/>
            <a:ext cx="792163" cy="701675"/>
          </a:xfrm>
          <a:prstGeom prst="rect">
            <a:avLst/>
          </a:prstGeom>
          <a:noFill/>
          <a:ln w="9525">
            <a:noFill/>
          </a:ln>
        </p:spPr>
        <p:txBody>
          <a:bodyPr>
            <a:spAutoFit/>
          </a:bodyPr>
          <a:p>
            <a:pPr lvl="0" eaLnBrk="1" hangingPunct="1">
              <a:spcBef>
                <a:spcPct val="50000"/>
              </a:spcBef>
              <a:buClr>
                <a:srgbClr val="000000"/>
              </a:buClr>
            </a:pPr>
            <a:r>
              <a:rPr lang="zh-CN" altLang="en-US" sz="4000" b="1" i="1">
                <a:solidFill>
                  <a:srgbClr val="FF0000"/>
                </a:solidFill>
                <a:latin typeface="Arial" panose="020B0604020202020204" pitchFamily="34" charset="0"/>
                <a:ea typeface="Arial" panose="020B0604020202020204" pitchFamily="34" charset="0"/>
              </a:rPr>
              <a:t>√</a:t>
            </a:r>
            <a:endParaRPr lang="zh-CN" altLang="en-US" sz="4000" b="1" i="1">
              <a:solidFill>
                <a:srgbClr val="FF0000"/>
              </a:solidFill>
              <a:latin typeface="Arial" panose="020B0604020202020204" pitchFamily="34" charset="0"/>
              <a:ea typeface="Arial" panose="020B0604020202020204" pitchFamily="34" charset="0"/>
            </a:endParaRPr>
          </a:p>
        </p:txBody>
      </p:sp>
      <p:sp>
        <p:nvSpPr>
          <p:cNvPr id="86031" name="文本框 86030"/>
          <p:cNvSpPr txBox="1"/>
          <p:nvPr/>
        </p:nvSpPr>
        <p:spPr>
          <a:xfrm>
            <a:off x="1476375" y="2053273"/>
            <a:ext cx="792163" cy="701675"/>
          </a:xfrm>
          <a:prstGeom prst="rect">
            <a:avLst/>
          </a:prstGeom>
          <a:noFill/>
          <a:ln w="9525">
            <a:noFill/>
          </a:ln>
        </p:spPr>
        <p:txBody>
          <a:bodyPr>
            <a:spAutoFit/>
          </a:bodyPr>
          <a:p>
            <a:pPr lvl="0" eaLnBrk="1" hangingPunct="1">
              <a:spcBef>
                <a:spcPct val="50000"/>
              </a:spcBef>
              <a:buClr>
                <a:srgbClr val="000000"/>
              </a:buClr>
            </a:pPr>
            <a:r>
              <a:rPr lang="zh-CN" altLang="en-US" sz="4000" b="1" i="1">
                <a:solidFill>
                  <a:srgbClr val="FF0000"/>
                </a:solidFill>
                <a:latin typeface="Arial" panose="020B0604020202020204" pitchFamily="34" charset="0"/>
                <a:ea typeface="Arial" panose="020B0604020202020204" pitchFamily="34" charset="0"/>
              </a:rPr>
              <a:t>√</a:t>
            </a:r>
            <a:endParaRPr lang="zh-CN" altLang="en-US" sz="4000" b="1" i="1">
              <a:solidFill>
                <a:srgbClr val="FF0000"/>
              </a:solidFill>
              <a:latin typeface="Arial" panose="020B0604020202020204" pitchFamily="34" charset="0"/>
              <a:ea typeface="Arial" panose="020B0604020202020204" pitchFamily="34" charset="0"/>
            </a:endParaRPr>
          </a:p>
        </p:txBody>
      </p:sp>
      <p:sp>
        <p:nvSpPr>
          <p:cNvPr id="4" name="Rectangle 3"/>
          <p:cNvSpPr/>
          <p:nvPr/>
        </p:nvSpPr>
        <p:spPr>
          <a:xfrm>
            <a:off x="155575" y="3791585"/>
            <a:ext cx="8890000" cy="2753360"/>
          </a:xfrm>
          <a:prstGeom prst="rect">
            <a:avLst/>
          </a:prstGeom>
          <a:solidFill>
            <a:schemeClr val="accent6">
              <a:lumMod val="60000"/>
              <a:lumOff val="40000"/>
            </a:schemeClr>
          </a:solidFill>
          <a:ln w="9525">
            <a:noFill/>
          </a:ln>
        </p:spPr>
        <p:txBody>
          <a:bodyPr wrap="square">
            <a:spAutoFit/>
          </a:bodyPr>
          <a:p>
            <a:pPr lvl="0" eaLnBrk="1" hangingPunct="1">
              <a:lnSpc>
                <a:spcPct val="70000"/>
              </a:lnSpc>
            </a:pPr>
            <a:r>
              <a:rPr lang="zh-CN" altLang="en-US" sz="2800" b="1" dirty="0">
                <a:solidFill>
                  <a:srgbClr val="FF6600"/>
                </a:solidFill>
                <a:latin typeface="隶书" panose="02010509060101010101" pitchFamily="49" charset="-122"/>
                <a:ea typeface="隶书" panose="02010509060101010101" pitchFamily="49" charset="-122"/>
              </a:rPr>
              <a:t>练习</a:t>
            </a:r>
            <a:r>
              <a:rPr lang="en-US" altLang="zh-CN" sz="2800" b="1" dirty="0">
                <a:solidFill>
                  <a:srgbClr val="FF6600"/>
                </a:solidFill>
                <a:latin typeface="隶书" panose="02010509060101010101" pitchFamily="49" charset="-122"/>
                <a:ea typeface="隶书" panose="02010509060101010101" pitchFamily="49" charset="-122"/>
              </a:rPr>
              <a:t>2</a:t>
            </a:r>
            <a:r>
              <a:rPr lang="zh-CN" altLang="en-US" sz="2800" b="1" dirty="0">
                <a:solidFill>
                  <a:srgbClr val="FF6600"/>
                </a:solidFill>
                <a:latin typeface="隶书" panose="02010509060101010101" pitchFamily="49" charset="-122"/>
                <a:ea typeface="隶书" panose="02010509060101010101" pitchFamily="49" charset="-122"/>
              </a:rPr>
              <a:t>：</a:t>
            </a:r>
            <a:r>
              <a:rPr lang="zh-CN" altLang="en-US" sz="2800" b="1" dirty="0">
                <a:latin typeface="隶书" panose="02010509060101010101" pitchFamily="49" charset="-122"/>
                <a:ea typeface="隶书" panose="02010509060101010101" pitchFamily="49" charset="-122"/>
              </a:rPr>
              <a:t>使用胆矾配制</a:t>
            </a:r>
            <a:r>
              <a:rPr lang="en-US" altLang="zh-CN" sz="2800" b="1" dirty="0">
                <a:latin typeface="隶书" panose="02010509060101010101" pitchFamily="49" charset="-122"/>
                <a:ea typeface="隶书" panose="02010509060101010101" pitchFamily="49" charset="-122"/>
              </a:rPr>
              <a:t>0.1mol</a:t>
            </a:r>
            <a:r>
              <a:rPr lang="en-US" altLang="zh-CN" sz="2800" b="1" dirty="0">
                <a:latin typeface="Times New Roman" panose="02020603050405020304" pitchFamily="18" charset="0"/>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L</a:t>
            </a:r>
            <a:r>
              <a:rPr lang="en-US" altLang="zh-CN" sz="2800" b="1" baseline="30000" dirty="0">
                <a:latin typeface="Times New Roman" panose="02020603050405020304" pitchFamily="18" charset="0"/>
                <a:ea typeface="隶书" panose="02010509060101010101" pitchFamily="49" charset="-122"/>
              </a:rPr>
              <a:t>—</a:t>
            </a:r>
            <a:r>
              <a:rPr lang="en-US" altLang="zh-CN" sz="2800" b="1" baseline="30000" dirty="0">
                <a:latin typeface="隶书" panose="02010509060101010101" pitchFamily="49" charset="-122"/>
                <a:ea typeface="隶书" panose="02010509060101010101" pitchFamily="49" charset="-122"/>
              </a:rPr>
              <a:t>l</a:t>
            </a:r>
            <a:r>
              <a:rPr lang="zh-CN" altLang="en-US" sz="2800" b="1" dirty="0">
                <a:latin typeface="隶书" panose="02010509060101010101" pitchFamily="49" charset="-122"/>
                <a:ea typeface="隶书" panose="02010509060101010101" pitchFamily="49" charset="-122"/>
              </a:rPr>
              <a:t>的硫酸铜溶液</a:t>
            </a:r>
            <a:r>
              <a:rPr lang="en-US" altLang="zh-CN" sz="2800" b="1" dirty="0">
                <a:latin typeface="隶书" panose="02010509060101010101" pitchFamily="49" charset="-122"/>
                <a:ea typeface="隶书" panose="02010509060101010101" pitchFamily="49" charset="-122"/>
              </a:rPr>
              <a:t>1L</a:t>
            </a:r>
            <a:r>
              <a:rPr lang="zh-CN" altLang="en-US" sz="2800" b="1" dirty="0">
                <a:latin typeface="隶书" panose="02010509060101010101" pitchFamily="49" charset="-122"/>
                <a:ea typeface="隶书" panose="02010509060101010101" pitchFamily="49" charset="-122"/>
              </a:rPr>
              <a:t>，正确的操作是</a:t>
            </a:r>
            <a:endParaRPr lang="zh-CN" altLang="en-US" sz="2800" b="1" dirty="0">
              <a:latin typeface="隶书" panose="02010509060101010101" pitchFamily="49" charset="-122"/>
              <a:ea typeface="隶书" panose="02010509060101010101" pitchFamily="49" charset="-122"/>
            </a:endParaRPr>
          </a:p>
          <a:p>
            <a:pPr lvl="0" eaLnBrk="1" hangingPunct="1">
              <a:lnSpc>
                <a:spcPct val="70000"/>
              </a:lnSpc>
            </a:pPr>
            <a:endParaRPr lang="zh-CN" altLang="en-US" sz="2800" b="1" dirty="0">
              <a:latin typeface="隶书" panose="02010509060101010101" pitchFamily="49" charset="-122"/>
              <a:ea typeface="隶书" panose="02010509060101010101" pitchFamily="49" charset="-122"/>
            </a:endParaRPr>
          </a:p>
          <a:p>
            <a:pPr lvl="0" eaLnBrk="0" hangingPunct="0">
              <a:lnSpc>
                <a:spcPct val="50000"/>
              </a:lnSpc>
            </a:pPr>
            <a:r>
              <a:rPr lang="zh-CN" altLang="en-US" sz="2800" b="1" dirty="0">
                <a:latin typeface="隶书" panose="02010509060101010101" pitchFamily="49" charset="-122"/>
                <a:ea typeface="隶书" panose="02010509060101010101" pitchFamily="49" charset="-122"/>
              </a:rPr>
              <a:t> </a:t>
            </a:r>
            <a:r>
              <a:rPr lang="en-US" altLang="zh-CN" sz="2800" b="1" dirty="0">
                <a:latin typeface="隶书" panose="02010509060101010101" pitchFamily="49" charset="-122"/>
                <a:ea typeface="隶书" panose="02010509060101010101" pitchFamily="49" charset="-122"/>
              </a:rPr>
              <a:t>A</a:t>
            </a:r>
            <a:r>
              <a:rPr lang="zh-CN" altLang="en-US" sz="2800" b="1" dirty="0">
                <a:latin typeface="隶书" panose="02010509060101010101" pitchFamily="49" charset="-122"/>
                <a:ea typeface="隶书" panose="02010509060101010101" pitchFamily="49" charset="-122"/>
              </a:rPr>
              <a:t>、将胆矾加热失去结晶水后，称取</a:t>
            </a:r>
            <a:r>
              <a:rPr lang="en-US" altLang="zh-CN" sz="2800" b="1" dirty="0">
                <a:latin typeface="隶书" panose="02010509060101010101" pitchFamily="49" charset="-122"/>
                <a:ea typeface="隶书" panose="02010509060101010101" pitchFamily="49" charset="-122"/>
              </a:rPr>
              <a:t>16g</a:t>
            </a:r>
            <a:r>
              <a:rPr lang="zh-CN" altLang="en-US" sz="2800" b="1" dirty="0">
                <a:latin typeface="隶书" panose="02010509060101010101" pitchFamily="49" charset="-122"/>
                <a:ea typeface="隶书" panose="02010509060101010101" pitchFamily="49" charset="-122"/>
              </a:rPr>
              <a:t>溶解在</a:t>
            </a:r>
            <a:r>
              <a:rPr lang="en-US" altLang="zh-CN" sz="2800" b="1" dirty="0">
                <a:latin typeface="隶书" panose="02010509060101010101" pitchFamily="49" charset="-122"/>
                <a:ea typeface="隶书" panose="02010509060101010101" pitchFamily="49" charset="-122"/>
              </a:rPr>
              <a:t>1L</a:t>
            </a:r>
            <a:r>
              <a:rPr lang="zh-CN" altLang="en-US" sz="2800" b="1" dirty="0">
                <a:latin typeface="隶书" panose="02010509060101010101" pitchFamily="49" charset="-122"/>
                <a:ea typeface="隶书" panose="02010509060101010101" pitchFamily="49" charset="-122"/>
              </a:rPr>
              <a:t>水里</a:t>
            </a:r>
            <a:endParaRPr lang="zh-CN" altLang="en-US" sz="2800" b="1" dirty="0">
              <a:latin typeface="隶书" panose="02010509060101010101" pitchFamily="49" charset="-122"/>
              <a:ea typeface="隶书" panose="02010509060101010101" pitchFamily="49" charset="-122"/>
            </a:endParaRPr>
          </a:p>
          <a:p>
            <a:pPr lvl="0" eaLnBrk="0" hangingPunct="0">
              <a:lnSpc>
                <a:spcPct val="50000"/>
              </a:lnSpc>
            </a:pPr>
            <a:r>
              <a:rPr lang="zh-CN" altLang="en-US" sz="2800" b="1" dirty="0">
                <a:latin typeface="隶书" panose="02010509060101010101" pitchFamily="49" charset="-122"/>
                <a:ea typeface="隶书" panose="02010509060101010101" pitchFamily="49" charset="-122"/>
              </a:rPr>
              <a:t>    </a:t>
            </a:r>
            <a:endParaRPr lang="zh-CN" altLang="en-US" sz="2800" b="1" dirty="0">
              <a:latin typeface="隶书" panose="02010509060101010101" pitchFamily="49" charset="-122"/>
              <a:ea typeface="隶书" panose="02010509060101010101" pitchFamily="49" charset="-122"/>
            </a:endParaRPr>
          </a:p>
          <a:p>
            <a:pPr lvl="0" eaLnBrk="0" hangingPunct="0">
              <a:lnSpc>
                <a:spcPct val="50000"/>
              </a:lnSpc>
            </a:pPr>
            <a:r>
              <a:rPr lang="zh-CN" altLang="en-US" sz="2800" b="1" dirty="0">
                <a:latin typeface="隶书" panose="02010509060101010101" pitchFamily="49" charset="-122"/>
                <a:ea typeface="隶书" panose="02010509060101010101" pitchFamily="49" charset="-122"/>
              </a:rPr>
              <a:t> </a:t>
            </a:r>
            <a:r>
              <a:rPr lang="en-US" altLang="zh-CN" sz="2800" b="1" dirty="0">
                <a:latin typeface="隶书" panose="02010509060101010101" pitchFamily="49" charset="-122"/>
                <a:ea typeface="隶书" panose="02010509060101010101" pitchFamily="49" charset="-122"/>
              </a:rPr>
              <a:t>B</a:t>
            </a:r>
            <a:r>
              <a:rPr lang="zh-CN" altLang="en-US" sz="2800" b="1" dirty="0">
                <a:latin typeface="隶书" panose="02010509060101010101" pitchFamily="49" charset="-122"/>
                <a:ea typeface="隶书" panose="02010509060101010101" pitchFamily="49" charset="-122"/>
              </a:rPr>
              <a:t>、称取胆矾</a:t>
            </a:r>
            <a:r>
              <a:rPr lang="en-US" altLang="zh-CN" sz="2800" b="1" dirty="0">
                <a:latin typeface="隶书" panose="02010509060101010101" pitchFamily="49" charset="-122"/>
                <a:ea typeface="隶书" panose="02010509060101010101" pitchFamily="49" charset="-122"/>
              </a:rPr>
              <a:t>25g</a:t>
            </a:r>
            <a:r>
              <a:rPr lang="zh-CN" altLang="en-US" sz="2800" b="1" dirty="0">
                <a:latin typeface="隶书" panose="02010509060101010101" pitchFamily="49" charset="-122"/>
                <a:ea typeface="隶书" panose="02010509060101010101" pitchFamily="49" charset="-122"/>
              </a:rPr>
              <a:t>，溶解在</a:t>
            </a:r>
            <a:r>
              <a:rPr lang="en-US" altLang="zh-CN" sz="2800" b="1" dirty="0">
                <a:latin typeface="隶书" panose="02010509060101010101" pitchFamily="49" charset="-122"/>
                <a:ea typeface="隶书" panose="02010509060101010101" pitchFamily="49" charset="-122"/>
              </a:rPr>
              <a:t>1L</a:t>
            </a:r>
            <a:r>
              <a:rPr lang="zh-CN" altLang="en-US" sz="2800" b="1" dirty="0">
                <a:latin typeface="隶书" panose="02010509060101010101" pitchFamily="49" charset="-122"/>
                <a:ea typeface="隶书" panose="02010509060101010101" pitchFamily="49" charset="-122"/>
              </a:rPr>
              <a:t>水里</a:t>
            </a:r>
            <a:endParaRPr lang="zh-CN" altLang="en-US" sz="2800" b="1" dirty="0">
              <a:latin typeface="隶书" panose="02010509060101010101" pitchFamily="49" charset="-122"/>
              <a:ea typeface="隶书" panose="02010509060101010101" pitchFamily="49" charset="-122"/>
            </a:endParaRPr>
          </a:p>
          <a:p>
            <a:pPr lvl="0" eaLnBrk="0" hangingPunct="0">
              <a:lnSpc>
                <a:spcPct val="50000"/>
              </a:lnSpc>
            </a:pPr>
            <a:r>
              <a:rPr lang="zh-CN" altLang="en-US" sz="2800" b="1" dirty="0">
                <a:latin typeface="隶书" panose="02010509060101010101" pitchFamily="49" charset="-122"/>
                <a:ea typeface="隶书" panose="02010509060101010101" pitchFamily="49" charset="-122"/>
              </a:rPr>
              <a:t>    </a:t>
            </a:r>
            <a:endParaRPr lang="zh-CN" altLang="en-US" sz="2800" b="1" dirty="0">
              <a:latin typeface="隶书" panose="02010509060101010101" pitchFamily="49" charset="-122"/>
              <a:ea typeface="隶书" panose="02010509060101010101" pitchFamily="49" charset="-122"/>
            </a:endParaRPr>
          </a:p>
          <a:p>
            <a:pPr lvl="0" eaLnBrk="0" hangingPunct="0">
              <a:lnSpc>
                <a:spcPct val="50000"/>
              </a:lnSpc>
            </a:pPr>
            <a:r>
              <a:rPr lang="zh-CN" altLang="en-US" sz="2800" b="1" dirty="0">
                <a:latin typeface="隶书" panose="02010509060101010101" pitchFamily="49" charset="-122"/>
                <a:ea typeface="隶书" panose="02010509060101010101" pitchFamily="49" charset="-122"/>
              </a:rPr>
              <a:t> </a:t>
            </a:r>
            <a:r>
              <a:rPr lang="en-US" altLang="zh-CN" sz="2800" b="1" dirty="0">
                <a:latin typeface="隶书" panose="02010509060101010101" pitchFamily="49" charset="-122"/>
                <a:ea typeface="隶书" panose="02010509060101010101" pitchFamily="49" charset="-122"/>
              </a:rPr>
              <a:t>C</a:t>
            </a:r>
            <a:r>
              <a:rPr lang="zh-CN" altLang="en-US" sz="2800" b="1" dirty="0">
                <a:latin typeface="隶书" panose="02010509060101010101" pitchFamily="49" charset="-122"/>
                <a:ea typeface="隶书" panose="02010509060101010101" pitchFamily="49" charset="-122"/>
              </a:rPr>
              <a:t>、将</a:t>
            </a:r>
            <a:r>
              <a:rPr lang="en-US" altLang="zh-CN" sz="2800" b="1" dirty="0">
                <a:latin typeface="隶书" panose="02010509060101010101" pitchFamily="49" charset="-122"/>
                <a:ea typeface="隶书" panose="02010509060101010101" pitchFamily="49" charset="-122"/>
              </a:rPr>
              <a:t>25g</a:t>
            </a:r>
            <a:r>
              <a:rPr lang="zh-CN" altLang="en-US" sz="2800" b="1" dirty="0">
                <a:latin typeface="隶书" panose="02010509060101010101" pitchFamily="49" charset="-122"/>
                <a:ea typeface="隶书" panose="02010509060101010101" pitchFamily="49" charset="-122"/>
              </a:rPr>
              <a:t>胆矾溶于水，然后将此溶液稀释至</a:t>
            </a:r>
            <a:r>
              <a:rPr lang="en-US" altLang="zh-CN" sz="2800" b="1" dirty="0">
                <a:latin typeface="隶书" panose="02010509060101010101" pitchFamily="49" charset="-122"/>
                <a:ea typeface="隶书" panose="02010509060101010101" pitchFamily="49" charset="-122"/>
              </a:rPr>
              <a:t>1L</a:t>
            </a:r>
            <a:endParaRPr lang="en-US" altLang="zh-CN" sz="2800" b="1" dirty="0">
              <a:latin typeface="隶书" panose="02010509060101010101" pitchFamily="49" charset="-122"/>
              <a:ea typeface="隶书" panose="02010509060101010101" pitchFamily="49" charset="-122"/>
            </a:endParaRPr>
          </a:p>
          <a:p>
            <a:pPr lvl="0" eaLnBrk="0" hangingPunct="0">
              <a:lnSpc>
                <a:spcPct val="50000"/>
              </a:lnSpc>
            </a:pPr>
            <a:r>
              <a:rPr lang="en-US" altLang="zh-CN" sz="2800" b="1" dirty="0">
                <a:latin typeface="隶书" panose="02010509060101010101" pitchFamily="49" charset="-122"/>
                <a:ea typeface="隶书" panose="02010509060101010101" pitchFamily="49" charset="-122"/>
              </a:rPr>
              <a:t>    </a:t>
            </a:r>
            <a:endParaRPr lang="en-US" altLang="zh-CN" sz="2800" b="1" dirty="0">
              <a:latin typeface="隶书" panose="02010509060101010101" pitchFamily="49" charset="-122"/>
              <a:ea typeface="隶书" panose="02010509060101010101" pitchFamily="49" charset="-122"/>
            </a:endParaRPr>
          </a:p>
          <a:p>
            <a:pPr lvl="0" eaLnBrk="0" hangingPunct="0">
              <a:lnSpc>
                <a:spcPct val="50000"/>
              </a:lnSpc>
            </a:pPr>
            <a:r>
              <a:rPr lang="en-US" altLang="zh-CN" sz="2800" b="1" dirty="0">
                <a:latin typeface="隶书" panose="02010509060101010101" pitchFamily="49" charset="-122"/>
                <a:ea typeface="隶书" panose="02010509060101010101" pitchFamily="49" charset="-122"/>
              </a:rPr>
              <a:t> D</a:t>
            </a:r>
            <a:r>
              <a:rPr lang="zh-CN" altLang="en-US" sz="2800" b="1" dirty="0">
                <a:latin typeface="隶书" panose="02010509060101010101" pitchFamily="49" charset="-122"/>
                <a:ea typeface="隶书" panose="02010509060101010101" pitchFamily="49" charset="-122"/>
              </a:rPr>
              <a:t>、将</a:t>
            </a:r>
            <a:r>
              <a:rPr lang="en-US" altLang="zh-CN" sz="2800" b="1" dirty="0">
                <a:latin typeface="隶书" panose="02010509060101010101" pitchFamily="49" charset="-122"/>
                <a:ea typeface="隶书" panose="02010509060101010101" pitchFamily="49" charset="-122"/>
              </a:rPr>
              <a:t>16g</a:t>
            </a:r>
            <a:r>
              <a:rPr lang="zh-CN" altLang="en-US" sz="2800" b="1" dirty="0">
                <a:latin typeface="隶书" panose="02010509060101010101" pitchFamily="49" charset="-122"/>
                <a:ea typeface="隶书" panose="02010509060101010101" pitchFamily="49" charset="-122"/>
              </a:rPr>
              <a:t>胆矾溶于水，然后将此溶液稀释至</a:t>
            </a:r>
            <a:r>
              <a:rPr lang="en-US" altLang="zh-CN" sz="2800" b="1" dirty="0">
                <a:latin typeface="隶书" panose="02010509060101010101" pitchFamily="49" charset="-122"/>
                <a:ea typeface="隶书" panose="02010509060101010101" pitchFamily="49" charset="-122"/>
              </a:rPr>
              <a:t>1L</a:t>
            </a:r>
            <a:endParaRPr lang="en-US" altLang="zh-CN" sz="2800" b="1" dirty="0">
              <a:latin typeface="隶书" panose="02010509060101010101" pitchFamily="49" charset="-122"/>
              <a:ea typeface="隶书" panose="02010509060101010101" pitchFamily="49" charset="-122"/>
            </a:endParaRPr>
          </a:p>
          <a:p>
            <a:pPr lvl="0" eaLnBrk="0" hangingPunct="0">
              <a:lnSpc>
                <a:spcPct val="50000"/>
              </a:lnSpc>
            </a:pPr>
            <a:endParaRPr lang="en-US" altLang="zh-CN" sz="2400" b="1" dirty="0">
              <a:latin typeface="Times New Roman" panose="02020603050405020304" pitchFamily="18" charset="0"/>
              <a:ea typeface="方正姚体" panose="02010601030101010101" pitchFamily="2" charset="-122"/>
            </a:endParaRPr>
          </a:p>
        </p:txBody>
      </p:sp>
      <p:sp>
        <p:nvSpPr>
          <p:cNvPr id="2" name="文本框 1"/>
          <p:cNvSpPr txBox="1"/>
          <p:nvPr/>
        </p:nvSpPr>
        <p:spPr>
          <a:xfrm>
            <a:off x="6463665" y="3996055"/>
            <a:ext cx="799465" cy="645160"/>
          </a:xfrm>
          <a:prstGeom prst="rect">
            <a:avLst/>
          </a:prstGeom>
          <a:noFill/>
        </p:spPr>
        <p:txBody>
          <a:bodyPr wrap="square" rtlCol="0">
            <a:spAutoFit/>
          </a:bodyPr>
          <a:p>
            <a:r>
              <a:rPr lang="en-US" altLang="zh-CN" sz="3600" b="1">
                <a:solidFill>
                  <a:srgbClr val="FF0000"/>
                </a:solidFill>
              </a:rPr>
              <a:t>C</a:t>
            </a:r>
            <a:endParaRPr lang="en-US" altLang="zh-CN" sz="36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7" grpId="0"/>
      <p:bldP spid="86028" grpId="0"/>
      <p:bldP spid="86029" grpId="0"/>
      <p:bldP spid="86030" grpId="0"/>
      <p:bldP spid="86031" grpId="0"/>
      <p:bldP spid="4" grpId="0" bldLvl="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3970" name="Group 4"/>
          <p:cNvGrpSpPr/>
          <p:nvPr/>
        </p:nvGrpSpPr>
        <p:grpSpPr>
          <a:xfrm>
            <a:off x="436563" y="908050"/>
            <a:ext cx="7807325" cy="5472113"/>
            <a:chOff x="480" y="624"/>
            <a:chExt cx="4918" cy="3447"/>
          </a:xfrm>
        </p:grpSpPr>
        <p:sp>
          <p:nvSpPr>
            <p:cNvPr id="84005" name="Line 5"/>
            <p:cNvSpPr/>
            <p:nvPr/>
          </p:nvSpPr>
          <p:spPr>
            <a:xfrm>
              <a:off x="528" y="672"/>
              <a:ext cx="4848" cy="0"/>
            </a:xfrm>
            <a:prstGeom prst="line">
              <a:avLst/>
            </a:prstGeom>
            <a:ln w="28575" cap="flat" cmpd="sng">
              <a:solidFill>
                <a:srgbClr val="000099"/>
              </a:solidFill>
              <a:prstDash val="solid"/>
              <a:headEnd type="none" w="med" len="med"/>
              <a:tailEnd type="none" w="med" len="med"/>
            </a:ln>
          </p:spPr>
        </p:sp>
        <p:sp>
          <p:nvSpPr>
            <p:cNvPr id="84006" name="Line 6"/>
            <p:cNvSpPr/>
            <p:nvPr/>
          </p:nvSpPr>
          <p:spPr>
            <a:xfrm>
              <a:off x="528" y="3792"/>
              <a:ext cx="4848" cy="0"/>
            </a:xfrm>
            <a:prstGeom prst="line">
              <a:avLst/>
            </a:prstGeom>
            <a:ln w="28575" cap="flat" cmpd="sng">
              <a:solidFill>
                <a:srgbClr val="000099"/>
              </a:solidFill>
              <a:prstDash val="solid"/>
              <a:headEnd type="none" w="med" len="med"/>
              <a:tailEnd type="none" w="med" len="med"/>
            </a:ln>
          </p:spPr>
        </p:sp>
        <p:sp>
          <p:nvSpPr>
            <p:cNvPr id="84007" name="Line 7"/>
            <p:cNvSpPr/>
            <p:nvPr/>
          </p:nvSpPr>
          <p:spPr>
            <a:xfrm>
              <a:off x="528" y="1152"/>
              <a:ext cx="4848" cy="0"/>
            </a:xfrm>
            <a:prstGeom prst="line">
              <a:avLst/>
            </a:prstGeom>
            <a:ln w="28575" cap="flat" cmpd="sng">
              <a:solidFill>
                <a:srgbClr val="000099"/>
              </a:solidFill>
              <a:prstDash val="solid"/>
              <a:headEnd type="none" w="med" len="med"/>
              <a:tailEnd type="none" w="med" len="med"/>
            </a:ln>
          </p:spPr>
        </p:sp>
        <p:sp>
          <p:nvSpPr>
            <p:cNvPr id="84008" name="Line 8"/>
            <p:cNvSpPr/>
            <p:nvPr/>
          </p:nvSpPr>
          <p:spPr>
            <a:xfrm>
              <a:off x="528" y="1392"/>
              <a:ext cx="4848" cy="0"/>
            </a:xfrm>
            <a:prstGeom prst="line">
              <a:avLst/>
            </a:prstGeom>
            <a:ln w="28575" cap="flat" cmpd="sng">
              <a:solidFill>
                <a:srgbClr val="000099"/>
              </a:solidFill>
              <a:prstDash val="solid"/>
              <a:headEnd type="none" w="med" len="med"/>
              <a:tailEnd type="none" w="med" len="med"/>
            </a:ln>
          </p:spPr>
        </p:sp>
        <p:sp>
          <p:nvSpPr>
            <p:cNvPr id="84009" name="Line 9"/>
            <p:cNvSpPr/>
            <p:nvPr/>
          </p:nvSpPr>
          <p:spPr>
            <a:xfrm>
              <a:off x="528" y="1632"/>
              <a:ext cx="4848" cy="0"/>
            </a:xfrm>
            <a:prstGeom prst="line">
              <a:avLst/>
            </a:prstGeom>
            <a:ln w="28575" cap="flat" cmpd="sng">
              <a:solidFill>
                <a:srgbClr val="000099"/>
              </a:solidFill>
              <a:prstDash val="solid"/>
              <a:headEnd type="none" w="med" len="med"/>
              <a:tailEnd type="none" w="med" len="med"/>
            </a:ln>
          </p:spPr>
        </p:sp>
        <p:sp>
          <p:nvSpPr>
            <p:cNvPr id="84010" name="Line 10"/>
            <p:cNvSpPr/>
            <p:nvPr/>
          </p:nvSpPr>
          <p:spPr>
            <a:xfrm>
              <a:off x="528" y="1872"/>
              <a:ext cx="4848" cy="0"/>
            </a:xfrm>
            <a:prstGeom prst="line">
              <a:avLst/>
            </a:prstGeom>
            <a:ln w="28575" cap="flat" cmpd="sng">
              <a:solidFill>
                <a:srgbClr val="000099"/>
              </a:solidFill>
              <a:prstDash val="solid"/>
              <a:headEnd type="none" w="med" len="med"/>
              <a:tailEnd type="none" w="med" len="med"/>
            </a:ln>
          </p:spPr>
        </p:sp>
        <p:sp>
          <p:nvSpPr>
            <p:cNvPr id="84011" name="Line 11"/>
            <p:cNvSpPr/>
            <p:nvPr/>
          </p:nvSpPr>
          <p:spPr>
            <a:xfrm>
              <a:off x="528" y="2112"/>
              <a:ext cx="4848" cy="0"/>
            </a:xfrm>
            <a:prstGeom prst="line">
              <a:avLst/>
            </a:prstGeom>
            <a:ln w="28575" cap="flat" cmpd="sng">
              <a:solidFill>
                <a:srgbClr val="000099"/>
              </a:solidFill>
              <a:prstDash val="solid"/>
              <a:headEnd type="none" w="med" len="med"/>
              <a:tailEnd type="none" w="med" len="med"/>
            </a:ln>
          </p:spPr>
        </p:sp>
        <p:sp>
          <p:nvSpPr>
            <p:cNvPr id="84012" name="Line 12"/>
            <p:cNvSpPr/>
            <p:nvPr/>
          </p:nvSpPr>
          <p:spPr>
            <a:xfrm>
              <a:off x="528" y="2352"/>
              <a:ext cx="4848" cy="0"/>
            </a:xfrm>
            <a:prstGeom prst="line">
              <a:avLst/>
            </a:prstGeom>
            <a:ln w="28575" cap="flat" cmpd="sng">
              <a:solidFill>
                <a:srgbClr val="000099"/>
              </a:solidFill>
              <a:prstDash val="solid"/>
              <a:headEnd type="none" w="med" len="med"/>
              <a:tailEnd type="none" w="med" len="med"/>
            </a:ln>
          </p:spPr>
        </p:sp>
        <p:sp>
          <p:nvSpPr>
            <p:cNvPr id="84013" name="Line 13"/>
            <p:cNvSpPr/>
            <p:nvPr/>
          </p:nvSpPr>
          <p:spPr>
            <a:xfrm>
              <a:off x="528" y="2592"/>
              <a:ext cx="4848" cy="0"/>
            </a:xfrm>
            <a:prstGeom prst="line">
              <a:avLst/>
            </a:prstGeom>
            <a:ln w="28575" cap="flat" cmpd="sng">
              <a:solidFill>
                <a:srgbClr val="000099"/>
              </a:solidFill>
              <a:prstDash val="solid"/>
              <a:headEnd type="none" w="med" len="med"/>
              <a:tailEnd type="none" w="med" len="med"/>
            </a:ln>
          </p:spPr>
        </p:sp>
        <p:sp>
          <p:nvSpPr>
            <p:cNvPr id="84014" name="Line 14"/>
            <p:cNvSpPr/>
            <p:nvPr/>
          </p:nvSpPr>
          <p:spPr>
            <a:xfrm>
              <a:off x="528" y="2832"/>
              <a:ext cx="4848" cy="0"/>
            </a:xfrm>
            <a:prstGeom prst="line">
              <a:avLst/>
            </a:prstGeom>
            <a:ln w="28575" cap="flat" cmpd="sng">
              <a:solidFill>
                <a:srgbClr val="000099"/>
              </a:solidFill>
              <a:prstDash val="solid"/>
              <a:headEnd type="none" w="med" len="med"/>
              <a:tailEnd type="none" w="med" len="med"/>
            </a:ln>
          </p:spPr>
        </p:sp>
        <p:sp>
          <p:nvSpPr>
            <p:cNvPr id="84015" name="Line 15"/>
            <p:cNvSpPr/>
            <p:nvPr/>
          </p:nvSpPr>
          <p:spPr>
            <a:xfrm>
              <a:off x="528" y="3072"/>
              <a:ext cx="4848" cy="0"/>
            </a:xfrm>
            <a:prstGeom prst="line">
              <a:avLst/>
            </a:prstGeom>
            <a:ln w="28575" cap="flat" cmpd="sng">
              <a:solidFill>
                <a:srgbClr val="000099"/>
              </a:solidFill>
              <a:prstDash val="solid"/>
              <a:headEnd type="none" w="med" len="med"/>
              <a:tailEnd type="none" w="med" len="med"/>
            </a:ln>
          </p:spPr>
        </p:sp>
        <p:sp>
          <p:nvSpPr>
            <p:cNvPr id="84016" name="Line 16"/>
            <p:cNvSpPr/>
            <p:nvPr/>
          </p:nvSpPr>
          <p:spPr>
            <a:xfrm>
              <a:off x="528" y="4032"/>
              <a:ext cx="4848" cy="0"/>
            </a:xfrm>
            <a:prstGeom prst="line">
              <a:avLst/>
            </a:prstGeom>
            <a:ln w="28575" cap="flat" cmpd="sng">
              <a:solidFill>
                <a:srgbClr val="000099"/>
              </a:solidFill>
              <a:prstDash val="solid"/>
              <a:headEnd type="none" w="med" len="med"/>
              <a:tailEnd type="none" w="med" len="med"/>
            </a:ln>
          </p:spPr>
        </p:sp>
        <p:sp>
          <p:nvSpPr>
            <p:cNvPr id="84017" name="Line 17"/>
            <p:cNvSpPr/>
            <p:nvPr/>
          </p:nvSpPr>
          <p:spPr>
            <a:xfrm>
              <a:off x="528" y="3552"/>
              <a:ext cx="4848" cy="0"/>
            </a:xfrm>
            <a:prstGeom prst="line">
              <a:avLst/>
            </a:prstGeom>
            <a:ln w="28575" cap="flat" cmpd="sng">
              <a:solidFill>
                <a:srgbClr val="000099"/>
              </a:solidFill>
              <a:prstDash val="solid"/>
              <a:headEnd type="none" w="med" len="med"/>
              <a:tailEnd type="none" w="med" len="med"/>
            </a:ln>
          </p:spPr>
        </p:sp>
        <p:sp>
          <p:nvSpPr>
            <p:cNvPr id="84018" name="Line 18"/>
            <p:cNvSpPr/>
            <p:nvPr/>
          </p:nvSpPr>
          <p:spPr>
            <a:xfrm>
              <a:off x="528" y="672"/>
              <a:ext cx="0" cy="3360"/>
            </a:xfrm>
            <a:prstGeom prst="line">
              <a:avLst/>
            </a:prstGeom>
            <a:ln w="28575" cap="flat" cmpd="sng">
              <a:solidFill>
                <a:srgbClr val="000099"/>
              </a:solidFill>
              <a:prstDash val="solid"/>
              <a:headEnd type="none" w="med" len="med"/>
              <a:tailEnd type="none" w="med" len="med"/>
            </a:ln>
          </p:spPr>
        </p:sp>
        <p:sp>
          <p:nvSpPr>
            <p:cNvPr id="84019" name="Rectangle 19"/>
            <p:cNvSpPr/>
            <p:nvPr/>
          </p:nvSpPr>
          <p:spPr>
            <a:xfrm>
              <a:off x="528" y="657"/>
              <a:ext cx="2308" cy="523"/>
            </a:xfrm>
            <a:prstGeom prst="rect">
              <a:avLst/>
            </a:prstGeom>
            <a:noFill/>
            <a:ln w="9525">
              <a:noFill/>
            </a:ln>
          </p:spPr>
          <p:txBody>
            <a:bodyPr wrap="none">
              <a:spAutoFit/>
            </a:bodyPr>
            <a:p>
              <a:pPr lvl="0" eaLnBrk="1" hangingPunct="1"/>
              <a:r>
                <a:rPr lang="zh-CN" altLang="en-US" sz="2400" dirty="0">
                  <a:latin typeface="Times New Roman" panose="02020603050405020304" pitchFamily="18" charset="0"/>
                  <a:ea typeface="隶书" panose="02010509060101010101" pitchFamily="49" charset="-122"/>
                </a:rPr>
                <a:t>能引起误差的一些操作</a:t>
              </a:r>
              <a:endParaRPr lang="zh-CN" altLang="en-US" sz="2400" dirty="0">
                <a:latin typeface="Times New Roman" panose="02020603050405020304" pitchFamily="18" charset="0"/>
                <a:ea typeface="隶书" panose="02010509060101010101" pitchFamily="49" charset="-122"/>
              </a:endParaRPr>
            </a:p>
            <a:p>
              <a:pPr lvl="0" eaLnBrk="1" hangingPunct="1"/>
              <a:r>
                <a:rPr lang="zh-CN" altLang="en-US" sz="2400" dirty="0">
                  <a:latin typeface="Times New Roman" panose="02020603050405020304" pitchFamily="18" charset="0"/>
                  <a:ea typeface="隶书" panose="02010509060101010101" pitchFamily="49" charset="-122"/>
                </a:rPr>
                <a:t>以配制</a:t>
              </a:r>
              <a:r>
                <a:rPr lang="en-US" altLang="zh-CN" sz="2400" dirty="0">
                  <a:solidFill>
                    <a:srgbClr val="FF0000"/>
                  </a:solidFill>
                  <a:latin typeface="Times New Roman" panose="02020603050405020304" pitchFamily="18" charset="0"/>
                  <a:ea typeface="隶书" panose="02010509060101010101" pitchFamily="49" charset="-122"/>
                </a:rPr>
                <a:t>0.5mol/LNaOH</a:t>
              </a:r>
              <a:r>
                <a:rPr lang="zh-CN" altLang="en-US" sz="2400" dirty="0">
                  <a:latin typeface="Times New Roman" panose="02020603050405020304" pitchFamily="18" charset="0"/>
                  <a:ea typeface="隶书" panose="02010509060101010101" pitchFamily="49" charset="-122"/>
                </a:rPr>
                <a:t>为例</a:t>
              </a:r>
              <a:endParaRPr lang="zh-CN" altLang="en-US" sz="2400" dirty="0">
                <a:latin typeface="Times New Roman" panose="02020603050405020304" pitchFamily="18" charset="0"/>
                <a:ea typeface="隶书" panose="02010509060101010101" pitchFamily="49" charset="-122"/>
              </a:endParaRPr>
            </a:p>
          </p:txBody>
        </p:sp>
        <p:sp>
          <p:nvSpPr>
            <p:cNvPr id="84020" name="Line 20"/>
            <p:cNvSpPr/>
            <p:nvPr/>
          </p:nvSpPr>
          <p:spPr>
            <a:xfrm>
              <a:off x="3360" y="672"/>
              <a:ext cx="0" cy="3360"/>
            </a:xfrm>
            <a:prstGeom prst="line">
              <a:avLst/>
            </a:prstGeom>
            <a:ln w="28575" cap="flat" cmpd="sng">
              <a:solidFill>
                <a:srgbClr val="000099"/>
              </a:solidFill>
              <a:prstDash val="solid"/>
              <a:headEnd type="none" w="med" len="med"/>
              <a:tailEnd type="none" w="med" len="med"/>
            </a:ln>
          </p:spPr>
        </p:sp>
        <p:sp>
          <p:nvSpPr>
            <p:cNvPr id="84021" name="Line 21"/>
            <p:cNvSpPr/>
            <p:nvPr/>
          </p:nvSpPr>
          <p:spPr>
            <a:xfrm>
              <a:off x="4560" y="672"/>
              <a:ext cx="0" cy="3360"/>
            </a:xfrm>
            <a:prstGeom prst="line">
              <a:avLst/>
            </a:prstGeom>
            <a:ln w="28575" cap="flat" cmpd="sng">
              <a:solidFill>
                <a:srgbClr val="000099"/>
              </a:solidFill>
              <a:prstDash val="solid"/>
              <a:headEnd type="none" w="med" len="med"/>
              <a:tailEnd type="none" w="med" len="med"/>
            </a:ln>
          </p:spPr>
        </p:sp>
        <p:sp>
          <p:nvSpPr>
            <p:cNvPr id="84022" name="Line 22"/>
            <p:cNvSpPr/>
            <p:nvPr/>
          </p:nvSpPr>
          <p:spPr>
            <a:xfrm>
              <a:off x="5376" y="672"/>
              <a:ext cx="0" cy="3360"/>
            </a:xfrm>
            <a:prstGeom prst="line">
              <a:avLst/>
            </a:prstGeom>
            <a:ln w="28575" cap="flat" cmpd="sng">
              <a:solidFill>
                <a:srgbClr val="000099"/>
              </a:solidFill>
              <a:prstDash val="solid"/>
              <a:headEnd type="none" w="med" len="med"/>
              <a:tailEnd type="none" w="med" len="med"/>
            </a:ln>
          </p:spPr>
        </p:sp>
        <p:sp>
          <p:nvSpPr>
            <p:cNvPr id="84023" name="Line 23"/>
            <p:cNvSpPr/>
            <p:nvPr/>
          </p:nvSpPr>
          <p:spPr>
            <a:xfrm flipH="1">
              <a:off x="3936" y="912"/>
              <a:ext cx="0" cy="3120"/>
            </a:xfrm>
            <a:prstGeom prst="line">
              <a:avLst/>
            </a:prstGeom>
            <a:ln w="28575" cap="flat" cmpd="sng">
              <a:solidFill>
                <a:srgbClr val="000099"/>
              </a:solidFill>
              <a:prstDash val="solid"/>
              <a:headEnd type="none" w="med" len="med"/>
              <a:tailEnd type="none" w="med" len="med"/>
            </a:ln>
          </p:spPr>
        </p:sp>
        <p:sp>
          <p:nvSpPr>
            <p:cNvPr id="84024" name="Line 24"/>
            <p:cNvSpPr/>
            <p:nvPr/>
          </p:nvSpPr>
          <p:spPr>
            <a:xfrm>
              <a:off x="3360" y="912"/>
              <a:ext cx="1200" cy="0"/>
            </a:xfrm>
            <a:prstGeom prst="line">
              <a:avLst/>
            </a:prstGeom>
            <a:ln w="28575" cap="flat" cmpd="sng">
              <a:solidFill>
                <a:srgbClr val="000099"/>
              </a:solidFill>
              <a:prstDash val="solid"/>
              <a:headEnd type="none" w="med" len="med"/>
              <a:tailEnd type="none" w="med" len="med"/>
            </a:ln>
          </p:spPr>
        </p:sp>
        <p:sp>
          <p:nvSpPr>
            <p:cNvPr id="84025" name="Rectangle 25"/>
            <p:cNvSpPr/>
            <p:nvPr/>
          </p:nvSpPr>
          <p:spPr>
            <a:xfrm>
              <a:off x="3526" y="624"/>
              <a:ext cx="788" cy="327"/>
            </a:xfrm>
            <a:prstGeom prst="rect">
              <a:avLst/>
            </a:prstGeom>
            <a:noFill/>
            <a:ln w="9525">
              <a:noFill/>
            </a:ln>
          </p:spPr>
          <p:txBody>
            <a:bodyPr wrap="none">
              <a:spAutoFit/>
            </a:bodyPr>
            <a:p>
              <a:pPr lvl="0" eaLnBrk="1" hangingPunct="1"/>
              <a:r>
                <a:rPr lang="zh-CN" altLang="en-US" sz="2800" dirty="0">
                  <a:solidFill>
                    <a:schemeClr val="accent2"/>
                  </a:solidFill>
                  <a:latin typeface="Times New Roman" panose="02020603050405020304" pitchFamily="18" charset="0"/>
                  <a:ea typeface="隶书" panose="02010509060101010101" pitchFamily="49" charset="-122"/>
                </a:rPr>
                <a:t>因变量</a:t>
              </a:r>
              <a:endParaRPr lang="zh-CN" altLang="en-US" sz="2800" dirty="0">
                <a:solidFill>
                  <a:schemeClr val="accent2"/>
                </a:solidFill>
                <a:latin typeface="Times New Roman" panose="02020603050405020304" pitchFamily="18" charset="0"/>
                <a:ea typeface="隶书" panose="02010509060101010101" pitchFamily="49" charset="-122"/>
              </a:endParaRPr>
            </a:p>
          </p:txBody>
        </p:sp>
        <p:sp>
          <p:nvSpPr>
            <p:cNvPr id="84026" name="Rectangle 26"/>
            <p:cNvSpPr/>
            <p:nvPr/>
          </p:nvSpPr>
          <p:spPr>
            <a:xfrm>
              <a:off x="3441" y="864"/>
              <a:ext cx="229" cy="330"/>
            </a:xfrm>
            <a:prstGeom prst="rect">
              <a:avLst/>
            </a:prstGeom>
            <a:noFill/>
            <a:ln w="9525">
              <a:noFill/>
            </a:ln>
          </p:spPr>
          <p:txBody>
            <a:bodyPr wrap="none">
              <a:spAutoFit/>
            </a:bodyPr>
            <a:p>
              <a:pPr lvl="0" eaLnBrk="1" hangingPunct="1"/>
              <a:r>
                <a:rPr lang="en-US" altLang="zh-CN" sz="2800" dirty="0">
                  <a:solidFill>
                    <a:schemeClr val="accent2"/>
                  </a:solidFill>
                  <a:latin typeface="Times New Roman" panose="02020603050405020304" pitchFamily="18" charset="0"/>
                  <a:ea typeface="隶书" panose="02010509060101010101" pitchFamily="49" charset="-122"/>
                </a:rPr>
                <a:t>n</a:t>
              </a:r>
              <a:endParaRPr lang="en-US" altLang="zh-CN" sz="2800" dirty="0">
                <a:solidFill>
                  <a:schemeClr val="accent2"/>
                </a:solidFill>
                <a:latin typeface="Times New Roman" panose="02020603050405020304" pitchFamily="18" charset="0"/>
                <a:ea typeface="隶书" panose="02010509060101010101" pitchFamily="49" charset="-122"/>
              </a:endParaRPr>
            </a:p>
          </p:txBody>
        </p:sp>
        <p:sp>
          <p:nvSpPr>
            <p:cNvPr id="84027" name="Rectangle 27"/>
            <p:cNvSpPr/>
            <p:nvPr/>
          </p:nvSpPr>
          <p:spPr>
            <a:xfrm>
              <a:off x="4128" y="864"/>
              <a:ext cx="278" cy="327"/>
            </a:xfrm>
            <a:prstGeom prst="rect">
              <a:avLst/>
            </a:prstGeom>
            <a:noFill/>
            <a:ln w="9525">
              <a:noFill/>
            </a:ln>
          </p:spPr>
          <p:txBody>
            <a:bodyPr wrap="none">
              <a:spAutoFit/>
            </a:bodyPr>
            <a:p>
              <a:pPr lvl="0" eaLnBrk="1" hangingPunct="1"/>
              <a:r>
                <a:rPr lang="en-US" altLang="zh-CN" sz="2800" dirty="0">
                  <a:solidFill>
                    <a:schemeClr val="accent2"/>
                  </a:solidFill>
                  <a:latin typeface="Times New Roman" panose="02020603050405020304" pitchFamily="18" charset="0"/>
                  <a:ea typeface="隶书" panose="02010509060101010101" pitchFamily="49" charset="-122"/>
                </a:rPr>
                <a:t>V</a:t>
              </a:r>
              <a:endParaRPr lang="en-US" altLang="zh-CN" sz="2800" dirty="0">
                <a:solidFill>
                  <a:schemeClr val="accent2"/>
                </a:solidFill>
                <a:latin typeface="Times New Roman" panose="02020603050405020304" pitchFamily="18" charset="0"/>
                <a:ea typeface="隶书" panose="02010509060101010101" pitchFamily="49" charset="-122"/>
              </a:endParaRPr>
            </a:p>
          </p:txBody>
        </p:sp>
        <p:sp>
          <p:nvSpPr>
            <p:cNvPr id="84028" name="Rectangle 28"/>
            <p:cNvSpPr/>
            <p:nvPr/>
          </p:nvSpPr>
          <p:spPr>
            <a:xfrm>
              <a:off x="4560" y="624"/>
              <a:ext cx="838" cy="518"/>
            </a:xfrm>
            <a:prstGeom prst="rect">
              <a:avLst/>
            </a:prstGeom>
            <a:noFill/>
            <a:ln w="9525">
              <a:noFill/>
            </a:ln>
          </p:spPr>
          <p:txBody>
            <a:bodyPr>
              <a:spAutoFit/>
            </a:bodyPr>
            <a:p>
              <a:pPr lvl="0" algn="ctr" eaLnBrk="1" hangingPunct="1"/>
              <a:r>
                <a:rPr lang="en-US" altLang="zh-CN" sz="2400" dirty="0">
                  <a:solidFill>
                    <a:schemeClr val="accent2"/>
                  </a:solidFill>
                  <a:latin typeface="Times New Roman" panose="02020603050405020304" pitchFamily="18" charset="0"/>
                  <a:ea typeface="隶书" panose="02010509060101010101" pitchFamily="49" charset="-122"/>
                </a:rPr>
                <a:t>C</a:t>
              </a:r>
              <a:endParaRPr lang="en-US" altLang="zh-CN" sz="2400" dirty="0">
                <a:solidFill>
                  <a:schemeClr val="accent2"/>
                </a:solidFill>
                <a:latin typeface="Times New Roman" panose="02020603050405020304" pitchFamily="18" charset="0"/>
                <a:ea typeface="隶书" panose="02010509060101010101" pitchFamily="49" charset="-122"/>
              </a:endParaRPr>
            </a:p>
            <a:p>
              <a:pPr lvl="0" algn="ctr" eaLnBrk="1" hangingPunct="1"/>
              <a:r>
                <a:rPr lang="en-US" altLang="zh-CN" sz="2400" dirty="0">
                  <a:solidFill>
                    <a:schemeClr val="accent2"/>
                  </a:solidFill>
                  <a:latin typeface="Times New Roman" panose="02020603050405020304" pitchFamily="18" charset="0"/>
                  <a:ea typeface="隶书" panose="02010509060101010101" pitchFamily="49" charset="-122"/>
                </a:rPr>
                <a:t>(mol/L)</a:t>
              </a:r>
              <a:endParaRPr lang="en-US" altLang="zh-CN" sz="2400" dirty="0">
                <a:solidFill>
                  <a:schemeClr val="accent2"/>
                </a:solidFill>
                <a:latin typeface="Times New Roman" panose="02020603050405020304" pitchFamily="18" charset="0"/>
                <a:ea typeface="隶书" panose="02010509060101010101" pitchFamily="49" charset="-122"/>
              </a:endParaRPr>
            </a:p>
          </p:txBody>
        </p:sp>
        <p:sp>
          <p:nvSpPr>
            <p:cNvPr id="84029" name="Rectangle 29"/>
            <p:cNvSpPr/>
            <p:nvPr/>
          </p:nvSpPr>
          <p:spPr>
            <a:xfrm>
              <a:off x="480" y="1104"/>
              <a:ext cx="2161" cy="330"/>
            </a:xfrm>
            <a:prstGeom prst="rect">
              <a:avLst/>
            </a:prstGeom>
            <a:noFill/>
            <a:ln w="9525">
              <a:noFill/>
            </a:ln>
          </p:spPr>
          <p:txBody>
            <a:bodyPr wrap="none">
              <a:spAutoFit/>
            </a:bodyPr>
            <a:p>
              <a:pPr lvl="0" eaLnBrk="1" hangingPunct="1"/>
              <a:r>
                <a:rPr lang="zh-CN" altLang="en-US" sz="2800" b="1" dirty="0">
                  <a:solidFill>
                    <a:srgbClr val="FF0000"/>
                  </a:solidFill>
                  <a:latin typeface="Times New Roman" panose="02020603050405020304" pitchFamily="18" charset="0"/>
                  <a:ea typeface="隶书" panose="02010509060101010101" pitchFamily="49" charset="-122"/>
                </a:rPr>
                <a:t>称量前小烧杯内有水</a:t>
              </a:r>
              <a:endParaRPr lang="zh-CN" altLang="en-US" sz="2800" b="1" dirty="0">
                <a:solidFill>
                  <a:srgbClr val="FF0000"/>
                </a:solidFill>
                <a:latin typeface="Times New Roman" panose="02020603050405020304" pitchFamily="18" charset="0"/>
                <a:ea typeface="隶书" panose="02010509060101010101" pitchFamily="49" charset="-122"/>
              </a:endParaRPr>
            </a:p>
          </p:txBody>
        </p:sp>
        <p:sp>
          <p:nvSpPr>
            <p:cNvPr id="84030" name="Rectangle 30"/>
            <p:cNvSpPr/>
            <p:nvPr/>
          </p:nvSpPr>
          <p:spPr>
            <a:xfrm>
              <a:off x="480" y="1344"/>
              <a:ext cx="1480" cy="330"/>
            </a:xfrm>
            <a:prstGeom prst="rect">
              <a:avLst/>
            </a:prstGeom>
            <a:noFill/>
            <a:ln w="9525">
              <a:noFill/>
            </a:ln>
          </p:spPr>
          <p:txBody>
            <a:bodyPr wrap="none">
              <a:spAutoFit/>
            </a:bodyPr>
            <a:p>
              <a:pPr lvl="0" eaLnBrk="1" hangingPunct="1"/>
              <a:r>
                <a:rPr lang="zh-CN" altLang="en-US" sz="2800" b="1" dirty="0">
                  <a:solidFill>
                    <a:srgbClr val="FF0000"/>
                  </a:solidFill>
                  <a:latin typeface="Times New Roman" panose="02020603050405020304" pitchFamily="18" charset="0"/>
                  <a:ea typeface="隶书" panose="02010509060101010101" pitchFamily="49" charset="-122"/>
                </a:rPr>
                <a:t>称量时间过长</a:t>
              </a:r>
              <a:endParaRPr lang="zh-CN" altLang="en-US" sz="2800" b="1" dirty="0">
                <a:solidFill>
                  <a:srgbClr val="FF0000"/>
                </a:solidFill>
                <a:latin typeface="Times New Roman" panose="02020603050405020304" pitchFamily="18" charset="0"/>
                <a:ea typeface="隶书" panose="02010509060101010101" pitchFamily="49" charset="-122"/>
              </a:endParaRPr>
            </a:p>
          </p:txBody>
        </p:sp>
        <p:sp>
          <p:nvSpPr>
            <p:cNvPr id="84031" name="Rectangle 31"/>
            <p:cNvSpPr/>
            <p:nvPr/>
          </p:nvSpPr>
          <p:spPr>
            <a:xfrm>
              <a:off x="480" y="1598"/>
              <a:ext cx="1653" cy="330"/>
            </a:xfrm>
            <a:prstGeom prst="rect">
              <a:avLst/>
            </a:prstGeom>
            <a:noFill/>
            <a:ln w="9525">
              <a:noFill/>
            </a:ln>
          </p:spPr>
          <p:txBody>
            <a:bodyPr wrap="none">
              <a:spAutoFit/>
            </a:bodyPr>
            <a:p>
              <a:pPr lvl="0" eaLnBrk="1" hangingPunct="1"/>
              <a:r>
                <a:rPr lang="zh-CN" altLang="en-US" sz="2800" b="1" dirty="0">
                  <a:solidFill>
                    <a:srgbClr val="FF0000"/>
                  </a:solidFill>
                  <a:latin typeface="Times New Roman" panose="02020603050405020304" pitchFamily="18" charset="0"/>
                  <a:ea typeface="隶书" panose="02010509060101010101" pitchFamily="49" charset="-122"/>
                </a:rPr>
                <a:t>用滤纸称</a:t>
              </a:r>
              <a:r>
                <a:rPr lang="en-US" altLang="zh-CN" sz="2800" b="1" dirty="0">
                  <a:solidFill>
                    <a:srgbClr val="FF0000"/>
                  </a:solidFill>
                  <a:latin typeface="Times New Roman" panose="02020603050405020304" pitchFamily="18" charset="0"/>
                  <a:ea typeface="隶书" panose="02010509060101010101" pitchFamily="49" charset="-122"/>
                </a:rPr>
                <a:t>NaOH</a:t>
              </a:r>
              <a:endParaRPr lang="en-US" altLang="zh-CN" sz="2800" b="1" dirty="0">
                <a:solidFill>
                  <a:srgbClr val="FF0000"/>
                </a:solidFill>
                <a:latin typeface="Times New Roman" panose="02020603050405020304" pitchFamily="18" charset="0"/>
                <a:ea typeface="隶书" panose="02010509060101010101" pitchFamily="49" charset="-122"/>
              </a:endParaRPr>
            </a:p>
          </p:txBody>
        </p:sp>
        <p:sp>
          <p:nvSpPr>
            <p:cNvPr id="84032" name="Rectangle 32"/>
            <p:cNvSpPr/>
            <p:nvPr/>
          </p:nvSpPr>
          <p:spPr>
            <a:xfrm>
              <a:off x="480" y="1824"/>
              <a:ext cx="2928" cy="327"/>
            </a:xfrm>
            <a:prstGeom prst="rect">
              <a:avLst/>
            </a:prstGeom>
            <a:noFill/>
            <a:ln w="9525">
              <a:noFill/>
            </a:ln>
          </p:spPr>
          <p:txBody>
            <a:bodyPr>
              <a:spAutoFit/>
            </a:bodyPr>
            <a:p>
              <a:pPr lvl="0" eaLnBrk="1" hangingPunct="1"/>
              <a:r>
                <a:rPr lang="zh-CN" altLang="en-US" sz="2800" dirty="0">
                  <a:latin typeface="Times New Roman" panose="02020603050405020304" pitchFamily="18" charset="0"/>
                  <a:ea typeface="隶书" panose="02010509060101010101" pitchFamily="49" charset="-122"/>
                </a:rPr>
                <a:t>向容量瓶内注液时少量流出</a:t>
              </a:r>
              <a:endParaRPr lang="zh-CN" altLang="en-US" sz="2800" dirty="0">
                <a:latin typeface="Times New Roman" panose="02020603050405020304" pitchFamily="18" charset="0"/>
                <a:ea typeface="隶书" panose="02010509060101010101" pitchFamily="49" charset="-122"/>
              </a:endParaRPr>
            </a:p>
          </p:txBody>
        </p:sp>
        <p:sp>
          <p:nvSpPr>
            <p:cNvPr id="84033" name="Rectangle 33"/>
            <p:cNvSpPr/>
            <p:nvPr/>
          </p:nvSpPr>
          <p:spPr>
            <a:xfrm>
              <a:off x="480" y="2064"/>
              <a:ext cx="1908" cy="327"/>
            </a:xfrm>
            <a:prstGeom prst="rect">
              <a:avLst/>
            </a:prstGeom>
            <a:noFill/>
            <a:ln w="9525">
              <a:noFill/>
            </a:ln>
          </p:spPr>
          <p:txBody>
            <a:bodyPr wrap="none">
              <a:spAutoFit/>
            </a:bodyPr>
            <a:p>
              <a:pPr lvl="0" eaLnBrk="1" hangingPunct="1"/>
              <a:r>
                <a:rPr lang="zh-CN" altLang="en-US" sz="2800" dirty="0">
                  <a:latin typeface="Times New Roman" panose="02020603050405020304" pitchFamily="18" charset="0"/>
                  <a:ea typeface="隶书" panose="02010509060101010101" pitchFamily="49" charset="-122"/>
                </a:rPr>
                <a:t>未洗烧杯和玻璃棒</a:t>
              </a:r>
              <a:endParaRPr lang="zh-CN" altLang="en-US" sz="2800" dirty="0">
                <a:latin typeface="Times New Roman" panose="02020603050405020304" pitchFamily="18" charset="0"/>
                <a:ea typeface="隶书" panose="02010509060101010101" pitchFamily="49" charset="-122"/>
              </a:endParaRPr>
            </a:p>
          </p:txBody>
        </p:sp>
        <p:sp>
          <p:nvSpPr>
            <p:cNvPr id="84034" name="Rectangle 34"/>
            <p:cNvSpPr/>
            <p:nvPr/>
          </p:nvSpPr>
          <p:spPr>
            <a:xfrm>
              <a:off x="480" y="2304"/>
              <a:ext cx="2356" cy="327"/>
            </a:xfrm>
            <a:prstGeom prst="rect">
              <a:avLst/>
            </a:prstGeom>
            <a:noFill/>
            <a:ln w="9525">
              <a:noFill/>
            </a:ln>
          </p:spPr>
          <p:txBody>
            <a:bodyPr wrap="none">
              <a:spAutoFit/>
            </a:bodyPr>
            <a:p>
              <a:pPr lvl="0" eaLnBrk="1" hangingPunct="1"/>
              <a:r>
                <a:rPr lang="zh-CN" altLang="en-US" sz="2800" dirty="0">
                  <a:latin typeface="Times New Roman" panose="02020603050405020304" pitchFamily="18" charset="0"/>
                  <a:ea typeface="隶书" panose="02010509060101010101" pitchFamily="49" charset="-122"/>
                </a:rPr>
                <a:t>未冷至室温就注入定容</a:t>
              </a:r>
              <a:endParaRPr lang="zh-CN" altLang="en-US" sz="2800" dirty="0">
                <a:latin typeface="Times New Roman" panose="02020603050405020304" pitchFamily="18" charset="0"/>
                <a:ea typeface="隶书" panose="02010509060101010101" pitchFamily="49" charset="-122"/>
              </a:endParaRPr>
            </a:p>
          </p:txBody>
        </p:sp>
        <p:sp>
          <p:nvSpPr>
            <p:cNvPr id="84035" name="Rectangle 35"/>
            <p:cNvSpPr/>
            <p:nvPr/>
          </p:nvSpPr>
          <p:spPr>
            <a:xfrm>
              <a:off x="480" y="2544"/>
              <a:ext cx="2356" cy="327"/>
            </a:xfrm>
            <a:prstGeom prst="rect">
              <a:avLst/>
            </a:prstGeom>
            <a:noFill/>
            <a:ln w="9525">
              <a:noFill/>
            </a:ln>
          </p:spPr>
          <p:txBody>
            <a:bodyPr wrap="none">
              <a:spAutoFit/>
            </a:bodyPr>
            <a:p>
              <a:pPr lvl="0" eaLnBrk="1" hangingPunct="1"/>
              <a:r>
                <a:rPr lang="zh-CN" altLang="en-US" sz="2800" dirty="0">
                  <a:latin typeface="Times New Roman" panose="02020603050405020304" pitchFamily="18" charset="0"/>
                  <a:ea typeface="隶书" panose="02010509060101010101" pitchFamily="49" charset="-122"/>
                </a:rPr>
                <a:t>定容时水多用滴管吸出</a:t>
              </a:r>
              <a:endParaRPr lang="zh-CN" altLang="en-US" sz="2800" dirty="0">
                <a:latin typeface="Times New Roman" panose="02020603050405020304" pitchFamily="18" charset="0"/>
                <a:ea typeface="隶书" panose="02010509060101010101" pitchFamily="49" charset="-122"/>
              </a:endParaRPr>
            </a:p>
          </p:txBody>
        </p:sp>
        <p:sp>
          <p:nvSpPr>
            <p:cNvPr id="84036" name="Rectangle 36"/>
            <p:cNvSpPr/>
            <p:nvPr/>
          </p:nvSpPr>
          <p:spPr>
            <a:xfrm>
              <a:off x="480" y="2784"/>
              <a:ext cx="2804" cy="327"/>
            </a:xfrm>
            <a:prstGeom prst="rect">
              <a:avLst/>
            </a:prstGeom>
            <a:noFill/>
            <a:ln w="9525">
              <a:noFill/>
            </a:ln>
          </p:spPr>
          <p:txBody>
            <a:bodyPr wrap="none">
              <a:spAutoFit/>
            </a:bodyPr>
            <a:p>
              <a:pPr lvl="0" eaLnBrk="1" hangingPunct="1"/>
              <a:r>
                <a:rPr lang="zh-CN" altLang="en-US" sz="2800" dirty="0">
                  <a:latin typeface="Times New Roman" panose="02020603050405020304" pitchFamily="18" charset="0"/>
                  <a:ea typeface="隶书" panose="02010509060101010101" pitchFamily="49" charset="-122"/>
                </a:rPr>
                <a:t>定容摇匀时液面下降再加水</a:t>
              </a:r>
              <a:endParaRPr lang="zh-CN" altLang="en-US" sz="2800" dirty="0">
                <a:latin typeface="Times New Roman" panose="02020603050405020304" pitchFamily="18" charset="0"/>
                <a:ea typeface="隶书" panose="02010509060101010101" pitchFamily="49" charset="-122"/>
              </a:endParaRPr>
            </a:p>
          </p:txBody>
        </p:sp>
        <p:sp>
          <p:nvSpPr>
            <p:cNvPr id="84037" name="Rectangle 37"/>
            <p:cNvSpPr/>
            <p:nvPr/>
          </p:nvSpPr>
          <p:spPr>
            <a:xfrm>
              <a:off x="480" y="2985"/>
              <a:ext cx="2804" cy="596"/>
            </a:xfrm>
            <a:prstGeom prst="rect">
              <a:avLst/>
            </a:prstGeom>
            <a:noFill/>
            <a:ln w="9525">
              <a:noFill/>
            </a:ln>
          </p:spPr>
          <p:txBody>
            <a:bodyPr wrap="none">
              <a:spAutoFit/>
            </a:bodyPr>
            <a:p>
              <a:pPr lvl="0" eaLnBrk="1" hangingPunct="1"/>
              <a:r>
                <a:rPr lang="zh-CN" altLang="en-US" sz="2800" dirty="0">
                  <a:latin typeface="Times New Roman" panose="02020603050405020304" pitchFamily="18" charset="0"/>
                  <a:ea typeface="隶书" panose="02010509060101010101" pitchFamily="49" charset="-122"/>
                </a:rPr>
                <a:t>定容后经振荡、摇匀、静置</a:t>
              </a:r>
              <a:endParaRPr lang="zh-CN" altLang="en-US" sz="2800" dirty="0">
                <a:latin typeface="Times New Roman" panose="02020603050405020304" pitchFamily="18" charset="0"/>
                <a:ea typeface="隶书" panose="02010509060101010101" pitchFamily="49" charset="-122"/>
              </a:endParaRPr>
            </a:p>
            <a:p>
              <a:pPr lvl="0" eaLnBrk="1" hangingPunct="1"/>
              <a:r>
                <a:rPr lang="zh-CN" altLang="en-US" sz="2800" dirty="0">
                  <a:latin typeface="Times New Roman" panose="02020603050405020304" pitchFamily="18" charset="0"/>
                  <a:ea typeface="隶书" panose="02010509060101010101" pitchFamily="49" charset="-122"/>
                </a:rPr>
                <a:t>液面下降</a:t>
              </a:r>
              <a:endParaRPr lang="zh-CN" altLang="en-US" sz="2800" dirty="0">
                <a:latin typeface="Times New Roman" panose="02020603050405020304" pitchFamily="18" charset="0"/>
                <a:ea typeface="隶书" panose="02010509060101010101" pitchFamily="49" charset="-122"/>
              </a:endParaRPr>
            </a:p>
          </p:txBody>
        </p:sp>
        <p:sp>
          <p:nvSpPr>
            <p:cNvPr id="84038" name="Rectangle 38">
              <a:hlinkClick r:id="rId1" action="ppaction://hlinksldjump"/>
            </p:cNvPr>
            <p:cNvSpPr/>
            <p:nvPr/>
          </p:nvSpPr>
          <p:spPr>
            <a:xfrm>
              <a:off x="480" y="3504"/>
              <a:ext cx="2784" cy="327"/>
            </a:xfrm>
            <a:prstGeom prst="rect">
              <a:avLst/>
            </a:prstGeom>
            <a:noFill/>
            <a:ln w="9525">
              <a:noFill/>
            </a:ln>
          </p:spPr>
          <p:txBody>
            <a:bodyPr>
              <a:spAutoFit/>
            </a:bodyPr>
            <a:p>
              <a:pPr lvl="0" eaLnBrk="1" hangingPunct="1"/>
              <a:r>
                <a:rPr lang="zh-CN" altLang="en-US" sz="2800" dirty="0">
                  <a:latin typeface="Times New Roman" panose="02020603050405020304" pitchFamily="18" charset="0"/>
                  <a:ea typeface="隶书" panose="02010509060101010101" pitchFamily="49" charset="-122"/>
                </a:rPr>
                <a:t>定容时俯视读数</a:t>
              </a:r>
              <a:endParaRPr lang="zh-CN" altLang="en-US" sz="2800" dirty="0">
                <a:latin typeface="Times New Roman" panose="02020603050405020304" pitchFamily="18" charset="0"/>
                <a:ea typeface="隶书" panose="02010509060101010101" pitchFamily="49" charset="-122"/>
              </a:endParaRPr>
            </a:p>
          </p:txBody>
        </p:sp>
        <p:sp>
          <p:nvSpPr>
            <p:cNvPr id="84039" name="Rectangle 39"/>
            <p:cNvSpPr/>
            <p:nvPr/>
          </p:nvSpPr>
          <p:spPr>
            <a:xfrm>
              <a:off x="480" y="3744"/>
              <a:ext cx="1908" cy="327"/>
            </a:xfrm>
            <a:prstGeom prst="rect">
              <a:avLst/>
            </a:prstGeom>
            <a:noFill/>
            <a:ln w="9525">
              <a:noFill/>
            </a:ln>
          </p:spPr>
          <p:txBody>
            <a:bodyPr wrap="none">
              <a:spAutoFit/>
            </a:bodyPr>
            <a:p>
              <a:pPr lvl="0" eaLnBrk="1" hangingPunct="1"/>
              <a:r>
                <a:rPr lang="zh-CN" altLang="en-US" sz="2800" dirty="0">
                  <a:latin typeface="Times New Roman" panose="02020603050405020304" pitchFamily="18" charset="0"/>
                  <a:ea typeface="隶书" panose="02010509060101010101" pitchFamily="49" charset="-122"/>
                </a:rPr>
                <a:t>定容时仰视读读数</a:t>
              </a:r>
              <a:endParaRPr lang="zh-CN" altLang="en-US" sz="2800" dirty="0">
                <a:latin typeface="Times New Roman" panose="02020603050405020304" pitchFamily="18" charset="0"/>
                <a:ea typeface="隶书" panose="02010509060101010101" pitchFamily="49" charset="-122"/>
              </a:endParaRPr>
            </a:p>
          </p:txBody>
        </p:sp>
      </p:grpSp>
      <p:sp>
        <p:nvSpPr>
          <p:cNvPr id="225320" name="Line 40"/>
          <p:cNvSpPr/>
          <p:nvPr/>
        </p:nvSpPr>
        <p:spPr>
          <a:xfrm>
            <a:off x="5160963" y="1898650"/>
            <a:ext cx="533400" cy="0"/>
          </a:xfrm>
          <a:prstGeom prst="line">
            <a:avLst/>
          </a:prstGeom>
          <a:ln w="76200" cap="flat" cmpd="sng">
            <a:solidFill>
              <a:srgbClr val="FF0000"/>
            </a:solidFill>
            <a:prstDash val="solid"/>
            <a:headEnd type="none" w="med" len="med"/>
            <a:tailEnd type="none" w="med" len="med"/>
          </a:ln>
        </p:spPr>
      </p:sp>
      <p:sp>
        <p:nvSpPr>
          <p:cNvPr id="225321" name="Line 41"/>
          <p:cNvSpPr/>
          <p:nvPr/>
        </p:nvSpPr>
        <p:spPr>
          <a:xfrm>
            <a:off x="6151563" y="1898650"/>
            <a:ext cx="533400" cy="0"/>
          </a:xfrm>
          <a:prstGeom prst="line">
            <a:avLst/>
          </a:prstGeom>
          <a:ln w="76200" cap="flat" cmpd="sng">
            <a:solidFill>
              <a:srgbClr val="FF0000"/>
            </a:solidFill>
            <a:prstDash val="solid"/>
            <a:headEnd type="none" w="med" len="med"/>
            <a:tailEnd type="none" w="med" len="med"/>
          </a:ln>
        </p:spPr>
      </p:sp>
      <p:sp>
        <p:nvSpPr>
          <p:cNvPr id="225322" name="Line 42"/>
          <p:cNvSpPr/>
          <p:nvPr/>
        </p:nvSpPr>
        <p:spPr>
          <a:xfrm>
            <a:off x="6170613" y="2279650"/>
            <a:ext cx="533400" cy="0"/>
          </a:xfrm>
          <a:prstGeom prst="line">
            <a:avLst/>
          </a:prstGeom>
          <a:ln w="76200" cap="flat" cmpd="sng">
            <a:solidFill>
              <a:srgbClr val="FF0000"/>
            </a:solidFill>
            <a:prstDash val="solid"/>
            <a:headEnd type="none" w="med" len="med"/>
            <a:tailEnd type="none" w="med" len="med"/>
          </a:ln>
        </p:spPr>
      </p:sp>
      <p:sp>
        <p:nvSpPr>
          <p:cNvPr id="225323" name="Line 43"/>
          <p:cNvSpPr/>
          <p:nvPr/>
        </p:nvSpPr>
        <p:spPr>
          <a:xfrm>
            <a:off x="6170613" y="2722563"/>
            <a:ext cx="533400" cy="0"/>
          </a:xfrm>
          <a:prstGeom prst="line">
            <a:avLst/>
          </a:prstGeom>
          <a:ln w="76200" cap="flat" cmpd="sng">
            <a:solidFill>
              <a:srgbClr val="FF0000"/>
            </a:solidFill>
            <a:prstDash val="solid"/>
            <a:headEnd type="none" w="med" len="med"/>
            <a:tailEnd type="none" w="med" len="med"/>
          </a:ln>
        </p:spPr>
      </p:sp>
      <p:sp>
        <p:nvSpPr>
          <p:cNvPr id="225324" name="Line 44"/>
          <p:cNvSpPr/>
          <p:nvPr/>
        </p:nvSpPr>
        <p:spPr>
          <a:xfrm>
            <a:off x="6180138" y="3117850"/>
            <a:ext cx="533400" cy="0"/>
          </a:xfrm>
          <a:prstGeom prst="line">
            <a:avLst/>
          </a:prstGeom>
          <a:ln w="76200" cap="flat" cmpd="sng">
            <a:solidFill>
              <a:srgbClr val="FF0000"/>
            </a:solidFill>
            <a:prstDash val="solid"/>
            <a:headEnd type="none" w="med" len="med"/>
            <a:tailEnd type="none" w="med" len="med"/>
          </a:ln>
        </p:spPr>
      </p:sp>
      <p:sp>
        <p:nvSpPr>
          <p:cNvPr id="225325" name="Line 45"/>
          <p:cNvSpPr/>
          <p:nvPr/>
        </p:nvSpPr>
        <p:spPr>
          <a:xfrm>
            <a:off x="6180138" y="3451225"/>
            <a:ext cx="533400" cy="0"/>
          </a:xfrm>
          <a:prstGeom prst="line">
            <a:avLst/>
          </a:prstGeom>
          <a:ln w="76200" cap="flat" cmpd="sng">
            <a:solidFill>
              <a:srgbClr val="FF0000"/>
            </a:solidFill>
            <a:prstDash val="solid"/>
            <a:headEnd type="none" w="med" len="med"/>
            <a:tailEnd type="none" w="med" len="med"/>
          </a:ln>
        </p:spPr>
      </p:sp>
      <p:sp>
        <p:nvSpPr>
          <p:cNvPr id="225326" name="Line 46"/>
          <p:cNvSpPr/>
          <p:nvPr/>
        </p:nvSpPr>
        <p:spPr>
          <a:xfrm>
            <a:off x="5199063" y="3817938"/>
            <a:ext cx="533400" cy="0"/>
          </a:xfrm>
          <a:prstGeom prst="line">
            <a:avLst/>
          </a:prstGeom>
          <a:ln w="76200" cap="flat" cmpd="sng">
            <a:solidFill>
              <a:srgbClr val="FF0000"/>
            </a:solidFill>
            <a:prstDash val="solid"/>
            <a:headEnd type="none" w="med" len="med"/>
            <a:tailEnd type="none" w="med" len="med"/>
          </a:ln>
        </p:spPr>
      </p:sp>
      <p:sp>
        <p:nvSpPr>
          <p:cNvPr id="225327" name="Line 47"/>
          <p:cNvSpPr/>
          <p:nvPr/>
        </p:nvSpPr>
        <p:spPr>
          <a:xfrm>
            <a:off x="6151563" y="4184650"/>
            <a:ext cx="533400" cy="0"/>
          </a:xfrm>
          <a:prstGeom prst="line">
            <a:avLst/>
          </a:prstGeom>
          <a:ln w="76200" cap="flat" cmpd="sng">
            <a:solidFill>
              <a:srgbClr val="FF0000"/>
            </a:solidFill>
            <a:prstDash val="solid"/>
            <a:headEnd type="none" w="med" len="med"/>
            <a:tailEnd type="none" w="med" len="med"/>
          </a:ln>
        </p:spPr>
      </p:sp>
      <p:sp>
        <p:nvSpPr>
          <p:cNvPr id="225328" name="Line 48"/>
          <p:cNvSpPr/>
          <p:nvPr/>
        </p:nvSpPr>
        <p:spPr>
          <a:xfrm>
            <a:off x="5222875" y="6122988"/>
            <a:ext cx="533400" cy="0"/>
          </a:xfrm>
          <a:prstGeom prst="line">
            <a:avLst/>
          </a:prstGeom>
          <a:ln w="76200" cap="flat" cmpd="sng">
            <a:solidFill>
              <a:srgbClr val="FF0000"/>
            </a:solidFill>
            <a:prstDash val="solid"/>
            <a:headEnd type="none" w="med" len="med"/>
            <a:tailEnd type="none" w="med" len="med"/>
          </a:ln>
        </p:spPr>
      </p:sp>
      <p:sp>
        <p:nvSpPr>
          <p:cNvPr id="225329" name="Line 49"/>
          <p:cNvSpPr/>
          <p:nvPr/>
        </p:nvSpPr>
        <p:spPr>
          <a:xfrm>
            <a:off x="5218113" y="5722938"/>
            <a:ext cx="533400" cy="0"/>
          </a:xfrm>
          <a:prstGeom prst="line">
            <a:avLst/>
          </a:prstGeom>
          <a:ln w="76200" cap="flat" cmpd="sng">
            <a:solidFill>
              <a:srgbClr val="FF0000"/>
            </a:solidFill>
            <a:prstDash val="solid"/>
            <a:headEnd type="none" w="med" len="med"/>
            <a:tailEnd type="none" w="med" len="med"/>
          </a:ln>
        </p:spPr>
      </p:sp>
      <p:sp>
        <p:nvSpPr>
          <p:cNvPr id="225330" name="Line 50"/>
          <p:cNvSpPr/>
          <p:nvPr/>
        </p:nvSpPr>
        <p:spPr>
          <a:xfrm>
            <a:off x="5237163" y="5175250"/>
            <a:ext cx="533400" cy="0"/>
          </a:xfrm>
          <a:prstGeom prst="line">
            <a:avLst/>
          </a:prstGeom>
          <a:ln w="76200" cap="flat" cmpd="sng">
            <a:solidFill>
              <a:srgbClr val="FF0000"/>
            </a:solidFill>
            <a:prstDash val="solid"/>
            <a:headEnd type="none" w="med" len="med"/>
            <a:tailEnd type="none" w="med" len="med"/>
          </a:ln>
        </p:spPr>
      </p:sp>
      <p:sp>
        <p:nvSpPr>
          <p:cNvPr id="225331" name="Line 51"/>
          <p:cNvSpPr/>
          <p:nvPr/>
        </p:nvSpPr>
        <p:spPr>
          <a:xfrm>
            <a:off x="6146800" y="5194300"/>
            <a:ext cx="533400" cy="0"/>
          </a:xfrm>
          <a:prstGeom prst="line">
            <a:avLst/>
          </a:prstGeom>
          <a:ln w="76200" cap="flat" cmpd="sng">
            <a:solidFill>
              <a:srgbClr val="FF0000"/>
            </a:solidFill>
            <a:prstDash val="solid"/>
            <a:headEnd type="none" w="med" len="med"/>
            <a:tailEnd type="none" w="med" len="med"/>
          </a:ln>
        </p:spPr>
      </p:sp>
      <p:sp>
        <p:nvSpPr>
          <p:cNvPr id="225332" name="Rectangle 52"/>
          <p:cNvSpPr/>
          <p:nvPr/>
        </p:nvSpPr>
        <p:spPr>
          <a:xfrm>
            <a:off x="5008563" y="2051050"/>
            <a:ext cx="895350" cy="519113"/>
          </a:xfrm>
          <a:prstGeom prst="rect">
            <a:avLst/>
          </a:prstGeom>
          <a:noFill/>
          <a:ln w="9525">
            <a:noFill/>
          </a:ln>
        </p:spPr>
        <p:txBody>
          <a:bodyPr wrap="none">
            <a:spAutoFit/>
          </a:bodyPr>
          <a:p>
            <a:pPr lvl="0" eaLnBrk="1" hangingPunct="1"/>
            <a:r>
              <a:rPr lang="zh-CN" altLang="en-US" sz="2800" dirty="0">
                <a:solidFill>
                  <a:srgbClr val="A50021"/>
                </a:solidFill>
                <a:latin typeface="Times New Roman" panose="02020603050405020304" pitchFamily="18" charset="0"/>
                <a:ea typeface="隶书" panose="02010509060101010101" pitchFamily="49" charset="-122"/>
              </a:rPr>
              <a:t>减小</a:t>
            </a:r>
            <a:endParaRPr lang="zh-CN" altLang="en-US" sz="2800" dirty="0">
              <a:solidFill>
                <a:srgbClr val="A50021"/>
              </a:solidFill>
              <a:latin typeface="Times New Roman" panose="02020603050405020304" pitchFamily="18" charset="0"/>
              <a:ea typeface="隶书" panose="02010509060101010101" pitchFamily="49" charset="-122"/>
            </a:endParaRPr>
          </a:p>
        </p:txBody>
      </p:sp>
      <p:sp>
        <p:nvSpPr>
          <p:cNvPr id="225333" name="Rectangle 53"/>
          <p:cNvSpPr/>
          <p:nvPr/>
        </p:nvSpPr>
        <p:spPr>
          <a:xfrm>
            <a:off x="5021263" y="2432050"/>
            <a:ext cx="895350" cy="519113"/>
          </a:xfrm>
          <a:prstGeom prst="rect">
            <a:avLst/>
          </a:prstGeom>
          <a:noFill/>
          <a:ln w="9525">
            <a:noFill/>
          </a:ln>
        </p:spPr>
        <p:txBody>
          <a:bodyPr wrap="none">
            <a:spAutoFit/>
          </a:bodyPr>
          <a:p>
            <a:pPr lvl="0" eaLnBrk="1" hangingPunct="1"/>
            <a:r>
              <a:rPr lang="zh-CN" altLang="en-US" sz="2800" dirty="0">
                <a:solidFill>
                  <a:srgbClr val="A50021"/>
                </a:solidFill>
                <a:latin typeface="Times New Roman" panose="02020603050405020304" pitchFamily="18" charset="0"/>
                <a:ea typeface="隶书" panose="02010509060101010101" pitchFamily="49" charset="-122"/>
              </a:rPr>
              <a:t>减小</a:t>
            </a:r>
            <a:endParaRPr lang="zh-CN" altLang="en-US" sz="2800" dirty="0">
              <a:solidFill>
                <a:srgbClr val="A50021"/>
              </a:solidFill>
              <a:latin typeface="Times New Roman" panose="02020603050405020304" pitchFamily="18" charset="0"/>
              <a:ea typeface="隶书" panose="02010509060101010101" pitchFamily="49" charset="-122"/>
            </a:endParaRPr>
          </a:p>
        </p:txBody>
      </p:sp>
      <p:sp>
        <p:nvSpPr>
          <p:cNvPr id="225334" name="Rectangle 54"/>
          <p:cNvSpPr/>
          <p:nvPr/>
        </p:nvSpPr>
        <p:spPr>
          <a:xfrm>
            <a:off x="5021263" y="2794000"/>
            <a:ext cx="895350" cy="519113"/>
          </a:xfrm>
          <a:prstGeom prst="rect">
            <a:avLst/>
          </a:prstGeom>
          <a:noFill/>
          <a:ln w="9525">
            <a:noFill/>
          </a:ln>
        </p:spPr>
        <p:txBody>
          <a:bodyPr wrap="none">
            <a:spAutoFit/>
          </a:bodyPr>
          <a:p>
            <a:pPr lvl="0" eaLnBrk="1" hangingPunct="1"/>
            <a:r>
              <a:rPr lang="zh-CN" altLang="en-US" sz="2800" dirty="0">
                <a:solidFill>
                  <a:srgbClr val="A50021"/>
                </a:solidFill>
                <a:latin typeface="Times New Roman" panose="02020603050405020304" pitchFamily="18" charset="0"/>
                <a:ea typeface="隶书" panose="02010509060101010101" pitchFamily="49" charset="-122"/>
              </a:rPr>
              <a:t>减小</a:t>
            </a:r>
            <a:endParaRPr lang="zh-CN" altLang="en-US" sz="2800" dirty="0">
              <a:solidFill>
                <a:srgbClr val="A50021"/>
              </a:solidFill>
              <a:latin typeface="Times New Roman" panose="02020603050405020304" pitchFamily="18" charset="0"/>
              <a:ea typeface="隶书" panose="02010509060101010101" pitchFamily="49" charset="-122"/>
            </a:endParaRPr>
          </a:p>
        </p:txBody>
      </p:sp>
      <p:sp>
        <p:nvSpPr>
          <p:cNvPr id="225335" name="Rectangle 55"/>
          <p:cNvSpPr/>
          <p:nvPr/>
        </p:nvSpPr>
        <p:spPr>
          <a:xfrm>
            <a:off x="5040313" y="3194050"/>
            <a:ext cx="895350" cy="519113"/>
          </a:xfrm>
          <a:prstGeom prst="rect">
            <a:avLst/>
          </a:prstGeom>
          <a:noFill/>
          <a:ln w="9525">
            <a:noFill/>
          </a:ln>
        </p:spPr>
        <p:txBody>
          <a:bodyPr wrap="none">
            <a:spAutoFit/>
          </a:bodyPr>
          <a:p>
            <a:pPr lvl="0" eaLnBrk="1" hangingPunct="1"/>
            <a:r>
              <a:rPr lang="zh-CN" altLang="en-US" sz="2800" dirty="0">
                <a:solidFill>
                  <a:srgbClr val="A50021"/>
                </a:solidFill>
                <a:latin typeface="Times New Roman" panose="02020603050405020304" pitchFamily="18" charset="0"/>
                <a:ea typeface="隶书" panose="02010509060101010101" pitchFamily="49" charset="-122"/>
              </a:rPr>
              <a:t>减小</a:t>
            </a:r>
            <a:endParaRPr lang="zh-CN" altLang="en-US" sz="2800" dirty="0">
              <a:solidFill>
                <a:srgbClr val="A50021"/>
              </a:solidFill>
              <a:latin typeface="Times New Roman" panose="02020603050405020304" pitchFamily="18" charset="0"/>
              <a:ea typeface="隶书" panose="02010509060101010101" pitchFamily="49" charset="-122"/>
            </a:endParaRPr>
          </a:p>
        </p:txBody>
      </p:sp>
      <p:sp>
        <p:nvSpPr>
          <p:cNvPr id="225336" name="Rectangle 56"/>
          <p:cNvSpPr/>
          <p:nvPr/>
        </p:nvSpPr>
        <p:spPr>
          <a:xfrm>
            <a:off x="5049838" y="3946525"/>
            <a:ext cx="895350" cy="519113"/>
          </a:xfrm>
          <a:prstGeom prst="rect">
            <a:avLst/>
          </a:prstGeom>
          <a:noFill/>
          <a:ln w="9525">
            <a:noFill/>
          </a:ln>
        </p:spPr>
        <p:txBody>
          <a:bodyPr wrap="none">
            <a:spAutoFit/>
          </a:bodyPr>
          <a:p>
            <a:pPr lvl="0" eaLnBrk="1" hangingPunct="1"/>
            <a:r>
              <a:rPr lang="zh-CN" altLang="en-US" sz="2800" dirty="0">
                <a:solidFill>
                  <a:srgbClr val="A50021"/>
                </a:solidFill>
                <a:latin typeface="Times New Roman" panose="02020603050405020304" pitchFamily="18" charset="0"/>
                <a:ea typeface="隶书" panose="02010509060101010101" pitchFamily="49" charset="-122"/>
              </a:rPr>
              <a:t>减小</a:t>
            </a:r>
            <a:endParaRPr lang="zh-CN" altLang="en-US" sz="2800" dirty="0">
              <a:solidFill>
                <a:srgbClr val="A50021"/>
              </a:solidFill>
              <a:latin typeface="Times New Roman" panose="02020603050405020304" pitchFamily="18" charset="0"/>
              <a:ea typeface="隶书" panose="02010509060101010101" pitchFamily="49" charset="-122"/>
            </a:endParaRPr>
          </a:p>
        </p:txBody>
      </p:sp>
      <p:sp>
        <p:nvSpPr>
          <p:cNvPr id="225337" name="Line 57"/>
          <p:cNvSpPr/>
          <p:nvPr/>
        </p:nvSpPr>
        <p:spPr>
          <a:xfrm>
            <a:off x="5222875" y="4598988"/>
            <a:ext cx="533400" cy="0"/>
          </a:xfrm>
          <a:prstGeom prst="line">
            <a:avLst/>
          </a:prstGeom>
          <a:ln w="76200" cap="flat" cmpd="sng">
            <a:solidFill>
              <a:srgbClr val="FF0000"/>
            </a:solidFill>
            <a:prstDash val="solid"/>
            <a:headEnd type="none" w="med" len="med"/>
            <a:tailEnd type="none" w="med" len="med"/>
          </a:ln>
        </p:spPr>
      </p:sp>
      <p:sp>
        <p:nvSpPr>
          <p:cNvPr id="225338" name="Rectangle 58"/>
          <p:cNvSpPr/>
          <p:nvPr/>
        </p:nvSpPr>
        <p:spPr>
          <a:xfrm>
            <a:off x="5965825" y="3556000"/>
            <a:ext cx="895350" cy="519113"/>
          </a:xfrm>
          <a:prstGeom prst="rect">
            <a:avLst/>
          </a:prstGeom>
          <a:noFill/>
          <a:ln w="9525">
            <a:noFill/>
          </a:ln>
        </p:spPr>
        <p:txBody>
          <a:bodyPr wrap="none">
            <a:spAutoFit/>
          </a:bodyPr>
          <a:p>
            <a:pPr lvl="0" eaLnBrk="1" hangingPunct="1"/>
            <a:r>
              <a:rPr lang="zh-CN" altLang="en-US" sz="2800" dirty="0">
                <a:solidFill>
                  <a:srgbClr val="A50021"/>
                </a:solidFill>
                <a:latin typeface="Times New Roman" panose="02020603050405020304" pitchFamily="18" charset="0"/>
                <a:ea typeface="隶书" panose="02010509060101010101" pitchFamily="49" charset="-122"/>
              </a:rPr>
              <a:t>减小</a:t>
            </a:r>
            <a:endParaRPr lang="zh-CN" altLang="en-US" sz="2800" dirty="0">
              <a:solidFill>
                <a:srgbClr val="A50021"/>
              </a:solidFill>
              <a:latin typeface="Times New Roman" panose="02020603050405020304" pitchFamily="18" charset="0"/>
              <a:ea typeface="隶书" panose="02010509060101010101" pitchFamily="49" charset="-122"/>
            </a:endParaRPr>
          </a:p>
        </p:txBody>
      </p:sp>
      <p:sp>
        <p:nvSpPr>
          <p:cNvPr id="225339" name="Rectangle 59"/>
          <p:cNvSpPr/>
          <p:nvPr/>
        </p:nvSpPr>
        <p:spPr>
          <a:xfrm>
            <a:off x="5935663" y="5446713"/>
            <a:ext cx="895350" cy="519112"/>
          </a:xfrm>
          <a:prstGeom prst="rect">
            <a:avLst/>
          </a:prstGeom>
          <a:noFill/>
          <a:ln w="9525">
            <a:noFill/>
          </a:ln>
        </p:spPr>
        <p:txBody>
          <a:bodyPr wrap="none">
            <a:spAutoFit/>
          </a:bodyPr>
          <a:p>
            <a:pPr lvl="0" eaLnBrk="1" hangingPunct="1"/>
            <a:r>
              <a:rPr lang="zh-CN" altLang="en-US" sz="2800" dirty="0">
                <a:solidFill>
                  <a:srgbClr val="A50021"/>
                </a:solidFill>
                <a:latin typeface="Times New Roman" panose="02020603050405020304" pitchFamily="18" charset="0"/>
                <a:ea typeface="隶书" panose="02010509060101010101" pitchFamily="49" charset="-122"/>
              </a:rPr>
              <a:t>减小</a:t>
            </a:r>
            <a:endParaRPr lang="zh-CN" altLang="en-US" sz="2800" dirty="0">
              <a:solidFill>
                <a:srgbClr val="A50021"/>
              </a:solidFill>
              <a:latin typeface="Times New Roman" panose="02020603050405020304" pitchFamily="18" charset="0"/>
              <a:ea typeface="隶书" panose="02010509060101010101" pitchFamily="49" charset="-122"/>
            </a:endParaRPr>
          </a:p>
        </p:txBody>
      </p:sp>
      <p:sp>
        <p:nvSpPr>
          <p:cNvPr id="225340" name="Rectangle 60"/>
          <p:cNvSpPr/>
          <p:nvPr/>
        </p:nvSpPr>
        <p:spPr>
          <a:xfrm>
            <a:off x="5922963" y="4337050"/>
            <a:ext cx="895350" cy="519113"/>
          </a:xfrm>
          <a:prstGeom prst="rect">
            <a:avLst/>
          </a:prstGeom>
          <a:noFill/>
          <a:ln w="9525">
            <a:noFill/>
          </a:ln>
        </p:spPr>
        <p:txBody>
          <a:bodyPr wrap="none">
            <a:spAutoFit/>
          </a:bodyPr>
          <a:p>
            <a:pPr lvl="0" eaLnBrk="1" hangingPunct="1"/>
            <a:r>
              <a:rPr lang="zh-CN" altLang="en-US" sz="2800" dirty="0">
                <a:solidFill>
                  <a:schemeClr val="tx2"/>
                </a:solidFill>
                <a:latin typeface="Times New Roman" panose="02020603050405020304" pitchFamily="18" charset="0"/>
                <a:ea typeface="隶书" panose="02010509060101010101" pitchFamily="49" charset="-122"/>
              </a:rPr>
              <a:t>增大</a:t>
            </a:r>
            <a:endParaRPr lang="zh-CN" altLang="en-US" sz="2800" dirty="0">
              <a:solidFill>
                <a:schemeClr val="tx2"/>
              </a:solidFill>
              <a:latin typeface="Times New Roman" panose="02020603050405020304" pitchFamily="18" charset="0"/>
              <a:ea typeface="隶书" panose="02010509060101010101" pitchFamily="49" charset="-122"/>
            </a:endParaRPr>
          </a:p>
        </p:txBody>
      </p:sp>
      <p:sp>
        <p:nvSpPr>
          <p:cNvPr id="225341" name="Rectangle 61"/>
          <p:cNvSpPr/>
          <p:nvPr/>
        </p:nvSpPr>
        <p:spPr>
          <a:xfrm>
            <a:off x="5935663" y="5875338"/>
            <a:ext cx="895350" cy="519112"/>
          </a:xfrm>
          <a:prstGeom prst="rect">
            <a:avLst/>
          </a:prstGeom>
          <a:noFill/>
          <a:ln w="9525">
            <a:noFill/>
          </a:ln>
        </p:spPr>
        <p:txBody>
          <a:bodyPr wrap="none">
            <a:spAutoFit/>
          </a:bodyPr>
          <a:p>
            <a:pPr lvl="0" eaLnBrk="1" hangingPunct="1"/>
            <a:r>
              <a:rPr lang="zh-CN" altLang="en-US" sz="2800" dirty="0">
                <a:solidFill>
                  <a:schemeClr val="tx2"/>
                </a:solidFill>
                <a:latin typeface="Times New Roman" panose="02020603050405020304" pitchFamily="18" charset="0"/>
                <a:ea typeface="隶书" panose="02010509060101010101" pitchFamily="49" charset="-122"/>
              </a:rPr>
              <a:t>增大</a:t>
            </a:r>
            <a:endParaRPr lang="zh-CN" altLang="en-US" sz="2800" dirty="0">
              <a:solidFill>
                <a:schemeClr val="tx2"/>
              </a:solidFill>
              <a:latin typeface="Times New Roman" panose="02020603050405020304" pitchFamily="18" charset="0"/>
              <a:ea typeface="隶书" panose="02010509060101010101" pitchFamily="49" charset="-122"/>
            </a:endParaRPr>
          </a:p>
        </p:txBody>
      </p:sp>
      <p:sp>
        <p:nvSpPr>
          <p:cNvPr id="225342" name="Rectangle 62"/>
          <p:cNvSpPr>
            <a:spLocks noChangeArrowheads="1"/>
          </p:cNvSpPr>
          <p:nvPr/>
        </p:nvSpPr>
        <p:spPr bwMode="auto">
          <a:xfrm>
            <a:off x="6837363" y="1670050"/>
            <a:ext cx="12509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rgbClr val="0066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无影响</a:t>
            </a:r>
            <a:endParaRPr kumimoji="1" lang="zh-CN" altLang="en-US" sz="2800" b="0" i="1" u="none" strike="noStrike" kern="1200" cap="none" spc="0" normalizeH="0" baseline="0" noProof="0">
              <a:ln>
                <a:noFill/>
              </a:ln>
              <a:solidFill>
                <a:srgbClr val="0066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43" name="Rectangle 63"/>
          <p:cNvSpPr>
            <a:spLocks noChangeArrowheads="1"/>
          </p:cNvSpPr>
          <p:nvPr/>
        </p:nvSpPr>
        <p:spPr bwMode="auto">
          <a:xfrm>
            <a:off x="6913563" y="4946650"/>
            <a:ext cx="12509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rgbClr val="0066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无影响</a:t>
            </a:r>
            <a:endParaRPr kumimoji="1" lang="zh-CN" altLang="en-US" sz="2800" b="0" i="1" u="none" strike="noStrike" kern="1200" cap="none" spc="0" normalizeH="0" baseline="0" noProof="0">
              <a:ln>
                <a:noFill/>
              </a:ln>
              <a:solidFill>
                <a:srgbClr val="0066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44" name="Rectangle 64"/>
          <p:cNvSpPr>
            <a:spLocks noChangeArrowheads="1"/>
          </p:cNvSpPr>
          <p:nvPr/>
        </p:nvSpPr>
        <p:spPr bwMode="auto">
          <a:xfrm>
            <a:off x="7078663" y="2051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偏小</a:t>
            </a:r>
            <a:endPar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45" name="Rectangle 65"/>
          <p:cNvSpPr>
            <a:spLocks noChangeArrowheads="1"/>
          </p:cNvSpPr>
          <p:nvPr/>
        </p:nvSpPr>
        <p:spPr bwMode="auto">
          <a:xfrm>
            <a:off x="7065963" y="2432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偏小</a:t>
            </a:r>
            <a:endPar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46" name="Rectangle 66"/>
          <p:cNvSpPr>
            <a:spLocks noChangeArrowheads="1"/>
          </p:cNvSpPr>
          <p:nvPr/>
        </p:nvSpPr>
        <p:spPr bwMode="auto">
          <a:xfrm>
            <a:off x="7065963" y="2813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偏小</a:t>
            </a:r>
            <a:endPar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47" name="Rectangle 67"/>
          <p:cNvSpPr>
            <a:spLocks noChangeArrowheads="1"/>
          </p:cNvSpPr>
          <p:nvPr/>
        </p:nvSpPr>
        <p:spPr bwMode="auto">
          <a:xfrm>
            <a:off x="7065963" y="3194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偏小</a:t>
            </a:r>
            <a:endPar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48" name="Rectangle 68"/>
          <p:cNvSpPr>
            <a:spLocks noChangeArrowheads="1"/>
          </p:cNvSpPr>
          <p:nvPr/>
        </p:nvSpPr>
        <p:spPr bwMode="auto">
          <a:xfrm>
            <a:off x="7065963" y="3956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偏小</a:t>
            </a:r>
            <a:endPar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49" name="Rectangle 69"/>
          <p:cNvSpPr>
            <a:spLocks noChangeArrowheads="1"/>
          </p:cNvSpPr>
          <p:nvPr/>
        </p:nvSpPr>
        <p:spPr bwMode="auto">
          <a:xfrm>
            <a:off x="7065963" y="4337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偏小</a:t>
            </a:r>
            <a:endPar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50" name="Rectangle 70"/>
          <p:cNvSpPr>
            <a:spLocks noChangeArrowheads="1"/>
          </p:cNvSpPr>
          <p:nvPr/>
        </p:nvSpPr>
        <p:spPr bwMode="auto">
          <a:xfrm>
            <a:off x="7142163" y="5861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偏小</a:t>
            </a:r>
            <a:endParaRPr kumimoji="1" lang="zh-CN" altLang="en-US" sz="2800" b="0" i="1"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51" name="Rectangle 71"/>
          <p:cNvSpPr>
            <a:spLocks noChangeArrowheads="1"/>
          </p:cNvSpPr>
          <p:nvPr/>
        </p:nvSpPr>
        <p:spPr bwMode="auto">
          <a:xfrm>
            <a:off x="7065963" y="3575050"/>
            <a:ext cx="8953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偏大</a:t>
            </a:r>
            <a:endParaRPr kumimoji="1" lang="zh-CN" altLang="en-US" sz="2800" b="0"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225352" name="Rectangle 72"/>
          <p:cNvSpPr>
            <a:spLocks noChangeArrowheads="1"/>
          </p:cNvSpPr>
          <p:nvPr/>
        </p:nvSpPr>
        <p:spPr bwMode="auto">
          <a:xfrm>
            <a:off x="7142163" y="5480050"/>
            <a:ext cx="901700"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偏大</a:t>
            </a:r>
            <a:endParaRPr kumimoji="1" lang="zh-CN" altLang="en-US" sz="2800" b="0"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84004" name="Text Box 4"/>
          <p:cNvSpPr txBox="1"/>
          <p:nvPr/>
        </p:nvSpPr>
        <p:spPr>
          <a:xfrm>
            <a:off x="307975" y="384175"/>
            <a:ext cx="2170113" cy="523875"/>
          </a:xfrm>
          <a:prstGeom prst="rect">
            <a:avLst/>
          </a:prstGeom>
          <a:noFill/>
          <a:ln w="9525">
            <a:noFill/>
          </a:ln>
        </p:spPr>
        <p:txBody>
          <a:bodyPr wrap="none">
            <a:spAutoFit/>
          </a:bodyPr>
          <a:p>
            <a:pPr lvl="0" eaLnBrk="1" hangingPunct="1"/>
            <a:r>
              <a:rPr lang="en-US" altLang="zh-CN" sz="2800" b="1" dirty="0">
                <a:solidFill>
                  <a:srgbClr val="FF0000"/>
                </a:solidFill>
                <a:latin typeface="Calibri" panose="020F0502020204030204" charset="0"/>
                <a:ea typeface="方正姚体" panose="02010601030101010101" pitchFamily="2" charset="-122"/>
              </a:rPr>
              <a:t>3</a:t>
            </a:r>
            <a:r>
              <a:rPr lang="zh-CN" altLang="en-US" sz="2800" b="1" dirty="0">
                <a:solidFill>
                  <a:srgbClr val="FF0000"/>
                </a:solidFill>
                <a:latin typeface="Calibri" panose="020F0502020204030204" charset="0"/>
                <a:ea typeface="方正姚体" panose="02010601030101010101" pitchFamily="2" charset="-122"/>
              </a:rPr>
              <a:t>、误差判断</a:t>
            </a:r>
            <a:endParaRPr lang="zh-CN" altLang="en-US" sz="2800" b="1" dirty="0">
              <a:solidFill>
                <a:srgbClr val="FF0000"/>
              </a:solidFill>
              <a:latin typeface="Calibri" panose="020F0502020204030204" charset="0"/>
              <a:ea typeface="方正姚体" panose="02010601030101010101" pitchFamily="2" charset="-122"/>
            </a:endParaRPr>
          </a:p>
        </p:txBody>
      </p:sp>
      <p:sp>
        <p:nvSpPr>
          <p:cNvPr id="2" name="椭圆形标注 1"/>
          <p:cNvSpPr/>
          <p:nvPr/>
        </p:nvSpPr>
        <p:spPr>
          <a:xfrm>
            <a:off x="2467610" y="1145540"/>
            <a:ext cx="1892935" cy="146240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latin typeface="黑体" panose="02010609060101010101" pitchFamily="49" charset="-122"/>
                <a:ea typeface="黑体" panose="02010609060101010101" pitchFamily="49" charset="-122"/>
              </a:rPr>
              <a:t>潮解</a:t>
            </a:r>
            <a:r>
              <a:rPr lang="en-US" altLang="zh-CN" b="1">
                <a:solidFill>
                  <a:schemeClr val="tx1"/>
                </a:solidFill>
                <a:latin typeface="黑体" panose="02010609060101010101" pitchFamily="49" charset="-122"/>
                <a:ea typeface="黑体" panose="02010609060101010101" pitchFamily="49" charset="-122"/>
              </a:rPr>
              <a:t>--</a:t>
            </a:r>
            <a:r>
              <a:rPr lang="zh-CN" altLang="en-US" b="1">
                <a:solidFill>
                  <a:schemeClr val="tx1"/>
                </a:solidFill>
                <a:latin typeface="黑体" panose="02010609060101010101" pitchFamily="49" charset="-122"/>
                <a:ea typeface="黑体" panose="02010609060101010101" pitchFamily="49" charset="-122"/>
              </a:rPr>
              <a:t>残留到滤纸上</a:t>
            </a:r>
            <a:endParaRPr lang="zh-CN" altLang="en-US" b="1">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5320"/>
                                        </p:tgtEl>
                                        <p:attrNameLst>
                                          <p:attrName>style.visibility</p:attrName>
                                        </p:attrNameLst>
                                      </p:cBhvr>
                                      <p:to>
                                        <p:strVal val="visible"/>
                                      </p:to>
                                    </p:set>
                                    <p:animEffect transition="in" filter="dissolve">
                                      <p:cBhvr>
                                        <p:cTn id="7" dur="500"/>
                                        <p:tgtEl>
                                          <p:spTgt spid="2253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5321"/>
                                        </p:tgtEl>
                                        <p:attrNameLst>
                                          <p:attrName>style.visibility</p:attrName>
                                        </p:attrNameLst>
                                      </p:cBhvr>
                                      <p:to>
                                        <p:strVal val="visible"/>
                                      </p:to>
                                    </p:set>
                                    <p:animEffect transition="in" filter="dissolve">
                                      <p:cBhvr>
                                        <p:cTn id="12" dur="500"/>
                                        <p:tgtEl>
                                          <p:spTgt spid="2253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5342"/>
                                        </p:tgtEl>
                                        <p:attrNameLst>
                                          <p:attrName>style.visibility</p:attrName>
                                        </p:attrNameLst>
                                      </p:cBhvr>
                                      <p:to>
                                        <p:strVal val="visible"/>
                                      </p:to>
                                    </p:set>
                                    <p:anim calcmode="lin" valueType="num">
                                      <p:cBhvr additive="base">
                                        <p:cTn id="17" dur="500" fill="hold"/>
                                        <p:tgtEl>
                                          <p:spTgt spid="225342"/>
                                        </p:tgtEl>
                                        <p:attrNameLst>
                                          <p:attrName>ppt_x</p:attrName>
                                        </p:attrNameLst>
                                      </p:cBhvr>
                                      <p:tavLst>
                                        <p:tav tm="0">
                                          <p:val>
                                            <p:strVal val="0-#ppt_w/2"/>
                                          </p:val>
                                        </p:tav>
                                        <p:tav tm="100000">
                                          <p:val>
                                            <p:strVal val="#ppt_x"/>
                                          </p:val>
                                        </p:tav>
                                      </p:tavLst>
                                    </p:anim>
                                    <p:anim calcmode="lin" valueType="num">
                                      <p:cBhvr additive="base">
                                        <p:cTn id="18" dur="500" fill="hold"/>
                                        <p:tgtEl>
                                          <p:spTgt spid="22534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25332"/>
                                        </p:tgtEl>
                                        <p:attrNameLst>
                                          <p:attrName>style.visibility</p:attrName>
                                        </p:attrNameLst>
                                      </p:cBhvr>
                                      <p:to>
                                        <p:strVal val="visible"/>
                                      </p:to>
                                    </p:set>
                                    <p:anim calcmode="lin" valueType="num">
                                      <p:cBhvr additive="base">
                                        <p:cTn id="23" dur="500" fill="hold"/>
                                        <p:tgtEl>
                                          <p:spTgt spid="225332"/>
                                        </p:tgtEl>
                                        <p:attrNameLst>
                                          <p:attrName>ppt_x</p:attrName>
                                        </p:attrNameLst>
                                      </p:cBhvr>
                                      <p:tavLst>
                                        <p:tav tm="0">
                                          <p:val>
                                            <p:strVal val="0-#ppt_w/2"/>
                                          </p:val>
                                        </p:tav>
                                        <p:tav tm="100000">
                                          <p:val>
                                            <p:strVal val="#ppt_x"/>
                                          </p:val>
                                        </p:tav>
                                      </p:tavLst>
                                    </p:anim>
                                    <p:anim calcmode="lin" valueType="num">
                                      <p:cBhvr additive="base">
                                        <p:cTn id="24" dur="500" fill="hold"/>
                                        <p:tgtEl>
                                          <p:spTgt spid="22533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25322"/>
                                        </p:tgtEl>
                                        <p:attrNameLst>
                                          <p:attrName>style.visibility</p:attrName>
                                        </p:attrNameLst>
                                      </p:cBhvr>
                                      <p:to>
                                        <p:strVal val="visible"/>
                                      </p:to>
                                    </p:set>
                                    <p:animEffect transition="in" filter="dissolve">
                                      <p:cBhvr>
                                        <p:cTn id="29" dur="500"/>
                                        <p:tgtEl>
                                          <p:spTgt spid="22532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25344"/>
                                        </p:tgtEl>
                                        <p:attrNameLst>
                                          <p:attrName>style.visibility</p:attrName>
                                        </p:attrNameLst>
                                      </p:cBhvr>
                                      <p:to>
                                        <p:strVal val="visible"/>
                                      </p:to>
                                    </p:set>
                                    <p:anim calcmode="lin" valueType="num">
                                      <p:cBhvr additive="base">
                                        <p:cTn id="34" dur="500" fill="hold"/>
                                        <p:tgtEl>
                                          <p:spTgt spid="225344"/>
                                        </p:tgtEl>
                                        <p:attrNameLst>
                                          <p:attrName>ppt_x</p:attrName>
                                        </p:attrNameLst>
                                      </p:cBhvr>
                                      <p:tavLst>
                                        <p:tav tm="0">
                                          <p:val>
                                            <p:strVal val="0-#ppt_w/2"/>
                                          </p:val>
                                        </p:tav>
                                        <p:tav tm="100000">
                                          <p:val>
                                            <p:strVal val="#ppt_x"/>
                                          </p:val>
                                        </p:tav>
                                      </p:tavLst>
                                    </p:anim>
                                    <p:anim calcmode="lin" valueType="num">
                                      <p:cBhvr additive="base">
                                        <p:cTn id="35" dur="500" fill="hold"/>
                                        <p:tgtEl>
                                          <p:spTgt spid="22534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p:tgtEl>
                                          <p:spTgt spid="2"/>
                                        </p:tgtEl>
                                        <p:attrNameLst>
                                          <p:attrName>ppt_y</p:attrName>
                                        </p:attrNameLst>
                                      </p:cBhvr>
                                      <p:tavLst>
                                        <p:tav tm="0">
                                          <p:val>
                                            <p:strVal val="#ppt_y+#ppt_h*1.125000"/>
                                          </p:val>
                                        </p:tav>
                                        <p:tav tm="100000">
                                          <p:val>
                                            <p:strVal val="#ppt_y"/>
                                          </p:val>
                                        </p:tav>
                                      </p:tavLst>
                                    </p:anim>
                                    <p:animEffect transition="in" filter="wipe(up)">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25333"/>
                                        </p:tgtEl>
                                        <p:attrNameLst>
                                          <p:attrName>style.visibility</p:attrName>
                                        </p:attrNameLst>
                                      </p:cBhvr>
                                      <p:to>
                                        <p:strVal val="visible"/>
                                      </p:to>
                                    </p:set>
                                    <p:anim calcmode="lin" valueType="num">
                                      <p:cBhvr additive="base">
                                        <p:cTn id="46" dur="500" fill="hold"/>
                                        <p:tgtEl>
                                          <p:spTgt spid="225333"/>
                                        </p:tgtEl>
                                        <p:attrNameLst>
                                          <p:attrName>ppt_x</p:attrName>
                                        </p:attrNameLst>
                                      </p:cBhvr>
                                      <p:tavLst>
                                        <p:tav tm="0">
                                          <p:val>
                                            <p:strVal val="0-#ppt_w/2"/>
                                          </p:val>
                                        </p:tav>
                                        <p:tav tm="100000">
                                          <p:val>
                                            <p:strVal val="#ppt_x"/>
                                          </p:val>
                                        </p:tav>
                                      </p:tavLst>
                                    </p:anim>
                                    <p:anim calcmode="lin" valueType="num">
                                      <p:cBhvr additive="base">
                                        <p:cTn id="47" dur="500" fill="hold"/>
                                        <p:tgtEl>
                                          <p:spTgt spid="2253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25323"/>
                                        </p:tgtEl>
                                        <p:attrNameLst>
                                          <p:attrName>style.visibility</p:attrName>
                                        </p:attrNameLst>
                                      </p:cBhvr>
                                      <p:to>
                                        <p:strVal val="visible"/>
                                      </p:to>
                                    </p:set>
                                    <p:animEffect transition="in" filter="dissolve">
                                      <p:cBhvr>
                                        <p:cTn id="52" dur="500"/>
                                        <p:tgtEl>
                                          <p:spTgt spid="22532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225345"/>
                                        </p:tgtEl>
                                        <p:attrNameLst>
                                          <p:attrName>style.visibility</p:attrName>
                                        </p:attrNameLst>
                                      </p:cBhvr>
                                      <p:to>
                                        <p:strVal val="visible"/>
                                      </p:to>
                                    </p:set>
                                    <p:anim calcmode="lin" valueType="num">
                                      <p:cBhvr additive="base">
                                        <p:cTn id="57" dur="500" fill="hold"/>
                                        <p:tgtEl>
                                          <p:spTgt spid="225345"/>
                                        </p:tgtEl>
                                        <p:attrNameLst>
                                          <p:attrName>ppt_x</p:attrName>
                                        </p:attrNameLst>
                                      </p:cBhvr>
                                      <p:tavLst>
                                        <p:tav tm="0">
                                          <p:val>
                                            <p:strVal val="0-#ppt_w/2"/>
                                          </p:val>
                                        </p:tav>
                                        <p:tav tm="100000">
                                          <p:val>
                                            <p:strVal val="#ppt_x"/>
                                          </p:val>
                                        </p:tav>
                                      </p:tavLst>
                                    </p:anim>
                                    <p:anim calcmode="lin" valueType="num">
                                      <p:cBhvr additive="base">
                                        <p:cTn id="58" dur="500" fill="hold"/>
                                        <p:tgtEl>
                                          <p:spTgt spid="22534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25334"/>
                                        </p:tgtEl>
                                        <p:attrNameLst>
                                          <p:attrName>style.visibility</p:attrName>
                                        </p:attrNameLst>
                                      </p:cBhvr>
                                      <p:to>
                                        <p:strVal val="visible"/>
                                      </p:to>
                                    </p:set>
                                    <p:anim calcmode="lin" valueType="num">
                                      <p:cBhvr additive="base">
                                        <p:cTn id="63" dur="500" fill="hold"/>
                                        <p:tgtEl>
                                          <p:spTgt spid="225334"/>
                                        </p:tgtEl>
                                        <p:attrNameLst>
                                          <p:attrName>ppt_x</p:attrName>
                                        </p:attrNameLst>
                                      </p:cBhvr>
                                      <p:tavLst>
                                        <p:tav tm="0">
                                          <p:val>
                                            <p:strVal val="0-#ppt_w/2"/>
                                          </p:val>
                                        </p:tav>
                                        <p:tav tm="100000">
                                          <p:val>
                                            <p:strVal val="#ppt_x"/>
                                          </p:val>
                                        </p:tav>
                                      </p:tavLst>
                                    </p:anim>
                                    <p:anim calcmode="lin" valueType="num">
                                      <p:cBhvr additive="base">
                                        <p:cTn id="64" dur="500" fill="hold"/>
                                        <p:tgtEl>
                                          <p:spTgt spid="22533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225324"/>
                                        </p:tgtEl>
                                        <p:attrNameLst>
                                          <p:attrName>style.visibility</p:attrName>
                                        </p:attrNameLst>
                                      </p:cBhvr>
                                      <p:to>
                                        <p:strVal val="visible"/>
                                      </p:to>
                                    </p:set>
                                    <p:animEffect transition="in" filter="dissolve">
                                      <p:cBhvr>
                                        <p:cTn id="69" dur="500"/>
                                        <p:tgtEl>
                                          <p:spTgt spid="22532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225346"/>
                                        </p:tgtEl>
                                        <p:attrNameLst>
                                          <p:attrName>style.visibility</p:attrName>
                                        </p:attrNameLst>
                                      </p:cBhvr>
                                      <p:to>
                                        <p:strVal val="visible"/>
                                      </p:to>
                                    </p:set>
                                    <p:anim calcmode="lin" valueType="num">
                                      <p:cBhvr additive="base">
                                        <p:cTn id="74" dur="500" fill="hold"/>
                                        <p:tgtEl>
                                          <p:spTgt spid="225346"/>
                                        </p:tgtEl>
                                        <p:attrNameLst>
                                          <p:attrName>ppt_x</p:attrName>
                                        </p:attrNameLst>
                                      </p:cBhvr>
                                      <p:tavLst>
                                        <p:tav tm="0">
                                          <p:val>
                                            <p:strVal val="0-#ppt_w/2"/>
                                          </p:val>
                                        </p:tav>
                                        <p:tav tm="100000">
                                          <p:val>
                                            <p:strVal val="#ppt_x"/>
                                          </p:val>
                                        </p:tav>
                                      </p:tavLst>
                                    </p:anim>
                                    <p:anim calcmode="lin" valueType="num">
                                      <p:cBhvr additive="base">
                                        <p:cTn id="75" dur="500" fill="hold"/>
                                        <p:tgtEl>
                                          <p:spTgt spid="225346"/>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25335"/>
                                        </p:tgtEl>
                                        <p:attrNameLst>
                                          <p:attrName>style.visibility</p:attrName>
                                        </p:attrNameLst>
                                      </p:cBhvr>
                                      <p:to>
                                        <p:strVal val="visible"/>
                                      </p:to>
                                    </p:set>
                                    <p:anim calcmode="lin" valueType="num">
                                      <p:cBhvr additive="base">
                                        <p:cTn id="80" dur="500" fill="hold"/>
                                        <p:tgtEl>
                                          <p:spTgt spid="225335"/>
                                        </p:tgtEl>
                                        <p:attrNameLst>
                                          <p:attrName>ppt_x</p:attrName>
                                        </p:attrNameLst>
                                      </p:cBhvr>
                                      <p:tavLst>
                                        <p:tav tm="0">
                                          <p:val>
                                            <p:strVal val="0-#ppt_w/2"/>
                                          </p:val>
                                        </p:tav>
                                        <p:tav tm="100000">
                                          <p:val>
                                            <p:strVal val="#ppt_x"/>
                                          </p:val>
                                        </p:tav>
                                      </p:tavLst>
                                    </p:anim>
                                    <p:anim calcmode="lin" valueType="num">
                                      <p:cBhvr additive="base">
                                        <p:cTn id="81" dur="500" fill="hold"/>
                                        <p:tgtEl>
                                          <p:spTgt spid="225335"/>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225325"/>
                                        </p:tgtEl>
                                        <p:attrNameLst>
                                          <p:attrName>style.visibility</p:attrName>
                                        </p:attrNameLst>
                                      </p:cBhvr>
                                      <p:to>
                                        <p:strVal val="visible"/>
                                      </p:to>
                                    </p:set>
                                    <p:animEffect transition="in" filter="dissolve">
                                      <p:cBhvr>
                                        <p:cTn id="86" dur="500"/>
                                        <p:tgtEl>
                                          <p:spTgt spid="225325"/>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25347"/>
                                        </p:tgtEl>
                                        <p:attrNameLst>
                                          <p:attrName>style.visibility</p:attrName>
                                        </p:attrNameLst>
                                      </p:cBhvr>
                                      <p:to>
                                        <p:strVal val="visible"/>
                                      </p:to>
                                    </p:set>
                                    <p:anim calcmode="lin" valueType="num">
                                      <p:cBhvr additive="base">
                                        <p:cTn id="91" dur="500" fill="hold"/>
                                        <p:tgtEl>
                                          <p:spTgt spid="225347"/>
                                        </p:tgtEl>
                                        <p:attrNameLst>
                                          <p:attrName>ppt_x</p:attrName>
                                        </p:attrNameLst>
                                      </p:cBhvr>
                                      <p:tavLst>
                                        <p:tav tm="0">
                                          <p:val>
                                            <p:strVal val="0-#ppt_w/2"/>
                                          </p:val>
                                        </p:tav>
                                        <p:tav tm="100000">
                                          <p:val>
                                            <p:strVal val="#ppt_x"/>
                                          </p:val>
                                        </p:tav>
                                      </p:tavLst>
                                    </p:anim>
                                    <p:anim calcmode="lin" valueType="num">
                                      <p:cBhvr additive="base">
                                        <p:cTn id="92" dur="500" fill="hold"/>
                                        <p:tgtEl>
                                          <p:spTgt spid="22534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25326"/>
                                        </p:tgtEl>
                                        <p:attrNameLst>
                                          <p:attrName>style.visibility</p:attrName>
                                        </p:attrNameLst>
                                      </p:cBhvr>
                                      <p:to>
                                        <p:strVal val="visible"/>
                                      </p:to>
                                    </p:set>
                                    <p:animEffect transition="in" filter="dissolve">
                                      <p:cBhvr>
                                        <p:cTn id="97" dur="500"/>
                                        <p:tgtEl>
                                          <p:spTgt spid="225326"/>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225338"/>
                                        </p:tgtEl>
                                        <p:attrNameLst>
                                          <p:attrName>style.visibility</p:attrName>
                                        </p:attrNameLst>
                                      </p:cBhvr>
                                      <p:to>
                                        <p:strVal val="visible"/>
                                      </p:to>
                                    </p:set>
                                    <p:anim calcmode="lin" valueType="num">
                                      <p:cBhvr additive="base">
                                        <p:cTn id="102" dur="500" fill="hold"/>
                                        <p:tgtEl>
                                          <p:spTgt spid="225338"/>
                                        </p:tgtEl>
                                        <p:attrNameLst>
                                          <p:attrName>ppt_x</p:attrName>
                                        </p:attrNameLst>
                                      </p:cBhvr>
                                      <p:tavLst>
                                        <p:tav tm="0">
                                          <p:val>
                                            <p:strVal val="0-#ppt_w/2"/>
                                          </p:val>
                                        </p:tav>
                                        <p:tav tm="100000">
                                          <p:val>
                                            <p:strVal val="#ppt_x"/>
                                          </p:val>
                                        </p:tav>
                                      </p:tavLst>
                                    </p:anim>
                                    <p:anim calcmode="lin" valueType="num">
                                      <p:cBhvr additive="base">
                                        <p:cTn id="103" dur="500" fill="hold"/>
                                        <p:tgtEl>
                                          <p:spTgt spid="225338"/>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225351"/>
                                        </p:tgtEl>
                                        <p:attrNameLst>
                                          <p:attrName>style.visibility</p:attrName>
                                        </p:attrNameLst>
                                      </p:cBhvr>
                                      <p:to>
                                        <p:strVal val="visible"/>
                                      </p:to>
                                    </p:set>
                                    <p:anim calcmode="lin" valueType="num">
                                      <p:cBhvr additive="base">
                                        <p:cTn id="108" dur="500" fill="hold"/>
                                        <p:tgtEl>
                                          <p:spTgt spid="225351"/>
                                        </p:tgtEl>
                                        <p:attrNameLst>
                                          <p:attrName>ppt_x</p:attrName>
                                        </p:attrNameLst>
                                      </p:cBhvr>
                                      <p:tavLst>
                                        <p:tav tm="0">
                                          <p:val>
                                            <p:strVal val="0-#ppt_w/2"/>
                                          </p:val>
                                        </p:tav>
                                        <p:tav tm="100000">
                                          <p:val>
                                            <p:strVal val="#ppt_x"/>
                                          </p:val>
                                        </p:tav>
                                      </p:tavLst>
                                    </p:anim>
                                    <p:anim calcmode="lin" valueType="num">
                                      <p:cBhvr additive="base">
                                        <p:cTn id="109" dur="500" fill="hold"/>
                                        <p:tgtEl>
                                          <p:spTgt spid="225351"/>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225336"/>
                                        </p:tgtEl>
                                        <p:attrNameLst>
                                          <p:attrName>style.visibility</p:attrName>
                                        </p:attrNameLst>
                                      </p:cBhvr>
                                      <p:to>
                                        <p:strVal val="visible"/>
                                      </p:to>
                                    </p:set>
                                    <p:anim calcmode="lin" valueType="num">
                                      <p:cBhvr additive="base">
                                        <p:cTn id="114" dur="500" fill="hold"/>
                                        <p:tgtEl>
                                          <p:spTgt spid="225336"/>
                                        </p:tgtEl>
                                        <p:attrNameLst>
                                          <p:attrName>ppt_x</p:attrName>
                                        </p:attrNameLst>
                                      </p:cBhvr>
                                      <p:tavLst>
                                        <p:tav tm="0">
                                          <p:val>
                                            <p:strVal val="0-#ppt_w/2"/>
                                          </p:val>
                                        </p:tav>
                                        <p:tav tm="100000">
                                          <p:val>
                                            <p:strVal val="#ppt_x"/>
                                          </p:val>
                                        </p:tav>
                                      </p:tavLst>
                                    </p:anim>
                                    <p:anim calcmode="lin" valueType="num">
                                      <p:cBhvr additive="base">
                                        <p:cTn id="115" dur="500" fill="hold"/>
                                        <p:tgtEl>
                                          <p:spTgt spid="225336"/>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25327"/>
                                        </p:tgtEl>
                                        <p:attrNameLst>
                                          <p:attrName>style.visibility</p:attrName>
                                        </p:attrNameLst>
                                      </p:cBhvr>
                                      <p:to>
                                        <p:strVal val="visible"/>
                                      </p:to>
                                    </p:set>
                                    <p:animEffect transition="in" filter="dissolve">
                                      <p:cBhvr>
                                        <p:cTn id="120" dur="500"/>
                                        <p:tgtEl>
                                          <p:spTgt spid="225327"/>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225348"/>
                                        </p:tgtEl>
                                        <p:attrNameLst>
                                          <p:attrName>style.visibility</p:attrName>
                                        </p:attrNameLst>
                                      </p:cBhvr>
                                      <p:to>
                                        <p:strVal val="visible"/>
                                      </p:to>
                                    </p:set>
                                    <p:anim calcmode="lin" valueType="num">
                                      <p:cBhvr additive="base">
                                        <p:cTn id="125" dur="500" fill="hold"/>
                                        <p:tgtEl>
                                          <p:spTgt spid="225348"/>
                                        </p:tgtEl>
                                        <p:attrNameLst>
                                          <p:attrName>ppt_x</p:attrName>
                                        </p:attrNameLst>
                                      </p:cBhvr>
                                      <p:tavLst>
                                        <p:tav tm="0">
                                          <p:val>
                                            <p:strVal val="0-#ppt_w/2"/>
                                          </p:val>
                                        </p:tav>
                                        <p:tav tm="100000">
                                          <p:val>
                                            <p:strVal val="#ppt_x"/>
                                          </p:val>
                                        </p:tav>
                                      </p:tavLst>
                                    </p:anim>
                                    <p:anim calcmode="lin" valueType="num">
                                      <p:cBhvr additive="base">
                                        <p:cTn id="126" dur="500" fill="hold"/>
                                        <p:tgtEl>
                                          <p:spTgt spid="225348"/>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225337"/>
                                        </p:tgtEl>
                                        <p:attrNameLst>
                                          <p:attrName>style.visibility</p:attrName>
                                        </p:attrNameLst>
                                      </p:cBhvr>
                                      <p:to>
                                        <p:strVal val="visible"/>
                                      </p:to>
                                    </p:set>
                                    <p:animEffect transition="in" filter="dissolve">
                                      <p:cBhvr>
                                        <p:cTn id="131" dur="500"/>
                                        <p:tgtEl>
                                          <p:spTgt spid="225337"/>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225340"/>
                                        </p:tgtEl>
                                        <p:attrNameLst>
                                          <p:attrName>style.visibility</p:attrName>
                                        </p:attrNameLst>
                                      </p:cBhvr>
                                      <p:to>
                                        <p:strVal val="visible"/>
                                      </p:to>
                                    </p:set>
                                    <p:anim calcmode="lin" valueType="num">
                                      <p:cBhvr additive="base">
                                        <p:cTn id="136" dur="500" fill="hold"/>
                                        <p:tgtEl>
                                          <p:spTgt spid="225340"/>
                                        </p:tgtEl>
                                        <p:attrNameLst>
                                          <p:attrName>ppt_x</p:attrName>
                                        </p:attrNameLst>
                                      </p:cBhvr>
                                      <p:tavLst>
                                        <p:tav tm="0">
                                          <p:val>
                                            <p:strVal val="0-#ppt_w/2"/>
                                          </p:val>
                                        </p:tav>
                                        <p:tav tm="100000">
                                          <p:val>
                                            <p:strVal val="#ppt_x"/>
                                          </p:val>
                                        </p:tav>
                                      </p:tavLst>
                                    </p:anim>
                                    <p:anim calcmode="lin" valueType="num">
                                      <p:cBhvr additive="base">
                                        <p:cTn id="137" dur="500" fill="hold"/>
                                        <p:tgtEl>
                                          <p:spTgt spid="225340"/>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225349"/>
                                        </p:tgtEl>
                                        <p:attrNameLst>
                                          <p:attrName>style.visibility</p:attrName>
                                        </p:attrNameLst>
                                      </p:cBhvr>
                                      <p:to>
                                        <p:strVal val="visible"/>
                                      </p:to>
                                    </p:set>
                                    <p:anim calcmode="lin" valueType="num">
                                      <p:cBhvr additive="base">
                                        <p:cTn id="142" dur="500" fill="hold"/>
                                        <p:tgtEl>
                                          <p:spTgt spid="225349"/>
                                        </p:tgtEl>
                                        <p:attrNameLst>
                                          <p:attrName>ppt_x</p:attrName>
                                        </p:attrNameLst>
                                      </p:cBhvr>
                                      <p:tavLst>
                                        <p:tav tm="0">
                                          <p:val>
                                            <p:strVal val="0-#ppt_w/2"/>
                                          </p:val>
                                        </p:tav>
                                        <p:tav tm="100000">
                                          <p:val>
                                            <p:strVal val="#ppt_x"/>
                                          </p:val>
                                        </p:tav>
                                      </p:tavLst>
                                    </p:anim>
                                    <p:anim calcmode="lin" valueType="num">
                                      <p:cBhvr additive="base">
                                        <p:cTn id="143" dur="500" fill="hold"/>
                                        <p:tgtEl>
                                          <p:spTgt spid="225349"/>
                                        </p:tgtEl>
                                        <p:attrNameLst>
                                          <p:attrName>ppt_y</p:attrName>
                                        </p:attrNameLst>
                                      </p:cBhvr>
                                      <p:tavLst>
                                        <p:tav tm="0">
                                          <p:val>
                                            <p:strVal val="#ppt_y"/>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nodeType="clickEffect">
                                  <p:stCondLst>
                                    <p:cond delay="0"/>
                                  </p:stCondLst>
                                  <p:childTnLst>
                                    <p:set>
                                      <p:cBhvr>
                                        <p:cTn id="147" dur="1" fill="hold">
                                          <p:stCondLst>
                                            <p:cond delay="0"/>
                                          </p:stCondLst>
                                        </p:cTn>
                                        <p:tgtEl>
                                          <p:spTgt spid="225330"/>
                                        </p:tgtEl>
                                        <p:attrNameLst>
                                          <p:attrName>style.visibility</p:attrName>
                                        </p:attrNameLst>
                                      </p:cBhvr>
                                      <p:to>
                                        <p:strVal val="visible"/>
                                      </p:to>
                                    </p:set>
                                    <p:animEffect transition="in" filter="dissolve">
                                      <p:cBhvr>
                                        <p:cTn id="148" dur="500"/>
                                        <p:tgtEl>
                                          <p:spTgt spid="225330"/>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225331"/>
                                        </p:tgtEl>
                                        <p:attrNameLst>
                                          <p:attrName>style.visibility</p:attrName>
                                        </p:attrNameLst>
                                      </p:cBhvr>
                                      <p:to>
                                        <p:strVal val="visible"/>
                                      </p:to>
                                    </p:set>
                                    <p:animEffect transition="in" filter="dissolve">
                                      <p:cBhvr>
                                        <p:cTn id="153" dur="500"/>
                                        <p:tgtEl>
                                          <p:spTgt spid="225331"/>
                                        </p:tgtEl>
                                      </p:cBhvr>
                                    </p:animEffect>
                                  </p:childTnLst>
                                </p:cTn>
                              </p:par>
                            </p:childTnLst>
                          </p:cTn>
                        </p:par>
                      </p:childTnLst>
                    </p:cTn>
                  </p:par>
                  <p:par>
                    <p:cTn id="154" fill="hold">
                      <p:stCondLst>
                        <p:cond delay="indefinite"/>
                      </p:stCondLst>
                      <p:childTnLst>
                        <p:par>
                          <p:cTn id="155" fill="hold">
                            <p:stCondLst>
                              <p:cond delay="0"/>
                            </p:stCondLst>
                            <p:childTnLst>
                              <p:par>
                                <p:cTn id="156" presetID="2" presetClass="entr" presetSubtype="8" fill="hold" grpId="0" nodeType="clickEffect">
                                  <p:stCondLst>
                                    <p:cond delay="0"/>
                                  </p:stCondLst>
                                  <p:childTnLst>
                                    <p:set>
                                      <p:cBhvr>
                                        <p:cTn id="157" dur="1" fill="hold">
                                          <p:stCondLst>
                                            <p:cond delay="0"/>
                                          </p:stCondLst>
                                        </p:cTn>
                                        <p:tgtEl>
                                          <p:spTgt spid="225343"/>
                                        </p:tgtEl>
                                        <p:attrNameLst>
                                          <p:attrName>style.visibility</p:attrName>
                                        </p:attrNameLst>
                                      </p:cBhvr>
                                      <p:to>
                                        <p:strVal val="visible"/>
                                      </p:to>
                                    </p:set>
                                    <p:anim calcmode="lin" valueType="num">
                                      <p:cBhvr additive="base">
                                        <p:cTn id="158" dur="500" fill="hold"/>
                                        <p:tgtEl>
                                          <p:spTgt spid="225343"/>
                                        </p:tgtEl>
                                        <p:attrNameLst>
                                          <p:attrName>ppt_x</p:attrName>
                                        </p:attrNameLst>
                                      </p:cBhvr>
                                      <p:tavLst>
                                        <p:tav tm="0">
                                          <p:val>
                                            <p:strVal val="0-#ppt_w/2"/>
                                          </p:val>
                                        </p:tav>
                                        <p:tav tm="100000">
                                          <p:val>
                                            <p:strVal val="#ppt_x"/>
                                          </p:val>
                                        </p:tav>
                                      </p:tavLst>
                                    </p:anim>
                                    <p:anim calcmode="lin" valueType="num">
                                      <p:cBhvr additive="base">
                                        <p:cTn id="159" dur="500" fill="hold"/>
                                        <p:tgtEl>
                                          <p:spTgt spid="225343"/>
                                        </p:tgtEl>
                                        <p:attrNameLst>
                                          <p:attrName>ppt_y</p:attrName>
                                        </p:attrNameLst>
                                      </p:cBhvr>
                                      <p:tavLst>
                                        <p:tav tm="0">
                                          <p:val>
                                            <p:strVal val="#ppt_y"/>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25329"/>
                                        </p:tgtEl>
                                        <p:attrNameLst>
                                          <p:attrName>style.visibility</p:attrName>
                                        </p:attrNameLst>
                                      </p:cBhvr>
                                      <p:to>
                                        <p:strVal val="visible"/>
                                      </p:to>
                                    </p:set>
                                    <p:animEffect transition="in" filter="dissolve">
                                      <p:cBhvr>
                                        <p:cTn id="164" dur="500"/>
                                        <p:tgtEl>
                                          <p:spTgt spid="225329"/>
                                        </p:tgtEl>
                                      </p:cBhvr>
                                    </p:animEffect>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225339"/>
                                        </p:tgtEl>
                                        <p:attrNameLst>
                                          <p:attrName>style.visibility</p:attrName>
                                        </p:attrNameLst>
                                      </p:cBhvr>
                                      <p:to>
                                        <p:strVal val="visible"/>
                                      </p:to>
                                    </p:set>
                                    <p:anim calcmode="lin" valueType="num">
                                      <p:cBhvr additive="base">
                                        <p:cTn id="169" dur="500" fill="hold"/>
                                        <p:tgtEl>
                                          <p:spTgt spid="225339"/>
                                        </p:tgtEl>
                                        <p:attrNameLst>
                                          <p:attrName>ppt_x</p:attrName>
                                        </p:attrNameLst>
                                      </p:cBhvr>
                                      <p:tavLst>
                                        <p:tav tm="0">
                                          <p:val>
                                            <p:strVal val="0-#ppt_w/2"/>
                                          </p:val>
                                        </p:tav>
                                        <p:tav tm="100000">
                                          <p:val>
                                            <p:strVal val="#ppt_x"/>
                                          </p:val>
                                        </p:tav>
                                      </p:tavLst>
                                    </p:anim>
                                    <p:anim calcmode="lin" valueType="num">
                                      <p:cBhvr additive="base">
                                        <p:cTn id="170" dur="500" fill="hold"/>
                                        <p:tgtEl>
                                          <p:spTgt spid="225339"/>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225352"/>
                                        </p:tgtEl>
                                        <p:attrNameLst>
                                          <p:attrName>style.visibility</p:attrName>
                                        </p:attrNameLst>
                                      </p:cBhvr>
                                      <p:to>
                                        <p:strVal val="visible"/>
                                      </p:to>
                                    </p:set>
                                    <p:anim calcmode="lin" valueType="num">
                                      <p:cBhvr additive="base">
                                        <p:cTn id="175" dur="500" fill="hold"/>
                                        <p:tgtEl>
                                          <p:spTgt spid="225352"/>
                                        </p:tgtEl>
                                        <p:attrNameLst>
                                          <p:attrName>ppt_x</p:attrName>
                                        </p:attrNameLst>
                                      </p:cBhvr>
                                      <p:tavLst>
                                        <p:tav tm="0">
                                          <p:val>
                                            <p:strVal val="0-#ppt_w/2"/>
                                          </p:val>
                                        </p:tav>
                                        <p:tav tm="100000">
                                          <p:val>
                                            <p:strVal val="#ppt_x"/>
                                          </p:val>
                                        </p:tav>
                                      </p:tavLst>
                                    </p:anim>
                                    <p:anim calcmode="lin" valueType="num">
                                      <p:cBhvr additive="base">
                                        <p:cTn id="176" dur="500" fill="hold"/>
                                        <p:tgtEl>
                                          <p:spTgt spid="225352"/>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nodeType="clickEffect">
                                  <p:stCondLst>
                                    <p:cond delay="0"/>
                                  </p:stCondLst>
                                  <p:childTnLst>
                                    <p:set>
                                      <p:cBhvr>
                                        <p:cTn id="180" dur="1" fill="hold">
                                          <p:stCondLst>
                                            <p:cond delay="0"/>
                                          </p:stCondLst>
                                        </p:cTn>
                                        <p:tgtEl>
                                          <p:spTgt spid="225328"/>
                                        </p:tgtEl>
                                        <p:attrNameLst>
                                          <p:attrName>style.visibility</p:attrName>
                                        </p:attrNameLst>
                                      </p:cBhvr>
                                      <p:to>
                                        <p:strVal val="visible"/>
                                      </p:to>
                                    </p:set>
                                    <p:animEffect transition="in" filter="dissolve">
                                      <p:cBhvr>
                                        <p:cTn id="181" dur="500"/>
                                        <p:tgtEl>
                                          <p:spTgt spid="225328"/>
                                        </p:tgtEl>
                                      </p:cBhvr>
                                    </p:animEffect>
                                  </p:childTnLst>
                                </p:cTn>
                              </p:par>
                            </p:childTnLst>
                          </p:cTn>
                        </p:par>
                      </p:childTnLst>
                    </p:cTn>
                  </p:par>
                  <p:par>
                    <p:cTn id="182" fill="hold">
                      <p:stCondLst>
                        <p:cond delay="indefinite"/>
                      </p:stCondLst>
                      <p:childTnLst>
                        <p:par>
                          <p:cTn id="183" fill="hold">
                            <p:stCondLst>
                              <p:cond delay="0"/>
                            </p:stCondLst>
                            <p:childTnLst>
                              <p:par>
                                <p:cTn id="184" presetID="2" presetClass="entr" presetSubtype="8" fill="hold" grpId="0" nodeType="clickEffect">
                                  <p:stCondLst>
                                    <p:cond delay="0"/>
                                  </p:stCondLst>
                                  <p:childTnLst>
                                    <p:set>
                                      <p:cBhvr>
                                        <p:cTn id="185" dur="1" fill="hold">
                                          <p:stCondLst>
                                            <p:cond delay="0"/>
                                          </p:stCondLst>
                                        </p:cTn>
                                        <p:tgtEl>
                                          <p:spTgt spid="225341"/>
                                        </p:tgtEl>
                                        <p:attrNameLst>
                                          <p:attrName>style.visibility</p:attrName>
                                        </p:attrNameLst>
                                      </p:cBhvr>
                                      <p:to>
                                        <p:strVal val="visible"/>
                                      </p:to>
                                    </p:set>
                                    <p:anim calcmode="lin" valueType="num">
                                      <p:cBhvr additive="base">
                                        <p:cTn id="186" dur="500" fill="hold"/>
                                        <p:tgtEl>
                                          <p:spTgt spid="225341"/>
                                        </p:tgtEl>
                                        <p:attrNameLst>
                                          <p:attrName>ppt_x</p:attrName>
                                        </p:attrNameLst>
                                      </p:cBhvr>
                                      <p:tavLst>
                                        <p:tav tm="0">
                                          <p:val>
                                            <p:strVal val="0-#ppt_w/2"/>
                                          </p:val>
                                        </p:tav>
                                        <p:tav tm="100000">
                                          <p:val>
                                            <p:strVal val="#ppt_x"/>
                                          </p:val>
                                        </p:tav>
                                      </p:tavLst>
                                    </p:anim>
                                    <p:anim calcmode="lin" valueType="num">
                                      <p:cBhvr additive="base">
                                        <p:cTn id="187" dur="500" fill="hold"/>
                                        <p:tgtEl>
                                          <p:spTgt spid="225341"/>
                                        </p:tgtEl>
                                        <p:attrNameLst>
                                          <p:attrName>ppt_y</p:attrName>
                                        </p:attrNameLst>
                                      </p:cBhvr>
                                      <p:tavLst>
                                        <p:tav tm="0">
                                          <p:val>
                                            <p:strVal val="#ppt_y"/>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8" fill="hold" grpId="0" nodeType="clickEffect">
                                  <p:stCondLst>
                                    <p:cond delay="0"/>
                                  </p:stCondLst>
                                  <p:childTnLst>
                                    <p:set>
                                      <p:cBhvr>
                                        <p:cTn id="191" dur="1" fill="hold">
                                          <p:stCondLst>
                                            <p:cond delay="0"/>
                                          </p:stCondLst>
                                        </p:cTn>
                                        <p:tgtEl>
                                          <p:spTgt spid="225350"/>
                                        </p:tgtEl>
                                        <p:attrNameLst>
                                          <p:attrName>style.visibility</p:attrName>
                                        </p:attrNameLst>
                                      </p:cBhvr>
                                      <p:to>
                                        <p:strVal val="visible"/>
                                      </p:to>
                                    </p:set>
                                    <p:anim calcmode="lin" valueType="num">
                                      <p:cBhvr additive="base">
                                        <p:cTn id="192" dur="500" fill="hold"/>
                                        <p:tgtEl>
                                          <p:spTgt spid="225350"/>
                                        </p:tgtEl>
                                        <p:attrNameLst>
                                          <p:attrName>ppt_x</p:attrName>
                                        </p:attrNameLst>
                                      </p:cBhvr>
                                      <p:tavLst>
                                        <p:tav tm="0">
                                          <p:val>
                                            <p:strVal val="0-#ppt_w/2"/>
                                          </p:val>
                                        </p:tav>
                                        <p:tav tm="100000">
                                          <p:val>
                                            <p:strVal val="#ppt_x"/>
                                          </p:val>
                                        </p:tav>
                                      </p:tavLst>
                                    </p:anim>
                                    <p:anim calcmode="lin" valueType="num">
                                      <p:cBhvr additive="base">
                                        <p:cTn id="193" dur="500" fill="hold"/>
                                        <p:tgtEl>
                                          <p:spTgt spid="225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2" grpId="0"/>
      <p:bldP spid="225333" grpId="0"/>
      <p:bldP spid="225334" grpId="0"/>
      <p:bldP spid="225335" grpId="0"/>
      <p:bldP spid="225336" grpId="0"/>
      <p:bldP spid="225338" grpId="0"/>
      <p:bldP spid="225339" grpId="0"/>
      <p:bldP spid="225340" grpId="0"/>
      <p:bldP spid="225341" grpId="0"/>
      <p:bldP spid="225342" grpId="0" bldLvl="0" animBg="1"/>
      <p:bldP spid="225343" grpId="0" bldLvl="0" animBg="1"/>
      <p:bldP spid="225344" grpId="0" bldLvl="0" animBg="1"/>
      <p:bldP spid="225345" grpId="0" bldLvl="0" animBg="1"/>
      <p:bldP spid="225346" grpId="0" bldLvl="0" animBg="1"/>
      <p:bldP spid="225347" grpId="0" bldLvl="0" animBg="1"/>
      <p:bldP spid="225348" grpId="0" bldLvl="0" animBg="1"/>
      <p:bldP spid="225349" grpId="0" bldLvl="0" animBg="1"/>
      <p:bldP spid="225350" grpId="0" bldLvl="0" animBg="1"/>
      <p:bldP spid="225351" grpId="0" bldLvl="0" animBg="1"/>
      <p:bldP spid="225352" grpId="0" bldLvl="0" animBg="1"/>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直接连接符 94209"/>
          <p:cNvSpPr/>
          <p:nvPr/>
        </p:nvSpPr>
        <p:spPr>
          <a:xfrm>
            <a:off x="5662613" y="2132013"/>
            <a:ext cx="0" cy="1981200"/>
          </a:xfrm>
          <a:prstGeom prst="line">
            <a:avLst/>
          </a:prstGeom>
          <a:ln w="38100" cap="flat" cmpd="sng">
            <a:solidFill>
              <a:schemeClr val="tx1"/>
            </a:solidFill>
            <a:prstDash val="solid"/>
            <a:headEnd type="none" w="med" len="med"/>
            <a:tailEnd type="none" w="med" len="med"/>
          </a:ln>
        </p:spPr>
      </p:sp>
      <p:sp>
        <p:nvSpPr>
          <p:cNvPr id="94211" name="直接连接符 94210"/>
          <p:cNvSpPr/>
          <p:nvPr/>
        </p:nvSpPr>
        <p:spPr>
          <a:xfrm>
            <a:off x="6043613" y="2132013"/>
            <a:ext cx="0" cy="1981200"/>
          </a:xfrm>
          <a:prstGeom prst="line">
            <a:avLst/>
          </a:prstGeom>
          <a:ln w="38100" cap="flat" cmpd="sng">
            <a:solidFill>
              <a:schemeClr val="tx1"/>
            </a:solidFill>
            <a:prstDash val="solid"/>
            <a:headEnd type="none" w="med" len="med"/>
            <a:tailEnd type="none" w="med" len="med"/>
          </a:ln>
        </p:spPr>
      </p:sp>
      <p:sp>
        <p:nvSpPr>
          <p:cNvPr id="94212" name="直接连接符 94211"/>
          <p:cNvSpPr/>
          <p:nvPr/>
        </p:nvSpPr>
        <p:spPr>
          <a:xfrm>
            <a:off x="5662613" y="2665413"/>
            <a:ext cx="381000" cy="0"/>
          </a:xfrm>
          <a:prstGeom prst="line">
            <a:avLst/>
          </a:prstGeom>
          <a:ln w="38100" cap="flat" cmpd="sng">
            <a:solidFill>
              <a:srgbClr val="FF3300"/>
            </a:solidFill>
            <a:prstDash val="solid"/>
            <a:headEnd type="none" w="med" len="med"/>
            <a:tailEnd type="none" w="med" len="med"/>
          </a:ln>
        </p:spPr>
      </p:sp>
      <p:sp>
        <p:nvSpPr>
          <p:cNvPr id="94213" name="文本框 94212"/>
          <p:cNvSpPr txBox="1"/>
          <p:nvPr/>
        </p:nvSpPr>
        <p:spPr>
          <a:xfrm rot="-5400000" flipH="1">
            <a:off x="5489575" y="2535238"/>
            <a:ext cx="685800" cy="641350"/>
          </a:xfrm>
          <a:prstGeom prst="rect">
            <a:avLst/>
          </a:prstGeom>
          <a:noFill/>
          <a:ln w="9525">
            <a:noFill/>
          </a:ln>
        </p:spPr>
        <p:txBody>
          <a:bodyPr>
            <a:spAutoFit/>
          </a:bodyPr>
          <a:p>
            <a:pPr lvl="0" eaLnBrk="1" hangingPunct="1">
              <a:spcBef>
                <a:spcPct val="50000"/>
              </a:spcBef>
            </a:pPr>
            <a:r>
              <a:rPr lang="zh-CN" altLang="en-US" sz="3600" b="1">
                <a:solidFill>
                  <a:srgbClr val="000000"/>
                </a:solidFill>
                <a:latin typeface="Times New Roman" panose="02020603050405020304" pitchFamily="18" charset="0"/>
                <a:ea typeface="宋体" panose="02010600030101010101" pitchFamily="2" charset="-122"/>
              </a:rPr>
              <a:t>（</a:t>
            </a:r>
            <a:endParaRPr lang="zh-CN" altLang="en-US" sz="3600" b="1">
              <a:solidFill>
                <a:srgbClr val="000000"/>
              </a:solidFill>
              <a:latin typeface="Times New Roman" panose="02020603050405020304" pitchFamily="18" charset="0"/>
              <a:ea typeface="宋体" panose="02010600030101010101" pitchFamily="2" charset="-122"/>
            </a:endParaRPr>
          </a:p>
        </p:txBody>
      </p:sp>
      <p:sp>
        <p:nvSpPr>
          <p:cNvPr id="94214" name="直接连接符 94213"/>
          <p:cNvSpPr/>
          <p:nvPr/>
        </p:nvSpPr>
        <p:spPr>
          <a:xfrm flipH="1" flipV="1">
            <a:off x="4718050" y="1989138"/>
            <a:ext cx="1570038" cy="1143000"/>
          </a:xfrm>
          <a:prstGeom prst="line">
            <a:avLst/>
          </a:prstGeom>
          <a:ln w="57150" cap="rnd" cmpd="sng">
            <a:solidFill>
              <a:schemeClr val="tx2"/>
            </a:solidFill>
            <a:prstDash val="sysDot"/>
            <a:headEnd type="none" w="med" len="med"/>
            <a:tailEnd type="none" w="med" len="med"/>
          </a:ln>
        </p:spPr>
      </p:sp>
      <p:sp>
        <p:nvSpPr>
          <p:cNvPr id="94215" name="文本框 94214"/>
          <p:cNvSpPr txBox="1"/>
          <p:nvPr/>
        </p:nvSpPr>
        <p:spPr>
          <a:xfrm>
            <a:off x="1517650" y="981075"/>
            <a:ext cx="2514600" cy="641350"/>
          </a:xfrm>
          <a:prstGeom prst="rect">
            <a:avLst/>
          </a:prstGeom>
          <a:noFill/>
          <a:ln w="9525">
            <a:noFill/>
          </a:ln>
        </p:spPr>
        <p:txBody>
          <a:bodyPr>
            <a:spAutoFit/>
          </a:bodyPr>
          <a:p>
            <a:pPr lvl="0" eaLnBrk="1" hangingPunct="1">
              <a:spcBef>
                <a:spcPct val="50000"/>
              </a:spcBef>
            </a:pPr>
            <a:r>
              <a:rPr lang="zh-CN" altLang="en-US" sz="3600" b="1" dirty="0">
                <a:latin typeface="Times New Roman" panose="02020603050405020304" pitchFamily="18" charset="0"/>
                <a:ea typeface="方正行楷简体" pitchFamily="2" charset="-122"/>
              </a:rPr>
              <a:t>仰视定容</a:t>
            </a:r>
            <a:endParaRPr lang="zh-CN" altLang="en-US" sz="3600" b="1">
              <a:latin typeface="Times New Roman" panose="02020603050405020304" pitchFamily="18" charset="0"/>
              <a:ea typeface="方正行楷简体" pitchFamily="2" charset="-122"/>
            </a:endParaRPr>
          </a:p>
        </p:txBody>
      </p:sp>
      <p:sp>
        <p:nvSpPr>
          <p:cNvPr id="94216" name="文本框 94215"/>
          <p:cNvSpPr txBox="1"/>
          <p:nvPr/>
        </p:nvSpPr>
        <p:spPr>
          <a:xfrm>
            <a:off x="4870450" y="989013"/>
            <a:ext cx="2978150" cy="641350"/>
          </a:xfrm>
          <a:prstGeom prst="rect">
            <a:avLst/>
          </a:prstGeom>
          <a:noFill/>
          <a:ln w="9525">
            <a:noFill/>
          </a:ln>
        </p:spPr>
        <p:txBody>
          <a:bodyPr>
            <a:spAutoFit/>
          </a:bodyPr>
          <a:p>
            <a:pPr lvl="0" eaLnBrk="1" hangingPunct="1">
              <a:spcBef>
                <a:spcPct val="50000"/>
              </a:spcBef>
            </a:pPr>
            <a:r>
              <a:rPr lang="zh-CN" altLang="en-US" sz="3600" b="1" dirty="0">
                <a:latin typeface="Times New Roman" panose="02020603050405020304" pitchFamily="18" charset="0"/>
                <a:ea typeface="方正行楷简体" pitchFamily="2" charset="-122"/>
              </a:rPr>
              <a:t>俯视定容</a:t>
            </a:r>
            <a:endParaRPr lang="zh-CN" altLang="en-US" sz="3600" b="1">
              <a:latin typeface="Times New Roman" panose="02020603050405020304" pitchFamily="18" charset="0"/>
              <a:ea typeface="方正行楷简体" pitchFamily="2" charset="-122"/>
            </a:endParaRPr>
          </a:p>
        </p:txBody>
      </p:sp>
      <p:sp>
        <p:nvSpPr>
          <p:cNvPr id="94217" name="文本框 94216"/>
          <p:cNvSpPr txBox="1"/>
          <p:nvPr/>
        </p:nvSpPr>
        <p:spPr>
          <a:xfrm>
            <a:off x="647700" y="4646613"/>
            <a:ext cx="3744913" cy="1465262"/>
          </a:xfrm>
          <a:prstGeom prst="rect">
            <a:avLst/>
          </a:prstGeom>
          <a:noFill/>
          <a:ln w="9525">
            <a:noFill/>
          </a:ln>
        </p:spPr>
        <p:txBody>
          <a:bodyPr>
            <a:spAutoFit/>
          </a:bodyPr>
          <a:p>
            <a:pPr lvl="0" eaLnBrk="1" hangingPunct="1">
              <a:spcBef>
                <a:spcPct val="50000"/>
              </a:spcBef>
            </a:pPr>
            <a:r>
              <a:rPr lang="zh-CN" altLang="en-US" sz="3600" b="1" dirty="0">
                <a:latin typeface="Times New Roman" panose="02020603050405020304" pitchFamily="18" charset="0"/>
                <a:ea typeface="宋体" panose="02010600030101010101" pitchFamily="2" charset="-122"/>
              </a:rPr>
              <a:t>溶液体积增大，    </a:t>
            </a:r>
            <a:endParaRPr lang="zh-CN" altLang="en-US" sz="3600" b="1" dirty="0">
              <a:latin typeface="Times New Roman" panose="02020603050405020304" pitchFamily="18" charset="0"/>
              <a:ea typeface="宋体" panose="02010600030101010101" pitchFamily="2" charset="-122"/>
            </a:endParaRPr>
          </a:p>
          <a:p>
            <a:pPr lvl="0" eaLnBrk="1" hangingPunct="1">
              <a:spcBef>
                <a:spcPct val="50000"/>
              </a:spcBef>
            </a:pPr>
            <a:r>
              <a:rPr lang="zh-CN" altLang="en-US" b="1" dirty="0">
                <a:latin typeface="Times New Roman" panose="02020603050405020304" pitchFamily="18" charset="0"/>
                <a:ea typeface="宋体" panose="02010600030101010101" pitchFamily="2" charset="-122"/>
              </a:rPr>
              <a:t>     </a:t>
            </a:r>
            <a:r>
              <a:rPr lang="zh-CN" altLang="en-US" sz="3600" b="1" dirty="0">
                <a:latin typeface="Times New Roman" panose="02020603050405020304" pitchFamily="18" charset="0"/>
                <a:ea typeface="宋体" panose="02010600030101010101" pitchFamily="2" charset="-122"/>
              </a:rPr>
              <a:t>浓度变小</a:t>
            </a:r>
            <a:endParaRPr lang="zh-CN" altLang="en-US" sz="3600" b="1">
              <a:latin typeface="Times New Roman" panose="02020603050405020304" pitchFamily="18" charset="0"/>
              <a:ea typeface="宋体" panose="02010600030101010101" pitchFamily="2" charset="-122"/>
            </a:endParaRPr>
          </a:p>
        </p:txBody>
      </p:sp>
      <p:sp>
        <p:nvSpPr>
          <p:cNvPr id="94218" name="文本框 94217"/>
          <p:cNvSpPr txBox="1"/>
          <p:nvPr/>
        </p:nvSpPr>
        <p:spPr>
          <a:xfrm>
            <a:off x="4946650" y="4632325"/>
            <a:ext cx="3657600" cy="1465263"/>
          </a:xfrm>
          <a:prstGeom prst="rect">
            <a:avLst/>
          </a:prstGeom>
          <a:noFill/>
          <a:ln w="9525">
            <a:noFill/>
          </a:ln>
        </p:spPr>
        <p:txBody>
          <a:bodyPr>
            <a:spAutoFit/>
          </a:bodyPr>
          <a:p>
            <a:pPr lvl="0" eaLnBrk="1" hangingPunct="1">
              <a:spcBef>
                <a:spcPct val="50000"/>
              </a:spcBef>
            </a:pPr>
            <a:r>
              <a:rPr lang="zh-CN" altLang="en-US" sz="3600" b="1" dirty="0">
                <a:latin typeface="Times New Roman" panose="02020603050405020304" pitchFamily="18" charset="0"/>
                <a:ea typeface="宋体" panose="02010600030101010101" pitchFamily="2" charset="-122"/>
              </a:rPr>
              <a:t>溶液体积减小，    </a:t>
            </a:r>
            <a:endParaRPr lang="zh-CN" altLang="en-US" sz="3600" b="1" dirty="0">
              <a:latin typeface="Times New Roman" panose="02020603050405020304" pitchFamily="18" charset="0"/>
              <a:ea typeface="宋体" panose="02010600030101010101" pitchFamily="2" charset="-122"/>
            </a:endParaRPr>
          </a:p>
          <a:p>
            <a:pPr lvl="0" eaLnBrk="1" hangingPunct="1">
              <a:spcBef>
                <a:spcPct val="50000"/>
              </a:spcBef>
            </a:pPr>
            <a:r>
              <a:rPr lang="zh-CN" altLang="en-US" sz="3600" b="1" dirty="0">
                <a:latin typeface="Times New Roman" panose="02020603050405020304" pitchFamily="18" charset="0"/>
                <a:ea typeface="宋体" panose="02010600030101010101" pitchFamily="2" charset="-122"/>
              </a:rPr>
              <a:t>  浓度变大</a:t>
            </a:r>
            <a:endParaRPr lang="zh-CN" altLang="en-US" sz="3600" b="1">
              <a:latin typeface="Times New Roman" panose="02020603050405020304" pitchFamily="18" charset="0"/>
              <a:ea typeface="宋体" panose="02010600030101010101" pitchFamily="2" charset="-122"/>
            </a:endParaRPr>
          </a:p>
        </p:txBody>
      </p:sp>
      <p:sp>
        <p:nvSpPr>
          <p:cNvPr id="94219" name="直接连接符 94218"/>
          <p:cNvSpPr/>
          <p:nvPr/>
        </p:nvSpPr>
        <p:spPr>
          <a:xfrm>
            <a:off x="2271713" y="1989138"/>
            <a:ext cx="0" cy="1981200"/>
          </a:xfrm>
          <a:prstGeom prst="line">
            <a:avLst/>
          </a:prstGeom>
          <a:ln w="38100" cap="flat" cmpd="sng">
            <a:solidFill>
              <a:schemeClr val="tx1"/>
            </a:solidFill>
            <a:prstDash val="solid"/>
            <a:headEnd type="none" w="med" len="med"/>
            <a:tailEnd type="none" w="med" len="med"/>
          </a:ln>
        </p:spPr>
      </p:sp>
      <p:sp>
        <p:nvSpPr>
          <p:cNvPr id="94220" name="直接连接符 94219"/>
          <p:cNvSpPr/>
          <p:nvPr/>
        </p:nvSpPr>
        <p:spPr>
          <a:xfrm>
            <a:off x="2652713" y="1989138"/>
            <a:ext cx="0" cy="1981200"/>
          </a:xfrm>
          <a:prstGeom prst="line">
            <a:avLst/>
          </a:prstGeom>
          <a:ln w="38100" cap="flat" cmpd="sng">
            <a:solidFill>
              <a:schemeClr val="tx1"/>
            </a:solidFill>
            <a:prstDash val="solid"/>
            <a:headEnd type="none" w="med" len="med"/>
            <a:tailEnd type="none" w="med" len="med"/>
          </a:ln>
        </p:spPr>
      </p:sp>
      <p:sp>
        <p:nvSpPr>
          <p:cNvPr id="94221" name="直接连接符 94220"/>
          <p:cNvSpPr/>
          <p:nvPr/>
        </p:nvSpPr>
        <p:spPr>
          <a:xfrm>
            <a:off x="2271713" y="2674938"/>
            <a:ext cx="381000" cy="0"/>
          </a:xfrm>
          <a:prstGeom prst="line">
            <a:avLst/>
          </a:prstGeom>
          <a:ln w="38100" cap="flat" cmpd="sng">
            <a:solidFill>
              <a:srgbClr val="FF3300"/>
            </a:solidFill>
            <a:prstDash val="solid"/>
            <a:headEnd type="none" w="med" len="med"/>
            <a:tailEnd type="none" w="med" len="med"/>
          </a:ln>
        </p:spPr>
      </p:sp>
      <p:sp>
        <p:nvSpPr>
          <p:cNvPr id="94222" name="文本框 94221"/>
          <p:cNvSpPr txBox="1"/>
          <p:nvPr/>
        </p:nvSpPr>
        <p:spPr>
          <a:xfrm rot="-5400000" flipH="1">
            <a:off x="2119630" y="2240280"/>
            <a:ext cx="685800" cy="641350"/>
          </a:xfrm>
          <a:prstGeom prst="rect">
            <a:avLst/>
          </a:prstGeom>
          <a:noFill/>
          <a:ln w="9525">
            <a:noFill/>
          </a:ln>
        </p:spPr>
        <p:txBody>
          <a:bodyPr>
            <a:spAutoFit/>
          </a:bodyPr>
          <a:p>
            <a:pPr lvl="0" eaLnBrk="1" hangingPunct="1">
              <a:spcBef>
                <a:spcPct val="50000"/>
              </a:spcBef>
            </a:pPr>
            <a:r>
              <a:rPr lang="zh-CN" altLang="en-US" sz="3600" b="1">
                <a:solidFill>
                  <a:srgbClr val="000000"/>
                </a:solidFill>
                <a:latin typeface="Times New Roman" panose="02020603050405020304" pitchFamily="18" charset="0"/>
                <a:ea typeface="宋体" panose="02010600030101010101" pitchFamily="2" charset="-122"/>
              </a:rPr>
              <a:t>（</a:t>
            </a:r>
            <a:endParaRPr lang="zh-CN" altLang="en-US" sz="3600" b="1">
              <a:solidFill>
                <a:srgbClr val="000000"/>
              </a:solidFill>
              <a:latin typeface="Times New Roman" panose="02020603050405020304" pitchFamily="18" charset="0"/>
              <a:ea typeface="宋体" panose="02010600030101010101" pitchFamily="2" charset="-122"/>
            </a:endParaRPr>
          </a:p>
        </p:txBody>
      </p:sp>
      <p:sp>
        <p:nvSpPr>
          <p:cNvPr id="94223" name="直接连接符 94222"/>
          <p:cNvSpPr/>
          <p:nvPr/>
        </p:nvSpPr>
        <p:spPr>
          <a:xfrm flipV="1">
            <a:off x="858203" y="2551113"/>
            <a:ext cx="1600200" cy="1143000"/>
          </a:xfrm>
          <a:prstGeom prst="line">
            <a:avLst/>
          </a:prstGeom>
          <a:ln w="57150" cap="rnd" cmpd="sng">
            <a:solidFill>
              <a:schemeClr val="tx2"/>
            </a:solidFill>
            <a:prstDash val="sysDot"/>
            <a:headEnd type="none" w="med" len="med"/>
            <a:tailEnd type="none" w="med" len="med"/>
          </a:ln>
        </p:spPr>
      </p:sp>
      <p:sp>
        <p:nvSpPr>
          <p:cNvPr id="218" name=" 218">
            <a:hlinkClick r:id="rId1" action="ppaction://hlinksldjump"/>
          </p:cNvPr>
          <p:cNvSpPr/>
          <p:nvPr/>
        </p:nvSpPr>
        <p:spPr>
          <a:xfrm>
            <a:off x="8252460" y="5826125"/>
            <a:ext cx="621030" cy="53657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effectLst>
            <a:reflection blurRad="6350" stA="50000" endA="300" endPos="55000" dir="5400000" sy="-100000" algn="bl" rotWithShape="0"/>
          </a:effectLst>
          <a:scene3d>
            <a:camera prst="perspectiveLeft"/>
            <a:lightRig rig="threePt" dir="t"/>
          </a:scene3d>
        </p:spPr>
        <p:style>
          <a:lnRef idx="1">
            <a:schemeClr val="accent4"/>
          </a:lnRef>
          <a:fillRef idx="2">
            <a:schemeClr val="accent4"/>
          </a:fillRef>
          <a:effectRef idx="1">
            <a:schemeClr val="accent4"/>
          </a:effectRef>
          <a:fontRef idx="minor">
            <a:schemeClr val="dk1"/>
          </a:fontRef>
        </p:style>
        <p:txBody>
          <a:bodyPr bIns="576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anim calcmode="lin" valueType="num">
                                      <p:cBhvr additive="base">
                                        <p:cTn id="7" dur="500"/>
                                        <p:tgtEl>
                                          <p:spTgt spid="94214"/>
                                        </p:tgtEl>
                                        <p:attrNameLst>
                                          <p:attrName>ppt_y</p:attrName>
                                        </p:attrNameLst>
                                      </p:cBhvr>
                                      <p:tavLst>
                                        <p:tav tm="0">
                                          <p:val>
                                            <p:strVal val="#ppt_y+#ppt_h*1.125000"/>
                                          </p:val>
                                        </p:tav>
                                        <p:tav tm="100000">
                                          <p:val>
                                            <p:strVal val="#ppt_y"/>
                                          </p:val>
                                        </p:tav>
                                      </p:tavLst>
                                    </p:anim>
                                    <p:animEffect transition="in" filter="wipe(up)">
                                      <p:cBhvr>
                                        <p:cTn id="8" dur="500"/>
                                        <p:tgtEl>
                                          <p:spTgt spid="94214"/>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94218"/>
                                        </p:tgtEl>
                                        <p:attrNameLst>
                                          <p:attrName>style.visibility</p:attrName>
                                        </p:attrNameLst>
                                      </p:cBhvr>
                                      <p:to>
                                        <p:strVal val="visible"/>
                                      </p:to>
                                    </p:set>
                                    <p:animEffect transition="in" filter="wipe(left)">
                                      <p:cBhvr>
                                        <p:cTn id="13" dur="75"/>
                                        <p:tgtEl>
                                          <p:spTgt spid="9421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42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42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422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42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42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4223"/>
                                        </p:tgtEl>
                                        <p:attrNameLst>
                                          <p:attrName>style.visibility</p:attrName>
                                        </p:attrNameLst>
                                      </p:cBhvr>
                                      <p:to>
                                        <p:strVal val="visible"/>
                                      </p:to>
                                    </p:set>
                                    <p:anim calcmode="lin" valueType="num">
                                      <p:cBhvr additive="base">
                                        <p:cTn id="32" dur="500"/>
                                        <p:tgtEl>
                                          <p:spTgt spid="94223"/>
                                        </p:tgtEl>
                                        <p:attrNameLst>
                                          <p:attrName>ppt_y</p:attrName>
                                        </p:attrNameLst>
                                      </p:cBhvr>
                                      <p:tavLst>
                                        <p:tav tm="0">
                                          <p:val>
                                            <p:strVal val="#ppt_y+#ppt_h*1.125000"/>
                                          </p:val>
                                        </p:tav>
                                        <p:tav tm="100000">
                                          <p:val>
                                            <p:strVal val="#ppt_y"/>
                                          </p:val>
                                        </p:tav>
                                      </p:tavLst>
                                    </p:anim>
                                    <p:animEffect transition="in" filter="wipe(up)">
                                      <p:cBhvr>
                                        <p:cTn id="33" dur="500"/>
                                        <p:tgtEl>
                                          <p:spTgt spid="942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94217"/>
                                        </p:tgtEl>
                                        <p:attrNameLst>
                                          <p:attrName>style.visibility</p:attrName>
                                        </p:attrNameLst>
                                      </p:cBhvr>
                                      <p:to>
                                        <p:strVal val="visible"/>
                                      </p:to>
                                    </p:set>
                                    <p:animEffect transition="in" filter="wipe(left)">
                                      <p:cBhvr>
                                        <p:cTn id="38" dur="75"/>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p:bldP spid="94218" grpId="0"/>
      <p:bldP spid="94215" grpId="0"/>
      <p:bldP spid="942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12394" y="1274907"/>
            <a:ext cx="8700247"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dirty="0">
                <a:solidFill>
                  <a:srgbClr val="0000FF"/>
                </a:solidFill>
                <a:latin typeface="华文行楷" panose="02010800040101010101" pitchFamily="2" charset="-122"/>
                <a:ea typeface="华文行楷" panose="02010800040101010101" pitchFamily="2" charset="-122"/>
              </a:rPr>
              <a:t>学习目标</a:t>
            </a:r>
            <a:r>
              <a:rPr lang="zh-CN" altLang="en-US" sz="3600" b="1" dirty="0" smtClean="0">
                <a:solidFill>
                  <a:srgbClr val="0000FF"/>
                </a:solidFill>
                <a:latin typeface="华文行楷" panose="02010800040101010101" pitchFamily="2" charset="-122"/>
                <a:ea typeface="华文行楷" panose="02010800040101010101" pitchFamily="2" charset="-122"/>
              </a:rPr>
              <a:t>：</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None/>
            </a:pPr>
            <a:r>
              <a:rPr lang="en-US" altLang="zh-CN" sz="3600" b="1" dirty="0" smtClean="0">
                <a:solidFill>
                  <a:srgbClr val="0000FF"/>
                </a:solidFill>
                <a:latin typeface="华文行楷" panose="02010800040101010101" pitchFamily="2" charset="-122"/>
                <a:ea typeface="华文行楷" panose="02010800040101010101" pitchFamily="2" charset="-122"/>
              </a:rPr>
              <a:t>1</a:t>
            </a:r>
            <a:r>
              <a:rPr lang="zh-CN" altLang="en-US" sz="3600" b="1" dirty="0" smtClean="0">
                <a:solidFill>
                  <a:srgbClr val="0000FF"/>
                </a:solidFill>
                <a:latin typeface="华文行楷" panose="02010800040101010101" pitchFamily="2" charset="-122"/>
                <a:ea typeface="华文行楷" panose="02010800040101010101" pitchFamily="2" charset="-122"/>
              </a:rPr>
              <a:t>、三大公式、</a:t>
            </a:r>
            <a:r>
              <a:rPr lang="zh-CN" altLang="en-US" sz="3600" b="1" dirty="0" smtClean="0">
                <a:solidFill>
                  <a:srgbClr val="0000FF"/>
                </a:solidFill>
                <a:latin typeface="华文行楷" panose="02010800040101010101" pitchFamily="2" charset="-122"/>
                <a:ea typeface="华文行楷" panose="02010800040101010101" pitchFamily="2" charset="-122"/>
                <a:sym typeface="+mn-ea"/>
              </a:rPr>
              <a:t>一个比例、三个方法</a:t>
            </a:r>
            <a:endParaRPr lang="en-US" altLang="zh-CN"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None/>
            </a:pPr>
            <a:endParaRPr lang="en-US" altLang="zh-CN" sz="3600" b="1" dirty="0" smtClean="0">
              <a:solidFill>
                <a:srgbClr val="0000FF"/>
              </a:solidFill>
              <a:latin typeface="Courier New" panose="02070309020205020404" charset="0"/>
              <a:ea typeface="华文行楷" panose="02010800040101010101" pitchFamily="2" charset="-122"/>
            </a:endParaRPr>
          </a:p>
          <a:p>
            <a:pPr eaLnBrk="1" hangingPunct="1">
              <a:spcBef>
                <a:spcPct val="0"/>
              </a:spcBef>
              <a:buNone/>
            </a:pPr>
            <a:r>
              <a:rPr lang="en-US" altLang="zh-CN" sz="3600" b="1" dirty="0" smtClean="0">
                <a:solidFill>
                  <a:srgbClr val="0000FF"/>
                </a:solidFill>
                <a:latin typeface="华文行楷" panose="02010800040101010101" pitchFamily="2" charset="-122"/>
                <a:ea typeface="华文行楷" panose="02010800040101010101" pitchFamily="2" charset="-122"/>
              </a:rPr>
              <a:t>2</a:t>
            </a:r>
            <a:r>
              <a:rPr lang="zh-CN" altLang="en-US" sz="3600" b="1" dirty="0" smtClean="0">
                <a:solidFill>
                  <a:srgbClr val="0000FF"/>
                </a:solidFill>
                <a:latin typeface="华文行楷" panose="02010800040101010101" pitchFamily="2" charset="-122"/>
                <a:ea typeface="华文行楷" panose="02010800040101010101" pitchFamily="2" charset="-122"/>
              </a:rPr>
              <a:t>、</a:t>
            </a:r>
            <a:r>
              <a:rPr lang="en-US" altLang="zh-CN" sz="3600" b="1" dirty="0" smtClean="0">
                <a:solidFill>
                  <a:srgbClr val="0000FF"/>
                </a:solidFill>
                <a:latin typeface="Courier New" panose="02070309020205020404" charset="0"/>
                <a:ea typeface="华文行楷" panose="02010800040101010101" pitchFamily="2" charset="-122"/>
              </a:rPr>
              <a:t>C</a:t>
            </a:r>
            <a:r>
              <a:rPr lang="zh-CN" altLang="en-US" sz="3600" b="1" baseline="-25000" dirty="0" smtClean="0">
                <a:solidFill>
                  <a:srgbClr val="0000FF"/>
                </a:solidFill>
                <a:uFillTx/>
                <a:latin typeface="华文行楷" panose="02010800040101010101" pitchFamily="2" charset="-122"/>
                <a:ea typeface="华文行楷" panose="02010800040101010101" pitchFamily="2" charset="-122"/>
              </a:rPr>
              <a:t>气体</a:t>
            </a:r>
            <a:r>
              <a:rPr lang="zh-CN" altLang="en-US" sz="3600" b="1" dirty="0" smtClean="0">
                <a:solidFill>
                  <a:srgbClr val="0000FF"/>
                </a:solidFill>
                <a:latin typeface="华文行楷" panose="02010800040101010101" pitchFamily="2" charset="-122"/>
                <a:ea typeface="华文行楷" panose="02010800040101010101" pitchFamily="2" charset="-122"/>
              </a:rPr>
              <a:t>、</a:t>
            </a:r>
            <a:r>
              <a:rPr lang="en-US" altLang="zh-CN" sz="3600" b="1" dirty="0" smtClean="0">
                <a:solidFill>
                  <a:srgbClr val="0000FF"/>
                </a:solidFill>
                <a:latin typeface="Courier New" panose="02070309020205020404" charset="0"/>
                <a:ea typeface="华文行楷" panose="02010800040101010101" pitchFamily="2" charset="-122"/>
              </a:rPr>
              <a:t>C</a:t>
            </a:r>
            <a:r>
              <a:rPr lang="zh-CN" altLang="en-US" sz="3600" b="1" baseline="-25000" dirty="0" smtClean="0">
                <a:solidFill>
                  <a:srgbClr val="0000FF"/>
                </a:solidFill>
                <a:uFillTx/>
                <a:latin typeface="华文行楷" panose="02010800040101010101" pitchFamily="2" charset="-122"/>
                <a:ea typeface="华文行楷" panose="02010800040101010101" pitchFamily="2" charset="-122"/>
              </a:rPr>
              <a:t>混合溶液</a:t>
            </a:r>
            <a:r>
              <a:rPr lang="zh-CN" altLang="en-US" sz="3600" b="1" dirty="0" smtClean="0">
                <a:solidFill>
                  <a:srgbClr val="0000FF"/>
                </a:solidFill>
                <a:latin typeface="华文行楷" panose="02010800040101010101" pitchFamily="2" charset="-122"/>
                <a:ea typeface="华文行楷" panose="02010800040101010101" pitchFamily="2" charset="-122"/>
              </a:rPr>
              <a:t>和平均摩尔质量的计算</a:t>
            </a:r>
            <a:endParaRPr lang="zh-CN" altLang="en-US" sz="3600" b="1" dirty="0" smtClean="0">
              <a:solidFill>
                <a:srgbClr val="0000FF"/>
              </a:solidFill>
              <a:latin typeface="华文行楷" panose="02010800040101010101" pitchFamily="2" charset="-122"/>
              <a:ea typeface="华文行楷" panose="02010800040101010101" pitchFamily="2" charset="-122"/>
            </a:endParaRPr>
          </a:p>
          <a:p>
            <a:pPr eaLnBrk="1" hangingPunct="1">
              <a:spcBef>
                <a:spcPct val="0"/>
              </a:spcBef>
              <a:buFontTx/>
              <a:buNone/>
            </a:pPr>
            <a:endParaRPr lang="en-US" altLang="zh-CN" sz="3600" b="1" dirty="0">
              <a:solidFill>
                <a:srgbClr val="FF0000"/>
              </a:solidFill>
              <a:latin typeface="华文行楷" panose="02010800040101010101" pitchFamily="2" charset="-122"/>
              <a:ea typeface="华文行楷" panose="02010800040101010101" pitchFamily="2" charset="-122"/>
            </a:endParaRPr>
          </a:p>
        </p:txBody>
      </p:sp>
      <p:sp>
        <p:nvSpPr>
          <p:cNvPr id="2" name="TextBox 1"/>
          <p:cNvSpPr txBox="1"/>
          <p:nvPr/>
        </p:nvSpPr>
        <p:spPr>
          <a:xfrm>
            <a:off x="17780" y="256540"/>
            <a:ext cx="9108440" cy="640080"/>
          </a:xfrm>
          <a:prstGeom prst="rect">
            <a:avLst/>
          </a:prstGeom>
          <a:noFill/>
        </p:spPr>
        <p:txBody>
          <a:bodyPr wrap="square" rtlCol="0">
            <a:spAutoFit/>
          </a:bodyPr>
          <a:lstStyle/>
          <a:p>
            <a:pPr algn="ctr"/>
            <a:r>
              <a:rPr lang="zh-CN" altLang="en-US" sz="3600" b="1" dirty="0" smtClean="0">
                <a:solidFill>
                  <a:srgbClr val="FF3300"/>
                </a:solidFill>
                <a:latin typeface="黑体" panose="02010609060101010101" pitchFamily="49" charset="-122"/>
                <a:ea typeface="黑体" panose="02010609060101010101" pitchFamily="49" charset="-122"/>
              </a:rPr>
              <a:t>第四课时  物质的量浓度的相关计算</a:t>
            </a:r>
            <a:endParaRPr lang="zh-CN" altLang="en-US" sz="36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Text Box 3"/>
          <p:cNvSpPr txBox="1"/>
          <p:nvPr/>
        </p:nvSpPr>
        <p:spPr>
          <a:xfrm>
            <a:off x="971550" y="981075"/>
            <a:ext cx="2881313" cy="461963"/>
          </a:xfrm>
          <a:prstGeom prst="rect">
            <a:avLst/>
          </a:prstGeom>
          <a:noFill/>
          <a:ln w="9525">
            <a:noFill/>
          </a:ln>
        </p:spPr>
        <p:txBody>
          <a:bodyPr>
            <a:spAutoFit/>
          </a:bodyPr>
          <a:p>
            <a:pPr lvl="0" eaLnBrk="1" hangingPunct="1"/>
            <a:r>
              <a:rPr lang="en-US" altLang="zh-CN" sz="2400" b="1" dirty="0">
                <a:solidFill>
                  <a:srgbClr val="0000FF"/>
                </a:solidFill>
                <a:latin typeface="方正姚体" panose="02010601030101010101" pitchFamily="2" charset="-122"/>
                <a:ea typeface="方正姚体" panose="02010601030101010101" pitchFamily="2" charset="-122"/>
              </a:rPr>
              <a:t>1</a:t>
            </a:r>
            <a:r>
              <a:rPr lang="zh-CN" altLang="en-US" sz="2400" b="1" dirty="0">
                <a:solidFill>
                  <a:srgbClr val="0000FF"/>
                </a:solidFill>
                <a:latin typeface="方正姚体" panose="02010601030101010101" pitchFamily="2" charset="-122"/>
                <a:ea typeface="方正姚体" panose="02010601030101010101" pitchFamily="2" charset="-122"/>
              </a:rPr>
              <a:t>、利用公式计算</a:t>
            </a:r>
            <a:endParaRPr lang="zh-CN" altLang="en-US" sz="2400" b="1" dirty="0">
              <a:solidFill>
                <a:srgbClr val="0000FF"/>
              </a:solidFill>
              <a:latin typeface="方正姚体" panose="02010601030101010101" pitchFamily="2" charset="-122"/>
              <a:ea typeface="方正姚体" panose="02010601030101010101" pitchFamily="2" charset="-122"/>
            </a:endParaRPr>
          </a:p>
        </p:txBody>
      </p:sp>
      <p:sp>
        <p:nvSpPr>
          <p:cNvPr id="40964" name="Text Box 4"/>
          <p:cNvSpPr txBox="1"/>
          <p:nvPr/>
        </p:nvSpPr>
        <p:spPr>
          <a:xfrm>
            <a:off x="971550" y="1628775"/>
            <a:ext cx="2881313" cy="461963"/>
          </a:xfrm>
          <a:prstGeom prst="rect">
            <a:avLst/>
          </a:prstGeom>
          <a:noFill/>
          <a:ln w="9525">
            <a:noFill/>
          </a:ln>
        </p:spPr>
        <p:txBody>
          <a:bodyPr>
            <a:spAutoFit/>
          </a:bodyPr>
          <a:p>
            <a:pPr lvl="0" eaLnBrk="1" hangingPunct="1"/>
            <a:r>
              <a:rPr lang="en-US" altLang="zh-CN" sz="2400" b="1" dirty="0">
                <a:solidFill>
                  <a:srgbClr val="0000FF"/>
                </a:solidFill>
                <a:latin typeface="方正姚体" panose="02010601030101010101" pitchFamily="2" charset="-122"/>
                <a:ea typeface="方正姚体" panose="02010601030101010101" pitchFamily="2" charset="-122"/>
              </a:rPr>
              <a:t>2</a:t>
            </a:r>
            <a:r>
              <a:rPr lang="zh-CN" altLang="en-US" sz="2400" b="1" dirty="0">
                <a:solidFill>
                  <a:srgbClr val="0000FF"/>
                </a:solidFill>
                <a:latin typeface="方正姚体" panose="02010601030101010101" pitchFamily="2" charset="-122"/>
                <a:ea typeface="方正姚体" panose="02010601030101010101" pitchFamily="2" charset="-122"/>
              </a:rPr>
              <a:t>、溶液的稀释定律</a:t>
            </a:r>
            <a:endParaRPr lang="zh-CN" altLang="en-US" sz="2400" b="1" dirty="0">
              <a:solidFill>
                <a:srgbClr val="0000FF"/>
              </a:solidFill>
              <a:latin typeface="方正姚体" panose="02010601030101010101" pitchFamily="2" charset="-122"/>
              <a:ea typeface="方正姚体" panose="02010601030101010101" pitchFamily="2" charset="-122"/>
            </a:endParaRPr>
          </a:p>
        </p:txBody>
      </p:sp>
      <p:sp>
        <p:nvSpPr>
          <p:cNvPr id="40965" name="Text Box 5"/>
          <p:cNvSpPr txBox="1"/>
          <p:nvPr/>
        </p:nvSpPr>
        <p:spPr>
          <a:xfrm>
            <a:off x="971550" y="2168525"/>
            <a:ext cx="6480175" cy="461963"/>
          </a:xfrm>
          <a:prstGeom prst="rect">
            <a:avLst/>
          </a:prstGeom>
          <a:noFill/>
          <a:ln w="9525">
            <a:noFill/>
          </a:ln>
        </p:spPr>
        <p:txBody>
          <a:bodyPr>
            <a:spAutoFit/>
          </a:bodyPr>
          <a:p>
            <a:pPr lvl="0" eaLnBrk="1" hangingPunct="1"/>
            <a:r>
              <a:rPr lang="en-US" altLang="zh-CN" sz="2400" b="1" dirty="0">
                <a:solidFill>
                  <a:srgbClr val="0000FF"/>
                </a:solidFill>
                <a:latin typeface="方正姚体" panose="02010601030101010101" pitchFamily="2" charset="-122"/>
                <a:ea typeface="方正姚体" panose="02010601030101010101" pitchFamily="2" charset="-122"/>
              </a:rPr>
              <a:t>3</a:t>
            </a:r>
            <a:r>
              <a:rPr lang="zh-CN" altLang="en-US" sz="2400" b="1" dirty="0">
                <a:solidFill>
                  <a:srgbClr val="0000FF"/>
                </a:solidFill>
                <a:latin typeface="方正姚体" panose="02010601030101010101" pitchFamily="2" charset="-122"/>
                <a:ea typeface="方正姚体" panose="02010601030101010101" pitchFamily="2" charset="-122"/>
              </a:rPr>
              <a:t>、物质的量浓度、溶液的质量分数之间的换算</a:t>
            </a:r>
            <a:endParaRPr lang="zh-CN" altLang="en-US" sz="2400" b="1" dirty="0">
              <a:solidFill>
                <a:srgbClr val="0000FF"/>
              </a:solidFill>
              <a:latin typeface="方正姚体" panose="02010601030101010101" pitchFamily="2" charset="-122"/>
              <a:ea typeface="方正姚体" panose="02010601030101010101" pitchFamily="2" charset="-122"/>
            </a:endParaRPr>
          </a:p>
        </p:txBody>
      </p:sp>
      <p:graphicFrame>
        <p:nvGraphicFramePr>
          <p:cNvPr id="40966" name="Object 6"/>
          <p:cNvGraphicFramePr>
            <a:graphicFrameLocks noGrp="1" noChangeAspect="1"/>
          </p:cNvGraphicFramePr>
          <p:nvPr>
            <p:ph/>
          </p:nvPr>
        </p:nvGraphicFramePr>
        <p:xfrm>
          <a:off x="4067175" y="836613"/>
          <a:ext cx="1439863" cy="720725"/>
        </p:xfrm>
        <a:graphic>
          <a:graphicData uri="http://schemas.openxmlformats.org/presentationml/2006/ole">
            <mc:AlternateContent xmlns:mc="http://schemas.openxmlformats.org/markup-compatibility/2006">
              <mc:Choice xmlns:v="urn:schemas-microsoft-com:vml" Requires="v">
                <p:oleObj spid="_x0000_s3086" name="" r:id="rId1" imgW="786765" imgH="393700" progId="Equation.3">
                  <p:embed/>
                </p:oleObj>
              </mc:Choice>
              <mc:Fallback>
                <p:oleObj name="" r:id="rId1" imgW="786765" imgH="393700" progId="Equation.3">
                  <p:embed/>
                  <p:pic>
                    <p:nvPicPr>
                      <p:cNvPr id="0" name="图片 3085"/>
                      <p:cNvPicPr/>
                      <p:nvPr/>
                    </p:nvPicPr>
                    <p:blipFill>
                      <a:blip r:embed="rId2"/>
                      <a:stretch>
                        <a:fillRect/>
                      </a:stretch>
                    </p:blipFill>
                    <p:spPr>
                      <a:xfrm>
                        <a:off x="4067175" y="836613"/>
                        <a:ext cx="1439863" cy="720725"/>
                      </a:xfrm>
                      <a:prstGeom prst="rect">
                        <a:avLst/>
                      </a:prstGeom>
                      <a:noFill/>
                      <a:ln w="38100">
                        <a:noFill/>
                        <a:miter/>
                      </a:ln>
                    </p:spPr>
                  </p:pic>
                </p:oleObj>
              </mc:Fallback>
            </mc:AlternateContent>
          </a:graphicData>
        </a:graphic>
      </p:graphicFrame>
      <p:graphicFrame>
        <p:nvGraphicFramePr>
          <p:cNvPr id="40967" name="Object 7"/>
          <p:cNvGraphicFramePr>
            <a:graphicFrameLocks noChangeAspect="1"/>
          </p:cNvGraphicFramePr>
          <p:nvPr/>
        </p:nvGraphicFramePr>
        <p:xfrm>
          <a:off x="4211638" y="1641475"/>
          <a:ext cx="3714750" cy="395288"/>
        </p:xfrm>
        <a:graphic>
          <a:graphicData uri="http://schemas.openxmlformats.org/presentationml/2006/ole">
            <mc:AlternateContent xmlns:mc="http://schemas.openxmlformats.org/markup-compatibility/2006">
              <mc:Choice xmlns:v="urn:schemas-microsoft-com:vml" Requires="v">
                <p:oleObj spid="_x0000_s3087" name="" r:id="rId3" imgW="2032000" imgH="215900" progId="Equation.3">
                  <p:embed/>
                </p:oleObj>
              </mc:Choice>
              <mc:Fallback>
                <p:oleObj name="" r:id="rId3" imgW="2032000" imgH="215900" progId="Equation.3">
                  <p:embed/>
                  <p:pic>
                    <p:nvPicPr>
                      <p:cNvPr id="0" name="图片 3086"/>
                      <p:cNvPicPr/>
                      <p:nvPr/>
                    </p:nvPicPr>
                    <p:blipFill>
                      <a:blip r:embed="rId4"/>
                      <a:stretch>
                        <a:fillRect/>
                      </a:stretch>
                    </p:blipFill>
                    <p:spPr>
                      <a:xfrm>
                        <a:off x="4211638" y="1641475"/>
                        <a:ext cx="3714750" cy="395288"/>
                      </a:xfrm>
                      <a:prstGeom prst="rect">
                        <a:avLst/>
                      </a:prstGeom>
                      <a:noFill/>
                      <a:ln w="38100">
                        <a:noFill/>
                        <a:miter/>
                      </a:ln>
                    </p:spPr>
                  </p:pic>
                </p:oleObj>
              </mc:Fallback>
            </mc:AlternateContent>
          </a:graphicData>
        </a:graphic>
      </p:graphicFrame>
      <p:graphicFrame>
        <p:nvGraphicFramePr>
          <p:cNvPr id="40968" name="Object 8"/>
          <p:cNvGraphicFramePr>
            <a:graphicFrameLocks noChangeAspect="1"/>
          </p:cNvGraphicFramePr>
          <p:nvPr/>
        </p:nvGraphicFramePr>
        <p:xfrm>
          <a:off x="1547813" y="3111500"/>
          <a:ext cx="1439862" cy="720725"/>
        </p:xfrm>
        <a:graphic>
          <a:graphicData uri="http://schemas.openxmlformats.org/presentationml/2006/ole">
            <mc:AlternateContent xmlns:mc="http://schemas.openxmlformats.org/markup-compatibility/2006">
              <mc:Choice xmlns:v="urn:schemas-microsoft-com:vml" Requires="v">
                <p:oleObj spid="_x0000_s3088" name="" r:id="rId5" imgW="786765" imgH="393700" progId="Equation.3">
                  <p:embed/>
                </p:oleObj>
              </mc:Choice>
              <mc:Fallback>
                <p:oleObj name="" r:id="rId5" imgW="786765" imgH="393700" progId="Equation.3">
                  <p:embed/>
                  <p:pic>
                    <p:nvPicPr>
                      <p:cNvPr id="0" name="图片 3087"/>
                      <p:cNvPicPr/>
                      <p:nvPr/>
                    </p:nvPicPr>
                    <p:blipFill>
                      <a:blip r:embed="rId2"/>
                      <a:stretch>
                        <a:fillRect/>
                      </a:stretch>
                    </p:blipFill>
                    <p:spPr>
                      <a:xfrm>
                        <a:off x="1547813" y="3111500"/>
                        <a:ext cx="1439862" cy="720725"/>
                      </a:xfrm>
                      <a:prstGeom prst="rect">
                        <a:avLst/>
                      </a:prstGeom>
                      <a:noFill/>
                      <a:ln w="38100">
                        <a:noFill/>
                        <a:miter/>
                      </a:ln>
                    </p:spPr>
                  </p:pic>
                </p:oleObj>
              </mc:Fallback>
            </mc:AlternateContent>
          </a:graphicData>
        </a:graphic>
      </p:graphicFrame>
      <p:graphicFrame>
        <p:nvGraphicFramePr>
          <p:cNvPr id="40969" name="Object 9"/>
          <p:cNvGraphicFramePr>
            <a:graphicFrameLocks noChangeAspect="1"/>
          </p:cNvGraphicFramePr>
          <p:nvPr/>
        </p:nvGraphicFramePr>
        <p:xfrm>
          <a:off x="3203575" y="2565400"/>
          <a:ext cx="1100138" cy="1368425"/>
        </p:xfrm>
        <a:graphic>
          <a:graphicData uri="http://schemas.openxmlformats.org/presentationml/2006/ole">
            <mc:AlternateContent xmlns:mc="http://schemas.openxmlformats.org/markup-compatibility/2006">
              <mc:Choice xmlns:v="urn:schemas-microsoft-com:vml" Requires="v">
                <p:oleObj spid="_x0000_s3089" name="" r:id="rId6" imgW="469900" imgH="584200" progId="Equation.3">
                  <p:embed/>
                </p:oleObj>
              </mc:Choice>
              <mc:Fallback>
                <p:oleObj name="" r:id="rId6" imgW="469900" imgH="584200" progId="Equation.3">
                  <p:embed/>
                  <p:pic>
                    <p:nvPicPr>
                      <p:cNvPr id="0" name="图片 3088"/>
                      <p:cNvPicPr/>
                      <p:nvPr/>
                    </p:nvPicPr>
                    <p:blipFill>
                      <a:blip r:embed="rId7"/>
                      <a:stretch>
                        <a:fillRect/>
                      </a:stretch>
                    </p:blipFill>
                    <p:spPr>
                      <a:xfrm>
                        <a:off x="3203575" y="2565400"/>
                        <a:ext cx="1100138" cy="1368425"/>
                      </a:xfrm>
                      <a:prstGeom prst="rect">
                        <a:avLst/>
                      </a:prstGeom>
                      <a:noFill/>
                      <a:ln w="38100">
                        <a:noFill/>
                        <a:miter/>
                      </a:ln>
                    </p:spPr>
                  </p:pic>
                </p:oleObj>
              </mc:Fallback>
            </mc:AlternateContent>
          </a:graphicData>
        </a:graphic>
      </p:graphicFrame>
      <p:graphicFrame>
        <p:nvGraphicFramePr>
          <p:cNvPr id="40970" name="Object 10"/>
          <p:cNvGraphicFramePr>
            <a:graphicFrameLocks noChangeAspect="1"/>
          </p:cNvGraphicFramePr>
          <p:nvPr/>
        </p:nvGraphicFramePr>
        <p:xfrm>
          <a:off x="4514850" y="2593975"/>
          <a:ext cx="1189038" cy="1338263"/>
        </p:xfrm>
        <a:graphic>
          <a:graphicData uri="http://schemas.openxmlformats.org/presentationml/2006/ole">
            <mc:AlternateContent xmlns:mc="http://schemas.openxmlformats.org/markup-compatibility/2006">
              <mc:Choice xmlns:v="urn:schemas-microsoft-com:vml" Requires="v">
                <p:oleObj spid="_x0000_s3090" name="" r:id="rId8" imgW="508000" imgH="571500" progId="Equation.3">
                  <p:embed/>
                </p:oleObj>
              </mc:Choice>
              <mc:Fallback>
                <p:oleObj name="" r:id="rId8" imgW="508000" imgH="571500" progId="Equation.3">
                  <p:embed/>
                  <p:pic>
                    <p:nvPicPr>
                      <p:cNvPr id="0" name="图片 3089"/>
                      <p:cNvPicPr/>
                      <p:nvPr/>
                    </p:nvPicPr>
                    <p:blipFill>
                      <a:blip r:embed="rId9"/>
                      <a:stretch>
                        <a:fillRect/>
                      </a:stretch>
                    </p:blipFill>
                    <p:spPr>
                      <a:xfrm>
                        <a:off x="4514850" y="2593975"/>
                        <a:ext cx="1189038" cy="1338263"/>
                      </a:xfrm>
                      <a:prstGeom prst="rect">
                        <a:avLst/>
                      </a:prstGeom>
                      <a:noFill/>
                      <a:ln w="38100">
                        <a:noFill/>
                        <a:miter/>
                      </a:ln>
                    </p:spPr>
                  </p:pic>
                </p:oleObj>
              </mc:Fallback>
            </mc:AlternateContent>
          </a:graphicData>
        </a:graphic>
      </p:graphicFrame>
      <p:graphicFrame>
        <p:nvGraphicFramePr>
          <p:cNvPr id="40971" name="Object 11"/>
          <p:cNvGraphicFramePr>
            <a:graphicFrameLocks noChangeAspect="1"/>
          </p:cNvGraphicFramePr>
          <p:nvPr/>
        </p:nvGraphicFramePr>
        <p:xfrm>
          <a:off x="2843213" y="4076700"/>
          <a:ext cx="4519612" cy="1457325"/>
        </p:xfrm>
        <a:graphic>
          <a:graphicData uri="http://schemas.openxmlformats.org/presentationml/2006/ole">
            <mc:AlternateContent xmlns:mc="http://schemas.openxmlformats.org/markup-compatibility/2006">
              <mc:Choice xmlns:v="urn:schemas-microsoft-com:vml" Requires="v">
                <p:oleObj spid="_x0000_s3091" name="" r:id="rId10" imgW="1930400" imgH="622300" progId="Equation.3">
                  <p:embed/>
                </p:oleObj>
              </mc:Choice>
              <mc:Fallback>
                <p:oleObj name="" r:id="rId10" imgW="1930400" imgH="622300" progId="Equation.3">
                  <p:embed/>
                  <p:pic>
                    <p:nvPicPr>
                      <p:cNvPr id="0" name="图片 3090"/>
                      <p:cNvPicPr/>
                      <p:nvPr/>
                    </p:nvPicPr>
                    <p:blipFill>
                      <a:blip r:embed="rId11"/>
                      <a:stretch>
                        <a:fillRect/>
                      </a:stretch>
                    </p:blipFill>
                    <p:spPr>
                      <a:xfrm>
                        <a:off x="2843213" y="4076700"/>
                        <a:ext cx="4519612" cy="1457325"/>
                      </a:xfrm>
                      <a:prstGeom prst="rect">
                        <a:avLst/>
                      </a:prstGeom>
                      <a:noFill/>
                      <a:ln w="38100">
                        <a:noFill/>
                        <a:miter/>
                      </a:ln>
                    </p:spPr>
                  </p:pic>
                </p:oleObj>
              </mc:Fallback>
            </mc:AlternateContent>
          </a:graphicData>
        </a:graphic>
      </p:graphicFrame>
      <p:graphicFrame>
        <p:nvGraphicFramePr>
          <p:cNvPr id="40972" name="Object 12"/>
          <p:cNvGraphicFramePr>
            <a:graphicFrameLocks noChangeAspect="1"/>
          </p:cNvGraphicFramePr>
          <p:nvPr/>
        </p:nvGraphicFramePr>
        <p:xfrm>
          <a:off x="2771775" y="5589588"/>
          <a:ext cx="2884488" cy="922337"/>
        </p:xfrm>
        <a:graphic>
          <a:graphicData uri="http://schemas.openxmlformats.org/presentationml/2006/ole">
            <mc:AlternateContent xmlns:mc="http://schemas.openxmlformats.org/markup-compatibility/2006">
              <mc:Choice xmlns:v="urn:schemas-microsoft-com:vml" Requires="v">
                <p:oleObj spid="_x0000_s3092" name="" r:id="rId12" imgW="1231265" imgH="393700" progId="Equation.3">
                  <p:embed/>
                </p:oleObj>
              </mc:Choice>
              <mc:Fallback>
                <p:oleObj name="" r:id="rId12" imgW="1231265" imgH="393700" progId="Equation.3">
                  <p:embed/>
                  <p:pic>
                    <p:nvPicPr>
                      <p:cNvPr id="0" name="图片 3091"/>
                      <p:cNvPicPr/>
                      <p:nvPr/>
                    </p:nvPicPr>
                    <p:blipFill>
                      <a:blip r:embed="rId13"/>
                      <a:stretch>
                        <a:fillRect/>
                      </a:stretch>
                    </p:blipFill>
                    <p:spPr>
                      <a:xfrm>
                        <a:off x="2771775" y="5589588"/>
                        <a:ext cx="2884488" cy="922337"/>
                      </a:xfrm>
                      <a:prstGeom prst="rect">
                        <a:avLst/>
                      </a:prstGeom>
                      <a:noFill/>
                      <a:ln w="38100">
                        <a:noFill/>
                        <a:miter/>
                      </a:ln>
                    </p:spPr>
                  </p:pic>
                </p:oleObj>
              </mc:Fallback>
            </mc:AlternateContent>
          </a:graphicData>
        </a:graphic>
      </p:graphicFrame>
      <p:sp>
        <p:nvSpPr>
          <p:cNvPr id="91148" name="AutoShape 4"/>
          <p:cNvSpPr/>
          <p:nvPr/>
        </p:nvSpPr>
        <p:spPr>
          <a:xfrm>
            <a:off x="1301750" y="157163"/>
            <a:ext cx="7086600" cy="762000"/>
          </a:xfrm>
          <a:prstGeom prst="roundRect">
            <a:avLst>
              <a:gd name="adj" fmla="val 16667"/>
            </a:avLst>
          </a:prstGeom>
          <a:solidFill>
            <a:schemeClr val="bg1"/>
          </a:solidFill>
          <a:ln w="38100" cap="flat" cmpd="sng">
            <a:solidFill>
              <a:srgbClr val="FF3300"/>
            </a:solidFill>
            <a:prstDash val="solid"/>
            <a:headEnd type="none" w="med" len="med"/>
            <a:tailEnd type="none" w="med" len="med"/>
          </a:ln>
        </p:spPr>
        <p:txBody>
          <a:bodyPr wrap="none" anchor="ctr"/>
          <a:p>
            <a:pPr lvl="0" algn="ctr" eaLnBrk="1" hangingPunct="1"/>
            <a:r>
              <a:rPr lang="zh-CN" altLang="en-US" sz="3200" b="1" dirty="0">
                <a:solidFill>
                  <a:srgbClr val="0000FF"/>
                </a:solidFill>
                <a:latin typeface="Times New Roman" panose="02020603050405020304" pitchFamily="18" charset="0"/>
                <a:ea typeface="方正综艺简体" pitchFamily="2" charset="-122"/>
              </a:rPr>
              <a:t>三、物质的量浓度基本计算</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2050" name=" 2050">
            <a:hlinkClick r:id="rId14" action="ppaction://hlinksldjump"/>
          </p:cNvPr>
          <p:cNvSpPr/>
          <p:nvPr/>
        </p:nvSpPr>
        <p:spPr bwMode="auto">
          <a:xfrm>
            <a:off x="8273415" y="1640205"/>
            <a:ext cx="526415" cy="420370"/>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accent1">
              <a:lumMod val="60000"/>
              <a:lumOff val="40000"/>
            </a:schemeClr>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文本框 1"/>
          <p:cNvSpPr txBox="1"/>
          <p:nvPr/>
        </p:nvSpPr>
        <p:spPr>
          <a:xfrm>
            <a:off x="7885430" y="3318510"/>
            <a:ext cx="914400" cy="2673985"/>
          </a:xfrm>
          <a:prstGeom prst="rect">
            <a:avLst/>
          </a:prstGeom>
          <a:solidFill>
            <a:srgbClr val="00B050"/>
          </a:solidFill>
          <a:effectLst>
            <a:innerShdw blurRad="63500" dist="50800" dir="18900000">
              <a:prstClr val="black">
                <a:alpha val="50000"/>
              </a:prstClr>
            </a:innerShdw>
          </a:effectLst>
          <a:scene3d>
            <a:camera prst="orthographicFront"/>
            <a:lightRig rig="threePt" dir="t"/>
          </a:scene3d>
          <a:sp3d prstMaterial="legacyWireframe"/>
        </p:spPr>
        <p:txBody>
          <a:bodyPr vert="eaVert" wrap="square" rtlCol="0">
            <a:spAutoFit/>
          </a:bodyPr>
          <a:p>
            <a:r>
              <a:rPr lang="zh-CN" altLang="en-US" sz="4800" b="1">
                <a:solidFill>
                  <a:schemeClr val="tx1"/>
                </a:solidFill>
                <a:latin typeface="黑体" panose="02010609060101010101" pitchFamily="49" charset="-122"/>
                <a:ea typeface="黑体" panose="02010609060101010101" pitchFamily="49" charset="-122"/>
              </a:rPr>
              <a:t>三大公式</a:t>
            </a:r>
            <a:endParaRPr lang="zh-CN" altLang="en-US" sz="4800" b="1">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wipe(left)">
                                      <p:cBhvr>
                                        <p:cTn id="12" dur="500"/>
                                        <p:tgtEl>
                                          <p:spTgt spid="409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4"/>
                                        </p:tgtEl>
                                        <p:attrNameLst>
                                          <p:attrName>style.visibility</p:attrName>
                                        </p:attrNameLst>
                                      </p:cBhvr>
                                      <p:to>
                                        <p:strVal val="visible"/>
                                      </p:to>
                                    </p:set>
                                    <p:animEffect transition="in" filter="wipe(left)">
                                      <p:cBhvr>
                                        <p:cTn id="17" dur="500"/>
                                        <p:tgtEl>
                                          <p:spTgt spid="409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967"/>
                                        </p:tgtEl>
                                        <p:attrNameLst>
                                          <p:attrName>style.visibility</p:attrName>
                                        </p:attrNameLst>
                                      </p:cBhvr>
                                      <p:to>
                                        <p:strVal val="visible"/>
                                      </p:to>
                                    </p:set>
                                    <p:animEffect transition="in" filter="wipe(left)">
                                      <p:cBhvr>
                                        <p:cTn id="22" dur="500"/>
                                        <p:tgtEl>
                                          <p:spTgt spid="409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5"/>
                                        </p:tgtEl>
                                        <p:attrNameLst>
                                          <p:attrName>style.visibility</p:attrName>
                                        </p:attrNameLst>
                                      </p:cBhvr>
                                      <p:to>
                                        <p:strVal val="visible"/>
                                      </p:to>
                                    </p:set>
                                    <p:animEffect transition="in" filter="wipe(left)">
                                      <p:cBhvr>
                                        <p:cTn id="27" dur="500"/>
                                        <p:tgtEl>
                                          <p:spTgt spid="409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0968"/>
                                        </p:tgtEl>
                                        <p:attrNameLst>
                                          <p:attrName>style.visibility</p:attrName>
                                        </p:attrNameLst>
                                      </p:cBhvr>
                                      <p:to>
                                        <p:strVal val="visible"/>
                                      </p:to>
                                    </p:set>
                                    <p:animEffect transition="in" filter="wipe(left)">
                                      <p:cBhvr>
                                        <p:cTn id="32" dur="500"/>
                                        <p:tgtEl>
                                          <p:spTgt spid="409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969"/>
                                        </p:tgtEl>
                                        <p:attrNameLst>
                                          <p:attrName>style.visibility</p:attrName>
                                        </p:attrNameLst>
                                      </p:cBhvr>
                                      <p:to>
                                        <p:strVal val="visible"/>
                                      </p:to>
                                    </p:set>
                                    <p:animEffect transition="in" filter="wipe(left)">
                                      <p:cBhvr>
                                        <p:cTn id="37" dur="500"/>
                                        <p:tgtEl>
                                          <p:spTgt spid="409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970"/>
                                        </p:tgtEl>
                                        <p:attrNameLst>
                                          <p:attrName>style.visibility</p:attrName>
                                        </p:attrNameLst>
                                      </p:cBhvr>
                                      <p:to>
                                        <p:strVal val="visible"/>
                                      </p:to>
                                    </p:set>
                                    <p:animEffect transition="in" filter="wipe(left)">
                                      <p:cBhvr>
                                        <p:cTn id="42" dur="500"/>
                                        <p:tgtEl>
                                          <p:spTgt spid="409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0971"/>
                                        </p:tgtEl>
                                        <p:attrNameLst>
                                          <p:attrName>style.visibility</p:attrName>
                                        </p:attrNameLst>
                                      </p:cBhvr>
                                      <p:to>
                                        <p:strVal val="visible"/>
                                      </p:to>
                                    </p:set>
                                    <p:animEffect transition="in" filter="wipe(left)">
                                      <p:cBhvr>
                                        <p:cTn id="47" dur="500"/>
                                        <p:tgtEl>
                                          <p:spTgt spid="4097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972"/>
                                        </p:tgtEl>
                                        <p:attrNameLst>
                                          <p:attrName>style.visibility</p:attrName>
                                        </p:attrNameLst>
                                      </p:cBhvr>
                                      <p:to>
                                        <p:strVal val="visible"/>
                                      </p:to>
                                    </p:set>
                                    <p:animEffect transition="in" filter="wipe(left)">
                                      <p:cBhvr>
                                        <p:cTn id="52" dur="500"/>
                                        <p:tgtEl>
                                          <p:spTgt spid="40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4" grpId="0"/>
      <p:bldP spid="4096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Text Box 4"/>
          <p:cNvSpPr txBox="1"/>
          <p:nvPr/>
        </p:nvSpPr>
        <p:spPr>
          <a:xfrm>
            <a:off x="468313" y="333375"/>
            <a:ext cx="8153400" cy="548640"/>
          </a:xfrm>
          <a:prstGeom prst="rect">
            <a:avLst/>
          </a:prstGeom>
          <a:noFill/>
          <a:ln w="9525">
            <a:noFill/>
          </a:ln>
        </p:spPr>
        <p:txBody>
          <a:bodyPr>
            <a:spAutoFit/>
          </a:bodyPr>
          <a:p>
            <a:pPr lvl="0" eaLnBrk="1" hangingPunct="1">
              <a:spcBef>
                <a:spcPct val="50000"/>
              </a:spcBef>
            </a:pPr>
            <a:r>
              <a:rPr lang="zh-CN" altLang="en-US" sz="2800" b="1" dirty="0">
                <a:solidFill>
                  <a:srgbClr val="FF0000"/>
                </a:solidFill>
                <a:latin typeface="隶书" panose="02010509060101010101" pitchFamily="49" charset="-122"/>
                <a:ea typeface="隶书" panose="02010509060101010101" pitchFamily="49" charset="-122"/>
                <a:sym typeface="+mn-ea"/>
              </a:rPr>
              <a:t>例</a:t>
            </a:r>
            <a:r>
              <a:rPr lang="en-US" altLang="zh-CN" sz="2800" b="1" dirty="0">
                <a:solidFill>
                  <a:srgbClr val="FF0000"/>
                </a:solidFill>
                <a:latin typeface="隶书" panose="02010509060101010101" pitchFamily="49" charset="-122"/>
                <a:ea typeface="隶书" panose="02010509060101010101" pitchFamily="49" charset="-122"/>
                <a:sym typeface="+mn-ea"/>
              </a:rPr>
              <a:t>1</a:t>
            </a:r>
            <a:r>
              <a:rPr lang="zh-CN" altLang="en-US" sz="2800" b="1" dirty="0">
                <a:solidFill>
                  <a:srgbClr val="FF0000"/>
                </a:solidFill>
                <a:latin typeface="隶书" panose="02010509060101010101" pitchFamily="49" charset="-122"/>
                <a:ea typeface="隶书" panose="02010509060101010101" pitchFamily="49" charset="-122"/>
                <a:sym typeface="+mn-ea"/>
              </a:rPr>
              <a:t>：</a:t>
            </a:r>
            <a:r>
              <a:rPr lang="en-US" altLang="zh-CN" sz="2800" b="1" dirty="0">
                <a:latin typeface="Times New Roman" panose="02020603050405020304" pitchFamily="18" charset="0"/>
                <a:ea typeface="宋体" panose="02010600030101010101" pitchFamily="2" charset="-122"/>
              </a:rPr>
              <a:t>20. 2 </a:t>
            </a:r>
            <a:r>
              <a:rPr lang="zh-CN" altLang="en-US" sz="2800" b="1" dirty="0">
                <a:latin typeface="Times New Roman" panose="02020603050405020304" pitchFamily="18" charset="0"/>
                <a:ea typeface="宋体" panose="02010600030101010101" pitchFamily="2" charset="-122"/>
              </a:rPr>
              <a:t>克硝酸钾中，氧元素的质量是多少克</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28677" name="Rectangle 5"/>
          <p:cNvSpPr/>
          <p:nvPr/>
        </p:nvSpPr>
        <p:spPr>
          <a:xfrm>
            <a:off x="1246188" y="1143000"/>
            <a:ext cx="3948112" cy="519113"/>
          </a:xfrm>
          <a:prstGeom prst="rect">
            <a:avLst/>
          </a:prstGeom>
          <a:noFill/>
          <a:ln w="9525">
            <a:noFill/>
          </a:ln>
        </p:spPr>
        <p:txBody>
          <a:bodyPr wrap="none">
            <a:spAutoFit/>
          </a:bodyPr>
          <a:p>
            <a:pPr lvl="0" eaLnBrk="1" hangingPunct="1"/>
            <a:r>
              <a:rPr lang="zh-CN" altLang="en-US" sz="2800" b="1" dirty="0">
                <a:latin typeface="Times New Roman" panose="02020603050405020304" pitchFamily="18" charset="0"/>
                <a:ea typeface="宋体" panose="02010600030101010101" pitchFamily="2" charset="-122"/>
              </a:rPr>
              <a:t>解</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硝酸钾的式量是</a:t>
            </a:r>
            <a:r>
              <a:rPr lang="en-US" altLang="zh-CN" sz="2800" b="1" dirty="0">
                <a:latin typeface="Times New Roman" panose="02020603050405020304" pitchFamily="18" charset="0"/>
                <a:ea typeface="宋体" panose="02010600030101010101" pitchFamily="2" charset="-122"/>
              </a:rPr>
              <a:t>101,</a:t>
            </a:r>
            <a:endParaRPr lang="en-US" altLang="zh-CN" sz="2800" b="1" dirty="0">
              <a:latin typeface="Times New Roman" panose="02020603050405020304" pitchFamily="18" charset="0"/>
              <a:ea typeface="宋体" panose="02010600030101010101" pitchFamily="2" charset="-122"/>
            </a:endParaRPr>
          </a:p>
        </p:txBody>
      </p:sp>
      <p:sp>
        <p:nvSpPr>
          <p:cNvPr id="28678" name="Rectangle 6"/>
          <p:cNvSpPr/>
          <p:nvPr/>
        </p:nvSpPr>
        <p:spPr>
          <a:xfrm>
            <a:off x="1905000" y="1766888"/>
            <a:ext cx="5389563" cy="519112"/>
          </a:xfrm>
          <a:prstGeom prst="rect">
            <a:avLst/>
          </a:prstGeom>
          <a:noFill/>
          <a:ln w="9525">
            <a:noFill/>
          </a:ln>
        </p:spPr>
        <p:txBody>
          <a:bodyPr wrap="none">
            <a:spAutoFit/>
          </a:bodyPr>
          <a:p>
            <a:pPr lvl="0" eaLnBrk="1" hangingPunct="1"/>
            <a:r>
              <a:rPr lang="zh-CN" altLang="en-US" sz="2800" b="1" dirty="0">
                <a:latin typeface="Times New Roman" panose="02020603050405020304" pitchFamily="18" charset="0"/>
                <a:ea typeface="宋体" panose="02010600030101010101" pitchFamily="2" charset="-122"/>
              </a:rPr>
              <a:t>硝酸钾的摩尔质量是 </a:t>
            </a:r>
            <a:r>
              <a:rPr lang="en-US" altLang="zh-CN" sz="2800" b="1" dirty="0">
                <a:latin typeface="Times New Roman" panose="02020603050405020304" pitchFamily="18" charset="0"/>
                <a:ea typeface="宋体" panose="02010600030101010101" pitchFamily="2" charset="-122"/>
              </a:rPr>
              <a:t>101g/mol  </a:t>
            </a:r>
            <a:r>
              <a:rPr lang="zh-CN" altLang="en-US" sz="28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28679" name="Text Box 7"/>
          <p:cNvSpPr txBox="1"/>
          <p:nvPr/>
        </p:nvSpPr>
        <p:spPr>
          <a:xfrm>
            <a:off x="1295400" y="2590800"/>
            <a:ext cx="2133600" cy="519113"/>
          </a:xfrm>
          <a:prstGeom prst="rect">
            <a:avLst/>
          </a:prstGeom>
          <a:noFill/>
          <a:ln w="9525">
            <a:noFill/>
          </a:ln>
        </p:spPr>
        <p:txBody>
          <a:bodyPr>
            <a:spAutoFit/>
          </a:bodyPr>
          <a:p>
            <a:pPr lvl="0" eaLnBrk="1" hangingPunct="1">
              <a:spcBef>
                <a:spcPct val="50000"/>
              </a:spcBef>
            </a:pPr>
            <a:r>
              <a:rPr lang="en-US" altLang="zh-CN" sz="2800" b="1" i="1" dirty="0">
                <a:latin typeface="Times New Roman" panose="02020603050405020304" pitchFamily="18" charset="0"/>
                <a:ea typeface="宋体" panose="02010600030101010101" pitchFamily="2" charset="-122"/>
              </a:rPr>
              <a:t>n </a:t>
            </a:r>
            <a:r>
              <a:rPr lang="en-US" altLang="zh-CN" sz="2800" b="1" dirty="0">
                <a:latin typeface="Times New Roman" panose="02020603050405020304" pitchFamily="18" charset="0"/>
                <a:ea typeface="宋体" panose="02010600030101010101" pitchFamily="2" charset="-122"/>
              </a:rPr>
              <a:t>(KNO</a:t>
            </a:r>
            <a:r>
              <a:rPr lang="en-US" altLang="zh-CN" sz="2800" b="1" baseline="-25000" dirty="0">
                <a:latin typeface="Times New Roman" panose="02020603050405020304" pitchFamily="18" charset="0"/>
                <a:ea typeface="宋体" panose="02010600030101010101" pitchFamily="2" charset="-122"/>
              </a:rPr>
              <a:t>3</a:t>
            </a:r>
            <a:r>
              <a:rPr lang="en-US" altLang="zh-CN" sz="2800" b="1"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28680" name="Line 8"/>
          <p:cNvSpPr/>
          <p:nvPr/>
        </p:nvSpPr>
        <p:spPr>
          <a:xfrm>
            <a:off x="3352800" y="2895600"/>
            <a:ext cx="2209800" cy="0"/>
          </a:xfrm>
          <a:prstGeom prst="line">
            <a:avLst/>
          </a:prstGeom>
          <a:ln w="38100" cap="flat" cmpd="sng">
            <a:solidFill>
              <a:schemeClr val="tx1"/>
            </a:solidFill>
            <a:prstDash val="solid"/>
            <a:headEnd type="none" w="med" len="med"/>
            <a:tailEnd type="none" w="med" len="med"/>
          </a:ln>
        </p:spPr>
      </p:sp>
      <p:sp>
        <p:nvSpPr>
          <p:cNvPr id="28681" name="Text Box 9"/>
          <p:cNvSpPr txBox="1"/>
          <p:nvPr/>
        </p:nvSpPr>
        <p:spPr>
          <a:xfrm>
            <a:off x="3886200" y="2376488"/>
            <a:ext cx="1752600" cy="519112"/>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20.2 g</a:t>
            </a:r>
            <a:endParaRPr lang="en-US" altLang="zh-CN" sz="2400" dirty="0">
              <a:latin typeface="Times New Roman" panose="02020603050405020304" pitchFamily="18" charset="0"/>
              <a:ea typeface="宋体" panose="02010600030101010101" pitchFamily="2" charset="-122"/>
            </a:endParaRPr>
          </a:p>
        </p:txBody>
      </p:sp>
      <p:sp>
        <p:nvSpPr>
          <p:cNvPr id="28682" name="Rectangle 10"/>
          <p:cNvSpPr/>
          <p:nvPr/>
        </p:nvSpPr>
        <p:spPr>
          <a:xfrm>
            <a:off x="3708400" y="2852738"/>
            <a:ext cx="1566863" cy="519112"/>
          </a:xfrm>
          <a:prstGeom prst="rect">
            <a:avLst/>
          </a:prstGeom>
          <a:noFill/>
          <a:ln w="9525">
            <a:noFill/>
          </a:ln>
        </p:spPr>
        <p:txBody>
          <a:bodyPr wrap="none">
            <a:spAutoFit/>
          </a:bodyPr>
          <a:p>
            <a:pPr lvl="0" eaLnBrk="1" hangingPunct="1"/>
            <a:r>
              <a:rPr lang="en-US" altLang="zh-CN" sz="2800" b="1" dirty="0">
                <a:latin typeface="Times New Roman" panose="02020603050405020304" pitchFamily="18" charset="0"/>
                <a:ea typeface="宋体" panose="02010600030101010101" pitchFamily="2" charset="-122"/>
              </a:rPr>
              <a:t>101g/mol</a:t>
            </a:r>
            <a:endParaRPr lang="en-US" altLang="zh-CN" sz="2400" b="1" dirty="0">
              <a:latin typeface="Times New Roman" panose="02020603050405020304" pitchFamily="18" charset="0"/>
              <a:ea typeface="宋体" panose="02010600030101010101" pitchFamily="2" charset="-122"/>
            </a:endParaRPr>
          </a:p>
        </p:txBody>
      </p:sp>
      <p:sp>
        <p:nvSpPr>
          <p:cNvPr id="28683" name="Text Box 11"/>
          <p:cNvSpPr txBox="1"/>
          <p:nvPr/>
        </p:nvSpPr>
        <p:spPr>
          <a:xfrm>
            <a:off x="5791200" y="2667000"/>
            <a:ext cx="1905000" cy="519113"/>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 0.2 mol</a:t>
            </a:r>
            <a:endParaRPr lang="en-US" altLang="zh-CN" sz="2400" b="1" dirty="0">
              <a:latin typeface="Times New Roman" panose="02020603050405020304" pitchFamily="18" charset="0"/>
              <a:ea typeface="宋体" panose="02010600030101010101" pitchFamily="2" charset="-122"/>
            </a:endParaRPr>
          </a:p>
        </p:txBody>
      </p:sp>
      <p:sp>
        <p:nvSpPr>
          <p:cNvPr id="28684" name="Text Box 12"/>
          <p:cNvSpPr txBox="1"/>
          <p:nvPr/>
        </p:nvSpPr>
        <p:spPr>
          <a:xfrm>
            <a:off x="990600" y="5119688"/>
            <a:ext cx="7620000" cy="519112"/>
          </a:xfrm>
          <a:prstGeom prst="rect">
            <a:avLst/>
          </a:prstGeom>
          <a:noFill/>
          <a:ln w="9525">
            <a:noFill/>
          </a:ln>
        </p:spPr>
        <p:txBody>
          <a:bodyPr>
            <a:spAutoFit/>
          </a:bodyPr>
          <a:p>
            <a:pPr lvl="0" eaLnBrk="1" hangingPunct="1">
              <a:spcBef>
                <a:spcPct val="50000"/>
              </a:spcBef>
            </a:pPr>
            <a:r>
              <a:rPr lang="zh-CN" altLang="en-US" sz="2800" b="1" dirty="0">
                <a:latin typeface="Times New Roman" panose="02020603050405020304" pitchFamily="18" charset="0"/>
                <a:ea typeface="宋体" panose="02010600030101010101" pitchFamily="2" charset="-122"/>
              </a:rPr>
              <a:t>答：</a:t>
            </a:r>
            <a:r>
              <a:rPr lang="en-US" altLang="zh-CN" sz="2800" b="1" dirty="0">
                <a:latin typeface="Times New Roman" panose="02020603050405020304" pitchFamily="18" charset="0"/>
                <a:ea typeface="宋体" panose="02010600030101010101" pitchFamily="2" charset="-122"/>
              </a:rPr>
              <a:t>20.2</a:t>
            </a:r>
            <a:r>
              <a:rPr lang="zh-CN" altLang="en-US" sz="2800" b="1" dirty="0">
                <a:latin typeface="Times New Roman" panose="02020603050405020304" pitchFamily="18" charset="0"/>
                <a:ea typeface="宋体" panose="02010600030101010101" pitchFamily="2" charset="-122"/>
              </a:rPr>
              <a:t>克硝酸钾中，氧元素的质量是 </a:t>
            </a:r>
            <a:r>
              <a:rPr lang="en-US" altLang="zh-CN" sz="2800" b="1" dirty="0">
                <a:latin typeface="Times New Roman" panose="02020603050405020304" pitchFamily="18" charset="0"/>
                <a:ea typeface="宋体" panose="02010600030101010101" pitchFamily="2" charset="-122"/>
              </a:rPr>
              <a:t>9. 6 g </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28685" name="Rectangle 13"/>
          <p:cNvSpPr/>
          <p:nvPr/>
        </p:nvSpPr>
        <p:spPr>
          <a:xfrm>
            <a:off x="1981200" y="3581400"/>
            <a:ext cx="1274763" cy="519113"/>
          </a:xfrm>
          <a:prstGeom prst="rect">
            <a:avLst/>
          </a:prstGeom>
          <a:noFill/>
          <a:ln w="9525">
            <a:noFill/>
          </a:ln>
        </p:spPr>
        <p:txBody>
          <a:bodyPr wrap="none">
            <a:spAutoFit/>
          </a:bodyPr>
          <a:p>
            <a:pPr lvl="0" eaLnBrk="1" hangingPunct="1"/>
            <a:r>
              <a:rPr lang="en-US" altLang="zh-CN" sz="2800" b="1" i="1" dirty="0">
                <a:latin typeface="Times New Roman" panose="02020603050405020304" pitchFamily="18" charset="0"/>
                <a:ea typeface="宋体" panose="02010600030101010101" pitchFamily="2" charset="-122"/>
              </a:rPr>
              <a:t>n </a:t>
            </a:r>
            <a:r>
              <a:rPr lang="en-US" altLang="zh-CN" sz="2800" b="1" dirty="0">
                <a:latin typeface="Times New Roman" panose="02020603050405020304" pitchFamily="18" charset="0"/>
                <a:ea typeface="宋体" panose="02010600030101010101" pitchFamily="2" charset="-122"/>
              </a:rPr>
              <a:t>(O) </a:t>
            </a: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28686" name="Rectangle 14"/>
          <p:cNvSpPr/>
          <p:nvPr/>
        </p:nvSpPr>
        <p:spPr>
          <a:xfrm>
            <a:off x="3332163" y="3595688"/>
            <a:ext cx="4821237" cy="519112"/>
          </a:xfrm>
          <a:prstGeom prst="rect">
            <a:avLst/>
          </a:prstGeom>
          <a:noFill/>
          <a:ln w="9525">
            <a:noFill/>
          </a:ln>
        </p:spPr>
        <p:txBody>
          <a:bodyPr>
            <a:spAutoFit/>
          </a:bodyPr>
          <a:p>
            <a:pPr lvl="0" eaLnBrk="1" hangingPunct="1"/>
            <a:r>
              <a:rPr lang="en-US" altLang="zh-CN" sz="2800" b="1" dirty="0">
                <a:latin typeface="Times New Roman" panose="02020603050405020304" pitchFamily="18" charset="0"/>
                <a:ea typeface="宋体" panose="02010600030101010101" pitchFamily="2" charset="-122"/>
              </a:rPr>
              <a:t>0.2 mol </a:t>
            </a:r>
            <a:r>
              <a:rPr lang="en-US" altLang="zh-CN" sz="2400" b="1"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3 = 0.6 mol</a:t>
            </a:r>
            <a:endParaRPr lang="en-US" altLang="zh-CN" sz="2800" b="1" dirty="0">
              <a:latin typeface="Times New Roman" panose="02020603050405020304" pitchFamily="18" charset="0"/>
              <a:ea typeface="宋体" panose="02010600030101010101" pitchFamily="2" charset="-122"/>
            </a:endParaRPr>
          </a:p>
        </p:txBody>
      </p:sp>
      <p:sp>
        <p:nvSpPr>
          <p:cNvPr id="28687" name="Rectangle 15"/>
          <p:cNvSpPr/>
          <p:nvPr/>
        </p:nvSpPr>
        <p:spPr>
          <a:xfrm>
            <a:off x="1981200" y="4357688"/>
            <a:ext cx="6335713" cy="519112"/>
          </a:xfrm>
          <a:prstGeom prst="rect">
            <a:avLst/>
          </a:prstGeom>
          <a:noFill/>
          <a:ln w="9525">
            <a:noFill/>
          </a:ln>
        </p:spPr>
        <p:txBody>
          <a:bodyPr>
            <a:spAutoFit/>
          </a:bodyPr>
          <a:p>
            <a:pPr lvl="0" eaLnBrk="1" hangingPunct="1"/>
            <a:r>
              <a:rPr lang="en-US" altLang="zh-CN" sz="2800" b="1" i="1" dirty="0">
                <a:latin typeface="Times New Roman" panose="02020603050405020304" pitchFamily="18" charset="0"/>
                <a:ea typeface="宋体" panose="02010600030101010101" pitchFamily="2" charset="-122"/>
              </a:rPr>
              <a:t>m</a:t>
            </a:r>
            <a:r>
              <a:rPr lang="en-US" altLang="zh-CN" sz="2800" b="1" dirty="0">
                <a:latin typeface="Times New Roman" panose="02020603050405020304" pitchFamily="18" charset="0"/>
                <a:ea typeface="宋体" panose="02010600030101010101" pitchFamily="2" charset="-122"/>
              </a:rPr>
              <a:t> (O) = 0. 6 mol </a:t>
            </a:r>
            <a:r>
              <a:rPr lang="en-US" altLang="zh-CN" sz="2400" b="1"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16g/mol= 9.6 g</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vertic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blinds(vertical)">
                                      <p:cBhvr>
                                        <p:cTn id="12" dur="500"/>
                                        <p:tgtEl>
                                          <p:spTgt spid="28679"/>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28681"/>
                                        </p:tgtEl>
                                        <p:attrNameLst>
                                          <p:attrName>style.visibility</p:attrName>
                                        </p:attrNameLst>
                                      </p:cBhvr>
                                      <p:to>
                                        <p:strVal val="visible"/>
                                      </p:to>
                                    </p:set>
                                    <p:animEffect transition="in" filter="blinds(vertical)">
                                      <p:cBhvr>
                                        <p:cTn id="15" dur="500"/>
                                        <p:tgtEl>
                                          <p:spTgt spid="28681"/>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8680"/>
                                        </p:tgtEl>
                                        <p:attrNameLst>
                                          <p:attrName>style.visibility</p:attrName>
                                        </p:attrNameLst>
                                      </p:cBhvr>
                                      <p:to>
                                        <p:strVal val="visible"/>
                                      </p:to>
                                    </p:set>
                                    <p:animEffect transition="in" filter="wipe(left)">
                                      <p:cBhvr>
                                        <p:cTn id="19" dur="500"/>
                                        <p:tgtEl>
                                          <p:spTgt spid="28680"/>
                                        </p:tgtEl>
                                      </p:cBhvr>
                                    </p:animEffect>
                                  </p:childTnLst>
                                </p:cTn>
                              </p:par>
                            </p:childTnLst>
                          </p:cTn>
                        </p:par>
                        <p:par>
                          <p:cTn id="20" fill="hold">
                            <p:stCondLst>
                              <p:cond delay="1000"/>
                            </p:stCondLst>
                            <p:childTnLst>
                              <p:par>
                                <p:cTn id="21" presetID="3" presetClass="entr" presetSubtype="5" fill="hold" grpId="0" nodeType="afterEffect">
                                  <p:stCondLst>
                                    <p:cond delay="0"/>
                                  </p:stCondLst>
                                  <p:childTnLst>
                                    <p:set>
                                      <p:cBhvr>
                                        <p:cTn id="22" dur="1" fill="hold">
                                          <p:stCondLst>
                                            <p:cond delay="0"/>
                                          </p:stCondLst>
                                        </p:cTn>
                                        <p:tgtEl>
                                          <p:spTgt spid="28682"/>
                                        </p:tgtEl>
                                        <p:attrNameLst>
                                          <p:attrName>style.visibility</p:attrName>
                                        </p:attrNameLst>
                                      </p:cBhvr>
                                      <p:to>
                                        <p:strVal val="visible"/>
                                      </p:to>
                                    </p:set>
                                    <p:animEffect transition="in" filter="blinds(vertical)">
                                      <p:cBhvr>
                                        <p:cTn id="23" dur="500"/>
                                        <p:tgtEl>
                                          <p:spTgt spid="28682"/>
                                        </p:tgtEl>
                                      </p:cBhvr>
                                    </p:animEffect>
                                  </p:childTnLst>
                                </p:cTn>
                              </p:par>
                            </p:childTnLst>
                          </p:cTn>
                        </p:par>
                        <p:par>
                          <p:cTn id="24" fill="hold">
                            <p:stCondLst>
                              <p:cond delay="1500"/>
                            </p:stCondLst>
                            <p:childTnLst>
                              <p:par>
                                <p:cTn id="25" presetID="3" presetClass="entr" presetSubtype="5" fill="hold" grpId="0" nodeType="afterEffect">
                                  <p:stCondLst>
                                    <p:cond delay="0"/>
                                  </p:stCondLst>
                                  <p:childTnLst>
                                    <p:set>
                                      <p:cBhvr>
                                        <p:cTn id="26" dur="1" fill="hold">
                                          <p:stCondLst>
                                            <p:cond delay="0"/>
                                          </p:stCondLst>
                                        </p:cTn>
                                        <p:tgtEl>
                                          <p:spTgt spid="28683"/>
                                        </p:tgtEl>
                                        <p:attrNameLst>
                                          <p:attrName>style.visibility</p:attrName>
                                        </p:attrNameLst>
                                      </p:cBhvr>
                                      <p:to>
                                        <p:strVal val="visible"/>
                                      </p:to>
                                    </p:set>
                                    <p:animEffect transition="in" filter="blinds(vertical)">
                                      <p:cBhvr>
                                        <p:cTn id="27" dur="500"/>
                                        <p:tgtEl>
                                          <p:spTgt spid="286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8685"/>
                                        </p:tgtEl>
                                        <p:attrNameLst>
                                          <p:attrName>style.visibility</p:attrName>
                                        </p:attrNameLst>
                                      </p:cBhvr>
                                      <p:to>
                                        <p:strVal val="visible"/>
                                      </p:to>
                                    </p:set>
                                    <p:animEffect transition="in" filter="blinds(vertical)">
                                      <p:cBhvr>
                                        <p:cTn id="32" dur="500"/>
                                        <p:tgtEl>
                                          <p:spTgt spid="28685"/>
                                        </p:tgtEl>
                                      </p:cBhvr>
                                    </p:animEffect>
                                  </p:childTnLst>
                                </p:cTn>
                              </p:par>
                              <p:par>
                                <p:cTn id="33" presetID="22" presetClass="entr" presetSubtype="8" fill="hold" grpId="0" nodeType="withEffect">
                                  <p:stCondLst>
                                    <p:cond delay="0"/>
                                  </p:stCondLst>
                                  <p:iterate type="lt">
                                    <p:tmPct val="100000"/>
                                  </p:iterate>
                                  <p:childTnLst>
                                    <p:set>
                                      <p:cBhvr>
                                        <p:cTn id="34" dur="1" fill="hold">
                                          <p:stCondLst>
                                            <p:cond delay="0"/>
                                          </p:stCondLst>
                                        </p:cTn>
                                        <p:tgtEl>
                                          <p:spTgt spid="28686"/>
                                        </p:tgtEl>
                                        <p:attrNameLst>
                                          <p:attrName>style.visibility</p:attrName>
                                        </p:attrNameLst>
                                      </p:cBhvr>
                                      <p:to>
                                        <p:strVal val="visible"/>
                                      </p:to>
                                    </p:set>
                                    <p:animEffect transition="in" filter="wipe(left)">
                                      <p:cBhvr>
                                        <p:cTn id="35" dur="75"/>
                                        <p:tgtEl>
                                          <p:spTgt spid="2868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iterate type="lt">
                                    <p:tmPct val="100000"/>
                                  </p:iterate>
                                  <p:childTnLst>
                                    <p:set>
                                      <p:cBhvr>
                                        <p:cTn id="39" dur="1" fill="hold">
                                          <p:stCondLst>
                                            <p:cond delay="0"/>
                                          </p:stCondLst>
                                        </p:cTn>
                                        <p:tgtEl>
                                          <p:spTgt spid="28687"/>
                                        </p:tgtEl>
                                        <p:attrNameLst>
                                          <p:attrName>style.visibility</p:attrName>
                                        </p:attrNameLst>
                                      </p:cBhvr>
                                      <p:to>
                                        <p:strVal val="visible"/>
                                      </p:to>
                                    </p:set>
                                    <p:animEffect transition="in" filter="wipe(left)">
                                      <p:cBhvr>
                                        <p:cTn id="40" dur="75"/>
                                        <p:tgtEl>
                                          <p:spTgt spid="2868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684"/>
                                        </p:tgtEl>
                                        <p:attrNameLst>
                                          <p:attrName>style.visibility</p:attrName>
                                        </p:attrNameLst>
                                      </p:cBhvr>
                                      <p:to>
                                        <p:strVal val="visible"/>
                                      </p:to>
                                    </p:set>
                                    <p:animEffect transition="in" filter="blinds(horizontal)">
                                      <p:cBhvr>
                                        <p:cTn id="45"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9" grpId="0"/>
      <p:bldP spid="28681" grpId="0"/>
      <p:bldP spid="28682" grpId="0"/>
      <p:bldP spid="28683" grpId="0"/>
      <p:bldP spid="28684" grpId="0"/>
      <p:bldP spid="28685" grpId="0"/>
      <p:bldP spid="28686" grpId="0"/>
      <p:bldP spid="2868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4"/>
          <p:cNvSpPr txBox="1"/>
          <p:nvPr/>
        </p:nvSpPr>
        <p:spPr>
          <a:xfrm>
            <a:off x="0" y="833438"/>
            <a:ext cx="9144000" cy="2011680"/>
          </a:xfrm>
          <a:prstGeom prst="rect">
            <a:avLst/>
          </a:prstGeom>
          <a:solidFill>
            <a:schemeClr val="bg1"/>
          </a:solidFill>
          <a:ln w="9525">
            <a:noFill/>
          </a:ln>
        </p:spPr>
        <p:txBody>
          <a:bodyPr>
            <a:spAutoFit/>
          </a:bodyPr>
          <a:p>
            <a:pPr lvl="0" eaLnBrk="1" hangingPunct="1">
              <a:lnSpc>
                <a:spcPct val="150000"/>
              </a:lnSpc>
            </a:pPr>
            <a:r>
              <a:rPr lang="zh-CN" altLang="en-US" sz="2800" b="1" dirty="0">
                <a:solidFill>
                  <a:srgbClr val="FF0000"/>
                </a:solidFill>
                <a:latin typeface="隶书" panose="02010509060101010101" pitchFamily="49" charset="-122"/>
                <a:ea typeface="隶书" panose="02010509060101010101" pitchFamily="49" charset="-122"/>
              </a:rPr>
              <a:t>例</a:t>
            </a:r>
            <a:r>
              <a:rPr lang="en-US" altLang="zh-CN" sz="2800" b="1" dirty="0">
                <a:solidFill>
                  <a:srgbClr val="FF0000"/>
                </a:solidFill>
                <a:latin typeface="隶书" panose="02010509060101010101" pitchFamily="49" charset="-122"/>
                <a:ea typeface="隶书" panose="02010509060101010101" pitchFamily="49" charset="-122"/>
              </a:rPr>
              <a:t>2</a:t>
            </a:r>
            <a:r>
              <a:rPr lang="zh-CN" altLang="en-US" sz="2800" b="1" dirty="0">
                <a:solidFill>
                  <a:srgbClr val="FF0000"/>
                </a:solidFill>
                <a:latin typeface="隶书" panose="02010509060101010101" pitchFamily="49" charset="-122"/>
                <a:ea typeface="隶书" panose="02010509060101010101" pitchFamily="49" charset="-122"/>
              </a:rPr>
              <a:t>：</a:t>
            </a:r>
            <a:r>
              <a:rPr lang="zh-CN" altLang="en-US" sz="2800" b="1" dirty="0">
                <a:latin typeface="隶书" panose="02010509060101010101" pitchFamily="49" charset="-122"/>
                <a:ea typeface="隶书" panose="02010509060101010101" pitchFamily="49" charset="-122"/>
              </a:rPr>
              <a:t>将</a:t>
            </a:r>
            <a:r>
              <a:rPr lang="en-US" altLang="zh-CN" sz="2800" b="1" dirty="0">
                <a:latin typeface="隶书" panose="02010509060101010101" pitchFamily="49" charset="-122"/>
                <a:ea typeface="隶书" panose="02010509060101010101" pitchFamily="49" charset="-122"/>
              </a:rPr>
              <a:t>40ml</a:t>
            </a:r>
            <a:r>
              <a:rPr lang="zh-CN" altLang="en-US" sz="2800" b="1" dirty="0">
                <a:latin typeface="隶书" panose="02010509060101010101" pitchFamily="49" charset="-122"/>
                <a:ea typeface="隶书" panose="02010509060101010101" pitchFamily="49" charset="-122"/>
              </a:rPr>
              <a:t>密度为</a:t>
            </a:r>
            <a:r>
              <a:rPr lang="en-US" altLang="zh-CN" sz="2800" b="1" dirty="0">
                <a:latin typeface="隶书" panose="02010509060101010101" pitchFamily="49" charset="-122"/>
                <a:ea typeface="隶书" panose="02010509060101010101" pitchFamily="49" charset="-122"/>
              </a:rPr>
              <a:t>1.84g/ml</a:t>
            </a:r>
            <a:r>
              <a:rPr lang="zh-CN" altLang="en-US" sz="2800" b="1" dirty="0">
                <a:latin typeface="隶书" panose="02010509060101010101" pitchFamily="49" charset="-122"/>
                <a:ea typeface="隶书" panose="02010509060101010101" pitchFamily="49" charset="-122"/>
              </a:rPr>
              <a:t>的</a:t>
            </a:r>
            <a:r>
              <a:rPr lang="en-US" altLang="zh-CN" sz="2800" b="1" dirty="0">
                <a:latin typeface="隶书" panose="02010509060101010101" pitchFamily="49" charset="-122"/>
                <a:ea typeface="隶书" panose="02010509060101010101" pitchFamily="49" charset="-122"/>
              </a:rPr>
              <a:t>98%</a:t>
            </a:r>
            <a:r>
              <a:rPr lang="zh-CN" altLang="en-US" sz="2800" b="1" dirty="0">
                <a:latin typeface="隶书" panose="02010509060101010101" pitchFamily="49" charset="-122"/>
                <a:ea typeface="隶书" panose="02010509060101010101" pitchFamily="49" charset="-122"/>
              </a:rPr>
              <a:t>浓硫酸缓缓加入</a:t>
            </a:r>
            <a:r>
              <a:rPr lang="en-US" altLang="zh-CN" sz="2800" b="1" dirty="0">
                <a:latin typeface="隶书" panose="02010509060101010101" pitchFamily="49" charset="-122"/>
                <a:ea typeface="隶书" panose="02010509060101010101" pitchFamily="49" charset="-122"/>
              </a:rPr>
              <a:t>200ml</a:t>
            </a:r>
            <a:r>
              <a:rPr lang="zh-CN" altLang="en-US" sz="2800" b="1" dirty="0">
                <a:latin typeface="隶书" panose="02010509060101010101" pitchFamily="49" charset="-122"/>
                <a:ea typeface="隶书" panose="02010509060101010101" pitchFamily="49" charset="-122"/>
              </a:rPr>
              <a:t>水中配制成稀硫酸。测得稀硫酸的密度为</a:t>
            </a:r>
            <a:r>
              <a:rPr lang="en-US" altLang="zh-CN" sz="2800" b="1" dirty="0">
                <a:latin typeface="隶书" panose="02010509060101010101" pitchFamily="49" charset="-122"/>
                <a:ea typeface="隶书" panose="02010509060101010101" pitchFamily="49" charset="-122"/>
              </a:rPr>
              <a:t>1.2g/ml</a:t>
            </a:r>
            <a:r>
              <a:rPr lang="zh-CN" altLang="en-US" sz="2800" b="1" dirty="0">
                <a:latin typeface="隶书" panose="02010509060101010101" pitchFamily="49" charset="-122"/>
                <a:ea typeface="隶书" panose="02010509060101010101" pitchFamily="49" charset="-122"/>
              </a:rPr>
              <a:t>，求稀硫酸中溶质的质量分数和物质的量浓度？</a:t>
            </a:r>
            <a:endParaRPr lang="zh-CN" altLang="en-US" sz="2800" b="1" u="sng" dirty="0">
              <a:latin typeface="隶书" panose="02010509060101010101" pitchFamily="49" charset="-122"/>
              <a:ea typeface="隶书" panose="02010509060101010101" pitchFamily="49" charset="-122"/>
            </a:endParaRPr>
          </a:p>
        </p:txBody>
      </p:sp>
      <p:sp>
        <p:nvSpPr>
          <p:cNvPr id="6" name="Text Box 3"/>
          <p:cNvSpPr txBox="1"/>
          <p:nvPr/>
        </p:nvSpPr>
        <p:spPr>
          <a:xfrm>
            <a:off x="4991100" y="2854325"/>
            <a:ext cx="1876425" cy="523875"/>
          </a:xfrm>
          <a:prstGeom prst="rect">
            <a:avLst/>
          </a:prstGeom>
          <a:noFill/>
          <a:ln w="9525">
            <a:noFill/>
          </a:ln>
        </p:spPr>
        <p:txBody>
          <a:bodyPr>
            <a:spAutoFit/>
          </a:bodyPr>
          <a:p>
            <a:pPr lvl="0" eaLnBrk="1" hangingPunct="1"/>
            <a:r>
              <a:rPr lang="zh-CN" altLang="en-US" sz="2800" b="1" dirty="0">
                <a:solidFill>
                  <a:srgbClr val="0000FF"/>
                </a:solidFill>
                <a:latin typeface="方正姚体" panose="02010601030101010101" pitchFamily="2" charset="-122"/>
                <a:ea typeface="方正姚体" panose="02010601030101010101" pitchFamily="2" charset="-122"/>
              </a:rPr>
              <a:t>稀释定律</a:t>
            </a:r>
            <a:endParaRPr lang="zh-CN" altLang="en-US" sz="2800" b="1" dirty="0">
              <a:solidFill>
                <a:srgbClr val="0000FF"/>
              </a:solidFill>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p:nvPr/>
        </p:nvSpPr>
        <p:spPr>
          <a:xfrm>
            <a:off x="1331913" y="260350"/>
            <a:ext cx="7543800" cy="1160463"/>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在  </a:t>
            </a:r>
            <a:r>
              <a:rPr lang="en-US" altLang="zh-CN" sz="2800" b="1" dirty="0">
                <a:latin typeface="Times New Roman" panose="02020603050405020304" pitchFamily="18" charset="0"/>
                <a:ea typeface="宋体" panose="02010600030101010101" pitchFamily="2" charset="-122"/>
              </a:rPr>
              <a:t>H</a:t>
            </a:r>
            <a:r>
              <a:rPr lang="en-US" altLang="zh-CN" sz="2800" b="1" baseline="-25000" dirty="0">
                <a:latin typeface="Times New Roman" panose="02020603050405020304" pitchFamily="18" charset="0"/>
                <a:ea typeface="宋体" panose="02010600030101010101" pitchFamily="2" charset="-122"/>
              </a:rPr>
              <a:t>2 </a:t>
            </a:r>
            <a:r>
              <a:rPr lang="en-US" altLang="zh-CN" sz="2800" b="1" dirty="0">
                <a:latin typeface="Times New Roman" panose="02020603050405020304" pitchFamily="18" charset="0"/>
                <a:ea typeface="宋体" panose="02010600030101010101" pitchFamily="2" charset="-122"/>
              </a:rPr>
              <a:t>+ Cl</a:t>
            </a:r>
            <a:r>
              <a:rPr lang="en-US" altLang="zh-CN" sz="2800" b="1" baseline="-25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 = 2 HCl  </a:t>
            </a:r>
            <a:r>
              <a:rPr lang="zh-CN" altLang="zh-CN" sz="2800" b="1" dirty="0">
                <a:latin typeface="Times New Roman" panose="02020603050405020304" pitchFamily="18" charset="0"/>
                <a:ea typeface="宋体" panose="02010600030101010101" pitchFamily="2" charset="-122"/>
              </a:rPr>
              <a:t>反应中，各物质</a:t>
            </a:r>
            <a:endParaRPr lang="zh-CN" altLang="zh-CN" sz="2800" b="1" dirty="0">
              <a:latin typeface="Times New Roman" panose="02020603050405020304" pitchFamily="18" charset="0"/>
              <a:ea typeface="宋体" panose="02010600030101010101" pitchFamily="2" charset="-122"/>
            </a:endParaRPr>
          </a:p>
          <a:p>
            <a:pPr lvl="0" eaLnBrk="1" hangingPunct="1">
              <a:spcBef>
                <a:spcPct val="50000"/>
              </a:spcBef>
            </a:pPr>
            <a:r>
              <a:rPr lang="zh-CN" altLang="zh-CN" sz="2800" b="1" dirty="0">
                <a:latin typeface="Times New Roman" panose="02020603050405020304" pitchFamily="18" charset="0"/>
                <a:ea typeface="宋体" panose="02010600030101010101" pitchFamily="2" charset="-122"/>
              </a:rPr>
              <a:t>的</a:t>
            </a:r>
            <a:r>
              <a:rPr lang="zh-CN" altLang="en-US" sz="2800" b="1" dirty="0">
                <a:latin typeface="Times New Roman" panose="02020603050405020304" pitchFamily="18" charset="0"/>
                <a:ea typeface="宋体" panose="02010600030101010101" pitchFamily="2" charset="-122"/>
              </a:rPr>
              <a:t>计量</a:t>
            </a:r>
            <a:r>
              <a:rPr lang="zh-CN" altLang="zh-CN" sz="2800" b="1" dirty="0">
                <a:latin typeface="Times New Roman" panose="02020603050405020304" pitchFamily="18" charset="0"/>
                <a:ea typeface="宋体" panose="02010600030101010101" pitchFamily="2" charset="-122"/>
              </a:rPr>
              <a:t>数表示什么意义</a:t>
            </a:r>
            <a:r>
              <a:rPr lang="zh-CN"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                           </a:t>
            </a:r>
            <a:r>
              <a:rPr lang="zh-CN" altLang="zh-CN" sz="2800"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
        <p:nvSpPr>
          <p:cNvPr id="13315" name="Rectangle 3"/>
          <p:cNvSpPr/>
          <p:nvPr/>
        </p:nvSpPr>
        <p:spPr>
          <a:xfrm>
            <a:off x="990600" y="1676400"/>
            <a:ext cx="7696200" cy="579438"/>
          </a:xfrm>
          <a:prstGeom prst="rect">
            <a:avLst/>
          </a:prstGeom>
          <a:noFill/>
          <a:ln w="9525">
            <a:noFill/>
          </a:ln>
        </p:spPr>
        <p:txBody>
          <a:bodyPr>
            <a:spAutoFit/>
          </a:bodyPr>
          <a:p>
            <a:pPr lvl="0" eaLnBrk="1" hangingPunct="1"/>
            <a:r>
              <a:rPr lang="zh-CN" altLang="zh-CN" sz="3200" b="1" dirty="0">
                <a:latin typeface="Times New Roman" panose="02020603050405020304" pitchFamily="18" charset="0"/>
                <a:ea typeface="宋体" panose="02010600030101010101" pitchFamily="2" charset="-122"/>
              </a:rPr>
              <a:t>表示三种物质的分子数之比为     1：1：2</a:t>
            </a:r>
            <a:endParaRPr lang="en-US" altLang="zh-CN" sz="3200" b="1" dirty="0">
              <a:latin typeface="Times New Roman" panose="02020603050405020304" pitchFamily="18" charset="0"/>
              <a:ea typeface="宋体" panose="02010600030101010101" pitchFamily="2" charset="-122"/>
            </a:endParaRPr>
          </a:p>
        </p:txBody>
      </p:sp>
      <p:sp>
        <p:nvSpPr>
          <p:cNvPr id="13316" name="Rectangle 4"/>
          <p:cNvSpPr/>
          <p:nvPr/>
        </p:nvSpPr>
        <p:spPr>
          <a:xfrm>
            <a:off x="990600" y="2362200"/>
            <a:ext cx="8153400" cy="579438"/>
          </a:xfrm>
          <a:prstGeom prst="rect">
            <a:avLst/>
          </a:prstGeom>
          <a:noFill/>
          <a:ln w="9525">
            <a:noFill/>
          </a:ln>
        </p:spPr>
        <p:txBody>
          <a:bodyPr>
            <a:spAutoFit/>
          </a:bodyPr>
          <a:p>
            <a:pPr lvl="0" eaLnBrk="1" hangingPunct="1"/>
            <a:r>
              <a:rPr lang="zh-CN" altLang="zh-CN" sz="3200" b="1" dirty="0">
                <a:latin typeface="Times New Roman" panose="02020603050405020304" pitchFamily="18" charset="0"/>
                <a:ea typeface="宋体" panose="02010600030101010101" pitchFamily="2" charset="-122"/>
              </a:rPr>
              <a:t>表示三种物质的物质的量之比为  1：1：2</a:t>
            </a:r>
            <a:endParaRPr lang="en-US" altLang="zh-CN" sz="3200" b="1" dirty="0">
              <a:latin typeface="Times New Roman" panose="02020603050405020304" pitchFamily="18" charset="0"/>
              <a:ea typeface="宋体" panose="02010600030101010101" pitchFamily="2" charset="-122"/>
            </a:endParaRPr>
          </a:p>
        </p:txBody>
      </p:sp>
      <p:sp>
        <p:nvSpPr>
          <p:cNvPr id="13317" name="Rectangle 5"/>
          <p:cNvSpPr/>
          <p:nvPr/>
        </p:nvSpPr>
        <p:spPr>
          <a:xfrm>
            <a:off x="990600" y="3200400"/>
            <a:ext cx="8153400" cy="579438"/>
          </a:xfrm>
          <a:prstGeom prst="rect">
            <a:avLst/>
          </a:prstGeom>
          <a:noFill/>
          <a:ln w="9525">
            <a:noFill/>
          </a:ln>
        </p:spPr>
        <p:txBody>
          <a:bodyPr>
            <a:spAutoFit/>
          </a:bodyPr>
          <a:p>
            <a:pPr lvl="0" eaLnBrk="1" hangingPunct="1"/>
            <a:r>
              <a:rPr lang="zh-CN" altLang="zh-CN" sz="3200" b="1" dirty="0">
                <a:latin typeface="Times New Roman" panose="02020603050405020304" pitchFamily="18" charset="0"/>
                <a:ea typeface="宋体" panose="02010600030101010101" pitchFamily="2" charset="-122"/>
              </a:rPr>
              <a:t>表示三种物质</a:t>
            </a:r>
            <a:r>
              <a:rPr lang="en-US" altLang="zh-CN" sz="3200" b="1" dirty="0">
                <a:latin typeface="Times New Roman" panose="02020603050405020304" pitchFamily="18" charset="0"/>
                <a:ea typeface="宋体" panose="02010600030101010101" pitchFamily="2" charset="-122"/>
              </a:rPr>
              <a:t>(</a:t>
            </a:r>
            <a:r>
              <a:rPr lang="zh-CN" altLang="zh-CN" sz="3200" b="1" dirty="0">
                <a:latin typeface="Times New Roman" panose="02020603050405020304" pitchFamily="18" charset="0"/>
                <a:ea typeface="宋体" panose="02010600030101010101" pitchFamily="2" charset="-122"/>
              </a:rPr>
              <a:t>气体</a:t>
            </a:r>
            <a:r>
              <a:rPr lang="en-US" altLang="zh-CN" sz="3200" b="1" dirty="0">
                <a:latin typeface="Times New Roman" panose="02020603050405020304" pitchFamily="18" charset="0"/>
                <a:ea typeface="宋体" panose="02010600030101010101" pitchFamily="2" charset="-122"/>
              </a:rPr>
              <a:t>)</a:t>
            </a:r>
            <a:r>
              <a:rPr lang="zh-CN" altLang="zh-CN" sz="3200" b="1" dirty="0">
                <a:latin typeface="Times New Roman" panose="02020603050405020304" pitchFamily="18" charset="0"/>
                <a:ea typeface="宋体" panose="02010600030101010101" pitchFamily="2" charset="-122"/>
              </a:rPr>
              <a:t>的体积比为   1：1：2</a:t>
            </a:r>
            <a:endParaRPr lang="en-US" altLang="zh-CN" sz="3200" b="1" dirty="0">
              <a:latin typeface="Times New Roman" panose="02020603050405020304" pitchFamily="18" charset="0"/>
              <a:ea typeface="宋体" panose="02010600030101010101" pitchFamily="2" charset="-122"/>
            </a:endParaRPr>
          </a:p>
        </p:txBody>
      </p:sp>
      <p:sp>
        <p:nvSpPr>
          <p:cNvPr id="13318" name="Rectangle 6"/>
          <p:cNvSpPr/>
          <p:nvPr/>
        </p:nvSpPr>
        <p:spPr>
          <a:xfrm>
            <a:off x="611188" y="4365625"/>
            <a:ext cx="8229600" cy="1179513"/>
          </a:xfrm>
          <a:prstGeom prst="rect">
            <a:avLst/>
          </a:prstGeom>
          <a:noFill/>
          <a:ln w="9525">
            <a:noFill/>
          </a:ln>
        </p:spPr>
        <p:txBody>
          <a:bodyPr wrap="none" anchor="ctr"/>
          <a:p>
            <a:pPr lvl="0" algn="ctr" eaLnBrk="1" hangingPunct="1"/>
            <a:r>
              <a:rPr lang="zh-CN" altLang="zh-CN" sz="2800" b="1" dirty="0">
                <a:latin typeface="Times New Roman" panose="02020603050405020304" pitchFamily="18" charset="0"/>
                <a:ea typeface="宋体" panose="02010600030101010101" pitchFamily="2" charset="-122"/>
              </a:rPr>
              <a:t>对于气体物质</a:t>
            </a:r>
            <a:r>
              <a:rPr lang="zh-CN" altLang="en-US" sz="2800" b="1" dirty="0">
                <a:latin typeface="Times New Roman" panose="02020603050405020304" pitchFamily="18" charset="0"/>
                <a:ea typeface="宋体" panose="02010600030101010101" pitchFamily="2" charset="-122"/>
              </a:rPr>
              <a:t>的反应</a:t>
            </a:r>
            <a:r>
              <a:rPr lang="zh-CN" altLang="zh-CN"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0" algn="ctr" eaLnBrk="1" hangingPunct="1"/>
            <a:endParaRPr lang="zh-CN" altLang="en-US" sz="2800" b="1" dirty="0">
              <a:latin typeface="Times New Roman" panose="02020603050405020304" pitchFamily="18" charset="0"/>
              <a:ea typeface="宋体" panose="02010600030101010101" pitchFamily="2" charset="-122"/>
            </a:endParaRPr>
          </a:p>
          <a:p>
            <a:pPr lvl="0" algn="ctr" eaLnBrk="1" hangingPunct="1"/>
            <a:r>
              <a:rPr lang="zh-CN" altLang="en-US" sz="2800" b="1" dirty="0">
                <a:latin typeface="Times New Roman" panose="02020603050405020304" pitchFamily="18" charset="0"/>
                <a:ea typeface="宋体" panose="02010600030101010101" pitchFamily="2" charset="-122"/>
              </a:rPr>
              <a:t>方程式系</a:t>
            </a:r>
            <a:r>
              <a:rPr lang="zh-CN" altLang="zh-CN" sz="2800" b="1" dirty="0">
                <a:latin typeface="Times New Roman" panose="02020603050405020304" pitchFamily="18" charset="0"/>
                <a:ea typeface="宋体" panose="02010600030101010101" pitchFamily="2" charset="-122"/>
              </a:rPr>
              <a:t>数之比</a:t>
            </a:r>
            <a:r>
              <a:rPr lang="en-US" altLang="zh-CN" sz="2800" b="1" dirty="0">
                <a:latin typeface="Times New Roman" panose="02020603050405020304" pitchFamily="18" charset="0"/>
                <a:ea typeface="宋体" panose="02010600030101010101" pitchFamily="2" charset="-122"/>
              </a:rPr>
              <a:t>=</a:t>
            </a:r>
            <a:r>
              <a:rPr lang="zh-CN" altLang="zh-CN" sz="2800" b="1" dirty="0">
                <a:latin typeface="Times New Roman" panose="02020603050405020304" pitchFamily="18" charset="0"/>
                <a:ea typeface="宋体" panose="02010600030101010101" pitchFamily="2" charset="-122"/>
              </a:rPr>
              <a:t>分子数之比</a:t>
            </a:r>
            <a:r>
              <a:rPr lang="en-US" altLang="zh-CN" sz="2800" b="1" dirty="0">
                <a:latin typeface="Times New Roman" panose="02020603050405020304" pitchFamily="18" charset="0"/>
                <a:ea typeface="宋体" panose="02010600030101010101" pitchFamily="2" charset="-122"/>
              </a:rPr>
              <a:t>=</a:t>
            </a:r>
            <a:r>
              <a:rPr lang="zh-CN" altLang="zh-CN" sz="2800" b="1" dirty="0">
                <a:latin typeface="Times New Roman" panose="02020603050405020304" pitchFamily="18" charset="0"/>
                <a:ea typeface="宋体" panose="02010600030101010101" pitchFamily="2" charset="-122"/>
              </a:rPr>
              <a:t>物质的量之比</a:t>
            </a:r>
            <a:r>
              <a:rPr lang="en-US" altLang="zh-CN" sz="2800" b="1" dirty="0">
                <a:latin typeface="Times New Roman" panose="02020603050405020304" pitchFamily="18" charset="0"/>
                <a:ea typeface="宋体" panose="02010600030101010101" pitchFamily="2" charset="-122"/>
              </a:rPr>
              <a:t>=</a:t>
            </a:r>
            <a:r>
              <a:rPr lang="zh-CN" altLang="zh-CN" sz="2800" b="1" dirty="0">
                <a:latin typeface="Times New Roman" panose="02020603050405020304" pitchFamily="18" charset="0"/>
                <a:ea typeface="宋体" panose="02010600030101010101" pitchFamily="2" charset="-122"/>
              </a:rPr>
              <a:t>体积之比</a:t>
            </a:r>
            <a:endParaRPr lang="zh-CN" altLang="en-US" sz="2800" b="1" dirty="0">
              <a:latin typeface="Times New Roman" panose="02020603050405020304" pitchFamily="18" charset="0"/>
              <a:ea typeface="宋体" panose="02010600030101010101" pitchFamily="2" charset="-122"/>
            </a:endParaRPr>
          </a:p>
        </p:txBody>
      </p:sp>
      <p:sp>
        <p:nvSpPr>
          <p:cNvPr id="43015" name="Text Box 7"/>
          <p:cNvSpPr txBox="1"/>
          <p:nvPr/>
        </p:nvSpPr>
        <p:spPr>
          <a:xfrm>
            <a:off x="323850" y="188913"/>
            <a:ext cx="2160588" cy="519112"/>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交流</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探讨</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315"/>
                                        </p:tgtEl>
                                        <p:attrNameLst>
                                          <p:attrName>style.visibility</p:attrName>
                                        </p:attrNameLst>
                                      </p:cBhvr>
                                      <p:to>
                                        <p:strVal val="visible"/>
                                      </p:to>
                                    </p:set>
                                    <p:animEffect transition="in" filter="wipe(left)">
                                      <p:cBhvr>
                                        <p:cTn id="7" dur="75"/>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316"/>
                                        </p:tgtEl>
                                        <p:attrNameLst>
                                          <p:attrName>style.visibility</p:attrName>
                                        </p:attrNameLst>
                                      </p:cBhvr>
                                      <p:to>
                                        <p:strVal val="visible"/>
                                      </p:to>
                                    </p:set>
                                    <p:animEffect transition="in" filter="wipe(left)">
                                      <p:cBhvr>
                                        <p:cTn id="12" dur="75"/>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317"/>
                                        </p:tgtEl>
                                        <p:attrNameLst>
                                          <p:attrName>style.visibility</p:attrName>
                                        </p:attrNameLst>
                                      </p:cBhvr>
                                      <p:to>
                                        <p:strVal val="visible"/>
                                      </p:to>
                                    </p:set>
                                    <p:animEffect transition="in" filter="wipe(left)">
                                      <p:cBhvr>
                                        <p:cTn id="17" dur="75"/>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wipe(up)">
                                      <p:cBhvr>
                                        <p:cTn id="22"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p:bldP spid="13317" grpId="0"/>
      <p:bldP spid="133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44435" y="1613535"/>
            <a:ext cx="914400" cy="2673985"/>
          </a:xfrm>
          <a:prstGeom prst="rect">
            <a:avLst/>
          </a:prstGeom>
          <a:solidFill>
            <a:srgbClr val="00B050"/>
          </a:solidFill>
          <a:effectLst>
            <a:innerShdw blurRad="63500" dist="50800" dir="18900000">
              <a:prstClr val="black">
                <a:alpha val="50000"/>
              </a:prstClr>
            </a:innerShdw>
          </a:effectLst>
          <a:scene3d>
            <a:camera prst="orthographicFront"/>
            <a:lightRig rig="threePt" dir="t"/>
          </a:scene3d>
          <a:sp3d prstMaterial="legacyWireframe"/>
        </p:spPr>
        <p:txBody>
          <a:bodyPr vert="eaVert" wrap="square" rtlCol="0">
            <a:spAutoFit/>
          </a:bodyPr>
          <a:p>
            <a:r>
              <a:rPr lang="zh-CN" altLang="en-US" sz="4800" b="1">
                <a:solidFill>
                  <a:schemeClr val="tx1"/>
                </a:solidFill>
                <a:latin typeface="黑体" panose="02010609060101010101" pitchFamily="49" charset="-122"/>
                <a:ea typeface="黑体" panose="02010609060101010101" pitchFamily="49" charset="-122"/>
              </a:rPr>
              <a:t>一个比例</a:t>
            </a:r>
            <a:endParaRPr lang="zh-CN" altLang="en-US" sz="4800" b="1">
              <a:solidFill>
                <a:schemeClr val="tx1"/>
              </a:solidFill>
              <a:latin typeface="黑体" panose="02010609060101010101" pitchFamily="49" charset="-122"/>
              <a:ea typeface="黑体" panose="02010609060101010101" pitchFamily="49" charset="-122"/>
            </a:endParaRPr>
          </a:p>
        </p:txBody>
      </p:sp>
      <p:sp>
        <p:nvSpPr>
          <p:cNvPr id="98325" name="Text Box 29"/>
          <p:cNvSpPr txBox="1"/>
          <p:nvPr/>
        </p:nvSpPr>
        <p:spPr>
          <a:xfrm>
            <a:off x="93980" y="3689985"/>
            <a:ext cx="5022850" cy="1188720"/>
          </a:xfrm>
          <a:prstGeom prst="rect">
            <a:avLst/>
          </a:prstGeom>
          <a:solidFill>
            <a:schemeClr val="bg1"/>
          </a:solidFill>
          <a:ln w="9525" cap="flat" cmpd="sng">
            <a:solidFill>
              <a:srgbClr val="FF0066"/>
            </a:solidFill>
            <a:prstDash val="solid"/>
            <a:miter/>
            <a:headEnd type="none" w="med" len="med"/>
            <a:tailEnd type="none" w="med" len="med"/>
          </a:ln>
        </p:spPr>
        <p:txBody>
          <a:bodyPr wrap="square">
            <a:spAutoFit/>
          </a:bodyPr>
          <a:p>
            <a:pPr lvl="0" eaLnBrk="1" hangingPunct="1">
              <a:spcBef>
                <a:spcPct val="50000"/>
              </a:spcBef>
            </a:pPr>
            <a:r>
              <a:rPr lang="zh-CN" altLang="en-US" sz="2800" b="1" dirty="0">
                <a:latin typeface="隶书" panose="02010509060101010101" pitchFamily="49" charset="-122"/>
                <a:ea typeface="隶书" panose="02010509060101010101" pitchFamily="49" charset="-122"/>
              </a:rPr>
              <a:t>化学方程式前系数之比为</a:t>
            </a:r>
            <a:endParaRPr lang="zh-CN" altLang="en-US" sz="2800" b="1" dirty="0">
              <a:latin typeface="隶书" panose="02010509060101010101" pitchFamily="49" charset="-122"/>
              <a:ea typeface="隶书" panose="02010509060101010101" pitchFamily="49" charset="-122"/>
            </a:endParaRPr>
          </a:p>
          <a:p>
            <a:pPr lvl="0" eaLnBrk="1" hangingPunct="1">
              <a:spcBef>
                <a:spcPct val="50000"/>
              </a:spcBef>
            </a:pPr>
            <a:r>
              <a:rPr lang="zh-CN" altLang="en-US" sz="2800" b="1" dirty="0">
                <a:latin typeface="隶书" panose="02010509060101010101" pitchFamily="49" charset="-122"/>
                <a:ea typeface="隶书" panose="02010509060101010101" pitchFamily="49" charset="-122"/>
              </a:rPr>
              <a:t>反应物、生成物物质的量之比。</a:t>
            </a:r>
            <a:endParaRPr lang="zh-CN" altLang="en-US" sz="2800" b="1" dirty="0">
              <a:latin typeface="隶书" panose="02010509060101010101" pitchFamily="49" charset="-122"/>
              <a:ea typeface="隶书" panose="02010509060101010101" pitchFamily="49" charset="-122"/>
            </a:endParaRPr>
          </a:p>
        </p:txBody>
      </p:sp>
      <p:sp>
        <p:nvSpPr>
          <p:cNvPr id="98330" name="Text Box 29"/>
          <p:cNvSpPr txBox="1"/>
          <p:nvPr/>
        </p:nvSpPr>
        <p:spPr>
          <a:xfrm>
            <a:off x="93980" y="1839595"/>
            <a:ext cx="6561455" cy="1188720"/>
          </a:xfrm>
          <a:prstGeom prst="rect">
            <a:avLst/>
          </a:prstGeom>
          <a:solidFill>
            <a:schemeClr val="bg1"/>
          </a:solidFill>
          <a:ln w="9525" cap="flat" cmpd="sng">
            <a:solidFill>
              <a:srgbClr val="FF0066"/>
            </a:solidFill>
            <a:prstDash val="solid"/>
            <a:miter/>
            <a:headEnd type="none" w="med" len="med"/>
            <a:tailEnd type="none" w="med" len="med"/>
          </a:ln>
        </p:spPr>
        <p:txBody>
          <a:bodyPr wrap="square">
            <a:spAutoFit/>
          </a:bodyPr>
          <a:p>
            <a:pPr lvl="0" eaLnBrk="1" hangingPunct="1">
              <a:spcBef>
                <a:spcPct val="50000"/>
              </a:spcBef>
            </a:pPr>
            <a:r>
              <a:rPr lang="zh-CN" altLang="en-US" sz="2800" b="1" dirty="0">
                <a:latin typeface="隶书" panose="02010509060101010101" pitchFamily="49" charset="-122"/>
                <a:ea typeface="隶书" panose="02010509060101010101" pitchFamily="49" charset="-122"/>
              </a:rPr>
              <a:t>同温同压时，气态物质前的系数之比为</a:t>
            </a:r>
            <a:endParaRPr lang="zh-CN" altLang="en-US" sz="2800" b="1" dirty="0">
              <a:latin typeface="隶书" panose="02010509060101010101" pitchFamily="49" charset="-122"/>
              <a:ea typeface="隶书" panose="02010509060101010101" pitchFamily="49" charset="-122"/>
            </a:endParaRPr>
          </a:p>
          <a:p>
            <a:pPr lvl="0" eaLnBrk="1" hangingPunct="1">
              <a:spcBef>
                <a:spcPct val="50000"/>
              </a:spcBef>
            </a:pPr>
            <a:r>
              <a:rPr lang="zh-CN" altLang="en-US" sz="2800" b="1" dirty="0">
                <a:latin typeface="隶书" panose="02010509060101010101" pitchFamily="49" charset="-122"/>
                <a:ea typeface="隶书" panose="02010509060101010101" pitchFamily="49" charset="-122"/>
              </a:rPr>
              <a:t>反应物、生成物体积之比。</a:t>
            </a:r>
            <a:endParaRPr lang="zh-CN" altLang="en-US" sz="2800" b="1" dirty="0">
              <a:latin typeface="隶书" panose="02010509060101010101" pitchFamily="49" charset="-122"/>
              <a:ea typeface="隶书" panose="02010509060101010101" pitchFamily="49" charset="-122"/>
            </a:endParaRPr>
          </a:p>
        </p:txBody>
      </p:sp>
      <p:sp>
        <p:nvSpPr>
          <p:cNvPr id="5" name="文本框 4"/>
          <p:cNvSpPr txBox="1"/>
          <p:nvPr/>
        </p:nvSpPr>
        <p:spPr>
          <a:xfrm>
            <a:off x="93980" y="694055"/>
            <a:ext cx="7592695" cy="640080"/>
          </a:xfrm>
          <a:prstGeom prst="rect">
            <a:avLst/>
          </a:prstGeom>
          <a:solidFill>
            <a:schemeClr val="accent1"/>
          </a:solidFill>
        </p:spPr>
        <p:txBody>
          <a:bodyPr wrap="square" rtlCol="0">
            <a:spAutoFit/>
          </a:bodyPr>
          <a:p>
            <a:r>
              <a:rPr lang="en-US" altLang="zh-CN" sz="3600" b="1">
                <a:solidFill>
                  <a:srgbClr val="FFFF00"/>
                </a:solidFill>
                <a:latin typeface="黑体" panose="02010609060101010101" pitchFamily="49" charset="-122"/>
                <a:ea typeface="黑体" panose="02010609060101010101" pitchFamily="49" charset="-122"/>
              </a:rPr>
              <a:t>V</a:t>
            </a:r>
            <a:r>
              <a:rPr lang="zh-CN" altLang="en-US" sz="3600" b="1">
                <a:solidFill>
                  <a:srgbClr val="FFFF00"/>
                </a:solidFill>
                <a:latin typeface="黑体" panose="02010609060101010101" pitchFamily="49" charset="-122"/>
                <a:ea typeface="黑体" panose="02010609060101010101" pitchFamily="49" charset="-122"/>
              </a:rPr>
              <a:t>之比</a:t>
            </a:r>
            <a:r>
              <a:rPr lang="en-US" altLang="zh-CN" sz="3600" b="1">
                <a:solidFill>
                  <a:srgbClr val="FFFF00"/>
                </a:solidFill>
                <a:latin typeface="黑体" panose="02010609060101010101" pitchFamily="49" charset="-122"/>
                <a:ea typeface="黑体" panose="02010609060101010101" pitchFamily="49" charset="-122"/>
              </a:rPr>
              <a:t>=n</a:t>
            </a:r>
            <a:r>
              <a:rPr lang="zh-CN" altLang="en-US" sz="3600" b="1">
                <a:solidFill>
                  <a:srgbClr val="FFFF00"/>
                </a:solidFill>
                <a:latin typeface="黑体" panose="02010609060101010101" pitchFamily="49" charset="-122"/>
                <a:ea typeface="黑体" panose="02010609060101010101" pitchFamily="49" charset="-122"/>
              </a:rPr>
              <a:t>之比</a:t>
            </a:r>
            <a:r>
              <a:rPr lang="en-US" altLang="zh-CN" sz="3600" b="1">
                <a:solidFill>
                  <a:srgbClr val="FFFF00"/>
                </a:solidFill>
                <a:latin typeface="黑体" panose="02010609060101010101" pitchFamily="49" charset="-122"/>
                <a:ea typeface="黑体" panose="02010609060101010101" pitchFamily="49" charset="-122"/>
              </a:rPr>
              <a:t>=N</a:t>
            </a:r>
            <a:r>
              <a:rPr lang="zh-CN" altLang="en-US" sz="3600" b="1">
                <a:solidFill>
                  <a:srgbClr val="FFFF00"/>
                </a:solidFill>
                <a:latin typeface="黑体" panose="02010609060101010101" pitchFamily="49" charset="-122"/>
                <a:ea typeface="黑体" panose="02010609060101010101" pitchFamily="49" charset="-122"/>
              </a:rPr>
              <a:t>之比</a:t>
            </a:r>
            <a:r>
              <a:rPr lang="en-US" altLang="zh-CN" sz="3600" b="1">
                <a:solidFill>
                  <a:srgbClr val="FFFF00"/>
                </a:solidFill>
                <a:latin typeface="黑体" panose="02010609060101010101" pitchFamily="49" charset="-122"/>
                <a:ea typeface="黑体" panose="02010609060101010101" pitchFamily="49" charset="-122"/>
              </a:rPr>
              <a:t>=</a:t>
            </a:r>
            <a:r>
              <a:rPr lang="zh-CN" altLang="en-US" sz="3600" b="1">
                <a:solidFill>
                  <a:srgbClr val="FFFF00"/>
                </a:solidFill>
                <a:latin typeface="黑体" panose="02010609060101010101" pitchFamily="49" charset="-122"/>
                <a:ea typeface="黑体" panose="02010609060101010101" pitchFamily="49" charset="-122"/>
              </a:rPr>
              <a:t>方程式系数之比</a:t>
            </a:r>
            <a:endParaRPr lang="zh-CN" altLang="en-US" sz="3600" b="1">
              <a:solidFill>
                <a:srgbClr val="FFFF00"/>
              </a:solidFill>
              <a:latin typeface="黑体" panose="02010609060101010101" pitchFamily="49" charset="-122"/>
              <a:ea typeface="黑体" panose="02010609060101010101" pitchFamily="49" charset="-122"/>
            </a:endParaRPr>
          </a:p>
        </p:txBody>
      </p:sp>
      <p:sp>
        <p:nvSpPr>
          <p:cNvPr id="6" name="文本框 5"/>
          <p:cNvSpPr txBox="1"/>
          <p:nvPr/>
        </p:nvSpPr>
        <p:spPr>
          <a:xfrm>
            <a:off x="322580" y="5218430"/>
            <a:ext cx="8300085" cy="944880"/>
          </a:xfrm>
          <a:prstGeom prst="rect">
            <a:avLst/>
          </a:prstGeom>
          <a:noFill/>
        </p:spPr>
        <p:txBody>
          <a:bodyPr wrap="square" rtlCol="0">
            <a:spAutoFit/>
          </a:bodyPr>
          <a:p>
            <a:r>
              <a:rPr lang="zh-CN" altLang="en-US" sz="2800" b="1">
                <a:latin typeface="楷体" panose="02010609060101010101" charset="-122"/>
                <a:ea typeface="楷体" panose="02010609060101010101" charset="-122"/>
              </a:rPr>
              <a:t>例：气体摩尔体积试卷</a:t>
            </a:r>
            <a:r>
              <a:rPr lang="en-US" altLang="zh-CN" sz="2800" b="1">
                <a:latin typeface="楷体" panose="02010609060101010101" charset="-122"/>
                <a:ea typeface="楷体" panose="02010609060101010101" charset="-122"/>
              </a:rPr>
              <a:t>--11</a:t>
            </a:r>
            <a:r>
              <a:rPr lang="zh-CN" altLang="en-US" sz="2800" b="1">
                <a:latin typeface="楷体" panose="02010609060101010101" charset="-122"/>
                <a:ea typeface="楷体" panose="02010609060101010101" charset="-122"/>
              </a:rPr>
              <a:t>、</a:t>
            </a:r>
            <a:r>
              <a:rPr lang="en-US" altLang="zh-CN" sz="2800" b="1">
                <a:latin typeface="楷体" panose="02010609060101010101" charset="-122"/>
                <a:ea typeface="楷体" panose="02010609060101010101" charset="-122"/>
              </a:rPr>
              <a:t>12</a:t>
            </a:r>
            <a:r>
              <a:rPr lang="zh-CN" altLang="en-US" sz="2800" b="1">
                <a:latin typeface="楷体" panose="02010609060101010101" charset="-122"/>
                <a:ea typeface="楷体" panose="02010609060101010101" charset="-122"/>
              </a:rPr>
              <a:t>题（</a:t>
            </a:r>
            <a:r>
              <a:rPr lang="en-US" altLang="zh-CN" sz="2800" b="1">
                <a:latin typeface="楷体" panose="02010609060101010101" charset="-122"/>
                <a:ea typeface="楷体" panose="02010609060101010101" charset="-122"/>
                <a:sym typeface="+mn-ea"/>
              </a:rPr>
              <a:t>V</a:t>
            </a:r>
            <a:r>
              <a:rPr lang="zh-CN" altLang="en-US" sz="2800" b="1">
                <a:latin typeface="楷体" panose="02010609060101010101" charset="-122"/>
                <a:ea typeface="楷体" panose="02010609060101010101" charset="-122"/>
                <a:sym typeface="+mn-ea"/>
              </a:rPr>
              <a:t>之比</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方程式系数之比</a:t>
            </a:r>
            <a:r>
              <a:rPr lang="zh-CN" altLang="en-US" sz="2800" b="1">
                <a:latin typeface="楷体" panose="02010609060101010101" charset="-122"/>
                <a:ea typeface="楷体" panose="02010609060101010101" charset="-122"/>
              </a:rPr>
              <a:t>）、</a:t>
            </a:r>
            <a:r>
              <a:rPr lang="en-US" altLang="zh-CN" sz="2800" b="1">
                <a:latin typeface="楷体" panose="02010609060101010101" charset="-122"/>
                <a:ea typeface="楷体" panose="02010609060101010101" charset="-122"/>
              </a:rPr>
              <a:t>9</a:t>
            </a:r>
            <a:r>
              <a:rPr lang="zh-CN" altLang="en-US" sz="2800" b="1">
                <a:latin typeface="楷体" panose="02010609060101010101" charset="-122"/>
                <a:ea typeface="楷体" panose="02010609060101010101" charset="-122"/>
              </a:rPr>
              <a:t>题（</a:t>
            </a:r>
            <a:r>
              <a:rPr lang="en-US" altLang="zh-CN" sz="2800" b="1">
                <a:latin typeface="楷体" panose="02010609060101010101" charset="-122"/>
                <a:ea typeface="楷体" panose="02010609060101010101" charset="-122"/>
              </a:rPr>
              <a:t>V</a:t>
            </a:r>
            <a:r>
              <a:rPr lang="zh-CN" altLang="en-US" sz="2800" b="1">
                <a:latin typeface="楷体" panose="02010609060101010101" charset="-122"/>
                <a:ea typeface="楷体" panose="02010609060101010101" charset="-122"/>
              </a:rPr>
              <a:t>之比</a:t>
            </a:r>
            <a:r>
              <a:rPr lang="en-US" altLang="zh-CN" sz="2800" b="1">
                <a:latin typeface="楷体" panose="02010609060101010101" charset="-122"/>
                <a:ea typeface="楷体" panose="02010609060101010101" charset="-122"/>
              </a:rPr>
              <a:t>=n</a:t>
            </a:r>
            <a:r>
              <a:rPr lang="zh-CN" altLang="en-US" sz="2800" b="1">
                <a:latin typeface="楷体" panose="02010609060101010101" charset="-122"/>
                <a:ea typeface="楷体" panose="02010609060101010101" charset="-122"/>
              </a:rPr>
              <a:t>之比）。</a:t>
            </a:r>
            <a:endParaRPr lang="zh-CN" altLang="en-US" sz="2800" b="1">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1" nodeType="clickEffect">
                                  <p:stCondLst>
                                    <p:cond delay="0"/>
                                  </p:stCondLst>
                                  <p:childTnLst>
                                    <p:set>
                                      <p:cBhvr>
                                        <p:cTn id="18" dur="1" fill="hold">
                                          <p:stCondLst>
                                            <p:cond delay="0"/>
                                          </p:stCondLst>
                                        </p:cTn>
                                        <p:tgtEl>
                                          <p:spTgt spid="98330"/>
                                        </p:tgtEl>
                                        <p:attrNameLst>
                                          <p:attrName>style.visibility</p:attrName>
                                        </p:attrNameLst>
                                      </p:cBhvr>
                                      <p:to>
                                        <p:strVal val="visible"/>
                                      </p:to>
                                    </p:set>
                                    <p:anim calcmode="lin" valueType="num">
                                      <p:cBhvr additive="base">
                                        <p:cTn id="19" dur="500"/>
                                        <p:tgtEl>
                                          <p:spTgt spid="98330"/>
                                        </p:tgtEl>
                                        <p:attrNameLst>
                                          <p:attrName>ppt_y</p:attrName>
                                        </p:attrNameLst>
                                      </p:cBhvr>
                                      <p:tavLst>
                                        <p:tav tm="0">
                                          <p:val>
                                            <p:strVal val="#ppt_y+#ppt_h*1.125000"/>
                                          </p:val>
                                        </p:tav>
                                        <p:tav tm="100000">
                                          <p:val>
                                            <p:strVal val="#ppt_y"/>
                                          </p:val>
                                        </p:tav>
                                      </p:tavLst>
                                    </p:anim>
                                    <p:animEffect transition="in" filter="wipe(up)">
                                      <p:cBhvr>
                                        <p:cTn id="20" dur="500"/>
                                        <p:tgtEl>
                                          <p:spTgt spid="9833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3" nodeType="clickEffect">
                                  <p:stCondLst>
                                    <p:cond delay="0"/>
                                  </p:stCondLst>
                                  <p:childTnLst>
                                    <p:set>
                                      <p:cBhvr>
                                        <p:cTn id="24" dur="1" fill="hold">
                                          <p:stCondLst>
                                            <p:cond delay="0"/>
                                          </p:stCondLst>
                                        </p:cTn>
                                        <p:tgtEl>
                                          <p:spTgt spid="98325"/>
                                        </p:tgtEl>
                                        <p:attrNameLst>
                                          <p:attrName>style.visibility</p:attrName>
                                        </p:attrNameLst>
                                      </p:cBhvr>
                                      <p:to>
                                        <p:strVal val="visible"/>
                                      </p:to>
                                    </p:set>
                                    <p:anim calcmode="lin" valueType="num">
                                      <p:cBhvr additive="base">
                                        <p:cTn id="25" dur="500"/>
                                        <p:tgtEl>
                                          <p:spTgt spid="98325"/>
                                        </p:tgtEl>
                                        <p:attrNameLst>
                                          <p:attrName>ppt_y</p:attrName>
                                        </p:attrNameLst>
                                      </p:cBhvr>
                                      <p:tavLst>
                                        <p:tav tm="0">
                                          <p:val>
                                            <p:strVal val="#ppt_y+#ppt_h*1.125000"/>
                                          </p:val>
                                        </p:tav>
                                        <p:tav tm="100000">
                                          <p:val>
                                            <p:strVal val="#ppt_y"/>
                                          </p:val>
                                        </p:tav>
                                      </p:tavLst>
                                    </p:anim>
                                    <p:animEffect transition="in" filter="wipe(up)">
                                      <p:cBhvr>
                                        <p:cTn id="26" dur="500"/>
                                        <p:tgtEl>
                                          <p:spTgt spid="9832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p:tgtEl>
                                          <p:spTgt spid="6"/>
                                        </p:tgtEl>
                                        <p:attrNameLst>
                                          <p:attrName>ppt_y</p:attrName>
                                        </p:attrNameLst>
                                      </p:cBhvr>
                                      <p:tavLst>
                                        <p:tav tm="0">
                                          <p:val>
                                            <p:strVal val="#ppt_y+#ppt_h*1.125000"/>
                                          </p:val>
                                        </p:tav>
                                        <p:tav tm="100000">
                                          <p:val>
                                            <p:strVal val="#ppt_y"/>
                                          </p:val>
                                        </p:tav>
                                      </p:tavLst>
                                    </p:anim>
                                    <p:animEffect transition="in" filter="wipe(up)">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bldLvl="0" animBg="1"/>
      <p:bldP spid="98330" grpId="0" animBg="1"/>
      <p:bldP spid="98330" grpId="1" animBg="1"/>
      <p:bldP spid="98325" grpId="0" animBg="1"/>
      <p:bldP spid="98325" grpId="1" animBg="1"/>
      <p:bldP spid="98325" grpId="2" animBg="1"/>
      <p:bldP spid="98325" grpId="3"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30"/>
          <p:cNvGrpSpPr/>
          <p:nvPr/>
        </p:nvGrpSpPr>
        <p:grpSpPr bwMode="auto">
          <a:xfrm>
            <a:off x="457200" y="1855460"/>
            <a:ext cx="8532812" cy="3700464"/>
            <a:chOff x="385" y="1525"/>
            <a:chExt cx="5375" cy="2331"/>
          </a:xfrm>
        </p:grpSpPr>
        <p:sp>
          <p:nvSpPr>
            <p:cNvPr id="12" name="Text Box 8"/>
            <p:cNvSpPr txBox="1">
              <a:spLocks noChangeArrowheads="1"/>
            </p:cNvSpPr>
            <p:nvPr/>
          </p:nvSpPr>
          <p:spPr bwMode="auto">
            <a:xfrm>
              <a:off x="385" y="2795"/>
              <a:ext cx="5375"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0" r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 typeface="Wingdings" panose="05000000000000000000" pitchFamily="2" charset="2"/>
                <a:buNone/>
              </a:pPr>
              <a:r>
                <a:rPr kumimoji="1" lang="en-US" altLang="zh-CN" sz="2400" b="1" dirty="0">
                  <a:solidFill>
                    <a:srgbClr val="FFFF66"/>
                  </a:solidFill>
                  <a:latin typeface="Times New Roman" panose="02020603050405020304" pitchFamily="18" charset="0"/>
                  <a:ea typeface="楷体_GB2312" pitchFamily="49" charset="-122"/>
                </a:rPr>
                <a:t>        </a:t>
              </a:r>
              <a:endParaRPr kumimoji="1" lang="en-US" altLang="zh-CN" sz="2400" b="1" dirty="0" smtClean="0">
                <a:solidFill>
                  <a:srgbClr val="FFFF66"/>
                </a:solidFill>
                <a:latin typeface="Times New Roman" panose="02020603050405020304" pitchFamily="18" charset="0"/>
                <a:ea typeface="楷体_GB2312" pitchFamily="49" charset="-122"/>
              </a:endParaRPr>
            </a:p>
            <a:p>
              <a:pPr eaLnBrk="1" hangingPunct="1">
                <a:lnSpc>
                  <a:spcPct val="110000"/>
                </a:lnSpc>
                <a:spcBef>
                  <a:spcPct val="0"/>
                </a:spcBef>
                <a:buFont typeface="Wingdings" panose="05000000000000000000" pitchFamily="2" charset="2"/>
                <a:buNone/>
              </a:pPr>
              <a:r>
                <a:rPr kumimoji="1" lang="en-US" altLang="zh-CN" sz="2400" b="1" dirty="0" smtClean="0">
                  <a:solidFill>
                    <a:srgbClr val="FFFF66"/>
                  </a:solidFill>
                  <a:latin typeface="Times New Roman" panose="02020603050405020304" pitchFamily="18" charset="0"/>
                  <a:ea typeface="楷体_GB2312" pitchFamily="49" charset="-122"/>
                </a:rPr>
                <a:t>         </a:t>
              </a:r>
              <a:r>
                <a:rPr kumimoji="1" lang="en-US" altLang="zh-CN" sz="2400" b="1" dirty="0" smtClean="0">
                  <a:latin typeface="Times New Roman" panose="02020603050405020304" pitchFamily="18" charset="0"/>
                  <a:ea typeface="楷体_GB2312" pitchFamily="49" charset="-122"/>
                </a:rPr>
                <a:t>3</a:t>
              </a:r>
              <a:r>
                <a:rPr kumimoji="1" lang="zh-CN" altLang="en-US" sz="2400" b="1" dirty="0" smtClean="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用摩尔为单位表示某物质的物质的量时，</a:t>
              </a:r>
              <a:r>
                <a:rPr kumimoji="1" lang="zh-CN" altLang="en-US" sz="2400" b="1" dirty="0">
                  <a:solidFill>
                    <a:srgbClr val="CC3399"/>
                  </a:solidFill>
                  <a:latin typeface="Times New Roman" panose="02020603050405020304" pitchFamily="18" charset="0"/>
                  <a:ea typeface="楷体_GB2312" pitchFamily="49" charset="-122"/>
                </a:rPr>
                <a:t>必须指明物质微粒的名称、符号或化学式</a:t>
              </a:r>
              <a:r>
                <a:rPr kumimoji="1" lang="zh-CN" altLang="en-US" sz="2400" b="1" dirty="0">
                  <a:latin typeface="Times New Roman" panose="02020603050405020304" pitchFamily="18" charset="0"/>
                  <a:ea typeface="楷体_GB2312" pitchFamily="49" charset="-122"/>
                </a:rPr>
                <a:t>。如：</a:t>
              </a:r>
              <a:r>
                <a:rPr kumimoji="1" lang="en-US" altLang="zh-CN" sz="2400" b="1" dirty="0">
                  <a:latin typeface="Times New Roman" panose="02020603050405020304" pitchFamily="18" charset="0"/>
                  <a:ea typeface="楷体_GB2312" pitchFamily="49" charset="-122"/>
                </a:rPr>
                <a:t>1 </a:t>
              </a:r>
              <a:r>
                <a:rPr kumimoji="1" lang="en-US" altLang="zh-CN" sz="2400" b="1" dirty="0" err="1">
                  <a:latin typeface="Times New Roman" panose="02020603050405020304" pitchFamily="18" charset="0"/>
                  <a:ea typeface="楷体_GB2312" pitchFamily="49" charset="-122"/>
                </a:rPr>
                <a:t>mol</a:t>
              </a:r>
              <a:r>
                <a:rPr kumimoji="1" lang="en-US" altLang="zh-CN" sz="2400" b="1" dirty="0">
                  <a:latin typeface="Times New Roman" panose="02020603050405020304" pitchFamily="18" charset="0"/>
                  <a:ea typeface="楷体_GB2312" pitchFamily="49" charset="-122"/>
                </a:rPr>
                <a:t> H</a:t>
              </a:r>
              <a:r>
                <a:rPr kumimoji="1" lang="zh-CN" altLang="en-US"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1 </a:t>
              </a:r>
              <a:r>
                <a:rPr kumimoji="1" lang="en-US" altLang="zh-CN" sz="2400" b="1" dirty="0" err="1">
                  <a:latin typeface="Times New Roman" panose="02020603050405020304" pitchFamily="18" charset="0"/>
                  <a:ea typeface="楷体_GB2312" pitchFamily="49" charset="-122"/>
                </a:rPr>
                <a:t>mol</a:t>
              </a:r>
              <a:r>
                <a:rPr kumimoji="1" lang="en-US" altLang="zh-CN" sz="2400" b="1" dirty="0">
                  <a:latin typeface="Times New Roman" panose="02020603050405020304" pitchFamily="18" charset="0"/>
                  <a:ea typeface="楷体_GB2312" pitchFamily="49" charset="-122"/>
                </a:rPr>
                <a:t> H</a:t>
              </a:r>
              <a:r>
                <a:rPr kumimoji="1" lang="zh-CN" altLang="zh-CN" sz="2400" b="1" baseline="30000"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1 </a:t>
              </a:r>
              <a:r>
                <a:rPr kumimoji="1" lang="en-US" altLang="zh-CN" sz="2400" b="1" dirty="0" err="1">
                  <a:latin typeface="Times New Roman" panose="02020603050405020304" pitchFamily="18" charset="0"/>
                  <a:ea typeface="楷体_GB2312" pitchFamily="49" charset="-122"/>
                </a:rPr>
                <a:t>mol</a:t>
              </a:r>
              <a:r>
                <a:rPr kumimoji="1" lang="en-US" altLang="zh-CN" sz="2400" b="1" dirty="0">
                  <a:latin typeface="Times New Roman" panose="02020603050405020304" pitchFamily="18" charset="0"/>
                  <a:ea typeface="楷体_GB2312" pitchFamily="49" charset="-122"/>
                </a:rPr>
                <a:t> H</a:t>
              </a:r>
              <a:r>
                <a:rPr kumimoji="1" lang="en-US" altLang="zh-CN" sz="2400" b="1" baseline="-25000" dirty="0">
                  <a:latin typeface="Times New Roman" panose="02020603050405020304" pitchFamily="18" charset="0"/>
                  <a:ea typeface="楷体_GB2312" pitchFamily="49" charset="-122"/>
                </a:rPr>
                <a:t>2   </a:t>
              </a:r>
              <a:r>
                <a:rPr kumimoji="1" lang="zh-CN" altLang="en-US" sz="2400" b="1" dirty="0">
                  <a:latin typeface="Times New Roman" panose="02020603050405020304" pitchFamily="18" charset="0"/>
                  <a:ea typeface="楷体_GB2312" pitchFamily="49" charset="-122"/>
                </a:rPr>
                <a:t>，不能用 “</a:t>
              </a:r>
              <a:r>
                <a:rPr kumimoji="1" lang="en-US" altLang="zh-CN" sz="2400" b="1" dirty="0">
                  <a:latin typeface="Times New Roman" panose="02020603050405020304" pitchFamily="18" charset="0"/>
                  <a:ea typeface="楷体_GB2312" pitchFamily="49" charset="-122"/>
                </a:rPr>
                <a:t>1 </a:t>
              </a:r>
              <a:r>
                <a:rPr kumimoji="1" lang="en-US" altLang="zh-CN" sz="2400" b="1" dirty="0" err="1">
                  <a:latin typeface="Times New Roman" panose="02020603050405020304" pitchFamily="18" charset="0"/>
                  <a:ea typeface="楷体_GB2312" pitchFamily="49" charset="-122"/>
                </a:rPr>
                <a:t>mol</a:t>
              </a:r>
              <a:r>
                <a:rPr kumimoji="1" lang="en-US" altLang="zh-CN" sz="2400" b="1"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氢”这样含糊无意义的表示。 </a:t>
              </a:r>
              <a:endParaRPr kumimoji="1" lang="zh-CN" altLang="en-US" sz="2400" b="1" dirty="0">
                <a:latin typeface="Times New Roman" panose="02020603050405020304" pitchFamily="18" charset="0"/>
                <a:ea typeface="楷体_GB2312" pitchFamily="49" charset="-122"/>
              </a:endParaRPr>
            </a:p>
          </p:txBody>
        </p:sp>
        <p:sp>
          <p:nvSpPr>
            <p:cNvPr id="13" name="Text Box 5"/>
            <p:cNvSpPr txBox="1">
              <a:spLocks noChangeArrowheads="1"/>
            </p:cNvSpPr>
            <p:nvPr/>
          </p:nvSpPr>
          <p:spPr bwMode="auto">
            <a:xfrm>
              <a:off x="385" y="1525"/>
              <a:ext cx="537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en-US" altLang="zh-CN" sz="2400" b="1" dirty="0" smtClean="0">
                  <a:latin typeface="Times New Roman" panose="02020603050405020304" pitchFamily="18" charset="0"/>
                  <a:ea typeface="楷体_GB2312" pitchFamily="49" charset="-122"/>
                </a:rPr>
                <a:t>       1</a:t>
              </a:r>
              <a:r>
                <a:rPr kumimoji="1" lang="zh-CN" altLang="en-US" sz="2400" b="1" dirty="0" smtClean="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“物质的量”是一个</a:t>
              </a:r>
              <a:r>
                <a:rPr lang="zh-CN" altLang="en-US" sz="2400" b="1" dirty="0">
                  <a:latin typeface="Times New Roman" panose="02020603050405020304" pitchFamily="18" charset="0"/>
                  <a:ea typeface="楷体_GB2312" pitchFamily="49" charset="-122"/>
                </a:rPr>
                <a:t>物理量的全称，是一个</a:t>
              </a:r>
              <a:r>
                <a:rPr lang="zh-CN" altLang="en-US" sz="2400" b="1" dirty="0">
                  <a:solidFill>
                    <a:srgbClr val="FF3399"/>
                  </a:solidFill>
                  <a:latin typeface="Times New Roman" panose="02020603050405020304" pitchFamily="18" charset="0"/>
                  <a:ea typeface="楷体_GB2312" pitchFamily="49" charset="-122"/>
                </a:rPr>
                <a:t>专有名词</a:t>
              </a:r>
              <a:r>
                <a:rPr lang="zh-CN" altLang="en-US" sz="2400" b="1" dirty="0" smtClean="0">
                  <a:latin typeface="Times New Roman" panose="02020603050405020304" pitchFamily="18" charset="0"/>
                  <a:ea typeface="楷体_GB2312" pitchFamily="49" charset="-122"/>
                </a:rPr>
                <a:t>；“物质的量</a:t>
              </a:r>
              <a:r>
                <a:rPr lang="en-US" altLang="zh-CN" sz="2400" b="1" dirty="0" smtClean="0">
                  <a:latin typeface="Times New Roman" panose="02020603050405020304" pitchFamily="18" charset="0"/>
                  <a:ea typeface="楷体_GB2312" pitchFamily="49" charset="-122"/>
                </a:rPr>
                <a:t>”</a:t>
              </a:r>
              <a:r>
                <a:rPr lang="zh-CN" altLang="en-US" sz="2400" b="1" dirty="0" smtClean="0">
                  <a:latin typeface="Times New Roman" panose="02020603050405020304" pitchFamily="18" charset="0"/>
                  <a:ea typeface="楷体_GB2312" pitchFamily="49" charset="-122"/>
                </a:rPr>
                <a:t>不能</a:t>
              </a:r>
              <a:r>
                <a:rPr lang="zh-CN" altLang="en-US" sz="2400" b="1" dirty="0">
                  <a:latin typeface="Times New Roman" panose="02020603050405020304" pitchFamily="18" charset="0"/>
                  <a:ea typeface="楷体_GB2312" pitchFamily="49" charset="-122"/>
                </a:rPr>
                <a:t>当成物质的数量或质量来理解。</a:t>
              </a:r>
              <a:endParaRPr kumimoji="1" lang="zh-CN" altLang="en-US" sz="2400" b="1" dirty="0">
                <a:latin typeface="Times New Roman" panose="02020603050405020304" pitchFamily="18" charset="0"/>
                <a:ea typeface="楷体_GB2312" pitchFamily="49" charset="-122"/>
              </a:endParaRPr>
            </a:p>
          </p:txBody>
        </p:sp>
        <p:sp>
          <p:nvSpPr>
            <p:cNvPr id="14" name="Text Box 7"/>
            <p:cNvSpPr txBox="1">
              <a:spLocks noChangeArrowheads="1"/>
            </p:cNvSpPr>
            <p:nvPr/>
          </p:nvSpPr>
          <p:spPr bwMode="auto">
            <a:xfrm>
              <a:off x="431" y="2296"/>
              <a:ext cx="532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0" r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en-US" altLang="zh-CN" sz="2400" b="1" dirty="0">
                  <a:solidFill>
                    <a:srgbClr val="0000CC"/>
                  </a:solidFill>
                  <a:latin typeface="Times New Roman" panose="02020603050405020304" pitchFamily="18" charset="0"/>
                  <a:ea typeface="楷体_GB2312" pitchFamily="49" charset="-122"/>
                </a:rPr>
                <a:t>        </a:t>
              </a:r>
              <a:r>
                <a:rPr kumimoji="1" lang="en-US" altLang="zh-CN" sz="2400" b="1" dirty="0" smtClean="0">
                  <a:latin typeface="Times New Roman" panose="02020603050405020304" pitchFamily="18" charset="0"/>
                  <a:ea typeface="楷体_GB2312" pitchFamily="49" charset="-122"/>
                </a:rPr>
                <a:t>2</a:t>
              </a:r>
              <a:r>
                <a:rPr kumimoji="1" lang="zh-CN" altLang="en-US" sz="2400" b="1" dirty="0" smtClean="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摩尔只能描述原子、分子、离子、质子、中子和电子等</a:t>
              </a:r>
              <a:r>
                <a:rPr kumimoji="1" lang="zh-CN" altLang="en-US" sz="2400" b="1" dirty="0">
                  <a:solidFill>
                    <a:srgbClr val="CC3399"/>
                  </a:solidFill>
                  <a:latin typeface="Times New Roman" panose="02020603050405020304" pitchFamily="18" charset="0"/>
                  <a:ea typeface="楷体_GB2312" pitchFamily="49" charset="-122"/>
                </a:rPr>
                <a:t>微观粒子</a:t>
              </a:r>
              <a:r>
                <a:rPr kumimoji="1" lang="zh-CN" altLang="en-US" sz="2400" b="1" dirty="0">
                  <a:solidFill>
                    <a:srgbClr val="0000CC"/>
                  </a:solidFill>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不能描述宏观</a:t>
              </a:r>
              <a:r>
                <a:rPr kumimoji="1" lang="zh-CN" altLang="en-US" sz="2400" b="1" dirty="0" smtClean="0">
                  <a:latin typeface="Times New Roman" panose="02020603050405020304" pitchFamily="18" charset="0"/>
                  <a:ea typeface="楷体_GB2312" pitchFamily="49" charset="-122"/>
                </a:rPr>
                <a:t>物质。</a:t>
              </a:r>
              <a:endParaRPr kumimoji="1" lang="zh-CN" altLang="en-US" sz="2400" b="1" dirty="0">
                <a:latin typeface="Times New Roman" panose="02020603050405020304" pitchFamily="18" charset="0"/>
                <a:ea typeface="楷体_GB2312" pitchFamily="49" charset="-122"/>
              </a:endParaRPr>
            </a:p>
          </p:txBody>
        </p:sp>
      </p:grpSp>
      <p:grpSp>
        <p:nvGrpSpPr>
          <p:cNvPr id="19" name="Group 32"/>
          <p:cNvGrpSpPr/>
          <p:nvPr/>
        </p:nvGrpSpPr>
        <p:grpSpPr bwMode="auto">
          <a:xfrm>
            <a:off x="457200" y="685800"/>
            <a:ext cx="10515600" cy="685800"/>
            <a:chOff x="192" y="336"/>
            <a:chExt cx="5568" cy="432"/>
          </a:xfrm>
        </p:grpSpPr>
        <p:grpSp>
          <p:nvGrpSpPr>
            <p:cNvPr id="20" name="Group 10"/>
            <p:cNvGrpSpPr/>
            <p:nvPr/>
          </p:nvGrpSpPr>
          <p:grpSpPr bwMode="auto">
            <a:xfrm>
              <a:off x="192" y="336"/>
              <a:ext cx="5568" cy="432"/>
              <a:chOff x="192" y="1920"/>
              <a:chExt cx="5568" cy="432"/>
            </a:xfrm>
          </p:grpSpPr>
          <p:grpSp>
            <p:nvGrpSpPr>
              <p:cNvPr id="22" name="Group 11"/>
              <p:cNvGrpSpPr/>
              <p:nvPr/>
            </p:nvGrpSpPr>
            <p:grpSpPr bwMode="auto">
              <a:xfrm>
                <a:off x="192" y="1920"/>
                <a:ext cx="1856" cy="432"/>
                <a:chOff x="336" y="1776"/>
                <a:chExt cx="4160" cy="432"/>
              </a:xfrm>
            </p:grpSpPr>
            <p:sp>
              <p:nvSpPr>
                <p:cNvPr id="24" name="AutoShape 12"/>
                <p:cNvSpPr>
                  <a:spLocks noChangeArrowheads="1"/>
                </p:cNvSpPr>
                <p:nvPr/>
              </p:nvSpPr>
              <p:spPr bwMode="ltGray">
                <a:xfrm>
                  <a:off x="1487" y="1845"/>
                  <a:ext cx="3009" cy="288"/>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pPr>
                    <a:defRPr/>
                  </a:pPr>
                  <a:endParaRPr lang="zh-CN" altLang="en-US">
                    <a:latin typeface="Arial" panose="020B0604020202020204" pitchFamily="34" charset="0"/>
                  </a:endParaRPr>
                </a:p>
              </p:txBody>
            </p:sp>
            <p:grpSp>
              <p:nvGrpSpPr>
                <p:cNvPr id="25" name="Group 13"/>
                <p:cNvGrpSpPr/>
                <p:nvPr/>
              </p:nvGrpSpPr>
              <p:grpSpPr bwMode="auto">
                <a:xfrm>
                  <a:off x="576" y="1776"/>
                  <a:ext cx="1968" cy="432"/>
                  <a:chOff x="960" y="1680"/>
                  <a:chExt cx="1150" cy="818"/>
                </a:xfrm>
              </p:grpSpPr>
              <p:sp>
                <p:nvSpPr>
                  <p:cNvPr id="27" name="AutoShape 14"/>
                  <p:cNvSpPr>
                    <a:spLocks noChangeArrowheads="1"/>
                  </p:cNvSpPr>
                  <p:nvPr/>
                </p:nvSpPr>
                <p:spPr bwMode="gray">
                  <a:xfrm>
                    <a:off x="1873" y="1957"/>
                    <a:ext cx="237" cy="219"/>
                  </a:xfrm>
                  <a:prstGeom prst="rightArrow">
                    <a:avLst>
                      <a:gd name="adj1" fmla="val 50000"/>
                      <a:gd name="adj2" fmla="val 45091"/>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 name="Group 15"/>
                  <p:cNvGrpSpPr/>
                  <p:nvPr/>
                </p:nvGrpSpPr>
                <p:grpSpPr bwMode="auto">
                  <a:xfrm>
                    <a:off x="960" y="1680"/>
                    <a:ext cx="1026" cy="818"/>
                    <a:chOff x="965" y="1658"/>
                    <a:chExt cx="1026" cy="818"/>
                  </a:xfrm>
                </p:grpSpPr>
                <p:sp>
                  <p:nvSpPr>
                    <p:cNvPr id="29" name="AutoShape 16"/>
                    <p:cNvSpPr>
                      <a:spLocks noChangeArrowheads="1"/>
                    </p:cNvSpPr>
                    <p:nvPr/>
                  </p:nvSpPr>
                  <p:spPr bwMode="gray">
                    <a:xfrm>
                      <a:off x="965" y="1658"/>
                      <a:ext cx="1026" cy="818"/>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latin typeface="Arial" panose="020B0604020202020204" pitchFamily="34" charset="0"/>
                      </a:endParaRPr>
                    </a:p>
                  </p:txBody>
                </p:sp>
                <p:sp>
                  <p:nvSpPr>
                    <p:cNvPr id="30" name="Freeform 17"/>
                    <p:cNvSpPr/>
                    <p:nvPr/>
                  </p:nvSpPr>
                  <p:spPr bwMode="gray">
                    <a:xfrm>
                      <a:off x="999" y="1692"/>
                      <a:ext cx="511" cy="409"/>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a:defRPr/>
                      </a:pPr>
                      <a:endParaRPr lang="zh-CN" altLang="en-US">
                        <a:latin typeface="Arial" panose="020B0604020202020204" pitchFamily="34" charset="0"/>
                      </a:endParaRPr>
                    </a:p>
                  </p:txBody>
                </p:sp>
              </p:grpSp>
            </p:grpSp>
            <p:sp>
              <p:nvSpPr>
                <p:cNvPr id="26" name="Text Box 18"/>
                <p:cNvSpPr txBox="1">
                  <a:spLocks noChangeArrowheads="1"/>
                </p:cNvSpPr>
                <p:nvPr/>
              </p:nvSpPr>
              <p:spPr bwMode="white">
                <a:xfrm>
                  <a:off x="336" y="1872"/>
                  <a:ext cx="22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b="1" dirty="0">
                      <a:solidFill>
                        <a:schemeClr val="bg1"/>
                      </a:solidFill>
                    </a:rPr>
                    <a:t>[</a:t>
                  </a:r>
                  <a:r>
                    <a:rPr lang="zh-CN" altLang="en-US" sz="2800" b="1" dirty="0">
                      <a:solidFill>
                        <a:schemeClr val="bg1"/>
                      </a:solidFill>
                    </a:rPr>
                    <a:t>注意</a:t>
                  </a:r>
                  <a:r>
                    <a:rPr lang="en-US" altLang="zh-CN" sz="2800" b="1" dirty="0">
                      <a:solidFill>
                        <a:schemeClr val="bg1"/>
                      </a:solidFill>
                    </a:rPr>
                    <a:t>]</a:t>
                  </a:r>
                  <a:endParaRPr lang="en-US" altLang="zh-CN" sz="2800" b="1" dirty="0">
                    <a:solidFill>
                      <a:schemeClr val="bg1"/>
                    </a:solidFill>
                  </a:endParaRPr>
                </a:p>
              </p:txBody>
            </p:sp>
          </p:grpSp>
          <p:sp>
            <p:nvSpPr>
              <p:cNvPr id="23" name="Rectangle 19"/>
              <p:cNvSpPr>
                <a:spLocks noChangeArrowheads="1"/>
              </p:cNvSpPr>
              <p:nvPr/>
            </p:nvSpPr>
            <p:spPr bwMode="auto">
              <a:xfrm>
                <a:off x="1104" y="1968"/>
                <a:ext cx="4656" cy="288"/>
              </a:xfrm>
              <a:prstGeom prst="rect">
                <a:avLst/>
              </a:prstGeom>
              <a:noFill/>
              <a:ln w="9525">
                <a:noFill/>
                <a:miter lim="800000"/>
              </a:ln>
              <a:effectLst/>
            </p:spPr>
            <p:txBody>
              <a:bodyPr>
                <a:spAutoFit/>
              </a:bodyPr>
              <a:lstStyle/>
              <a:p>
                <a:pPr>
                  <a:spcBef>
                    <a:spcPct val="50000"/>
                  </a:spcBef>
                  <a:defRPr/>
                </a:pPr>
                <a:endParaRPr lang="zh-CN" altLang="zh-CN" sz="2400" b="1">
                  <a:effectLst>
                    <a:outerShdw blurRad="38100" dist="38100" dir="2700000" algn="tl">
                      <a:srgbClr val="C0C0C0"/>
                    </a:outerShdw>
                  </a:effectLst>
                  <a:latin typeface="Arial" panose="020B0604020202020204" pitchFamily="34" charset="0"/>
                </a:endParaRPr>
              </a:p>
            </p:txBody>
          </p:sp>
        </p:grpSp>
        <p:sp>
          <p:nvSpPr>
            <p:cNvPr id="21" name="Text Box 31"/>
            <p:cNvSpPr txBox="1">
              <a:spLocks noChangeArrowheads="1"/>
            </p:cNvSpPr>
            <p:nvPr/>
          </p:nvSpPr>
          <p:spPr bwMode="auto">
            <a:xfrm>
              <a:off x="1200" y="432"/>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t>关于物质的量的几点说明</a:t>
              </a:r>
              <a:endParaRPr lang="zh-CN" altLang="en-US" sz="28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1"/>
          <p:cNvSpPr txBox="1"/>
          <p:nvPr/>
        </p:nvSpPr>
        <p:spPr>
          <a:xfrm>
            <a:off x="1270" y="1861503"/>
            <a:ext cx="9140825" cy="2286000"/>
          </a:xfrm>
          <a:prstGeom prst="rect">
            <a:avLst/>
          </a:prstGeom>
          <a:solidFill>
            <a:schemeClr val="bg1"/>
          </a:solidFill>
          <a:ln w="9525">
            <a:noFill/>
          </a:ln>
        </p:spPr>
        <p:txBody>
          <a:bodyPr>
            <a:spAutoFit/>
          </a:bodyPr>
          <a:p>
            <a:pPr lvl="0" eaLnBrk="1" hangingPunct="1">
              <a:lnSpc>
                <a:spcPct val="150000"/>
              </a:lnSpc>
            </a:pPr>
            <a:r>
              <a:rPr lang="zh-CN" altLang="en-US" sz="2400" b="1" dirty="0">
                <a:solidFill>
                  <a:srgbClr val="FF0000"/>
                </a:solidFill>
                <a:latin typeface="隶书" panose="02010509060101010101" pitchFamily="49" charset="-122"/>
                <a:ea typeface="隶书" panose="02010509060101010101" pitchFamily="49" charset="-122"/>
              </a:rPr>
              <a:t>例</a:t>
            </a:r>
            <a:r>
              <a:rPr lang="en-US" altLang="zh-CN" sz="2400" b="1" dirty="0">
                <a:solidFill>
                  <a:srgbClr val="FF0000"/>
                </a:solidFill>
                <a:latin typeface="隶书" panose="02010509060101010101" pitchFamily="49" charset="-122"/>
                <a:ea typeface="隶书" panose="02010509060101010101" pitchFamily="49" charset="-122"/>
              </a:rPr>
              <a:t>1</a:t>
            </a:r>
            <a:r>
              <a:rPr lang="zh-CN" altLang="en-US" sz="2400" b="1" dirty="0">
                <a:solidFill>
                  <a:srgbClr val="FF0000"/>
                </a:solidFill>
                <a:latin typeface="隶书" panose="02010509060101010101" pitchFamily="49" charset="-122"/>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在标况下盛满</a:t>
            </a:r>
            <a:r>
              <a:rPr lang="en-US" altLang="zh-CN" sz="2400" b="1" dirty="0">
                <a:latin typeface="隶书" panose="02010509060101010101" pitchFamily="49" charset="-122"/>
                <a:ea typeface="隶书" panose="02010509060101010101" pitchFamily="49" charset="-122"/>
              </a:rPr>
              <a:t>HCl</a:t>
            </a:r>
            <a:r>
              <a:rPr lang="zh-CN" altLang="en-US" sz="2400" b="1" dirty="0">
                <a:latin typeface="隶书" panose="02010509060101010101" pitchFamily="49" charset="-122"/>
                <a:ea typeface="隶书" panose="02010509060101010101" pitchFamily="49" charset="-122"/>
              </a:rPr>
              <a:t>气体的烧瓶，用喷泉实验的方法充水至喷泉结束，如果氯化氢均溶解在烧瓶中，所得盐酸的物质的量浓度为　</a:t>
            </a:r>
            <a:endParaRPr lang="en-US" altLang="zh-CN" sz="2400" b="1" dirty="0">
              <a:latin typeface="隶书" panose="02010509060101010101" pitchFamily="49" charset="-122"/>
              <a:ea typeface="隶书" panose="02010509060101010101" pitchFamily="49" charset="-122"/>
            </a:endParaRPr>
          </a:p>
          <a:p>
            <a:pPr lvl="0" eaLnBrk="1" hangingPunct="1">
              <a:lnSpc>
                <a:spcPct val="150000"/>
              </a:lnSpc>
            </a:pPr>
            <a:r>
              <a:rPr lang="en-US" altLang="zh-CN" sz="2400" b="1" dirty="0">
                <a:latin typeface="隶书" panose="02010509060101010101" pitchFamily="49" charset="-122"/>
                <a:ea typeface="隶书" panose="02010509060101010101" pitchFamily="49" charset="-122"/>
              </a:rPr>
              <a:t>      </a:t>
            </a:r>
            <a:r>
              <a:rPr lang="zh-CN" altLang="en-US" sz="2400" b="1"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A</a:t>
            </a:r>
            <a:r>
              <a:rPr lang="zh-CN" altLang="en-US" sz="2400" b="1" dirty="0">
                <a:latin typeface="隶书" panose="02010509060101010101" pitchFamily="49" charset="-122"/>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1mol/L              B</a:t>
            </a:r>
            <a:r>
              <a:rPr lang="zh-CN" altLang="en-US" sz="2400" b="1" dirty="0">
                <a:latin typeface="隶书" panose="02010509060101010101" pitchFamily="49" charset="-122"/>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0.5  mol/L        </a:t>
            </a:r>
            <a:endParaRPr lang="en-US" altLang="zh-CN" sz="2400" b="1" dirty="0">
              <a:latin typeface="隶书" panose="02010509060101010101" pitchFamily="49" charset="-122"/>
              <a:ea typeface="隶书" panose="02010509060101010101" pitchFamily="49" charset="-122"/>
            </a:endParaRPr>
          </a:p>
          <a:p>
            <a:pPr lvl="0" eaLnBrk="1" hangingPunct="1">
              <a:lnSpc>
                <a:spcPct val="150000"/>
              </a:lnSpc>
            </a:pPr>
            <a:r>
              <a:rPr lang="en-US" altLang="zh-CN" sz="2400" b="1" dirty="0">
                <a:latin typeface="隶书" panose="02010509060101010101" pitchFamily="49" charset="-122"/>
                <a:ea typeface="隶书" panose="02010509060101010101" pitchFamily="49" charset="-122"/>
              </a:rPr>
              <a:t> </a:t>
            </a:r>
            <a:r>
              <a:rPr lang="zh-CN" altLang="en-US" sz="2400" b="1"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C</a:t>
            </a:r>
            <a:r>
              <a:rPr lang="zh-CN" altLang="en-US" sz="2400" b="1" dirty="0">
                <a:latin typeface="隶书" panose="02010509060101010101" pitchFamily="49" charset="-122"/>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0.45mol/L           D</a:t>
            </a:r>
            <a:r>
              <a:rPr lang="zh-CN" altLang="en-US" sz="2400" b="1" dirty="0">
                <a:latin typeface="隶书" panose="02010509060101010101" pitchFamily="49" charset="-122"/>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0.045mol/L</a:t>
            </a:r>
            <a:r>
              <a:rPr lang="en-US" altLang="zh-CN" sz="2400" dirty="0">
                <a:latin typeface="隶书" panose="02010509060101010101" pitchFamily="49" charset="-122"/>
                <a:ea typeface="隶书" panose="02010509060101010101" pitchFamily="49" charset="-122"/>
              </a:rPr>
              <a:t> </a:t>
            </a:r>
            <a:endParaRPr lang="en-US" altLang="zh-CN" sz="2400" dirty="0">
              <a:latin typeface="隶书" panose="02010509060101010101" pitchFamily="49" charset="-122"/>
              <a:ea typeface="隶书" panose="02010509060101010101" pitchFamily="49" charset="-122"/>
            </a:endParaRPr>
          </a:p>
        </p:txBody>
      </p:sp>
      <p:sp>
        <p:nvSpPr>
          <p:cNvPr id="4" name="Text Box 3"/>
          <p:cNvSpPr txBox="1"/>
          <p:nvPr/>
        </p:nvSpPr>
        <p:spPr>
          <a:xfrm>
            <a:off x="4963795" y="4311015"/>
            <a:ext cx="1366838" cy="522288"/>
          </a:xfrm>
          <a:prstGeom prst="rect">
            <a:avLst/>
          </a:prstGeom>
          <a:noFill/>
          <a:ln w="9525">
            <a:noFill/>
          </a:ln>
        </p:spPr>
        <p:txBody>
          <a:bodyPr>
            <a:spAutoFit/>
          </a:bodyPr>
          <a:p>
            <a:pPr lvl="0" eaLnBrk="1" hangingPunct="1"/>
            <a:r>
              <a:rPr lang="zh-CN" altLang="en-US" sz="2800" b="1" dirty="0">
                <a:solidFill>
                  <a:srgbClr val="0000FF"/>
                </a:solidFill>
                <a:latin typeface="方正姚体" panose="02010601030101010101" pitchFamily="2" charset="-122"/>
                <a:ea typeface="方正姚体" panose="02010601030101010101" pitchFamily="2" charset="-122"/>
              </a:rPr>
              <a:t>公式法</a:t>
            </a:r>
            <a:endParaRPr lang="zh-CN" altLang="en-US" sz="2800" b="1" dirty="0">
              <a:solidFill>
                <a:srgbClr val="0000FF"/>
              </a:solidFill>
              <a:latin typeface="方正姚体" panose="02010601030101010101" pitchFamily="2" charset="-122"/>
              <a:ea typeface="方正姚体" panose="02010601030101010101" pitchFamily="2" charset="-122"/>
            </a:endParaRPr>
          </a:p>
        </p:txBody>
      </p:sp>
      <p:sp>
        <p:nvSpPr>
          <p:cNvPr id="2" name="文本框 1"/>
          <p:cNvSpPr txBox="1"/>
          <p:nvPr/>
        </p:nvSpPr>
        <p:spPr>
          <a:xfrm>
            <a:off x="7318375" y="3514090"/>
            <a:ext cx="725805" cy="645160"/>
          </a:xfrm>
          <a:prstGeom prst="rect">
            <a:avLst/>
          </a:prstGeom>
          <a:noFill/>
        </p:spPr>
        <p:txBody>
          <a:bodyPr wrap="square" rtlCol="0">
            <a:spAutoFit/>
          </a:bodyPr>
          <a:p>
            <a:r>
              <a:rPr lang="en-US" altLang="zh-CN" sz="3600" b="1">
                <a:solidFill>
                  <a:srgbClr val="FF0000"/>
                </a:solidFill>
              </a:rPr>
              <a:t>D</a:t>
            </a:r>
            <a:endParaRPr lang="en-US" altLang="zh-CN" sz="3600" b="1">
              <a:solidFill>
                <a:srgbClr val="FF0000"/>
              </a:solidFill>
            </a:endParaRPr>
          </a:p>
        </p:txBody>
      </p:sp>
      <p:sp>
        <p:nvSpPr>
          <p:cNvPr id="8" name="文本框 7"/>
          <p:cNvSpPr txBox="1"/>
          <p:nvPr/>
        </p:nvSpPr>
        <p:spPr>
          <a:xfrm>
            <a:off x="175895" y="193675"/>
            <a:ext cx="8208010" cy="640080"/>
          </a:xfrm>
          <a:prstGeom prst="rect">
            <a:avLst/>
          </a:prstGeom>
          <a:solidFill>
            <a:srgbClr val="00B050"/>
          </a:solidFill>
          <a:effectLst>
            <a:innerShdw blurRad="63500" dist="50800">
              <a:prstClr val="black">
                <a:alpha val="50000"/>
              </a:prstClr>
            </a:innerShdw>
          </a:effectLst>
          <a:scene3d>
            <a:camera prst="perspectiveLeft"/>
            <a:lightRig rig="threePt" dir="t"/>
          </a:scene3d>
        </p:spPr>
        <p:txBody>
          <a:bodyPr wrap="square" rtlCol="0">
            <a:spAutoFit/>
          </a:bodyPr>
          <a:p>
            <a:r>
              <a:rPr lang="zh-CN" altLang="en-US" sz="3600" b="1">
                <a:solidFill>
                  <a:schemeClr val="tx1"/>
                </a:solidFill>
                <a:latin typeface="黑体" panose="02010609060101010101" pitchFamily="49" charset="-122"/>
                <a:ea typeface="黑体" panose="02010609060101010101" pitchFamily="49" charset="-122"/>
              </a:rPr>
              <a:t>三个方法</a:t>
            </a:r>
            <a:r>
              <a:rPr lang="en-US" altLang="zh-CN" sz="3600" b="1">
                <a:solidFill>
                  <a:schemeClr val="tx1"/>
                </a:solidFill>
                <a:latin typeface="黑体" panose="02010609060101010101" pitchFamily="49" charset="-122"/>
                <a:ea typeface="黑体" panose="02010609060101010101" pitchFamily="49" charset="-122"/>
              </a:rPr>
              <a:t>-</a:t>
            </a:r>
            <a:r>
              <a:rPr lang="zh-CN" altLang="en-US" sz="3600" b="1">
                <a:solidFill>
                  <a:schemeClr val="tx1"/>
                </a:solidFill>
                <a:latin typeface="黑体" panose="02010609060101010101" pitchFamily="49" charset="-122"/>
                <a:ea typeface="黑体" panose="02010609060101010101" pitchFamily="49" charset="-122"/>
              </a:rPr>
              <a:t>公式法、比例法、守恒法</a:t>
            </a:r>
            <a:endParaRPr lang="zh-CN" altLang="en-US" sz="3600" b="1">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34925" y="2997200"/>
            <a:ext cx="9144000" cy="2971165"/>
          </a:xfrm>
          <a:prstGeom prst="rect">
            <a:avLst/>
          </a:prstGeom>
          <a:solidFill>
            <a:schemeClr val="bg1"/>
          </a:solidFill>
          <a:ln w="9525">
            <a:noFill/>
          </a:ln>
        </p:spPr>
        <p:txBody>
          <a:bodyPr>
            <a:spAutoFit/>
          </a:bodyPr>
          <a:p>
            <a:pPr lvl="0" eaLnBrk="1" hangingPunct="1">
              <a:lnSpc>
                <a:spcPct val="135000"/>
              </a:lnSpc>
            </a:pPr>
            <a:r>
              <a:rPr lang="zh-CN" altLang="en-US" sz="2800" b="1" dirty="0">
                <a:solidFill>
                  <a:srgbClr val="FF0000"/>
                </a:solidFill>
                <a:latin typeface="Arial" panose="020B0604020202020204" pitchFamily="34" charset="0"/>
                <a:ea typeface="方正姚体" panose="02010601030101010101" pitchFamily="2" charset="-122"/>
              </a:rPr>
              <a:t>例</a:t>
            </a:r>
            <a:r>
              <a:rPr lang="en-US" altLang="zh-CN" sz="2800" b="1" dirty="0">
                <a:solidFill>
                  <a:srgbClr val="FF0000"/>
                </a:solidFill>
                <a:latin typeface="Arial" panose="020B0604020202020204" pitchFamily="34" charset="0"/>
                <a:ea typeface="方正姚体" panose="02010601030101010101" pitchFamily="2" charset="-122"/>
              </a:rPr>
              <a:t>3</a:t>
            </a:r>
            <a:r>
              <a:rPr lang="zh-CN" altLang="en-US" sz="2800" dirty="0">
                <a:solidFill>
                  <a:srgbClr val="FF0000"/>
                </a:solidFill>
                <a:latin typeface="Arial" panose="020B0604020202020204" pitchFamily="34" charset="0"/>
                <a:ea typeface="方正姚体" panose="02010601030101010101" pitchFamily="2" charset="-122"/>
              </a:rPr>
              <a:t>：</a:t>
            </a:r>
            <a:r>
              <a:rPr lang="zh-CN" altLang="en-US" sz="2800" b="1" dirty="0">
                <a:latin typeface="Arial" panose="020B0604020202020204" pitchFamily="34" charset="0"/>
                <a:ea typeface="方正姚体" panose="02010601030101010101" pitchFamily="2" charset="-122"/>
              </a:rPr>
              <a:t>硫酸钾和硫酸铝的混合溶液，已知其中</a:t>
            </a:r>
            <a:r>
              <a:rPr lang="en-US" altLang="zh-CN" sz="2800" b="1" dirty="0">
                <a:latin typeface="Arial" panose="020B0604020202020204" pitchFamily="34" charset="0"/>
                <a:ea typeface="方正姚体" panose="02010601030101010101" pitchFamily="2" charset="-122"/>
              </a:rPr>
              <a:t>Al</a:t>
            </a:r>
            <a:r>
              <a:rPr lang="en-US" altLang="zh-CN" sz="2800" b="1" baseline="30000" dirty="0">
                <a:latin typeface="Arial" panose="020B0604020202020204" pitchFamily="34" charset="0"/>
                <a:ea typeface="方正姚体" panose="02010601030101010101" pitchFamily="2" charset="-122"/>
              </a:rPr>
              <a:t>3</a:t>
            </a:r>
            <a:r>
              <a:rPr lang="zh-CN" altLang="en-US" sz="2800" b="1" baseline="30000" dirty="0">
                <a:latin typeface="Arial" panose="020B0604020202020204" pitchFamily="34" charset="0"/>
                <a:ea typeface="方正姚体" panose="02010601030101010101" pitchFamily="2" charset="-122"/>
              </a:rPr>
              <a:t>＋</a:t>
            </a:r>
            <a:r>
              <a:rPr lang="zh-CN" altLang="en-US" sz="2800" b="1" dirty="0">
                <a:latin typeface="Arial" panose="020B0604020202020204" pitchFamily="34" charset="0"/>
                <a:ea typeface="方正姚体" panose="02010601030101010101" pitchFamily="2" charset="-122"/>
              </a:rPr>
              <a:t>的浓度为</a:t>
            </a:r>
            <a:r>
              <a:rPr lang="en-US" altLang="zh-CN" sz="2800" b="1" dirty="0">
                <a:latin typeface="Arial" panose="020B0604020202020204" pitchFamily="34" charset="0"/>
                <a:ea typeface="方正姚体" panose="02010601030101010101" pitchFamily="2" charset="-122"/>
              </a:rPr>
              <a:t>0.4 mol·L</a:t>
            </a:r>
            <a:r>
              <a:rPr lang="en-US" altLang="zh-CN" sz="2800" b="1" baseline="30000" dirty="0">
                <a:latin typeface="Arial" panose="020B0604020202020204" pitchFamily="34" charset="0"/>
                <a:ea typeface="方正姚体" panose="02010601030101010101" pitchFamily="2" charset="-122"/>
              </a:rPr>
              <a:t>-1</a:t>
            </a:r>
            <a:r>
              <a:rPr lang="zh-CN" altLang="en-US" sz="2800" b="1" dirty="0">
                <a:latin typeface="Arial" panose="020B0604020202020204" pitchFamily="34" charset="0"/>
                <a:ea typeface="方正姚体" panose="02010601030101010101" pitchFamily="2" charset="-122"/>
              </a:rPr>
              <a:t>，硫酸根离子浓度为</a:t>
            </a:r>
            <a:r>
              <a:rPr lang="en-US" altLang="zh-CN" sz="2800" b="1" dirty="0">
                <a:latin typeface="Arial" panose="020B0604020202020204" pitchFamily="34" charset="0"/>
                <a:ea typeface="方正姚体" panose="02010601030101010101" pitchFamily="2" charset="-122"/>
              </a:rPr>
              <a:t>0.7 mol·L</a:t>
            </a:r>
            <a:r>
              <a:rPr lang="en-US" altLang="zh-CN" sz="2800" b="1" baseline="30000" dirty="0">
                <a:latin typeface="Arial" panose="020B0604020202020204" pitchFamily="34" charset="0"/>
                <a:ea typeface="方正姚体" panose="02010601030101010101" pitchFamily="2" charset="-122"/>
              </a:rPr>
              <a:t>-1</a:t>
            </a:r>
            <a:r>
              <a:rPr lang="zh-CN" altLang="en-US" sz="2800" b="1" dirty="0">
                <a:latin typeface="Arial" panose="020B0604020202020204" pitchFamily="34" charset="0"/>
                <a:ea typeface="方正姚体" panose="02010601030101010101" pitchFamily="2" charset="-122"/>
              </a:rPr>
              <a:t>，则</a:t>
            </a:r>
            <a:r>
              <a:rPr lang="en-US" altLang="zh-CN" sz="2800" b="1" dirty="0">
                <a:latin typeface="Arial" panose="020B0604020202020204" pitchFamily="34" charset="0"/>
                <a:ea typeface="方正姚体" panose="02010601030101010101" pitchFamily="2" charset="-122"/>
              </a:rPr>
              <a:t>K</a:t>
            </a:r>
            <a:r>
              <a:rPr lang="zh-CN" altLang="en-US" sz="2800" b="1" baseline="30000" dirty="0">
                <a:latin typeface="Arial" panose="020B0604020202020204" pitchFamily="34" charset="0"/>
                <a:ea typeface="方正姚体" panose="02010601030101010101" pitchFamily="2" charset="-122"/>
              </a:rPr>
              <a:t>＋</a:t>
            </a:r>
            <a:r>
              <a:rPr lang="zh-CN" altLang="en-US" sz="2800" b="1" dirty="0">
                <a:latin typeface="Arial" panose="020B0604020202020204" pitchFamily="34" charset="0"/>
                <a:ea typeface="方正姚体" panose="02010601030101010101" pitchFamily="2" charset="-122"/>
              </a:rPr>
              <a:t>的物质的量浓度为</a:t>
            </a:r>
            <a:endParaRPr lang="zh-CN" altLang="en-US" sz="2800" b="1" dirty="0">
              <a:latin typeface="Arial" panose="020B0604020202020204" pitchFamily="34" charset="0"/>
              <a:ea typeface="方正姚体" panose="02010601030101010101" pitchFamily="2" charset="-122"/>
            </a:endParaRPr>
          </a:p>
          <a:p>
            <a:pPr lvl="0" eaLnBrk="1" hangingPunct="1">
              <a:lnSpc>
                <a:spcPct val="135000"/>
              </a:lnSpc>
            </a:pPr>
            <a:r>
              <a:rPr lang="en-US" altLang="x-none" sz="2800" dirty="0">
                <a:latin typeface="Arial" panose="020B0604020202020204" pitchFamily="34" charset="0"/>
                <a:ea typeface="方正姚体" panose="02010601030101010101" pitchFamily="2" charset="-122"/>
              </a:rPr>
              <a:t>          </a:t>
            </a:r>
            <a:r>
              <a:rPr lang="en-US" altLang="zh-CN" sz="2800" dirty="0">
                <a:latin typeface="Arial" panose="020B0604020202020204" pitchFamily="34" charset="0"/>
                <a:ea typeface="方正姚体" panose="02010601030101010101" pitchFamily="2" charset="-122"/>
              </a:rPr>
              <a:t>A</a:t>
            </a:r>
            <a:r>
              <a:rPr lang="zh-CN" altLang="en-US" sz="2800" dirty="0">
                <a:latin typeface="Arial" panose="020B0604020202020204" pitchFamily="34" charset="0"/>
                <a:ea typeface="方正姚体" panose="02010601030101010101" pitchFamily="2" charset="-122"/>
              </a:rPr>
              <a:t>．</a:t>
            </a:r>
            <a:r>
              <a:rPr lang="en-US" altLang="zh-CN" sz="2800" dirty="0">
                <a:latin typeface="Arial" panose="020B0604020202020204" pitchFamily="34" charset="0"/>
                <a:ea typeface="方正姚体" panose="02010601030101010101" pitchFamily="2" charset="-122"/>
              </a:rPr>
              <a:t>0.1 mol·L</a:t>
            </a:r>
            <a:r>
              <a:rPr lang="en-US" altLang="zh-CN" sz="2800" baseline="30000" dirty="0">
                <a:latin typeface="Arial" panose="020B0604020202020204" pitchFamily="34" charset="0"/>
                <a:ea typeface="方正姚体" panose="02010601030101010101" pitchFamily="2" charset="-122"/>
              </a:rPr>
              <a:t>-1</a:t>
            </a:r>
            <a:r>
              <a:rPr lang="zh-CN" altLang="en-US" sz="2800" dirty="0">
                <a:latin typeface="Arial" panose="020B0604020202020204" pitchFamily="34" charset="0"/>
                <a:ea typeface="方正姚体" panose="02010601030101010101" pitchFamily="2" charset="-122"/>
              </a:rPr>
              <a:t>　　           </a:t>
            </a:r>
            <a:r>
              <a:rPr lang="en-US" altLang="zh-CN" sz="2800" dirty="0">
                <a:latin typeface="Arial" panose="020B0604020202020204" pitchFamily="34" charset="0"/>
                <a:ea typeface="方正姚体" panose="02010601030101010101" pitchFamily="2" charset="-122"/>
              </a:rPr>
              <a:t>B</a:t>
            </a:r>
            <a:r>
              <a:rPr lang="zh-CN" altLang="en-US" sz="2800" dirty="0">
                <a:latin typeface="Arial" panose="020B0604020202020204" pitchFamily="34" charset="0"/>
                <a:ea typeface="方正姚体" panose="02010601030101010101" pitchFamily="2" charset="-122"/>
              </a:rPr>
              <a:t>．</a:t>
            </a:r>
            <a:r>
              <a:rPr lang="en-US" altLang="zh-CN" sz="2800" dirty="0">
                <a:latin typeface="Arial" panose="020B0604020202020204" pitchFamily="34" charset="0"/>
                <a:ea typeface="方正姚体" panose="02010601030101010101" pitchFamily="2" charset="-122"/>
              </a:rPr>
              <a:t>0.15 mol·L</a:t>
            </a:r>
            <a:r>
              <a:rPr lang="en-US" altLang="zh-CN" sz="2800" baseline="30000" dirty="0">
                <a:latin typeface="Arial" panose="020B0604020202020204" pitchFamily="34" charset="0"/>
                <a:ea typeface="方正姚体" panose="02010601030101010101" pitchFamily="2" charset="-122"/>
              </a:rPr>
              <a:t>-1</a:t>
            </a:r>
            <a:r>
              <a:rPr lang="en-US" altLang="zh-CN" sz="2800" dirty="0">
                <a:latin typeface="Arial" panose="020B0604020202020204" pitchFamily="34" charset="0"/>
                <a:ea typeface="方正姚体" panose="02010601030101010101" pitchFamily="2" charset="-122"/>
              </a:rPr>
              <a:t>     </a:t>
            </a:r>
            <a:endParaRPr lang="en-US" altLang="zh-CN" sz="2800" dirty="0">
              <a:latin typeface="Arial" panose="020B0604020202020204" pitchFamily="34" charset="0"/>
              <a:ea typeface="方正姚体" panose="02010601030101010101" pitchFamily="2" charset="-122"/>
            </a:endParaRPr>
          </a:p>
          <a:p>
            <a:pPr lvl="0" eaLnBrk="1" hangingPunct="1">
              <a:lnSpc>
                <a:spcPct val="135000"/>
              </a:lnSpc>
            </a:pPr>
            <a:r>
              <a:rPr lang="en-US" altLang="zh-CN" sz="2800" dirty="0">
                <a:latin typeface="Arial" panose="020B0604020202020204" pitchFamily="34" charset="0"/>
                <a:ea typeface="方正姚体" panose="02010601030101010101" pitchFamily="2" charset="-122"/>
              </a:rPr>
              <a:t>          C</a:t>
            </a:r>
            <a:r>
              <a:rPr lang="zh-CN" altLang="en-US" sz="2800" dirty="0">
                <a:latin typeface="Arial" panose="020B0604020202020204" pitchFamily="34" charset="0"/>
                <a:ea typeface="方正姚体" panose="02010601030101010101" pitchFamily="2" charset="-122"/>
              </a:rPr>
              <a:t>．</a:t>
            </a:r>
            <a:r>
              <a:rPr lang="en-US" altLang="zh-CN" sz="2800" dirty="0">
                <a:latin typeface="Arial" panose="020B0604020202020204" pitchFamily="34" charset="0"/>
                <a:ea typeface="方正姚体" panose="02010601030101010101" pitchFamily="2" charset="-122"/>
              </a:rPr>
              <a:t>0.3 mol·L</a:t>
            </a:r>
            <a:r>
              <a:rPr lang="en-US" altLang="zh-CN" sz="2800" baseline="30000" dirty="0">
                <a:latin typeface="Arial" panose="020B0604020202020204" pitchFamily="34" charset="0"/>
                <a:ea typeface="方正姚体" panose="02010601030101010101" pitchFamily="2" charset="-122"/>
              </a:rPr>
              <a:t>-1</a:t>
            </a:r>
            <a:r>
              <a:rPr lang="zh-CN" altLang="en-US" sz="2800" dirty="0">
                <a:latin typeface="Arial" panose="020B0604020202020204" pitchFamily="34" charset="0"/>
                <a:ea typeface="方正姚体" panose="02010601030101010101" pitchFamily="2" charset="-122"/>
              </a:rPr>
              <a:t>　　           </a:t>
            </a:r>
            <a:r>
              <a:rPr lang="en-US" altLang="zh-CN" sz="2800" dirty="0">
                <a:latin typeface="Arial" panose="020B0604020202020204" pitchFamily="34" charset="0"/>
                <a:ea typeface="方正姚体" panose="02010601030101010101" pitchFamily="2" charset="-122"/>
              </a:rPr>
              <a:t>D</a:t>
            </a:r>
            <a:r>
              <a:rPr lang="zh-CN" altLang="en-US" sz="2800" dirty="0">
                <a:latin typeface="Arial" panose="020B0604020202020204" pitchFamily="34" charset="0"/>
                <a:ea typeface="方正姚体" panose="02010601030101010101" pitchFamily="2" charset="-122"/>
              </a:rPr>
              <a:t>．</a:t>
            </a:r>
            <a:r>
              <a:rPr lang="en-US" altLang="zh-CN" sz="2800" dirty="0">
                <a:latin typeface="Arial" panose="020B0604020202020204" pitchFamily="34" charset="0"/>
                <a:ea typeface="方正姚体" panose="02010601030101010101" pitchFamily="2" charset="-122"/>
              </a:rPr>
              <a:t>0.2 mol·L</a:t>
            </a:r>
            <a:r>
              <a:rPr lang="en-US" altLang="zh-CN" sz="2800" baseline="30000" dirty="0">
                <a:latin typeface="Arial" panose="020B0604020202020204" pitchFamily="34" charset="0"/>
                <a:ea typeface="方正姚体" panose="02010601030101010101" pitchFamily="2" charset="-122"/>
              </a:rPr>
              <a:t>-1</a:t>
            </a:r>
            <a:endParaRPr lang="zh-CN" altLang="en-US" sz="2800" dirty="0">
              <a:latin typeface="Arial" panose="020B0604020202020204" pitchFamily="34" charset="0"/>
              <a:ea typeface="方正姚体" panose="02010601030101010101" pitchFamily="2" charset="-122"/>
            </a:endParaRPr>
          </a:p>
        </p:txBody>
      </p:sp>
      <p:sp>
        <p:nvSpPr>
          <p:cNvPr id="7" name="Text Box 5"/>
          <p:cNvSpPr txBox="1"/>
          <p:nvPr/>
        </p:nvSpPr>
        <p:spPr>
          <a:xfrm>
            <a:off x="34925" y="246063"/>
            <a:ext cx="9144000" cy="2255520"/>
          </a:xfrm>
          <a:prstGeom prst="rect">
            <a:avLst/>
          </a:prstGeom>
          <a:solidFill>
            <a:schemeClr val="bg1"/>
          </a:solidFill>
          <a:ln w="12700">
            <a:noFill/>
          </a:ln>
        </p:spPr>
        <p:txBody>
          <a:bodyPr>
            <a:spAutoFit/>
          </a:bodyPr>
          <a:p>
            <a:pPr lvl="0" algn="just" eaLnBrk="1" hangingPunct="1">
              <a:spcBef>
                <a:spcPct val="50000"/>
              </a:spcBef>
            </a:pPr>
            <a:r>
              <a:rPr lang="zh-CN" altLang="en-US" sz="2800" b="1" dirty="0">
                <a:solidFill>
                  <a:srgbClr val="FF0000"/>
                </a:solidFill>
                <a:latin typeface="隶书" panose="02010509060101010101" pitchFamily="49" charset="-122"/>
                <a:ea typeface="隶书" panose="02010509060101010101" pitchFamily="49" charset="-122"/>
              </a:rPr>
              <a:t>例</a:t>
            </a:r>
            <a:r>
              <a:rPr lang="en-US" altLang="zh-CN" sz="2800" b="1" dirty="0">
                <a:solidFill>
                  <a:srgbClr val="FF0000"/>
                </a:solidFill>
                <a:latin typeface="隶书" panose="02010509060101010101" pitchFamily="49" charset="-122"/>
                <a:ea typeface="隶书" panose="02010509060101010101" pitchFamily="49" charset="-122"/>
              </a:rPr>
              <a:t>2</a:t>
            </a:r>
            <a:r>
              <a:rPr lang="zh-CN" altLang="en-US" sz="2800" b="1" dirty="0">
                <a:solidFill>
                  <a:srgbClr val="FF0000"/>
                </a:solidFill>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V</a:t>
            </a:r>
            <a:r>
              <a:rPr lang="zh-CN" altLang="en-US" sz="2800" b="1" dirty="0">
                <a:latin typeface="隶书" panose="02010509060101010101" pitchFamily="49" charset="-122"/>
                <a:ea typeface="隶书" panose="02010509060101010101" pitchFamily="49" charset="-122"/>
              </a:rPr>
              <a:t>升硫酸铁溶液中含</a:t>
            </a:r>
            <a:r>
              <a:rPr lang="en-US" altLang="zh-CN" sz="2800" b="1" dirty="0">
                <a:latin typeface="隶书" panose="02010509060101010101" pitchFamily="49" charset="-122"/>
                <a:ea typeface="隶书" panose="02010509060101010101" pitchFamily="49" charset="-122"/>
              </a:rPr>
              <a:t>Fe</a:t>
            </a:r>
            <a:r>
              <a:rPr lang="en-US" altLang="zh-CN" sz="2800" b="1" baseline="30000" dirty="0">
                <a:latin typeface="隶书" panose="02010509060101010101" pitchFamily="49" charset="-122"/>
                <a:ea typeface="隶书" panose="02010509060101010101" pitchFamily="49" charset="-122"/>
              </a:rPr>
              <a:t>3+</a:t>
            </a:r>
            <a:r>
              <a:rPr lang="en-US" altLang="zh-CN" sz="2800" b="1" dirty="0">
                <a:latin typeface="隶书" panose="02010509060101010101" pitchFamily="49" charset="-122"/>
                <a:ea typeface="隶书" panose="02010509060101010101" pitchFamily="49" charset="-122"/>
              </a:rPr>
              <a:t>ag  </a:t>
            </a:r>
            <a:r>
              <a:rPr lang="zh-CN" altLang="en-US" sz="2800" b="1" dirty="0">
                <a:latin typeface="隶书" panose="02010509060101010101" pitchFamily="49" charset="-122"/>
                <a:ea typeface="隶书" panose="02010509060101010101" pitchFamily="49" charset="-122"/>
              </a:rPr>
              <a:t>溶液中</a:t>
            </a:r>
            <a:r>
              <a:rPr lang="en-US" altLang="zh-CN" sz="2800" b="1" dirty="0">
                <a:latin typeface="隶书" panose="02010509060101010101" pitchFamily="49" charset="-122"/>
                <a:ea typeface="隶书" panose="02010509060101010101" pitchFamily="49" charset="-122"/>
              </a:rPr>
              <a:t>SO</a:t>
            </a:r>
            <a:r>
              <a:rPr lang="en-US" altLang="zh-CN" sz="2800" b="1" baseline="-25000" dirty="0">
                <a:latin typeface="隶书" panose="02010509060101010101" pitchFamily="49" charset="-122"/>
                <a:ea typeface="隶书" panose="02010509060101010101" pitchFamily="49" charset="-122"/>
              </a:rPr>
              <a:t>4</a:t>
            </a:r>
            <a:r>
              <a:rPr lang="en-US" altLang="zh-CN" sz="2800" b="1" baseline="30000" dirty="0">
                <a:latin typeface="隶书" panose="02010509060101010101" pitchFamily="49" charset="-122"/>
                <a:ea typeface="隶书" panose="02010509060101010101" pitchFamily="49" charset="-122"/>
              </a:rPr>
              <a:t>2-</a:t>
            </a:r>
            <a:r>
              <a:rPr lang="zh-CN" altLang="en-US" sz="2800" b="1" dirty="0">
                <a:latin typeface="隶书" panose="02010509060101010101" pitchFamily="49" charset="-122"/>
                <a:ea typeface="隶书" panose="02010509060101010101" pitchFamily="49" charset="-122"/>
              </a:rPr>
              <a:t>的物质的量浓度为</a:t>
            </a:r>
            <a:endParaRPr lang="zh-CN" altLang="en-US" sz="2800" b="1" dirty="0">
              <a:latin typeface="隶书" panose="02010509060101010101" pitchFamily="49" charset="-122"/>
              <a:ea typeface="隶书" panose="02010509060101010101" pitchFamily="49" charset="-122"/>
            </a:endParaRPr>
          </a:p>
          <a:p>
            <a:pPr lvl="0" algn="just" eaLnBrk="1" hangingPunct="1">
              <a:spcBef>
                <a:spcPct val="50000"/>
              </a:spcBef>
            </a:pPr>
            <a:r>
              <a:rPr lang="en-US" altLang="zh-CN" sz="2800" b="1" dirty="0">
                <a:latin typeface="隶书" panose="02010509060101010101" pitchFamily="49" charset="-122"/>
                <a:ea typeface="隶书" panose="02010509060101010101" pitchFamily="49" charset="-122"/>
              </a:rPr>
              <a:t>      A</a:t>
            </a: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56a/V mol/L        B</a:t>
            </a: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3a/560 mol/L  </a:t>
            </a:r>
            <a:endParaRPr lang="en-US" altLang="zh-CN" sz="2800" b="1" dirty="0">
              <a:latin typeface="隶书" panose="02010509060101010101" pitchFamily="49" charset="-122"/>
              <a:ea typeface="隶书" panose="02010509060101010101" pitchFamily="49" charset="-122"/>
            </a:endParaRPr>
          </a:p>
          <a:p>
            <a:pPr lvl="0" algn="just" eaLnBrk="1" hangingPunct="1">
              <a:spcBef>
                <a:spcPct val="50000"/>
              </a:spcBef>
            </a:pPr>
            <a:r>
              <a:rPr lang="en-US" altLang="zh-CN" sz="2800" b="1" dirty="0">
                <a:latin typeface="隶书" panose="02010509060101010101" pitchFamily="49" charset="-122"/>
                <a:ea typeface="隶书" panose="02010509060101010101" pitchFamily="49" charset="-122"/>
              </a:rPr>
              <a:t>      C</a:t>
            </a: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a/56V mol/L        D</a:t>
            </a: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3a/112V mol/L</a:t>
            </a:r>
            <a:r>
              <a:rPr lang="en-US" altLang="zh-CN" sz="2800" dirty="0">
                <a:latin typeface="隶书" panose="02010509060101010101" pitchFamily="49" charset="-122"/>
                <a:ea typeface="隶书" panose="02010509060101010101" pitchFamily="49" charset="-122"/>
              </a:rPr>
              <a:t> </a:t>
            </a:r>
            <a:endParaRPr lang="en-US" altLang="zh-CN" sz="2800" dirty="0">
              <a:latin typeface="隶书" panose="02010509060101010101" pitchFamily="49" charset="-122"/>
              <a:ea typeface="隶书" panose="02010509060101010101" pitchFamily="49" charset="-122"/>
            </a:endParaRPr>
          </a:p>
        </p:txBody>
      </p:sp>
      <p:sp>
        <p:nvSpPr>
          <p:cNvPr id="4" name="Text Box 3"/>
          <p:cNvSpPr txBox="1"/>
          <p:nvPr/>
        </p:nvSpPr>
        <p:spPr>
          <a:xfrm>
            <a:off x="5219700" y="4202113"/>
            <a:ext cx="1366838" cy="523875"/>
          </a:xfrm>
          <a:prstGeom prst="rect">
            <a:avLst/>
          </a:prstGeom>
          <a:noFill/>
          <a:ln w="9525">
            <a:noFill/>
          </a:ln>
        </p:spPr>
        <p:txBody>
          <a:bodyPr>
            <a:spAutoFit/>
          </a:bodyPr>
          <a:p>
            <a:pPr lvl="0" eaLnBrk="1" hangingPunct="1"/>
            <a:r>
              <a:rPr lang="zh-CN" altLang="en-US" sz="2800" b="1" dirty="0">
                <a:solidFill>
                  <a:srgbClr val="0000FF"/>
                </a:solidFill>
                <a:latin typeface="方正姚体" panose="02010601030101010101" pitchFamily="2" charset="-122"/>
                <a:ea typeface="方正姚体" panose="02010601030101010101" pitchFamily="2" charset="-122"/>
              </a:rPr>
              <a:t>守恒法</a:t>
            </a:r>
            <a:endParaRPr lang="zh-CN" altLang="en-US" sz="2800" b="1" dirty="0">
              <a:solidFill>
                <a:srgbClr val="0000FF"/>
              </a:solidFill>
              <a:latin typeface="方正姚体" panose="02010601030101010101" pitchFamily="2" charset="-122"/>
              <a:ea typeface="方正姚体" panose="02010601030101010101" pitchFamily="2" charset="-122"/>
            </a:endParaRPr>
          </a:p>
        </p:txBody>
      </p:sp>
      <p:sp>
        <p:nvSpPr>
          <p:cNvPr id="5" name="Text Box 3"/>
          <p:cNvSpPr txBox="1"/>
          <p:nvPr/>
        </p:nvSpPr>
        <p:spPr>
          <a:xfrm>
            <a:off x="5076825" y="765175"/>
            <a:ext cx="1366838" cy="522288"/>
          </a:xfrm>
          <a:prstGeom prst="rect">
            <a:avLst/>
          </a:prstGeom>
          <a:noFill/>
          <a:ln w="9525">
            <a:noFill/>
          </a:ln>
        </p:spPr>
        <p:txBody>
          <a:bodyPr>
            <a:spAutoFit/>
          </a:bodyPr>
          <a:p>
            <a:pPr lvl="0" eaLnBrk="1" hangingPunct="1"/>
            <a:r>
              <a:rPr lang="zh-CN" altLang="en-US" sz="2800" b="1" dirty="0">
                <a:solidFill>
                  <a:srgbClr val="0000FF"/>
                </a:solidFill>
                <a:latin typeface="方正姚体" panose="02010601030101010101" pitchFamily="2" charset="-122"/>
                <a:ea typeface="方正姚体" panose="02010601030101010101" pitchFamily="2" charset="-122"/>
              </a:rPr>
              <a:t>公式法</a:t>
            </a:r>
            <a:endParaRPr lang="zh-CN" altLang="en-US" sz="2800" b="1" dirty="0">
              <a:solidFill>
                <a:srgbClr val="0000FF"/>
              </a:solidFill>
              <a:latin typeface="方正姚体" panose="02010601030101010101" pitchFamily="2" charset="-122"/>
              <a:ea typeface="方正姚体" panose="02010601030101010101" pitchFamily="2" charset="-122"/>
            </a:endParaRPr>
          </a:p>
        </p:txBody>
      </p:sp>
      <p:sp>
        <p:nvSpPr>
          <p:cNvPr id="3" name="文本框 2"/>
          <p:cNvSpPr txBox="1"/>
          <p:nvPr/>
        </p:nvSpPr>
        <p:spPr>
          <a:xfrm>
            <a:off x="8112125" y="1047115"/>
            <a:ext cx="725805" cy="645160"/>
          </a:xfrm>
          <a:prstGeom prst="rect">
            <a:avLst/>
          </a:prstGeom>
          <a:noFill/>
        </p:spPr>
        <p:txBody>
          <a:bodyPr wrap="square" rtlCol="0">
            <a:spAutoFit/>
          </a:bodyPr>
          <a:p>
            <a:r>
              <a:rPr lang="en-US" altLang="zh-CN" sz="3600" b="1">
                <a:solidFill>
                  <a:srgbClr val="FF0000"/>
                </a:solidFill>
              </a:rPr>
              <a:t>D</a:t>
            </a:r>
            <a:endParaRPr lang="en-US" altLang="zh-CN" sz="3600" b="1">
              <a:solidFill>
                <a:srgbClr val="FF0000"/>
              </a:solidFill>
            </a:endParaRPr>
          </a:p>
        </p:txBody>
      </p:sp>
      <p:sp>
        <p:nvSpPr>
          <p:cNvPr id="2" name="文本框 1"/>
          <p:cNvSpPr txBox="1"/>
          <p:nvPr/>
        </p:nvSpPr>
        <p:spPr>
          <a:xfrm>
            <a:off x="7819390" y="4294505"/>
            <a:ext cx="725805" cy="645160"/>
          </a:xfrm>
          <a:prstGeom prst="rect">
            <a:avLst/>
          </a:prstGeom>
          <a:noFill/>
        </p:spPr>
        <p:txBody>
          <a:bodyPr wrap="square" rtlCol="0">
            <a:spAutoFit/>
          </a:bodyPr>
          <a:p>
            <a:r>
              <a:rPr lang="en-US" altLang="zh-CN" sz="3600" b="1">
                <a:solidFill>
                  <a:srgbClr val="FF0000"/>
                </a:solidFill>
              </a:rPr>
              <a:t>D</a:t>
            </a:r>
            <a:endParaRPr lang="en-US" altLang="zh-CN" sz="3600" b="1">
              <a:solidFill>
                <a:srgbClr val="FF0000"/>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4" grpId="0"/>
      <p:bldP spid="5" grpId="0"/>
      <p:bldP spid="2"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ext Box 4"/>
          <p:cNvSpPr txBox="1"/>
          <p:nvPr/>
        </p:nvSpPr>
        <p:spPr>
          <a:xfrm>
            <a:off x="-107950" y="758825"/>
            <a:ext cx="9144000" cy="1846580"/>
          </a:xfrm>
          <a:prstGeom prst="rect">
            <a:avLst/>
          </a:prstGeom>
          <a:noFill/>
          <a:ln w="9525">
            <a:noFill/>
          </a:ln>
        </p:spPr>
        <p:txBody>
          <a:bodyPr>
            <a:spAutoFit/>
          </a:bodyPr>
          <a:p>
            <a:pPr lvl="0" algn="r" eaLnBrk="1" hangingPunct="1">
              <a:lnSpc>
                <a:spcPct val="120000"/>
              </a:lnSpc>
              <a:spcBef>
                <a:spcPct val="50000"/>
              </a:spcBef>
            </a:pPr>
            <a:r>
              <a:rPr lang="zh-CN" altLang="en-US" sz="2400" b="1" dirty="0">
                <a:solidFill>
                  <a:srgbClr val="FF0000"/>
                </a:solidFill>
                <a:latin typeface="Arial" panose="020B0604020202020204" pitchFamily="34" charset="0"/>
                <a:ea typeface="宋体" panose="02010600030101010101" pitchFamily="2" charset="-122"/>
              </a:rPr>
              <a:t>例</a:t>
            </a:r>
            <a:r>
              <a:rPr lang="en-US" altLang="zh-CN" sz="2400" b="1" dirty="0">
                <a:solidFill>
                  <a:srgbClr val="FF0000"/>
                </a:solidFill>
                <a:latin typeface="Arial" panose="020B0604020202020204" pitchFamily="34" charset="0"/>
                <a:ea typeface="宋体" panose="02010600030101010101" pitchFamily="2" charset="-122"/>
              </a:rPr>
              <a:t>4</a:t>
            </a:r>
            <a:r>
              <a:rPr lang="zh-CN" altLang="en-US" sz="2400" b="1" dirty="0">
                <a:solidFill>
                  <a:srgbClr val="FF0000"/>
                </a:solidFill>
                <a:latin typeface="Arial" panose="020B0604020202020204" pitchFamily="34" charset="0"/>
                <a:ea typeface="隶书" panose="02010509060101010101" pitchFamily="49" charset="-122"/>
              </a:rPr>
              <a:t>：</a:t>
            </a:r>
            <a:r>
              <a:rPr lang="zh-CN" altLang="en-US" sz="2400" b="1" dirty="0">
                <a:solidFill>
                  <a:srgbClr val="000000"/>
                </a:solidFill>
                <a:latin typeface="隶书" panose="02010509060101010101" pitchFamily="49" charset="-122"/>
                <a:ea typeface="隶书" panose="02010509060101010101" pitchFamily="49" charset="-122"/>
              </a:rPr>
              <a:t>实验室需要确定一瓶丢失标签的盐酸溶液的浓度。取</a:t>
            </a:r>
            <a:r>
              <a:rPr lang="en-US" altLang="zh-CN" sz="2400" b="1" dirty="0">
                <a:solidFill>
                  <a:srgbClr val="000000"/>
                </a:solidFill>
                <a:latin typeface="隶书" panose="02010509060101010101" pitchFamily="49" charset="-122"/>
                <a:ea typeface="隶书" panose="02010509060101010101" pitchFamily="49" charset="-122"/>
              </a:rPr>
              <a:t>25mL</a:t>
            </a:r>
            <a:r>
              <a:rPr lang="zh-CN" altLang="en-US" sz="2400" b="1" dirty="0">
                <a:solidFill>
                  <a:srgbClr val="000000"/>
                </a:solidFill>
                <a:latin typeface="隶书" panose="02010509060101010101" pitchFamily="49" charset="-122"/>
                <a:ea typeface="隶书" panose="02010509060101010101" pitchFamily="49" charset="-122"/>
              </a:rPr>
              <a:t>盐酸于锥形瓶中，加入指示剂，滴加</a:t>
            </a:r>
            <a:r>
              <a:rPr lang="en-US" altLang="zh-CN" sz="2400" b="1" dirty="0">
                <a:solidFill>
                  <a:srgbClr val="000000"/>
                </a:solidFill>
                <a:latin typeface="隶书" panose="02010509060101010101" pitchFamily="49" charset="-122"/>
                <a:ea typeface="隶书" panose="02010509060101010101" pitchFamily="49" charset="-122"/>
              </a:rPr>
              <a:t>0.1000mol</a:t>
            </a:r>
            <a:r>
              <a:rPr lang="en-US" altLang="zh-CN" sz="2400" b="1" dirty="0">
                <a:solidFill>
                  <a:srgbClr val="000000"/>
                </a:solidFill>
                <a:latin typeface="Arial" panose="020B0604020202020204" pitchFamily="34" charset="0"/>
                <a:ea typeface="隶书" panose="02010509060101010101" pitchFamily="49" charset="-122"/>
              </a:rPr>
              <a:t>·</a:t>
            </a:r>
            <a:r>
              <a:rPr lang="en-US" altLang="zh-CN" sz="2400" b="1" dirty="0">
                <a:solidFill>
                  <a:srgbClr val="000000"/>
                </a:solidFill>
                <a:latin typeface="隶书" panose="02010509060101010101" pitchFamily="49" charset="-122"/>
                <a:ea typeface="隶书" panose="02010509060101010101" pitchFamily="49" charset="-122"/>
              </a:rPr>
              <a:t>L</a:t>
            </a:r>
            <a:r>
              <a:rPr lang="zh-CN" altLang="en-US" sz="2400" b="1" baseline="30000" dirty="0">
                <a:solidFill>
                  <a:srgbClr val="000000"/>
                </a:solidFill>
                <a:latin typeface="隶书" panose="02010509060101010101" pitchFamily="49" charset="-122"/>
                <a:ea typeface="隶书" panose="02010509060101010101" pitchFamily="49" charset="-122"/>
              </a:rPr>
              <a:t>－１</a:t>
            </a:r>
            <a:r>
              <a:rPr lang="en-US" altLang="zh-CN" sz="2400" b="1" dirty="0">
                <a:solidFill>
                  <a:srgbClr val="000000"/>
                </a:solidFill>
                <a:latin typeface="隶书" panose="02010509060101010101" pitchFamily="49" charset="-122"/>
                <a:ea typeface="隶书" panose="02010509060101010101" pitchFamily="49" charset="-122"/>
              </a:rPr>
              <a:t>NaOH</a:t>
            </a:r>
            <a:r>
              <a:rPr lang="zh-CN" altLang="en-US" sz="2400" b="1" dirty="0">
                <a:solidFill>
                  <a:srgbClr val="000000"/>
                </a:solidFill>
                <a:latin typeface="隶书" panose="02010509060101010101" pitchFamily="49" charset="-122"/>
                <a:ea typeface="隶书" panose="02010509060101010101" pitchFamily="49" charset="-122"/>
              </a:rPr>
              <a:t>溶液。恰好反应时消耗的</a:t>
            </a:r>
            <a:r>
              <a:rPr lang="en-US" altLang="zh-CN" sz="2400" b="1" dirty="0">
                <a:solidFill>
                  <a:srgbClr val="000000"/>
                </a:solidFill>
                <a:latin typeface="隶书" panose="02010509060101010101" pitchFamily="49" charset="-122"/>
                <a:ea typeface="隶书" panose="02010509060101010101" pitchFamily="49" charset="-122"/>
              </a:rPr>
              <a:t>NaOH</a:t>
            </a:r>
            <a:r>
              <a:rPr lang="zh-CN" altLang="en-US" sz="2400" b="1" dirty="0">
                <a:solidFill>
                  <a:srgbClr val="000000"/>
                </a:solidFill>
                <a:latin typeface="隶书" panose="02010509060101010101" pitchFamily="49" charset="-122"/>
                <a:ea typeface="隶书" panose="02010509060101010101" pitchFamily="49" charset="-122"/>
              </a:rPr>
              <a:t>溶液体积为</a:t>
            </a:r>
            <a:r>
              <a:rPr lang="en-US" altLang="zh-CN" sz="2400" b="1" dirty="0">
                <a:solidFill>
                  <a:srgbClr val="000000"/>
                </a:solidFill>
                <a:latin typeface="隶书" panose="02010509060101010101" pitchFamily="49" charset="-122"/>
                <a:ea typeface="隶书" panose="02010509060101010101" pitchFamily="49" charset="-122"/>
              </a:rPr>
              <a:t>25.00mL</a:t>
            </a:r>
            <a:r>
              <a:rPr lang="zh-CN" altLang="en-US" sz="2400" b="1" dirty="0">
                <a:solidFill>
                  <a:srgbClr val="000000"/>
                </a:solidFill>
                <a:latin typeface="隶书" panose="02010509060101010101" pitchFamily="49" charset="-122"/>
                <a:ea typeface="隶书" panose="02010509060101010101" pitchFamily="49" charset="-122"/>
              </a:rPr>
              <a:t>，计算盐酸物质的</a:t>
            </a:r>
            <a:r>
              <a:rPr lang="zh-CN" altLang="en-US" sz="2400" b="1" dirty="0">
                <a:latin typeface="隶书" panose="02010509060101010101" pitchFamily="49" charset="-122"/>
                <a:ea typeface="隶书" panose="02010509060101010101" pitchFamily="49" charset="-122"/>
              </a:rPr>
              <a:t>量浓度。</a:t>
            </a:r>
            <a:endParaRPr lang="zh-CN" altLang="en-US" sz="2400" b="1" dirty="0">
              <a:latin typeface="隶书" panose="02010509060101010101" pitchFamily="49" charset="-122"/>
              <a:ea typeface="隶书" panose="02010509060101010101" pitchFamily="49" charset="-122"/>
            </a:endParaRPr>
          </a:p>
        </p:txBody>
      </p:sp>
      <p:sp>
        <p:nvSpPr>
          <p:cNvPr id="4" name="Text Box 3"/>
          <p:cNvSpPr txBox="1"/>
          <p:nvPr/>
        </p:nvSpPr>
        <p:spPr>
          <a:xfrm>
            <a:off x="5508625" y="2181225"/>
            <a:ext cx="1366838" cy="523875"/>
          </a:xfrm>
          <a:prstGeom prst="rect">
            <a:avLst/>
          </a:prstGeom>
          <a:noFill/>
          <a:ln w="9525">
            <a:noFill/>
          </a:ln>
        </p:spPr>
        <p:txBody>
          <a:bodyPr>
            <a:spAutoFit/>
          </a:bodyPr>
          <a:p>
            <a:pPr lvl="0" eaLnBrk="1" hangingPunct="1"/>
            <a:r>
              <a:rPr lang="zh-CN" altLang="en-US" sz="2800" b="1" dirty="0">
                <a:solidFill>
                  <a:srgbClr val="0000FF"/>
                </a:solidFill>
                <a:latin typeface="方正姚体" panose="02010601030101010101" pitchFamily="2" charset="-122"/>
                <a:ea typeface="方正姚体" panose="02010601030101010101" pitchFamily="2" charset="-122"/>
              </a:rPr>
              <a:t>比例法</a:t>
            </a:r>
            <a:endParaRPr lang="zh-CN" altLang="en-US" sz="2800" b="1" dirty="0">
              <a:solidFill>
                <a:srgbClr val="0000FF"/>
              </a:solidFill>
              <a:latin typeface="方正姚体" panose="02010601030101010101" pitchFamily="2" charset="-122"/>
              <a:ea typeface="方正姚体" panose="02010601030101010101" pitchFamily="2" charset="-122"/>
            </a:endParaRPr>
          </a:p>
        </p:txBody>
      </p:sp>
      <p:sp>
        <p:nvSpPr>
          <p:cNvPr id="2" name="Text Box 5"/>
          <p:cNvSpPr txBox="1"/>
          <p:nvPr/>
        </p:nvSpPr>
        <p:spPr>
          <a:xfrm>
            <a:off x="71438" y="2874963"/>
            <a:ext cx="8964612" cy="3089910"/>
          </a:xfrm>
          <a:prstGeom prst="rect">
            <a:avLst/>
          </a:prstGeom>
          <a:solidFill>
            <a:schemeClr val="bg1"/>
          </a:solidFill>
          <a:ln w="9525">
            <a:noFill/>
          </a:ln>
        </p:spPr>
        <p:txBody>
          <a:bodyPr>
            <a:spAutoFit/>
          </a:bodyPr>
          <a:p>
            <a:pPr lvl="0" eaLnBrk="1" hangingPunct="1">
              <a:lnSpc>
                <a:spcPct val="120000"/>
              </a:lnSpc>
              <a:spcBef>
                <a:spcPct val="50000"/>
              </a:spcBef>
            </a:pPr>
            <a:r>
              <a:rPr lang="zh-CN" altLang="en-US" sz="2400" b="1" dirty="0">
                <a:solidFill>
                  <a:srgbClr val="FF0000"/>
                </a:solidFill>
                <a:latin typeface="隶书" panose="02010509060101010101" pitchFamily="49" charset="-122"/>
                <a:ea typeface="隶书" panose="02010509060101010101" pitchFamily="49" charset="-122"/>
              </a:rPr>
              <a:t>例</a:t>
            </a:r>
            <a:r>
              <a:rPr lang="en-US" altLang="zh-CN" sz="2400" b="1" dirty="0">
                <a:solidFill>
                  <a:srgbClr val="FF0000"/>
                </a:solidFill>
                <a:latin typeface="隶书" panose="02010509060101010101" pitchFamily="49" charset="-122"/>
                <a:ea typeface="隶书" panose="02010509060101010101" pitchFamily="49" charset="-122"/>
              </a:rPr>
              <a:t>5</a:t>
            </a:r>
            <a:r>
              <a:rPr lang="zh-CN" altLang="en-US" sz="2400" b="1" dirty="0">
                <a:solidFill>
                  <a:srgbClr val="FF0000"/>
                </a:solidFill>
                <a:latin typeface="隶书" panose="02010509060101010101" pitchFamily="49" charset="-122"/>
                <a:ea typeface="隶书" panose="02010509060101010101" pitchFamily="49" charset="-122"/>
              </a:rPr>
              <a:t>：</a:t>
            </a:r>
            <a:r>
              <a:rPr lang="zh-CN" altLang="en-US" sz="2400" b="1" dirty="0">
                <a:solidFill>
                  <a:srgbClr val="000000"/>
                </a:solidFill>
                <a:latin typeface="隶书" panose="02010509060101010101" pitchFamily="49" charset="-122"/>
                <a:ea typeface="隶书" panose="02010509060101010101" pitchFamily="49" charset="-122"/>
              </a:rPr>
              <a:t>生产过氧化氢的化工厂检验科分析人员需要测定生产车间出来的产品过氧化氢溶液的浓度：已知化学反应：</a:t>
            </a:r>
            <a:endParaRPr lang="zh-CN" altLang="en-US" sz="2400" b="1" dirty="0">
              <a:solidFill>
                <a:srgbClr val="000000"/>
              </a:solidFill>
              <a:latin typeface="隶书" panose="02010509060101010101" pitchFamily="49" charset="-122"/>
              <a:ea typeface="隶书" panose="02010509060101010101" pitchFamily="49" charset="-122"/>
            </a:endParaRPr>
          </a:p>
          <a:p>
            <a:pPr lvl="0" eaLnBrk="1" hangingPunct="1">
              <a:lnSpc>
                <a:spcPct val="120000"/>
              </a:lnSpc>
              <a:spcBef>
                <a:spcPct val="50000"/>
              </a:spcBef>
            </a:pPr>
            <a:r>
              <a:rPr lang="en-US" altLang="zh-CN" sz="2400" b="1" dirty="0">
                <a:solidFill>
                  <a:srgbClr val="000000"/>
                </a:solidFill>
                <a:latin typeface="隶书" panose="02010509060101010101" pitchFamily="49" charset="-122"/>
                <a:ea typeface="隶书" panose="02010509060101010101" pitchFamily="49" charset="-122"/>
              </a:rPr>
              <a:t>2KMnO</a:t>
            </a:r>
            <a:r>
              <a:rPr lang="en-US" altLang="zh-CN" sz="2400" b="1" baseline="-30000" dirty="0">
                <a:solidFill>
                  <a:srgbClr val="000000"/>
                </a:solidFill>
                <a:latin typeface="隶书" panose="02010509060101010101" pitchFamily="49" charset="-122"/>
                <a:ea typeface="隶书" panose="02010509060101010101" pitchFamily="49" charset="-122"/>
              </a:rPr>
              <a:t>4</a:t>
            </a:r>
            <a:r>
              <a:rPr lang="en-US" altLang="zh-CN" sz="2400" b="1" dirty="0">
                <a:solidFill>
                  <a:srgbClr val="000000"/>
                </a:solidFill>
                <a:latin typeface="隶书" panose="02010509060101010101" pitchFamily="49" charset="-122"/>
                <a:ea typeface="隶书" panose="02010509060101010101" pitchFamily="49" charset="-122"/>
              </a:rPr>
              <a:t>+3H</a:t>
            </a:r>
            <a:r>
              <a:rPr lang="en-US" altLang="zh-CN" sz="2400" b="1" baseline="-30000" dirty="0">
                <a:solidFill>
                  <a:srgbClr val="000000"/>
                </a:solidFill>
                <a:latin typeface="隶书" panose="02010509060101010101" pitchFamily="49" charset="-122"/>
                <a:ea typeface="隶书" panose="02010509060101010101" pitchFamily="49" charset="-122"/>
              </a:rPr>
              <a:t>2</a:t>
            </a:r>
            <a:r>
              <a:rPr lang="en-US" altLang="zh-CN" sz="2400" b="1" dirty="0">
                <a:solidFill>
                  <a:srgbClr val="000000"/>
                </a:solidFill>
                <a:latin typeface="隶书" panose="02010509060101010101" pitchFamily="49" charset="-122"/>
                <a:ea typeface="隶书" panose="02010509060101010101" pitchFamily="49" charset="-122"/>
              </a:rPr>
              <a:t>SO</a:t>
            </a:r>
            <a:r>
              <a:rPr lang="en-US" altLang="zh-CN" sz="2400" b="1" baseline="-30000" dirty="0">
                <a:solidFill>
                  <a:srgbClr val="000000"/>
                </a:solidFill>
                <a:latin typeface="隶书" panose="02010509060101010101" pitchFamily="49" charset="-122"/>
                <a:ea typeface="隶书" panose="02010509060101010101" pitchFamily="49" charset="-122"/>
              </a:rPr>
              <a:t>4</a:t>
            </a:r>
            <a:r>
              <a:rPr lang="en-US" altLang="zh-CN" sz="2400" b="1" dirty="0">
                <a:solidFill>
                  <a:srgbClr val="000000"/>
                </a:solidFill>
                <a:latin typeface="隶书" panose="02010509060101010101" pitchFamily="49" charset="-122"/>
                <a:ea typeface="隶书" panose="02010509060101010101" pitchFamily="49" charset="-122"/>
              </a:rPr>
              <a:t>+5H</a:t>
            </a:r>
            <a:r>
              <a:rPr lang="en-US" altLang="zh-CN" sz="2400" b="1" baseline="-30000" dirty="0">
                <a:solidFill>
                  <a:srgbClr val="000000"/>
                </a:solidFill>
                <a:latin typeface="隶书" panose="02010509060101010101" pitchFamily="49" charset="-122"/>
                <a:ea typeface="隶书" panose="02010509060101010101" pitchFamily="49" charset="-122"/>
              </a:rPr>
              <a:t>2</a:t>
            </a:r>
            <a:r>
              <a:rPr lang="en-US" altLang="zh-CN" sz="2400" b="1" dirty="0">
                <a:solidFill>
                  <a:srgbClr val="000000"/>
                </a:solidFill>
                <a:latin typeface="隶书" panose="02010509060101010101" pitchFamily="49" charset="-122"/>
                <a:ea typeface="隶书" panose="02010509060101010101" pitchFamily="49" charset="-122"/>
              </a:rPr>
              <a:t>O</a:t>
            </a:r>
            <a:r>
              <a:rPr lang="en-US" altLang="zh-CN" sz="2400" b="1" baseline="-30000" dirty="0">
                <a:solidFill>
                  <a:srgbClr val="000000"/>
                </a:solidFill>
                <a:latin typeface="隶书" panose="02010509060101010101" pitchFamily="49" charset="-122"/>
                <a:ea typeface="隶书" panose="02010509060101010101" pitchFamily="49" charset="-122"/>
              </a:rPr>
              <a:t>2</a:t>
            </a:r>
            <a:r>
              <a:rPr lang="en-US" altLang="zh-CN" sz="2400" b="1" dirty="0">
                <a:solidFill>
                  <a:srgbClr val="000000"/>
                </a:solidFill>
                <a:latin typeface="隶书" panose="02010509060101010101" pitchFamily="49" charset="-122"/>
                <a:ea typeface="隶书" panose="02010509060101010101" pitchFamily="49" charset="-122"/>
              </a:rPr>
              <a:t>== K</a:t>
            </a:r>
            <a:r>
              <a:rPr lang="en-US" altLang="zh-CN" sz="2400" b="1" baseline="-30000" dirty="0">
                <a:solidFill>
                  <a:srgbClr val="000000"/>
                </a:solidFill>
                <a:latin typeface="隶书" panose="02010509060101010101" pitchFamily="49" charset="-122"/>
                <a:ea typeface="隶书" panose="02010509060101010101" pitchFamily="49" charset="-122"/>
              </a:rPr>
              <a:t>2</a:t>
            </a:r>
            <a:r>
              <a:rPr lang="en-US" altLang="zh-CN" sz="2400" b="1" dirty="0">
                <a:solidFill>
                  <a:srgbClr val="000000"/>
                </a:solidFill>
                <a:latin typeface="隶书" panose="02010509060101010101" pitchFamily="49" charset="-122"/>
                <a:ea typeface="隶书" panose="02010509060101010101" pitchFamily="49" charset="-122"/>
              </a:rPr>
              <a:t>SO</a:t>
            </a:r>
            <a:r>
              <a:rPr lang="en-US" altLang="zh-CN" sz="2400" b="1" baseline="-30000" dirty="0">
                <a:solidFill>
                  <a:srgbClr val="000000"/>
                </a:solidFill>
                <a:latin typeface="隶书" panose="02010509060101010101" pitchFamily="49" charset="-122"/>
                <a:ea typeface="隶书" panose="02010509060101010101" pitchFamily="49" charset="-122"/>
              </a:rPr>
              <a:t>4</a:t>
            </a:r>
            <a:r>
              <a:rPr lang="en-US" altLang="zh-CN" sz="2400" b="1" dirty="0">
                <a:solidFill>
                  <a:srgbClr val="000000"/>
                </a:solidFill>
                <a:latin typeface="隶书" panose="02010509060101010101" pitchFamily="49" charset="-122"/>
                <a:ea typeface="隶书" panose="02010509060101010101" pitchFamily="49" charset="-122"/>
              </a:rPr>
              <a:t>+2MnSO</a:t>
            </a:r>
            <a:r>
              <a:rPr lang="en-US" altLang="zh-CN" sz="2400" b="1" baseline="-30000" dirty="0">
                <a:solidFill>
                  <a:srgbClr val="000000"/>
                </a:solidFill>
                <a:latin typeface="隶书" panose="02010509060101010101" pitchFamily="49" charset="-122"/>
                <a:ea typeface="隶书" panose="02010509060101010101" pitchFamily="49" charset="-122"/>
              </a:rPr>
              <a:t>4</a:t>
            </a:r>
            <a:r>
              <a:rPr lang="en-US" altLang="zh-CN" sz="2400" b="1" dirty="0">
                <a:solidFill>
                  <a:srgbClr val="000000"/>
                </a:solidFill>
                <a:latin typeface="隶书" panose="02010509060101010101" pitchFamily="49" charset="-122"/>
                <a:ea typeface="隶书" panose="02010509060101010101" pitchFamily="49" charset="-122"/>
              </a:rPr>
              <a:t>+5O</a:t>
            </a:r>
            <a:r>
              <a:rPr lang="en-US" altLang="zh-CN" sz="2400" b="1" baseline="-30000" dirty="0">
                <a:solidFill>
                  <a:srgbClr val="000000"/>
                </a:solidFill>
                <a:latin typeface="隶书" panose="02010509060101010101" pitchFamily="49" charset="-122"/>
                <a:ea typeface="隶书" panose="02010509060101010101" pitchFamily="49" charset="-122"/>
              </a:rPr>
              <a:t>2</a:t>
            </a:r>
            <a:r>
              <a:rPr lang="en-US" altLang="zh-CN" sz="2400" b="1" dirty="0">
                <a:solidFill>
                  <a:srgbClr val="000000"/>
                </a:solidFill>
                <a:latin typeface="隶书" panose="02010509060101010101" pitchFamily="49" charset="-122"/>
                <a:ea typeface="隶书" panose="02010509060101010101" pitchFamily="49" charset="-122"/>
              </a:rPr>
              <a:t>+8H</a:t>
            </a:r>
            <a:r>
              <a:rPr lang="en-US" altLang="zh-CN" sz="2400" b="1" baseline="-30000" dirty="0">
                <a:solidFill>
                  <a:srgbClr val="000000"/>
                </a:solidFill>
                <a:latin typeface="隶书" panose="02010509060101010101" pitchFamily="49" charset="-122"/>
                <a:ea typeface="隶书" panose="02010509060101010101" pitchFamily="49" charset="-122"/>
              </a:rPr>
              <a:t>2</a:t>
            </a:r>
            <a:r>
              <a:rPr lang="en-US" altLang="zh-CN" sz="2400" b="1" dirty="0">
                <a:solidFill>
                  <a:srgbClr val="000000"/>
                </a:solidFill>
                <a:latin typeface="隶书" panose="02010509060101010101" pitchFamily="49" charset="-122"/>
                <a:ea typeface="隶书" panose="02010509060101010101" pitchFamily="49" charset="-122"/>
              </a:rPr>
              <a:t>O</a:t>
            </a:r>
            <a:endParaRPr lang="en-US" altLang="zh-CN" sz="2400" b="1" dirty="0">
              <a:solidFill>
                <a:srgbClr val="000000"/>
              </a:solidFill>
              <a:latin typeface="隶书" panose="02010509060101010101" pitchFamily="49" charset="-122"/>
              <a:ea typeface="隶书" panose="02010509060101010101" pitchFamily="49" charset="-122"/>
            </a:endParaRPr>
          </a:p>
          <a:p>
            <a:pPr lvl="0" eaLnBrk="1" hangingPunct="1">
              <a:lnSpc>
                <a:spcPct val="120000"/>
              </a:lnSpc>
              <a:spcBef>
                <a:spcPct val="50000"/>
              </a:spcBef>
            </a:pPr>
            <a:r>
              <a:rPr lang="zh-CN" altLang="en-US" sz="2400" b="1" dirty="0">
                <a:solidFill>
                  <a:srgbClr val="000000"/>
                </a:solidFill>
                <a:latin typeface="隶书" panose="02010509060101010101" pitchFamily="49" charset="-122"/>
                <a:ea typeface="隶书" panose="02010509060101010101" pitchFamily="49" charset="-122"/>
              </a:rPr>
              <a:t>取过氧化氢样品</a:t>
            </a:r>
            <a:r>
              <a:rPr lang="en-US" altLang="zh-CN" sz="2400" b="1" dirty="0">
                <a:solidFill>
                  <a:srgbClr val="000000"/>
                </a:solidFill>
                <a:latin typeface="隶书" panose="02010509060101010101" pitchFamily="49" charset="-122"/>
                <a:ea typeface="隶书" panose="02010509060101010101" pitchFamily="49" charset="-122"/>
              </a:rPr>
              <a:t>1mL</a:t>
            </a:r>
            <a:r>
              <a:rPr lang="zh-CN" altLang="en-US" sz="2400" b="1" dirty="0">
                <a:solidFill>
                  <a:srgbClr val="000000"/>
                </a:solidFill>
                <a:latin typeface="隶书" panose="02010509060101010101" pitchFamily="49" charset="-122"/>
                <a:ea typeface="隶书" panose="02010509060101010101" pitchFamily="49" charset="-122"/>
              </a:rPr>
              <a:t>于锥形瓶中，加</a:t>
            </a:r>
            <a:r>
              <a:rPr lang="en-US" altLang="zh-CN" sz="2400" b="1" dirty="0">
                <a:solidFill>
                  <a:srgbClr val="000000"/>
                </a:solidFill>
                <a:latin typeface="隶书" panose="02010509060101010101" pitchFamily="49" charset="-122"/>
                <a:ea typeface="隶书" panose="02010509060101010101" pitchFamily="49" charset="-122"/>
              </a:rPr>
              <a:t>25mL</a:t>
            </a:r>
            <a:r>
              <a:rPr lang="zh-CN" altLang="en-US" sz="2400" b="1" dirty="0">
                <a:solidFill>
                  <a:srgbClr val="000000"/>
                </a:solidFill>
                <a:latin typeface="隶书" panose="02010509060101010101" pitchFamily="49" charset="-122"/>
                <a:ea typeface="隶书" panose="02010509060101010101" pitchFamily="49" charset="-122"/>
              </a:rPr>
              <a:t>水稀释，在用硫酸酸化，逐滴滴加</a:t>
            </a:r>
            <a:r>
              <a:rPr lang="en-US" altLang="zh-CN" sz="2400" b="1" dirty="0">
                <a:solidFill>
                  <a:srgbClr val="000000"/>
                </a:solidFill>
                <a:latin typeface="隶书" panose="02010509060101010101" pitchFamily="49" charset="-122"/>
                <a:ea typeface="隶书" panose="02010509060101010101" pitchFamily="49" charset="-122"/>
              </a:rPr>
              <a:t>0.1000mol</a:t>
            </a:r>
            <a:r>
              <a:rPr lang="en-US" altLang="zh-CN" sz="2400" b="1" dirty="0">
                <a:solidFill>
                  <a:srgbClr val="000000"/>
                </a:solidFill>
                <a:latin typeface="Arial" panose="020B0604020202020204" pitchFamily="34" charset="0"/>
                <a:ea typeface="隶书" panose="02010509060101010101" pitchFamily="49" charset="-122"/>
              </a:rPr>
              <a:t>·</a:t>
            </a:r>
            <a:r>
              <a:rPr lang="en-US" altLang="zh-CN" sz="2400" b="1" dirty="0">
                <a:solidFill>
                  <a:srgbClr val="000000"/>
                </a:solidFill>
                <a:latin typeface="隶书" panose="02010509060101010101" pitchFamily="49" charset="-122"/>
                <a:ea typeface="隶书" panose="02010509060101010101" pitchFamily="49" charset="-122"/>
              </a:rPr>
              <a:t>L</a:t>
            </a:r>
            <a:r>
              <a:rPr lang="zh-CN" altLang="en-US" sz="2400" b="1" baseline="30000" dirty="0">
                <a:solidFill>
                  <a:srgbClr val="000000"/>
                </a:solidFill>
                <a:latin typeface="隶书" panose="02010509060101010101" pitchFamily="49" charset="-122"/>
                <a:ea typeface="隶书" panose="02010509060101010101" pitchFamily="49" charset="-122"/>
              </a:rPr>
              <a:t>－１</a:t>
            </a:r>
            <a:r>
              <a:rPr lang="zh-CN" altLang="en-US" sz="2400" b="1" dirty="0">
                <a:solidFill>
                  <a:srgbClr val="000000"/>
                </a:solidFill>
                <a:latin typeface="隶书" panose="02010509060101010101" pitchFamily="49" charset="-122"/>
                <a:ea typeface="隶书" panose="02010509060101010101" pitchFamily="49" charset="-122"/>
              </a:rPr>
              <a:t>的高锰酸钾溶液，当反应完全时，消耗高锰酸钾溶液</a:t>
            </a:r>
            <a:r>
              <a:rPr lang="en-US" altLang="zh-CN" sz="2400" b="1" dirty="0">
                <a:solidFill>
                  <a:srgbClr val="000000"/>
                </a:solidFill>
                <a:latin typeface="隶书" panose="02010509060101010101" pitchFamily="49" charset="-122"/>
                <a:ea typeface="隶书" panose="02010509060101010101" pitchFamily="49" charset="-122"/>
              </a:rPr>
              <a:t>20.00mL</a:t>
            </a:r>
            <a:r>
              <a:rPr lang="zh-CN" altLang="en-US" sz="2400" b="1" dirty="0">
                <a:solidFill>
                  <a:srgbClr val="000000"/>
                </a:solidFill>
                <a:latin typeface="隶书" panose="02010509060101010101" pitchFamily="49" charset="-122"/>
                <a:ea typeface="隶书" panose="02010509060101010101" pitchFamily="49" charset="-122"/>
              </a:rPr>
              <a:t>。计算过氧化氢样品的物质的量浓度。</a:t>
            </a:r>
            <a:r>
              <a:rPr lang="zh-CN" altLang="en-US" sz="2400" b="1" dirty="0">
                <a:latin typeface="隶书" panose="02010509060101010101" pitchFamily="49" charset="-122"/>
                <a:ea typeface="隶书" panose="02010509060101010101" pitchFamily="49" charset="-122"/>
              </a:rPr>
              <a:t> </a:t>
            </a:r>
            <a:endParaRPr lang="zh-CN" altLang="en-US" sz="2400" b="1" dirty="0">
              <a:latin typeface="隶书" panose="02010509060101010101" pitchFamily="49" charset="-122"/>
              <a:ea typeface="隶书" panose="02010509060101010101"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ext Box 2"/>
          <p:cNvSpPr txBox="1"/>
          <p:nvPr/>
        </p:nvSpPr>
        <p:spPr>
          <a:xfrm>
            <a:off x="88265" y="333375"/>
            <a:ext cx="8515985" cy="579120"/>
          </a:xfrm>
          <a:prstGeom prst="rect">
            <a:avLst/>
          </a:prstGeom>
          <a:noFill/>
          <a:ln w="9525">
            <a:noFill/>
          </a:ln>
        </p:spPr>
        <p:txBody>
          <a:bodyPr wrap="square">
            <a:spAutoFit/>
          </a:bodyPr>
          <a:p>
            <a:pPr lvl="0" eaLnBrk="1" hangingPunct="1"/>
            <a:r>
              <a:rPr lang="en-US" altLang="zh-CN" sz="3200" b="1" dirty="0">
                <a:solidFill>
                  <a:srgbClr val="0000FF"/>
                </a:solidFill>
                <a:latin typeface="黑体" panose="02010609060101010101" pitchFamily="49" charset="-122"/>
                <a:ea typeface="黑体" panose="02010609060101010101" pitchFamily="49" charset="-122"/>
              </a:rPr>
              <a:t>1</a:t>
            </a:r>
            <a:r>
              <a:rPr lang="zh-CN" altLang="en-US" sz="3200" b="1" dirty="0">
                <a:solidFill>
                  <a:srgbClr val="0000FF"/>
                </a:solidFill>
                <a:latin typeface="黑体" panose="02010609060101010101" pitchFamily="49" charset="-122"/>
                <a:ea typeface="黑体" panose="02010609060101010101" pitchFamily="49" charset="-122"/>
              </a:rPr>
              <a:t>、关于气体溶于水的物质的量浓度计算</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43011" name="Text Box 3"/>
          <p:cNvSpPr txBox="1"/>
          <p:nvPr/>
        </p:nvSpPr>
        <p:spPr>
          <a:xfrm>
            <a:off x="219710" y="4248150"/>
            <a:ext cx="6085205" cy="579120"/>
          </a:xfrm>
          <a:prstGeom prst="rect">
            <a:avLst/>
          </a:prstGeom>
          <a:noFill/>
          <a:ln w="9525">
            <a:noFill/>
          </a:ln>
        </p:spPr>
        <p:txBody>
          <a:bodyPr wrap="square">
            <a:spAutoFit/>
          </a:bodyPr>
          <a:p>
            <a:pPr lvl="0" algn="l" eaLnBrk="1" hangingPunct="1"/>
            <a:r>
              <a:rPr lang="zh-CN" altLang="en-US" sz="3200" b="1" dirty="0">
                <a:solidFill>
                  <a:srgbClr val="0000FF"/>
                </a:solidFill>
                <a:latin typeface="黑体" panose="02010609060101010101" pitchFamily="49" charset="-122"/>
                <a:ea typeface="黑体" panose="02010609060101010101" pitchFamily="49" charset="-122"/>
              </a:rPr>
              <a:t>2、混合溶液的浓度的计算</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43012" name="Text Box 4"/>
          <p:cNvSpPr txBox="1"/>
          <p:nvPr/>
        </p:nvSpPr>
        <p:spPr>
          <a:xfrm>
            <a:off x="1331913" y="909638"/>
            <a:ext cx="6750050" cy="822960"/>
          </a:xfrm>
          <a:prstGeom prst="rect">
            <a:avLst/>
          </a:prstGeom>
          <a:noFill/>
          <a:ln w="9525">
            <a:noFill/>
          </a:ln>
        </p:spPr>
        <p:txBody>
          <a:bodyPr>
            <a:spAutoFit/>
          </a:bodyPr>
          <a:p>
            <a:pPr lvl="0" algn="l" eaLnBrk="1" hangingPunct="1"/>
            <a:r>
              <a:rPr lang="zh-CN" altLang="en-US" sz="2400" b="1" dirty="0">
                <a:latin typeface="黑体" panose="02010609060101010101" pitchFamily="49" charset="-122"/>
                <a:ea typeface="黑体" panose="02010609060101010101" pitchFamily="49" charset="-122"/>
              </a:rPr>
              <a:t>1L水中溶解某气体VL，所得溶液的密度为ρg/ml，气体的摩尔质量为Mg/mol</a:t>
            </a:r>
            <a:endParaRPr lang="zh-CN" altLang="en-US" sz="2400" b="1" dirty="0">
              <a:latin typeface="黑体" panose="02010609060101010101" pitchFamily="49" charset="-122"/>
              <a:ea typeface="黑体" panose="02010609060101010101" pitchFamily="49" charset="-122"/>
            </a:endParaRPr>
          </a:p>
        </p:txBody>
      </p:sp>
      <p:graphicFrame>
        <p:nvGraphicFramePr>
          <p:cNvPr id="43013" name="Object 5"/>
          <p:cNvGraphicFramePr>
            <a:graphicFrameLocks noGrp="1" noChangeAspect="1"/>
          </p:cNvGraphicFramePr>
          <p:nvPr>
            <p:ph/>
          </p:nvPr>
        </p:nvGraphicFramePr>
        <p:xfrm>
          <a:off x="1403350" y="1611313"/>
          <a:ext cx="1741488" cy="1009650"/>
        </p:xfrm>
        <a:graphic>
          <a:graphicData uri="http://schemas.openxmlformats.org/presentationml/2006/ole">
            <mc:AlternateContent xmlns:mc="http://schemas.openxmlformats.org/markup-compatibility/2006">
              <mc:Choice xmlns:v="urn:schemas-microsoft-com:vml" Requires="v">
                <p:oleObj spid="_x0000_s3093" name="" r:id="rId1" imgW="736600" imgH="419100" progId="Equation.3">
                  <p:embed/>
                </p:oleObj>
              </mc:Choice>
              <mc:Fallback>
                <p:oleObj name="" r:id="rId1" imgW="736600" imgH="419100" progId="Equation.3">
                  <p:embed/>
                  <p:pic>
                    <p:nvPicPr>
                      <p:cNvPr id="0" name="图片 3092"/>
                      <p:cNvPicPr/>
                      <p:nvPr/>
                    </p:nvPicPr>
                    <p:blipFill>
                      <a:blip r:embed="rId2"/>
                      <a:stretch>
                        <a:fillRect/>
                      </a:stretch>
                    </p:blipFill>
                    <p:spPr>
                      <a:xfrm>
                        <a:off x="1403350" y="1611313"/>
                        <a:ext cx="1741488" cy="1009650"/>
                      </a:xfrm>
                      <a:prstGeom prst="rect">
                        <a:avLst/>
                      </a:prstGeom>
                      <a:noFill/>
                      <a:ln w="38100">
                        <a:noFill/>
                        <a:miter/>
                      </a:ln>
                    </p:spPr>
                  </p:pic>
                </p:oleObj>
              </mc:Fallback>
            </mc:AlternateContent>
          </a:graphicData>
        </a:graphic>
      </p:graphicFrame>
      <p:graphicFrame>
        <p:nvGraphicFramePr>
          <p:cNvPr id="43014" name="Object 6"/>
          <p:cNvGraphicFramePr>
            <a:graphicFrameLocks noChangeAspect="1"/>
          </p:cNvGraphicFramePr>
          <p:nvPr/>
        </p:nvGraphicFramePr>
        <p:xfrm>
          <a:off x="3203575" y="1412717"/>
          <a:ext cx="5400675" cy="1925955"/>
        </p:xfrm>
        <a:graphic>
          <a:graphicData uri="http://schemas.openxmlformats.org/presentationml/2006/ole">
            <mc:AlternateContent xmlns:mc="http://schemas.openxmlformats.org/markup-compatibility/2006">
              <mc:Choice xmlns:v="urn:schemas-microsoft-com:vml" Requires="v">
                <p:oleObj spid="_x0000_s3094" name="" r:id="rId3" imgW="2705100" imgH="965200" progId="Equation.3">
                  <p:embed/>
                </p:oleObj>
              </mc:Choice>
              <mc:Fallback>
                <p:oleObj name="" r:id="rId3" imgW="2705100" imgH="965200" progId="Equation.3">
                  <p:embed/>
                  <p:pic>
                    <p:nvPicPr>
                      <p:cNvPr id="0" name="图片 3093"/>
                      <p:cNvPicPr/>
                      <p:nvPr/>
                    </p:nvPicPr>
                    <p:blipFill>
                      <a:blip r:embed="rId4"/>
                      <a:stretch>
                        <a:fillRect/>
                      </a:stretch>
                    </p:blipFill>
                    <p:spPr>
                      <a:xfrm>
                        <a:off x="3203575" y="1412717"/>
                        <a:ext cx="5400675" cy="1925955"/>
                      </a:xfrm>
                      <a:prstGeom prst="rect">
                        <a:avLst/>
                      </a:prstGeom>
                      <a:noFill/>
                      <a:ln w="38100">
                        <a:noFill/>
                        <a:miter/>
                      </a:ln>
                    </p:spPr>
                  </p:pic>
                </p:oleObj>
              </mc:Fallback>
            </mc:AlternateContent>
          </a:graphicData>
        </a:graphic>
      </p:graphicFrame>
      <p:graphicFrame>
        <p:nvGraphicFramePr>
          <p:cNvPr id="43015" name="Object 7"/>
          <p:cNvGraphicFramePr>
            <a:graphicFrameLocks noChangeAspect="1"/>
          </p:cNvGraphicFramePr>
          <p:nvPr/>
        </p:nvGraphicFramePr>
        <p:xfrm>
          <a:off x="1672749" y="2997200"/>
          <a:ext cx="2253615" cy="930275"/>
        </p:xfrm>
        <a:graphic>
          <a:graphicData uri="http://schemas.openxmlformats.org/presentationml/2006/ole">
            <mc:AlternateContent xmlns:mc="http://schemas.openxmlformats.org/markup-compatibility/2006">
              <mc:Choice xmlns:v="urn:schemas-microsoft-com:vml" Requires="v">
                <p:oleObj spid="_x0000_s3095" name="" r:id="rId5" imgW="952500" imgH="393700" progId="Equation.3">
                  <p:embed/>
                </p:oleObj>
              </mc:Choice>
              <mc:Fallback>
                <p:oleObj name="" r:id="rId5" imgW="952500" imgH="393700" progId="Equation.3">
                  <p:embed/>
                  <p:pic>
                    <p:nvPicPr>
                      <p:cNvPr id="0" name="图片 3094"/>
                      <p:cNvPicPr/>
                      <p:nvPr/>
                    </p:nvPicPr>
                    <p:blipFill>
                      <a:blip r:embed="rId6"/>
                      <a:stretch>
                        <a:fillRect/>
                      </a:stretch>
                    </p:blipFill>
                    <p:spPr>
                      <a:xfrm>
                        <a:off x="1672749" y="2997200"/>
                        <a:ext cx="2253615" cy="930275"/>
                      </a:xfrm>
                      <a:prstGeom prst="rect">
                        <a:avLst/>
                      </a:prstGeom>
                      <a:noFill/>
                      <a:ln w="38100">
                        <a:noFill/>
                        <a:miter/>
                      </a:ln>
                    </p:spPr>
                  </p:pic>
                </p:oleObj>
              </mc:Fallback>
            </mc:AlternateContent>
          </a:graphicData>
        </a:graphic>
      </p:graphicFrame>
      <p:sp>
        <p:nvSpPr>
          <p:cNvPr id="96264" name="矩形 1"/>
          <p:cNvSpPr/>
          <p:nvPr/>
        </p:nvSpPr>
        <p:spPr>
          <a:xfrm>
            <a:off x="323850" y="4724400"/>
            <a:ext cx="8496300" cy="1169988"/>
          </a:xfrm>
          <a:prstGeom prst="rect">
            <a:avLst/>
          </a:prstGeom>
          <a:noFill/>
          <a:ln w="9525">
            <a:noFill/>
          </a:ln>
        </p:spPr>
        <p:txBody>
          <a:bodyPr>
            <a:spAutoFit/>
          </a:bodyPr>
          <a:p>
            <a:pPr lvl="1" algn="just" eaLnBrk="1" hangingPunct="1">
              <a:spcBef>
                <a:spcPct val="50000"/>
              </a:spcBef>
            </a:pPr>
            <a:r>
              <a:rPr lang="zh-CN" altLang="en-US" sz="2800" b="1" dirty="0">
                <a:solidFill>
                  <a:srgbClr val="FF0000"/>
                </a:solidFill>
                <a:latin typeface="隶书" panose="02010509060101010101" pitchFamily="49" charset="-122"/>
                <a:ea typeface="隶书" panose="02010509060101010101" pitchFamily="49" charset="-122"/>
              </a:rPr>
              <a:t>混合前后</a:t>
            </a:r>
            <a:r>
              <a:rPr lang="zh-CN" altLang="en-US" sz="2800" b="1" dirty="0">
                <a:solidFill>
                  <a:srgbClr val="000000"/>
                </a:solidFill>
                <a:latin typeface="隶书" panose="02010509060101010101" pitchFamily="49" charset="-122"/>
                <a:ea typeface="隶书" panose="02010509060101010101" pitchFamily="49" charset="-122"/>
              </a:rPr>
              <a:t>溶质的物质的量不变</a:t>
            </a:r>
            <a:endParaRPr lang="zh-CN" altLang="en-US" sz="2800" b="1" dirty="0">
              <a:solidFill>
                <a:srgbClr val="000000"/>
              </a:solidFill>
              <a:latin typeface="隶书" panose="02010509060101010101" pitchFamily="49" charset="-122"/>
              <a:ea typeface="隶书" panose="02010509060101010101" pitchFamily="49" charset="-122"/>
            </a:endParaRPr>
          </a:p>
          <a:p>
            <a:pPr lvl="1" algn="just" eaLnBrk="1" hangingPunct="1">
              <a:spcBef>
                <a:spcPct val="50000"/>
              </a:spcBef>
            </a:pPr>
            <a:r>
              <a:rPr lang="en-US" altLang="zh-CN" sz="2800" dirty="0">
                <a:solidFill>
                  <a:srgbClr val="000000"/>
                </a:solidFill>
                <a:latin typeface="Arial" panose="020B0604020202020204" pitchFamily="34" charset="0"/>
                <a:ea typeface="宋体" panose="02010600030101010101" pitchFamily="2" charset="-122"/>
              </a:rPr>
              <a:t>C</a:t>
            </a:r>
            <a:r>
              <a:rPr lang="en-US" altLang="zh-CN" sz="2800" baseline="-25000" dirty="0">
                <a:solidFill>
                  <a:srgbClr val="000000"/>
                </a:solidFill>
                <a:latin typeface="Arial" panose="020B0604020202020204" pitchFamily="34" charset="0"/>
                <a:ea typeface="宋体" panose="02010600030101010101" pitchFamily="2" charset="-122"/>
              </a:rPr>
              <a:t> (</a:t>
            </a:r>
            <a:r>
              <a:rPr lang="zh-CN" altLang="en-US" sz="2800" baseline="-25000" dirty="0">
                <a:solidFill>
                  <a:srgbClr val="000000"/>
                </a:solidFill>
                <a:latin typeface="Arial" panose="020B0604020202020204" pitchFamily="34" charset="0"/>
                <a:ea typeface="宋体" panose="02010600030101010101" pitchFamily="2" charset="-122"/>
              </a:rPr>
              <a:t>浓溶液） </a:t>
            </a:r>
            <a:r>
              <a:rPr lang="en-US" altLang="zh-CN" sz="2800" dirty="0">
                <a:solidFill>
                  <a:srgbClr val="000000"/>
                </a:solidFill>
                <a:latin typeface="Arial" panose="020B0604020202020204" pitchFamily="34" charset="0"/>
                <a:ea typeface="宋体" panose="02010600030101010101" pitchFamily="2" charset="-122"/>
              </a:rPr>
              <a:t>V</a:t>
            </a:r>
            <a:r>
              <a:rPr lang="en-US" altLang="zh-CN" sz="2800" baseline="-25000" dirty="0">
                <a:solidFill>
                  <a:srgbClr val="000000"/>
                </a:solidFill>
                <a:latin typeface="Arial" panose="020B0604020202020204" pitchFamily="34" charset="0"/>
                <a:ea typeface="宋体" panose="02010600030101010101" pitchFamily="2" charset="-122"/>
              </a:rPr>
              <a:t> (</a:t>
            </a:r>
            <a:r>
              <a:rPr lang="zh-CN" altLang="en-US" sz="2800" baseline="-25000" dirty="0">
                <a:solidFill>
                  <a:srgbClr val="000000"/>
                </a:solidFill>
                <a:latin typeface="Arial" panose="020B0604020202020204" pitchFamily="34" charset="0"/>
                <a:ea typeface="宋体" panose="02010600030101010101" pitchFamily="2" charset="-122"/>
              </a:rPr>
              <a:t>浓溶液） </a:t>
            </a:r>
            <a:r>
              <a:rPr lang="en-US" altLang="zh-CN" sz="2800" dirty="0">
                <a:solidFill>
                  <a:srgbClr val="000000"/>
                </a:solidFill>
                <a:latin typeface="Arial" panose="020B0604020202020204" pitchFamily="34" charset="0"/>
                <a:ea typeface="宋体" panose="02010600030101010101" pitchFamily="2" charset="-122"/>
              </a:rPr>
              <a:t>+C</a:t>
            </a:r>
            <a:r>
              <a:rPr lang="en-US" altLang="zh-CN" sz="2800" baseline="-25000" dirty="0">
                <a:solidFill>
                  <a:srgbClr val="000000"/>
                </a:solidFill>
                <a:latin typeface="Arial" panose="020B0604020202020204" pitchFamily="34" charset="0"/>
                <a:ea typeface="宋体" panose="02010600030101010101" pitchFamily="2" charset="-122"/>
              </a:rPr>
              <a:t> (</a:t>
            </a:r>
            <a:r>
              <a:rPr lang="zh-CN" altLang="en-US" sz="2800" baseline="-25000" dirty="0">
                <a:solidFill>
                  <a:srgbClr val="000000"/>
                </a:solidFill>
                <a:latin typeface="Arial" panose="020B0604020202020204" pitchFamily="34" charset="0"/>
                <a:ea typeface="宋体" panose="02010600030101010101" pitchFamily="2" charset="-122"/>
              </a:rPr>
              <a:t>稀溶液） </a:t>
            </a:r>
            <a:r>
              <a:rPr lang="en-US" altLang="zh-CN" sz="2800" dirty="0">
                <a:solidFill>
                  <a:srgbClr val="000000"/>
                </a:solidFill>
                <a:latin typeface="Arial" panose="020B0604020202020204" pitchFamily="34" charset="0"/>
                <a:ea typeface="宋体" panose="02010600030101010101" pitchFamily="2" charset="-122"/>
              </a:rPr>
              <a:t>V</a:t>
            </a:r>
            <a:r>
              <a:rPr lang="en-US" altLang="zh-CN" sz="2800" baseline="-25000" dirty="0">
                <a:solidFill>
                  <a:srgbClr val="000000"/>
                </a:solidFill>
                <a:latin typeface="Arial" panose="020B0604020202020204" pitchFamily="34" charset="0"/>
                <a:ea typeface="宋体" panose="02010600030101010101" pitchFamily="2" charset="-122"/>
              </a:rPr>
              <a:t> (</a:t>
            </a:r>
            <a:r>
              <a:rPr lang="zh-CN" altLang="en-US" sz="2800" baseline="-25000" dirty="0">
                <a:solidFill>
                  <a:srgbClr val="000000"/>
                </a:solidFill>
                <a:latin typeface="Arial" panose="020B0604020202020204" pitchFamily="34" charset="0"/>
                <a:ea typeface="宋体" panose="02010600030101010101" pitchFamily="2" charset="-122"/>
              </a:rPr>
              <a:t>稀溶液） </a:t>
            </a:r>
            <a:r>
              <a:rPr lang="en-US" altLang="zh-CN" sz="2800" dirty="0">
                <a:solidFill>
                  <a:srgbClr val="000000"/>
                </a:solidFill>
                <a:latin typeface="Arial" panose="020B0604020202020204" pitchFamily="34" charset="0"/>
                <a:ea typeface="宋体" panose="02010600030101010101" pitchFamily="2" charset="-122"/>
              </a:rPr>
              <a:t>= C</a:t>
            </a:r>
            <a:r>
              <a:rPr lang="zh-CN" altLang="en-US" sz="2800" baseline="-25000" dirty="0">
                <a:solidFill>
                  <a:srgbClr val="000000"/>
                </a:solidFill>
                <a:latin typeface="Arial" panose="020B0604020202020204" pitchFamily="34" charset="0"/>
                <a:ea typeface="宋体" panose="02010600030101010101" pitchFamily="2" charset="-122"/>
              </a:rPr>
              <a:t>混</a:t>
            </a:r>
            <a:r>
              <a:rPr lang="en-US" altLang="zh-CN" sz="2800" dirty="0">
                <a:solidFill>
                  <a:srgbClr val="000000"/>
                </a:solidFill>
                <a:latin typeface="Arial" panose="020B0604020202020204" pitchFamily="34" charset="0"/>
                <a:ea typeface="宋体" panose="02010600030101010101" pitchFamily="2" charset="-122"/>
              </a:rPr>
              <a:t>V</a:t>
            </a:r>
            <a:r>
              <a:rPr lang="zh-CN" altLang="en-US" sz="2800" baseline="-25000" dirty="0">
                <a:solidFill>
                  <a:srgbClr val="000000"/>
                </a:solidFill>
                <a:latin typeface="Arial" panose="020B0604020202020204" pitchFamily="34" charset="0"/>
                <a:ea typeface="宋体" panose="02010600030101010101" pitchFamily="2" charset="-122"/>
              </a:rPr>
              <a:t>混</a:t>
            </a:r>
            <a:endParaRPr lang="zh-CN" altLang="en-US" sz="2800" b="1" baseline="-25000" dirty="0">
              <a:solidFill>
                <a:srgbClr val="000000"/>
              </a:solidFill>
              <a:latin typeface="隶书" panose="02010509060101010101" pitchFamily="49" charset="-122"/>
              <a:ea typeface="隶书" panose="02010509060101010101" pitchFamily="49" charset="-122"/>
            </a:endParaRPr>
          </a:p>
        </p:txBody>
      </p:sp>
      <p:sp>
        <p:nvSpPr>
          <p:cNvPr id="96265" name="AutoShape 10"/>
          <p:cNvSpPr/>
          <p:nvPr/>
        </p:nvSpPr>
        <p:spPr>
          <a:xfrm>
            <a:off x="6084888" y="3608070"/>
            <a:ext cx="2900362" cy="501650"/>
          </a:xfrm>
          <a:prstGeom prst="roundRect">
            <a:avLst>
              <a:gd name="adj" fmla="val 16667"/>
            </a:avLst>
          </a:prstGeom>
          <a:gradFill rotWithShape="0">
            <a:gsLst>
              <a:gs pos="0">
                <a:srgbClr val="FFFFFF"/>
              </a:gs>
              <a:gs pos="100000">
                <a:srgbClr val="33CC33"/>
              </a:gs>
            </a:gsLst>
            <a:path path="shape">
              <a:fillToRect l="50000" t="50000" r="50000" b="50000"/>
            </a:path>
            <a:tileRect/>
          </a:gradFill>
          <a:ln w="38100" cap="flat" cmpd="sng">
            <a:solidFill>
              <a:srgbClr val="FF3300"/>
            </a:solidFill>
            <a:prstDash val="solid"/>
            <a:headEnd type="none" w="med" len="med"/>
            <a:tailEnd type="none" w="med" len="med"/>
          </a:ln>
        </p:spPr>
        <p:txBody>
          <a:bodyPr wrap="none" anchor="ctr"/>
          <a:p>
            <a:pPr lvl="0" algn="ctr" eaLnBrk="1" hangingPunct="1"/>
            <a:r>
              <a:rPr lang="zh-CN" altLang="en-US" sz="3200" b="1" dirty="0">
                <a:solidFill>
                  <a:schemeClr val="accent2"/>
                </a:solidFill>
                <a:latin typeface="Times New Roman" panose="02020603050405020304" pitchFamily="18" charset="0"/>
                <a:ea typeface="隶书" panose="02010509060101010101" pitchFamily="49" charset="-122"/>
              </a:rPr>
              <a:t>延伸与拓展一</a:t>
            </a:r>
            <a:endParaRPr lang="zh-CN" altLang="en-US" b="1"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wipe(left)">
                                      <p:cBhvr>
                                        <p:cTn id="12" dur="500"/>
                                        <p:tgtEl>
                                          <p:spTgt spid="430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wipe(left)">
                                      <p:cBhvr>
                                        <p:cTn id="17" dur="500"/>
                                        <p:tgtEl>
                                          <p:spTgt spid="430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wipe(left)">
                                      <p:cBhvr>
                                        <p:cTn id="22" dur="500"/>
                                        <p:tgtEl>
                                          <p:spTgt spid="430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1"/>
                                        </p:tgtEl>
                                        <p:attrNameLst>
                                          <p:attrName>style.visibility</p:attrName>
                                        </p:attrNameLst>
                                      </p:cBhvr>
                                      <p:to>
                                        <p:strVal val="visible"/>
                                      </p:to>
                                    </p:set>
                                    <p:animEffect transition="in" filter="wipe(left)">
                                      <p:cBhvr>
                                        <p:cTn id="27" dur="500"/>
                                        <p:tgtEl>
                                          <p:spTgt spid="4301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6264"/>
                                        </p:tgtEl>
                                        <p:attrNameLst>
                                          <p:attrName>style.visibility</p:attrName>
                                        </p:attrNameLst>
                                      </p:cBhvr>
                                      <p:to>
                                        <p:strVal val="visible"/>
                                      </p:to>
                                    </p:set>
                                    <p:anim calcmode="lin" valueType="num">
                                      <p:cBhvr additive="base">
                                        <p:cTn id="32" dur="500"/>
                                        <p:tgtEl>
                                          <p:spTgt spid="96264"/>
                                        </p:tgtEl>
                                        <p:attrNameLst>
                                          <p:attrName>ppt_y</p:attrName>
                                        </p:attrNameLst>
                                      </p:cBhvr>
                                      <p:tavLst>
                                        <p:tav tm="0">
                                          <p:val>
                                            <p:strVal val="#ppt_y+#ppt_h*1.125000"/>
                                          </p:val>
                                        </p:tav>
                                        <p:tav tm="100000">
                                          <p:val>
                                            <p:strVal val="#ppt_y"/>
                                          </p:val>
                                        </p:tav>
                                      </p:tavLst>
                                    </p:anim>
                                    <p:animEffect transition="in" filter="wipe(up)">
                                      <p:cBhvr>
                                        <p:cTn id="33" dur="500"/>
                                        <p:tgtEl>
                                          <p:spTgt spid="96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P spid="9626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9"/>
          <p:cNvSpPr/>
          <p:nvPr/>
        </p:nvSpPr>
        <p:spPr>
          <a:xfrm>
            <a:off x="53975" y="268605"/>
            <a:ext cx="9036050" cy="4815840"/>
          </a:xfrm>
          <a:prstGeom prst="rect">
            <a:avLst/>
          </a:prstGeom>
          <a:noFill/>
          <a:ln w="9525">
            <a:noFill/>
          </a:ln>
        </p:spPr>
        <p:txBody>
          <a:bodyPr anchor="ctr">
            <a:spAutoFit/>
          </a:bodyPr>
          <a:p>
            <a:pPr lvl="0" indent="200025" eaLnBrk="0" hangingPunct="0"/>
            <a:r>
              <a:rPr lang="en-US" altLang="zh-CN" sz="2800" b="1" dirty="0">
                <a:solidFill>
                  <a:srgbClr val="FF0000"/>
                </a:solidFill>
                <a:latin typeface="Times New Roman" panose="02020603050405020304" pitchFamily="18" charset="0"/>
                <a:ea typeface="隶书" panose="02010509060101010101" pitchFamily="49" charset="-122"/>
              </a:rPr>
              <a:t>1.</a:t>
            </a:r>
            <a:r>
              <a:rPr lang="zh-CN" altLang="en-US" sz="2800" b="1" dirty="0">
                <a:latin typeface="Times New Roman" panose="02020603050405020304" pitchFamily="18" charset="0"/>
                <a:ea typeface="隶书" panose="02010509060101010101" pitchFamily="49" charset="-122"/>
              </a:rPr>
              <a:t>密度为</a:t>
            </a:r>
            <a:r>
              <a:rPr lang="en-US" altLang="zh-CN" sz="2800" b="1" dirty="0">
                <a:latin typeface="Times New Roman" panose="02020603050405020304" pitchFamily="18" charset="0"/>
                <a:ea typeface="隶书" panose="02010509060101010101" pitchFamily="49" charset="-122"/>
              </a:rPr>
              <a:t>0.91 g·cm</a:t>
            </a:r>
            <a:r>
              <a:rPr lang="en-US" altLang="zh-CN" sz="2800" b="1" baseline="30000" dirty="0">
                <a:latin typeface="Times New Roman" panose="02020603050405020304" pitchFamily="18" charset="0"/>
                <a:ea typeface="隶书" panose="02010509060101010101" pitchFamily="49" charset="-122"/>
              </a:rPr>
              <a:t>-3</a:t>
            </a:r>
            <a:r>
              <a:rPr lang="zh-CN" altLang="en-US" sz="2800" b="1" dirty="0">
                <a:latin typeface="Times New Roman" panose="02020603050405020304" pitchFamily="18" charset="0"/>
                <a:ea typeface="隶书" panose="02010509060101010101" pitchFamily="49" charset="-122"/>
              </a:rPr>
              <a:t>的氨水，质量分数为</a:t>
            </a:r>
            <a:r>
              <a:rPr lang="en-US" altLang="zh-CN" sz="2800" b="1" dirty="0">
                <a:latin typeface="Times New Roman" panose="02020603050405020304" pitchFamily="18" charset="0"/>
                <a:ea typeface="隶书" panose="02010509060101010101" pitchFamily="49" charset="-122"/>
              </a:rPr>
              <a:t>25%</a:t>
            </a:r>
            <a:r>
              <a:rPr lang="zh-CN" altLang="en-US" sz="2800" b="1" dirty="0">
                <a:latin typeface="Times New Roman" panose="02020603050405020304" pitchFamily="18" charset="0"/>
                <a:ea typeface="隶书" panose="02010509060101010101" pitchFamily="49" charset="-122"/>
              </a:rPr>
              <a:t>，该氨</a:t>
            </a:r>
            <a:endParaRPr lang="zh-CN" altLang="en-US" sz="2800" b="1" dirty="0">
              <a:latin typeface="Times New Roman" panose="02020603050405020304" pitchFamily="18" charset="0"/>
              <a:ea typeface="隶书" panose="02010509060101010101" pitchFamily="49" charset="-122"/>
            </a:endParaRPr>
          </a:p>
          <a:p>
            <a:pPr lvl="0" indent="200025" eaLnBrk="0" hangingPunct="0"/>
            <a:r>
              <a:rPr lang="zh-CN" altLang="en-US" sz="2800" b="1" dirty="0">
                <a:latin typeface="Times New Roman" panose="02020603050405020304" pitchFamily="18" charset="0"/>
                <a:ea typeface="隶书" panose="02010509060101010101" pitchFamily="49" charset="-122"/>
              </a:rPr>
              <a:t>      水用等体积的水稀释后，所得溶液的质量分数为</a:t>
            </a:r>
            <a:endParaRPr lang="zh-CN" altLang="en-US" sz="2800" b="1" dirty="0">
              <a:latin typeface="Times New Roman" panose="02020603050405020304" pitchFamily="18" charset="0"/>
              <a:ea typeface="隶书" panose="02010509060101010101" pitchFamily="49" charset="-122"/>
            </a:endParaRPr>
          </a:p>
          <a:p>
            <a:pPr lvl="0" indent="200025" eaLnBrk="0" hangingPunct="0"/>
            <a:r>
              <a:rPr lang="en-US" altLang="zh-CN" sz="2800" b="1" dirty="0">
                <a:latin typeface="Times New Roman" panose="02020603050405020304" pitchFamily="18" charset="0"/>
                <a:ea typeface="隶书" panose="02010509060101010101" pitchFamily="49" charset="-122"/>
              </a:rPr>
              <a:t>         A</a:t>
            </a:r>
            <a:r>
              <a:rPr lang="zh-CN" altLang="en-US" sz="2800" b="1" dirty="0">
                <a:latin typeface="Times New Roman" panose="02020603050405020304" pitchFamily="18" charset="0"/>
                <a:ea typeface="隶书" panose="02010509060101010101" pitchFamily="49" charset="-122"/>
              </a:rPr>
              <a:t>．等于</a:t>
            </a:r>
            <a:r>
              <a:rPr lang="en-US" altLang="zh-CN" sz="2800" b="1" dirty="0">
                <a:latin typeface="Times New Roman" panose="02020603050405020304" pitchFamily="18" charset="0"/>
                <a:ea typeface="隶书" panose="02010509060101010101" pitchFamily="49" charset="-122"/>
              </a:rPr>
              <a:t>12.5%</a:t>
            </a: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B</a:t>
            </a:r>
            <a:r>
              <a:rPr lang="zh-CN" altLang="en-US" sz="2800" b="1" dirty="0">
                <a:latin typeface="Times New Roman" panose="02020603050405020304" pitchFamily="18" charset="0"/>
                <a:ea typeface="隶书" panose="02010509060101010101" pitchFamily="49" charset="-122"/>
              </a:rPr>
              <a:t>．大于</a:t>
            </a:r>
            <a:r>
              <a:rPr lang="en-US" altLang="zh-CN" sz="2800" b="1" dirty="0">
                <a:latin typeface="Times New Roman" panose="02020603050405020304" pitchFamily="18" charset="0"/>
                <a:ea typeface="隶书" panose="02010509060101010101" pitchFamily="49" charset="-122"/>
              </a:rPr>
              <a:t>12.5%</a:t>
            </a:r>
            <a:r>
              <a:rPr lang="zh-CN" altLang="en-US" sz="2800" b="1" dirty="0">
                <a:latin typeface="Times New Roman" panose="02020603050405020304" pitchFamily="18" charset="0"/>
                <a:ea typeface="隶书" panose="02010509060101010101" pitchFamily="49" charset="-122"/>
              </a:rPr>
              <a:t>　　</a:t>
            </a:r>
            <a:endParaRPr lang="zh-CN" altLang="en-US" sz="2800" b="1" dirty="0">
              <a:latin typeface="Times New Roman" panose="02020603050405020304" pitchFamily="18" charset="0"/>
              <a:ea typeface="隶书" panose="02010509060101010101" pitchFamily="49" charset="-122"/>
            </a:endParaRPr>
          </a:p>
          <a:p>
            <a:pPr lvl="0" indent="200025" eaLnBrk="0" hangingPunct="0"/>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C</a:t>
            </a:r>
            <a:r>
              <a:rPr lang="zh-CN" altLang="en-US" sz="2800" b="1" dirty="0">
                <a:latin typeface="Times New Roman" panose="02020603050405020304" pitchFamily="18" charset="0"/>
                <a:ea typeface="隶书" panose="02010509060101010101" pitchFamily="49" charset="-122"/>
              </a:rPr>
              <a:t>．小于</a:t>
            </a:r>
            <a:r>
              <a:rPr lang="en-US" altLang="zh-CN" sz="2800" b="1" dirty="0">
                <a:latin typeface="Times New Roman" panose="02020603050405020304" pitchFamily="18" charset="0"/>
                <a:ea typeface="隶书" panose="02010509060101010101" pitchFamily="49" charset="-122"/>
              </a:rPr>
              <a:t>12.5%</a:t>
            </a: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D</a:t>
            </a:r>
            <a:r>
              <a:rPr lang="zh-CN" altLang="en-US" sz="2800" b="1" dirty="0">
                <a:latin typeface="Times New Roman" panose="02020603050405020304" pitchFamily="18" charset="0"/>
                <a:ea typeface="隶书" panose="02010509060101010101" pitchFamily="49" charset="-122"/>
              </a:rPr>
              <a:t>．无法确定</a:t>
            </a:r>
            <a:endParaRPr lang="zh-CN" altLang="en-US" sz="2800" b="1" dirty="0">
              <a:latin typeface="Times New Roman" panose="02020603050405020304" pitchFamily="18" charset="0"/>
              <a:ea typeface="隶书" panose="02010509060101010101" pitchFamily="49" charset="-122"/>
            </a:endParaRPr>
          </a:p>
          <a:p>
            <a:pPr lvl="0" indent="200025" eaLnBrk="0" hangingPunct="0"/>
            <a:endParaRPr lang="en-US" altLang="zh-CN" sz="2800" b="1" dirty="0">
              <a:solidFill>
                <a:srgbClr val="FF0000"/>
              </a:solidFill>
              <a:latin typeface="Times New Roman" panose="02020603050405020304" pitchFamily="18" charset="0"/>
              <a:ea typeface="隶书" panose="02010509060101010101" pitchFamily="49" charset="-122"/>
            </a:endParaRPr>
          </a:p>
          <a:p>
            <a:pPr lvl="0" indent="200025" eaLnBrk="0" hangingPunct="0"/>
            <a:endParaRPr lang="en-US" altLang="zh-CN" sz="2800" b="1" dirty="0">
              <a:solidFill>
                <a:srgbClr val="FF0000"/>
              </a:solidFill>
              <a:latin typeface="Times New Roman" panose="02020603050405020304" pitchFamily="18" charset="0"/>
              <a:ea typeface="隶书" panose="02010509060101010101" pitchFamily="49" charset="-122"/>
            </a:endParaRPr>
          </a:p>
          <a:p>
            <a:pPr lvl="0" indent="200025" eaLnBrk="0" hangingPunct="0"/>
            <a:r>
              <a:rPr lang="en-US" altLang="zh-CN" sz="2800" b="1" dirty="0">
                <a:solidFill>
                  <a:srgbClr val="FF0000"/>
                </a:solidFill>
                <a:latin typeface="Times New Roman" panose="02020603050405020304" pitchFamily="18" charset="0"/>
                <a:ea typeface="隶书" panose="02010509060101010101" pitchFamily="49" charset="-122"/>
              </a:rPr>
              <a:t>2.</a:t>
            </a:r>
            <a:r>
              <a:rPr lang="zh-CN" altLang="en-US" sz="2800" b="1" dirty="0">
                <a:latin typeface="Times New Roman" panose="02020603050405020304" pitchFamily="18" charset="0"/>
                <a:ea typeface="隶书" panose="02010509060101010101" pitchFamily="49" charset="-122"/>
              </a:rPr>
              <a:t>把</a:t>
            </a:r>
            <a:r>
              <a:rPr lang="en-US" altLang="zh-CN" sz="2800" b="1" dirty="0">
                <a:latin typeface="Times New Roman" panose="02020603050405020304" pitchFamily="18" charset="0"/>
                <a:ea typeface="隶书" panose="02010509060101010101" pitchFamily="49" charset="-122"/>
              </a:rPr>
              <a:t>70%HNO</a:t>
            </a:r>
            <a:r>
              <a:rPr lang="en-US" altLang="zh-CN" sz="2800" b="1" baseline="-30000" dirty="0">
                <a:latin typeface="Times New Roman" panose="02020603050405020304" pitchFamily="18" charset="0"/>
                <a:ea typeface="隶书" panose="02010509060101010101" pitchFamily="49" charset="-122"/>
              </a:rPr>
              <a:t>3</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密度为</a:t>
            </a:r>
            <a:r>
              <a:rPr lang="en-US" altLang="zh-CN" sz="2800" b="1" dirty="0">
                <a:latin typeface="Times New Roman" panose="02020603050405020304" pitchFamily="18" charset="0"/>
                <a:ea typeface="隶书" panose="02010509060101010101" pitchFamily="49" charset="-122"/>
              </a:rPr>
              <a:t>1.40 g·cm</a:t>
            </a:r>
            <a:r>
              <a:rPr lang="en-US" altLang="zh-CN" sz="2800" b="1" baseline="30000" dirty="0">
                <a:latin typeface="Times New Roman" panose="02020603050405020304" pitchFamily="18" charset="0"/>
                <a:ea typeface="隶书" panose="02010509060101010101" pitchFamily="49" charset="-122"/>
              </a:rPr>
              <a:t>-3</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加到等体积的   </a:t>
            </a:r>
            <a:r>
              <a:rPr lang="en-US" altLang="zh-CN" sz="2800" b="1" dirty="0">
                <a:solidFill>
                  <a:srgbClr val="000000"/>
                </a:solidFill>
                <a:latin typeface="Times New Roman" panose="02020603050405020304" pitchFamily="18" charset="0"/>
                <a:ea typeface="隶书" panose="02010509060101010101" pitchFamily="49" charset="-122"/>
              </a:rPr>
              <a:t>50%HNO</a:t>
            </a:r>
            <a:r>
              <a:rPr lang="en-US" altLang="zh-CN" sz="2800" b="1" baseline="-30000" dirty="0">
                <a:solidFill>
                  <a:srgbClr val="000000"/>
                </a:solidFill>
                <a:latin typeface="Times New Roman" panose="02020603050405020304" pitchFamily="18" charset="0"/>
                <a:ea typeface="隶书" panose="02010509060101010101" pitchFamily="49" charset="-122"/>
              </a:rPr>
              <a:t>3</a:t>
            </a:r>
            <a:r>
              <a:rPr lang="en-US" altLang="zh-CN" sz="2800" b="1" dirty="0">
                <a:latin typeface="Times New Roman" panose="02020603050405020304" pitchFamily="18" charset="0"/>
                <a:ea typeface="隶书" panose="02010509060101010101" pitchFamily="49" charset="-122"/>
              </a:rPr>
              <a:t> (</a:t>
            </a:r>
            <a:r>
              <a:rPr lang="zh-CN" altLang="en-US" sz="2800" b="1" dirty="0">
                <a:latin typeface="Times New Roman" panose="02020603050405020304" pitchFamily="18" charset="0"/>
                <a:ea typeface="隶书" panose="02010509060101010101" pitchFamily="49" charset="-122"/>
              </a:rPr>
              <a:t>密度为</a:t>
            </a:r>
            <a:r>
              <a:rPr lang="en-US" altLang="zh-CN" sz="2800" b="1" dirty="0">
                <a:latin typeface="Times New Roman" panose="02020603050405020304" pitchFamily="18" charset="0"/>
                <a:ea typeface="隶书" panose="02010509060101010101" pitchFamily="49" charset="-122"/>
              </a:rPr>
              <a:t>1.30 g·cm</a:t>
            </a:r>
            <a:r>
              <a:rPr lang="en-US" altLang="zh-CN" sz="2800" b="1" baseline="30000" dirty="0">
                <a:latin typeface="Times New Roman" panose="02020603050405020304" pitchFamily="18" charset="0"/>
                <a:ea typeface="隶书" panose="02010509060101010101" pitchFamily="49" charset="-122"/>
              </a:rPr>
              <a:t>-3</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中 稀释后硝酸溶液中</a:t>
            </a:r>
            <a:endParaRPr lang="en-US" altLang="zh-CN" sz="2800" b="1" dirty="0">
              <a:latin typeface="Times New Roman" panose="02020603050405020304" pitchFamily="18" charset="0"/>
              <a:ea typeface="隶书" panose="02010509060101010101" pitchFamily="49" charset="-122"/>
            </a:endParaRPr>
          </a:p>
          <a:p>
            <a:pPr lvl="0" indent="200025" eaLnBrk="0" hangingPunct="0"/>
            <a:r>
              <a:rPr lang="zh-CN" altLang="en-US" sz="2800" b="1" dirty="0">
                <a:latin typeface="Times New Roman" panose="02020603050405020304" pitchFamily="18" charset="0"/>
                <a:ea typeface="隶书" panose="02010509060101010101" pitchFamily="49" charset="-122"/>
              </a:rPr>
              <a:t>溶质的质量分数是</a:t>
            </a:r>
            <a:endParaRPr lang="zh-CN" altLang="en-US" sz="2800" b="1" dirty="0">
              <a:latin typeface="Times New Roman" panose="02020603050405020304" pitchFamily="18" charset="0"/>
              <a:ea typeface="隶书" panose="02010509060101010101" pitchFamily="49" charset="-122"/>
            </a:endParaRPr>
          </a:p>
          <a:p>
            <a:pPr lvl="0" indent="200025" eaLnBrk="0" hangingPunct="0"/>
            <a:r>
              <a:rPr lang="en-US" altLang="zh-CN" sz="2800" b="1" dirty="0">
                <a:latin typeface="Times New Roman" panose="02020603050405020304" pitchFamily="18" charset="0"/>
                <a:ea typeface="隶书" panose="02010509060101010101" pitchFamily="49" charset="-122"/>
              </a:rPr>
              <a:t>        A</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0.60                            B</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0.60 </a:t>
            </a:r>
            <a:endParaRPr lang="en-US" altLang="zh-CN" sz="2800" b="1" dirty="0">
              <a:latin typeface="Times New Roman" panose="02020603050405020304" pitchFamily="18" charset="0"/>
              <a:ea typeface="隶书" panose="02010509060101010101" pitchFamily="49" charset="-122"/>
            </a:endParaRPr>
          </a:p>
          <a:p>
            <a:pPr lvl="0" indent="200025" eaLnBrk="0" hangingPunct="0"/>
            <a:r>
              <a:rPr lang="en-US" altLang="zh-CN" sz="2800" b="1" dirty="0">
                <a:latin typeface="Times New Roman" panose="02020603050405020304" pitchFamily="18" charset="0"/>
                <a:ea typeface="隶书" panose="02010509060101010101" pitchFamily="49" charset="-122"/>
              </a:rPr>
              <a:t>        C</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0.60                        D</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0.60</a:t>
            </a:r>
            <a:endParaRPr lang="en-US" altLang="zh-CN" sz="2800" b="1" dirty="0">
              <a:latin typeface="Times New Roman" panose="02020603050405020304" pitchFamily="18" charset="0"/>
              <a:ea typeface="隶书" panose="02010509060101010101" pitchFamily="49" charset="-122"/>
            </a:endParaRPr>
          </a:p>
        </p:txBody>
      </p:sp>
      <p:sp>
        <p:nvSpPr>
          <p:cNvPr id="2" name="文本框 1"/>
          <p:cNvSpPr txBox="1"/>
          <p:nvPr/>
        </p:nvSpPr>
        <p:spPr>
          <a:xfrm>
            <a:off x="7495540" y="1494155"/>
            <a:ext cx="821055" cy="640080"/>
          </a:xfrm>
          <a:prstGeom prst="rect">
            <a:avLst/>
          </a:prstGeom>
          <a:noFill/>
        </p:spPr>
        <p:txBody>
          <a:bodyPr wrap="square" rtlCol="0">
            <a:spAutoFit/>
          </a:bodyPr>
          <a:p>
            <a:r>
              <a:rPr lang="en-US" altLang="zh-CN" sz="3600" b="1">
                <a:solidFill>
                  <a:srgbClr val="FF0000"/>
                </a:solidFill>
              </a:rPr>
              <a:t>C</a:t>
            </a:r>
            <a:endParaRPr lang="en-US" altLang="zh-CN" sz="3600" b="1">
              <a:solidFill>
                <a:srgbClr val="FF0000"/>
              </a:solidFill>
            </a:endParaRPr>
          </a:p>
        </p:txBody>
      </p:sp>
      <p:sp>
        <p:nvSpPr>
          <p:cNvPr id="3" name="文本框 2"/>
          <p:cNvSpPr txBox="1"/>
          <p:nvPr/>
        </p:nvSpPr>
        <p:spPr>
          <a:xfrm>
            <a:off x="7793355" y="3841115"/>
            <a:ext cx="821055" cy="640080"/>
          </a:xfrm>
          <a:prstGeom prst="rect">
            <a:avLst/>
          </a:prstGeom>
          <a:noFill/>
        </p:spPr>
        <p:txBody>
          <a:bodyPr wrap="square" rtlCol="0">
            <a:spAutoFit/>
          </a:bodyPr>
          <a:p>
            <a:r>
              <a:rPr lang="en-US" altLang="zh-CN" sz="3600" b="1">
                <a:solidFill>
                  <a:srgbClr val="FF0000"/>
                </a:solidFill>
              </a:rPr>
              <a:t>C</a:t>
            </a:r>
            <a:endParaRPr lang="en-US" altLang="zh-CN" sz="3600" b="1">
              <a:solidFill>
                <a:srgbClr val="FF0000"/>
              </a:solidFill>
            </a:endParaRPr>
          </a:p>
        </p:txBody>
      </p:sp>
      <p:sp>
        <p:nvSpPr>
          <p:cNvPr id="219" name=" 219"/>
          <p:cNvSpPr/>
          <p:nvPr/>
        </p:nvSpPr>
        <p:spPr>
          <a:xfrm>
            <a:off x="207010" y="2007235"/>
            <a:ext cx="8214995" cy="9055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a:solidFill>
                  <a:srgbClr val="FFFF00"/>
                </a:solidFill>
                <a:latin typeface="华文行楷" panose="02010800040101010101" pitchFamily="2" charset="-122"/>
                <a:ea typeface="华文行楷" panose="02010800040101010101" pitchFamily="2" charset="-122"/>
              </a:rPr>
              <a:t>估算法</a:t>
            </a:r>
            <a:r>
              <a:rPr lang="zh-CN" altLang="en-US" sz="2000" b="1">
                <a:solidFill>
                  <a:srgbClr val="FFFF00"/>
                </a:solidFill>
              </a:rPr>
              <a:t>：若加入等质量的水，则质量分数等于</a:t>
            </a:r>
            <a:r>
              <a:rPr lang="en-US" altLang="zh-CN" sz="2000" b="1">
                <a:solidFill>
                  <a:srgbClr val="FFFF00"/>
                </a:solidFill>
              </a:rPr>
              <a:t>25%</a:t>
            </a:r>
            <a:r>
              <a:rPr lang="zh-CN" altLang="en-US" sz="2000" b="1">
                <a:solidFill>
                  <a:srgbClr val="FFFF00"/>
                </a:solidFill>
              </a:rPr>
              <a:t>的一半，但水的密度比氨水大，所以加入等体积的水，质量分数比</a:t>
            </a:r>
            <a:r>
              <a:rPr lang="en-US" altLang="zh-CN" sz="2000" b="1">
                <a:solidFill>
                  <a:srgbClr val="FFFF00"/>
                </a:solidFill>
              </a:rPr>
              <a:t>12.5%</a:t>
            </a:r>
            <a:r>
              <a:rPr lang="zh-CN" altLang="en-US" sz="2000" b="1">
                <a:solidFill>
                  <a:srgbClr val="FFFF00"/>
                </a:solidFill>
              </a:rPr>
              <a:t>小</a:t>
            </a:r>
            <a:endParaRPr lang="zh-CN" altLang="en-US" sz="2000" b="1">
              <a:solidFill>
                <a:srgbClr val="FFFF00"/>
              </a:solidFill>
            </a:endParaRPr>
          </a:p>
        </p:txBody>
      </p:sp>
      <p:sp>
        <p:nvSpPr>
          <p:cNvPr id="5" name="云形 4"/>
          <p:cNvSpPr/>
          <p:nvPr/>
        </p:nvSpPr>
        <p:spPr>
          <a:xfrm>
            <a:off x="8126095" y="988060"/>
            <a:ext cx="1125855" cy="1461770"/>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2800" b="1">
                <a:solidFill>
                  <a:schemeClr val="tx1"/>
                </a:solidFill>
                <a:latin typeface="华文行楷" panose="02010800040101010101" pitchFamily="2" charset="-122"/>
                <a:ea typeface="华文行楷" panose="02010800040101010101" pitchFamily="2" charset="-122"/>
              </a:rPr>
              <a:t>思维</a:t>
            </a:r>
            <a:endParaRPr lang="zh-CN" altLang="en-US" sz="2800" b="1">
              <a:solidFill>
                <a:schemeClr val="tx1"/>
              </a:solidFill>
              <a:latin typeface="华文行楷" panose="02010800040101010101" pitchFamily="2" charset="-122"/>
              <a:ea typeface="华文行楷" panose="0201080004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19"/>
                                        </p:tgtEl>
                                        <p:attrNameLst>
                                          <p:attrName>style.visibility</p:attrName>
                                        </p:attrNameLst>
                                      </p:cBhvr>
                                      <p:to>
                                        <p:strVal val="visible"/>
                                      </p:to>
                                    </p:set>
                                    <p:anim calcmode="lin" valueType="num">
                                      <p:cBhvr additive="base">
                                        <p:cTn id="13" dur="500"/>
                                        <p:tgtEl>
                                          <p:spTgt spid="219"/>
                                        </p:tgtEl>
                                        <p:attrNameLst>
                                          <p:attrName>ppt_y</p:attrName>
                                        </p:attrNameLst>
                                      </p:cBhvr>
                                      <p:tavLst>
                                        <p:tav tm="0">
                                          <p:val>
                                            <p:strVal val="#ppt_y+#ppt_h*1.125000"/>
                                          </p:val>
                                        </p:tav>
                                        <p:tav tm="100000">
                                          <p:val>
                                            <p:strVal val="#ppt_y"/>
                                          </p:val>
                                        </p:tav>
                                      </p:tavLst>
                                    </p:anim>
                                    <p:animEffect transition="in" filter="wipe(up)">
                                      <p:cBhvr>
                                        <p:cTn id="14" dur="500"/>
                                        <p:tgtEl>
                                          <p:spTgt spid="219"/>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9"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ext Box 2"/>
          <p:cNvSpPr txBox="1"/>
          <p:nvPr/>
        </p:nvSpPr>
        <p:spPr>
          <a:xfrm>
            <a:off x="250825" y="755650"/>
            <a:ext cx="2592388" cy="1160463"/>
          </a:xfrm>
          <a:prstGeom prst="rect">
            <a:avLst/>
          </a:prstGeom>
          <a:noFill/>
          <a:ln w="9525">
            <a:noFill/>
          </a:ln>
        </p:spPr>
        <p:txBody>
          <a:bodyPr>
            <a:spAutoFit/>
          </a:bodyPr>
          <a:p>
            <a:pPr lvl="0" eaLnBrk="1" hangingPunct="1">
              <a:spcBef>
                <a:spcPct val="50000"/>
              </a:spcBef>
            </a:pPr>
            <a:r>
              <a:rPr lang="zh-CN" altLang="en-US" sz="2800" b="1" dirty="0">
                <a:solidFill>
                  <a:srgbClr val="0000FF"/>
                </a:solidFill>
                <a:latin typeface="隶书" panose="02010509060101010101" pitchFamily="49" charset="-122"/>
                <a:ea typeface="隶书" panose="02010509060101010101" pitchFamily="49" charset="-122"/>
              </a:rPr>
              <a:t>平均摩尔质量</a:t>
            </a:r>
            <a:endParaRPr lang="zh-CN" altLang="en-US" sz="2800" b="1" dirty="0">
              <a:solidFill>
                <a:srgbClr val="0000FF"/>
              </a:solidFill>
              <a:latin typeface="隶书" panose="02010509060101010101" pitchFamily="49" charset="-122"/>
              <a:ea typeface="隶书" panose="02010509060101010101" pitchFamily="49" charset="-122"/>
            </a:endParaRPr>
          </a:p>
          <a:p>
            <a:pPr lvl="0" eaLnBrk="1" hangingPunct="1">
              <a:spcBef>
                <a:spcPct val="50000"/>
              </a:spcBef>
            </a:pPr>
            <a:r>
              <a:rPr lang="en-US" altLang="zh-CN" sz="2800" b="1" dirty="0">
                <a:latin typeface="隶书" panose="02010509060101010101" pitchFamily="49" charset="-122"/>
                <a:ea typeface="隶书" panose="02010509060101010101" pitchFamily="49" charset="-122"/>
              </a:rPr>
              <a:t>1</a:t>
            </a:r>
            <a:r>
              <a:rPr lang="zh-CN" altLang="en-US" sz="2800" b="1" dirty="0">
                <a:latin typeface="隶书" panose="02010509060101010101" pitchFamily="49" charset="-122"/>
                <a:ea typeface="隶书" panose="02010509060101010101" pitchFamily="49" charset="-122"/>
              </a:rPr>
              <a:t>、定义</a:t>
            </a:r>
            <a:r>
              <a:rPr lang="en-US" altLang="zh-CN"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sp>
        <p:nvSpPr>
          <p:cNvPr id="99331" name="Text Box 4"/>
          <p:cNvSpPr txBox="1"/>
          <p:nvPr/>
        </p:nvSpPr>
        <p:spPr>
          <a:xfrm>
            <a:off x="228600" y="2268538"/>
            <a:ext cx="8915400" cy="519112"/>
          </a:xfrm>
          <a:prstGeom prst="rect">
            <a:avLst/>
          </a:prstGeom>
          <a:noFill/>
          <a:ln w="9525">
            <a:noFill/>
          </a:ln>
        </p:spPr>
        <p:txBody>
          <a:bodyPr>
            <a:spAutoFit/>
          </a:bodyPr>
          <a:p>
            <a:pPr lvl="0" eaLnBrk="1" hangingPunct="1">
              <a:spcBef>
                <a:spcPct val="50000"/>
              </a:spcBef>
            </a:pPr>
            <a:r>
              <a:rPr lang="en-US" altLang="zh-CN" sz="2800" b="1" dirty="0">
                <a:latin typeface="隶书" panose="02010509060101010101" pitchFamily="49" charset="-122"/>
                <a:ea typeface="隶书" panose="02010509060101010101" pitchFamily="49" charset="-122"/>
              </a:rPr>
              <a:t>2</a:t>
            </a:r>
            <a:r>
              <a:rPr lang="zh-CN" altLang="en-US" sz="2800" b="1" dirty="0">
                <a:latin typeface="隶书" panose="02010509060101010101" pitchFamily="49" charset="-122"/>
                <a:ea typeface="隶书" panose="02010509060101010101" pitchFamily="49" charset="-122"/>
              </a:rPr>
              <a:t>、计算式：</a:t>
            </a:r>
            <a:endParaRPr lang="zh-CN" altLang="en-US" sz="2800" dirty="0">
              <a:latin typeface="隶书" panose="02010509060101010101" pitchFamily="49" charset="-122"/>
              <a:ea typeface="隶书" panose="02010509060101010101" pitchFamily="49" charset="-122"/>
            </a:endParaRPr>
          </a:p>
        </p:txBody>
      </p:sp>
      <p:graphicFrame>
        <p:nvGraphicFramePr>
          <p:cNvPr id="176136" name="Object 8"/>
          <p:cNvGraphicFramePr>
            <a:graphicFrameLocks noChangeAspect="1"/>
          </p:cNvGraphicFramePr>
          <p:nvPr/>
        </p:nvGraphicFramePr>
        <p:xfrm>
          <a:off x="2771775" y="1196975"/>
          <a:ext cx="1217613" cy="857250"/>
        </p:xfrm>
        <a:graphic>
          <a:graphicData uri="http://schemas.openxmlformats.org/presentationml/2006/ole">
            <mc:AlternateContent xmlns:mc="http://schemas.openxmlformats.org/markup-compatibility/2006">
              <mc:Choice xmlns:v="urn:schemas-microsoft-com:vml" Requires="v">
                <p:oleObj spid="_x0000_s3102" name="" r:id="rId1" imgW="584200" imgH="457200" progId="Equation.3">
                  <p:embed/>
                </p:oleObj>
              </mc:Choice>
              <mc:Fallback>
                <p:oleObj name="" r:id="rId1" imgW="584200" imgH="457200" progId="Equation.3">
                  <p:embed/>
                  <p:pic>
                    <p:nvPicPr>
                      <p:cNvPr id="0" name="图片 3101"/>
                      <p:cNvPicPr/>
                      <p:nvPr/>
                    </p:nvPicPr>
                    <p:blipFill>
                      <a:blip r:embed="rId2"/>
                      <a:stretch>
                        <a:fillRect/>
                      </a:stretch>
                    </p:blipFill>
                    <p:spPr>
                      <a:xfrm>
                        <a:off x="2771775" y="1196975"/>
                        <a:ext cx="1217613" cy="857250"/>
                      </a:xfrm>
                      <a:prstGeom prst="rect">
                        <a:avLst/>
                      </a:prstGeom>
                      <a:solidFill>
                        <a:schemeClr val="bg1"/>
                      </a:solidFill>
                      <a:ln w="38100">
                        <a:noFill/>
                        <a:miter/>
                      </a:ln>
                    </p:spPr>
                  </p:pic>
                </p:oleObj>
              </mc:Fallback>
            </mc:AlternateContent>
          </a:graphicData>
        </a:graphic>
      </p:graphicFrame>
      <p:graphicFrame>
        <p:nvGraphicFramePr>
          <p:cNvPr id="176137" name="Object 9"/>
          <p:cNvGraphicFramePr>
            <a:graphicFrameLocks noChangeAspect="1"/>
          </p:cNvGraphicFramePr>
          <p:nvPr/>
        </p:nvGraphicFramePr>
        <p:xfrm>
          <a:off x="2495550" y="2276475"/>
          <a:ext cx="6310313" cy="558800"/>
        </p:xfrm>
        <a:graphic>
          <a:graphicData uri="http://schemas.openxmlformats.org/presentationml/2006/ole">
            <mc:AlternateContent xmlns:mc="http://schemas.openxmlformats.org/markup-compatibility/2006">
              <mc:Choice xmlns:v="urn:schemas-microsoft-com:vml" Requires="v">
                <p:oleObj spid="_x0000_s3103" name="" r:id="rId3" imgW="2487295" imgH="254000" progId="Equation.3">
                  <p:embed/>
                </p:oleObj>
              </mc:Choice>
              <mc:Fallback>
                <p:oleObj name="" r:id="rId3" imgW="2487295" imgH="254000" progId="Equation.3">
                  <p:embed/>
                  <p:pic>
                    <p:nvPicPr>
                      <p:cNvPr id="0" name="图片 3102"/>
                      <p:cNvPicPr/>
                      <p:nvPr/>
                    </p:nvPicPr>
                    <p:blipFill>
                      <a:blip r:embed="rId4"/>
                      <a:stretch>
                        <a:fillRect/>
                      </a:stretch>
                    </p:blipFill>
                    <p:spPr>
                      <a:xfrm>
                        <a:off x="2495550" y="2276475"/>
                        <a:ext cx="6310313" cy="558800"/>
                      </a:xfrm>
                      <a:prstGeom prst="rect">
                        <a:avLst/>
                      </a:prstGeom>
                      <a:solidFill>
                        <a:schemeClr val="bg1"/>
                      </a:solidFill>
                      <a:ln w="38100">
                        <a:noFill/>
                        <a:miter/>
                      </a:ln>
                    </p:spPr>
                  </p:pic>
                </p:oleObj>
              </mc:Fallback>
            </mc:AlternateContent>
          </a:graphicData>
        </a:graphic>
      </p:graphicFrame>
      <p:graphicFrame>
        <p:nvGraphicFramePr>
          <p:cNvPr id="176138" name="Object 10"/>
          <p:cNvGraphicFramePr>
            <a:graphicFrameLocks noChangeAspect="1"/>
          </p:cNvGraphicFramePr>
          <p:nvPr/>
        </p:nvGraphicFramePr>
        <p:xfrm>
          <a:off x="884238" y="3141663"/>
          <a:ext cx="7435850" cy="503237"/>
        </p:xfrm>
        <a:graphic>
          <a:graphicData uri="http://schemas.openxmlformats.org/presentationml/2006/ole">
            <mc:AlternateContent xmlns:mc="http://schemas.openxmlformats.org/markup-compatibility/2006">
              <mc:Choice xmlns:v="urn:schemas-microsoft-com:vml" Requires="v">
                <p:oleObj spid="_x0000_s3104" name="" r:id="rId5" imgW="2933700" imgH="228600" progId="Equation.DSMT4">
                  <p:embed/>
                </p:oleObj>
              </mc:Choice>
              <mc:Fallback>
                <p:oleObj name="" r:id="rId5" imgW="2933700" imgH="228600" progId="Equation.DSMT4">
                  <p:embed/>
                  <p:pic>
                    <p:nvPicPr>
                      <p:cNvPr id="0" name="图片 3103"/>
                      <p:cNvPicPr/>
                      <p:nvPr/>
                    </p:nvPicPr>
                    <p:blipFill>
                      <a:blip r:embed="rId6"/>
                      <a:stretch>
                        <a:fillRect/>
                      </a:stretch>
                    </p:blipFill>
                    <p:spPr>
                      <a:xfrm>
                        <a:off x="884238" y="3141663"/>
                        <a:ext cx="7435850" cy="503237"/>
                      </a:xfrm>
                      <a:prstGeom prst="rect">
                        <a:avLst/>
                      </a:prstGeom>
                      <a:solidFill>
                        <a:schemeClr val="bg1"/>
                      </a:solidFill>
                      <a:ln w="38100">
                        <a:noFill/>
                        <a:miter/>
                      </a:ln>
                    </p:spPr>
                  </p:pic>
                </p:oleObj>
              </mc:Fallback>
            </mc:AlternateContent>
          </a:graphicData>
        </a:graphic>
      </p:graphicFrame>
      <p:sp>
        <p:nvSpPr>
          <p:cNvPr id="176139" name="Text Box 11"/>
          <p:cNvSpPr txBox="1"/>
          <p:nvPr/>
        </p:nvSpPr>
        <p:spPr>
          <a:xfrm>
            <a:off x="114300" y="4076700"/>
            <a:ext cx="8789670" cy="1584960"/>
          </a:xfrm>
          <a:prstGeom prst="rect">
            <a:avLst/>
          </a:prstGeom>
          <a:solidFill>
            <a:schemeClr val="bg1"/>
          </a:solidFill>
          <a:ln w="9525">
            <a:noFill/>
          </a:ln>
        </p:spPr>
        <p:txBody>
          <a:bodyPr wrap="square">
            <a:spAutoFit/>
          </a:bodyPr>
          <a:p>
            <a:pPr lvl="0" eaLnBrk="1" hangingPunct="1">
              <a:spcBef>
                <a:spcPct val="50000"/>
              </a:spcBef>
            </a:pPr>
            <a:r>
              <a:rPr lang="en-US" sz="2800" b="1" dirty="0">
                <a:solidFill>
                  <a:schemeClr val="tx1"/>
                </a:solidFill>
                <a:latin typeface="隶书" panose="02010509060101010101" pitchFamily="49" charset="-122"/>
                <a:ea typeface="隶书" panose="02010509060101010101" pitchFamily="49" charset="-122"/>
              </a:rPr>
              <a:t>3</a:t>
            </a:r>
            <a:r>
              <a:rPr lang="zh-CN" sz="2800" b="1" dirty="0">
                <a:solidFill>
                  <a:schemeClr val="tx1"/>
                </a:solidFill>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1mol</a:t>
            </a:r>
            <a:r>
              <a:rPr lang="zh-CN" altLang="en-US" sz="2800" b="1" dirty="0">
                <a:latin typeface="隶书" panose="02010509060101010101" pitchFamily="49" charset="-122"/>
                <a:ea typeface="隶书" panose="02010509060101010101" pitchFamily="49" charset="-122"/>
              </a:rPr>
              <a:t>氧气在放电条件下，有</a:t>
            </a:r>
            <a:r>
              <a:rPr lang="en-US" altLang="zh-CN" sz="2800" b="1" dirty="0">
                <a:latin typeface="隶书" panose="02010509060101010101" pitchFamily="49" charset="-122"/>
                <a:ea typeface="隶书" panose="02010509060101010101" pitchFamily="49" charset="-122"/>
              </a:rPr>
              <a:t>30%</a:t>
            </a:r>
            <a:r>
              <a:rPr lang="zh-CN" altLang="en-US" sz="2800" b="1" dirty="0">
                <a:latin typeface="隶书" panose="02010509060101010101" pitchFamily="49" charset="-122"/>
                <a:ea typeface="隶书" panose="02010509060101010101" pitchFamily="49" charset="-122"/>
              </a:rPr>
              <a:t>转化为臭氧（</a:t>
            </a:r>
            <a:r>
              <a:rPr lang="en-US" altLang="zh-CN" sz="2800" b="1" dirty="0">
                <a:latin typeface="隶书" panose="02010509060101010101" pitchFamily="49" charset="-122"/>
                <a:ea typeface="隶书" panose="02010509060101010101" pitchFamily="49" charset="-122"/>
              </a:rPr>
              <a:t>O</a:t>
            </a:r>
            <a:r>
              <a:rPr lang="en-US" altLang="zh-CN" sz="2800" b="1" baseline="-25000" dirty="0">
                <a:latin typeface="隶书" panose="02010509060101010101" pitchFamily="49" charset="-122"/>
                <a:ea typeface="隶书" panose="02010509060101010101" pitchFamily="49" charset="-122"/>
              </a:rPr>
              <a:t>3</a:t>
            </a:r>
            <a:r>
              <a:rPr lang="zh-CN" altLang="en-US" sz="2800" b="1" dirty="0">
                <a:latin typeface="隶书" panose="02010509060101010101" pitchFamily="49" charset="-122"/>
                <a:ea typeface="隶书" panose="02010509060101010101" pitchFamily="49" charset="-122"/>
              </a:rPr>
              <a:t>），则放电后混合气体对氢气的相对密度是   </a:t>
            </a:r>
            <a:r>
              <a:rPr lang="en-US" altLang="zh-CN" sz="2800" b="1" dirty="0">
                <a:latin typeface="隶书" panose="02010509060101010101" pitchFamily="49" charset="-122"/>
                <a:ea typeface="隶书" panose="02010509060101010101" pitchFamily="49" charset="-122"/>
              </a:rPr>
              <a:t>(34</a:t>
            </a:r>
            <a:r>
              <a:rPr lang="zh-CN" altLang="en-US" sz="2800" b="1" dirty="0">
                <a:latin typeface="隶书" panose="02010509060101010101" pitchFamily="49" charset="-122"/>
                <a:ea typeface="隶书" panose="02010509060101010101" pitchFamily="49" charset="-122"/>
              </a:rPr>
              <a:t>题</a:t>
            </a:r>
            <a:r>
              <a:rPr lang="en-US" altLang="zh-CN"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a:p>
            <a:pPr lvl="0" eaLnBrk="1" hangingPunct="1">
              <a:spcBef>
                <a:spcPct val="50000"/>
              </a:spcBef>
            </a:pPr>
            <a:r>
              <a:rPr lang="zh-CN" altLang="en-US" sz="2800" b="1" dirty="0">
                <a:latin typeface="隶书" panose="02010509060101010101" pitchFamily="49" charset="-122"/>
                <a:ea typeface="隶书" panose="02010509060101010101" pitchFamily="49" charset="-122"/>
              </a:rPr>
              <a:t> </a:t>
            </a:r>
            <a:r>
              <a:rPr lang="en-US" altLang="zh-CN" sz="2800" b="1" dirty="0">
                <a:latin typeface="隶书" panose="02010509060101010101" pitchFamily="49" charset="-122"/>
                <a:ea typeface="隶书" panose="02010509060101010101" pitchFamily="49" charset="-122"/>
              </a:rPr>
              <a:t>(A)16    (B)17.8    (C)18.4     (D )35.6</a:t>
            </a:r>
            <a:endParaRPr lang="en-US" altLang="zh-CN" sz="2800" b="1" dirty="0">
              <a:latin typeface="隶书" panose="02010509060101010101" pitchFamily="49" charset="-122"/>
              <a:ea typeface="隶书" panose="02010509060101010101" pitchFamily="49" charset="-122"/>
            </a:endParaRPr>
          </a:p>
        </p:txBody>
      </p:sp>
      <p:sp>
        <p:nvSpPr>
          <p:cNvPr id="99336" name="AutoShape 10"/>
          <p:cNvSpPr/>
          <p:nvPr/>
        </p:nvSpPr>
        <p:spPr>
          <a:xfrm>
            <a:off x="395288" y="266700"/>
            <a:ext cx="2900362" cy="501650"/>
          </a:xfrm>
          <a:prstGeom prst="roundRect">
            <a:avLst>
              <a:gd name="adj" fmla="val 16667"/>
            </a:avLst>
          </a:prstGeom>
          <a:gradFill rotWithShape="0">
            <a:gsLst>
              <a:gs pos="0">
                <a:srgbClr val="FFFFFF"/>
              </a:gs>
              <a:gs pos="100000">
                <a:srgbClr val="33CC33"/>
              </a:gs>
            </a:gsLst>
            <a:path path="shape">
              <a:fillToRect l="50000" t="50000" r="50000" b="50000"/>
            </a:path>
            <a:tileRect/>
          </a:gradFill>
          <a:ln w="38100" cap="flat" cmpd="sng">
            <a:solidFill>
              <a:srgbClr val="FF3300"/>
            </a:solidFill>
            <a:prstDash val="solid"/>
            <a:headEnd type="none" w="med" len="med"/>
            <a:tailEnd type="none" w="med" len="med"/>
          </a:ln>
        </p:spPr>
        <p:txBody>
          <a:bodyPr wrap="none" anchor="ctr"/>
          <a:p>
            <a:pPr lvl="0" algn="ctr" eaLnBrk="1" hangingPunct="1"/>
            <a:r>
              <a:rPr lang="zh-CN" altLang="en-US" sz="3200" dirty="0">
                <a:solidFill>
                  <a:schemeClr val="accent2"/>
                </a:solidFill>
                <a:latin typeface="Times New Roman" panose="02020603050405020304" pitchFamily="18" charset="0"/>
                <a:ea typeface="隶书" panose="02010509060101010101" pitchFamily="49" charset="-122"/>
              </a:rPr>
              <a:t>延伸与拓展二</a:t>
            </a:r>
            <a:endParaRPr lang="zh-CN" altLang="en-US" dirty="0">
              <a:latin typeface="Times New Roman" panose="02020603050405020304" pitchFamily="18" charset="0"/>
              <a:ea typeface="隶书" panose="02010509060101010101" pitchFamily="49" charset="-122"/>
            </a:endParaRPr>
          </a:p>
        </p:txBody>
      </p:sp>
      <p:sp>
        <p:nvSpPr>
          <p:cNvPr id="2" name="文本框 1"/>
          <p:cNvSpPr txBox="1"/>
          <p:nvPr/>
        </p:nvSpPr>
        <p:spPr>
          <a:xfrm>
            <a:off x="7780020" y="4615180"/>
            <a:ext cx="799465" cy="829310"/>
          </a:xfrm>
          <a:prstGeom prst="rect">
            <a:avLst/>
          </a:prstGeom>
          <a:noFill/>
        </p:spPr>
        <p:txBody>
          <a:bodyPr wrap="square" rtlCol="0">
            <a:spAutoFit/>
          </a:bodyPr>
          <a:p>
            <a:r>
              <a:rPr lang="en-US" altLang="zh-CN" sz="4800" b="1">
                <a:solidFill>
                  <a:srgbClr val="FF0000"/>
                </a:solidFill>
              </a:rPr>
              <a:t>B</a:t>
            </a:r>
            <a:endParaRPr lang="en-US" altLang="zh-CN" sz="4800" b="1">
              <a:solidFill>
                <a:srgbClr val="FF0000"/>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136"/>
                                        </p:tgtEl>
                                        <p:attrNameLst>
                                          <p:attrName>style.visibility</p:attrName>
                                        </p:attrNameLst>
                                      </p:cBhvr>
                                      <p:to>
                                        <p:strVal val="visible"/>
                                      </p:to>
                                    </p:set>
                                    <p:animEffect transition="in" filter="dissolve">
                                      <p:cBhvr>
                                        <p:cTn id="7" dur="500"/>
                                        <p:tgtEl>
                                          <p:spTgt spid="1761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6137"/>
                                        </p:tgtEl>
                                        <p:attrNameLst>
                                          <p:attrName>style.visibility</p:attrName>
                                        </p:attrNameLst>
                                      </p:cBhvr>
                                      <p:to>
                                        <p:strVal val="visible"/>
                                      </p:to>
                                    </p:set>
                                    <p:animEffect transition="in" filter="dissolve">
                                      <p:cBhvr>
                                        <p:cTn id="12" dur="500"/>
                                        <p:tgtEl>
                                          <p:spTgt spid="1761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6138"/>
                                        </p:tgtEl>
                                        <p:attrNameLst>
                                          <p:attrName>style.visibility</p:attrName>
                                        </p:attrNameLst>
                                      </p:cBhvr>
                                      <p:to>
                                        <p:strVal val="visible"/>
                                      </p:to>
                                    </p:set>
                                    <p:animEffect transition="in" filter="dissolve">
                                      <p:cBhvr>
                                        <p:cTn id="17" dur="500"/>
                                        <p:tgtEl>
                                          <p:spTgt spid="1761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6139"/>
                                        </p:tgtEl>
                                        <p:attrNameLst>
                                          <p:attrName>style.visibility</p:attrName>
                                        </p:attrNameLst>
                                      </p:cBhvr>
                                      <p:to>
                                        <p:strVal val="visible"/>
                                      </p:to>
                                    </p:set>
                                    <p:animEffect transition="in" filter="dissolve">
                                      <p:cBhvr>
                                        <p:cTn id="22" dur="500"/>
                                        <p:tgtEl>
                                          <p:spTgt spid="17613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9" grpId="0" bldLvl="0" animBg="1"/>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457200" y="255588"/>
            <a:ext cx="8305800" cy="1801812"/>
          </a:xfrm>
          <a:prstGeom prst="rect">
            <a:avLst/>
          </a:prstGeom>
          <a:noFill/>
          <a:ln w="9525">
            <a:noFill/>
          </a:ln>
        </p:spPr>
        <p:txBody>
          <a:bodyPr>
            <a:spAutoFit/>
          </a:bodyPr>
          <a:p>
            <a:pPr lvl="0" eaLnBrk="1" hangingPunct="1">
              <a:spcBef>
                <a:spcPct val="50000"/>
              </a:spcBef>
            </a:pPr>
            <a:r>
              <a:rPr lang="zh-CN" altLang="zh-CN" sz="2800" b="1" dirty="0">
                <a:solidFill>
                  <a:srgbClr val="FF0000"/>
                </a:solidFill>
                <a:latin typeface="Times New Roman" panose="02020603050405020304" pitchFamily="18" charset="0"/>
                <a:ea typeface="宋体" panose="02010600030101010101" pitchFamily="2" charset="-122"/>
              </a:rPr>
              <a:t>        </a:t>
            </a:r>
            <a:r>
              <a:rPr lang="en-US" altLang="zh-CN" sz="2800" b="1" dirty="0">
                <a:solidFill>
                  <a:srgbClr val="FF0000"/>
                </a:solidFill>
                <a:latin typeface="Times New Roman" panose="02020603050405020304" pitchFamily="18" charset="0"/>
                <a:ea typeface="宋体" panose="02010600030101010101" pitchFamily="2" charset="-122"/>
              </a:rPr>
              <a:t>4.   </a:t>
            </a:r>
            <a:r>
              <a:rPr lang="zh-CN" altLang="en-US" sz="2800" b="1" dirty="0">
                <a:latin typeface="Times New Roman" panose="02020603050405020304" pitchFamily="18" charset="0"/>
                <a:ea typeface="宋体" panose="02010600030101010101" pitchFamily="2" charset="-122"/>
              </a:rPr>
              <a:t>碳酸铵在</a:t>
            </a:r>
            <a:r>
              <a:rPr lang="en-US" altLang="zh-CN" sz="2800" b="1" dirty="0">
                <a:latin typeface="Times New Roman" panose="02020603050405020304" pitchFamily="18" charset="0"/>
                <a:ea typeface="宋体" panose="02010600030101010101" pitchFamily="2" charset="-122"/>
              </a:rPr>
              <a:t>150 </a:t>
            </a:r>
            <a:r>
              <a:rPr lang="en-US" altLang="zh-CN" sz="2800" b="1" baseline="30000" dirty="0">
                <a:latin typeface="Times New Roman" panose="02020603050405020304" pitchFamily="18" charset="0"/>
                <a:ea typeface="宋体" panose="02010600030101010101" pitchFamily="2" charset="-122"/>
              </a:rPr>
              <a:t>o</a:t>
            </a:r>
            <a:r>
              <a:rPr lang="en-US" altLang="zh-CN" sz="2800" b="1" dirty="0">
                <a:latin typeface="Times New Roman" panose="02020603050405020304" pitchFamily="18" charset="0"/>
                <a:ea typeface="宋体" panose="02010600030101010101" pitchFamily="2" charset="-122"/>
              </a:rPr>
              <a:t>C</a:t>
            </a:r>
            <a:r>
              <a:rPr lang="zh-CN" altLang="en-US" sz="2800" b="1" dirty="0">
                <a:latin typeface="Times New Roman" panose="02020603050405020304" pitchFamily="18" charset="0"/>
                <a:ea typeface="宋体" panose="02010600030101010101" pitchFamily="2" charset="-122"/>
              </a:rPr>
              <a:t>完全分解生成氨、二</a:t>
            </a:r>
            <a:endParaRPr lang="zh-CN" altLang="en-US" sz="2800" b="1" dirty="0">
              <a:latin typeface="Times New Roman" panose="02020603050405020304" pitchFamily="18" charset="0"/>
              <a:ea typeface="宋体" panose="02010600030101010101" pitchFamily="2" charset="-122"/>
            </a:endParaRPr>
          </a:p>
          <a:p>
            <a:pPr lvl="0" eaLnBrk="1" hangingPunct="1">
              <a:spcBef>
                <a:spcPct val="50000"/>
              </a:spcBef>
            </a:pPr>
            <a:r>
              <a:rPr lang="zh-CN" altLang="en-US" sz="2800" b="1" dirty="0">
                <a:latin typeface="Times New Roman" panose="02020603050405020304" pitchFamily="18" charset="0"/>
                <a:ea typeface="宋体" panose="02010600030101010101" pitchFamily="2" charset="-122"/>
              </a:rPr>
              <a:t>氧化碳和水蒸气，问生成混合物的密度是相同条件</a:t>
            </a:r>
            <a:endParaRPr lang="zh-CN" altLang="en-US" sz="2800" b="1" dirty="0">
              <a:latin typeface="Times New Roman" panose="02020603050405020304" pitchFamily="18" charset="0"/>
              <a:ea typeface="宋体" panose="02010600030101010101" pitchFamily="2" charset="-122"/>
            </a:endParaRPr>
          </a:p>
          <a:p>
            <a:pPr lvl="0" eaLnBrk="1" hangingPunct="1">
              <a:spcBef>
                <a:spcPct val="50000"/>
              </a:spcBef>
            </a:pPr>
            <a:r>
              <a:rPr lang="zh-CN" altLang="en-US" sz="2800" b="1" dirty="0">
                <a:latin typeface="Times New Roman" panose="02020603050405020304" pitchFamily="18" charset="0"/>
                <a:ea typeface="宋体" panose="02010600030101010101" pitchFamily="2" charset="-122"/>
              </a:rPr>
              <a:t>下氢气密度的多少倍。</a:t>
            </a:r>
            <a:endParaRPr lang="zh-CN" altLang="en-US" sz="2800" b="1" dirty="0">
              <a:latin typeface="Times New Roman" panose="02020603050405020304" pitchFamily="18" charset="0"/>
              <a:ea typeface="宋体" panose="02010600030101010101" pitchFamily="2" charset="-122"/>
            </a:endParaRPr>
          </a:p>
        </p:txBody>
      </p:sp>
      <p:sp>
        <p:nvSpPr>
          <p:cNvPr id="17413" name="Text Box 5"/>
          <p:cNvSpPr txBox="1"/>
          <p:nvPr/>
        </p:nvSpPr>
        <p:spPr>
          <a:xfrm>
            <a:off x="914400" y="2300288"/>
            <a:ext cx="914400" cy="519112"/>
          </a:xfrm>
          <a:prstGeom prst="rect">
            <a:avLst/>
          </a:prstGeom>
          <a:noFill/>
          <a:ln w="9525">
            <a:noFill/>
          </a:ln>
        </p:spPr>
        <p:txBody>
          <a:bodyPr>
            <a:spAutoFit/>
          </a:bodyPr>
          <a:p>
            <a:pPr lvl="0" eaLnBrk="1" hangingPunct="1">
              <a:spcBef>
                <a:spcPct val="50000"/>
              </a:spcBef>
            </a:pPr>
            <a:r>
              <a:rPr lang="zh-CN" altLang="en-US" sz="2800" b="1" dirty="0">
                <a:latin typeface="Times New Roman" panose="02020603050405020304" pitchFamily="18" charset="0"/>
                <a:ea typeface="宋体" panose="02010600030101010101" pitchFamily="2" charset="-122"/>
              </a:rPr>
              <a:t>解：</a:t>
            </a:r>
            <a:endParaRPr lang="zh-CN" altLang="en-US" sz="2400" dirty="0">
              <a:latin typeface="Times New Roman" panose="02020603050405020304" pitchFamily="18" charset="0"/>
              <a:ea typeface="宋体" panose="02010600030101010101" pitchFamily="2" charset="-122"/>
            </a:endParaRPr>
          </a:p>
        </p:txBody>
      </p:sp>
      <p:sp>
        <p:nvSpPr>
          <p:cNvPr id="17414" name="Text Box 6"/>
          <p:cNvSpPr txBox="1"/>
          <p:nvPr/>
        </p:nvSpPr>
        <p:spPr>
          <a:xfrm>
            <a:off x="1828800" y="3138488"/>
            <a:ext cx="6781800" cy="519112"/>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(NH</a:t>
            </a:r>
            <a:r>
              <a:rPr lang="en-US" altLang="zh-CN" sz="2800" b="1" baseline="-25000" dirty="0">
                <a:latin typeface="Times New Roman" panose="02020603050405020304" pitchFamily="18" charset="0"/>
                <a:ea typeface="宋体" panose="02010600030101010101" pitchFamily="2" charset="-122"/>
              </a:rPr>
              <a:t>4</a:t>
            </a:r>
            <a:r>
              <a:rPr lang="en-US" altLang="zh-CN" sz="2800" b="1" dirty="0">
                <a:latin typeface="Times New Roman" panose="02020603050405020304" pitchFamily="18" charset="0"/>
                <a:ea typeface="宋体" panose="02010600030101010101" pitchFamily="2" charset="-122"/>
              </a:rPr>
              <a:t>)</a:t>
            </a:r>
            <a:r>
              <a:rPr lang="en-US" altLang="zh-CN" sz="2800" b="1" baseline="-25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CO</a:t>
            </a:r>
            <a:r>
              <a:rPr lang="en-US" altLang="zh-CN" sz="2800" b="1" baseline="-25000" dirty="0">
                <a:latin typeface="Times New Roman" panose="02020603050405020304" pitchFamily="18" charset="0"/>
                <a:ea typeface="宋体" panose="02010600030101010101" pitchFamily="2" charset="-122"/>
              </a:rPr>
              <a:t>3</a:t>
            </a:r>
            <a:r>
              <a:rPr lang="en-US" altLang="zh-CN" sz="2800" b="1" dirty="0">
                <a:latin typeface="Times New Roman" panose="02020603050405020304" pitchFamily="18" charset="0"/>
                <a:ea typeface="宋体" panose="02010600030101010101" pitchFamily="2" charset="-122"/>
              </a:rPr>
              <a:t> = 2NH</a:t>
            </a:r>
            <a:r>
              <a:rPr lang="en-US" altLang="zh-CN" sz="2800" b="1" baseline="-25000" dirty="0">
                <a:latin typeface="Times New Roman" panose="02020603050405020304" pitchFamily="18" charset="0"/>
                <a:ea typeface="宋体" panose="02010600030101010101" pitchFamily="2" charset="-122"/>
              </a:rPr>
              <a:t>3 </a:t>
            </a:r>
            <a:r>
              <a:rPr lang="en-US" altLang="zh-CN" sz="2800" b="1" dirty="0">
                <a:latin typeface="Times New Roman" panose="02020603050405020304" pitchFamily="18" charset="0"/>
                <a:ea typeface="宋体" panose="02010600030101010101" pitchFamily="2" charset="-122"/>
              </a:rPr>
              <a:t>↑</a:t>
            </a:r>
            <a:r>
              <a:rPr lang="en-US" altLang="zh-CN" sz="2800" b="1" baseline="-25000"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 H</a:t>
            </a:r>
            <a:r>
              <a:rPr lang="en-US" altLang="zh-CN" sz="2800" b="1" baseline="-25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O↑ + CO</a:t>
            </a:r>
            <a:r>
              <a:rPr lang="en-US" altLang="zh-CN" sz="2800" b="1" baseline="-25000" dirty="0">
                <a:latin typeface="Times New Roman" panose="02020603050405020304" pitchFamily="18" charset="0"/>
                <a:ea typeface="宋体" panose="02010600030101010101" pitchFamily="2" charset="-122"/>
              </a:rPr>
              <a:t>2 </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17415" name="Rectangle 7"/>
          <p:cNvSpPr/>
          <p:nvPr/>
        </p:nvSpPr>
        <p:spPr>
          <a:xfrm>
            <a:off x="304800" y="5867400"/>
            <a:ext cx="8077200" cy="519113"/>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答：生成的混合物的密度是氢气密度的</a:t>
            </a:r>
            <a:r>
              <a:rPr lang="en-US" altLang="zh-CN" sz="2800" b="1" dirty="0">
                <a:latin typeface="Times New Roman" panose="02020603050405020304" pitchFamily="18" charset="0"/>
                <a:ea typeface="宋体" panose="02010600030101010101" pitchFamily="2" charset="-122"/>
              </a:rPr>
              <a:t>12</a:t>
            </a:r>
            <a:r>
              <a:rPr lang="zh-CN" altLang="en-US" sz="2800" b="1" dirty="0">
                <a:latin typeface="Times New Roman" panose="02020603050405020304" pitchFamily="18" charset="0"/>
                <a:ea typeface="宋体" panose="02010600030101010101" pitchFamily="2" charset="-122"/>
              </a:rPr>
              <a:t>倍。</a:t>
            </a:r>
            <a:endParaRPr lang="zh-CN" altLang="en-US" sz="2800" b="1" dirty="0">
              <a:latin typeface="Times New Roman" panose="02020603050405020304" pitchFamily="18" charset="0"/>
              <a:ea typeface="宋体" panose="02010600030101010101" pitchFamily="2" charset="-122"/>
            </a:endParaRPr>
          </a:p>
        </p:txBody>
      </p:sp>
      <p:grpSp>
        <p:nvGrpSpPr>
          <p:cNvPr id="17416" name="Group 8"/>
          <p:cNvGrpSpPr/>
          <p:nvPr/>
        </p:nvGrpSpPr>
        <p:grpSpPr>
          <a:xfrm>
            <a:off x="1905000" y="2133600"/>
            <a:ext cx="4114800" cy="990600"/>
            <a:chOff x="1200" y="1344"/>
            <a:chExt cx="2592" cy="624"/>
          </a:xfrm>
        </p:grpSpPr>
        <p:sp>
          <p:nvSpPr>
            <p:cNvPr id="100372" name="Line 9"/>
            <p:cNvSpPr/>
            <p:nvPr/>
          </p:nvSpPr>
          <p:spPr>
            <a:xfrm>
              <a:off x="2592" y="1671"/>
              <a:ext cx="912" cy="9"/>
            </a:xfrm>
            <a:prstGeom prst="line">
              <a:avLst/>
            </a:prstGeom>
            <a:ln w="38100" cap="flat" cmpd="sng">
              <a:solidFill>
                <a:schemeClr val="bg2"/>
              </a:solidFill>
              <a:prstDash val="solid"/>
              <a:headEnd type="none" w="med" len="med"/>
              <a:tailEnd type="none" w="med" len="med"/>
            </a:ln>
          </p:spPr>
        </p:sp>
        <p:sp>
          <p:nvSpPr>
            <p:cNvPr id="100373" name="Text Box 10"/>
            <p:cNvSpPr txBox="1"/>
            <p:nvPr/>
          </p:nvSpPr>
          <p:spPr>
            <a:xfrm>
              <a:off x="2544" y="1344"/>
              <a:ext cx="1248" cy="327"/>
            </a:xfrm>
            <a:prstGeom prst="rect">
              <a:avLst/>
            </a:prstGeom>
            <a:noFill/>
            <a:ln w="9525">
              <a:noFill/>
            </a:ln>
          </p:spPr>
          <p:txBody>
            <a:bodyPr>
              <a:spAutoFit/>
            </a:bodyPr>
            <a:p>
              <a:pPr lvl="0" eaLnBrk="1" hangingPunct="1">
                <a:spcBef>
                  <a:spcPct val="50000"/>
                </a:spcBef>
              </a:pPr>
              <a:r>
                <a:rPr lang="en-US" altLang="zh-CN" sz="2400" b="1" i="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ρ </a:t>
              </a:r>
              <a:r>
                <a:rPr lang="en-US" altLang="zh-CN" sz="28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混和物</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100374" name="Rectangle 11"/>
            <p:cNvSpPr/>
            <p:nvPr/>
          </p:nvSpPr>
          <p:spPr>
            <a:xfrm>
              <a:off x="2676" y="1641"/>
              <a:ext cx="797" cy="327"/>
            </a:xfrm>
            <a:prstGeom prst="rect">
              <a:avLst/>
            </a:prstGeom>
            <a:noFill/>
            <a:ln w="9525">
              <a:noFill/>
            </a:ln>
          </p:spPr>
          <p:txBody>
            <a:bodyPr wrap="none">
              <a:spAutoFit/>
            </a:bodyPr>
            <a:p>
              <a:pPr lvl="0" eaLnBrk="1" hangingPunct="1">
                <a:spcBef>
                  <a:spcPct val="50000"/>
                </a:spcBef>
              </a:pPr>
              <a:r>
                <a:rPr lang="en-US" altLang="zh-CN" sz="2800" b="1" i="1" dirty="0">
                  <a:latin typeface="Times New Roman" panose="02020603050405020304" pitchFamily="18" charset="0"/>
                  <a:ea typeface="宋体" panose="02010600030101010101" pitchFamily="2" charset="-122"/>
                </a:rPr>
                <a:t>ρ</a:t>
              </a:r>
              <a:r>
                <a:rPr lang="en-US" altLang="zh-CN" sz="2800" b="1" dirty="0">
                  <a:latin typeface="Times New Roman" panose="02020603050405020304" pitchFamily="18" charset="0"/>
                  <a:ea typeface="宋体" panose="02010600030101010101" pitchFamily="2" charset="-122"/>
                </a:rPr>
                <a:t> (H</a:t>
              </a:r>
              <a:r>
                <a:rPr lang="en-US" altLang="zh-CN" sz="2800" b="1" baseline="-25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100375" name="Line 12"/>
            <p:cNvSpPr/>
            <p:nvPr/>
          </p:nvSpPr>
          <p:spPr>
            <a:xfrm>
              <a:off x="1200" y="1680"/>
              <a:ext cx="1008" cy="0"/>
            </a:xfrm>
            <a:prstGeom prst="line">
              <a:avLst/>
            </a:prstGeom>
            <a:ln w="38100" cap="flat" cmpd="sng">
              <a:solidFill>
                <a:schemeClr val="bg2"/>
              </a:solidFill>
              <a:prstDash val="solid"/>
              <a:headEnd type="none" w="med" len="med"/>
              <a:tailEnd type="none" w="med" len="med"/>
            </a:ln>
          </p:spPr>
        </p:sp>
        <p:sp>
          <p:nvSpPr>
            <p:cNvPr id="100376" name="Text Box 13"/>
            <p:cNvSpPr txBox="1"/>
            <p:nvPr/>
          </p:nvSpPr>
          <p:spPr>
            <a:xfrm>
              <a:off x="1200" y="1392"/>
              <a:ext cx="1248" cy="288"/>
            </a:xfrm>
            <a:prstGeom prst="rect">
              <a:avLst/>
            </a:prstGeom>
            <a:noFill/>
            <a:ln w="9525">
              <a:noFill/>
            </a:ln>
          </p:spPr>
          <p:txBody>
            <a:bodyPr>
              <a:spAutoFit/>
            </a:bodyPr>
            <a:p>
              <a:pPr lvl="0" eaLnBrk="1" hangingPunct="1">
                <a:spcBef>
                  <a:spcPct val="50000"/>
                </a:spcBef>
              </a:pPr>
              <a:r>
                <a:rPr lang="en-US" altLang="zh-CN" sz="2400" b="1" i="1" dirty="0">
                  <a:latin typeface="Times New Roman" panose="02020603050405020304" pitchFamily="18" charset="0"/>
                  <a:ea typeface="宋体" panose="02010600030101010101" pitchFamily="2" charset="-122"/>
                </a:rPr>
                <a:t>M </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混合物</a:t>
              </a:r>
              <a:r>
                <a:rPr lang="en-US" altLang="zh-CN" sz="24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00377" name="Rectangle 14"/>
            <p:cNvSpPr/>
            <p:nvPr/>
          </p:nvSpPr>
          <p:spPr>
            <a:xfrm>
              <a:off x="1344" y="1641"/>
              <a:ext cx="720" cy="288"/>
            </a:xfrm>
            <a:prstGeom prst="rect">
              <a:avLst/>
            </a:prstGeom>
            <a:noFill/>
            <a:ln w="9525">
              <a:noFill/>
            </a:ln>
          </p:spPr>
          <p:txBody>
            <a:bodyPr>
              <a:spAutoFit/>
            </a:bodyPr>
            <a:p>
              <a:pPr lvl="0" eaLnBrk="1" hangingPunct="1">
                <a:spcBef>
                  <a:spcPct val="50000"/>
                </a:spcBef>
              </a:pPr>
              <a:r>
                <a:rPr lang="en-US" altLang="zh-CN" sz="2400" b="1" i="1" dirty="0">
                  <a:latin typeface="Times New Roman" panose="02020603050405020304" pitchFamily="18" charset="0"/>
                  <a:ea typeface="宋体" panose="02010600030101010101" pitchFamily="2" charset="-122"/>
                </a:rPr>
                <a:t>M </a:t>
              </a:r>
              <a:r>
                <a:rPr lang="en-US" altLang="zh-CN" sz="2400" b="1" dirty="0">
                  <a:latin typeface="Times New Roman" panose="02020603050405020304" pitchFamily="18" charset="0"/>
                  <a:ea typeface="宋体" panose="02010600030101010101" pitchFamily="2" charset="-122"/>
                </a:rPr>
                <a:t>(H</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00378" name="Text Box 15"/>
            <p:cNvSpPr txBox="1"/>
            <p:nvPr/>
          </p:nvSpPr>
          <p:spPr>
            <a:xfrm>
              <a:off x="2304" y="1497"/>
              <a:ext cx="288" cy="327"/>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pSp>
      <p:sp>
        <p:nvSpPr>
          <p:cNvPr id="17424" name="Text Box 16"/>
          <p:cNvSpPr txBox="1"/>
          <p:nvPr/>
        </p:nvSpPr>
        <p:spPr>
          <a:xfrm>
            <a:off x="1295400" y="3976688"/>
            <a:ext cx="2286000" cy="519112"/>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M</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混合物）</a:t>
            </a:r>
            <a:r>
              <a:rPr lang="en-US" altLang="zh-CN" sz="2400" b="1"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17425" name="Text Box 17"/>
          <p:cNvSpPr txBox="1"/>
          <p:nvPr/>
        </p:nvSpPr>
        <p:spPr>
          <a:xfrm>
            <a:off x="3429000" y="3810000"/>
            <a:ext cx="2895600" cy="457200"/>
          </a:xfrm>
          <a:prstGeom prst="rect">
            <a:avLst/>
          </a:prstGeom>
          <a:noFill/>
          <a:ln w="9525">
            <a:noFill/>
          </a:ln>
        </p:spPr>
        <p:txBody>
          <a:bodyPr>
            <a:spAutoFit/>
          </a:bodyPr>
          <a:p>
            <a:pPr lvl="0" eaLnBrk="1" hangingPunct="1">
              <a:spcBef>
                <a:spcPct val="50000"/>
              </a:spcBef>
            </a:pPr>
            <a:r>
              <a:rPr lang="en-US" altLang="zh-CN" sz="2400" b="1" dirty="0">
                <a:latin typeface="Times New Roman" panose="02020603050405020304" pitchFamily="18" charset="0"/>
                <a:ea typeface="宋体" panose="02010600030101010101" pitchFamily="2" charset="-122"/>
              </a:rPr>
              <a:t>17g×2  + 18g + 44g</a:t>
            </a:r>
            <a:endParaRPr lang="en-US" altLang="zh-CN" sz="2400" b="1" dirty="0">
              <a:latin typeface="Times New Roman" panose="02020603050405020304" pitchFamily="18" charset="0"/>
              <a:ea typeface="宋体" panose="02010600030101010101" pitchFamily="2" charset="-122"/>
            </a:endParaRPr>
          </a:p>
        </p:txBody>
      </p:sp>
      <p:sp>
        <p:nvSpPr>
          <p:cNvPr id="17426" name="Line 18"/>
          <p:cNvSpPr/>
          <p:nvPr/>
        </p:nvSpPr>
        <p:spPr>
          <a:xfrm>
            <a:off x="3352800" y="4267200"/>
            <a:ext cx="2971800" cy="0"/>
          </a:xfrm>
          <a:prstGeom prst="line">
            <a:avLst/>
          </a:prstGeom>
          <a:ln w="38100" cap="flat" cmpd="sng">
            <a:solidFill>
              <a:schemeClr val="bg2"/>
            </a:solidFill>
            <a:prstDash val="solid"/>
            <a:headEnd type="none" w="med" len="med"/>
            <a:tailEnd type="none" w="med" len="med"/>
          </a:ln>
        </p:spPr>
      </p:sp>
      <p:sp>
        <p:nvSpPr>
          <p:cNvPr id="17427" name="Text Box 19"/>
          <p:cNvSpPr txBox="1"/>
          <p:nvPr/>
        </p:nvSpPr>
        <p:spPr>
          <a:xfrm>
            <a:off x="3505200" y="4267200"/>
            <a:ext cx="2895600" cy="457200"/>
          </a:xfrm>
          <a:prstGeom prst="rect">
            <a:avLst/>
          </a:prstGeom>
          <a:noFill/>
          <a:ln w="9525">
            <a:noFill/>
          </a:ln>
        </p:spPr>
        <p:txBody>
          <a:bodyPr>
            <a:spAutoFit/>
          </a:bodyPr>
          <a:p>
            <a:pPr lvl="0" eaLnBrk="1" hangingPunct="1">
              <a:spcBef>
                <a:spcPct val="50000"/>
              </a:spcBef>
            </a:pPr>
            <a:r>
              <a:rPr lang="en-US" altLang="zh-CN" sz="2400" b="1" dirty="0">
                <a:latin typeface="Times New Roman" panose="02020603050405020304" pitchFamily="18" charset="0"/>
                <a:ea typeface="宋体" panose="02010600030101010101" pitchFamily="2" charset="-122"/>
              </a:rPr>
              <a:t>2mol + 1mol +1mol</a:t>
            </a:r>
            <a:endParaRPr lang="en-US" altLang="zh-CN" sz="2400" b="1" dirty="0">
              <a:latin typeface="Times New Roman" panose="02020603050405020304" pitchFamily="18" charset="0"/>
              <a:ea typeface="宋体" panose="02010600030101010101" pitchFamily="2" charset="-122"/>
            </a:endParaRPr>
          </a:p>
        </p:txBody>
      </p:sp>
      <p:sp>
        <p:nvSpPr>
          <p:cNvPr id="17428" name="Text Box 20"/>
          <p:cNvSpPr txBox="1"/>
          <p:nvPr/>
        </p:nvSpPr>
        <p:spPr>
          <a:xfrm>
            <a:off x="6400800" y="3962400"/>
            <a:ext cx="1905000" cy="519113"/>
          </a:xfrm>
          <a:prstGeom prst="rect">
            <a:avLst/>
          </a:prstGeom>
          <a:noFill/>
          <a:ln w="9525">
            <a:noFill/>
          </a:ln>
        </p:spPr>
        <p:txBody>
          <a:bodyPr>
            <a:spAutoFit/>
          </a:bodyPr>
          <a:p>
            <a:pPr lvl="0" eaLnBrk="1" hangingPunct="1">
              <a:spcBef>
                <a:spcPct val="50000"/>
              </a:spcBef>
            </a:pPr>
            <a:r>
              <a:rPr lang="en-US" altLang="zh-CN" sz="24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24g/mol</a:t>
            </a:r>
            <a:endParaRPr lang="en-US" altLang="zh-CN" sz="2400" b="1" dirty="0">
              <a:latin typeface="Times New Roman" panose="02020603050405020304" pitchFamily="18" charset="0"/>
              <a:ea typeface="宋体" panose="02010600030101010101" pitchFamily="2" charset="-122"/>
            </a:endParaRPr>
          </a:p>
        </p:txBody>
      </p:sp>
      <p:sp>
        <p:nvSpPr>
          <p:cNvPr id="17429" name="Line 21"/>
          <p:cNvSpPr/>
          <p:nvPr/>
        </p:nvSpPr>
        <p:spPr>
          <a:xfrm>
            <a:off x="1828800" y="5334000"/>
            <a:ext cx="1600200" cy="0"/>
          </a:xfrm>
          <a:prstGeom prst="line">
            <a:avLst/>
          </a:prstGeom>
          <a:ln w="38100" cap="flat" cmpd="sng">
            <a:solidFill>
              <a:schemeClr val="tx1"/>
            </a:solidFill>
            <a:prstDash val="solid"/>
            <a:headEnd type="none" w="med" len="med"/>
            <a:tailEnd type="none" w="med" len="med"/>
          </a:ln>
        </p:spPr>
      </p:sp>
      <p:sp>
        <p:nvSpPr>
          <p:cNvPr id="17430" name="Text Box 22"/>
          <p:cNvSpPr txBox="1"/>
          <p:nvPr/>
        </p:nvSpPr>
        <p:spPr>
          <a:xfrm>
            <a:off x="1828800" y="4800283"/>
            <a:ext cx="1981200" cy="457200"/>
          </a:xfrm>
          <a:prstGeom prst="rect">
            <a:avLst/>
          </a:prstGeom>
          <a:noFill/>
          <a:ln w="9525">
            <a:noFill/>
          </a:ln>
        </p:spPr>
        <p:txBody>
          <a:bodyPr>
            <a:spAutoFit/>
          </a:bodyPr>
          <a:p>
            <a:pPr lvl="0" eaLnBrk="1" hangingPunct="1">
              <a:spcBef>
                <a:spcPct val="50000"/>
              </a:spcBef>
            </a:pPr>
            <a:r>
              <a:rPr lang="en-US" altLang="zh-CN" sz="2400" b="1" i="1" dirty="0">
                <a:latin typeface="Times New Roman" panose="02020603050405020304" pitchFamily="18" charset="0"/>
                <a:ea typeface="宋体" panose="02010600030101010101" pitchFamily="2" charset="-122"/>
              </a:rPr>
              <a:t>M </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混合物</a:t>
            </a:r>
            <a:r>
              <a:rPr lang="en-US" altLang="zh-CN" sz="24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7431" name="Rectangle 23"/>
          <p:cNvSpPr/>
          <p:nvPr/>
        </p:nvSpPr>
        <p:spPr>
          <a:xfrm>
            <a:off x="2057400" y="5257800"/>
            <a:ext cx="1143000" cy="457200"/>
          </a:xfrm>
          <a:prstGeom prst="rect">
            <a:avLst/>
          </a:prstGeom>
          <a:noFill/>
          <a:ln w="9525">
            <a:noFill/>
          </a:ln>
        </p:spPr>
        <p:txBody>
          <a:bodyPr>
            <a:spAutoFit/>
          </a:bodyPr>
          <a:p>
            <a:pPr lvl="0" eaLnBrk="1" hangingPunct="1">
              <a:spcBef>
                <a:spcPct val="50000"/>
              </a:spcBef>
            </a:pPr>
            <a:r>
              <a:rPr lang="en-US" altLang="zh-CN" sz="2400" b="1" i="1" dirty="0">
                <a:latin typeface="Times New Roman" panose="02020603050405020304" pitchFamily="18" charset="0"/>
                <a:ea typeface="宋体" panose="02010600030101010101" pitchFamily="2" charset="-122"/>
              </a:rPr>
              <a:t>M </a:t>
            </a:r>
            <a:r>
              <a:rPr lang="en-US" altLang="zh-CN" sz="2400" b="1" dirty="0">
                <a:latin typeface="Times New Roman" panose="02020603050405020304" pitchFamily="18" charset="0"/>
                <a:ea typeface="宋体" panose="02010600030101010101" pitchFamily="2" charset="-122"/>
              </a:rPr>
              <a:t>(H</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7432" name="Text Box 24"/>
          <p:cNvSpPr txBox="1"/>
          <p:nvPr/>
        </p:nvSpPr>
        <p:spPr>
          <a:xfrm>
            <a:off x="3581400" y="5014913"/>
            <a:ext cx="457200" cy="519112"/>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17433" name="Line 25"/>
          <p:cNvSpPr/>
          <p:nvPr/>
        </p:nvSpPr>
        <p:spPr>
          <a:xfrm>
            <a:off x="4114800" y="5319713"/>
            <a:ext cx="1600200" cy="0"/>
          </a:xfrm>
          <a:prstGeom prst="line">
            <a:avLst/>
          </a:prstGeom>
          <a:ln w="38100" cap="flat" cmpd="sng">
            <a:solidFill>
              <a:schemeClr val="tx1"/>
            </a:solidFill>
            <a:prstDash val="solid"/>
            <a:headEnd type="none" w="med" len="med"/>
            <a:tailEnd type="none" w="med" len="med"/>
          </a:ln>
        </p:spPr>
      </p:sp>
      <p:sp>
        <p:nvSpPr>
          <p:cNvPr id="17434" name="Text Box 26"/>
          <p:cNvSpPr txBox="1"/>
          <p:nvPr/>
        </p:nvSpPr>
        <p:spPr>
          <a:xfrm>
            <a:off x="4114800" y="4800600"/>
            <a:ext cx="1981200" cy="457200"/>
          </a:xfrm>
          <a:prstGeom prst="rect">
            <a:avLst/>
          </a:prstGeom>
          <a:noFill/>
          <a:ln w="9525">
            <a:noFill/>
          </a:ln>
        </p:spPr>
        <p:txBody>
          <a:bodyPr>
            <a:spAutoFit/>
          </a:bodyPr>
          <a:p>
            <a:pPr lvl="0" eaLnBrk="1" hangingPunct="1">
              <a:spcBef>
                <a:spcPct val="50000"/>
              </a:spcBef>
            </a:pPr>
            <a:r>
              <a:rPr lang="en-US" altLang="zh-CN" sz="2400" b="1" dirty="0">
                <a:latin typeface="Times New Roman" panose="02020603050405020304" pitchFamily="18" charset="0"/>
                <a:ea typeface="宋体" panose="02010600030101010101" pitchFamily="2" charset="-122"/>
              </a:rPr>
              <a:t>24g /mol</a:t>
            </a:r>
            <a:endParaRPr lang="en-US" altLang="zh-CN" sz="2000" b="1" dirty="0">
              <a:latin typeface="Times New Roman" panose="02020603050405020304" pitchFamily="18" charset="0"/>
              <a:ea typeface="宋体" panose="02010600030101010101" pitchFamily="2" charset="-122"/>
            </a:endParaRPr>
          </a:p>
        </p:txBody>
      </p:sp>
      <p:sp>
        <p:nvSpPr>
          <p:cNvPr id="17435" name="Rectangle 27"/>
          <p:cNvSpPr/>
          <p:nvPr/>
        </p:nvSpPr>
        <p:spPr>
          <a:xfrm>
            <a:off x="4191000" y="5257800"/>
            <a:ext cx="1143000" cy="457200"/>
          </a:xfrm>
          <a:prstGeom prst="rect">
            <a:avLst/>
          </a:prstGeom>
          <a:noFill/>
          <a:ln w="9525">
            <a:noFill/>
          </a:ln>
        </p:spPr>
        <p:txBody>
          <a:bodyPr>
            <a:spAutoFit/>
          </a:bodyPr>
          <a:p>
            <a:pPr lvl="0" eaLnBrk="1" hangingPunct="1">
              <a:spcBef>
                <a:spcPct val="50000"/>
              </a:spcBef>
            </a:pPr>
            <a:r>
              <a:rPr lang="en-US" altLang="zh-CN" sz="2400" b="1" dirty="0">
                <a:latin typeface="Times New Roman" panose="02020603050405020304" pitchFamily="18" charset="0"/>
                <a:ea typeface="宋体" panose="02010600030101010101" pitchFamily="2" charset="-122"/>
              </a:rPr>
              <a:t>2g /mol</a:t>
            </a:r>
            <a:endParaRPr lang="en-US" altLang="zh-CN" sz="2000" b="1" dirty="0">
              <a:latin typeface="Times New Roman" panose="02020603050405020304" pitchFamily="18" charset="0"/>
              <a:ea typeface="宋体" panose="02010600030101010101" pitchFamily="2" charset="-122"/>
            </a:endParaRPr>
          </a:p>
        </p:txBody>
      </p:sp>
      <p:sp>
        <p:nvSpPr>
          <p:cNvPr id="17436" name="Text Box 28"/>
          <p:cNvSpPr txBox="1"/>
          <p:nvPr/>
        </p:nvSpPr>
        <p:spPr>
          <a:xfrm>
            <a:off x="5867400" y="5014913"/>
            <a:ext cx="1905000" cy="519112"/>
          </a:xfrm>
          <a:prstGeom prst="rect">
            <a:avLst/>
          </a:prstGeom>
          <a:noFill/>
          <a:ln w="9525">
            <a:noFill/>
          </a:ln>
        </p:spPr>
        <p:txBody>
          <a:bodyPr>
            <a:spAutoFit/>
          </a:bodyPr>
          <a:p>
            <a:pPr lvl="0" eaLnBrk="1" hangingPunct="1">
              <a:spcBef>
                <a:spcPct val="50000"/>
              </a:spcBef>
            </a:pPr>
            <a:r>
              <a:rPr lang="en-US" altLang="zh-CN" sz="2800" b="1" dirty="0">
                <a:latin typeface="Times New Roman" panose="02020603050405020304" pitchFamily="18" charset="0"/>
                <a:ea typeface="宋体" panose="02010600030101010101" pitchFamily="2" charset="-122"/>
              </a:rPr>
              <a:t>= 12</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17413"/>
                                        </p:tgtEl>
                                        <p:attrNameLst>
                                          <p:attrName>style.visibility</p:attrName>
                                        </p:attrNameLst>
                                      </p:cBhvr>
                                      <p:to>
                                        <p:strVal val="visible"/>
                                      </p:to>
                                    </p:set>
                                    <p:animEffect transition="in" filter="blinds(vertical)">
                                      <p:cBhvr>
                                        <p:cTn id="11" dur="500"/>
                                        <p:tgtEl>
                                          <p:spTgt spid="174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7416"/>
                                        </p:tgtEl>
                                        <p:attrNameLst>
                                          <p:attrName>style.visibility</p:attrName>
                                        </p:attrNameLst>
                                      </p:cBhvr>
                                      <p:to>
                                        <p:strVal val="visible"/>
                                      </p:to>
                                    </p:set>
                                    <p:animEffect transition="in" filter="dissolve">
                                      <p:cBhvr>
                                        <p:cTn id="16" dur="500"/>
                                        <p:tgtEl>
                                          <p:spTgt spid="174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17414"/>
                                        </p:tgtEl>
                                        <p:attrNameLst>
                                          <p:attrName>style.visibility</p:attrName>
                                        </p:attrNameLst>
                                      </p:cBhvr>
                                      <p:to>
                                        <p:strVal val="visible"/>
                                      </p:to>
                                    </p:set>
                                    <p:animEffect transition="in" filter="wipe(left)">
                                      <p:cBhvr>
                                        <p:cTn id="21" dur="75"/>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7424"/>
                                        </p:tgtEl>
                                        <p:attrNameLst>
                                          <p:attrName>style.visibility</p:attrName>
                                        </p:attrNameLst>
                                      </p:cBhvr>
                                      <p:to>
                                        <p:strVal val="visible"/>
                                      </p:to>
                                    </p:set>
                                    <p:animEffect transition="in" filter="wipe(left)">
                                      <p:cBhvr>
                                        <p:cTn id="26" dur="75"/>
                                        <p:tgtEl>
                                          <p:spTgt spid="174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17425"/>
                                        </p:tgtEl>
                                        <p:attrNameLst>
                                          <p:attrName>style.visibility</p:attrName>
                                        </p:attrNameLst>
                                      </p:cBhvr>
                                      <p:to>
                                        <p:strVal val="visible"/>
                                      </p:to>
                                    </p:set>
                                    <p:animEffect transition="in" filter="wipe(left)">
                                      <p:cBhvr>
                                        <p:cTn id="31" dur="75"/>
                                        <p:tgtEl>
                                          <p:spTgt spid="174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17427"/>
                                        </p:tgtEl>
                                        <p:attrNameLst>
                                          <p:attrName>style.visibility</p:attrName>
                                        </p:attrNameLst>
                                      </p:cBhvr>
                                      <p:to>
                                        <p:strVal val="visible"/>
                                      </p:to>
                                    </p:set>
                                    <p:animEffect transition="in" filter="wipe(left)">
                                      <p:cBhvr>
                                        <p:cTn id="36" dur="75"/>
                                        <p:tgtEl>
                                          <p:spTgt spid="174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426"/>
                                        </p:tgtEl>
                                        <p:attrNameLst>
                                          <p:attrName>style.visibility</p:attrName>
                                        </p:attrNameLst>
                                      </p:cBhvr>
                                      <p:to>
                                        <p:strVal val="visible"/>
                                      </p:to>
                                    </p:set>
                                    <p:animEffect transition="in" filter="wipe(left)">
                                      <p:cBhvr>
                                        <p:cTn id="41" dur="500"/>
                                        <p:tgtEl>
                                          <p:spTgt spid="17426"/>
                                        </p:tgtEl>
                                      </p:cBhvr>
                                    </p:animEffect>
                                  </p:childTnLst>
                                </p:cTn>
                              </p:par>
                            </p:childTnLst>
                          </p:cTn>
                        </p:par>
                        <p:par>
                          <p:cTn id="42" fill="hold">
                            <p:stCondLst>
                              <p:cond delay="500"/>
                            </p:stCondLst>
                            <p:childTnLst>
                              <p:par>
                                <p:cTn id="43" presetID="22" presetClass="entr" presetSubtype="8" fill="hold" grpId="0" nodeType="afterEffect">
                                  <p:stCondLst>
                                    <p:cond delay="0"/>
                                  </p:stCondLst>
                                  <p:iterate type="lt">
                                    <p:tmPct val="100000"/>
                                  </p:iterate>
                                  <p:childTnLst>
                                    <p:set>
                                      <p:cBhvr>
                                        <p:cTn id="44" dur="1" fill="hold">
                                          <p:stCondLst>
                                            <p:cond delay="0"/>
                                          </p:stCondLst>
                                        </p:cTn>
                                        <p:tgtEl>
                                          <p:spTgt spid="17428"/>
                                        </p:tgtEl>
                                        <p:attrNameLst>
                                          <p:attrName>style.visibility</p:attrName>
                                        </p:attrNameLst>
                                      </p:cBhvr>
                                      <p:to>
                                        <p:strVal val="visible"/>
                                      </p:to>
                                    </p:set>
                                    <p:animEffect transition="in" filter="wipe(left)">
                                      <p:cBhvr>
                                        <p:cTn id="45" dur="75"/>
                                        <p:tgtEl>
                                          <p:spTgt spid="1742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iterate type="lt">
                                    <p:tmPct val="100000"/>
                                  </p:iterate>
                                  <p:childTnLst>
                                    <p:set>
                                      <p:cBhvr>
                                        <p:cTn id="49" dur="1" fill="hold">
                                          <p:stCondLst>
                                            <p:cond delay="0"/>
                                          </p:stCondLst>
                                        </p:cTn>
                                        <p:tgtEl>
                                          <p:spTgt spid="17430"/>
                                        </p:tgtEl>
                                        <p:attrNameLst>
                                          <p:attrName>style.visibility</p:attrName>
                                        </p:attrNameLst>
                                      </p:cBhvr>
                                      <p:to>
                                        <p:strVal val="visible"/>
                                      </p:to>
                                    </p:set>
                                    <p:animEffect transition="in" filter="wipe(left)">
                                      <p:cBhvr>
                                        <p:cTn id="50" dur="75"/>
                                        <p:tgtEl>
                                          <p:spTgt spid="17430"/>
                                        </p:tgtEl>
                                      </p:cBhvr>
                                    </p:animEffect>
                                  </p:childTnLst>
                                </p:cTn>
                              </p:par>
                            </p:childTnLst>
                          </p:cTn>
                        </p:par>
                        <p:par>
                          <p:cTn id="51" fill="hold">
                            <p:stCondLst>
                              <p:cond delay="525"/>
                            </p:stCondLst>
                            <p:childTnLst>
                              <p:par>
                                <p:cTn id="52" presetID="22" presetClass="entr" presetSubtype="8" fill="hold" nodeType="afterEffect">
                                  <p:stCondLst>
                                    <p:cond delay="0"/>
                                  </p:stCondLst>
                                  <p:childTnLst>
                                    <p:set>
                                      <p:cBhvr>
                                        <p:cTn id="53" dur="1" fill="hold">
                                          <p:stCondLst>
                                            <p:cond delay="0"/>
                                          </p:stCondLst>
                                        </p:cTn>
                                        <p:tgtEl>
                                          <p:spTgt spid="17429"/>
                                        </p:tgtEl>
                                        <p:attrNameLst>
                                          <p:attrName>style.visibility</p:attrName>
                                        </p:attrNameLst>
                                      </p:cBhvr>
                                      <p:to>
                                        <p:strVal val="visible"/>
                                      </p:to>
                                    </p:set>
                                    <p:animEffect transition="in" filter="wipe(left)">
                                      <p:cBhvr>
                                        <p:cTn id="54" dur="500"/>
                                        <p:tgtEl>
                                          <p:spTgt spid="17429"/>
                                        </p:tgtEl>
                                      </p:cBhvr>
                                    </p:animEffect>
                                  </p:childTnLst>
                                </p:cTn>
                              </p:par>
                            </p:childTnLst>
                          </p:cTn>
                        </p:par>
                        <p:par>
                          <p:cTn id="55" fill="hold">
                            <p:stCondLst>
                              <p:cond delay="1025"/>
                            </p:stCondLst>
                            <p:childTnLst>
                              <p:par>
                                <p:cTn id="56" presetID="22" presetClass="entr" presetSubtype="8" fill="hold" grpId="0" nodeType="afterEffect">
                                  <p:stCondLst>
                                    <p:cond delay="0"/>
                                  </p:stCondLst>
                                  <p:iterate type="lt">
                                    <p:tmPct val="100000"/>
                                  </p:iterate>
                                  <p:childTnLst>
                                    <p:set>
                                      <p:cBhvr>
                                        <p:cTn id="57" dur="1" fill="hold">
                                          <p:stCondLst>
                                            <p:cond delay="0"/>
                                          </p:stCondLst>
                                        </p:cTn>
                                        <p:tgtEl>
                                          <p:spTgt spid="17431"/>
                                        </p:tgtEl>
                                        <p:attrNameLst>
                                          <p:attrName>style.visibility</p:attrName>
                                        </p:attrNameLst>
                                      </p:cBhvr>
                                      <p:to>
                                        <p:strVal val="visible"/>
                                      </p:to>
                                    </p:set>
                                    <p:animEffect transition="in" filter="wipe(left)">
                                      <p:cBhvr>
                                        <p:cTn id="58" dur="75"/>
                                        <p:tgtEl>
                                          <p:spTgt spid="17431"/>
                                        </p:tgtEl>
                                      </p:cBhvr>
                                    </p:animEffect>
                                  </p:childTnLst>
                                </p:cTn>
                              </p:par>
                            </p:childTnLst>
                          </p:cTn>
                        </p:par>
                        <p:par>
                          <p:cTn id="59" fill="hold">
                            <p:stCondLst>
                              <p:cond delay="1475"/>
                            </p:stCondLst>
                            <p:childTnLst>
                              <p:par>
                                <p:cTn id="60" presetID="22" presetClass="entr" presetSubtype="8" fill="hold" grpId="0" nodeType="afterEffect">
                                  <p:stCondLst>
                                    <p:cond delay="0"/>
                                  </p:stCondLst>
                                  <p:childTnLst>
                                    <p:set>
                                      <p:cBhvr>
                                        <p:cTn id="61" dur="1" fill="hold">
                                          <p:stCondLst>
                                            <p:cond delay="0"/>
                                          </p:stCondLst>
                                        </p:cTn>
                                        <p:tgtEl>
                                          <p:spTgt spid="17432"/>
                                        </p:tgtEl>
                                        <p:attrNameLst>
                                          <p:attrName>style.visibility</p:attrName>
                                        </p:attrNameLst>
                                      </p:cBhvr>
                                      <p:to>
                                        <p:strVal val="visible"/>
                                      </p:to>
                                    </p:set>
                                    <p:animEffect transition="in" filter="wipe(left)">
                                      <p:cBhvr>
                                        <p:cTn id="62" dur="500"/>
                                        <p:tgtEl>
                                          <p:spTgt spid="17432"/>
                                        </p:tgtEl>
                                      </p:cBhvr>
                                    </p:animEffect>
                                  </p:childTnLst>
                                </p:cTn>
                              </p:par>
                            </p:childTnLst>
                          </p:cTn>
                        </p:par>
                        <p:par>
                          <p:cTn id="63" fill="hold">
                            <p:stCondLst>
                              <p:cond delay="1975"/>
                            </p:stCondLst>
                            <p:childTnLst>
                              <p:par>
                                <p:cTn id="64" presetID="22" presetClass="entr" presetSubtype="8" fill="hold" grpId="0" nodeType="afterEffect">
                                  <p:stCondLst>
                                    <p:cond delay="0"/>
                                  </p:stCondLst>
                                  <p:iterate type="lt">
                                    <p:tmPct val="100000"/>
                                  </p:iterate>
                                  <p:childTnLst>
                                    <p:set>
                                      <p:cBhvr>
                                        <p:cTn id="65" dur="1" fill="hold">
                                          <p:stCondLst>
                                            <p:cond delay="0"/>
                                          </p:stCondLst>
                                        </p:cTn>
                                        <p:tgtEl>
                                          <p:spTgt spid="17434"/>
                                        </p:tgtEl>
                                        <p:attrNameLst>
                                          <p:attrName>style.visibility</p:attrName>
                                        </p:attrNameLst>
                                      </p:cBhvr>
                                      <p:to>
                                        <p:strVal val="visible"/>
                                      </p:to>
                                    </p:set>
                                    <p:animEffect transition="in" filter="wipe(left)">
                                      <p:cBhvr>
                                        <p:cTn id="66" dur="75"/>
                                        <p:tgtEl>
                                          <p:spTgt spid="17434"/>
                                        </p:tgtEl>
                                      </p:cBhvr>
                                    </p:animEffect>
                                  </p:childTnLst>
                                </p:cTn>
                              </p:par>
                            </p:childTnLst>
                          </p:cTn>
                        </p:par>
                        <p:par>
                          <p:cTn id="67" fill="hold">
                            <p:stCondLst>
                              <p:cond delay="2575"/>
                            </p:stCondLst>
                            <p:childTnLst>
                              <p:par>
                                <p:cTn id="68" presetID="22" presetClass="entr" presetSubtype="8" fill="hold" nodeType="afterEffect">
                                  <p:stCondLst>
                                    <p:cond delay="0"/>
                                  </p:stCondLst>
                                  <p:childTnLst>
                                    <p:set>
                                      <p:cBhvr>
                                        <p:cTn id="69" dur="1" fill="hold">
                                          <p:stCondLst>
                                            <p:cond delay="0"/>
                                          </p:stCondLst>
                                        </p:cTn>
                                        <p:tgtEl>
                                          <p:spTgt spid="17433"/>
                                        </p:tgtEl>
                                        <p:attrNameLst>
                                          <p:attrName>style.visibility</p:attrName>
                                        </p:attrNameLst>
                                      </p:cBhvr>
                                      <p:to>
                                        <p:strVal val="visible"/>
                                      </p:to>
                                    </p:set>
                                    <p:animEffect transition="in" filter="wipe(left)">
                                      <p:cBhvr>
                                        <p:cTn id="70" dur="500"/>
                                        <p:tgtEl>
                                          <p:spTgt spid="17433"/>
                                        </p:tgtEl>
                                      </p:cBhvr>
                                    </p:animEffect>
                                  </p:childTnLst>
                                </p:cTn>
                              </p:par>
                            </p:childTnLst>
                          </p:cTn>
                        </p:par>
                        <p:par>
                          <p:cTn id="71" fill="hold">
                            <p:stCondLst>
                              <p:cond delay="3075"/>
                            </p:stCondLst>
                            <p:childTnLst>
                              <p:par>
                                <p:cTn id="72" presetID="22" presetClass="entr" presetSubtype="8" fill="hold" grpId="0" nodeType="afterEffect">
                                  <p:stCondLst>
                                    <p:cond delay="0"/>
                                  </p:stCondLst>
                                  <p:iterate type="lt">
                                    <p:tmPct val="100000"/>
                                  </p:iterate>
                                  <p:childTnLst>
                                    <p:set>
                                      <p:cBhvr>
                                        <p:cTn id="73" dur="1" fill="hold">
                                          <p:stCondLst>
                                            <p:cond delay="0"/>
                                          </p:stCondLst>
                                        </p:cTn>
                                        <p:tgtEl>
                                          <p:spTgt spid="17435"/>
                                        </p:tgtEl>
                                        <p:attrNameLst>
                                          <p:attrName>style.visibility</p:attrName>
                                        </p:attrNameLst>
                                      </p:cBhvr>
                                      <p:to>
                                        <p:strVal val="visible"/>
                                      </p:to>
                                    </p:set>
                                    <p:animEffect transition="in" filter="wipe(left)">
                                      <p:cBhvr>
                                        <p:cTn id="74" dur="75"/>
                                        <p:tgtEl>
                                          <p:spTgt spid="17435"/>
                                        </p:tgtEl>
                                      </p:cBhvr>
                                    </p:animEffect>
                                  </p:childTnLst>
                                </p:cTn>
                              </p:par>
                            </p:childTnLst>
                          </p:cTn>
                        </p:par>
                        <p:par>
                          <p:cTn id="75" fill="hold">
                            <p:stCondLst>
                              <p:cond delay="3600"/>
                            </p:stCondLst>
                            <p:childTnLst>
                              <p:par>
                                <p:cTn id="76" presetID="3" presetClass="entr" presetSubtype="5" fill="hold" grpId="0" nodeType="afterEffect">
                                  <p:stCondLst>
                                    <p:cond delay="0"/>
                                  </p:stCondLst>
                                  <p:childTnLst>
                                    <p:set>
                                      <p:cBhvr>
                                        <p:cTn id="77" dur="1" fill="hold">
                                          <p:stCondLst>
                                            <p:cond delay="0"/>
                                          </p:stCondLst>
                                        </p:cTn>
                                        <p:tgtEl>
                                          <p:spTgt spid="17436"/>
                                        </p:tgtEl>
                                        <p:attrNameLst>
                                          <p:attrName>style.visibility</p:attrName>
                                        </p:attrNameLst>
                                      </p:cBhvr>
                                      <p:to>
                                        <p:strVal val="visible"/>
                                      </p:to>
                                    </p:set>
                                    <p:animEffect transition="in" filter="blinds(vertical)">
                                      <p:cBhvr>
                                        <p:cTn id="78" dur="500"/>
                                        <p:tgtEl>
                                          <p:spTgt spid="17436"/>
                                        </p:tgtEl>
                                      </p:cBhvr>
                                    </p:animEffect>
                                  </p:childTnLst>
                                </p:cTn>
                              </p:par>
                            </p:childTnLst>
                          </p:cTn>
                        </p:par>
                        <p:par>
                          <p:cTn id="79" fill="hold">
                            <p:stCondLst>
                              <p:cond delay="4100"/>
                            </p:stCondLst>
                            <p:childTnLst>
                              <p:par>
                                <p:cTn id="80" presetID="22" presetClass="entr" presetSubtype="8" fill="hold" grpId="0" nodeType="afterEffect">
                                  <p:stCondLst>
                                    <p:cond delay="0"/>
                                  </p:stCondLst>
                                  <p:iterate type="lt">
                                    <p:tmPct val="100000"/>
                                  </p:iterate>
                                  <p:childTnLst>
                                    <p:set>
                                      <p:cBhvr>
                                        <p:cTn id="81" dur="1" fill="hold">
                                          <p:stCondLst>
                                            <p:cond delay="0"/>
                                          </p:stCondLst>
                                        </p:cTn>
                                        <p:tgtEl>
                                          <p:spTgt spid="17415"/>
                                        </p:tgtEl>
                                        <p:attrNameLst>
                                          <p:attrName>style.visibility</p:attrName>
                                        </p:attrNameLst>
                                      </p:cBhvr>
                                      <p:to>
                                        <p:strVal val="visible"/>
                                      </p:to>
                                    </p:set>
                                    <p:animEffect transition="in" filter="wipe(left)">
                                      <p:cBhvr>
                                        <p:cTn id="82" dur="75"/>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14" grpId="0"/>
      <p:bldP spid="17415" grpId="0"/>
      <p:bldP spid="17424" grpId="0"/>
      <p:bldP spid="17425" grpId="0"/>
      <p:bldP spid="17427" grpId="0"/>
      <p:bldP spid="17428" grpId="0"/>
      <p:bldP spid="17430" grpId="0"/>
      <p:bldP spid="17431" grpId="0"/>
      <p:bldP spid="17432" grpId="0"/>
      <p:bldP spid="17434" grpId="0"/>
      <p:bldP spid="17435" grpId="0"/>
      <p:bldP spid="174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2"/>
          <p:cNvSpPr txBox="1"/>
          <p:nvPr/>
        </p:nvSpPr>
        <p:spPr>
          <a:xfrm>
            <a:off x="81280" y="1061085"/>
            <a:ext cx="8780145" cy="579120"/>
          </a:xfrm>
          <a:prstGeom prst="rect">
            <a:avLst/>
          </a:prstGeom>
          <a:noFill/>
          <a:ln w="9525">
            <a:noFill/>
          </a:ln>
        </p:spPr>
        <p:txBody>
          <a:bodyPr wrap="square">
            <a:spAutoFit/>
          </a:bodyPr>
          <a:p>
            <a:pPr lvl="0" eaLnBrk="1" hangingPunct="1"/>
            <a:r>
              <a:rPr lang="zh-CN" altLang="en-US" sz="3200" b="1" dirty="0">
                <a:solidFill>
                  <a:srgbClr val="0000FF"/>
                </a:solidFill>
                <a:latin typeface="方正姚体" panose="02010601030101010101" pitchFamily="2" charset="-122"/>
                <a:ea typeface="方正姚体" panose="02010601030101010101" pitchFamily="2" charset="-122"/>
              </a:rPr>
              <a:t>饱和溶液中溶解度和溶质的物质的量之间的换算</a:t>
            </a:r>
            <a:endParaRPr lang="zh-CN" altLang="en-US" sz="3200" b="1" dirty="0">
              <a:solidFill>
                <a:srgbClr val="0000FF"/>
              </a:solidFill>
              <a:latin typeface="方正姚体" panose="02010601030101010101" pitchFamily="2" charset="-122"/>
              <a:ea typeface="方正姚体" panose="02010601030101010101" pitchFamily="2" charset="-122"/>
            </a:endParaRPr>
          </a:p>
        </p:txBody>
      </p:sp>
      <p:graphicFrame>
        <p:nvGraphicFramePr>
          <p:cNvPr id="41987" name="Object 3"/>
          <p:cNvGraphicFramePr>
            <a:graphicFrameLocks noChangeAspect="1"/>
          </p:cNvGraphicFramePr>
          <p:nvPr/>
        </p:nvGraphicFramePr>
        <p:xfrm>
          <a:off x="2290128" y="2429193"/>
          <a:ext cx="1220787" cy="925512"/>
        </p:xfrm>
        <a:graphic>
          <a:graphicData uri="http://schemas.openxmlformats.org/presentationml/2006/ole">
            <mc:AlternateContent xmlns:mc="http://schemas.openxmlformats.org/markup-compatibility/2006">
              <mc:Choice xmlns:v="urn:schemas-microsoft-com:vml" Requires="v">
                <p:oleObj spid="_x0000_s3090" name="" r:id="rId1" imgW="520700" imgH="393700" progId="Equation.3">
                  <p:embed/>
                </p:oleObj>
              </mc:Choice>
              <mc:Fallback>
                <p:oleObj name="" r:id="rId1" imgW="520700" imgH="393700" progId="Equation.3">
                  <p:embed/>
                  <p:pic>
                    <p:nvPicPr>
                      <p:cNvPr id="0" name="图片 3089"/>
                      <p:cNvPicPr/>
                      <p:nvPr/>
                    </p:nvPicPr>
                    <p:blipFill>
                      <a:blip r:embed="rId2"/>
                      <a:stretch>
                        <a:fillRect/>
                      </a:stretch>
                    </p:blipFill>
                    <p:spPr>
                      <a:xfrm>
                        <a:off x="2290128" y="2429193"/>
                        <a:ext cx="1220787" cy="925512"/>
                      </a:xfrm>
                      <a:prstGeom prst="rect">
                        <a:avLst/>
                      </a:prstGeom>
                      <a:noFill/>
                      <a:ln w="38100">
                        <a:noFill/>
                        <a:miter/>
                      </a:ln>
                    </p:spPr>
                  </p:pic>
                </p:oleObj>
              </mc:Fallback>
            </mc:AlternateContent>
          </a:graphicData>
        </a:graphic>
      </p:graphicFrame>
      <p:sp>
        <p:nvSpPr>
          <p:cNvPr id="41988" name="Text Box 4"/>
          <p:cNvSpPr txBox="1"/>
          <p:nvPr/>
        </p:nvSpPr>
        <p:spPr>
          <a:xfrm>
            <a:off x="86360" y="5093335"/>
            <a:ext cx="8775700" cy="518160"/>
          </a:xfrm>
          <a:prstGeom prst="rect">
            <a:avLst/>
          </a:prstGeom>
          <a:noFill/>
          <a:ln w="9525">
            <a:noFill/>
          </a:ln>
        </p:spPr>
        <p:txBody>
          <a:bodyPr wrap="square">
            <a:spAutoFit/>
          </a:bodyPr>
          <a:p>
            <a:pPr lvl="0" algn="l" eaLnBrk="1" hangingPunct="1"/>
            <a:r>
              <a:rPr lang="zh-CN" altLang="en-US" sz="2800" b="1" dirty="0">
                <a:latin typeface="Arial" panose="020B0604020202020204" pitchFamily="34" charset="0"/>
                <a:ea typeface="宋体" panose="02010600030101010101" pitchFamily="2" charset="-122"/>
              </a:rPr>
              <a:t>（5）饱和溶液中溶解度和溶质的质量分数之间的换算</a:t>
            </a:r>
            <a:endParaRPr lang="zh-CN" altLang="en-US" sz="2800" b="1" dirty="0">
              <a:latin typeface="Arial" panose="020B0604020202020204" pitchFamily="34" charset="0"/>
              <a:ea typeface="宋体" panose="02010600030101010101" pitchFamily="2" charset="-122"/>
            </a:endParaRPr>
          </a:p>
        </p:txBody>
      </p:sp>
      <p:graphicFrame>
        <p:nvGraphicFramePr>
          <p:cNvPr id="41989" name="Object 5"/>
          <p:cNvGraphicFramePr>
            <a:graphicFrameLocks noChangeAspect="1"/>
          </p:cNvGraphicFramePr>
          <p:nvPr/>
        </p:nvGraphicFramePr>
        <p:xfrm>
          <a:off x="3171190" y="5813743"/>
          <a:ext cx="2736850" cy="876300"/>
        </p:xfrm>
        <a:graphic>
          <a:graphicData uri="http://schemas.openxmlformats.org/presentationml/2006/ole">
            <mc:AlternateContent xmlns:mc="http://schemas.openxmlformats.org/markup-compatibility/2006">
              <mc:Choice xmlns:v="urn:schemas-microsoft-com:vml" Requires="v">
                <p:oleObj spid="_x0000_s3091" name="" r:id="rId3" imgW="1231265" imgH="393700" progId="Equation.3">
                  <p:embed/>
                </p:oleObj>
              </mc:Choice>
              <mc:Fallback>
                <p:oleObj name="" r:id="rId3" imgW="1231265" imgH="393700" progId="Equation.3">
                  <p:embed/>
                  <p:pic>
                    <p:nvPicPr>
                      <p:cNvPr id="0" name="图片 3090"/>
                      <p:cNvPicPr/>
                      <p:nvPr/>
                    </p:nvPicPr>
                    <p:blipFill>
                      <a:blip r:embed="rId4"/>
                      <a:stretch>
                        <a:fillRect/>
                      </a:stretch>
                    </p:blipFill>
                    <p:spPr>
                      <a:xfrm>
                        <a:off x="3171190" y="5813743"/>
                        <a:ext cx="2736850" cy="876300"/>
                      </a:xfrm>
                      <a:prstGeom prst="rect">
                        <a:avLst/>
                      </a:prstGeom>
                      <a:noFill/>
                      <a:ln w="38100">
                        <a:noFill/>
                        <a:miter/>
                      </a:ln>
                    </p:spPr>
                  </p:pic>
                </p:oleObj>
              </mc:Fallback>
            </mc:AlternateContent>
          </a:graphicData>
        </a:graphic>
      </p:graphicFrame>
      <p:graphicFrame>
        <p:nvGraphicFramePr>
          <p:cNvPr id="41990" name="Object 6"/>
          <p:cNvGraphicFramePr>
            <a:graphicFrameLocks noChangeAspect="1"/>
          </p:cNvGraphicFramePr>
          <p:nvPr/>
        </p:nvGraphicFramePr>
        <p:xfrm>
          <a:off x="3945890" y="3797618"/>
          <a:ext cx="2409825" cy="1014412"/>
        </p:xfrm>
        <a:graphic>
          <a:graphicData uri="http://schemas.openxmlformats.org/presentationml/2006/ole">
            <mc:AlternateContent xmlns:mc="http://schemas.openxmlformats.org/markup-compatibility/2006">
              <mc:Choice xmlns:v="urn:schemas-microsoft-com:vml" Requires="v">
                <p:oleObj spid="_x0000_s3092" name="" r:id="rId5" imgW="1028065" imgH="431800" progId="Equation.3">
                  <p:embed/>
                </p:oleObj>
              </mc:Choice>
              <mc:Fallback>
                <p:oleObj name="" r:id="rId5" imgW="1028065" imgH="431800" progId="Equation.3">
                  <p:embed/>
                  <p:pic>
                    <p:nvPicPr>
                      <p:cNvPr id="0" name="图片 3091"/>
                      <p:cNvPicPr/>
                      <p:nvPr/>
                    </p:nvPicPr>
                    <p:blipFill>
                      <a:blip r:embed="rId6"/>
                      <a:stretch>
                        <a:fillRect/>
                      </a:stretch>
                    </p:blipFill>
                    <p:spPr>
                      <a:xfrm>
                        <a:off x="3945890" y="3797618"/>
                        <a:ext cx="2409825" cy="1014412"/>
                      </a:xfrm>
                      <a:prstGeom prst="rect">
                        <a:avLst/>
                      </a:prstGeom>
                      <a:noFill/>
                      <a:ln w="38100">
                        <a:noFill/>
                        <a:miter/>
                      </a:ln>
                    </p:spPr>
                  </p:pic>
                </p:oleObj>
              </mc:Fallback>
            </mc:AlternateContent>
          </a:graphicData>
        </a:graphic>
      </p:graphicFrame>
      <p:graphicFrame>
        <p:nvGraphicFramePr>
          <p:cNvPr id="41991" name="Object 7"/>
          <p:cNvGraphicFramePr>
            <a:graphicFrameLocks noChangeAspect="1"/>
          </p:cNvGraphicFramePr>
          <p:nvPr/>
        </p:nvGraphicFramePr>
        <p:xfrm>
          <a:off x="3945890" y="1997393"/>
          <a:ext cx="2825750" cy="1849437"/>
        </p:xfrm>
        <a:graphic>
          <a:graphicData uri="http://schemas.openxmlformats.org/presentationml/2006/ole">
            <mc:AlternateContent xmlns:mc="http://schemas.openxmlformats.org/markup-compatibility/2006">
              <mc:Choice xmlns:v="urn:schemas-microsoft-com:vml" Requires="v">
                <p:oleObj spid="_x0000_s3093" name="" r:id="rId7" imgW="1206500" imgH="787400" progId="Equation.3">
                  <p:embed/>
                </p:oleObj>
              </mc:Choice>
              <mc:Fallback>
                <p:oleObj name="" r:id="rId7" imgW="1206500" imgH="787400" progId="Equation.3">
                  <p:embed/>
                  <p:pic>
                    <p:nvPicPr>
                      <p:cNvPr id="0" name="图片 3092"/>
                      <p:cNvPicPr/>
                      <p:nvPr/>
                    </p:nvPicPr>
                    <p:blipFill>
                      <a:blip r:embed="rId8"/>
                      <a:stretch>
                        <a:fillRect/>
                      </a:stretch>
                    </p:blipFill>
                    <p:spPr>
                      <a:xfrm>
                        <a:off x="3945890" y="1997393"/>
                        <a:ext cx="2825750" cy="1849437"/>
                      </a:xfrm>
                      <a:prstGeom prst="rect">
                        <a:avLst/>
                      </a:prstGeom>
                      <a:noFill/>
                      <a:ln w="38100">
                        <a:noFill/>
                        <a:miter/>
                      </a:ln>
                    </p:spPr>
                  </p:pic>
                </p:oleObj>
              </mc:Fallback>
            </mc:AlternateContent>
          </a:graphicData>
        </a:graphic>
      </p:graphicFrame>
      <p:sp>
        <p:nvSpPr>
          <p:cNvPr id="41992" name="Text Box 8"/>
          <p:cNvSpPr txBox="1"/>
          <p:nvPr/>
        </p:nvSpPr>
        <p:spPr>
          <a:xfrm>
            <a:off x="86043" y="1640205"/>
            <a:ext cx="8971280" cy="518160"/>
          </a:xfrm>
          <a:prstGeom prst="rect">
            <a:avLst/>
          </a:prstGeom>
          <a:noFill/>
          <a:ln w="9525">
            <a:noFill/>
          </a:ln>
        </p:spPr>
        <p:txBody>
          <a:bodyPr wrap="none">
            <a:spAutoFit/>
          </a:bodyPr>
          <a:p>
            <a:pPr lvl="0" eaLnBrk="1" hangingPunct="1"/>
            <a:r>
              <a:rPr lang="zh-CN" altLang="en-US" sz="2800" b="1" dirty="0">
                <a:solidFill>
                  <a:schemeClr val="tx1"/>
                </a:solidFill>
                <a:latin typeface="Arial" panose="020B0604020202020204" pitchFamily="34" charset="0"/>
                <a:ea typeface="宋体" panose="02010600030101010101" pitchFamily="2" charset="-122"/>
              </a:rPr>
              <a:t>设溶剂为</a:t>
            </a:r>
            <a:r>
              <a:rPr lang="en-US" altLang="zh-CN" sz="2800" b="1" dirty="0">
                <a:solidFill>
                  <a:schemeClr val="tx1"/>
                </a:solidFill>
                <a:latin typeface="Arial" panose="020B0604020202020204" pitchFamily="34" charset="0"/>
                <a:ea typeface="宋体" panose="02010600030101010101" pitchFamily="2" charset="-122"/>
              </a:rPr>
              <a:t>100g</a:t>
            </a:r>
            <a:r>
              <a:rPr lang="zh-CN" altLang="en-US" sz="2800" b="1" dirty="0">
                <a:solidFill>
                  <a:schemeClr val="tx1"/>
                </a:solidFill>
                <a:latin typeface="Arial" panose="020B0604020202020204" pitchFamily="34" charset="0"/>
                <a:ea typeface="宋体" panose="02010600030101010101" pitchFamily="2" charset="-122"/>
              </a:rPr>
              <a:t>，溶质的溶解度为</a:t>
            </a:r>
            <a:r>
              <a:rPr lang="en-US" altLang="zh-CN" sz="2800" b="1" dirty="0">
                <a:solidFill>
                  <a:schemeClr val="tx1"/>
                </a:solidFill>
                <a:latin typeface="Arial" panose="020B0604020202020204" pitchFamily="34" charset="0"/>
                <a:ea typeface="宋体" panose="02010600030101010101" pitchFamily="2" charset="-122"/>
              </a:rPr>
              <a:t>Sg</a:t>
            </a:r>
            <a:r>
              <a:rPr lang="zh-CN" altLang="en-US" sz="2800" b="1" dirty="0">
                <a:solidFill>
                  <a:schemeClr val="tx1"/>
                </a:solidFill>
                <a:latin typeface="Arial" panose="020B0604020202020204" pitchFamily="34" charset="0"/>
                <a:ea typeface="宋体" panose="02010600030101010101" pitchFamily="2" charset="-122"/>
              </a:rPr>
              <a:t>，溶液密度为</a:t>
            </a:r>
            <a:r>
              <a:rPr lang="en-US" altLang="zh-CN" sz="2800" b="1" dirty="0">
                <a:solidFill>
                  <a:schemeClr val="tx1"/>
                </a:solidFill>
                <a:latin typeface="Arial" panose="020B0604020202020204" pitchFamily="34" charset="0"/>
                <a:ea typeface="宋体" panose="02010600030101010101" pitchFamily="2" charset="-122"/>
              </a:rPr>
              <a:t>ρg/ml</a:t>
            </a:r>
            <a:endParaRPr lang="en-US" altLang="zh-CN" sz="2800" b="1" dirty="0">
              <a:solidFill>
                <a:schemeClr val="tx1"/>
              </a:solidFill>
              <a:latin typeface="Arial" panose="020B0604020202020204" pitchFamily="34" charset="0"/>
              <a:ea typeface="宋体" panose="02010600030101010101" pitchFamily="2" charset="-122"/>
            </a:endParaRPr>
          </a:p>
        </p:txBody>
      </p:sp>
      <p:sp>
        <p:nvSpPr>
          <p:cNvPr id="99336" name="AutoShape 10"/>
          <p:cNvSpPr/>
          <p:nvPr/>
        </p:nvSpPr>
        <p:spPr>
          <a:xfrm>
            <a:off x="395288" y="266700"/>
            <a:ext cx="2900362" cy="501650"/>
          </a:xfrm>
          <a:prstGeom prst="roundRect">
            <a:avLst>
              <a:gd name="adj" fmla="val 16667"/>
            </a:avLst>
          </a:prstGeom>
          <a:gradFill rotWithShape="0">
            <a:gsLst>
              <a:gs pos="0">
                <a:srgbClr val="FFFFFF"/>
              </a:gs>
              <a:gs pos="100000">
                <a:srgbClr val="33CC33"/>
              </a:gs>
            </a:gsLst>
            <a:path path="shape">
              <a:fillToRect l="50000" t="50000" r="50000" b="50000"/>
            </a:path>
            <a:tileRect/>
          </a:gradFill>
          <a:ln w="38100" cap="flat" cmpd="sng">
            <a:solidFill>
              <a:srgbClr val="FF3300"/>
            </a:solidFill>
            <a:prstDash val="solid"/>
            <a:headEnd type="none" w="med" len="med"/>
            <a:tailEnd type="none" w="med" len="med"/>
          </a:ln>
        </p:spPr>
        <p:txBody>
          <a:bodyPr wrap="none" anchor="ctr"/>
          <a:p>
            <a:pPr lvl="0" algn="ctr" eaLnBrk="1" hangingPunct="1"/>
            <a:r>
              <a:rPr lang="zh-CN" altLang="en-US" sz="3200" dirty="0">
                <a:solidFill>
                  <a:schemeClr val="accent2"/>
                </a:solidFill>
                <a:latin typeface="Times New Roman" panose="02020603050405020304" pitchFamily="18" charset="0"/>
                <a:ea typeface="隶书" panose="02010509060101010101" pitchFamily="49" charset="-122"/>
              </a:rPr>
              <a:t>延伸与拓展三</a:t>
            </a:r>
            <a:endParaRPr lang="zh-CN" altLang="en-US" dirty="0">
              <a:latin typeface="Times New Roman" panose="02020603050405020304" pitchFamily="18" charset="0"/>
              <a:ea typeface="隶书" panose="02010509060101010101"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wipe(left)">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1"/>
                                        </p:tgtEl>
                                        <p:attrNameLst>
                                          <p:attrName>style.visibility</p:attrName>
                                        </p:attrNameLst>
                                      </p:cBhvr>
                                      <p:to>
                                        <p:strVal val="visible"/>
                                      </p:to>
                                    </p:set>
                                    <p:animEffect transition="in" filter="wipe(left)">
                                      <p:cBhvr>
                                        <p:cTn id="17" dur="500"/>
                                        <p:tgtEl>
                                          <p:spTgt spid="419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0"/>
                                        </p:tgtEl>
                                        <p:attrNameLst>
                                          <p:attrName>style.visibility</p:attrName>
                                        </p:attrNameLst>
                                      </p:cBhvr>
                                      <p:to>
                                        <p:strVal val="visible"/>
                                      </p:to>
                                    </p:set>
                                    <p:animEffect transition="in" filter="wipe(left)">
                                      <p:cBhvr>
                                        <p:cTn id="22" dur="500"/>
                                        <p:tgtEl>
                                          <p:spTgt spid="419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wipe(left)">
                                      <p:cBhvr>
                                        <p:cTn id="27" dur="500"/>
                                        <p:tgtEl>
                                          <p:spTgt spid="419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wipe(left)">
                                      <p:cBhvr>
                                        <p:cTn id="3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9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485" y="367030"/>
            <a:ext cx="8950325" cy="1188720"/>
          </a:xfrm>
          <a:prstGeom prst="rect">
            <a:avLst/>
          </a:prstGeom>
          <a:noFill/>
        </p:spPr>
        <p:txBody>
          <a:bodyPr wrap="square" rtlCol="0">
            <a:spAutoFit/>
          </a:bodyPr>
          <a:p>
            <a:r>
              <a:rPr lang="zh-CN" altLang="en-US" sz="3600" b="1">
                <a:latin typeface="华文行楷" panose="02010800040101010101" pitchFamily="2" charset="-122"/>
                <a:ea typeface="华文行楷" panose="02010800040101010101" pitchFamily="2" charset="-122"/>
              </a:rPr>
              <a:t>例：</a:t>
            </a:r>
            <a:r>
              <a:rPr lang="en-US" altLang="zh-CN" sz="3600" b="1">
                <a:latin typeface="华文行楷" panose="02010800040101010101" pitchFamily="2" charset="-122"/>
                <a:ea typeface="华文行楷" panose="02010800040101010101" pitchFamily="2" charset="-122"/>
              </a:rPr>
              <a:t>98%</a:t>
            </a:r>
            <a:r>
              <a:rPr lang="zh-CN" altLang="en-US" sz="3600" b="1">
                <a:latin typeface="华文行楷" panose="02010800040101010101" pitchFamily="2" charset="-122"/>
                <a:ea typeface="华文行楷" panose="02010800040101010101" pitchFamily="2" charset="-122"/>
              </a:rPr>
              <a:t>的浓硫酸（密度为</a:t>
            </a:r>
            <a:r>
              <a:rPr lang="en-US" altLang="zh-CN" sz="3600" b="1" dirty="0">
                <a:latin typeface="华文行楷" panose="02010800040101010101" pitchFamily="2" charset="-122"/>
                <a:ea typeface="华文行楷" panose="02010800040101010101" pitchFamily="2" charset="-122"/>
                <a:sym typeface="+mn-ea"/>
              </a:rPr>
              <a:t>1. 84 g/cm</a:t>
            </a:r>
            <a:r>
              <a:rPr lang="en-US" altLang="zh-CN" sz="3600" b="1" baseline="36000" dirty="0">
                <a:latin typeface="华文行楷" panose="02010800040101010101" pitchFamily="2" charset="-122"/>
                <a:ea typeface="华文行楷" panose="02010800040101010101" pitchFamily="2" charset="-122"/>
                <a:sym typeface="+mn-ea"/>
              </a:rPr>
              <a:t>3</a:t>
            </a:r>
            <a:r>
              <a:rPr lang="zh-CN" altLang="en-US" sz="3600" b="1">
                <a:latin typeface="华文行楷" panose="02010800040101010101" pitchFamily="2" charset="-122"/>
                <a:ea typeface="华文行楷" panose="02010800040101010101" pitchFamily="2" charset="-122"/>
              </a:rPr>
              <a:t>）的物质的量浓度是多少？</a:t>
            </a:r>
            <a:endParaRPr lang="zh-CN" altLang="en-US" sz="3600" b="1">
              <a:latin typeface="华文行楷" panose="02010800040101010101" pitchFamily="2" charset="-122"/>
              <a:ea typeface="华文行楷" panose="02010800040101010101" pitchFamily="2" charset="-122"/>
            </a:endParaRPr>
          </a:p>
        </p:txBody>
      </p:sp>
      <p:graphicFrame>
        <p:nvGraphicFramePr>
          <p:cNvPr id="88066" name="表格 88065"/>
          <p:cNvGraphicFramePr/>
          <p:nvPr/>
        </p:nvGraphicFramePr>
        <p:xfrm>
          <a:off x="374333" y="2268538"/>
          <a:ext cx="8208962" cy="3944937"/>
        </p:xfrm>
        <a:graphic>
          <a:graphicData uri="http://schemas.openxmlformats.org/drawingml/2006/table">
            <a:tbl>
              <a:tblPr/>
              <a:tblGrid>
                <a:gridCol w="1962150"/>
                <a:gridCol w="2940050"/>
                <a:gridCol w="3306763"/>
              </a:tblGrid>
              <a:tr h="576580">
                <a:tc>
                  <a:txBody>
                    <a:bodyPr/>
                    <a:p>
                      <a:pPr lvl="0" eaLnBrk="1" hangingPunct="1">
                        <a:spcBef>
                          <a:spcPct val="20000"/>
                        </a:spcBef>
                        <a:buNone/>
                      </a:pPr>
                      <a:endParaRPr lang="zh-CN" altLang="zh-CN" sz="2800" dirty="0">
                        <a:latin typeface="Arial" panose="020B0604020202020204" pitchFamily="34" charset="0"/>
                        <a:ea typeface="宋体" panose="02010600030101010101" pitchFamily="2" charset="-122"/>
                      </a:endParaRPr>
                    </a:p>
                  </a:txBody>
                  <a:tcPr marT="45712" marB="45712">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物质的量浓度</a:t>
                      </a:r>
                      <a:endParaRPr lang="zh-CN" altLang="en-US" sz="2800" dirty="0">
                        <a:latin typeface="楷体_GB2312" pitchFamily="49" charset="-122"/>
                        <a:ea typeface="楷体_GB2312" pitchFamily="49" charset="-122"/>
                      </a:endParaRPr>
                    </a:p>
                  </a:txBody>
                  <a:tcPr marT="45712" marB="45712">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质量分数</a:t>
                      </a:r>
                      <a:endParaRPr lang="zh-CN" altLang="en-US" sz="2800" dirty="0">
                        <a:latin typeface="楷体_GB2312" pitchFamily="49" charset="-122"/>
                        <a:ea typeface="楷体_GB2312" pitchFamily="49" charset="-122"/>
                      </a:endParaRPr>
                    </a:p>
                  </a:txBody>
                  <a:tcPr marT="45712" marB="45712">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76262">
                <a:tc>
                  <a:txBody>
                    <a:bodyPr/>
                    <a:p>
                      <a:pPr lvl="0" eaLnBrk="1" hangingPunct="1">
                        <a:spcBef>
                          <a:spcPct val="20000"/>
                        </a:spcBef>
                        <a:buNone/>
                      </a:pPr>
                      <a:r>
                        <a:rPr lang="zh-CN" altLang="en-US" sz="2800" dirty="0">
                          <a:latin typeface="Arial" panose="020B0604020202020204" pitchFamily="34" charset="0"/>
                          <a:ea typeface="楷体_GB2312" pitchFamily="49" charset="-122"/>
                        </a:rPr>
                        <a:t>溶质单位</a:t>
                      </a:r>
                      <a:endParaRPr lang="zh-CN" altLang="en-US" sz="2800" dirty="0">
                        <a:latin typeface="Arial" panose="020B0604020202020204" pitchFamily="34" charset="0"/>
                        <a:ea typeface="楷体_GB2312" pitchFamily="49" charset="-122"/>
                      </a:endParaRPr>
                    </a:p>
                  </a:txBody>
                  <a:tcPr marT="45712" marB="45712">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r>
                        <a:rPr lang="en-US" altLang="zh-CN" sz="2800" dirty="0">
                          <a:latin typeface="Arial" panose="020B0604020202020204" pitchFamily="34" charset="0"/>
                          <a:ea typeface="宋体" panose="02010600030101010101" pitchFamily="2" charset="-122"/>
                        </a:rPr>
                        <a:t>          mol</a:t>
                      </a:r>
                      <a:endParaRPr lang="en-US" altLang="zh-CN" sz="2800" dirty="0">
                        <a:latin typeface="Arial" panose="020B0604020202020204" pitchFamily="34" charset="0"/>
                        <a:ea typeface="宋体" panose="02010600030101010101" pitchFamily="2" charset="-122"/>
                      </a:endParaRPr>
                    </a:p>
                  </a:txBody>
                  <a:tcPr marT="45712" marB="45712">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r>
                        <a:rPr lang="en-US" altLang="zh-CN" sz="2800" dirty="0">
                          <a:latin typeface="Arial" panose="020B0604020202020204" pitchFamily="34" charset="0"/>
                          <a:ea typeface="宋体" panose="02010600030101010101" pitchFamily="2" charset="-122"/>
                        </a:rPr>
                        <a:t>           g</a:t>
                      </a:r>
                      <a:endParaRPr lang="en-US" altLang="zh-CN" sz="2800" dirty="0">
                        <a:latin typeface="Arial" panose="020B0604020202020204" pitchFamily="34" charset="0"/>
                        <a:ea typeface="宋体" panose="02010600030101010101" pitchFamily="2" charset="-122"/>
                      </a:endParaRPr>
                    </a:p>
                  </a:txBody>
                  <a:tcPr marT="45712" marB="45712">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17525">
                <a:tc>
                  <a:txBody>
                    <a:bodyPr/>
                    <a:p>
                      <a:pPr lvl="0" eaLnBrk="1" hangingPunct="1">
                        <a:spcBef>
                          <a:spcPct val="20000"/>
                        </a:spcBef>
                        <a:buNone/>
                      </a:pPr>
                      <a:r>
                        <a:rPr lang="zh-CN" altLang="en-US" sz="2800" dirty="0">
                          <a:latin typeface="Arial" panose="020B0604020202020204" pitchFamily="34" charset="0"/>
                          <a:ea typeface="楷体_GB2312" pitchFamily="49" charset="-122"/>
                        </a:rPr>
                        <a:t>溶液单位</a:t>
                      </a:r>
                      <a:endParaRPr lang="zh-CN" altLang="en-US" sz="2800" dirty="0">
                        <a:latin typeface="Arial" panose="020B0604020202020204" pitchFamily="34" charset="0"/>
                        <a:ea typeface="楷体_GB2312" pitchFamily="49" charset="-122"/>
                      </a:endParaRPr>
                    </a:p>
                  </a:txBody>
                  <a:tcPr marT="45712" marB="45712">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r>
                        <a:rPr lang="en-US" altLang="zh-CN" sz="2800" dirty="0">
                          <a:latin typeface="Arial" panose="020B0604020202020204" pitchFamily="34" charset="0"/>
                          <a:ea typeface="宋体" panose="02010600030101010101" pitchFamily="2" charset="-122"/>
                        </a:rPr>
                        <a:t>           1L        </a:t>
                      </a:r>
                      <a:endParaRPr lang="en-US" altLang="zh-CN" sz="2800" dirty="0">
                        <a:latin typeface="Arial" panose="020B0604020202020204" pitchFamily="34" charset="0"/>
                        <a:ea typeface="宋体" panose="02010600030101010101" pitchFamily="2" charset="-122"/>
                      </a:endParaRPr>
                    </a:p>
                  </a:txBody>
                  <a:tcPr marT="45712" marB="45712">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r>
                        <a:rPr lang="en-US" altLang="zh-CN" sz="2800" dirty="0">
                          <a:latin typeface="Arial" panose="020B0604020202020204" pitchFamily="34" charset="0"/>
                          <a:ea typeface="宋体" panose="02010600030101010101" pitchFamily="2" charset="-122"/>
                        </a:rPr>
                        <a:t>        100g</a:t>
                      </a:r>
                      <a:endParaRPr lang="en-US" altLang="zh-CN" sz="2800" dirty="0">
                        <a:latin typeface="Arial" panose="020B0604020202020204" pitchFamily="34" charset="0"/>
                        <a:ea typeface="宋体" panose="02010600030101010101" pitchFamily="2" charset="-122"/>
                      </a:endParaRPr>
                    </a:p>
                  </a:txBody>
                  <a:tcPr marT="45712" marB="45712">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1138238">
                <a:tc>
                  <a:txBody>
                    <a:bodyPr/>
                    <a:p>
                      <a:pPr lvl="0" eaLnBrk="1" hangingPunct="1">
                        <a:spcBef>
                          <a:spcPct val="20000"/>
                        </a:spcBef>
                        <a:buNone/>
                      </a:pPr>
                      <a:r>
                        <a:rPr lang="zh-CN" altLang="en-US" sz="2800" dirty="0">
                          <a:latin typeface="Arial" panose="020B0604020202020204" pitchFamily="34" charset="0"/>
                          <a:ea typeface="楷体_GB2312" pitchFamily="49" charset="-122"/>
                        </a:rPr>
                        <a:t>计算公式</a:t>
                      </a:r>
                      <a:endParaRPr lang="zh-CN" altLang="en-US" sz="2800" dirty="0">
                        <a:latin typeface="Arial" panose="020B0604020202020204" pitchFamily="34" charset="0"/>
                        <a:ea typeface="楷体_GB2312" pitchFamily="49" charset="-122"/>
                      </a:endParaRPr>
                    </a:p>
                  </a:txBody>
                  <a:tcPr marT="45712" marB="45712">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endParaRPr lang="zh-CN" altLang="zh-CN" sz="2800" dirty="0">
                        <a:latin typeface="Arial" panose="020B0604020202020204" pitchFamily="34" charset="0"/>
                        <a:ea typeface="宋体" panose="02010600030101010101" pitchFamily="2" charset="-122"/>
                      </a:endParaRPr>
                    </a:p>
                  </a:txBody>
                  <a:tcPr marT="45712" marB="45712">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p>
                      <a:pPr lvl="0" eaLnBrk="1" hangingPunct="1">
                        <a:spcBef>
                          <a:spcPct val="20000"/>
                        </a:spcBef>
                        <a:buNone/>
                      </a:pPr>
                      <a:endParaRPr lang="zh-CN" altLang="zh-CN" sz="2800" dirty="0">
                        <a:latin typeface="Arial" panose="020B0604020202020204" pitchFamily="34" charset="0"/>
                        <a:ea typeface="宋体" panose="02010600030101010101" pitchFamily="2" charset="-122"/>
                      </a:endParaRPr>
                    </a:p>
                  </a:txBody>
                  <a:tcPr marT="45712" marB="45712">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1136650">
                <a:tc>
                  <a:txBody>
                    <a:bodyPr/>
                    <a:p>
                      <a:pPr lvl="0" eaLnBrk="1" hangingPunct="1">
                        <a:spcBef>
                          <a:spcPct val="20000"/>
                        </a:spcBef>
                        <a:buNone/>
                      </a:pPr>
                      <a:r>
                        <a:rPr lang="zh-CN" altLang="en-US" sz="2800" dirty="0">
                          <a:latin typeface="Arial" panose="020B0604020202020204" pitchFamily="34" charset="0"/>
                          <a:ea typeface="楷体_GB2312" pitchFamily="49" charset="-122"/>
                        </a:rPr>
                        <a:t>转换关系</a:t>
                      </a:r>
                      <a:endParaRPr lang="zh-CN" altLang="en-US" sz="2800" dirty="0">
                        <a:latin typeface="Arial" panose="020B0604020202020204" pitchFamily="34" charset="0"/>
                        <a:ea typeface="楷体_GB2312" pitchFamily="49" charset="-122"/>
                      </a:endParaRPr>
                    </a:p>
                  </a:txBody>
                  <a:tcPr marT="45712" marB="45712">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2">
                  <a:txBody>
                    <a:bodyPr/>
                    <a:p>
                      <a:pPr lvl="0" eaLnBrk="1" hangingPunct="1">
                        <a:spcBef>
                          <a:spcPct val="20000"/>
                        </a:spcBef>
                        <a:buNone/>
                      </a:pPr>
                      <a:endParaRPr lang="zh-CN" altLang="zh-CN" sz="2800" dirty="0">
                        <a:latin typeface="Arial" panose="020B0604020202020204" pitchFamily="34" charset="0"/>
                        <a:ea typeface="宋体" panose="02010600030101010101" pitchFamily="2" charset="-122"/>
                      </a:endParaRPr>
                    </a:p>
                  </a:txBody>
                  <a:tcPr marT="45712" marB="45712">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graphicFrame>
        <p:nvGraphicFramePr>
          <p:cNvPr id="231451" name="Object 27"/>
          <p:cNvGraphicFramePr>
            <a:graphicFrameLocks noChangeAspect="1"/>
          </p:cNvGraphicFramePr>
          <p:nvPr/>
        </p:nvGraphicFramePr>
        <p:xfrm>
          <a:off x="2403475" y="3966845"/>
          <a:ext cx="2853690" cy="1094740"/>
        </p:xfrm>
        <a:graphic>
          <a:graphicData uri="http://schemas.openxmlformats.org/presentationml/2006/ole">
            <mc:AlternateContent xmlns:mc="http://schemas.openxmlformats.org/markup-compatibility/2006">
              <mc:Choice xmlns:v="urn:schemas-microsoft-com:vml" Requires="v">
                <p:oleObj spid="_x0000_s3083" name="" r:id="rId1" imgW="927100" imgH="482600" progId="Equation.3">
                  <p:embed/>
                </p:oleObj>
              </mc:Choice>
              <mc:Fallback>
                <p:oleObj name="" r:id="rId1" imgW="927100" imgH="482600" progId="Equation.3">
                  <p:embed/>
                  <p:pic>
                    <p:nvPicPr>
                      <p:cNvPr id="0" name="图片 3082"/>
                      <p:cNvPicPr/>
                      <p:nvPr/>
                    </p:nvPicPr>
                    <p:blipFill>
                      <a:blip r:embed="rId2"/>
                      <a:stretch>
                        <a:fillRect/>
                      </a:stretch>
                    </p:blipFill>
                    <p:spPr>
                      <a:xfrm>
                        <a:off x="2403475" y="3966845"/>
                        <a:ext cx="2853690" cy="1094740"/>
                      </a:xfrm>
                      <a:prstGeom prst="rect">
                        <a:avLst/>
                      </a:prstGeom>
                      <a:solidFill>
                        <a:schemeClr val="bg1"/>
                      </a:solidFill>
                      <a:ln w="9525" cap="flat" cmpd="sng">
                        <a:solidFill>
                          <a:srgbClr val="FF0066"/>
                        </a:solidFill>
                        <a:prstDash val="solid"/>
                        <a:miter/>
                        <a:headEnd type="none" w="med" len="med"/>
                        <a:tailEnd type="none" w="med" len="med"/>
                      </a:ln>
                    </p:spPr>
                  </p:pic>
                </p:oleObj>
              </mc:Fallback>
            </mc:AlternateContent>
          </a:graphicData>
        </a:graphic>
      </p:graphicFrame>
      <p:graphicFrame>
        <p:nvGraphicFramePr>
          <p:cNvPr id="231452" name="Object 28"/>
          <p:cNvGraphicFramePr>
            <a:graphicFrameLocks noChangeAspect="1"/>
          </p:cNvGraphicFramePr>
          <p:nvPr/>
        </p:nvGraphicFramePr>
        <p:xfrm>
          <a:off x="5323840" y="3983990"/>
          <a:ext cx="3197225" cy="1059815"/>
        </p:xfrm>
        <a:graphic>
          <a:graphicData uri="http://schemas.openxmlformats.org/presentationml/2006/ole">
            <mc:AlternateContent xmlns:mc="http://schemas.openxmlformats.org/markup-compatibility/2006">
              <mc:Choice xmlns:v="urn:schemas-microsoft-com:vml" Requires="v">
                <p:oleObj spid="_x0000_s3084" name="" r:id="rId3" imgW="1066800" imgH="457200" progId="Equation.3">
                  <p:embed/>
                </p:oleObj>
              </mc:Choice>
              <mc:Fallback>
                <p:oleObj name="" r:id="rId3" imgW="1066800" imgH="457200" progId="Equation.3">
                  <p:embed/>
                  <p:pic>
                    <p:nvPicPr>
                      <p:cNvPr id="0" name="图片 3083"/>
                      <p:cNvPicPr/>
                      <p:nvPr/>
                    </p:nvPicPr>
                    <p:blipFill>
                      <a:blip r:embed="rId4"/>
                      <a:stretch>
                        <a:fillRect/>
                      </a:stretch>
                    </p:blipFill>
                    <p:spPr>
                      <a:xfrm>
                        <a:off x="5323840" y="3983990"/>
                        <a:ext cx="3197225" cy="1059815"/>
                      </a:xfrm>
                      <a:prstGeom prst="rect">
                        <a:avLst/>
                      </a:prstGeom>
                      <a:solidFill>
                        <a:schemeClr val="bg1"/>
                      </a:solidFill>
                      <a:ln w="9525" cap="flat" cmpd="sng">
                        <a:solidFill>
                          <a:srgbClr val="FF0066"/>
                        </a:solidFill>
                        <a:prstDash val="solid"/>
                        <a:miter/>
                        <a:headEnd type="none" w="med" len="med"/>
                        <a:tailEnd type="none" w="med" len="med"/>
                      </a:ln>
                    </p:spPr>
                  </p:pic>
                </p:oleObj>
              </mc:Fallback>
            </mc:AlternateContent>
          </a:graphicData>
        </a:graphic>
      </p:graphicFrame>
      <p:graphicFrame>
        <p:nvGraphicFramePr>
          <p:cNvPr id="231453" name="Object 29"/>
          <p:cNvGraphicFramePr>
            <a:graphicFrameLocks noChangeAspect="1"/>
          </p:cNvGraphicFramePr>
          <p:nvPr/>
        </p:nvGraphicFramePr>
        <p:xfrm>
          <a:off x="2403475" y="5133340"/>
          <a:ext cx="5040630" cy="1014730"/>
        </p:xfrm>
        <a:graphic>
          <a:graphicData uri="http://schemas.openxmlformats.org/presentationml/2006/ole">
            <mc:AlternateContent xmlns:mc="http://schemas.openxmlformats.org/markup-compatibility/2006">
              <mc:Choice xmlns:v="urn:schemas-microsoft-com:vml" Requires="v">
                <p:oleObj spid="_x0000_s3085" name="" r:id="rId5" imgW="1548765" imgH="431800" progId="Equation.3">
                  <p:embed/>
                </p:oleObj>
              </mc:Choice>
              <mc:Fallback>
                <p:oleObj name="" r:id="rId5" imgW="1548765" imgH="431800" progId="Equation.3">
                  <p:embed/>
                  <p:pic>
                    <p:nvPicPr>
                      <p:cNvPr id="0" name="图片 3084"/>
                      <p:cNvPicPr/>
                      <p:nvPr/>
                    </p:nvPicPr>
                    <p:blipFill>
                      <a:blip r:embed="rId6"/>
                      <a:stretch>
                        <a:fillRect/>
                      </a:stretch>
                    </p:blipFill>
                    <p:spPr>
                      <a:xfrm>
                        <a:off x="2403475" y="5133340"/>
                        <a:ext cx="5040630" cy="1014730"/>
                      </a:xfrm>
                      <a:prstGeom prst="rect">
                        <a:avLst/>
                      </a:prstGeom>
                      <a:solidFill>
                        <a:schemeClr val="bg1"/>
                      </a:solidFill>
                      <a:ln w="9525" cap="flat" cmpd="sng">
                        <a:solidFill>
                          <a:srgbClr val="FF0066"/>
                        </a:solidFill>
                        <a:prstDash val="solid"/>
                        <a:miter/>
                        <a:headEnd type="none" w="med" len="med"/>
                        <a:tailEnd type="none" w="med" len="med"/>
                      </a:ln>
                    </p:spPr>
                  </p:pic>
                </p:oleObj>
              </mc:Fallback>
            </mc:AlternateContent>
          </a:graphicData>
        </a:graphic>
      </p:graphicFrame>
      <p:sp>
        <p:nvSpPr>
          <p:cNvPr id="88094" name="AutoShape 10"/>
          <p:cNvSpPr/>
          <p:nvPr/>
        </p:nvSpPr>
        <p:spPr>
          <a:xfrm>
            <a:off x="1145858" y="1533525"/>
            <a:ext cx="6769100" cy="501650"/>
          </a:xfrm>
          <a:prstGeom prst="roundRect">
            <a:avLst>
              <a:gd name="adj" fmla="val 16667"/>
            </a:avLst>
          </a:prstGeom>
          <a:gradFill rotWithShape="0">
            <a:gsLst>
              <a:gs pos="0">
                <a:srgbClr val="FFFFFF"/>
              </a:gs>
              <a:gs pos="100000">
                <a:srgbClr val="33CC33"/>
              </a:gs>
            </a:gsLst>
            <a:path path="shape">
              <a:fillToRect l="50000" t="50000" r="50000" b="50000"/>
            </a:path>
            <a:tileRect/>
          </a:gradFill>
          <a:ln w="38100" cap="flat" cmpd="sng">
            <a:solidFill>
              <a:srgbClr val="FF3300"/>
            </a:solidFill>
            <a:prstDash val="solid"/>
            <a:headEnd type="none" w="med" len="med"/>
            <a:tailEnd type="none" w="med" len="med"/>
          </a:ln>
        </p:spPr>
        <p:txBody>
          <a:bodyPr wrap="none" anchor="ctr"/>
          <a:p>
            <a:pPr lvl="0" algn="ctr" eaLnBrk="1" hangingPunct="1"/>
            <a:r>
              <a:rPr lang="zh-CN" altLang="en-US" sz="3200" dirty="0">
                <a:solidFill>
                  <a:schemeClr val="accent2"/>
                </a:solidFill>
                <a:latin typeface="Times New Roman" panose="02020603050405020304" pitchFamily="18" charset="0"/>
                <a:ea typeface="隶书" panose="02010509060101010101" pitchFamily="49" charset="-122"/>
              </a:rPr>
              <a:t>物质的量浓度与溶质质量分数的比较</a:t>
            </a:r>
            <a:endParaRPr lang="zh-CN" altLang="en-US" dirty="0">
              <a:latin typeface="Times New Roman" panose="02020603050405020304" pitchFamily="18" charset="0"/>
              <a:ea typeface="隶书" panose="02010509060101010101" pitchFamily="49" charset="-122"/>
            </a:endParaRPr>
          </a:p>
        </p:txBody>
      </p:sp>
      <p:sp>
        <p:nvSpPr>
          <p:cNvPr id="2050" name=" 2050">
            <a:hlinkClick r:id="rId7" action="ppaction://hlinksldjump"/>
          </p:cNvPr>
          <p:cNvSpPr/>
          <p:nvPr/>
        </p:nvSpPr>
        <p:spPr bwMode="auto">
          <a:xfrm>
            <a:off x="8273415" y="1640205"/>
            <a:ext cx="526415" cy="420370"/>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accent1">
              <a:lumMod val="60000"/>
              <a:lumOff val="40000"/>
            </a:schemeClr>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5" name="图文框 4"/>
          <p:cNvSpPr/>
          <p:nvPr/>
        </p:nvSpPr>
        <p:spPr>
          <a:xfrm>
            <a:off x="5139055" y="977265"/>
            <a:ext cx="1672590" cy="39941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楷体" panose="02010609060101010101" charset="-122"/>
                <a:ea typeface="楷体" panose="02010609060101010101" charset="-122"/>
              </a:rPr>
              <a:t>18.4mol</a:t>
            </a:r>
            <a:r>
              <a:rPr lang="en-US" altLang="zh-CN" b="1" dirty="0">
                <a:solidFill>
                  <a:schemeClr val="tx1"/>
                </a:solidFill>
                <a:latin typeface="楷体" panose="02010609060101010101" charset="-122"/>
                <a:ea typeface="楷体" panose="02010609060101010101" charset="-122"/>
                <a:sym typeface="+mn-ea"/>
              </a:rPr>
              <a:t>/L</a:t>
            </a:r>
            <a:endParaRPr lang="en-US" altLang="zh-CN" b="1" baseline="36000" dirty="0">
              <a:solidFill>
                <a:schemeClr val="tx1"/>
              </a:solidFill>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31451"/>
                                        </p:tgtEl>
                                        <p:attrNameLst>
                                          <p:attrName>style.visibility</p:attrName>
                                        </p:attrNameLst>
                                      </p:cBhvr>
                                      <p:to>
                                        <p:strVal val="visible"/>
                                      </p:to>
                                    </p:set>
                                    <p:animEffect transition="in" filter="diamond(in)">
                                      <p:cBhvr>
                                        <p:cTn id="13" dur="2000"/>
                                        <p:tgtEl>
                                          <p:spTgt spid="23145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31452"/>
                                        </p:tgtEl>
                                        <p:attrNameLst>
                                          <p:attrName>style.visibility</p:attrName>
                                        </p:attrNameLst>
                                      </p:cBhvr>
                                      <p:to>
                                        <p:strVal val="visible"/>
                                      </p:to>
                                    </p:set>
                                    <p:animEffect transition="in" filter="box(in)">
                                      <p:cBhvr>
                                        <p:cTn id="18" dur="500"/>
                                        <p:tgtEl>
                                          <p:spTgt spid="23145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231453"/>
                                        </p:tgtEl>
                                        <p:attrNameLst>
                                          <p:attrName>style.visibility</p:attrName>
                                        </p:attrNameLst>
                                      </p:cBhvr>
                                      <p:to>
                                        <p:strVal val="visible"/>
                                      </p:to>
                                    </p:set>
                                    <p:animEffect transition="in" filter="wedge">
                                      <p:cBhvr>
                                        <p:cTn id="23" dur="2000"/>
                                        <p:tgtEl>
                                          <p:spTgt spid="23145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p:tgtEl>
                                          <p:spTgt spid="5"/>
                                        </p:tgtEl>
                                        <p:attrNameLst>
                                          <p:attrName>ppt_y</p:attrName>
                                        </p:attrNameLst>
                                      </p:cBhvr>
                                      <p:tavLst>
                                        <p:tav tm="0">
                                          <p:val>
                                            <p:strVal val="#ppt_y+#ppt_h*1.125000"/>
                                          </p:val>
                                        </p:tav>
                                        <p:tav tm="100000">
                                          <p:val>
                                            <p:strVal val="#ppt_y"/>
                                          </p:val>
                                        </p:tav>
                                      </p:tavLst>
                                    </p:anim>
                                    <p:animEffect transition="in" filter="wipe(up)">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4" grpId="0" animBg="1"/>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5815" y="1597660"/>
            <a:ext cx="7741285" cy="1798320"/>
          </a:xfrm>
          <a:prstGeom prst="rect">
            <a:avLst/>
          </a:prstGeom>
          <a:noFill/>
        </p:spPr>
        <p:txBody>
          <a:bodyPr wrap="square" rtlCol="0">
            <a:spAutoFit/>
          </a:bodyPr>
          <a:p>
            <a:r>
              <a:rPr lang="zh-CN" altLang="en-US" sz="2800" b="1"/>
              <a:t>一个不轻易犯错的人通常是一个不愿意冒险的人，而一个不敢冒险的人通常很难取得成功。</a:t>
            </a:r>
            <a:endParaRPr lang="zh-CN" altLang="en-US" sz="2800" b="1"/>
          </a:p>
          <a:p>
            <a:r>
              <a:rPr lang="zh-CN" altLang="en-US" sz="2800" b="1"/>
              <a:t>有时，为了及时发现有用的东西，你必须首先发现那些无用的东西。</a:t>
            </a:r>
            <a:endParaRPr lang="zh-CN" alt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395288" y="908050"/>
            <a:ext cx="3744912" cy="54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spcBef>
                <a:spcPct val="50000"/>
              </a:spcBef>
              <a:buClr>
                <a:srgbClr val="0000FF"/>
              </a:buClr>
              <a:buFont typeface="Wingdings" panose="05000000000000000000" pitchFamily="2" charset="2"/>
              <a:buChar char="l"/>
            </a:pPr>
            <a:r>
              <a:rPr kumimoji="1" lang="en-US" altLang="zh-CN" sz="3200" b="1" dirty="0">
                <a:solidFill>
                  <a:srgbClr val="000000"/>
                </a:solidFill>
                <a:latin typeface="Times New Roman" panose="02020603050405020304" pitchFamily="18" charset="0"/>
              </a:rPr>
              <a:t>1mol</a:t>
            </a:r>
            <a:r>
              <a:rPr kumimoji="1" lang="zh-CN" altLang="en-US" sz="3200" b="1" dirty="0">
                <a:solidFill>
                  <a:srgbClr val="000000"/>
                </a:solidFill>
                <a:latin typeface="Times New Roman" panose="02020603050405020304" pitchFamily="18" charset="0"/>
              </a:rPr>
              <a:t>大米</a:t>
            </a:r>
            <a:endParaRPr kumimoji="1" lang="zh-CN" altLang="en-US" sz="3200" b="1" dirty="0">
              <a:solidFill>
                <a:srgbClr val="000000"/>
              </a:solidFill>
              <a:latin typeface="Times New Roman" panose="02020603050405020304" pitchFamily="18" charset="0"/>
            </a:endParaRPr>
          </a:p>
          <a:p>
            <a:pPr>
              <a:lnSpc>
                <a:spcPct val="140000"/>
              </a:lnSpc>
              <a:spcBef>
                <a:spcPct val="50000"/>
              </a:spcBef>
              <a:buClr>
                <a:srgbClr val="0000FF"/>
              </a:buClr>
              <a:buFont typeface="Wingdings" panose="05000000000000000000" pitchFamily="2" charset="2"/>
              <a:buChar char="l"/>
            </a:pPr>
            <a:r>
              <a:rPr kumimoji="1" lang="en-US" altLang="zh-CN" sz="3200" b="1" dirty="0">
                <a:solidFill>
                  <a:srgbClr val="000000"/>
                </a:solidFill>
                <a:latin typeface="Times New Roman" panose="02020603050405020304" pitchFamily="18" charset="0"/>
              </a:rPr>
              <a:t>1 </a:t>
            </a:r>
            <a:r>
              <a:rPr kumimoji="1" lang="en-US" altLang="zh-CN" sz="3200" b="1" dirty="0" err="1">
                <a:latin typeface="宋体" panose="02010600030101010101" pitchFamily="2" charset="-122"/>
              </a:rPr>
              <a:t>mol</a:t>
            </a:r>
            <a:r>
              <a:rPr kumimoji="1" lang="zh-CN" altLang="en-US" sz="3200" b="1" dirty="0" smtClean="0">
                <a:solidFill>
                  <a:srgbClr val="000000"/>
                </a:solidFill>
                <a:latin typeface="Times New Roman" panose="02020603050405020304" pitchFamily="18" charset="0"/>
              </a:rPr>
              <a:t>氧</a:t>
            </a:r>
            <a:endParaRPr kumimoji="1" lang="zh-CN" altLang="en-US" sz="3200" b="1" dirty="0">
              <a:solidFill>
                <a:srgbClr val="000000"/>
              </a:solidFill>
              <a:latin typeface="Times New Roman" panose="02020603050405020304" pitchFamily="18" charset="0"/>
            </a:endParaRPr>
          </a:p>
          <a:p>
            <a:pPr>
              <a:lnSpc>
                <a:spcPct val="140000"/>
              </a:lnSpc>
              <a:spcBef>
                <a:spcPct val="50000"/>
              </a:spcBef>
              <a:buClr>
                <a:srgbClr val="0000FF"/>
              </a:buClr>
              <a:buFont typeface="Wingdings" panose="05000000000000000000" pitchFamily="2" charset="2"/>
              <a:buChar char="l"/>
            </a:pPr>
            <a:r>
              <a:rPr kumimoji="1" lang="en-US" altLang="zh-CN" sz="3200" b="1" dirty="0">
                <a:solidFill>
                  <a:srgbClr val="000000"/>
                </a:solidFill>
                <a:latin typeface="Times New Roman" panose="02020603050405020304" pitchFamily="18" charset="0"/>
              </a:rPr>
              <a:t>1 </a:t>
            </a:r>
            <a:r>
              <a:rPr kumimoji="1" lang="en-US" altLang="zh-CN" sz="3200" b="1" dirty="0" err="1" smtClean="0">
                <a:latin typeface="宋体" panose="02010600030101010101" pitchFamily="2" charset="-122"/>
              </a:rPr>
              <a:t>mol</a:t>
            </a:r>
            <a:r>
              <a:rPr kumimoji="1" lang="en-US" altLang="zh-CN" sz="3200" b="1" dirty="0" err="1" smtClean="0">
                <a:solidFill>
                  <a:srgbClr val="000000"/>
                </a:solidFill>
                <a:latin typeface="Times New Roman" panose="02020603050405020304" pitchFamily="18" charset="0"/>
              </a:rPr>
              <a:t>O</a:t>
            </a:r>
            <a:endParaRPr kumimoji="1" lang="zh-CN" altLang="en-US" sz="3200" b="1" dirty="0">
              <a:solidFill>
                <a:srgbClr val="000000"/>
              </a:solidFill>
              <a:latin typeface="Times New Roman" panose="02020603050405020304" pitchFamily="18" charset="0"/>
            </a:endParaRPr>
          </a:p>
          <a:p>
            <a:pPr>
              <a:lnSpc>
                <a:spcPct val="140000"/>
              </a:lnSpc>
              <a:spcBef>
                <a:spcPct val="50000"/>
              </a:spcBef>
              <a:buClr>
                <a:srgbClr val="0000FF"/>
              </a:buClr>
              <a:buFont typeface="Wingdings" panose="05000000000000000000" pitchFamily="2" charset="2"/>
              <a:buChar char="l"/>
            </a:pPr>
            <a:r>
              <a:rPr kumimoji="1" lang="en-US" altLang="zh-CN" sz="3200" b="1" dirty="0" smtClean="0">
                <a:solidFill>
                  <a:srgbClr val="000000"/>
                </a:solidFill>
                <a:latin typeface="Times New Roman" panose="02020603050405020304" pitchFamily="18" charset="0"/>
              </a:rPr>
              <a:t>1 </a:t>
            </a:r>
            <a:r>
              <a:rPr kumimoji="1" lang="en-US" altLang="zh-CN" sz="3200" b="1" dirty="0" err="1">
                <a:latin typeface="宋体" panose="02010600030101010101" pitchFamily="2" charset="-122"/>
              </a:rPr>
              <a:t>mol</a:t>
            </a:r>
            <a:r>
              <a:rPr kumimoji="1" lang="zh-CN" altLang="en-US" sz="3200" b="1" dirty="0" smtClean="0">
                <a:solidFill>
                  <a:srgbClr val="000000"/>
                </a:solidFill>
                <a:latin typeface="Times New Roman" panose="02020603050405020304" pitchFamily="18" charset="0"/>
              </a:rPr>
              <a:t>钠元素</a:t>
            </a:r>
            <a:endParaRPr kumimoji="1" lang="zh-CN" altLang="en-US" sz="3200" b="1" dirty="0">
              <a:solidFill>
                <a:srgbClr val="000000"/>
              </a:solidFill>
              <a:latin typeface="Times New Roman" panose="02020603050405020304" pitchFamily="18" charset="0"/>
            </a:endParaRPr>
          </a:p>
          <a:p>
            <a:pPr>
              <a:lnSpc>
                <a:spcPct val="140000"/>
              </a:lnSpc>
              <a:spcBef>
                <a:spcPct val="50000"/>
              </a:spcBef>
              <a:buClr>
                <a:srgbClr val="0000FF"/>
              </a:buClr>
              <a:buFont typeface="Wingdings" panose="05000000000000000000" pitchFamily="2" charset="2"/>
              <a:buChar char="l"/>
            </a:pPr>
            <a:r>
              <a:rPr kumimoji="1" lang="en-US" altLang="zh-CN" sz="3200" b="1" dirty="0">
                <a:solidFill>
                  <a:srgbClr val="000000"/>
                </a:solidFill>
                <a:latin typeface="Times New Roman" panose="02020603050405020304" pitchFamily="18" charset="0"/>
              </a:rPr>
              <a:t>3 </a:t>
            </a:r>
            <a:r>
              <a:rPr kumimoji="1" lang="en-US" altLang="zh-CN" sz="3200" b="1" dirty="0" err="1">
                <a:latin typeface="宋体" panose="02010600030101010101" pitchFamily="2" charset="-122"/>
              </a:rPr>
              <a:t>mol</a:t>
            </a:r>
            <a:r>
              <a:rPr kumimoji="1" lang="en-US" altLang="zh-CN" sz="3200" b="1" dirty="0">
                <a:latin typeface="宋体" panose="02010600030101010101" pitchFamily="2" charset="-122"/>
              </a:rPr>
              <a:t> </a:t>
            </a:r>
            <a:r>
              <a:rPr kumimoji="1" lang="zh-CN" altLang="en-US" sz="3200" b="1" dirty="0" smtClean="0">
                <a:solidFill>
                  <a:srgbClr val="000000"/>
                </a:solidFill>
                <a:latin typeface="Times New Roman" panose="02020603050405020304" pitchFamily="18" charset="0"/>
              </a:rPr>
              <a:t> </a:t>
            </a:r>
            <a:r>
              <a:rPr kumimoji="1" lang="en-US" altLang="zh-CN" sz="3200" b="1" dirty="0" smtClean="0">
                <a:solidFill>
                  <a:srgbClr val="000000"/>
                </a:solidFill>
                <a:latin typeface="Times New Roman" panose="02020603050405020304" pitchFamily="18" charset="0"/>
              </a:rPr>
              <a:t>H</a:t>
            </a:r>
            <a:r>
              <a:rPr kumimoji="1" lang="en-US" altLang="zh-CN" sz="3200" b="1" baseline="-25000" dirty="0" smtClean="0">
                <a:solidFill>
                  <a:srgbClr val="000000"/>
                </a:solidFill>
                <a:latin typeface="Times New Roman" panose="02020603050405020304" pitchFamily="18" charset="0"/>
              </a:rPr>
              <a:t>2</a:t>
            </a:r>
            <a:r>
              <a:rPr kumimoji="1" lang="en-US" altLang="zh-CN" sz="3200" b="1" dirty="0" smtClean="0">
                <a:solidFill>
                  <a:srgbClr val="000000"/>
                </a:solidFill>
                <a:latin typeface="Times New Roman" panose="02020603050405020304" pitchFamily="18" charset="0"/>
              </a:rPr>
              <a:t>O</a:t>
            </a:r>
            <a:endParaRPr kumimoji="1" lang="en-US" altLang="zh-CN" sz="3200" b="1" dirty="0" smtClean="0">
              <a:solidFill>
                <a:srgbClr val="000000"/>
              </a:solidFill>
              <a:latin typeface="Times New Roman" panose="02020603050405020304" pitchFamily="18" charset="0"/>
            </a:endParaRPr>
          </a:p>
          <a:p>
            <a:pPr>
              <a:lnSpc>
                <a:spcPct val="140000"/>
              </a:lnSpc>
              <a:spcBef>
                <a:spcPct val="50000"/>
              </a:spcBef>
              <a:buClr>
                <a:srgbClr val="0000FF"/>
              </a:buClr>
              <a:buFont typeface="Wingdings" panose="05000000000000000000" pitchFamily="2" charset="2"/>
              <a:buChar char="l"/>
            </a:pPr>
            <a:r>
              <a:rPr kumimoji="1" lang="en-US" altLang="zh-CN" sz="3200" b="1" dirty="0" smtClean="0">
                <a:solidFill>
                  <a:srgbClr val="000000"/>
                </a:solidFill>
                <a:latin typeface="Times New Roman" panose="02020603050405020304" pitchFamily="18" charset="0"/>
              </a:rPr>
              <a:t> </a:t>
            </a:r>
            <a:r>
              <a:rPr kumimoji="1" lang="en-US" altLang="zh-CN" sz="3200" b="1" dirty="0">
                <a:solidFill>
                  <a:srgbClr val="000000"/>
                </a:solidFill>
                <a:latin typeface="Times New Roman" panose="02020603050405020304" pitchFamily="18" charset="0"/>
              </a:rPr>
              <a:t>0.5 </a:t>
            </a:r>
            <a:r>
              <a:rPr kumimoji="1" lang="en-US" altLang="zh-CN" sz="3200" b="1" dirty="0" err="1">
                <a:latin typeface="宋体" panose="02010600030101010101" pitchFamily="2" charset="-122"/>
              </a:rPr>
              <a:t>mol</a:t>
            </a:r>
            <a:r>
              <a:rPr kumimoji="1" lang="en-US" altLang="zh-CN" sz="3200" b="1" dirty="0">
                <a:latin typeface="宋体" panose="02010600030101010101" pitchFamily="2" charset="-122"/>
              </a:rPr>
              <a:t>  </a:t>
            </a:r>
            <a:r>
              <a:rPr kumimoji="1" lang="en-US" altLang="zh-CN" sz="3200" b="1" dirty="0" smtClean="0">
                <a:latin typeface="宋体" panose="02010600030101010101" pitchFamily="2" charset="-122"/>
              </a:rPr>
              <a:t>OH</a:t>
            </a:r>
            <a:r>
              <a:rPr kumimoji="1" lang="en-US" altLang="zh-CN" sz="3200" b="1" baseline="30000" dirty="0" smtClean="0">
                <a:latin typeface="宋体" panose="02010600030101010101" pitchFamily="2" charset="-122"/>
              </a:rPr>
              <a:t>-</a:t>
            </a:r>
            <a:endParaRPr kumimoji="1" lang="en-US" altLang="zh-CN" sz="3200" b="1" dirty="0">
              <a:solidFill>
                <a:srgbClr val="000000"/>
              </a:solidFill>
              <a:latin typeface="Times New Roman" panose="02020603050405020304" pitchFamily="18" charset="0"/>
            </a:endParaRPr>
          </a:p>
        </p:txBody>
      </p:sp>
      <p:sp>
        <p:nvSpPr>
          <p:cNvPr id="37894" name="Text Box 6"/>
          <p:cNvSpPr txBox="1">
            <a:spLocks noChangeArrowheads="1"/>
          </p:cNvSpPr>
          <p:nvPr/>
        </p:nvSpPr>
        <p:spPr bwMode="auto">
          <a:xfrm>
            <a:off x="3203575" y="1844675"/>
            <a:ext cx="563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0000FF"/>
                </a:solidFill>
                <a:latin typeface="Times New Roman" panose="02020603050405020304" pitchFamily="18" charset="0"/>
              </a:rPr>
              <a:t>未指明微粒种类，是氧原子、氧分子还是氧离子 </a:t>
            </a:r>
            <a:endParaRPr kumimoji="1" lang="zh-CN" altLang="en-US" sz="2800" b="1" dirty="0">
              <a:solidFill>
                <a:srgbClr val="0000FF"/>
              </a:solidFill>
              <a:latin typeface="Times New Roman" panose="02020603050405020304" pitchFamily="18" charset="0"/>
            </a:endParaRPr>
          </a:p>
        </p:txBody>
      </p:sp>
      <p:sp>
        <p:nvSpPr>
          <p:cNvPr id="37896" name="Text Box 8"/>
          <p:cNvSpPr txBox="1">
            <a:spLocks noChangeArrowheads="1"/>
          </p:cNvSpPr>
          <p:nvPr/>
        </p:nvSpPr>
        <p:spPr bwMode="auto">
          <a:xfrm>
            <a:off x="3698875" y="3846514"/>
            <a:ext cx="498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solidFill>
                  <a:srgbClr val="0000FF"/>
                </a:solidFill>
                <a:latin typeface="Times New Roman" panose="02020603050405020304" pitchFamily="18" charset="0"/>
              </a:rPr>
              <a:t>元素是宏观概念，只能说种类</a:t>
            </a:r>
            <a:endParaRPr kumimoji="1" lang="zh-CN" altLang="en-US" sz="2800" b="1" dirty="0">
              <a:solidFill>
                <a:srgbClr val="0000FF"/>
              </a:solidFill>
              <a:latin typeface="Times New Roman" panose="02020603050405020304" pitchFamily="18" charset="0"/>
            </a:endParaRPr>
          </a:p>
        </p:txBody>
      </p:sp>
      <p:sp>
        <p:nvSpPr>
          <p:cNvPr id="37897" name="Text Box 9"/>
          <p:cNvSpPr txBox="1">
            <a:spLocks noChangeArrowheads="1"/>
          </p:cNvSpPr>
          <p:nvPr/>
        </p:nvSpPr>
        <p:spPr bwMode="auto">
          <a:xfrm>
            <a:off x="3698875" y="4854575"/>
            <a:ext cx="296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Times New Roman" panose="02020603050405020304" pitchFamily="18" charset="0"/>
              </a:rPr>
              <a:t>表示为 </a:t>
            </a:r>
            <a:r>
              <a:rPr kumimoji="1" lang="en-US" altLang="zh-CN" sz="2800" b="1">
                <a:solidFill>
                  <a:srgbClr val="0000FF"/>
                </a:solidFill>
                <a:latin typeface="Times New Roman" panose="02020603050405020304" pitchFamily="18" charset="0"/>
              </a:rPr>
              <a:t>3mol H</a:t>
            </a:r>
            <a:r>
              <a:rPr kumimoji="1" lang="en-US" altLang="zh-CN" sz="2000" b="1">
                <a:solidFill>
                  <a:srgbClr val="0000FF"/>
                </a:solidFill>
                <a:latin typeface="Times New Roman" panose="02020603050405020304" pitchFamily="18" charset="0"/>
              </a:rPr>
              <a:t>2</a:t>
            </a:r>
            <a:r>
              <a:rPr kumimoji="1" lang="en-US" altLang="zh-CN" sz="2800" b="1">
                <a:solidFill>
                  <a:srgbClr val="0000FF"/>
                </a:solidFill>
                <a:latin typeface="Times New Roman" panose="02020603050405020304" pitchFamily="18" charset="0"/>
              </a:rPr>
              <a:t>O</a:t>
            </a:r>
            <a:endParaRPr kumimoji="1" lang="en-US" altLang="zh-CN" sz="2800" b="1">
              <a:solidFill>
                <a:srgbClr val="0000FF"/>
              </a:solidFill>
              <a:latin typeface="Times New Roman" panose="02020603050405020304" pitchFamily="18" charset="0"/>
            </a:endParaRPr>
          </a:p>
        </p:txBody>
      </p:sp>
      <p:sp>
        <p:nvSpPr>
          <p:cNvPr id="37898" name="Text Box 10"/>
          <p:cNvSpPr txBox="1">
            <a:spLocks noChangeArrowheads="1"/>
          </p:cNvSpPr>
          <p:nvPr/>
        </p:nvSpPr>
        <p:spPr bwMode="auto">
          <a:xfrm>
            <a:off x="3916782" y="5482946"/>
            <a:ext cx="3574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0000FF"/>
                </a:solidFill>
                <a:latin typeface="Times New Roman" panose="02020603050405020304" pitchFamily="18" charset="0"/>
              </a:rPr>
              <a:t>表示为</a:t>
            </a:r>
            <a:r>
              <a:rPr kumimoji="1" lang="en-US" altLang="zh-CN" sz="2800" b="1" dirty="0">
                <a:solidFill>
                  <a:srgbClr val="0000FF"/>
                </a:solidFill>
                <a:latin typeface="Times New Roman" panose="02020603050405020304" pitchFamily="18" charset="0"/>
              </a:rPr>
              <a:t>0.5mol </a:t>
            </a:r>
            <a:r>
              <a:rPr kumimoji="1" lang="en-US" altLang="zh-CN" sz="2800" b="1" dirty="0" smtClean="0">
                <a:solidFill>
                  <a:srgbClr val="0000FF"/>
                </a:solidFill>
                <a:latin typeface="宋体" panose="02010600030101010101" pitchFamily="2" charset="-122"/>
              </a:rPr>
              <a:t>OH</a:t>
            </a:r>
            <a:r>
              <a:rPr kumimoji="1" lang="en-US" altLang="zh-CN" sz="2800" b="1" baseline="30000" dirty="0" smtClean="0">
                <a:solidFill>
                  <a:srgbClr val="0000FF"/>
                </a:solidFill>
                <a:latin typeface="宋体" panose="02010600030101010101" pitchFamily="2" charset="-122"/>
              </a:rPr>
              <a:t>-</a:t>
            </a:r>
            <a:endParaRPr kumimoji="1" lang="en-US" altLang="zh-CN" sz="2800" b="1" baseline="30000" dirty="0">
              <a:solidFill>
                <a:srgbClr val="0000FF"/>
              </a:solidFill>
              <a:latin typeface="宋体" panose="02010600030101010101" pitchFamily="2" charset="-122"/>
            </a:endParaRPr>
          </a:p>
        </p:txBody>
      </p:sp>
      <p:sp>
        <p:nvSpPr>
          <p:cNvPr id="39944" name="Rectangle 11"/>
          <p:cNvSpPr>
            <a:spLocks noChangeArrowheads="1"/>
          </p:cNvSpPr>
          <p:nvPr/>
        </p:nvSpPr>
        <p:spPr bwMode="auto">
          <a:xfrm>
            <a:off x="468313" y="280988"/>
            <a:ext cx="7913687" cy="650875"/>
          </a:xfrm>
          <a:prstGeom prst="rect">
            <a:avLst/>
          </a:prstGeom>
          <a:solidFill>
            <a:srgbClr val="00FFFF"/>
          </a:solidFill>
          <a:ln w="9525">
            <a:solidFill>
              <a:srgbClr val="000000"/>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600" b="1" dirty="0" smtClean="0">
                <a:solidFill>
                  <a:srgbClr val="000000"/>
                </a:solidFill>
                <a:latin typeface="Times New Roman" panose="02020603050405020304" pitchFamily="18" charset="0"/>
              </a:rPr>
              <a:t>判断</a:t>
            </a:r>
            <a:r>
              <a:rPr kumimoji="1" lang="zh-CN" altLang="en-US" sz="3600" b="1" dirty="0">
                <a:solidFill>
                  <a:srgbClr val="000000"/>
                </a:solidFill>
                <a:latin typeface="Times New Roman" panose="02020603050405020304" pitchFamily="18" charset="0"/>
              </a:rPr>
              <a:t>下列说法是否正确</a:t>
            </a:r>
            <a:endParaRPr kumimoji="1" lang="zh-CN" altLang="en-US" sz="3600" b="1" dirty="0">
              <a:solidFill>
                <a:srgbClr val="000000"/>
              </a:solidFill>
              <a:latin typeface="Times New Roman" panose="02020603050405020304" pitchFamily="18" charset="0"/>
            </a:endParaRPr>
          </a:p>
        </p:txBody>
      </p:sp>
      <p:sp>
        <p:nvSpPr>
          <p:cNvPr id="37902" name="Text Box 14"/>
          <p:cNvSpPr txBox="1">
            <a:spLocks noChangeArrowheads="1"/>
          </p:cNvSpPr>
          <p:nvPr/>
        </p:nvSpPr>
        <p:spPr bwMode="auto">
          <a:xfrm>
            <a:off x="4171950" y="981075"/>
            <a:ext cx="3063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a:solidFill>
                  <a:srgbClr val="0000FF"/>
                </a:solidFill>
                <a:latin typeface="Tahoma" panose="020B0604030504040204" pitchFamily="34" charset="0"/>
              </a:rPr>
              <a:t>不是微观粒子</a:t>
            </a:r>
            <a:endParaRPr kumimoji="1" lang="zh-CN" altLang="en-US" sz="3200" b="1">
              <a:solidFill>
                <a:srgbClr val="0000FF"/>
              </a:solidFill>
              <a:latin typeface="Tahoma" panose="020B0604030504040204" pitchFamily="34" charset="0"/>
            </a:endParaRPr>
          </a:p>
        </p:txBody>
      </p:sp>
      <p:grpSp>
        <p:nvGrpSpPr>
          <p:cNvPr id="2" name="Group 17"/>
          <p:cNvGrpSpPr/>
          <p:nvPr/>
        </p:nvGrpSpPr>
        <p:grpSpPr bwMode="auto">
          <a:xfrm>
            <a:off x="2462213" y="1143000"/>
            <a:ext cx="466725" cy="503238"/>
            <a:chOff x="1701" y="845"/>
            <a:chExt cx="294" cy="317"/>
          </a:xfrm>
        </p:grpSpPr>
        <p:sp>
          <p:nvSpPr>
            <p:cNvPr id="39947" name="Line 15"/>
            <p:cNvSpPr>
              <a:spLocks noChangeShapeType="1"/>
            </p:cNvSpPr>
            <p:nvPr/>
          </p:nvSpPr>
          <p:spPr bwMode="auto">
            <a:xfrm>
              <a:off x="1704" y="845"/>
              <a:ext cx="282" cy="317"/>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8" name="Line 16"/>
            <p:cNvSpPr>
              <a:spLocks noChangeShapeType="1"/>
            </p:cNvSpPr>
            <p:nvPr/>
          </p:nvSpPr>
          <p:spPr bwMode="auto">
            <a:xfrm rot="4812079">
              <a:off x="1717" y="839"/>
              <a:ext cx="262" cy="294"/>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8"/>
          <p:cNvGrpSpPr/>
          <p:nvPr/>
        </p:nvGrpSpPr>
        <p:grpSpPr bwMode="auto">
          <a:xfrm>
            <a:off x="2390775" y="2060575"/>
            <a:ext cx="466725" cy="503238"/>
            <a:chOff x="1701" y="845"/>
            <a:chExt cx="294" cy="317"/>
          </a:xfrm>
        </p:grpSpPr>
        <p:sp>
          <p:nvSpPr>
            <p:cNvPr id="39950" name="Line 19"/>
            <p:cNvSpPr>
              <a:spLocks noChangeShapeType="1"/>
            </p:cNvSpPr>
            <p:nvPr/>
          </p:nvSpPr>
          <p:spPr bwMode="auto">
            <a:xfrm>
              <a:off x="1704" y="845"/>
              <a:ext cx="282" cy="317"/>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1" name="Line 20"/>
            <p:cNvSpPr>
              <a:spLocks noChangeShapeType="1"/>
            </p:cNvSpPr>
            <p:nvPr/>
          </p:nvSpPr>
          <p:spPr bwMode="auto">
            <a:xfrm rot="4812079">
              <a:off x="1717" y="839"/>
              <a:ext cx="262" cy="294"/>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7"/>
          <p:cNvGrpSpPr/>
          <p:nvPr/>
        </p:nvGrpSpPr>
        <p:grpSpPr bwMode="auto">
          <a:xfrm>
            <a:off x="2982913" y="2852738"/>
            <a:ext cx="874712" cy="650875"/>
            <a:chOff x="1610" y="1841"/>
            <a:chExt cx="551" cy="410"/>
          </a:xfrm>
        </p:grpSpPr>
        <p:sp>
          <p:nvSpPr>
            <p:cNvPr id="39953" name="Line 23"/>
            <p:cNvSpPr>
              <a:spLocks noChangeShapeType="1"/>
            </p:cNvSpPr>
            <p:nvPr/>
          </p:nvSpPr>
          <p:spPr bwMode="auto">
            <a:xfrm>
              <a:off x="1610" y="2025"/>
              <a:ext cx="201" cy="226"/>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4" name="Line 24"/>
            <p:cNvSpPr>
              <a:spLocks noChangeShapeType="1"/>
            </p:cNvSpPr>
            <p:nvPr/>
          </p:nvSpPr>
          <p:spPr bwMode="auto">
            <a:xfrm rot="4812079">
              <a:off x="1775" y="1819"/>
              <a:ext cx="364" cy="408"/>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8"/>
          <p:cNvGrpSpPr/>
          <p:nvPr/>
        </p:nvGrpSpPr>
        <p:grpSpPr bwMode="auto">
          <a:xfrm>
            <a:off x="3033713" y="3862388"/>
            <a:ext cx="466725" cy="503237"/>
            <a:chOff x="1701" y="845"/>
            <a:chExt cx="294" cy="317"/>
          </a:xfrm>
        </p:grpSpPr>
        <p:sp>
          <p:nvSpPr>
            <p:cNvPr id="39956" name="Line 29"/>
            <p:cNvSpPr>
              <a:spLocks noChangeShapeType="1"/>
            </p:cNvSpPr>
            <p:nvPr/>
          </p:nvSpPr>
          <p:spPr bwMode="auto">
            <a:xfrm>
              <a:off x="1704" y="845"/>
              <a:ext cx="282" cy="317"/>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7" name="Line 30"/>
            <p:cNvSpPr>
              <a:spLocks noChangeShapeType="1"/>
            </p:cNvSpPr>
            <p:nvPr/>
          </p:nvSpPr>
          <p:spPr bwMode="auto">
            <a:xfrm rot="4812079">
              <a:off x="1717" y="839"/>
              <a:ext cx="262" cy="294"/>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1"/>
          <p:cNvGrpSpPr/>
          <p:nvPr/>
        </p:nvGrpSpPr>
        <p:grpSpPr bwMode="auto">
          <a:xfrm>
            <a:off x="3042069" y="4748493"/>
            <a:ext cx="874713" cy="650875"/>
            <a:chOff x="1610" y="1841"/>
            <a:chExt cx="551" cy="410"/>
          </a:xfrm>
        </p:grpSpPr>
        <p:sp>
          <p:nvSpPr>
            <p:cNvPr id="39959" name="Line 32"/>
            <p:cNvSpPr>
              <a:spLocks noChangeShapeType="1"/>
            </p:cNvSpPr>
            <p:nvPr/>
          </p:nvSpPr>
          <p:spPr bwMode="auto">
            <a:xfrm>
              <a:off x="1610" y="2025"/>
              <a:ext cx="201" cy="226"/>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0" name="Line 33"/>
            <p:cNvSpPr>
              <a:spLocks noChangeShapeType="1"/>
            </p:cNvSpPr>
            <p:nvPr/>
          </p:nvSpPr>
          <p:spPr bwMode="auto">
            <a:xfrm rot="4812079">
              <a:off x="1775" y="1819"/>
              <a:ext cx="364" cy="408"/>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4"/>
          <p:cNvGrpSpPr/>
          <p:nvPr/>
        </p:nvGrpSpPr>
        <p:grpSpPr bwMode="auto">
          <a:xfrm>
            <a:off x="3142456" y="5739356"/>
            <a:ext cx="874712" cy="650875"/>
            <a:chOff x="1610" y="1841"/>
            <a:chExt cx="551" cy="410"/>
          </a:xfrm>
        </p:grpSpPr>
        <p:sp>
          <p:nvSpPr>
            <p:cNvPr id="39962" name="Line 35"/>
            <p:cNvSpPr>
              <a:spLocks noChangeShapeType="1"/>
            </p:cNvSpPr>
            <p:nvPr/>
          </p:nvSpPr>
          <p:spPr bwMode="auto">
            <a:xfrm>
              <a:off x="1610" y="2025"/>
              <a:ext cx="201" cy="226"/>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3" name="Line 36"/>
            <p:cNvSpPr>
              <a:spLocks noChangeShapeType="1"/>
            </p:cNvSpPr>
            <p:nvPr/>
          </p:nvSpPr>
          <p:spPr bwMode="auto">
            <a:xfrm rot="4812079">
              <a:off x="1775" y="1819"/>
              <a:ext cx="364" cy="408"/>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7902"/>
                                        </p:tgtEl>
                                        <p:attrNameLst>
                                          <p:attrName>style.visibility</p:attrName>
                                        </p:attrNameLst>
                                      </p:cBhvr>
                                      <p:to>
                                        <p:strVal val="visible"/>
                                      </p:to>
                                    </p:set>
                                    <p:anim calcmode="lin" valueType="num">
                                      <p:cBhvr additive="base">
                                        <p:cTn id="11" dur="500" fill="hold"/>
                                        <p:tgtEl>
                                          <p:spTgt spid="37902"/>
                                        </p:tgtEl>
                                        <p:attrNameLst>
                                          <p:attrName>ppt_x</p:attrName>
                                        </p:attrNameLst>
                                      </p:cBhvr>
                                      <p:tavLst>
                                        <p:tav tm="0">
                                          <p:val>
                                            <p:strVal val="0-#ppt_w/2"/>
                                          </p:val>
                                        </p:tav>
                                        <p:tav tm="100000">
                                          <p:val>
                                            <p:strVal val="#ppt_x"/>
                                          </p:val>
                                        </p:tav>
                                      </p:tavLst>
                                    </p:anim>
                                    <p:anim calcmode="lin" valueType="num">
                                      <p:cBhvr additive="base">
                                        <p:cTn id="12" dur="500" fill="hold"/>
                                        <p:tgtEl>
                                          <p:spTgt spid="3790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7894"/>
                                        </p:tgtEl>
                                        <p:attrNameLst>
                                          <p:attrName>style.visibility</p:attrName>
                                        </p:attrNameLst>
                                      </p:cBhvr>
                                      <p:to>
                                        <p:strVal val="visible"/>
                                      </p:to>
                                    </p:set>
                                    <p:anim calcmode="lin" valueType="num">
                                      <p:cBhvr additive="base">
                                        <p:cTn id="21" dur="500" fill="hold"/>
                                        <p:tgtEl>
                                          <p:spTgt spid="37894"/>
                                        </p:tgtEl>
                                        <p:attrNameLst>
                                          <p:attrName>ppt_x</p:attrName>
                                        </p:attrNameLst>
                                      </p:cBhvr>
                                      <p:tavLst>
                                        <p:tav tm="0">
                                          <p:val>
                                            <p:strVal val="0-#ppt_w/2"/>
                                          </p:val>
                                        </p:tav>
                                        <p:tav tm="100000">
                                          <p:val>
                                            <p:strVal val="#ppt_x"/>
                                          </p:val>
                                        </p:tav>
                                      </p:tavLst>
                                    </p:anim>
                                    <p:anim calcmode="lin" valueType="num">
                                      <p:cBhvr additive="base">
                                        <p:cTn id="22"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1" name="type.wav"/>
                                        </p:tgtEl>
                                      </p:cMediaNode>
                                    </p:audio>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896"/>
                                        </p:tgtEl>
                                        <p:attrNameLst>
                                          <p:attrName>style.visibility</p:attrName>
                                        </p:attrNameLst>
                                      </p:cBhvr>
                                      <p:to>
                                        <p:strVal val="visible"/>
                                      </p:to>
                                    </p:set>
                                    <p:animEffect transition="in" filter="dissolve">
                                      <p:cBhvr>
                                        <p:cTn id="35" dur="500"/>
                                        <p:tgtEl>
                                          <p:spTgt spid="3789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7897"/>
                                        </p:tgtEl>
                                        <p:attrNameLst>
                                          <p:attrName>style.visibility</p:attrName>
                                        </p:attrNameLst>
                                      </p:cBhvr>
                                      <p:to>
                                        <p:strVal val="visible"/>
                                      </p:to>
                                    </p:set>
                                    <p:animEffect transition="in" filter="dissolve">
                                      <p:cBhvr>
                                        <p:cTn id="44" dur="500"/>
                                        <p:tgtEl>
                                          <p:spTgt spid="3789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2" name="chimes.wav"/>
                                        </p:tgtEl>
                                      </p:cMediaNode>
                                    </p:audio>
                                  </p:sub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7898"/>
                                        </p:tgtEl>
                                        <p:attrNameLst>
                                          <p:attrName>style.visibility</p:attrName>
                                        </p:attrNameLst>
                                      </p:cBhvr>
                                      <p:to>
                                        <p:strVal val="visible"/>
                                      </p:to>
                                    </p:set>
                                    <p:animEffect transition="in" filter="dissolve">
                                      <p:cBhvr>
                                        <p:cTn id="53"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896" grpId="0" autoUpdateAnimBg="0"/>
      <p:bldP spid="37897" grpId="0" autoUpdateAnimBg="0"/>
      <p:bldP spid="37898" grpId="0" autoUpdateAnimBg="0"/>
      <p:bldP spid="3790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6" descr="30-03-01"/>
          <p:cNvPicPr>
            <a:picLocks noChangeAspect="1" noChangeArrowheads="1"/>
          </p:cNvPicPr>
          <p:nvPr/>
        </p:nvPicPr>
        <p:blipFill>
          <a:blip r:embed="rId1">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142481" y="1297418"/>
            <a:ext cx="60293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 name="Picture 1" descr="C:\Users\USER\AppData\Roaming\Tencent\Users\370735485\QQ\WinTemp\RichOle\DZF9C7FC78Y9T(2U@C9V(B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820" y="702628"/>
            <a:ext cx="2841625" cy="3201670"/>
          </a:xfrm>
          <a:prstGeom prst="rect">
            <a:avLst/>
          </a:prstGeom>
          <a:noFill/>
          <a:extLst>
            <a:ext uri="{909E8E84-426E-40DD-AFC4-6F175D3DCCD1}">
              <a14:hiddenFill xmlns:a14="http://schemas.microsoft.com/office/drawing/2010/main">
                <a:solidFill>
                  <a:srgbClr val="FFFFFF"/>
                </a:solidFill>
              </a14:hiddenFill>
            </a:ext>
          </a:extLst>
        </p:spPr>
      </p:pic>
      <p:sp>
        <p:nvSpPr>
          <p:cNvPr id="11272" name="Rectangle 8"/>
          <p:cNvSpPr>
            <a:spLocks noChangeArrowheads="1"/>
          </p:cNvSpPr>
          <p:nvPr/>
        </p:nvSpPr>
        <p:spPr bwMode="auto">
          <a:xfrm>
            <a:off x="271145" y="184468"/>
            <a:ext cx="6493510" cy="518160"/>
          </a:xfrm>
          <a:prstGeom prst="rect">
            <a:avLst/>
          </a:prstGeom>
          <a:noFill/>
          <a:ln w="9525">
            <a:noFill/>
            <a:miter lim="800000"/>
          </a:ln>
          <a:effectLst/>
        </p:spPr>
        <p:txBody>
          <a:bodyPr wrap="none">
            <a:spAutoFit/>
          </a:bodyPr>
          <a:lstStyle/>
          <a:p>
            <a:pPr>
              <a:defRPr/>
            </a:pPr>
            <a:r>
              <a:rPr kumimoji="1" lang="zh-CN" altLang="en-US" sz="2800" b="1" dirty="0">
                <a:solidFill>
                  <a:srgbClr val="3333CC"/>
                </a:solidFill>
                <a:latin typeface="Arial" panose="020B0604020202020204" pitchFamily="34" charset="0"/>
              </a:rPr>
              <a:t>物质的量</a:t>
            </a:r>
            <a:r>
              <a:rPr kumimoji="1" lang="en-US" altLang="zh-CN" sz="2800" b="1" dirty="0">
                <a:solidFill>
                  <a:srgbClr val="3333CC"/>
                </a:solidFill>
                <a:latin typeface="Arial" panose="020B0604020202020204" pitchFamily="34" charset="0"/>
              </a:rPr>
              <a:t>-----</a:t>
            </a:r>
            <a:r>
              <a:rPr kumimoji="1" lang="zh-CN" altLang="en-US" sz="2800" b="1" dirty="0">
                <a:solidFill>
                  <a:srgbClr val="3333CC"/>
                </a:solidFill>
                <a:latin typeface="Arial" panose="020B0604020202020204" pitchFamily="34" charset="0"/>
              </a:rPr>
              <a:t>含有一定数目粒子的</a:t>
            </a:r>
            <a:r>
              <a:rPr kumimoji="1" lang="zh-CN" altLang="en-US" sz="2800" b="1" dirty="0">
                <a:solidFill>
                  <a:srgbClr val="D60093"/>
                </a:solidFill>
                <a:effectLst>
                  <a:outerShdw blurRad="38100" dist="38100" dir="2700000" algn="tl">
                    <a:srgbClr val="C0C0C0"/>
                  </a:outerShdw>
                </a:effectLst>
                <a:latin typeface="Arial" panose="020B0604020202020204" pitchFamily="34" charset="0"/>
              </a:rPr>
              <a:t>集合体</a:t>
            </a:r>
            <a:endParaRPr kumimoji="1" lang="zh-CN" altLang="en-US" sz="2800" b="1" dirty="0">
              <a:solidFill>
                <a:srgbClr val="D60093"/>
              </a:solidFill>
              <a:effectLst>
                <a:outerShdw blurRad="38100" dist="38100" dir="2700000" algn="tl">
                  <a:srgbClr val="C0C0C0"/>
                </a:outerShdw>
              </a:effectLst>
              <a:latin typeface="Arial" panose="020B0604020202020204" pitchFamily="34" charset="0"/>
            </a:endParaRPr>
          </a:p>
        </p:txBody>
      </p:sp>
      <p:sp>
        <p:nvSpPr>
          <p:cNvPr id="5" name="文本框 4"/>
          <p:cNvSpPr txBox="1"/>
          <p:nvPr/>
        </p:nvSpPr>
        <p:spPr>
          <a:xfrm>
            <a:off x="536575" y="702628"/>
            <a:ext cx="6228080" cy="640080"/>
          </a:xfrm>
          <a:prstGeom prst="rect">
            <a:avLst/>
          </a:prstGeom>
          <a:noFill/>
        </p:spPr>
        <p:txBody>
          <a:bodyPr wrap="square" rtlCol="0">
            <a:spAutoFit/>
          </a:bodyPr>
          <a:lstStyle/>
          <a:p>
            <a:r>
              <a:rPr lang="en-US" altLang="zh-CN" sz="3600" b="1" dirty="0" smtClean="0">
                <a:latin typeface="楷体" panose="02010609060101010101" charset="-122"/>
                <a:ea typeface="楷体" panose="02010609060101010101" charset="-122"/>
              </a:rPr>
              <a:t>1mol</a:t>
            </a:r>
            <a:r>
              <a:rPr lang="zh-CN" altLang="en-US" sz="3600" b="1" dirty="0" smtClean="0">
                <a:latin typeface="楷体" panose="02010609060101010101" charset="-122"/>
                <a:ea typeface="楷体" panose="02010609060101010101" charset="-122"/>
              </a:rPr>
              <a:t>到底</a:t>
            </a:r>
            <a:r>
              <a:rPr lang="zh-CN" altLang="en-US" sz="3600" b="1" dirty="0">
                <a:latin typeface="楷体" panose="02010609060101010101" charset="-122"/>
                <a:ea typeface="楷体" panose="02010609060101010101" charset="-122"/>
              </a:rPr>
              <a:t>有</a:t>
            </a:r>
            <a:r>
              <a:rPr lang="zh-CN" altLang="en-US" sz="3600" b="1" dirty="0" smtClean="0">
                <a:latin typeface="楷体" panose="02010609060101010101" charset="-122"/>
                <a:ea typeface="楷体" panose="02010609060101010101" charset="-122"/>
              </a:rPr>
              <a:t>多少个粒子呢</a:t>
            </a:r>
            <a:r>
              <a:rPr lang="zh-CN" altLang="en-US" sz="3600" b="1" dirty="0">
                <a:latin typeface="楷体" panose="02010609060101010101" charset="-122"/>
                <a:ea typeface="楷体" panose="02010609060101010101" charset="-122"/>
              </a:rPr>
              <a:t>？</a:t>
            </a:r>
            <a:endParaRPr lang="zh-CN" altLang="en-US" sz="3600" b="1" dirty="0">
              <a:latin typeface="楷体" panose="02010609060101010101" charset="-122"/>
              <a:ea typeface="楷体" panose="02010609060101010101" charset="-122"/>
            </a:endParaRPr>
          </a:p>
        </p:txBody>
      </p:sp>
      <p:sp>
        <p:nvSpPr>
          <p:cNvPr id="6" name="文本框 5"/>
          <p:cNvSpPr txBox="1"/>
          <p:nvPr/>
        </p:nvSpPr>
        <p:spPr>
          <a:xfrm>
            <a:off x="182161" y="5430594"/>
            <a:ext cx="8451353" cy="830997"/>
          </a:xfrm>
          <a:prstGeom prst="rect">
            <a:avLst/>
          </a:prstGeom>
          <a:noFill/>
        </p:spPr>
        <p:txBody>
          <a:bodyPr wrap="none" rtlCol="0" anchor="t">
            <a:spAutoFit/>
          </a:bodyPr>
          <a:lstStyle/>
          <a:p>
            <a:pPr marL="0" lvl="0" indent="0" algn="l" eaLnBrk="1" hangingPunct="1">
              <a:spcBef>
                <a:spcPct val="0"/>
              </a:spcBef>
              <a:buFont typeface="Wingdings" panose="05000000000000000000" pitchFamily="2" charset="2"/>
              <a:buNone/>
            </a:pPr>
            <a:r>
              <a:rPr lang="zh-CN" altLang="en-US" sz="2400" b="1" dirty="0">
                <a:solidFill>
                  <a:srgbClr val="0000FF"/>
                </a:solidFill>
                <a:latin typeface="宋体" panose="02010600030101010101" pitchFamily="2" charset="-122"/>
                <a:sym typeface="+mn-ea"/>
              </a:rPr>
              <a:t>人为规定为</a:t>
            </a:r>
            <a:r>
              <a:rPr lang="en-US" altLang="zh-CN" sz="2400" b="1" dirty="0">
                <a:solidFill>
                  <a:srgbClr val="0000FF"/>
                </a:solidFill>
                <a:latin typeface="宋体" panose="02010600030101010101" pitchFamily="2" charset="-122"/>
                <a:sym typeface="+mn-ea"/>
              </a:rPr>
              <a:t>0.012 Kg </a:t>
            </a:r>
            <a:r>
              <a:rPr lang="en-US" altLang="zh-CN" sz="2400" b="1" baseline="30000" dirty="0">
                <a:solidFill>
                  <a:srgbClr val="C00000"/>
                </a:solidFill>
                <a:latin typeface="宋体" panose="02010600030101010101" pitchFamily="2" charset="-122"/>
                <a:sym typeface="+mn-ea"/>
              </a:rPr>
              <a:t>12</a:t>
            </a:r>
            <a:r>
              <a:rPr lang="en-US" altLang="zh-CN" sz="2400" b="1" dirty="0">
                <a:solidFill>
                  <a:srgbClr val="C00000"/>
                </a:solidFill>
                <a:latin typeface="宋体" panose="02010600030101010101" pitchFamily="2" charset="-122"/>
                <a:sym typeface="+mn-ea"/>
              </a:rPr>
              <a:t>C</a:t>
            </a:r>
            <a:r>
              <a:rPr lang="zh-CN" altLang="en-US" sz="2400" b="1" dirty="0">
                <a:solidFill>
                  <a:srgbClr val="0000FF"/>
                </a:solidFill>
                <a:latin typeface="宋体" panose="02010600030101010101" pitchFamily="2" charset="-122"/>
                <a:sym typeface="+mn-ea"/>
              </a:rPr>
              <a:t>中所含的碳原子数</a:t>
            </a:r>
            <a:r>
              <a:rPr lang="en-US" altLang="zh-CN" sz="2400" b="1" dirty="0" smtClean="0">
                <a:solidFill>
                  <a:srgbClr val="0000FF"/>
                </a:solidFill>
                <a:latin typeface="宋体" panose="02010600030101010101" pitchFamily="2" charset="-122"/>
                <a:sym typeface="+mn-ea"/>
              </a:rPr>
              <a:t>----1mol</a:t>
            </a:r>
            <a:r>
              <a:rPr lang="zh-CN" altLang="en-US" sz="2400" b="1" dirty="0" smtClean="0">
                <a:solidFill>
                  <a:srgbClr val="0000FF"/>
                </a:solidFill>
                <a:latin typeface="宋体" panose="02010600030101010101" pitchFamily="2" charset="-122"/>
                <a:sym typeface="+mn-ea"/>
              </a:rPr>
              <a:t>粒子数</a:t>
            </a:r>
            <a:endParaRPr lang="en-US" altLang="zh-CN" sz="2400" b="1" dirty="0" smtClean="0">
              <a:solidFill>
                <a:srgbClr val="0000FF"/>
              </a:solidFill>
              <a:latin typeface="宋体" panose="02010600030101010101" pitchFamily="2" charset="-122"/>
              <a:sym typeface="+mn-ea"/>
            </a:endParaRPr>
          </a:p>
          <a:p>
            <a:pPr marL="0" lvl="0" indent="0" algn="l" eaLnBrk="1" hangingPunct="1">
              <a:spcBef>
                <a:spcPct val="0"/>
              </a:spcBef>
              <a:buFont typeface="Wingdings" panose="05000000000000000000" pitchFamily="2" charset="2"/>
              <a:buNone/>
            </a:pPr>
            <a:r>
              <a:rPr lang="en-US" altLang="zh-CN" sz="2400" b="1" dirty="0">
                <a:solidFill>
                  <a:srgbClr val="0000FF"/>
                </a:solidFill>
                <a:latin typeface="宋体" panose="02010600030101010101" pitchFamily="2" charset="-122"/>
                <a:sym typeface="+mn-ea"/>
              </a:rPr>
              <a:t> </a:t>
            </a:r>
            <a:r>
              <a:rPr lang="en-US" altLang="zh-CN" sz="2400" b="1" dirty="0" smtClean="0">
                <a:solidFill>
                  <a:srgbClr val="0000FF"/>
                </a:solidFill>
                <a:latin typeface="宋体" panose="02010600030101010101" pitchFamily="2" charset="-122"/>
                <a:sym typeface="+mn-ea"/>
              </a:rPr>
              <a:t>        </a:t>
            </a:r>
            <a:endParaRPr lang="zh-CN" altLang="en-US" sz="2400" b="1" dirty="0">
              <a:solidFill>
                <a:srgbClr val="0000FF"/>
              </a:solidFill>
              <a:latin typeface="宋体" panose="02010600030101010101" pitchFamily="2" charset="-122"/>
              <a:sym typeface="+mn-ea"/>
            </a:endParaRPr>
          </a:p>
        </p:txBody>
      </p:sp>
      <p:sp>
        <p:nvSpPr>
          <p:cNvPr id="7" name="减号 6"/>
          <p:cNvSpPr/>
          <p:nvPr/>
        </p:nvSpPr>
        <p:spPr>
          <a:xfrm>
            <a:off x="-1" y="4733365"/>
            <a:ext cx="4448687" cy="45719"/>
          </a:xfrm>
          <a:prstGeom prst="mathMinus">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减号 9"/>
          <p:cNvSpPr/>
          <p:nvPr/>
        </p:nvSpPr>
        <p:spPr>
          <a:xfrm>
            <a:off x="142481" y="2976283"/>
            <a:ext cx="4448687" cy="45719"/>
          </a:xfrm>
          <a:prstGeom prst="mathMinus">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5" name="Picture 1" descr="C:\Users\USER\AppData\Roaming\Tencent\Users\370735485\QQ\WinTemp\RichOle\OGQX9]~SA8LM[`PK%KL]J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655" y="3990415"/>
            <a:ext cx="2004114" cy="14859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764655" y="4896747"/>
            <a:ext cx="577439" cy="4034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baseline="30000" dirty="0">
                <a:solidFill>
                  <a:schemeClr val="tx1"/>
                </a:solidFill>
                <a:latin typeface="宋体" panose="02010600030101010101" pitchFamily="2" charset="-122"/>
                <a:sym typeface="+mn-ea"/>
              </a:rPr>
              <a:t>12</a:t>
            </a:r>
            <a:r>
              <a:rPr lang="en-US" altLang="zh-CN" b="1" dirty="0">
                <a:solidFill>
                  <a:schemeClr val="tx1"/>
                </a:solidFill>
                <a:latin typeface="宋体" panose="02010600030101010101" pitchFamily="2" charset="-122"/>
                <a:sym typeface="+mn-ea"/>
              </a:rPr>
              <a:t>C</a:t>
            </a:r>
            <a:endParaRPr lang="zh-CN" altLang="en-US" dirty="0">
              <a:solidFill>
                <a:schemeClr val="tx1"/>
              </a:solidFill>
            </a:endParaRPr>
          </a:p>
        </p:txBody>
      </p:sp>
      <p:sp>
        <p:nvSpPr>
          <p:cNvPr id="3" name="圆角矩形标注 2"/>
          <p:cNvSpPr/>
          <p:nvPr/>
        </p:nvSpPr>
        <p:spPr>
          <a:xfrm>
            <a:off x="4020671" y="3765176"/>
            <a:ext cx="2407023" cy="968189"/>
          </a:xfrm>
          <a:prstGeom prst="wedgeRoundRectCallout">
            <a:avLst>
              <a:gd name="adj1" fmla="val 65876"/>
              <a:gd name="adj2" fmla="val 878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稳定（半衰期</a:t>
            </a:r>
            <a:r>
              <a:rPr lang="en-US" altLang="zh-CN" b="1" dirty="0" smtClean="0"/>
              <a:t>-5730</a:t>
            </a:r>
            <a:r>
              <a:rPr lang="zh-CN" altLang="en-US" b="1" dirty="0" smtClean="0"/>
              <a:t>年）、常见、可准确测量</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289"/>
                                        </p:tgtEl>
                                        <p:attrNameLst>
                                          <p:attrName>style.visibility</p:attrName>
                                        </p:attrNameLst>
                                      </p:cBhvr>
                                      <p:to>
                                        <p:strVal val="visible"/>
                                      </p:to>
                                    </p:set>
                                    <p:anim calcmode="lin" valueType="num">
                                      <p:cBhvr additive="base">
                                        <p:cTn id="15" dur="500" fill="hold"/>
                                        <p:tgtEl>
                                          <p:spTgt spid="12289"/>
                                        </p:tgtEl>
                                        <p:attrNameLst>
                                          <p:attrName>ppt_x</p:attrName>
                                        </p:attrNameLst>
                                      </p:cBhvr>
                                      <p:tavLst>
                                        <p:tav tm="0">
                                          <p:val>
                                            <p:strVal val="#ppt_x"/>
                                          </p:val>
                                        </p:tav>
                                        <p:tav tm="100000">
                                          <p:val>
                                            <p:strVal val="#ppt_x"/>
                                          </p:val>
                                        </p:tav>
                                      </p:tavLst>
                                    </p:anim>
                                    <p:anim calcmode="lin" valueType="num">
                                      <p:cBhvr additive="base">
                                        <p:cTn id="16" dur="500" fill="hold"/>
                                        <p:tgtEl>
                                          <p:spTgt spid="1228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animBg="1"/>
      <p:bldP spid="8"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p:nvPr/>
        </p:nvSpPr>
        <p:spPr>
          <a:xfrm>
            <a:off x="611188" y="4724400"/>
            <a:ext cx="8532812"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fontAlgn="b" hangingPunct="1">
              <a:spcBef>
                <a:spcPct val="0"/>
              </a:spcBef>
              <a:buNone/>
            </a:pPr>
            <a:r>
              <a:rPr lang="zh-CN" altLang="en-US" b="1" dirty="0">
                <a:latin typeface="Times New Roman" panose="02020603050405020304" pitchFamily="18" charset="0"/>
                <a:ea typeface="楷体_GB2312" pitchFamily="49" charset="-122"/>
              </a:rPr>
              <a:t>符号</a:t>
            </a:r>
            <a:r>
              <a:rPr lang="en-US" altLang="zh-CN" b="1" dirty="0">
                <a:latin typeface="Times New Roman" panose="02020603050405020304" pitchFamily="18" charset="0"/>
                <a:ea typeface="楷体_GB2312" pitchFamily="49" charset="-122"/>
              </a:rPr>
              <a:t>:   </a:t>
            </a:r>
            <a:r>
              <a:rPr lang="en-US" altLang="zh-CN" b="1" dirty="0">
                <a:solidFill>
                  <a:srgbClr val="D60093"/>
                </a:solidFill>
                <a:latin typeface="Times New Roman" panose="02020603050405020304" pitchFamily="18" charset="0"/>
                <a:ea typeface="楷体_GB2312" pitchFamily="49" charset="-122"/>
              </a:rPr>
              <a:t>N</a:t>
            </a:r>
            <a:r>
              <a:rPr lang="en-US" altLang="zh-CN" b="1" baseline="-25000" dirty="0">
                <a:solidFill>
                  <a:srgbClr val="D60093"/>
                </a:solidFill>
                <a:latin typeface="Times New Roman" panose="02020603050405020304" pitchFamily="18" charset="0"/>
                <a:ea typeface="楷体_GB2312" pitchFamily="49" charset="-122"/>
              </a:rPr>
              <a:t>A</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单位</a:t>
            </a:r>
            <a:r>
              <a:rPr lang="en-US" altLang="zh-CN" b="1" dirty="0">
                <a:latin typeface="Times New Roman" panose="02020603050405020304" pitchFamily="18" charset="0"/>
                <a:ea typeface="楷体_GB2312" pitchFamily="49" charset="-122"/>
              </a:rPr>
              <a:t>:</a:t>
            </a:r>
            <a:r>
              <a:rPr lang="en-US" altLang="zh-CN" b="1" dirty="0">
                <a:solidFill>
                  <a:srgbClr val="D60093"/>
                </a:solidFill>
                <a:latin typeface="Times New Roman" panose="02020603050405020304" pitchFamily="18" charset="0"/>
                <a:ea typeface="楷体_GB2312" pitchFamily="49" charset="-122"/>
              </a:rPr>
              <a:t> mol</a:t>
            </a:r>
            <a:r>
              <a:rPr lang="en-US" altLang="zh-CN" b="1" baseline="30000" dirty="0">
                <a:solidFill>
                  <a:srgbClr val="D60093"/>
                </a:solidFill>
                <a:latin typeface="Times New Roman" panose="02020603050405020304" pitchFamily="18" charset="0"/>
                <a:ea typeface="楷体_GB2312" pitchFamily="49" charset="-122"/>
              </a:rPr>
              <a:t>-1</a:t>
            </a:r>
            <a:r>
              <a:rPr lang="zh-CN" altLang="en-US" b="1" baseline="30000"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数值：</a:t>
            </a:r>
            <a:r>
              <a:rPr lang="zh-CN" altLang="en-US" b="1" dirty="0">
                <a:solidFill>
                  <a:srgbClr val="D60093"/>
                </a:solidFill>
                <a:latin typeface="Times New Roman" panose="02020603050405020304" pitchFamily="18" charset="0"/>
                <a:ea typeface="楷体_GB2312" pitchFamily="49" charset="-122"/>
              </a:rPr>
              <a:t>约</a:t>
            </a:r>
            <a:r>
              <a:rPr lang="zh-CN" altLang="en-US" b="1" dirty="0">
                <a:latin typeface="Times New Roman" panose="02020603050405020304" pitchFamily="18" charset="0"/>
                <a:ea typeface="楷体_GB2312" pitchFamily="49" charset="-122"/>
              </a:rPr>
              <a:t>为</a:t>
            </a:r>
            <a:r>
              <a:rPr lang="en-US" altLang="zh-CN" b="1" dirty="0">
                <a:solidFill>
                  <a:srgbClr val="D60093"/>
                </a:solidFill>
                <a:latin typeface="Times New Roman" panose="02020603050405020304" pitchFamily="18" charset="0"/>
                <a:ea typeface="楷体_GB2312" pitchFamily="49" charset="-122"/>
              </a:rPr>
              <a:t>6.02×10</a:t>
            </a:r>
            <a:r>
              <a:rPr lang="en-US" altLang="zh-CN" b="1" baseline="30000" dirty="0">
                <a:solidFill>
                  <a:srgbClr val="D60093"/>
                </a:solidFill>
                <a:latin typeface="Times New Roman" panose="02020603050405020304" pitchFamily="18" charset="0"/>
                <a:ea typeface="楷体_GB2312" pitchFamily="49" charset="-122"/>
              </a:rPr>
              <a:t>23</a:t>
            </a:r>
            <a:r>
              <a:rPr lang="en-US" altLang="zh-CN" b="1" dirty="0">
                <a:solidFill>
                  <a:srgbClr val="D60093"/>
                </a:solidFill>
                <a:latin typeface="Times New Roman" panose="02020603050405020304" pitchFamily="18" charset="0"/>
                <a:ea typeface="楷体_GB2312" pitchFamily="49" charset="-122"/>
              </a:rPr>
              <a:t> </a:t>
            </a:r>
            <a:endParaRPr lang="en-US" altLang="zh-CN" b="1" baseline="30000" dirty="0">
              <a:solidFill>
                <a:srgbClr val="D60093"/>
              </a:solidFill>
              <a:latin typeface="Times New Roman" panose="02020603050405020304" pitchFamily="18" charset="0"/>
              <a:ea typeface="楷体_GB2312" pitchFamily="49" charset="-122"/>
            </a:endParaRPr>
          </a:p>
        </p:txBody>
      </p:sp>
      <p:sp>
        <p:nvSpPr>
          <p:cNvPr id="14343" name="Text Box 7"/>
          <p:cNvSpPr txBox="1"/>
          <p:nvPr/>
        </p:nvSpPr>
        <p:spPr>
          <a:xfrm>
            <a:off x="762000" y="1676400"/>
            <a:ext cx="4419600" cy="1261884"/>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None/>
            </a:pPr>
            <a:r>
              <a:rPr lang="zh-CN" altLang="en-US" sz="2400" b="1" dirty="0">
                <a:solidFill>
                  <a:schemeClr val="accent2"/>
                </a:solidFill>
                <a:latin typeface="宋体" panose="02010600030101010101" pitchFamily="2" charset="-122"/>
              </a:rPr>
              <a:t>科学上规定为</a:t>
            </a:r>
            <a:r>
              <a:rPr lang="zh-CN" altLang="en-US" sz="2400" b="1" dirty="0" smtClean="0">
                <a:solidFill>
                  <a:schemeClr val="accent2"/>
                </a:solidFill>
                <a:latin typeface="宋体" panose="02010600030101010101" pitchFamily="2" charset="-122"/>
              </a:rPr>
              <a:t>：</a:t>
            </a:r>
            <a:endParaRPr lang="en-US" altLang="zh-CN" sz="2400" b="1" dirty="0" smtClean="0">
              <a:solidFill>
                <a:schemeClr val="accent2"/>
              </a:solidFill>
              <a:latin typeface="宋体" panose="02010600030101010101" pitchFamily="2" charset="-122"/>
            </a:endParaRPr>
          </a:p>
          <a:p>
            <a:pPr marL="0" lvl="0" indent="0" eaLnBrk="1" hangingPunct="1">
              <a:spcBef>
                <a:spcPct val="0"/>
              </a:spcBef>
              <a:buFont typeface="Wingdings" panose="05000000000000000000" pitchFamily="2" charset="2"/>
              <a:buNone/>
            </a:pPr>
            <a:r>
              <a:rPr lang="zh-CN" altLang="en-US" sz="2400" b="1" dirty="0" smtClean="0">
                <a:solidFill>
                  <a:schemeClr val="accent2"/>
                </a:solidFill>
                <a:latin typeface="宋体" panose="02010600030101010101" pitchFamily="2" charset="-122"/>
              </a:rPr>
              <a:t> </a:t>
            </a:r>
            <a:endParaRPr lang="en-US" altLang="zh-CN" sz="2400" b="1" dirty="0" smtClean="0">
              <a:solidFill>
                <a:schemeClr val="accent2"/>
              </a:solidFill>
              <a:latin typeface="宋体" panose="02010600030101010101" pitchFamily="2" charset="-122"/>
            </a:endParaRPr>
          </a:p>
          <a:p>
            <a:pPr marL="0" lvl="0" indent="0" eaLnBrk="1" hangingPunct="1">
              <a:spcBef>
                <a:spcPct val="0"/>
              </a:spcBef>
              <a:buFont typeface="Wingdings" panose="05000000000000000000" pitchFamily="2" charset="2"/>
              <a:buNone/>
            </a:pPr>
            <a:r>
              <a:rPr lang="en-US" altLang="zh-CN" sz="2800" b="1" dirty="0" smtClean="0">
                <a:solidFill>
                  <a:srgbClr val="FF0000"/>
                </a:solidFill>
                <a:latin typeface="宋体" panose="02010600030101010101" pitchFamily="2" charset="-122"/>
              </a:rPr>
              <a:t>0.012 Kg</a:t>
            </a:r>
            <a:r>
              <a:rPr lang="en-US" altLang="zh-CN" sz="2800" b="1" baseline="30000" dirty="0" smtClean="0">
                <a:solidFill>
                  <a:srgbClr val="FF0000"/>
                </a:solidFill>
                <a:latin typeface="宋体" panose="02010600030101010101" pitchFamily="2" charset="-122"/>
              </a:rPr>
              <a:t>12</a:t>
            </a:r>
            <a:r>
              <a:rPr lang="en-US" altLang="zh-CN" sz="2800" b="1" dirty="0" smtClean="0">
                <a:solidFill>
                  <a:srgbClr val="FF0000"/>
                </a:solidFill>
                <a:latin typeface="宋体" panose="02010600030101010101" pitchFamily="2" charset="-122"/>
              </a:rPr>
              <a:t>C </a:t>
            </a:r>
            <a:r>
              <a:rPr lang="zh-CN" altLang="en-US" sz="2800" b="1" dirty="0" smtClean="0">
                <a:solidFill>
                  <a:srgbClr val="FF0000"/>
                </a:solidFill>
                <a:latin typeface="宋体" panose="02010600030101010101" pitchFamily="2" charset="-122"/>
              </a:rPr>
              <a:t>含</a:t>
            </a:r>
            <a:r>
              <a:rPr lang="zh-CN" altLang="en-US" sz="2800" b="1" dirty="0">
                <a:solidFill>
                  <a:srgbClr val="FF0000"/>
                </a:solidFill>
                <a:latin typeface="宋体" panose="02010600030101010101" pitchFamily="2" charset="-122"/>
              </a:rPr>
              <a:t>的碳原子数</a:t>
            </a:r>
            <a:endParaRPr lang="zh-CN" altLang="en-US" sz="2400" b="1" dirty="0">
              <a:solidFill>
                <a:srgbClr val="FF0000"/>
              </a:solidFill>
              <a:latin typeface="宋体" panose="02010600030101010101" pitchFamily="2" charset="-122"/>
            </a:endParaRPr>
          </a:p>
        </p:txBody>
      </p:sp>
      <p:sp>
        <p:nvSpPr>
          <p:cNvPr id="9222" name="Text Box 9"/>
          <p:cNvSpPr txBox="1"/>
          <p:nvPr/>
        </p:nvSpPr>
        <p:spPr>
          <a:xfrm>
            <a:off x="2795588" y="5481638"/>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400" dirty="0">
              <a:latin typeface="Times New Roman" panose="02020603050405020304" pitchFamily="18" charset="0"/>
            </a:endParaRPr>
          </a:p>
        </p:txBody>
      </p:sp>
      <p:grpSp>
        <p:nvGrpSpPr>
          <p:cNvPr id="9223" name="Group 43"/>
          <p:cNvGrpSpPr/>
          <p:nvPr/>
        </p:nvGrpSpPr>
        <p:grpSpPr>
          <a:xfrm>
            <a:off x="1" y="64135"/>
            <a:ext cx="8123239" cy="1189038"/>
            <a:chOff x="112" y="-26"/>
            <a:chExt cx="5117" cy="749"/>
          </a:xfrm>
        </p:grpSpPr>
        <p:grpSp>
          <p:nvGrpSpPr>
            <p:cNvPr id="9238" name="Group 14"/>
            <p:cNvGrpSpPr/>
            <p:nvPr/>
          </p:nvGrpSpPr>
          <p:grpSpPr>
            <a:xfrm>
              <a:off x="112" y="-26"/>
              <a:ext cx="3145" cy="749"/>
              <a:chOff x="544" y="259"/>
              <a:chExt cx="3145" cy="749"/>
            </a:xfrm>
          </p:grpSpPr>
          <p:grpSp>
            <p:nvGrpSpPr>
              <p:cNvPr id="9240" name="Group 15"/>
              <p:cNvGrpSpPr/>
              <p:nvPr/>
            </p:nvGrpSpPr>
            <p:grpSpPr>
              <a:xfrm>
                <a:off x="1008" y="528"/>
                <a:ext cx="2681" cy="425"/>
                <a:chOff x="1008" y="528"/>
                <a:chExt cx="2681" cy="425"/>
              </a:xfrm>
            </p:grpSpPr>
            <p:sp>
              <p:nvSpPr>
                <p:cNvPr id="14352" name="AutoShape 16"/>
                <p:cNvSpPr>
                  <a:spLocks noChangeArrowheads="1"/>
                </p:cNvSpPr>
                <p:nvPr/>
              </p:nvSpPr>
              <p:spPr bwMode="gray">
                <a:xfrm>
                  <a:off x="1008" y="528"/>
                  <a:ext cx="2681" cy="4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47" name="AutoShape 17"/>
                <p:cNvSpPr/>
                <p:nvPr/>
              </p:nvSpPr>
              <p:spPr>
                <a:xfrm>
                  <a:off x="1212" y="624"/>
                  <a:ext cx="185" cy="151"/>
                </a:xfrm>
                <a:prstGeom prst="rightArrow">
                  <a:avLst>
                    <a:gd name="adj1" fmla="val 50000"/>
                    <a:gd name="adj2" fmla="val 51048"/>
                  </a:avLst>
                </a:prstGeom>
                <a:solidFill>
                  <a:srgbClr val="FEFEFE"/>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9241" name="Group 18"/>
              <p:cNvGrpSpPr/>
              <p:nvPr/>
            </p:nvGrpSpPr>
            <p:grpSpPr>
              <a:xfrm>
                <a:off x="544" y="259"/>
                <a:ext cx="2820" cy="749"/>
                <a:chOff x="553" y="256"/>
                <a:chExt cx="2820" cy="749"/>
              </a:xfrm>
            </p:grpSpPr>
            <p:sp>
              <p:nvSpPr>
                <p:cNvPr id="14355" name="AutoShape 19"/>
                <p:cNvSpPr>
                  <a:spLocks noChangeArrowheads="1"/>
                </p:cNvSpPr>
                <p:nvPr/>
              </p:nvSpPr>
              <p:spPr bwMode="gray">
                <a:xfrm>
                  <a:off x="553" y="439"/>
                  <a:ext cx="615" cy="566"/>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6" name="Freeform 20"/>
                <p:cNvSpPr/>
                <p:nvPr/>
              </p:nvSpPr>
              <p:spPr bwMode="gray">
                <a:xfrm>
                  <a:off x="713" y="460"/>
                  <a:ext cx="398" cy="284"/>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44" name="Text Box 21"/>
                <p:cNvSpPr txBox="1"/>
                <p:nvPr/>
              </p:nvSpPr>
              <p:spPr>
                <a:xfrm>
                  <a:off x="1440" y="528"/>
                  <a:ext cx="193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zh-CN" dirty="0"/>
                </a:p>
              </p:txBody>
            </p:sp>
            <p:sp>
              <p:nvSpPr>
                <p:cNvPr id="9245" name="Text Box 22"/>
                <p:cNvSpPr txBox="1"/>
                <p:nvPr/>
              </p:nvSpPr>
              <p:spPr>
                <a:xfrm>
                  <a:off x="626" y="256"/>
                  <a:ext cx="624" cy="6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EFFFF"/>
                      </a:solidFill>
                    </a:rPr>
                    <a:t>     </a:t>
                  </a:r>
                  <a:endParaRPr lang="en-US" altLang="zh-CN" sz="2400" b="1" dirty="0">
                    <a:solidFill>
                      <a:srgbClr val="FEFFFF"/>
                    </a:solidFill>
                  </a:endParaRPr>
                </a:p>
                <a:p>
                  <a:pPr marL="0" lvl="0" indent="0" algn="ctr" eaLnBrk="1" hangingPunct="1">
                    <a:spcBef>
                      <a:spcPct val="50000"/>
                    </a:spcBef>
                    <a:buNone/>
                  </a:pPr>
                  <a:r>
                    <a:rPr lang="zh-CN" altLang="en-US" sz="2800" b="1" dirty="0">
                      <a:solidFill>
                        <a:srgbClr val="FEFFFF"/>
                      </a:solidFill>
                      <a:ea typeface="黑体" panose="02010609060101010101" pitchFamily="49" charset="-122"/>
                    </a:rPr>
                    <a:t>二、</a:t>
                  </a:r>
                  <a:endParaRPr lang="zh-CN" altLang="en-US" sz="2800" b="1" dirty="0">
                    <a:ea typeface="黑体" panose="02010609060101010101" pitchFamily="49" charset="-122"/>
                  </a:endParaRPr>
                </a:p>
              </p:txBody>
            </p:sp>
          </p:grpSp>
        </p:grpSp>
        <p:sp>
          <p:nvSpPr>
            <p:cNvPr id="9239" name="Rectangle 24"/>
            <p:cNvSpPr/>
            <p:nvPr/>
          </p:nvSpPr>
          <p:spPr>
            <a:xfrm>
              <a:off x="960" y="336"/>
              <a:ext cx="4269"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t>阿伏加德罗常数： </a:t>
              </a:r>
              <a:r>
                <a:rPr lang="en-US" altLang="zh-CN" sz="2400" b="1" dirty="0"/>
                <a:t>1 mol </a:t>
              </a:r>
              <a:r>
                <a:rPr lang="zh-CN" altLang="en-US" sz="2400" b="1" dirty="0"/>
                <a:t>任何粒子的粒子数。</a:t>
              </a:r>
              <a:endParaRPr lang="zh-CN" altLang="en-US" sz="2400" b="1" dirty="0"/>
            </a:p>
          </p:txBody>
        </p:sp>
      </p:grpSp>
      <p:grpSp>
        <p:nvGrpSpPr>
          <p:cNvPr id="7" name="Group 25"/>
          <p:cNvGrpSpPr/>
          <p:nvPr/>
        </p:nvGrpSpPr>
        <p:grpSpPr>
          <a:xfrm>
            <a:off x="685800" y="5638800"/>
            <a:ext cx="12268200" cy="906463"/>
            <a:chOff x="192" y="336"/>
            <a:chExt cx="5568" cy="500"/>
          </a:xfrm>
        </p:grpSpPr>
        <p:grpSp>
          <p:nvGrpSpPr>
            <p:cNvPr id="9227" name="Group 26"/>
            <p:cNvGrpSpPr/>
            <p:nvPr/>
          </p:nvGrpSpPr>
          <p:grpSpPr>
            <a:xfrm>
              <a:off x="192" y="336"/>
              <a:ext cx="5568" cy="432"/>
              <a:chOff x="192" y="1920"/>
              <a:chExt cx="5568" cy="432"/>
            </a:xfrm>
          </p:grpSpPr>
          <p:grpSp>
            <p:nvGrpSpPr>
              <p:cNvPr id="9229" name="Group 27"/>
              <p:cNvGrpSpPr/>
              <p:nvPr/>
            </p:nvGrpSpPr>
            <p:grpSpPr>
              <a:xfrm>
                <a:off x="192" y="1920"/>
                <a:ext cx="1856" cy="432"/>
                <a:chOff x="336" y="1776"/>
                <a:chExt cx="4160" cy="432"/>
              </a:xfrm>
            </p:grpSpPr>
            <p:sp>
              <p:nvSpPr>
                <p:cNvPr id="14364" name="AutoShape 28"/>
                <p:cNvSpPr>
                  <a:spLocks noChangeArrowheads="1"/>
                </p:cNvSpPr>
                <p:nvPr/>
              </p:nvSpPr>
              <p:spPr bwMode="ltGray">
                <a:xfrm>
                  <a:off x="1487" y="1845"/>
                  <a:ext cx="3009" cy="285"/>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9232" name="Group 29"/>
                <p:cNvGrpSpPr/>
                <p:nvPr/>
              </p:nvGrpSpPr>
              <p:grpSpPr>
                <a:xfrm>
                  <a:off x="576" y="1776"/>
                  <a:ext cx="1968" cy="432"/>
                  <a:chOff x="960" y="1680"/>
                  <a:chExt cx="1150" cy="818"/>
                </a:xfrm>
              </p:grpSpPr>
              <p:sp>
                <p:nvSpPr>
                  <p:cNvPr id="9234" name="AutoShape 30"/>
                  <p:cNvSpPr/>
                  <p:nvPr/>
                </p:nvSpPr>
                <p:spPr>
                  <a:xfrm>
                    <a:off x="1873" y="1957"/>
                    <a:ext cx="237" cy="219"/>
                  </a:xfrm>
                  <a:prstGeom prst="rightArrow">
                    <a:avLst>
                      <a:gd name="adj1" fmla="val 50000"/>
                      <a:gd name="adj2" fmla="val 45091"/>
                    </a:avLst>
                  </a:prstGeom>
                  <a:solidFill>
                    <a:srgbClr val="FEFEFE"/>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nvGrpSpPr>
                  <p:cNvPr id="9235" name="Group 31"/>
                  <p:cNvGrpSpPr/>
                  <p:nvPr/>
                </p:nvGrpSpPr>
                <p:grpSpPr>
                  <a:xfrm>
                    <a:off x="960" y="1680"/>
                    <a:ext cx="1026" cy="818"/>
                    <a:chOff x="965" y="1658"/>
                    <a:chExt cx="1026" cy="818"/>
                  </a:xfrm>
                </p:grpSpPr>
                <p:sp>
                  <p:nvSpPr>
                    <p:cNvPr id="14368" name="AutoShape 32"/>
                    <p:cNvSpPr>
                      <a:spLocks noChangeArrowheads="1"/>
                    </p:cNvSpPr>
                    <p:nvPr/>
                  </p:nvSpPr>
                  <p:spPr bwMode="gray">
                    <a:xfrm>
                      <a:off x="965" y="1658"/>
                      <a:ext cx="1026" cy="816"/>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69" name="Freeform 33"/>
                    <p:cNvSpPr/>
                    <p:nvPr/>
                  </p:nvSpPr>
                  <p:spPr bwMode="gray">
                    <a:xfrm>
                      <a:off x="999" y="1693"/>
                      <a:ext cx="511" cy="41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9233" name="Text Box 34"/>
                <p:cNvSpPr txBox="1"/>
                <p:nvPr/>
              </p:nvSpPr>
              <p:spPr>
                <a:xfrm>
                  <a:off x="336" y="1872"/>
                  <a:ext cx="2208" cy="2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rPr>
                    <a:t>[</a:t>
                  </a:r>
                  <a:r>
                    <a:rPr lang="zh-CN" altLang="en-US" sz="2800" b="1" dirty="0">
                      <a:solidFill>
                        <a:schemeClr val="bg1"/>
                      </a:solidFill>
                    </a:rPr>
                    <a:t>注意</a:t>
                  </a:r>
                  <a:r>
                    <a:rPr lang="en-US" altLang="zh-CN" sz="2800" b="1" dirty="0">
                      <a:solidFill>
                        <a:schemeClr val="bg1"/>
                      </a:solidFill>
                    </a:rPr>
                    <a:t>]</a:t>
                  </a:r>
                  <a:endParaRPr lang="en-US" altLang="zh-CN" sz="2800" b="1" dirty="0">
                    <a:solidFill>
                      <a:schemeClr val="bg1"/>
                    </a:solidFill>
                  </a:endParaRPr>
                </a:p>
              </p:txBody>
            </p:sp>
          </p:grpSp>
          <p:sp>
            <p:nvSpPr>
              <p:cNvPr id="14371" name="Rectangle 35"/>
              <p:cNvSpPr>
                <a:spLocks noChangeArrowheads="1"/>
              </p:cNvSpPr>
              <p:nvPr/>
            </p:nvSpPr>
            <p:spPr bwMode="auto">
              <a:xfrm>
                <a:off x="1104" y="1968"/>
                <a:ext cx="4656" cy="25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9228" name="Text Box 36"/>
            <p:cNvSpPr txBox="1"/>
            <p:nvPr/>
          </p:nvSpPr>
          <p:spPr>
            <a:xfrm>
              <a:off x="1373" y="378"/>
              <a:ext cx="2762" cy="45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不能认为 </a:t>
              </a:r>
              <a:r>
                <a:rPr lang="en-US" altLang="zh-CN" sz="2400" b="1" dirty="0"/>
                <a:t>6.02</a:t>
              </a:r>
              <a:r>
                <a:rPr lang="en-US" altLang="en-US" sz="2400" b="1" dirty="0"/>
                <a:t>×</a:t>
              </a:r>
              <a:r>
                <a:rPr lang="en-US" altLang="zh-CN" sz="2400" b="1" dirty="0"/>
                <a:t>10</a:t>
              </a:r>
              <a:r>
                <a:rPr lang="en-US" altLang="zh-CN" sz="2400" b="1" baseline="30000" dirty="0"/>
                <a:t>23</a:t>
              </a:r>
              <a:r>
                <a:rPr lang="zh-CN" altLang="en-US" sz="2400" b="1" dirty="0"/>
                <a:t>就是阿伏加德罗常数</a:t>
              </a:r>
              <a:endParaRPr lang="zh-CN" altLang="en-US" sz="2400" b="1" dirty="0"/>
            </a:p>
            <a:p>
              <a:pPr marL="0" lvl="0" indent="0" eaLnBrk="1" hangingPunct="1">
                <a:spcBef>
                  <a:spcPct val="0"/>
                </a:spcBef>
                <a:buNone/>
              </a:pPr>
              <a:r>
                <a:rPr lang="zh-CN" altLang="en-US" sz="2400" b="1" dirty="0"/>
                <a:t>也不能认为</a:t>
              </a:r>
              <a:r>
                <a:rPr lang="en-US" altLang="zh-CN" sz="2400" b="1" dirty="0"/>
                <a:t>1mol</a:t>
              </a:r>
              <a:r>
                <a:rPr lang="zh-CN" altLang="en-US" sz="2400" b="1" dirty="0"/>
                <a:t>粒子</a:t>
              </a:r>
              <a:r>
                <a:rPr lang="en-US" altLang="zh-CN" sz="2400" b="1" dirty="0"/>
                <a:t>=6.02×10</a:t>
              </a:r>
              <a:r>
                <a:rPr lang="en-US" altLang="zh-CN" sz="2400" b="1" baseline="30000" dirty="0"/>
                <a:t>23</a:t>
              </a:r>
              <a:r>
                <a:rPr lang="zh-CN" altLang="en-US" sz="2400" b="1" dirty="0"/>
                <a:t>个</a:t>
              </a:r>
              <a:endParaRPr lang="zh-CN" altLang="en-US" sz="2400" b="1" dirty="0"/>
            </a:p>
          </p:txBody>
        </p:sp>
      </p:grpSp>
      <p:pic>
        <p:nvPicPr>
          <p:cNvPr id="14348" name="Picture 12" descr="afujiadeluo"/>
          <p:cNvPicPr>
            <a:picLocks noChangeAspect="1"/>
          </p:cNvPicPr>
          <p:nvPr/>
        </p:nvPicPr>
        <p:blipFill>
          <a:blip r:embed="rId1"/>
          <a:srcRect b="7439"/>
          <a:stretch>
            <a:fillRect/>
          </a:stretch>
        </p:blipFill>
        <p:spPr>
          <a:xfrm>
            <a:off x="5562600" y="1600200"/>
            <a:ext cx="2924175" cy="304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48"/>
                                        </p:tgtEl>
                                        <p:attrNameLst>
                                          <p:attrName>style.visibility</p:attrName>
                                        </p:attrNameLst>
                                      </p:cBhvr>
                                      <p:to>
                                        <p:strVal val="visible"/>
                                      </p:to>
                                    </p:set>
                                    <p:anim calcmode="lin" valueType="num">
                                      <p:cBhvr additive="base">
                                        <p:cTn id="7" dur="500" fill="hold"/>
                                        <p:tgtEl>
                                          <p:spTgt spid="14348"/>
                                        </p:tgtEl>
                                        <p:attrNameLst>
                                          <p:attrName>ppt_x</p:attrName>
                                        </p:attrNameLst>
                                      </p:cBhvr>
                                      <p:tavLst>
                                        <p:tav tm="0">
                                          <p:val>
                                            <p:strVal val="0-#ppt_w/2"/>
                                          </p:val>
                                        </p:tav>
                                        <p:tav tm="100000">
                                          <p:val>
                                            <p:strVal val="#ppt_x"/>
                                          </p:val>
                                        </p:tav>
                                      </p:tavLst>
                                    </p:anim>
                                    <p:anim calcmode="lin" valueType="num">
                                      <p:cBhvr additive="base">
                                        <p:cTn id="8" dur="500" fill="hold"/>
                                        <p:tgtEl>
                                          <p:spTgt spid="143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Effect transition="in" filter="strips(downLeft)">
                                      <p:cBhvr>
                                        <p:cTn id="13" dur="500"/>
                                        <p:tgtEl>
                                          <p:spTgt spid="14343"/>
                                        </p:tgtEl>
                                      </p:cBhvr>
                                    </p:animEffect>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4342"/>
                                        </p:tgtEl>
                                        <p:attrNameLst>
                                          <p:attrName>style.visibility</p:attrName>
                                        </p:attrNameLst>
                                      </p:cBhvr>
                                      <p:to>
                                        <p:strVal val="visible"/>
                                      </p:to>
                                    </p:set>
                                    <p:animEffect transition="in" filter="fade">
                                      <p:cBhvr>
                                        <p:cTn id="18" dur="385" decel="100000"/>
                                        <p:tgtEl>
                                          <p:spTgt spid="14342"/>
                                        </p:tgtEl>
                                      </p:cBhvr>
                                    </p:animEffect>
                                    <p:animScale>
                                      <p:cBhvr>
                                        <p:cTn id="19" dur="385" decel="100000"/>
                                        <p:tgtEl>
                                          <p:spTgt spid="14342"/>
                                        </p:tgtEl>
                                      </p:cBhvr>
                                      <p:from x="10000" y="10000"/>
                                      <p:to x="200000" y="450000"/>
                                    </p:animScale>
                                    <p:animScale>
                                      <p:cBhvr>
                                        <p:cTn id="20" dur="615" accel="100000" fill="hold">
                                          <p:stCondLst>
                                            <p:cond delay="385"/>
                                          </p:stCondLst>
                                        </p:cTn>
                                        <p:tgtEl>
                                          <p:spTgt spid="14342"/>
                                        </p:tgtEl>
                                      </p:cBhvr>
                                      <p:from x="200000" y="450000"/>
                                      <p:to x="100000" y="100000"/>
                                    </p:animScale>
                                    <p:set>
                                      <p:cBhvr>
                                        <p:cTn id="21" dur="385" fill="hold"/>
                                        <p:tgtEl>
                                          <p:spTgt spid="14342"/>
                                        </p:tgtEl>
                                        <p:attrNameLst>
                                          <p:attrName>ppt_x</p:attrName>
                                        </p:attrNameLst>
                                      </p:cBhvr>
                                      <p:to>
                                        <p:strVal val="(0.5)"/>
                                      </p:to>
                                    </p:set>
                                    <p:anim from="(0.5)" to="(#ppt_x)" calcmode="lin" valueType="num">
                                      <p:cBhvr>
                                        <p:cTn id="22" dur="615" accel="100000" fill="hold">
                                          <p:stCondLst>
                                            <p:cond delay="385"/>
                                          </p:stCondLst>
                                        </p:cTn>
                                        <p:tgtEl>
                                          <p:spTgt spid="14342"/>
                                        </p:tgtEl>
                                        <p:attrNameLst>
                                          <p:attrName>ppt_x</p:attrName>
                                        </p:attrNameLst>
                                      </p:cBhvr>
                                    </p:anim>
                                    <p:set>
                                      <p:cBhvr>
                                        <p:cTn id="23" dur="385" fill="hold"/>
                                        <p:tgtEl>
                                          <p:spTgt spid="14342"/>
                                        </p:tgtEl>
                                        <p:attrNameLst>
                                          <p:attrName>ppt_y</p:attrName>
                                        </p:attrNameLst>
                                      </p:cBhvr>
                                      <p:to>
                                        <p:strVal val="(#ppt_y+0.4)"/>
                                      </p:to>
                                    </p:set>
                                    <p:anim from="(#ppt_y+0.4)" to="(#ppt_y)" calcmode="lin" valueType="num">
                                      <p:cBhvr>
                                        <p:cTn id="24" dur="615" accel="100000" fill="hold">
                                          <p:stCondLst>
                                            <p:cond delay="385"/>
                                          </p:stCondLst>
                                        </p:cTn>
                                        <p:tgtEl>
                                          <p:spTgt spid="14342"/>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5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10553</Words>
  <Application>WPS 演示</Application>
  <PresentationFormat>顶置</PresentationFormat>
  <Paragraphs>1446</Paragraphs>
  <Slides>69</Slides>
  <Notes>0</Notes>
  <HiddenSlides>0</HiddenSlides>
  <MMClips>2</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25</vt:i4>
      </vt:variant>
      <vt:variant>
        <vt:lpstr>幻灯片标题</vt:lpstr>
      </vt:variant>
      <vt:variant>
        <vt:i4>69</vt:i4>
      </vt:variant>
    </vt:vector>
  </HeadingPairs>
  <TitlesOfParts>
    <vt:vector size="124" baseType="lpstr">
      <vt:lpstr>Arial</vt:lpstr>
      <vt:lpstr>宋体</vt:lpstr>
      <vt:lpstr>Wingdings</vt:lpstr>
      <vt:lpstr>黑体</vt:lpstr>
      <vt:lpstr>华文行楷</vt:lpstr>
      <vt:lpstr>Times New Roman</vt:lpstr>
      <vt:lpstr>楷体_GB2312</vt:lpstr>
      <vt:lpstr>Dotum</vt:lpstr>
      <vt:lpstr>Tahoma</vt:lpstr>
      <vt:lpstr>楷体</vt:lpstr>
      <vt:lpstr>Verdana</vt:lpstr>
      <vt:lpstr>方正姚体</vt:lpstr>
      <vt:lpstr>方正行楷简体</vt:lpstr>
      <vt:lpstr>Batang</vt:lpstr>
      <vt:lpstr>方正舒体</vt:lpstr>
      <vt:lpstr>华文新魏</vt:lpstr>
      <vt:lpstr>华文楷体</vt:lpstr>
      <vt:lpstr>方正彩云简体</vt:lpstr>
      <vt:lpstr>方正综艺简体</vt:lpstr>
      <vt:lpstr>方正魏碑简体</vt:lpstr>
      <vt:lpstr>Courier New</vt:lpstr>
      <vt:lpstr>Calibri</vt:lpstr>
      <vt:lpstr>隶书</vt:lpstr>
      <vt:lpstr>仿宋_GB2312</vt:lpstr>
      <vt:lpstr>微软雅黑</vt:lpstr>
      <vt:lpstr>新宋体</vt:lpstr>
      <vt:lpstr>Arial Unicode MS</vt:lpstr>
      <vt:lpstr>仿宋</vt:lpstr>
      <vt:lpstr>Calibri Light</vt:lpstr>
      <vt:lpstr>Office 主题</vt:lpstr>
      <vt:lpstr>Flash.Movie</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科学探究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xiaoxi</dc:creator>
  <cp:lastModifiedBy>USER</cp:lastModifiedBy>
  <cp:revision>87</cp:revision>
  <dcterms:created xsi:type="dcterms:W3CDTF">2016-09-04T22:39:00Z</dcterms:created>
  <dcterms:modified xsi:type="dcterms:W3CDTF">2016-09-26T07:51:20Z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