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60" r:id="rId2"/>
    <p:sldId id="263" r:id="rId3"/>
    <p:sldId id="275" r:id="rId4"/>
    <p:sldId id="261" r:id="rId5"/>
    <p:sldId id="262" r:id="rId6"/>
    <p:sldId id="278" r:id="rId7"/>
    <p:sldId id="281" r:id="rId8"/>
    <p:sldId id="279" r:id="rId9"/>
    <p:sldId id="282" r:id="rId10"/>
    <p:sldId id="265" r:id="rId11"/>
    <p:sldId id="266" r:id="rId12"/>
    <p:sldId id="267" r:id="rId13"/>
    <p:sldId id="268" r:id="rId14"/>
    <p:sldId id="283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09" autoAdjust="0"/>
  </p:normalViewPr>
  <p:slideViewPr>
    <p:cSldViewPr>
      <p:cViewPr varScale="1">
        <p:scale>
          <a:sx n="90" d="100"/>
          <a:sy n="90" d="100"/>
        </p:scale>
        <p:origin x="-504" y="-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47897-EF05-47F3-997E-449B0B0080EF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9C240-35DD-4340-8D5E-41A51CE15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07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梁秋实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47AEC-8BAD-4887-91B7-544AA0D515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7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/>
              <a:t>积极参与班级的各种活动，主动融入，我们将收获更多的精彩！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注重学习交流，有好的东西要拿出来分享，有不懂的问题要拿出来讨论。这样创造良性的竞争环境，高考是全省考生的竞争，不是班级内部的。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关注学习过程，不要等到考前才来复习，也不要等到靠后才来后悔，通过作业完成情况随时监控自己的学习过程，做到心中踏实。学习结果要认真分析，找到对策，与其焦虑，不如奋斗！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9C240-35DD-4340-8D5E-41A51CE150C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7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解决手机使用问题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9C240-35DD-4340-8D5E-41A51CE150C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1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C052-F372-4CF0-BED4-45ED80F776E2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2401-1452-4892-929C-D653E2375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C052-F372-4CF0-BED4-45ED80F776E2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2401-1452-4892-929C-D653E2375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C052-F372-4CF0-BED4-45ED80F776E2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2401-1452-4892-929C-D653E2375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C052-F372-4CF0-BED4-45ED80F776E2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2401-1452-4892-929C-D653E2375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C052-F372-4CF0-BED4-45ED80F776E2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2401-1452-4892-929C-D653E2375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C052-F372-4CF0-BED4-45ED80F776E2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2401-1452-4892-929C-D653E2375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C052-F372-4CF0-BED4-45ED80F776E2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2401-1452-4892-929C-D653E2375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C052-F372-4CF0-BED4-45ED80F776E2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2401-1452-4892-929C-D653E2375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C052-F372-4CF0-BED4-45ED80F776E2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2401-1452-4892-929C-D653E2375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C052-F372-4CF0-BED4-45ED80F776E2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2401-1452-4892-929C-D653E2375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C052-F372-4CF0-BED4-45ED80F776E2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D12F2401-1452-4892-929C-D653E23754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32C052-F372-4CF0-BED4-45ED80F776E2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2F2401-1452-4892-929C-D653E237543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hengjiyun.com/gdsyxx/?q=login&amp;destination=transcripts/search-exa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0" y="589345"/>
            <a:ext cx="6172200" cy="1420772"/>
          </a:xfrm>
        </p:spPr>
        <p:txBody>
          <a:bodyPr>
            <a:normAutofit/>
          </a:bodyPr>
          <a:lstStyle/>
          <a:p>
            <a:r>
              <a:rPr lang="zh-CN" altLang="en-US" sz="7200" dirty="0" smtClean="0">
                <a:solidFill>
                  <a:srgbClr val="FF0000"/>
                </a:solidFill>
              </a:rPr>
              <a:t>高二的使命</a:t>
            </a:r>
            <a:endParaRPr lang="zh-CN" altLang="en-US" sz="7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000" y="1998687"/>
            <a:ext cx="6172200" cy="1028700"/>
          </a:xfrm>
        </p:spPr>
        <p:txBody>
          <a:bodyPr>
            <a:normAutofit/>
          </a:bodyPr>
          <a:lstStyle/>
          <a:p>
            <a:pPr algn="r"/>
            <a:r>
              <a:rPr lang="en-US" altLang="zh-CN" sz="6000" dirty="0" smtClean="0">
                <a:solidFill>
                  <a:srgbClr val="FF0000"/>
                </a:solidFill>
              </a:rPr>
              <a:t>——</a:t>
            </a:r>
            <a:r>
              <a:rPr lang="zh-CN" altLang="en-US" sz="6000" dirty="0" smtClean="0">
                <a:solidFill>
                  <a:srgbClr val="FF0000"/>
                </a:solidFill>
              </a:rPr>
              <a:t>奋进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7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4348" y="402793"/>
            <a:ext cx="75724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得寸进尺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效应：</a:t>
            </a:r>
            <a:r>
              <a:rPr lang="zh-CN" altLang="en-US" sz="2800" b="1" dirty="0" smtClean="0"/>
              <a:t>美国</a:t>
            </a:r>
            <a:r>
              <a:rPr lang="zh-CN" altLang="en-US" sz="2800" b="1" dirty="0"/>
              <a:t>社会心理学家弗里得曼做了一个有趣的实验：他让助手去访问一些家庭主妇，请求被访问者答应将一个小招牌挂在窗户上，她们答应了。过了半个月，实验者再次登门，要求将一个大招牌放在庭院内，这个牌子不仅大，而且很不美观。同时，实验者也向以前没有放过小招牌的家庭主妇提出同样的要求。结果前者有</a:t>
            </a:r>
            <a:r>
              <a:rPr lang="en-US" altLang="zh-CN" sz="2800" b="1" dirty="0"/>
              <a:t>55%</a:t>
            </a:r>
            <a:r>
              <a:rPr lang="zh-CN" altLang="en-US" sz="2800" b="1" dirty="0"/>
              <a:t>的人同意，而后者只有不到</a:t>
            </a:r>
            <a:r>
              <a:rPr lang="en-US" altLang="zh-CN" sz="2800" b="1" dirty="0"/>
              <a:t>17%</a:t>
            </a:r>
            <a:r>
              <a:rPr lang="zh-CN" altLang="en-US" sz="2800" b="1" dirty="0"/>
              <a:t>的人同意，前者比后者高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倍。后来人们把这种心理现象叫作“得寸进尺效应”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456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259938"/>
            <a:ext cx="824843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心理学认为，人的每个意志行动都有行动的最初目标，在许多场合下，由于人的动机是复杂的，人常常面临各种不同目标的比较、权衡和选择，在相同情况下，那些简单容易的目标容易让人接受。另外，人们总愿意把自己调整成前后一贯、首尾一致的形象，即使别人的要求有些过分，但为了维护印象的一贯性，人们也会继续下去。</a:t>
            </a:r>
          </a:p>
          <a:p>
            <a:r>
              <a:rPr lang="zh-CN" altLang="en-US" sz="2800" b="1" dirty="0" smtClean="0"/>
              <a:t>上述心理效应告诉我们，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要让他人接受一个很大的、甚至是很难的要求时，最好先让他接受一个小要求，一旦他接受了这个小要求，他就比较容易接受更高的要求。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51521" y="411510"/>
            <a:ext cx="864096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手机使用过度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/>
              <a:t>关于手机我的态度是：在宿舍可以使用手机，仅限于其通讯功能，并不允许玩游戏、上网、看电影、刷微信、刷微博等。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r>
              <a:rPr lang="zh-CN" altLang="en-US" sz="2400" b="1" dirty="0" smtClean="0"/>
              <a:t>针对少部分自制力不是很强、所用手机功能很强大的同学，我建议家长们采取了得寸进尺的策略。随意地不相信他们，贸然地没收手机是不可取的，我们可以先提出一些简单的他们可以接受的要求，比如：先控制或取消上网流量、手机内的小游戏不能超过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个，换一个非智能手机，最后甚至是不带手机。</a:t>
            </a:r>
            <a:endParaRPr lang="en-US" altLang="zh-CN" sz="2400" b="1" dirty="0" smtClean="0"/>
          </a:p>
          <a:p>
            <a:r>
              <a:rPr lang="zh-CN" altLang="en-US" sz="2400" b="1" dirty="0" smtClean="0">
                <a:solidFill>
                  <a:schemeClr val="tx1"/>
                </a:solidFill>
              </a:rPr>
              <a:t>现在有些同学对手机使用存在攀比心理，觉得别人都有而我没有很没面子，如果更多的同学用非智能机或不用手机，形成正面影响，慢慢就好了。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4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00035" y="267874"/>
            <a:ext cx="792958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努力了却没有很大进步，怎么办？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/>
              <a:t>首先，确认是不是真的努力了？有些同学的努力仅仅是被动地完成老师布置的作业，甚至还打折扣。另外，再想想学习方法是否正确。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chemeClr val="tx1"/>
                </a:solidFill>
              </a:rPr>
              <a:t>其次，要明白努力了暂时没有进步是有可能的。因为学习如逆水行舟，不进则退，可能其他人更加努力并且方法更恰当。但是，我们一定要强调不能因为努力了没有进步就轻易的</a:t>
            </a:r>
            <a:r>
              <a:rPr lang="zh-CN" altLang="en-US" sz="2800" b="1" dirty="0" smtClean="0"/>
              <a:t>放弃，否则只会一溃千里。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慢慢来，我们可以走得更远！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9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802309"/>
            <a:ext cx="7981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对自己的人生负责，才是对别人最大的负责</a:t>
            </a:r>
          </a:p>
        </p:txBody>
      </p:sp>
    </p:spTree>
    <p:extLst>
      <p:ext uri="{BB962C8B-B14F-4D97-AF65-F5344CB8AC3E}">
        <p14:creationId xmlns:p14="http://schemas.microsoft.com/office/powerpoint/2010/main" val="7823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167798"/>
              </p:ext>
            </p:extLst>
          </p:nvPr>
        </p:nvGraphicFramePr>
        <p:xfrm>
          <a:off x="107503" y="717401"/>
          <a:ext cx="8928994" cy="3438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5746"/>
                <a:gridCol w="1021656"/>
                <a:gridCol w="1021656"/>
                <a:gridCol w="1021656"/>
                <a:gridCol w="1021656"/>
                <a:gridCol w="1021656"/>
                <a:gridCol w="1021656"/>
                <a:gridCol w="1021656"/>
                <a:gridCol w="1021656"/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>
                          <a:ln>
                            <a:solidFill>
                              <a:srgbClr val="FF0000"/>
                            </a:solidFill>
                          </a:ln>
                          <a:effectLst/>
                        </a:rPr>
                        <a:t>后门</a:t>
                      </a:r>
                      <a:endParaRPr lang="zh-CN" altLang="en-US" sz="1800" b="1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第六排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廖国洋</a:t>
                      </a:r>
                      <a:endParaRPr lang="zh-CN" altLang="en-US" sz="24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郭嘉麒</a:t>
                      </a:r>
                      <a:endParaRPr lang="zh-CN" altLang="en-US" sz="2400" b="1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曾想</a:t>
                      </a:r>
                      <a:endParaRPr lang="zh-CN" altLang="en-US" sz="24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zh-CN" altLang="en-US" sz="2400" u="none" strike="noStrike" kern="1200" dirty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许雪欣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zh-CN" altLang="en-US" sz="2400" u="none" strike="noStrike" kern="1200" dirty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梁秋实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张洋</a:t>
                      </a:r>
                      <a:endParaRPr lang="zh-CN" altLang="en-US" sz="2400" b="1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第五排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辛嘉宇</a:t>
                      </a:r>
                      <a:endParaRPr lang="zh-CN" altLang="en-US" sz="24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陈彦文</a:t>
                      </a:r>
                      <a:endParaRPr lang="zh-CN" altLang="en-US" sz="2400" b="1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王远濛</a:t>
                      </a:r>
                      <a:endParaRPr lang="zh-CN" altLang="en-US" sz="24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李睿哲</a:t>
                      </a:r>
                      <a:endParaRPr lang="zh-CN" altLang="en-US" sz="24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肖朝政</a:t>
                      </a:r>
                      <a:endParaRPr lang="zh-CN" altLang="en-US" sz="24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zh-CN" altLang="en-US" sz="2400" u="none" strike="noStrike" kern="1200" dirty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卢泽琳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莫远豪</a:t>
                      </a:r>
                      <a:endParaRPr lang="zh-CN" altLang="en-US" sz="24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zh-CN" altLang="en-US" sz="2400" u="none" strike="noStrike" kern="1200" dirty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钟希宇</a:t>
                      </a:r>
                    </a:p>
                  </a:txBody>
                  <a:tcPr marL="9525" marR="9525" marT="9525" marB="0" anchor="ctr"/>
                </a:tc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第四排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熊俊博</a:t>
                      </a:r>
                      <a:endParaRPr lang="zh-CN" altLang="en-US" sz="24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zh-CN" altLang="en-US" sz="2400" u="none" strike="noStrike" kern="1200" dirty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谢可欣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zh-CN" altLang="en-US" sz="2400" u="none" strike="noStrike" kern="1200" dirty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何婉晴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黄珏</a:t>
                      </a:r>
                      <a:endParaRPr lang="zh-CN" altLang="en-US" sz="24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胡振为</a:t>
                      </a:r>
                      <a:endParaRPr lang="zh-CN" altLang="en-US" sz="24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梁瀚之</a:t>
                      </a:r>
                      <a:endParaRPr lang="zh-CN" altLang="en-US" sz="24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徐衡</a:t>
                      </a:r>
                      <a:endParaRPr lang="zh-CN" altLang="en-US" sz="24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zh-CN" altLang="en-US" sz="2400" u="none" strike="noStrike" kern="1200" dirty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郭恩瑜</a:t>
                      </a:r>
                    </a:p>
                  </a:txBody>
                  <a:tcPr marL="9525" marR="9525" marT="9525" marB="0" anchor="ctr"/>
                </a:tc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第三排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杨拓</a:t>
                      </a:r>
                      <a:endParaRPr lang="zh-CN" altLang="en-US" sz="24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zh-CN" altLang="en-US" sz="2400" u="none" strike="noStrike" kern="1200" dirty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朱新钰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柯芃</a:t>
                      </a:r>
                      <a:endParaRPr lang="zh-CN" altLang="en-US" sz="2400" b="1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余未</a:t>
                      </a:r>
                      <a:endParaRPr lang="zh-CN" altLang="en-US" sz="24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李岱巍</a:t>
                      </a:r>
                      <a:endParaRPr lang="zh-CN" altLang="en-US" sz="2400" b="1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王嘉梁</a:t>
                      </a:r>
                      <a:endParaRPr lang="zh-CN" altLang="en-US" sz="24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zh-CN" altLang="en-US" sz="2400" u="none" strike="noStrike" kern="1200" dirty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李云博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zh-CN" altLang="en-US" sz="2400" u="none" strike="noStrike" kern="1200" dirty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林嘉婵</a:t>
                      </a:r>
                    </a:p>
                  </a:txBody>
                  <a:tcPr marL="9525" marR="9525" marT="9525" marB="0" anchor="ctr"/>
                </a:tc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第二排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ln>
                            <a:solidFill>
                              <a:srgbClr val="0000FF"/>
                            </a:solidFill>
                          </a:ln>
                          <a:effectLst/>
                        </a:rPr>
                        <a:t>张文思</a:t>
                      </a:r>
                      <a:endParaRPr lang="zh-CN" altLang="en-US" sz="2400" b="1" i="0" u="none" strike="noStrike" dirty="0">
                        <a:ln>
                          <a:solidFill>
                            <a:srgbClr val="0000FF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杨富元</a:t>
                      </a:r>
                      <a:endParaRPr lang="zh-CN" altLang="en-US" sz="24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zh-CN" altLang="en-US" sz="2400" u="none" strike="noStrike" kern="1200" dirty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郑芷婷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zh-CN" altLang="en-US" sz="2400" u="none" strike="noStrike" kern="1200" dirty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汪子煜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zh-CN" altLang="en-US" sz="2400" u="none" strike="noStrike" kern="1200" dirty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叶罗希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zh-CN" altLang="en-US" sz="2400" u="none" strike="noStrike" kern="1200" dirty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林辰玥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文俊</a:t>
                      </a:r>
                      <a:endParaRPr lang="zh-CN" altLang="en-US" sz="2400" b="1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叶锦雄</a:t>
                      </a:r>
                      <a:endParaRPr lang="zh-CN" altLang="en-US" sz="24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第一排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余泓谕</a:t>
                      </a:r>
                      <a:endParaRPr lang="zh-CN" altLang="en-US" sz="2400" b="1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王宇森</a:t>
                      </a:r>
                      <a:endParaRPr lang="zh-CN" altLang="en-US" sz="24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zh-CN" altLang="en-US" sz="2400" u="none" strike="noStrike" kern="120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zh-CN" altLang="en-US" sz="2400" u="none" strike="noStrike" kern="1200" dirty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叶允韬</a:t>
                      </a:r>
                      <a:endParaRPr lang="zh-CN" altLang="en-US" sz="2400" b="1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张育仁</a:t>
                      </a:r>
                      <a:endParaRPr lang="zh-CN" altLang="en-US" sz="24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zh-CN" altLang="en-US" sz="2400" u="none" strike="noStrike" kern="1200" dirty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刘琦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zh-CN" altLang="en-US" sz="2400" u="none" strike="noStrike" kern="1200" dirty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段玎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>
                          <a:ln>
                            <a:solidFill>
                              <a:srgbClr val="FF0000"/>
                            </a:solidFill>
                          </a:ln>
                          <a:effectLst/>
                        </a:rPr>
                        <a:t>前门</a:t>
                      </a:r>
                      <a:endParaRPr lang="zh-CN" altLang="en-US" sz="1800" b="1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ln>
                            <a:solidFill>
                              <a:srgbClr val="FF0000"/>
                            </a:solidFill>
                          </a:ln>
                          <a:effectLst/>
                        </a:rPr>
                        <a:t>讲台</a:t>
                      </a:r>
                      <a:endParaRPr lang="zh-CN" altLang="en-US" sz="2400" b="1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5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2022" y="185608"/>
            <a:ext cx="5540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欢迎试用高中部成绩分析系统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79512" y="833680"/>
            <a:ext cx="88569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、登录网址：</a:t>
            </a:r>
          </a:p>
          <a:p>
            <a:pPr latinLnBrk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https://chengjiyun.com/gdsyxx/?q=login&amp;destination=transcripts/search-exam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 （复制上述网址，粘贴到浏览器即可）</a:t>
            </a:r>
          </a:p>
          <a:p>
            <a:pPr latinLnBrk="1"/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学生登录方法：</a:t>
            </a:r>
            <a:b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帐号：订餐卡号</a:t>
            </a:r>
          </a:p>
          <a:p>
            <a:pPr latinLnBrk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密码：出生年月日或订餐卡号后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  <a:p>
            <a:pPr latinLnBrk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（出生年月日密码要求：年份取两位，月份和日期不足两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位需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补零，例如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日则为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010520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3296" y="53211"/>
            <a:ext cx="400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第一阶段考试成绩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72330"/>
              </p:ext>
            </p:extLst>
          </p:nvPr>
        </p:nvGraphicFramePr>
        <p:xfrm>
          <a:off x="827584" y="750158"/>
          <a:ext cx="477619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  <a:gridCol w="1872208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科目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班级均分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年级均分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语文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119.8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114.2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数学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112.8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英语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118.4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108.8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物理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81.9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化学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84.4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76.2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生物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81.6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868144" y="1275606"/>
            <a:ext cx="306686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前十名有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人；</a:t>
            </a:r>
            <a:endParaRPr lang="en-US" altLang="zh-CN" sz="32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名有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人；</a:t>
            </a:r>
            <a:endParaRPr lang="en-US" altLang="zh-CN" sz="32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名有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人；</a:t>
            </a:r>
            <a:endParaRPr lang="en-US" altLang="zh-CN" sz="32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百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名有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人。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644896"/>
              </p:ext>
            </p:extLst>
          </p:nvPr>
        </p:nvGraphicFramePr>
        <p:xfrm>
          <a:off x="251526" y="483515"/>
          <a:ext cx="8712963" cy="42484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0229"/>
                <a:gridCol w="490104"/>
                <a:gridCol w="490104"/>
                <a:gridCol w="490104"/>
                <a:gridCol w="490104"/>
                <a:gridCol w="590639"/>
                <a:gridCol w="490104"/>
                <a:gridCol w="490104"/>
                <a:gridCol w="490104"/>
                <a:gridCol w="490104"/>
                <a:gridCol w="490104"/>
                <a:gridCol w="490104"/>
                <a:gridCol w="490104"/>
                <a:gridCol w="490104"/>
                <a:gridCol w="490104"/>
                <a:gridCol w="590639"/>
                <a:gridCol w="490104"/>
              </a:tblGrid>
              <a:tr h="386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姓名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语文</a:t>
                      </a:r>
                      <a:endParaRPr lang="zh-CN" alt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级名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级名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英语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级名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物理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级名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化学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级名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生物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级名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文综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级名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总分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级名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86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余泓谕</a:t>
                      </a:r>
                      <a:endParaRPr lang="zh-CN" alt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</a:t>
                      </a:r>
                      <a:endParaRPr lang="en-US" altLang="zh-CN" sz="16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6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131.5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86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王嘉梁</a:t>
                      </a:r>
                      <a:endParaRPr lang="zh-CN" alt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132.5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770.5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86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郭恩瑜</a:t>
                      </a:r>
                      <a:endParaRPr lang="zh-CN" alt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132.5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735.5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86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陈彦文</a:t>
                      </a:r>
                      <a:endParaRPr lang="zh-CN" alt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733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86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卢泽琳</a:t>
                      </a:r>
                      <a:endParaRPr lang="zh-CN" alt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</a:t>
                      </a:r>
                      <a:endParaRPr lang="en-US" altLang="zh-CN" sz="16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6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86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李岱巍</a:t>
                      </a:r>
                      <a:endParaRPr lang="zh-CN" alt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</a:t>
                      </a:r>
                      <a:endParaRPr lang="en-US" altLang="zh-CN" sz="16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6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112.5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731.5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86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李云博</a:t>
                      </a:r>
                      <a:endParaRPr lang="zh-CN" alt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86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胡振为</a:t>
                      </a:r>
                      <a:endParaRPr lang="zh-CN" alt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720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86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刘琦</a:t>
                      </a:r>
                      <a:endParaRPr lang="zh-CN" alt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226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719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86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王宇森</a:t>
                      </a:r>
                      <a:endParaRPr lang="zh-CN" alt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715.5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:\Users\USER\Documents\Tencent Files\380760313\FileRecv\MobileFile\IMG_172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 t="11414" r="20249" b="8956"/>
          <a:stretch/>
        </p:blipFill>
        <p:spPr bwMode="auto">
          <a:xfrm rot="16200000">
            <a:off x="2001506" y="-70751"/>
            <a:ext cx="5068979" cy="525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77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Users\USER\Documents\Tencent Files\380760313\FileRecv\MobileFile\IMG_172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36" b="42514"/>
          <a:stretch/>
        </p:blipFill>
        <p:spPr bwMode="auto">
          <a:xfrm>
            <a:off x="251521" y="483518"/>
            <a:ext cx="8713144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6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84355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积极参与、主动融入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63564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注重学习交流、创造良性竞争环境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2498001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关注学习过程、看淡学习结果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336383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巧妙地与孩子们沟通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51470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理性看待成绩，认真分析原因！</a:t>
            </a:r>
            <a:endParaRPr lang="zh-CN" altLang="en-US" sz="32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79512" y="1131590"/>
            <a:ext cx="4689658" cy="2376264"/>
            <a:chOff x="179512" y="1131590"/>
            <a:chExt cx="4689658" cy="237626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66" t="17069" b="60894"/>
            <a:stretch/>
          </p:blipFill>
          <p:spPr bwMode="auto">
            <a:xfrm>
              <a:off x="179512" y="1131590"/>
              <a:ext cx="4689658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圆角矩形 2"/>
            <p:cNvSpPr/>
            <p:nvPr/>
          </p:nvSpPr>
          <p:spPr>
            <a:xfrm>
              <a:off x="395536" y="1347614"/>
              <a:ext cx="1152128" cy="28803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67944" y="699542"/>
            <a:ext cx="4830003" cy="3888432"/>
            <a:chOff x="4067944" y="699542"/>
            <a:chExt cx="4830003" cy="3888432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222" r="15201" b="15853"/>
            <a:stretch/>
          </p:blipFill>
          <p:spPr bwMode="auto">
            <a:xfrm>
              <a:off x="4067944" y="699542"/>
              <a:ext cx="4830003" cy="388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圆角矩形 5"/>
            <p:cNvSpPr/>
            <p:nvPr/>
          </p:nvSpPr>
          <p:spPr>
            <a:xfrm>
              <a:off x="5076056" y="2283718"/>
              <a:ext cx="792088" cy="28803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076056" y="3363838"/>
              <a:ext cx="792088" cy="28803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13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301</TotalTime>
  <Words>1096</Words>
  <Application>Microsoft Office PowerPoint</Application>
  <PresentationFormat>全屏显示(16:9)</PresentationFormat>
  <Paragraphs>304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流畅</vt:lpstr>
      <vt:lpstr>高二的使命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</cp:revision>
  <dcterms:created xsi:type="dcterms:W3CDTF">2016-10-20T02:49:15Z</dcterms:created>
  <dcterms:modified xsi:type="dcterms:W3CDTF">2016-10-20T11:19:54Z</dcterms:modified>
</cp:coreProperties>
</file>